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6" r:id="rId5"/>
    <p:sldId id="325" r:id="rId6"/>
    <p:sldId id="326" r:id="rId7"/>
    <p:sldId id="357" r:id="rId8"/>
    <p:sldId id="329" r:id="rId9"/>
    <p:sldId id="330" r:id="rId10"/>
    <p:sldId id="331" r:id="rId11"/>
    <p:sldId id="332" r:id="rId12"/>
    <p:sldId id="333" r:id="rId13"/>
    <p:sldId id="334" r:id="rId14"/>
    <p:sldId id="336" r:id="rId15"/>
    <p:sldId id="337" r:id="rId16"/>
    <p:sldId id="312" r:id="rId17"/>
    <p:sldId id="339" r:id="rId18"/>
    <p:sldId id="341" r:id="rId19"/>
    <p:sldId id="342" r:id="rId20"/>
    <p:sldId id="344" r:id="rId21"/>
    <p:sldId id="343" r:id="rId22"/>
    <p:sldId id="352" r:id="rId23"/>
    <p:sldId id="348" r:id="rId24"/>
    <p:sldId id="349" r:id="rId25"/>
    <p:sldId id="351" r:id="rId26"/>
    <p:sldId id="353" r:id="rId27"/>
    <p:sldId id="267" r:id="rId28"/>
    <p:sldId id="265" r:id="rId2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6"/>
    <a:srgbClr val="CE167A"/>
    <a:srgbClr val="FF6600"/>
    <a:srgbClr val="FF3300"/>
    <a:srgbClr val="DB6237"/>
    <a:srgbClr val="FF9933"/>
    <a:srgbClr val="F7F1E4"/>
    <a:srgbClr val="B8D3E8"/>
    <a:srgbClr val="197DCE"/>
    <a:srgbClr val="BC7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E5F08-944C-42AE-9C50-57E482FB1457}" v="27" dt="2023-09-22T10:00:49.499"/>
    <p1510:client id="{96F63CEB-69B5-4AFE-A3CC-E332CDAB55A0}" v="5" dt="2023-09-21T20:50:08.138"/>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2516" autoAdjust="0"/>
  </p:normalViewPr>
  <p:slideViewPr>
    <p:cSldViewPr snapToGrid="0" showGuides="1">
      <p:cViewPr varScale="1">
        <p:scale>
          <a:sx n="74" d="100"/>
          <a:sy n="74" d="100"/>
        </p:scale>
        <p:origin x="970" y="62"/>
      </p:cViewPr>
      <p:guideLst>
        <p:guide pos="3840"/>
        <p:guide orient="horz" pos="2160"/>
      </p:guideLst>
    </p:cSldViewPr>
  </p:slideViewPr>
  <p:notesTextViewPr>
    <p:cViewPr>
      <p:scale>
        <a:sx n="1" d="1"/>
        <a:sy n="1" d="1"/>
      </p:scale>
      <p:origin x="0" y="0"/>
    </p:cViewPr>
  </p:notesTextViewPr>
  <p:notesViewPr>
    <p:cSldViewPr snapToGrid="0" showGuides="1">
      <p:cViewPr varScale="1">
        <p:scale>
          <a:sx n="94" d="100"/>
          <a:sy n="94" d="100"/>
        </p:scale>
        <p:origin x="27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276D78A-6B5B-4C52-BA9D-303889584C9D}" type="datetime1">
              <a:rPr lang="fr-FR" smtClean="0"/>
              <a:t>22/09/2023</a:t>
            </a:fld>
            <a:endParaRPr lang="fr-FR"/>
          </a:p>
        </p:txBody>
      </p:sp>
      <p:sp>
        <p:nvSpPr>
          <p:cNvPr id="4" name="Espace réservé du pied de page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4B18F8-B739-4178-8D2D-879F4A27DC29}" type="slidenum">
              <a:rPr lang="fr-FR" smtClean="0"/>
              <a:t>‹#›</a:t>
            </a:fld>
            <a:endParaRPr lang="fr-FR"/>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F2543-F50A-492A-BD61-A2E2AD7611D7}" type="datetime1">
              <a:rPr lang="fr-FR" noProof="0" smtClean="0"/>
              <a:pPr/>
              <a:t>22/09/2023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fr-FR" noProof="0" smtClean="0"/>
              <a:t>‹#›</a:t>
            </a:fld>
            <a:endParaRPr lang="fr-FR" noProof="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a:t>
            </a:fld>
            <a:endParaRPr lang="fr-FR" dirty="0"/>
          </a:p>
        </p:txBody>
      </p:sp>
    </p:spTree>
    <p:extLst>
      <p:ext uri="{BB962C8B-B14F-4D97-AF65-F5344CB8AC3E}">
        <p14:creationId xmlns:p14="http://schemas.microsoft.com/office/powerpoint/2010/main" val="224607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10</a:t>
            </a:fld>
            <a:endParaRPr lang="fr-FR"/>
          </a:p>
        </p:txBody>
      </p:sp>
    </p:spTree>
    <p:extLst>
      <p:ext uri="{BB962C8B-B14F-4D97-AF65-F5344CB8AC3E}">
        <p14:creationId xmlns:p14="http://schemas.microsoft.com/office/powerpoint/2010/main" val="278535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11</a:t>
            </a:fld>
            <a:endParaRPr lang="fr-FR"/>
          </a:p>
        </p:txBody>
      </p:sp>
    </p:spTree>
    <p:extLst>
      <p:ext uri="{BB962C8B-B14F-4D97-AF65-F5344CB8AC3E}">
        <p14:creationId xmlns:p14="http://schemas.microsoft.com/office/powerpoint/2010/main" val="292262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12</a:t>
            </a:fld>
            <a:endParaRPr lang="fr-FR"/>
          </a:p>
        </p:txBody>
      </p:sp>
    </p:spTree>
    <p:extLst>
      <p:ext uri="{BB962C8B-B14F-4D97-AF65-F5344CB8AC3E}">
        <p14:creationId xmlns:p14="http://schemas.microsoft.com/office/powerpoint/2010/main" val="118482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14</a:t>
            </a:fld>
            <a:endParaRPr lang="fr-FR"/>
          </a:p>
        </p:txBody>
      </p:sp>
    </p:spTree>
    <p:extLst>
      <p:ext uri="{BB962C8B-B14F-4D97-AF65-F5344CB8AC3E}">
        <p14:creationId xmlns:p14="http://schemas.microsoft.com/office/powerpoint/2010/main" val="133839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15</a:t>
            </a:fld>
            <a:endParaRPr lang="fr-FR"/>
          </a:p>
        </p:txBody>
      </p:sp>
    </p:spTree>
    <p:extLst>
      <p:ext uri="{BB962C8B-B14F-4D97-AF65-F5344CB8AC3E}">
        <p14:creationId xmlns:p14="http://schemas.microsoft.com/office/powerpoint/2010/main" val="447918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16</a:t>
            </a:fld>
            <a:endParaRPr lang="fr-FR"/>
          </a:p>
        </p:txBody>
      </p:sp>
    </p:spTree>
    <p:extLst>
      <p:ext uri="{BB962C8B-B14F-4D97-AF65-F5344CB8AC3E}">
        <p14:creationId xmlns:p14="http://schemas.microsoft.com/office/powerpoint/2010/main" val="387176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17</a:t>
            </a:fld>
            <a:endParaRPr lang="fr-FR"/>
          </a:p>
        </p:txBody>
      </p:sp>
    </p:spTree>
    <p:extLst>
      <p:ext uri="{BB962C8B-B14F-4D97-AF65-F5344CB8AC3E}">
        <p14:creationId xmlns:p14="http://schemas.microsoft.com/office/powerpoint/2010/main" val="188537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18</a:t>
            </a:fld>
            <a:endParaRPr lang="fr-FR"/>
          </a:p>
        </p:txBody>
      </p:sp>
    </p:spTree>
    <p:extLst>
      <p:ext uri="{BB962C8B-B14F-4D97-AF65-F5344CB8AC3E}">
        <p14:creationId xmlns:p14="http://schemas.microsoft.com/office/powerpoint/2010/main" val="307215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19</a:t>
            </a:fld>
            <a:endParaRPr lang="fr-FR"/>
          </a:p>
        </p:txBody>
      </p:sp>
    </p:spTree>
    <p:extLst>
      <p:ext uri="{BB962C8B-B14F-4D97-AF65-F5344CB8AC3E}">
        <p14:creationId xmlns:p14="http://schemas.microsoft.com/office/powerpoint/2010/main" val="106881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20</a:t>
            </a:fld>
            <a:endParaRPr lang="fr-FR"/>
          </a:p>
        </p:txBody>
      </p:sp>
    </p:spTree>
    <p:extLst>
      <p:ext uri="{BB962C8B-B14F-4D97-AF65-F5344CB8AC3E}">
        <p14:creationId xmlns:p14="http://schemas.microsoft.com/office/powerpoint/2010/main" val="332128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2</a:t>
            </a:fld>
            <a:endParaRPr lang="fr-FR"/>
          </a:p>
        </p:txBody>
      </p:sp>
    </p:spTree>
    <p:extLst>
      <p:ext uri="{BB962C8B-B14F-4D97-AF65-F5344CB8AC3E}">
        <p14:creationId xmlns:p14="http://schemas.microsoft.com/office/powerpoint/2010/main" val="701884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21</a:t>
            </a:fld>
            <a:endParaRPr lang="fr-FR"/>
          </a:p>
        </p:txBody>
      </p:sp>
    </p:spTree>
    <p:extLst>
      <p:ext uri="{BB962C8B-B14F-4D97-AF65-F5344CB8AC3E}">
        <p14:creationId xmlns:p14="http://schemas.microsoft.com/office/powerpoint/2010/main" val="65186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22</a:t>
            </a:fld>
            <a:endParaRPr lang="fr-FR"/>
          </a:p>
        </p:txBody>
      </p:sp>
    </p:spTree>
    <p:extLst>
      <p:ext uri="{BB962C8B-B14F-4D97-AF65-F5344CB8AC3E}">
        <p14:creationId xmlns:p14="http://schemas.microsoft.com/office/powerpoint/2010/main" val="402635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23</a:t>
            </a:fld>
            <a:endParaRPr lang="fr-FR"/>
          </a:p>
        </p:txBody>
      </p:sp>
    </p:spTree>
    <p:extLst>
      <p:ext uri="{BB962C8B-B14F-4D97-AF65-F5344CB8AC3E}">
        <p14:creationId xmlns:p14="http://schemas.microsoft.com/office/powerpoint/2010/main" val="1992446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25</a:t>
            </a:fld>
            <a:endParaRPr lang="fr-FR"/>
          </a:p>
        </p:txBody>
      </p:sp>
    </p:spTree>
    <p:extLst>
      <p:ext uri="{BB962C8B-B14F-4D97-AF65-F5344CB8AC3E}">
        <p14:creationId xmlns:p14="http://schemas.microsoft.com/office/powerpoint/2010/main" val="134345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indent="0">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lvl="1">
              <a:buFontTx/>
              <a:buChar char="−"/>
            </a:pPr>
            <a:r>
              <a:rPr lang="en-GB" sz="2000" b="1" dirty="0">
                <a:solidFill>
                  <a:srgbClr val="004976"/>
                </a:solidFill>
              </a:rPr>
              <a:t>“ADAS are in-vehicle technology that can support drivers in safely operating their vehicle while travelling</a:t>
            </a:r>
            <a:r>
              <a:rPr lang="en-GB" sz="2000" dirty="0">
                <a:solidFill>
                  <a:srgbClr val="004976"/>
                </a:solidFill>
              </a:rPr>
              <a:t>” (</a:t>
            </a:r>
            <a:r>
              <a:rPr lang="en-GB" sz="2000" dirty="0" err="1">
                <a:solidFill>
                  <a:srgbClr val="004976"/>
                </a:solidFill>
              </a:rPr>
              <a:t>Jermakian</a:t>
            </a:r>
            <a:r>
              <a:rPr lang="en-GB" sz="2000" dirty="0">
                <a:solidFill>
                  <a:srgbClr val="004976"/>
                </a:solidFill>
              </a:rPr>
              <a:t>, 2011)</a:t>
            </a:r>
          </a:p>
          <a:p>
            <a:pPr lvl="1">
              <a:buFontTx/>
              <a:buChar char="−"/>
            </a:pPr>
            <a:endParaRPr lang="en-GB" sz="2000" dirty="0">
              <a:solidFill>
                <a:srgbClr val="004976"/>
              </a:solidFill>
            </a:endParaRPr>
          </a:p>
          <a:p>
            <a:pPr lvl="1">
              <a:buFontTx/>
              <a:buChar char="−"/>
            </a:pPr>
            <a:r>
              <a:rPr lang="en-GB" sz="2000" dirty="0">
                <a:solidFill>
                  <a:srgbClr val="004976"/>
                </a:solidFill>
              </a:rPr>
              <a:t>Some of the advantages are:</a:t>
            </a:r>
          </a:p>
          <a:p>
            <a:pPr lvl="2">
              <a:buFontTx/>
              <a:buChar char="−"/>
            </a:pPr>
            <a:r>
              <a:rPr lang="en-GB" sz="1600" dirty="0">
                <a:solidFill>
                  <a:srgbClr val="004976"/>
                </a:solidFill>
              </a:rPr>
              <a:t>increase highway capacity (due to shorter headways), and significantly reduce travel time (Morando et al., 2018) </a:t>
            </a:r>
          </a:p>
          <a:p>
            <a:pPr lvl="2">
              <a:buFontTx/>
              <a:buChar char="−"/>
            </a:pPr>
            <a:r>
              <a:rPr lang="en-GB" sz="1600" dirty="0">
                <a:solidFill>
                  <a:srgbClr val="004976"/>
                </a:solidFill>
              </a:rPr>
              <a:t>Increased/inclusive  mobility for specific target groups such as disabled people and the elderly (Maryam Mousavi et al., 2020) </a:t>
            </a:r>
          </a:p>
          <a:p>
            <a:pPr lvl="2">
              <a:buFontTx/>
              <a:buChar char="−"/>
            </a:pPr>
            <a:r>
              <a:rPr lang="en-GB" sz="1600" dirty="0">
                <a:solidFill>
                  <a:srgbClr val="004976"/>
                </a:solidFill>
              </a:rPr>
              <a:t>Improved safety (Rahman et al., 2019)</a:t>
            </a:r>
          </a:p>
          <a:p>
            <a:pPr rtl="0"/>
            <a:endParaRPr lang="fr-FR" dirty="0"/>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3</a:t>
            </a:fld>
            <a:endParaRPr lang="fr-FR"/>
          </a:p>
        </p:txBody>
      </p:sp>
    </p:spTree>
    <p:extLst>
      <p:ext uri="{BB962C8B-B14F-4D97-AF65-F5344CB8AC3E}">
        <p14:creationId xmlns:p14="http://schemas.microsoft.com/office/powerpoint/2010/main" val="332319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4</a:t>
            </a:fld>
            <a:endParaRPr lang="fr-FR"/>
          </a:p>
        </p:txBody>
      </p:sp>
    </p:spTree>
    <p:extLst>
      <p:ext uri="{BB962C8B-B14F-4D97-AF65-F5344CB8AC3E}">
        <p14:creationId xmlns:p14="http://schemas.microsoft.com/office/powerpoint/2010/main" val="131059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5</a:t>
            </a:fld>
            <a:endParaRPr lang="fr-FR"/>
          </a:p>
        </p:txBody>
      </p:sp>
    </p:spTree>
    <p:extLst>
      <p:ext uri="{BB962C8B-B14F-4D97-AF65-F5344CB8AC3E}">
        <p14:creationId xmlns:p14="http://schemas.microsoft.com/office/powerpoint/2010/main" val="308185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6</a:t>
            </a:fld>
            <a:endParaRPr lang="fr-FR"/>
          </a:p>
        </p:txBody>
      </p:sp>
    </p:spTree>
    <p:extLst>
      <p:ext uri="{BB962C8B-B14F-4D97-AF65-F5344CB8AC3E}">
        <p14:creationId xmlns:p14="http://schemas.microsoft.com/office/powerpoint/2010/main" val="416340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7</a:t>
            </a:fld>
            <a:endParaRPr lang="fr-FR"/>
          </a:p>
        </p:txBody>
      </p:sp>
    </p:spTree>
    <p:extLst>
      <p:ext uri="{BB962C8B-B14F-4D97-AF65-F5344CB8AC3E}">
        <p14:creationId xmlns:p14="http://schemas.microsoft.com/office/powerpoint/2010/main" val="417063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8</a:t>
            </a:fld>
            <a:endParaRPr lang="fr-FR"/>
          </a:p>
        </p:txBody>
      </p:sp>
    </p:spTree>
    <p:extLst>
      <p:ext uri="{BB962C8B-B14F-4D97-AF65-F5344CB8AC3E}">
        <p14:creationId xmlns:p14="http://schemas.microsoft.com/office/powerpoint/2010/main" val="104179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3D78A92-0141-4330-8F3E-FAADFAC23844}" type="slidenum">
              <a:rPr lang="fr-FR" smtClean="0"/>
              <a:t>9</a:t>
            </a:fld>
            <a:endParaRPr lang="fr-FR"/>
          </a:p>
        </p:txBody>
      </p:sp>
    </p:spTree>
    <p:extLst>
      <p:ext uri="{BB962C8B-B14F-4D97-AF65-F5344CB8AC3E}">
        <p14:creationId xmlns:p14="http://schemas.microsoft.com/office/powerpoint/2010/main" val="332034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bg>
      <p:bgPr>
        <a:solidFill>
          <a:srgbClr val="004976"/>
        </a:solidFill>
        <a:effectLst/>
      </p:bgPr>
    </p:bg>
    <p:spTree>
      <p:nvGrpSpPr>
        <p:cNvPr id="1" name=""/>
        <p:cNvGrpSpPr/>
        <p:nvPr/>
      </p:nvGrpSpPr>
      <p:grpSpPr>
        <a:xfrm>
          <a:off x="0" y="0"/>
          <a:ext cx="0" cy="0"/>
          <a:chOff x="0" y="0"/>
          <a:chExt cx="0" cy="0"/>
        </a:xfrm>
      </p:grpSpPr>
      <p:sp>
        <p:nvSpPr>
          <p:cNvPr id="21" name="Espace réservé d’image 20">
            <a:extLst>
              <a:ext uri="{FF2B5EF4-FFF2-40B4-BE49-F238E27FC236}">
                <a16:creationId xmlns:a16="http://schemas.microsoft.com/office/drawing/2014/main" id="{5230445E-A660-448A-B4DC-782AD0E5DA6F}"/>
              </a:ext>
            </a:extLst>
          </p:cNvPr>
          <p:cNvSpPr>
            <a:spLocks noGrp="1"/>
          </p:cNvSpPr>
          <p:nvPr>
            <p:ph type="pic" sz="quarter" idx="22" hasCustomPrompt="1"/>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rtlCol="0" anchor="ctr" anchorCtr="0">
            <a:noAutofit/>
          </a:bodyPr>
          <a:lstStyle>
            <a:lvl1pPr marL="0" indent="0" algn="ctr">
              <a:buNone/>
              <a:defRPr sz="1400"/>
            </a:lvl1pPr>
          </a:lstStyle>
          <a:p>
            <a:pPr rtl="0"/>
            <a:r>
              <a:rPr lang="fr-FR" noProof="0"/>
              <a:t>Cliquez sur l’icône pour ajouter une image</a:t>
            </a:r>
          </a:p>
        </p:txBody>
      </p:sp>
      <p:sp>
        <p:nvSpPr>
          <p:cNvPr id="22" name="Graphisme 19">
            <a:extLst>
              <a:ext uri="{FF2B5EF4-FFF2-40B4-BE49-F238E27FC236}">
                <a16:creationId xmlns:a16="http://schemas.microsoft.com/office/drawing/2014/main" id="{A6B740BD-8499-412C-AE4E-A4AD7F73100E}"/>
              </a:ext>
            </a:extLst>
          </p:cNvPr>
          <p:cNvSpPr/>
          <p:nvPr/>
        </p:nvSpPr>
        <p:spPr>
          <a:xfrm>
            <a:off x="0" y="4774493"/>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rgbClr val="FF6600">
              <a:alpha val="69804"/>
            </a:srgbClr>
          </a:solidFill>
          <a:ln w="9525" cap="flat">
            <a:noFill/>
            <a:prstDash val="solid"/>
            <a:miter/>
          </a:ln>
        </p:spPr>
        <p:txBody>
          <a:bodyPr rtlCol="0" anchor="ctr"/>
          <a:lstStyle/>
          <a:p>
            <a:pPr rtl="0"/>
            <a:r>
              <a:rPr lang="fr-FR" noProof="0" dirty="0"/>
              <a:t> </a:t>
            </a:r>
          </a:p>
        </p:txBody>
      </p:sp>
      <p:sp>
        <p:nvSpPr>
          <p:cNvPr id="26" name="Titr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rtlCol="0">
            <a:noAutofit/>
          </a:bodyPr>
          <a:lstStyle>
            <a:lvl1pPr algn="l">
              <a:defRPr sz="7000" b="1">
                <a:solidFill>
                  <a:schemeClr val="bg1"/>
                </a:solidFill>
              </a:defRPr>
            </a:lvl1pPr>
          </a:lstStyle>
          <a:p>
            <a:pPr rtl="0"/>
            <a:r>
              <a:rPr lang="fr-FR" noProof="0" dirty="0"/>
              <a:t>PRESENTATION</a:t>
            </a:r>
            <a:br>
              <a:rPr lang="fr-FR" noProof="0" dirty="0"/>
            </a:br>
            <a:r>
              <a:rPr lang="fr-FR" noProof="0" dirty="0"/>
              <a:t>TITLE</a:t>
            </a:r>
          </a:p>
        </p:txBody>
      </p:sp>
      <p:sp>
        <p:nvSpPr>
          <p:cNvPr id="27" name="Espace réservé du texte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rtlCol="0">
            <a:noAutofit/>
          </a:bodyPr>
          <a:lstStyle>
            <a:lvl1pPr marL="0" indent="0" algn="l">
              <a:buNone/>
              <a:defRPr sz="3500" b="0" i="0">
                <a:solidFill>
                  <a:schemeClr val="bg1"/>
                </a:solidFill>
              </a:defRPr>
            </a:lvl1pPr>
          </a:lstStyle>
          <a:p>
            <a:pPr lvl="0" rtl="0"/>
            <a:r>
              <a:rPr lang="fr-FR" noProof="0" dirty="0"/>
              <a:t>Présentation</a:t>
            </a:r>
            <a:br>
              <a:rPr lang="fr-FR" noProof="0" dirty="0"/>
            </a:br>
            <a:r>
              <a:rPr lang="fr-FR" noProof="0" dirty="0"/>
              <a:t>Slogan</a:t>
            </a:r>
          </a:p>
        </p:txBody>
      </p:sp>
      <p:sp>
        <p:nvSpPr>
          <p:cNvPr id="29" name="Espace réservé du texte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rtlCol="0">
            <a:noAutofit/>
          </a:bodyPr>
          <a:lstStyle>
            <a:lvl1pPr marL="0" indent="0" algn="l">
              <a:buNone/>
              <a:defRPr sz="22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Date</a:t>
            </a:r>
          </a:p>
        </p:txBody>
      </p:sp>
      <p:sp>
        <p:nvSpPr>
          <p:cNvPr id="30" name="Espace réservé du texte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rtlCol="0">
            <a:noAutofit/>
          </a:bodyPr>
          <a:lstStyle>
            <a:lvl1pPr marL="0" indent="0" algn="l">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Name</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Merci">
    <p:bg>
      <p:bgPr>
        <a:solidFill>
          <a:srgbClr val="004976"/>
        </a:solidFill>
        <a:effectLst/>
      </p:bgPr>
    </p:bg>
    <p:spTree>
      <p:nvGrpSpPr>
        <p:cNvPr id="1" name=""/>
        <p:cNvGrpSpPr/>
        <p:nvPr/>
      </p:nvGrpSpPr>
      <p:grpSpPr>
        <a:xfrm>
          <a:off x="0" y="0"/>
          <a:ext cx="0" cy="0"/>
          <a:chOff x="0" y="0"/>
          <a:chExt cx="0" cy="0"/>
        </a:xfrm>
      </p:grpSpPr>
      <p:sp>
        <p:nvSpPr>
          <p:cNvPr id="33" name="Espace réservé d’image 32">
            <a:extLst>
              <a:ext uri="{FF2B5EF4-FFF2-40B4-BE49-F238E27FC236}">
                <a16:creationId xmlns:a16="http://schemas.microsoft.com/office/drawing/2014/main" id="{88BA6D96-EFE3-4743-8FB5-544E9692D111}"/>
              </a:ext>
            </a:extLst>
          </p:cNvPr>
          <p:cNvSpPr>
            <a:spLocks noGrp="1"/>
          </p:cNvSpPr>
          <p:nvPr>
            <p:ph type="pic" sz="quarter" idx="26" hasCustomPrompt="1"/>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rtlCol="0" anchor="ctr" anchorCtr="0">
            <a:noAutofit/>
          </a:bodyPr>
          <a:lstStyle>
            <a:lvl1pPr marL="0" indent="0" algn="ctr">
              <a:buNone/>
              <a:defRPr sz="1400"/>
            </a:lvl1pPr>
          </a:lstStyle>
          <a:p>
            <a:pPr rtl="0"/>
            <a:r>
              <a:rPr lang="fr-FR" noProof="0" dirty="0"/>
              <a:t>Cliquez sur l’icône pour ajouter une image</a:t>
            </a:r>
          </a:p>
        </p:txBody>
      </p:sp>
      <p:sp>
        <p:nvSpPr>
          <p:cNvPr id="14" name="Graphisme 19">
            <a:extLst>
              <a:ext uri="{FF2B5EF4-FFF2-40B4-BE49-F238E27FC236}">
                <a16:creationId xmlns:a16="http://schemas.microsoft.com/office/drawing/2014/main" id="{97347B99-304D-468D-B6F0-9D59E6077A64}"/>
              </a:ext>
            </a:extLst>
          </p:cNvPr>
          <p:cNvSpPr/>
          <p:nvPr userDrawn="1"/>
        </p:nvSpPr>
        <p:spPr>
          <a:xfrm flipH="1">
            <a:off x="-1" y="4797507"/>
            <a:ext cx="12192000" cy="15549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rgbClr val="FF6600">
              <a:alpha val="70000"/>
            </a:srgbClr>
          </a:solidFill>
          <a:ln w="9525" cap="flat">
            <a:noFill/>
            <a:prstDash val="solid"/>
            <a:miter/>
          </a:ln>
        </p:spPr>
        <p:txBody>
          <a:bodyPr rtlCol="0" anchor="ctr"/>
          <a:lstStyle/>
          <a:p>
            <a:pPr rtl="0"/>
            <a:r>
              <a:rPr lang="fr-FR" noProof="0"/>
              <a:t> </a:t>
            </a:r>
          </a:p>
        </p:txBody>
      </p:sp>
      <p:sp>
        <p:nvSpPr>
          <p:cNvPr id="20" name="Titr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rtlCol="0">
            <a:noAutofit/>
          </a:bodyPr>
          <a:lstStyle>
            <a:lvl1pPr algn="r">
              <a:defRPr sz="7000" b="1">
                <a:solidFill>
                  <a:schemeClr val="bg1"/>
                </a:solidFill>
              </a:defRPr>
            </a:lvl1pPr>
          </a:lstStyle>
          <a:p>
            <a:pPr rtl="0"/>
            <a:r>
              <a:rPr lang="fr-FR" noProof="0" dirty="0"/>
              <a:t>MERCI</a:t>
            </a:r>
            <a:br>
              <a:rPr lang="fr-FR" noProof="0" dirty="0"/>
            </a:br>
            <a:r>
              <a:rPr lang="fr-FR" noProof="0" dirty="0"/>
              <a:t>BEAUCOUP</a:t>
            </a:r>
          </a:p>
        </p:txBody>
      </p:sp>
      <p:sp>
        <p:nvSpPr>
          <p:cNvPr id="21" name="Espace réservé du texte 14">
            <a:extLst>
              <a:ext uri="{FF2B5EF4-FFF2-40B4-BE49-F238E27FC236}">
                <a16:creationId xmlns:a16="http://schemas.microsoft.com/office/drawing/2014/main" id="{5E15D97E-2723-48C3-B835-65DB0286DB64}"/>
              </a:ext>
            </a:extLst>
          </p:cNvPr>
          <p:cNvSpPr>
            <a:spLocks noGrp="1"/>
          </p:cNvSpPr>
          <p:nvPr>
            <p:ph type="body" sz="quarter" idx="13"/>
          </p:nvPr>
        </p:nvSpPr>
        <p:spPr>
          <a:xfrm>
            <a:off x="8240540" y="3675708"/>
            <a:ext cx="3135771" cy="1101897"/>
          </a:xfrm>
        </p:spPr>
        <p:txBody>
          <a:bodyPr rtlCol="0">
            <a:noAutofit/>
          </a:bodyPr>
          <a:lstStyle>
            <a:lvl1pPr marL="0" indent="0" algn="r">
              <a:buNone/>
              <a:defRPr sz="3500" b="0" i="0">
                <a:solidFill>
                  <a:schemeClr val="tx2"/>
                </a:solidFill>
              </a:defRPr>
            </a:lvl1pPr>
          </a:lstStyle>
          <a:p>
            <a:pPr lvl="0" rtl="0"/>
            <a:endParaRPr lang="fr-FR" noProof="0" dirty="0"/>
          </a:p>
        </p:txBody>
      </p:sp>
      <p:sp>
        <p:nvSpPr>
          <p:cNvPr id="31" name="Espace réservé du texte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rtlCol="0">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martin@example.com</a:t>
            </a:r>
          </a:p>
        </p:txBody>
      </p:sp>
      <p:sp>
        <p:nvSpPr>
          <p:cNvPr id="32" name="Espace réservé du texte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rtlCol="0">
            <a:noAutofit/>
          </a:bodyPr>
          <a:lstStyle>
            <a:lvl1pPr marL="0" indent="0" algn="r">
              <a:buNone/>
              <a:defRPr sz="1400" b="0" i="0">
                <a:solidFill>
                  <a:srgbClr val="004976"/>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rtl="0"/>
            <a:endParaRPr lang="fr-FR" noProof="0"/>
          </a:p>
        </p:txBody>
      </p:sp>
      <p:sp>
        <p:nvSpPr>
          <p:cNvPr id="22" name="Graphisme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pPr rtl="0"/>
            <a:r>
              <a:rPr lang="fr-FR" noProof="0"/>
              <a:t> </a:t>
            </a:r>
          </a:p>
        </p:txBody>
      </p:sp>
      <p:sp>
        <p:nvSpPr>
          <p:cNvPr id="26" name="Titr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rtlCol="0">
            <a:noAutofit/>
          </a:bodyPr>
          <a:lstStyle>
            <a:lvl1pPr algn="l">
              <a:defRPr sz="7000" b="1">
                <a:solidFill>
                  <a:schemeClr val="bg1"/>
                </a:solidFill>
              </a:defRPr>
            </a:lvl1pPr>
          </a:lstStyle>
          <a:p>
            <a:pPr rtl="0"/>
            <a:r>
              <a:rPr lang="fr-FR" noProof="0"/>
              <a:t>PRÉSENTATION</a:t>
            </a:r>
            <a:br>
              <a:rPr lang="fr-FR" noProof="0"/>
            </a:br>
            <a:r>
              <a:rPr lang="fr-FR" noProof="0"/>
              <a:t>TITRE</a:t>
            </a:r>
          </a:p>
        </p:txBody>
      </p:sp>
      <p:sp>
        <p:nvSpPr>
          <p:cNvPr id="15" name="Sous-titr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rtl="0"/>
            <a:r>
              <a:rPr lang="fr-FR" noProof="0"/>
              <a:t>Modifiez le style des sous-titres du masque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rtl="0"/>
            <a:endParaRPr lang="fr-FR" noProof="0"/>
          </a:p>
        </p:txBody>
      </p:sp>
      <p:sp>
        <p:nvSpPr>
          <p:cNvPr id="2" name="Titr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rtlCol="0">
            <a:normAutofit/>
          </a:bodyPr>
          <a:lstStyle>
            <a:lvl1pPr algn="l">
              <a:defRPr sz="4000" b="1">
                <a:solidFill>
                  <a:schemeClr val="bg1"/>
                </a:solidFill>
              </a:defRPr>
            </a:lvl1pPr>
          </a:lstStyle>
          <a:p>
            <a:pPr rtl="0"/>
            <a:r>
              <a:rPr lang="fr-FR" noProof="0"/>
              <a:t>DIAPOSITIVE DE SÉPARATION</a:t>
            </a:r>
          </a:p>
        </p:txBody>
      </p:sp>
      <p:sp>
        <p:nvSpPr>
          <p:cNvPr id="3" name="Espace réservé du numéro de diapositive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15" name="Graphisme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17" name="Graphique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10" name="Espace réservé du texte 2">
            <a:extLst>
              <a:ext uri="{FF2B5EF4-FFF2-40B4-BE49-F238E27FC236}">
                <a16:creationId xmlns:a16="http://schemas.microsoft.com/office/drawing/2014/main" id="{A3B87DE7-6A4B-4A0E-8622-C9BA93F0B364}"/>
              </a:ext>
            </a:extLst>
          </p:cNvPr>
          <p:cNvSpPr>
            <a:spLocks noGrp="1"/>
          </p:cNvSpPr>
          <p:nvPr>
            <p:ph type="body" idx="1" hasCustomPrompt="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rtl="0"/>
            <a:r>
              <a:rPr lang="fr-FR" noProof="0"/>
              <a:t>Modifiez les styles du texte du masque</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11" name="Graphisme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orme libre : Form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Graphisme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14" name="Graphique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BF046B1A-A07C-45A3-8FE5-724E34853137}"/>
              </a:ext>
            </a:extLst>
          </p:cNvPr>
          <p:cNvSpPr>
            <a:spLocks noGrp="1"/>
          </p:cNvSpPr>
          <p:nvPr>
            <p:ph type="title"/>
          </p:nvPr>
        </p:nvSpPr>
        <p:spPr/>
        <p:txBody>
          <a:bodyPr rtlCol="0" anchor="b"/>
          <a:lstStyle/>
          <a:p>
            <a:pPr rtl="0"/>
            <a:r>
              <a:rPr lang="fr-FR" noProof="0"/>
              <a:t>Modifiez le style du titre</a:t>
            </a:r>
          </a:p>
        </p:txBody>
      </p:sp>
      <p:sp>
        <p:nvSpPr>
          <p:cNvPr id="10" name="Espace réservé du contenu 2">
            <a:extLst>
              <a:ext uri="{FF2B5EF4-FFF2-40B4-BE49-F238E27FC236}">
                <a16:creationId xmlns:a16="http://schemas.microsoft.com/office/drawing/2014/main" id="{83799919-7F2B-44B7-BF0B-B0CE733AC667}"/>
              </a:ext>
            </a:extLst>
          </p:cNvPr>
          <p:cNvSpPr>
            <a:spLocks noGrp="1"/>
          </p:cNvSpPr>
          <p:nvPr>
            <p:ph idx="1" hasCustomPrompt="1"/>
          </p:nvPr>
        </p:nvSpPr>
        <p:spPr>
          <a:xfrm>
            <a:off x="838200" y="2277755"/>
            <a:ext cx="10515600" cy="3899207"/>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11" name="Graphisme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orme libre : Form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Graphisme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14" name="Graphique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BF046B1A-A07C-45A3-8FE5-724E34853137}"/>
              </a:ext>
            </a:extLst>
          </p:cNvPr>
          <p:cNvSpPr>
            <a:spLocks noGrp="1"/>
          </p:cNvSpPr>
          <p:nvPr>
            <p:ph type="title"/>
          </p:nvPr>
        </p:nvSpPr>
        <p:spPr/>
        <p:txBody>
          <a:bodyPr rtlCol="0" anchor="b"/>
          <a:lstStyle/>
          <a:p>
            <a:pPr rtl="0"/>
            <a:r>
              <a:rPr lang="fr-FR" noProof="0"/>
              <a:t>Modifiez le style du titre</a:t>
            </a:r>
          </a:p>
        </p:txBody>
      </p:sp>
      <p:sp>
        <p:nvSpPr>
          <p:cNvPr id="15" name="Espace réservé du contenu 2">
            <a:extLst>
              <a:ext uri="{FF2B5EF4-FFF2-40B4-BE49-F238E27FC236}">
                <a16:creationId xmlns:a16="http://schemas.microsoft.com/office/drawing/2014/main" id="{5460D6CB-9BA0-4BA9-9CF5-9D21E9F570CE}"/>
              </a:ext>
            </a:extLst>
          </p:cNvPr>
          <p:cNvSpPr>
            <a:spLocks noGrp="1"/>
          </p:cNvSpPr>
          <p:nvPr>
            <p:ph sz="half" idx="1" hasCustomPrompt="1"/>
          </p:nvPr>
        </p:nvSpPr>
        <p:spPr>
          <a:xfrm>
            <a:off x="838200" y="2277755"/>
            <a:ext cx="5181600" cy="3899207"/>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6" name="Espace réservé du contenu 3">
            <a:extLst>
              <a:ext uri="{FF2B5EF4-FFF2-40B4-BE49-F238E27FC236}">
                <a16:creationId xmlns:a16="http://schemas.microsoft.com/office/drawing/2014/main" id="{EB0DDB5D-8949-4E45-A7CD-0402580BB05B}"/>
              </a:ext>
            </a:extLst>
          </p:cNvPr>
          <p:cNvSpPr>
            <a:spLocks noGrp="1"/>
          </p:cNvSpPr>
          <p:nvPr>
            <p:ph sz="half" idx="2" hasCustomPrompt="1"/>
          </p:nvPr>
        </p:nvSpPr>
        <p:spPr>
          <a:xfrm>
            <a:off x="6172200" y="2277755"/>
            <a:ext cx="5181600" cy="389920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11" name="Graphisme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orme libre : Form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Graphisme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14" name="Graphique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BF046B1A-A07C-45A3-8FE5-724E34853137}"/>
              </a:ext>
            </a:extLst>
          </p:cNvPr>
          <p:cNvSpPr>
            <a:spLocks noGrp="1"/>
          </p:cNvSpPr>
          <p:nvPr>
            <p:ph type="title"/>
          </p:nvPr>
        </p:nvSpPr>
        <p:spPr/>
        <p:txBody>
          <a:bodyPr rtlCol="0" anchor="b"/>
          <a:lstStyle/>
          <a:p>
            <a:pPr rtl="0"/>
            <a:r>
              <a:rPr lang="fr-FR" noProof="0"/>
              <a:t>Modifiez le style du titre</a:t>
            </a:r>
          </a:p>
        </p:txBody>
      </p:sp>
      <p:sp>
        <p:nvSpPr>
          <p:cNvPr id="15" name="Espace réservé du texte 2">
            <a:extLst>
              <a:ext uri="{FF2B5EF4-FFF2-40B4-BE49-F238E27FC236}">
                <a16:creationId xmlns:a16="http://schemas.microsoft.com/office/drawing/2014/main" id="{82C817C4-D92F-4269-B22D-5C2E522418D8}"/>
              </a:ext>
            </a:extLst>
          </p:cNvPr>
          <p:cNvSpPr>
            <a:spLocks noGrp="1"/>
          </p:cNvSpPr>
          <p:nvPr>
            <p:ph type="body" idx="1" hasCustomPrompt="1"/>
          </p:nvPr>
        </p:nvSpPr>
        <p:spPr>
          <a:xfrm>
            <a:off x="839788" y="2068513"/>
            <a:ext cx="5157787" cy="436562"/>
          </a:xfrm>
        </p:spPr>
        <p:txBody>
          <a:bodyPr rtlCol="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6" name="Espace réservé du contenu 3">
            <a:extLst>
              <a:ext uri="{FF2B5EF4-FFF2-40B4-BE49-F238E27FC236}">
                <a16:creationId xmlns:a16="http://schemas.microsoft.com/office/drawing/2014/main" id="{C61514A7-2DEE-47E3-BCB4-FB81E9981DA7}"/>
              </a:ext>
            </a:extLst>
          </p:cNvPr>
          <p:cNvSpPr>
            <a:spLocks noGrp="1"/>
          </p:cNvSpPr>
          <p:nvPr>
            <p:ph sz="half" idx="2" hasCustomPrompt="1"/>
          </p:nvPr>
        </p:nvSpPr>
        <p:spPr>
          <a:xfrm>
            <a:off x="839788" y="2505075"/>
            <a:ext cx="5157787"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4">
            <a:extLst>
              <a:ext uri="{FF2B5EF4-FFF2-40B4-BE49-F238E27FC236}">
                <a16:creationId xmlns:a16="http://schemas.microsoft.com/office/drawing/2014/main" id="{3455C9D3-0938-4236-8E64-BBF582FCD239}"/>
              </a:ext>
            </a:extLst>
          </p:cNvPr>
          <p:cNvSpPr>
            <a:spLocks noGrp="1"/>
          </p:cNvSpPr>
          <p:nvPr>
            <p:ph type="body" sz="quarter" idx="3" hasCustomPrompt="1"/>
          </p:nvPr>
        </p:nvSpPr>
        <p:spPr>
          <a:xfrm>
            <a:off x="6172200" y="2068511"/>
            <a:ext cx="5183188" cy="436563"/>
          </a:xfrm>
        </p:spPr>
        <p:txBody>
          <a:bodyPr rtlCol="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8" name="Espace réservé du contenu 5">
            <a:extLst>
              <a:ext uri="{FF2B5EF4-FFF2-40B4-BE49-F238E27FC236}">
                <a16:creationId xmlns:a16="http://schemas.microsoft.com/office/drawing/2014/main" id="{7331E254-1410-4989-81DE-84B684ACC71F}"/>
              </a:ext>
            </a:extLst>
          </p:cNvPr>
          <p:cNvSpPr>
            <a:spLocks noGrp="1"/>
          </p:cNvSpPr>
          <p:nvPr>
            <p:ph sz="quarter" idx="4" hasCustomPrompt="1"/>
          </p:nvPr>
        </p:nvSpPr>
        <p:spPr>
          <a:xfrm>
            <a:off x="6172200" y="2505075"/>
            <a:ext cx="5183188"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11" name="Graphisme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orme libre : Form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Graphisme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7" name="Titr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rtlCol="0" anchor="b"/>
          <a:lstStyle>
            <a:lvl1pPr>
              <a:defRPr sz="3200"/>
            </a:lvl1pPr>
          </a:lstStyle>
          <a:p>
            <a:pPr rtl="0"/>
            <a:r>
              <a:rPr lang="fr-FR" noProof="0"/>
              <a:t>Modifiez le style du titre</a:t>
            </a:r>
          </a:p>
        </p:txBody>
      </p:sp>
      <p:sp>
        <p:nvSpPr>
          <p:cNvPr id="8" name="Espace réservé du texte 3">
            <a:extLst>
              <a:ext uri="{FF2B5EF4-FFF2-40B4-BE49-F238E27FC236}">
                <a16:creationId xmlns:a16="http://schemas.microsoft.com/office/drawing/2014/main" id="{6489A680-EBE7-45A3-B520-2C50F59C7932}"/>
              </a:ext>
            </a:extLst>
          </p:cNvPr>
          <p:cNvSpPr>
            <a:spLocks noGrp="1"/>
          </p:cNvSpPr>
          <p:nvPr>
            <p:ph type="body" sz="half" idx="2" hasCustomPrompt="1"/>
          </p:nvPr>
        </p:nvSpPr>
        <p:spPr>
          <a:xfrm>
            <a:off x="839788" y="2166148"/>
            <a:ext cx="3932237" cy="370284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9" name="Espace réservé du contenu 2">
            <a:extLst>
              <a:ext uri="{FF2B5EF4-FFF2-40B4-BE49-F238E27FC236}">
                <a16:creationId xmlns:a16="http://schemas.microsoft.com/office/drawing/2014/main" id="{202EEB9F-D255-46E9-AFBB-FCC4D93BEFC3}"/>
              </a:ext>
            </a:extLst>
          </p:cNvPr>
          <p:cNvSpPr>
            <a:spLocks noGrp="1"/>
          </p:cNvSpPr>
          <p:nvPr>
            <p:ph idx="1" hasCustomPrompt="1"/>
          </p:nvPr>
        </p:nvSpPr>
        <p:spPr>
          <a:xfrm>
            <a:off x="5183188" y="457201"/>
            <a:ext cx="6172200" cy="5403850"/>
          </a:xfrm>
        </p:spPr>
        <p:txBody>
          <a:bodyPr rtlCol="0"/>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Graphique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6" name="Graphisme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11" name="Graphique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9" name="Titr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rtlCol="0" anchor="b"/>
          <a:lstStyle>
            <a:lvl1pPr>
              <a:defRPr sz="3200"/>
            </a:lvl1pPr>
          </a:lstStyle>
          <a:p>
            <a:pPr rtl="0"/>
            <a:r>
              <a:rPr lang="fr-FR" noProof="0"/>
              <a:t>Modifiez le style du titre</a:t>
            </a:r>
          </a:p>
        </p:txBody>
      </p:sp>
      <p:sp>
        <p:nvSpPr>
          <p:cNvPr id="10" name="Espace réservé du texte 3">
            <a:extLst>
              <a:ext uri="{FF2B5EF4-FFF2-40B4-BE49-F238E27FC236}">
                <a16:creationId xmlns:a16="http://schemas.microsoft.com/office/drawing/2014/main" id="{36D4C583-322D-4347-807F-F6D6AF8852A4}"/>
              </a:ext>
            </a:extLst>
          </p:cNvPr>
          <p:cNvSpPr>
            <a:spLocks noGrp="1"/>
          </p:cNvSpPr>
          <p:nvPr>
            <p:ph type="body" sz="half" idx="2" hasCustomPrompt="1"/>
          </p:nvPr>
        </p:nvSpPr>
        <p:spPr>
          <a:xfrm>
            <a:off x="839788" y="2130500"/>
            <a:ext cx="3932237" cy="37384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3" name="Espace réservé d’image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rtlCol="0"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grpSp>
        <p:nvGrpSpPr>
          <p:cNvPr id="11" name="Graphisme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orme libre : Form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Graphisme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21" name="Titr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rtlCol="0">
            <a:normAutofit/>
          </a:bodyPr>
          <a:lstStyle>
            <a:lvl1pPr algn="l">
              <a:defRPr sz="4000" b="1">
                <a:solidFill>
                  <a:schemeClr val="bg1"/>
                </a:solidFill>
              </a:defRPr>
            </a:lvl1pPr>
          </a:lstStyle>
          <a:p>
            <a:pPr rtl="0"/>
            <a:r>
              <a:rPr lang="fr-FR" noProof="0"/>
              <a:t>DIAPOSITIVE VIDE</a:t>
            </a:r>
          </a:p>
        </p:txBody>
      </p:sp>
      <p:sp>
        <p:nvSpPr>
          <p:cNvPr id="14" name="Graphique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11" name="Graphisme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orme libre : Form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3" name="Forme libre : Form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Graphisme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sp>
        <p:nvSpPr>
          <p:cNvPr id="39" name="Espace réservé d’image 38">
            <a:extLst>
              <a:ext uri="{FF2B5EF4-FFF2-40B4-BE49-F238E27FC236}">
                <a16:creationId xmlns:a16="http://schemas.microsoft.com/office/drawing/2014/main" id="{61FE90B3-361E-4150-BE53-368ADEA27D72}"/>
              </a:ext>
            </a:extLst>
          </p:cNvPr>
          <p:cNvSpPr>
            <a:spLocks noGrp="1"/>
          </p:cNvSpPr>
          <p:nvPr>
            <p:ph type="pic" sz="quarter" idx="14" hasCustomPrompt="1"/>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rtlCol="0" anchor="ctr" anchorCtr="0">
            <a:noAutofit/>
          </a:bodyPr>
          <a:lstStyle>
            <a:lvl1pPr marL="0" indent="0" algn="ctr">
              <a:buNone/>
              <a:defRPr sz="1400"/>
            </a:lvl1pPr>
          </a:lstStyle>
          <a:p>
            <a:pPr rtl="0"/>
            <a:r>
              <a:rPr lang="fr-FR" noProof="0"/>
              <a:t>Cliquez sur l’icône pour ajouter une image</a:t>
            </a:r>
          </a:p>
        </p:txBody>
      </p:sp>
      <p:sp>
        <p:nvSpPr>
          <p:cNvPr id="2" name="Titr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rtlCol="0">
            <a:normAutofit/>
          </a:bodyPr>
          <a:lstStyle>
            <a:lvl1pPr algn="l">
              <a:defRPr sz="4000" b="1">
                <a:solidFill>
                  <a:schemeClr val="bg1"/>
                </a:solidFill>
              </a:defRPr>
            </a:lvl1pPr>
          </a:lstStyle>
          <a:p>
            <a:pPr rtl="0"/>
            <a:r>
              <a:rPr lang="fr-FR" noProof="0"/>
              <a:t>DIAPOSITIVE DE SÉPARATION</a:t>
            </a:r>
          </a:p>
        </p:txBody>
      </p:sp>
      <p:sp>
        <p:nvSpPr>
          <p:cNvPr id="3" name="Espace réservé du numéro de diapositive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15" name="Graphisme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17" name="Graphique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11" name="Espace réservé du texte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rtlCol="0">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rtl="0"/>
            <a:r>
              <a:rPr lang="fr-FR" noProof="0"/>
              <a:t>Modifiez les styles du texte du masque</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el">
    <p:bg>
      <p:bgPr>
        <a:solidFill>
          <a:schemeClr val="accent6"/>
        </a:solidFill>
        <a:effectLst/>
      </p:bgPr>
    </p:bg>
    <p:spTree>
      <p:nvGrpSpPr>
        <p:cNvPr id="1" name=""/>
        <p:cNvGrpSpPr/>
        <p:nvPr/>
      </p:nvGrpSpPr>
      <p:grpSpPr>
        <a:xfrm>
          <a:off x="0" y="0"/>
          <a:ext cx="0" cy="0"/>
          <a:chOff x="0" y="0"/>
          <a:chExt cx="0" cy="0"/>
        </a:xfrm>
      </p:grpSpPr>
      <p:sp>
        <p:nvSpPr>
          <p:cNvPr id="31" name="Espace réservé du texte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rtlCol="0">
            <a:noAutofit/>
          </a:bodyPr>
          <a:lstStyle>
            <a:lvl1pPr marL="0" indent="0">
              <a:buNone/>
              <a:defRPr sz="6000" b="1">
                <a:solidFill>
                  <a:schemeClr val="bg2"/>
                </a:solidFill>
                <a:latin typeface="+mj-lt"/>
              </a:defRPr>
            </a:lvl1pPr>
          </a:lstStyle>
          <a:p>
            <a:pPr lvl="0" rtl="0"/>
            <a:r>
              <a:rPr lang="fr-FR" noProof="0"/>
              <a:t>1</a:t>
            </a:r>
          </a:p>
        </p:txBody>
      </p:sp>
      <p:sp>
        <p:nvSpPr>
          <p:cNvPr id="32" name="Espace réservé du texte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98209"/>
            <a:ext cx="3103110" cy="1032355"/>
          </a:xfrm>
        </p:spPr>
        <p:txBody>
          <a:bodyPr rtlCol="0">
            <a:noAutofit/>
          </a:bodyPr>
          <a:lstStyle>
            <a:lvl1pPr marL="0" indent="0">
              <a:lnSpc>
                <a:spcPct val="100000"/>
              </a:lnSpc>
              <a:spcBef>
                <a:spcPts val="600"/>
              </a:spcBef>
              <a:buNone/>
              <a:defRPr sz="2200" b="0">
                <a:solidFill>
                  <a:schemeClr val="tx2"/>
                </a:solidFill>
                <a:latin typeface="+mj-lt"/>
              </a:defRPr>
            </a:lvl1pPr>
          </a:lstStyle>
          <a:p>
            <a:pPr lvl="0" rtl="0"/>
            <a:r>
              <a:rPr lang="fr-FR" noProof="0"/>
              <a:t>Modifiez les styles du texte du masque</a:t>
            </a:r>
          </a:p>
        </p:txBody>
      </p:sp>
      <p:sp>
        <p:nvSpPr>
          <p:cNvPr id="33" name="Espace réservé du texte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rtlCol="0">
            <a:noAutofit/>
          </a:bodyPr>
          <a:lstStyle>
            <a:lvl1pPr marL="0" indent="0">
              <a:buNone/>
              <a:defRPr sz="6000" b="1">
                <a:solidFill>
                  <a:schemeClr val="bg2"/>
                </a:solidFill>
                <a:latin typeface="+mj-lt"/>
              </a:defRPr>
            </a:lvl1pPr>
          </a:lstStyle>
          <a:p>
            <a:pPr lvl="0" rtl="0"/>
            <a:r>
              <a:rPr lang="fr-FR" noProof="0"/>
              <a:t>2</a:t>
            </a:r>
          </a:p>
        </p:txBody>
      </p:sp>
      <p:sp>
        <p:nvSpPr>
          <p:cNvPr id="34" name="Espace réservé du texte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98209"/>
            <a:ext cx="2243918" cy="1032355"/>
          </a:xfrm>
        </p:spPr>
        <p:txBody>
          <a:bodyPr rtlCol="0">
            <a:noAutofit/>
          </a:bodyPr>
          <a:lstStyle>
            <a:lvl1pPr marL="0" indent="0">
              <a:lnSpc>
                <a:spcPct val="100000"/>
              </a:lnSpc>
              <a:spcBef>
                <a:spcPts val="600"/>
              </a:spcBef>
              <a:buNone/>
              <a:defRPr sz="2200" b="0">
                <a:solidFill>
                  <a:schemeClr val="tx2"/>
                </a:solidFill>
                <a:latin typeface="+mj-lt"/>
              </a:defRPr>
            </a:lvl1pPr>
          </a:lstStyle>
          <a:p>
            <a:pPr lvl="0" rtl="0"/>
            <a:r>
              <a:rPr lang="fr-FR" noProof="0"/>
              <a:t>Modifiez les styles du texte du masque</a:t>
            </a:r>
          </a:p>
        </p:txBody>
      </p:sp>
      <p:sp>
        <p:nvSpPr>
          <p:cNvPr id="35" name="Espace réservé du texte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rtlCol="0">
            <a:noAutofit/>
          </a:bodyPr>
          <a:lstStyle>
            <a:lvl1pPr marL="0" indent="0">
              <a:buNone/>
              <a:defRPr sz="6000" b="1">
                <a:solidFill>
                  <a:schemeClr val="bg2"/>
                </a:solidFill>
                <a:latin typeface="+mj-lt"/>
              </a:defRPr>
            </a:lvl1pPr>
          </a:lstStyle>
          <a:p>
            <a:pPr lvl="0" rtl="0"/>
            <a:r>
              <a:rPr lang="fr-FR" noProof="0"/>
              <a:t>3</a:t>
            </a:r>
          </a:p>
        </p:txBody>
      </p:sp>
      <p:sp>
        <p:nvSpPr>
          <p:cNvPr id="36" name="Espace réservé du texte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15988"/>
            <a:ext cx="2959116" cy="1032355"/>
          </a:xfrm>
        </p:spPr>
        <p:txBody>
          <a:bodyPr rtlCol="0">
            <a:noAutofit/>
          </a:bodyPr>
          <a:lstStyle>
            <a:lvl1pPr marL="0" indent="0">
              <a:lnSpc>
                <a:spcPct val="100000"/>
              </a:lnSpc>
              <a:spcBef>
                <a:spcPts val="600"/>
              </a:spcBef>
              <a:buNone/>
              <a:defRPr sz="2200" b="0">
                <a:solidFill>
                  <a:schemeClr val="tx2"/>
                </a:solidFill>
                <a:latin typeface="+mj-lt"/>
              </a:defRPr>
            </a:lvl1pPr>
          </a:lstStyle>
          <a:p>
            <a:pPr lvl="0" rtl="0"/>
            <a:r>
              <a:rPr lang="fr-FR" noProof="0"/>
              <a:t>Modifiez les styles du texte du masque</a:t>
            </a:r>
          </a:p>
        </p:txBody>
      </p:sp>
      <p:sp>
        <p:nvSpPr>
          <p:cNvPr id="37" name="Espace réservé du texte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2927531"/>
            <a:ext cx="1698625" cy="800100"/>
          </a:xfrm>
        </p:spPr>
        <p:txBody>
          <a:bodyPr rtlCol="0">
            <a:normAutofit/>
          </a:bodyPr>
          <a:lstStyle>
            <a:lvl1pPr marL="0" indent="0">
              <a:buNone/>
              <a:defRPr sz="1400" b="0">
                <a:solidFill>
                  <a:schemeClr val="bg1">
                    <a:lumMod val="75000"/>
                  </a:schemeClr>
                </a:solidFill>
                <a:latin typeface="+mn-lt"/>
              </a:defRPr>
            </a:lvl1pPr>
          </a:lstStyle>
          <a:p>
            <a:pPr lvl="0" rtl="0"/>
            <a:r>
              <a:rPr lang="fr-FR" noProof="0"/>
              <a:t>Modifiez les styles du texte du masque</a:t>
            </a:r>
          </a:p>
        </p:txBody>
      </p:sp>
      <p:sp>
        <p:nvSpPr>
          <p:cNvPr id="38" name="Espace réservé du texte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2927531"/>
            <a:ext cx="1698625" cy="800100"/>
          </a:xfrm>
        </p:spPr>
        <p:txBody>
          <a:bodyPr rtlCol="0">
            <a:normAutofit/>
          </a:bodyPr>
          <a:lstStyle>
            <a:lvl1pPr marL="0" indent="0">
              <a:buNone/>
              <a:defRPr sz="1400" b="0">
                <a:solidFill>
                  <a:schemeClr val="bg1">
                    <a:lumMod val="75000"/>
                  </a:schemeClr>
                </a:solidFill>
                <a:latin typeface="+mn-lt"/>
              </a:defRPr>
            </a:lvl1pPr>
          </a:lstStyle>
          <a:p>
            <a:pPr lvl="0" rtl="0"/>
            <a:r>
              <a:rPr lang="fr-FR" noProof="0"/>
              <a:t>Modifiez les styles du texte du masque</a:t>
            </a:r>
          </a:p>
        </p:txBody>
      </p:sp>
      <p:sp>
        <p:nvSpPr>
          <p:cNvPr id="39" name="Espace réservé du texte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2927531"/>
            <a:ext cx="2599197" cy="800100"/>
          </a:xfrm>
        </p:spPr>
        <p:txBody>
          <a:bodyPr rtlCol="0">
            <a:normAutofit/>
          </a:bodyPr>
          <a:lstStyle>
            <a:lvl1pPr marL="0" indent="0">
              <a:buNone/>
              <a:defRPr sz="1400" b="0">
                <a:solidFill>
                  <a:schemeClr val="bg1">
                    <a:lumMod val="75000"/>
                  </a:schemeClr>
                </a:solidFill>
                <a:latin typeface="+mn-lt"/>
              </a:defRPr>
            </a:lvl1pPr>
          </a:lstStyle>
          <a:p>
            <a:pPr lvl="0" rtl="0"/>
            <a:r>
              <a:rPr lang="fr-FR" noProof="0"/>
              <a:t>Modifiez les styles du texte du masque</a:t>
            </a:r>
          </a:p>
        </p:txBody>
      </p:sp>
      <p:sp>
        <p:nvSpPr>
          <p:cNvPr id="40" name="Espace réservé du texte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2925988"/>
            <a:ext cx="3726423" cy="800100"/>
          </a:xfrm>
        </p:spPr>
        <p:txBody>
          <a:bodyPr rtlCol="0">
            <a:normAutofit/>
          </a:bodyPr>
          <a:lstStyle>
            <a:lvl1pPr marL="0" indent="0">
              <a:buNone/>
              <a:defRPr sz="1400" b="0">
                <a:solidFill>
                  <a:schemeClr val="bg1">
                    <a:lumMod val="75000"/>
                  </a:schemeClr>
                </a:solidFill>
                <a:latin typeface="+mn-lt"/>
              </a:defRPr>
            </a:lvl1pPr>
          </a:lstStyle>
          <a:p>
            <a:pPr lvl="0" rtl="0"/>
            <a:r>
              <a:rPr lang="fr-FR" noProof="0"/>
              <a:t>Modifiez les styles du texte du masque</a:t>
            </a:r>
          </a:p>
        </p:txBody>
      </p:sp>
      <p:sp>
        <p:nvSpPr>
          <p:cNvPr id="41" name="Espace réservé du texte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284133" y="5751926"/>
            <a:ext cx="9623735" cy="470478"/>
          </a:xfrm>
        </p:spPr>
        <p:txBody>
          <a:bodyPr rtlCol="0">
            <a:normAutofit/>
          </a:bodyPr>
          <a:lstStyle>
            <a:lvl1pPr marL="0" indent="0" algn="ctr">
              <a:buNone/>
              <a:defRPr sz="1600" b="0">
                <a:solidFill>
                  <a:schemeClr val="tx2"/>
                </a:solidFill>
                <a:latin typeface="+mn-lt"/>
              </a:defRPr>
            </a:lvl1pPr>
          </a:lstStyle>
          <a:p>
            <a:pPr lvl="0" rtl="0"/>
            <a:r>
              <a:rPr lang="fr-FR" noProof="0"/>
              <a:t>Modifiez les styles du texte du masque</a:t>
            </a:r>
          </a:p>
        </p:txBody>
      </p:sp>
      <p:sp>
        <p:nvSpPr>
          <p:cNvPr id="42" name="Espace réservé du texte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4893792"/>
            <a:ext cx="2599199" cy="615026"/>
          </a:xfrm>
        </p:spPr>
        <p:txBody>
          <a:bodyPr rtlCol="0">
            <a:normAutofit/>
          </a:bodyPr>
          <a:lstStyle>
            <a:lvl1pPr marL="0" indent="0">
              <a:buNone/>
              <a:defRPr sz="1600" b="0">
                <a:solidFill>
                  <a:schemeClr val="bg2"/>
                </a:solidFill>
                <a:latin typeface="+mn-lt"/>
              </a:defRPr>
            </a:lvl1pPr>
          </a:lstStyle>
          <a:p>
            <a:pPr lvl="0" rtl="0"/>
            <a:r>
              <a:rPr lang="fr-FR" noProof="0"/>
              <a:t>Modifiez les styles du texte du masque</a:t>
            </a:r>
          </a:p>
        </p:txBody>
      </p:sp>
      <p:sp>
        <p:nvSpPr>
          <p:cNvPr id="43" name="Espace réservé du texte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4893792"/>
            <a:ext cx="3712665" cy="615026"/>
          </a:xfrm>
        </p:spPr>
        <p:txBody>
          <a:bodyPr rtlCol="0">
            <a:normAutofit/>
          </a:bodyPr>
          <a:lstStyle>
            <a:lvl1pPr marL="0" indent="0">
              <a:buNone/>
              <a:defRPr sz="1600" b="0">
                <a:solidFill>
                  <a:schemeClr val="bg2"/>
                </a:solidFill>
                <a:latin typeface="+mn-lt"/>
              </a:defRPr>
            </a:lvl1pPr>
          </a:lstStyle>
          <a:p>
            <a:pPr lvl="0" rtl="0"/>
            <a:r>
              <a:rPr lang="fr-FR" noProof="0"/>
              <a:t>Modifiez les styles du texte du masque</a:t>
            </a:r>
          </a:p>
        </p:txBody>
      </p:sp>
      <p:sp>
        <p:nvSpPr>
          <p:cNvPr id="44" name="Espace réservé d’image 12">
            <a:extLst>
              <a:ext uri="{FF2B5EF4-FFF2-40B4-BE49-F238E27FC236}">
                <a16:creationId xmlns:a16="http://schemas.microsoft.com/office/drawing/2014/main" id="{D2FBACFC-8B68-4A37-95A4-26BE5A23D759}"/>
              </a:ext>
            </a:extLst>
          </p:cNvPr>
          <p:cNvSpPr>
            <a:spLocks noGrp="1"/>
          </p:cNvSpPr>
          <p:nvPr>
            <p:ph type="pic" sz="quarter" idx="37" hasCustomPrompt="1"/>
          </p:nvPr>
        </p:nvSpPr>
        <p:spPr>
          <a:xfrm>
            <a:off x="1020058" y="3800404"/>
            <a:ext cx="3273552" cy="1618488"/>
          </a:xfrm>
        </p:spPr>
        <p:txBody>
          <a:bodyPr rtlCol="0" anchor="ctr" anchorCtr="0">
            <a:noAutofit/>
          </a:bodyPr>
          <a:lstStyle>
            <a:lvl1pPr marL="0" indent="0" algn="ctr">
              <a:buNone/>
              <a:defRPr sz="1400">
                <a:solidFill>
                  <a:schemeClr val="bg1">
                    <a:lumMod val="75000"/>
                  </a:schemeClr>
                </a:solidFill>
              </a:defRPr>
            </a:lvl1pPr>
          </a:lstStyle>
          <a:p>
            <a:pPr rtl="0"/>
            <a:r>
              <a:rPr lang="fr-FR" noProof="0"/>
              <a:t>Cliquez sur l’icône pour ajouter une image</a:t>
            </a:r>
          </a:p>
        </p:txBody>
      </p:sp>
      <p:sp>
        <p:nvSpPr>
          <p:cNvPr id="46" name="Espace réservé d’image 12">
            <a:extLst>
              <a:ext uri="{FF2B5EF4-FFF2-40B4-BE49-F238E27FC236}">
                <a16:creationId xmlns:a16="http://schemas.microsoft.com/office/drawing/2014/main" id="{5A6A36C6-8489-4333-927A-141D8F98AE50}"/>
              </a:ext>
            </a:extLst>
          </p:cNvPr>
          <p:cNvSpPr>
            <a:spLocks noGrp="1"/>
          </p:cNvSpPr>
          <p:nvPr>
            <p:ph type="pic" sz="quarter" idx="43" hasCustomPrompt="1"/>
          </p:nvPr>
        </p:nvSpPr>
        <p:spPr>
          <a:xfrm>
            <a:off x="4794792" y="3864572"/>
            <a:ext cx="2599199" cy="896112"/>
          </a:xfrm>
        </p:spPr>
        <p:txBody>
          <a:bodyPr rtlCol="0" anchor="ctr" anchorCtr="0">
            <a:noAutofit/>
          </a:bodyPr>
          <a:lstStyle>
            <a:lvl1pPr marL="0" indent="0" algn="ctr">
              <a:buNone/>
              <a:defRPr sz="1400">
                <a:solidFill>
                  <a:schemeClr val="bg1">
                    <a:lumMod val="75000"/>
                  </a:schemeClr>
                </a:solidFill>
              </a:defRPr>
            </a:lvl1pPr>
          </a:lstStyle>
          <a:p>
            <a:pPr rtl="0"/>
            <a:r>
              <a:rPr lang="fr-FR" noProof="0"/>
              <a:t>Cliquez sur l’icône pour ajouter une image</a:t>
            </a:r>
          </a:p>
        </p:txBody>
      </p:sp>
      <p:sp>
        <p:nvSpPr>
          <p:cNvPr id="47" name="Espace réservé d’image 9">
            <a:extLst>
              <a:ext uri="{FF2B5EF4-FFF2-40B4-BE49-F238E27FC236}">
                <a16:creationId xmlns:a16="http://schemas.microsoft.com/office/drawing/2014/main" id="{BB2DF986-C446-4302-9099-B1512AD5D8CA}"/>
              </a:ext>
            </a:extLst>
          </p:cNvPr>
          <p:cNvSpPr>
            <a:spLocks noGrp="1"/>
          </p:cNvSpPr>
          <p:nvPr>
            <p:ph type="pic" sz="quarter" idx="44" hasCustomPrompt="1"/>
          </p:nvPr>
        </p:nvSpPr>
        <p:spPr>
          <a:xfrm>
            <a:off x="7876955" y="3864572"/>
            <a:ext cx="2599200" cy="896400"/>
          </a:xfrm>
        </p:spPr>
        <p:txBody>
          <a:bodyPr rtlCol="0" anchor="ctr" anchorCtr="0">
            <a:normAutofit/>
          </a:bodyPr>
          <a:lstStyle>
            <a:lvl1pPr marL="0" indent="0" algn="ctr">
              <a:buNone/>
              <a:defRPr sz="1400">
                <a:solidFill>
                  <a:schemeClr val="bg1">
                    <a:lumMod val="75000"/>
                  </a:schemeClr>
                </a:solidFill>
              </a:defRPr>
            </a:lvl1pPr>
          </a:lstStyle>
          <a:p>
            <a:pPr rtl="0"/>
            <a:r>
              <a:rPr lang="fr-FR" noProof="0"/>
              <a:t>Cliquez sur l’icône pour ajouter une image</a:t>
            </a:r>
          </a:p>
        </p:txBody>
      </p:sp>
      <p:sp>
        <p:nvSpPr>
          <p:cNvPr id="22" name="Titr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rtlCol="0">
            <a:normAutofit/>
          </a:bodyPr>
          <a:lstStyle>
            <a:lvl1pPr algn="l">
              <a:defRPr sz="4000" b="1">
                <a:solidFill>
                  <a:schemeClr val="bg1"/>
                </a:solidFill>
              </a:defRPr>
            </a:lvl1pPr>
          </a:lstStyle>
          <a:p>
            <a:pPr rtl="0"/>
            <a:r>
              <a:rPr lang="fr-FR" noProof="0"/>
              <a:t>COMMENT UTILISER CE MODÈLE</a:t>
            </a:r>
          </a:p>
        </p:txBody>
      </p:sp>
      <p:sp>
        <p:nvSpPr>
          <p:cNvPr id="23" name="Graphique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311389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E09D-F635-4206-AE39-E8FED9791436}"/>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1713C2D4-3860-4BFD-8A5D-F15D76E64E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B9753-C7AE-41ED-838F-2FD2AEAB7095}"/>
              </a:ext>
            </a:extLst>
          </p:cNvPr>
          <p:cNvSpPr>
            <a:spLocks noGrp="1"/>
          </p:cNvSpPr>
          <p:nvPr>
            <p:ph type="dt" sz="half" idx="10"/>
          </p:nvPr>
        </p:nvSpPr>
        <p:spPr/>
        <p:txBody>
          <a:bodyPr/>
          <a:lstStyle/>
          <a:p>
            <a:fld id="{E2E77513-C49E-4664-883A-446F1D7A58F8}" type="datetime1">
              <a:rPr lang="en-US" smtClean="0"/>
              <a:t>9/22/2023</a:t>
            </a:fld>
            <a:endParaRPr lang="en-US"/>
          </a:p>
        </p:txBody>
      </p:sp>
      <p:sp>
        <p:nvSpPr>
          <p:cNvPr id="5" name="Footer Placeholder 4">
            <a:extLst>
              <a:ext uri="{FF2B5EF4-FFF2-40B4-BE49-F238E27FC236}">
                <a16:creationId xmlns:a16="http://schemas.microsoft.com/office/drawing/2014/main" id="{A21E9761-7CDB-40F3-B591-65CE60ACB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4399B-9FFF-472B-827F-9866C6695E6C}"/>
              </a:ext>
            </a:extLst>
          </p:cNvPr>
          <p:cNvSpPr>
            <a:spLocks noGrp="1"/>
          </p:cNvSpPr>
          <p:nvPr>
            <p:ph type="sldNum" sz="quarter" idx="12"/>
          </p:nvPr>
        </p:nvSpPr>
        <p:spPr/>
        <p:txBody>
          <a:bodyPr/>
          <a:lstStyle/>
          <a:p>
            <a:fld id="{57EBFB61-EED3-4DBB-9D95-10074CF59F9D}" type="slidenum">
              <a:rPr lang="en-US" smtClean="0"/>
              <a:t>‹#›</a:t>
            </a:fld>
            <a:endParaRPr lang="en-US"/>
          </a:p>
        </p:txBody>
      </p:sp>
    </p:spTree>
    <p:extLst>
      <p:ext uri="{BB962C8B-B14F-4D97-AF65-F5344CB8AC3E}">
        <p14:creationId xmlns:p14="http://schemas.microsoft.com/office/powerpoint/2010/main" val="39407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avec image">
    <p:bg>
      <p:bgRef idx="1001">
        <a:schemeClr val="bg1"/>
      </p:bgRef>
    </p:bg>
    <p:spTree>
      <p:nvGrpSpPr>
        <p:cNvPr id="1" name=""/>
        <p:cNvGrpSpPr/>
        <p:nvPr/>
      </p:nvGrpSpPr>
      <p:grpSpPr>
        <a:xfrm>
          <a:off x="0" y="0"/>
          <a:ext cx="0" cy="0"/>
          <a:chOff x="0" y="0"/>
          <a:chExt cx="0" cy="0"/>
        </a:xfrm>
      </p:grpSpPr>
      <p:sp>
        <p:nvSpPr>
          <p:cNvPr id="25" name="Espace réservé d’image 24">
            <a:extLst>
              <a:ext uri="{FF2B5EF4-FFF2-40B4-BE49-F238E27FC236}">
                <a16:creationId xmlns:a16="http://schemas.microsoft.com/office/drawing/2014/main" id="{9D8367A5-C050-47FB-A1BD-54CD13DE3A0F}"/>
              </a:ext>
            </a:extLst>
          </p:cNvPr>
          <p:cNvSpPr>
            <a:spLocks noGrp="1"/>
          </p:cNvSpPr>
          <p:nvPr>
            <p:ph type="pic" sz="quarter" idx="16" hasCustomPrompt="1"/>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rtlCol="0" anchor="ctr" anchorCtr="0">
            <a:noAutofit/>
          </a:bodyPr>
          <a:lstStyle>
            <a:lvl1pPr marL="0" indent="0" algn="ctr">
              <a:buNone/>
              <a:defRPr sz="1400"/>
            </a:lvl1pPr>
          </a:lstStyle>
          <a:p>
            <a:pPr rtl="0"/>
            <a:r>
              <a:rPr lang="fr-FR" noProof="0" dirty="0"/>
              <a:t>Cliquez sur l’icône pour ajouter une image</a:t>
            </a:r>
          </a:p>
        </p:txBody>
      </p:sp>
      <p:sp>
        <p:nvSpPr>
          <p:cNvPr id="3" name="Espace réservé du numéro de diapositive 2">
            <a:extLst>
              <a:ext uri="{FF2B5EF4-FFF2-40B4-BE49-F238E27FC236}">
                <a16:creationId xmlns:a16="http://schemas.microsoft.com/office/drawing/2014/main" id="{79D2C969-FCE5-427B-89DE-6A79722FB6FC}"/>
              </a:ext>
            </a:extLst>
          </p:cNvPr>
          <p:cNvSpPr>
            <a:spLocks noGrp="1"/>
          </p:cNvSpPr>
          <p:nvPr>
            <p:ph type="sldNum" sz="quarter" idx="10"/>
          </p:nvPr>
        </p:nvSpPr>
        <p:spPr>
          <a:xfrm>
            <a:off x="10659834" y="6352683"/>
            <a:ext cx="549442" cy="365125"/>
          </a:xfrm>
        </p:spPr>
        <p:txBody>
          <a:bodyPr rtlCol="0"/>
          <a:lstStyle>
            <a:lvl1pPr>
              <a:defRPr>
                <a:solidFill>
                  <a:srgbClr val="004976"/>
                </a:solidFill>
              </a:defRPr>
            </a:lvl1pPr>
          </a:lstStyle>
          <a:p>
            <a:fld id="{D495E168-DA5E-4888-8D8A-92B118324C14}" type="slidenum">
              <a:rPr lang="fr-FR" smtClean="0"/>
              <a:pPr/>
              <a:t>‹#›</a:t>
            </a:fld>
            <a:endParaRPr lang="fr-FR" dirty="0"/>
          </a:p>
        </p:txBody>
      </p:sp>
      <p:sp>
        <p:nvSpPr>
          <p:cNvPr id="14" name="Espace réservé du texte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206742" y="1650783"/>
            <a:ext cx="5056083" cy="4774390"/>
          </a:xfrm>
        </p:spPr>
        <p:txBody>
          <a:bodyPr lIns="0" rtlCol="0">
            <a:normAutofit/>
          </a:bodyPr>
          <a:lstStyle>
            <a:lvl1pPr marL="180000" indent="-180000">
              <a:spcBef>
                <a:spcPts val="600"/>
              </a:spcBef>
              <a:buClr>
                <a:schemeClr val="bg2"/>
              </a:buClr>
              <a:buFont typeface="Wingdings" panose="05000000000000000000" pitchFamily="2" charset="2"/>
              <a:buChar char="§"/>
              <a:defRPr sz="1400" b="0" i="0">
                <a:solidFill>
                  <a:srgbClr val="004976"/>
                </a:solidFill>
              </a:defRPr>
            </a:lvl1pPr>
          </a:lstStyle>
          <a:p>
            <a:pPr lvl="0" rtl="0"/>
            <a:r>
              <a:rPr lang="fr-FR" noProof="0" dirty="0"/>
              <a:t>Modifiez les styles du texte du masque</a:t>
            </a:r>
          </a:p>
        </p:txBody>
      </p:sp>
      <p:sp>
        <p:nvSpPr>
          <p:cNvPr id="21" name="Titre 1">
            <a:extLst>
              <a:ext uri="{FF2B5EF4-FFF2-40B4-BE49-F238E27FC236}">
                <a16:creationId xmlns:a16="http://schemas.microsoft.com/office/drawing/2014/main" id="{33528AEE-54AB-4366-9576-BBA1CE5F3A54}"/>
              </a:ext>
            </a:extLst>
          </p:cNvPr>
          <p:cNvSpPr>
            <a:spLocks noGrp="1"/>
          </p:cNvSpPr>
          <p:nvPr>
            <p:ph type="title" hasCustomPrompt="1"/>
          </p:nvPr>
        </p:nvSpPr>
        <p:spPr>
          <a:xfrm>
            <a:off x="206743" y="272893"/>
            <a:ext cx="5056083" cy="782638"/>
          </a:xfrm>
        </p:spPr>
        <p:txBody>
          <a:bodyPr rtlCol="0">
            <a:normAutofit/>
          </a:bodyPr>
          <a:lstStyle>
            <a:lvl1pPr algn="l">
              <a:defRPr sz="4000" b="1">
                <a:solidFill>
                  <a:schemeClr val="bg1"/>
                </a:solidFill>
              </a:defRPr>
            </a:lvl1pPr>
          </a:lstStyle>
          <a:p>
            <a:pPr rtl="0"/>
            <a:r>
              <a:rPr lang="fr-FR" noProof="0" dirty="0"/>
              <a:t>DISPOSITION DU TEXTE 1</a:t>
            </a:r>
          </a:p>
        </p:txBody>
      </p:sp>
      <p:sp>
        <p:nvSpPr>
          <p:cNvPr id="26" name="Graphisme 4">
            <a:extLst>
              <a:ext uri="{FF2B5EF4-FFF2-40B4-BE49-F238E27FC236}">
                <a16:creationId xmlns:a16="http://schemas.microsoft.com/office/drawing/2014/main" id="{7D57D3C0-DF85-4866-AC4B-ED6A0F6963A5}"/>
              </a:ext>
            </a:extLst>
          </p:cNvPr>
          <p:cNvSpPr/>
          <p:nvPr/>
        </p:nvSpPr>
        <p:spPr>
          <a:xfrm>
            <a:off x="11222302" y="6453314"/>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rgbClr val="FF6600"/>
          </a:solidFill>
          <a:ln w="9525" cap="flat">
            <a:noFill/>
            <a:prstDash val="solid"/>
            <a:miter/>
          </a:ln>
        </p:spPr>
        <p:txBody>
          <a:bodyPr rtlCol="0" anchor="ctr"/>
          <a:lstStyle/>
          <a:p>
            <a:pPr rtl="0"/>
            <a:endParaRPr lang="fr-FR" noProof="0"/>
          </a:p>
        </p:txBody>
      </p:sp>
      <p:sp>
        <p:nvSpPr>
          <p:cNvPr id="11" name="Graphique 15">
            <a:extLst>
              <a:ext uri="{FF2B5EF4-FFF2-40B4-BE49-F238E27FC236}">
                <a16:creationId xmlns:a16="http://schemas.microsoft.com/office/drawing/2014/main" id="{FA387E18-8CE1-1648-81B1-6F1A0F183C30}"/>
              </a:ext>
            </a:extLst>
          </p:cNvPr>
          <p:cNvSpPr/>
          <p:nvPr userDrawn="1"/>
        </p:nvSpPr>
        <p:spPr>
          <a:xfrm>
            <a:off x="-1" y="982431"/>
            <a:ext cx="10487025"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rgbClr val="FF3300">
              <a:alpha val="70000"/>
            </a:srgbClr>
          </a:solidFill>
          <a:ln w="9525" cap="flat">
            <a:noFill/>
            <a:prstDash val="solid"/>
            <a:miter/>
          </a:ln>
        </p:spPr>
        <p:txBody>
          <a:bodyPr rtlCol="0" anchor="ctr"/>
          <a:lstStyle/>
          <a:p>
            <a:pPr rtl="0"/>
            <a:endParaRPr lang="fr-FR" noProof="0"/>
          </a:p>
        </p:txBody>
      </p:sp>
      <p:grpSp>
        <p:nvGrpSpPr>
          <p:cNvPr id="5" name="Groupe 4">
            <a:extLst>
              <a:ext uri="{FF2B5EF4-FFF2-40B4-BE49-F238E27FC236}">
                <a16:creationId xmlns:a16="http://schemas.microsoft.com/office/drawing/2014/main" id="{D4797B40-D531-4DD1-8C2B-18C6FB5B6847}"/>
              </a:ext>
            </a:extLst>
          </p:cNvPr>
          <p:cNvGrpSpPr/>
          <p:nvPr userDrawn="1"/>
        </p:nvGrpSpPr>
        <p:grpSpPr>
          <a:xfrm>
            <a:off x="58898" y="6320446"/>
            <a:ext cx="8882974" cy="409735"/>
            <a:chOff x="58898" y="6320446"/>
            <a:chExt cx="8882974" cy="409735"/>
          </a:xfrm>
        </p:grpSpPr>
        <p:sp>
          <p:nvSpPr>
            <p:cNvPr id="15" name="ZoneTexte 14">
              <a:extLst>
                <a:ext uri="{FF2B5EF4-FFF2-40B4-BE49-F238E27FC236}">
                  <a16:creationId xmlns:a16="http://schemas.microsoft.com/office/drawing/2014/main" id="{58DD1E5D-F74A-4F66-9822-5CA371C9DE34}"/>
                </a:ext>
              </a:extLst>
            </p:cNvPr>
            <p:cNvSpPr txBox="1"/>
            <p:nvPr userDrawn="1"/>
          </p:nvSpPr>
          <p:spPr>
            <a:xfrm>
              <a:off x="1575837" y="6352683"/>
              <a:ext cx="7366035" cy="307777"/>
            </a:xfrm>
            <a:prstGeom prst="rect">
              <a:avLst/>
            </a:prstGeom>
            <a:noFill/>
          </p:spPr>
          <p:txBody>
            <a:bodyPr wrap="square" rtlCol="0">
              <a:spAutoFit/>
            </a:bodyPr>
            <a:lstStyle/>
            <a:p>
              <a:r>
                <a:rPr lang="fr-FR" sz="1400" b="1" i="1" dirty="0">
                  <a:solidFill>
                    <a:srgbClr val="004976"/>
                  </a:solidFill>
                </a:rPr>
                <a:t>8th HUMANIST </a:t>
              </a:r>
              <a:r>
                <a:rPr lang="fr-FR" sz="1400" b="1" i="1" dirty="0" err="1">
                  <a:solidFill>
                    <a:srgbClr val="004976"/>
                  </a:solidFill>
                </a:rPr>
                <a:t>Conference</a:t>
              </a:r>
              <a:r>
                <a:rPr lang="fr-FR" sz="1400" b="1" i="1" dirty="0">
                  <a:solidFill>
                    <a:srgbClr val="004976"/>
                  </a:solidFill>
                </a:rPr>
                <a:t> – 21 &amp;22 </a:t>
              </a:r>
              <a:r>
                <a:rPr lang="fr-FR" sz="1400" b="1" i="1" dirty="0" err="1">
                  <a:solidFill>
                    <a:srgbClr val="004976"/>
                  </a:solidFill>
                </a:rPr>
                <a:t>September</a:t>
              </a:r>
              <a:r>
                <a:rPr lang="fr-FR" sz="1400" b="1" i="1" dirty="0">
                  <a:solidFill>
                    <a:srgbClr val="004976"/>
                  </a:solidFill>
                </a:rPr>
                <a:t> 2023 – Berlin, Germany</a:t>
              </a:r>
            </a:p>
          </p:txBody>
        </p:sp>
        <p:pic>
          <p:nvPicPr>
            <p:cNvPr id="17" name="Image 16">
              <a:extLst>
                <a:ext uri="{FF2B5EF4-FFF2-40B4-BE49-F238E27FC236}">
                  <a16:creationId xmlns:a16="http://schemas.microsoft.com/office/drawing/2014/main" id="{F6AD8789-1CF9-4884-9256-C66E802DA270}"/>
                </a:ext>
              </a:extLst>
            </p:cNvPr>
            <p:cNvPicPr>
              <a:picLocks noChangeAspect="1"/>
            </p:cNvPicPr>
            <p:nvPr userDrawn="1"/>
          </p:nvPicPr>
          <p:blipFill>
            <a:blip r:embed="rId2"/>
            <a:stretch>
              <a:fillRect/>
            </a:stretch>
          </p:blipFill>
          <p:spPr>
            <a:xfrm>
              <a:off x="585515" y="6404657"/>
              <a:ext cx="994292" cy="255803"/>
            </a:xfrm>
            <a:prstGeom prst="rect">
              <a:avLst/>
            </a:prstGeom>
          </p:spPr>
        </p:pic>
        <p:pic>
          <p:nvPicPr>
            <p:cNvPr id="4" name="Image 3" descr="Une image contenant Police, Graphique, logo, symbole&#10;&#10;Description générée avec un niveau de confiance très élevé">
              <a:extLst>
                <a:ext uri="{FF2B5EF4-FFF2-40B4-BE49-F238E27FC236}">
                  <a16:creationId xmlns:a16="http://schemas.microsoft.com/office/drawing/2014/main" id="{1D6ACBFB-EB4D-406B-963C-AAF9D8676A7C}"/>
                </a:ext>
              </a:extLst>
            </p:cNvPr>
            <p:cNvPicPr>
              <a:picLocks noChangeAspect="1"/>
            </p:cNvPicPr>
            <p:nvPr userDrawn="1"/>
          </p:nvPicPr>
          <p:blipFill>
            <a:blip r:embed="rId3"/>
            <a:stretch>
              <a:fillRect/>
            </a:stretch>
          </p:blipFill>
          <p:spPr>
            <a:xfrm>
              <a:off x="58898" y="6320446"/>
              <a:ext cx="490451" cy="409735"/>
            </a:xfrm>
            <a:prstGeom prst="rect">
              <a:avLst/>
            </a:prstGeom>
          </p:spPr>
        </p:pic>
      </p:grpSp>
    </p:spTree>
    <p:extLst>
      <p:ext uri="{BB962C8B-B14F-4D97-AF65-F5344CB8AC3E}">
        <p14:creationId xmlns:p14="http://schemas.microsoft.com/office/powerpoint/2010/main" val="37213956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ontenu">
    <p:bg>
      <p:bgRef idx="1001">
        <a:schemeClr val="bg1"/>
      </p:bgRef>
    </p:bg>
    <p:spTree>
      <p:nvGrpSpPr>
        <p:cNvPr id="1" name=""/>
        <p:cNvGrpSpPr/>
        <p:nvPr/>
      </p:nvGrpSpPr>
      <p:grpSpPr>
        <a:xfrm>
          <a:off x="0" y="0"/>
          <a:ext cx="0" cy="0"/>
          <a:chOff x="0" y="0"/>
          <a:chExt cx="0" cy="0"/>
        </a:xfrm>
      </p:grpSpPr>
      <p:sp>
        <p:nvSpPr>
          <p:cNvPr id="22" name="Espace réservé d’image 21">
            <a:extLst>
              <a:ext uri="{FF2B5EF4-FFF2-40B4-BE49-F238E27FC236}">
                <a16:creationId xmlns:a16="http://schemas.microsoft.com/office/drawing/2014/main" id="{B2044CCF-605D-4D6E-A41D-D6AED53B2233}"/>
              </a:ext>
            </a:extLst>
          </p:cNvPr>
          <p:cNvSpPr>
            <a:spLocks noGrp="1"/>
          </p:cNvSpPr>
          <p:nvPr>
            <p:ph type="pic" sz="quarter" idx="16" hasCustomPrompt="1"/>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rtlCol="0" anchor="ctr" anchorCtr="0">
            <a:noAutofit/>
          </a:bodyPr>
          <a:lstStyle>
            <a:lvl1pPr marL="0" indent="0" algn="ctr">
              <a:buNone/>
              <a:defRPr sz="1400"/>
            </a:lvl1pPr>
          </a:lstStyle>
          <a:p>
            <a:pPr rtl="0"/>
            <a:r>
              <a:rPr lang="fr-FR" noProof="0"/>
              <a:t>Cliquez sur l’icône pour ajouter une image</a:t>
            </a:r>
          </a:p>
        </p:txBody>
      </p:sp>
      <p:sp>
        <p:nvSpPr>
          <p:cNvPr id="3" name="Espace réservé du numéro de diapositive 2">
            <a:extLst>
              <a:ext uri="{FF2B5EF4-FFF2-40B4-BE49-F238E27FC236}">
                <a16:creationId xmlns:a16="http://schemas.microsoft.com/office/drawing/2014/main" id="{79D2C969-FCE5-427B-89DE-6A79722FB6FC}"/>
              </a:ext>
            </a:extLst>
          </p:cNvPr>
          <p:cNvSpPr>
            <a:spLocks noGrp="1"/>
          </p:cNvSpPr>
          <p:nvPr>
            <p:ph type="sldNum" sz="quarter" idx="10"/>
          </p:nvPr>
        </p:nvSpPr>
        <p:spPr>
          <a:xfrm>
            <a:off x="10718732" y="6315313"/>
            <a:ext cx="549442" cy="365125"/>
          </a:xfrm>
        </p:spPr>
        <p:txBody>
          <a:bodyPr rtlCol="0"/>
          <a:lstStyle>
            <a:lvl1pPr>
              <a:defRPr>
                <a:solidFill>
                  <a:srgbClr val="004976"/>
                </a:solidFill>
              </a:defRPr>
            </a:lvl1pPr>
          </a:lstStyle>
          <a:p>
            <a:fld id="{D495E168-DA5E-4888-8D8A-92B118324C14}" type="slidenum">
              <a:rPr lang="fr-FR" smtClean="0"/>
              <a:pPr/>
              <a:t>‹#›</a:t>
            </a:fld>
            <a:endParaRPr lang="fr-FR" dirty="0"/>
          </a:p>
        </p:txBody>
      </p:sp>
      <p:sp>
        <p:nvSpPr>
          <p:cNvPr id="16" name="Espace réservé du texte 14">
            <a:extLst>
              <a:ext uri="{FF2B5EF4-FFF2-40B4-BE49-F238E27FC236}">
                <a16:creationId xmlns:a16="http://schemas.microsoft.com/office/drawing/2014/main" id="{E7F180F3-53B1-4A31-82A4-E6F9B5D8D8A3}"/>
              </a:ext>
            </a:extLst>
          </p:cNvPr>
          <p:cNvSpPr>
            <a:spLocks noGrp="1"/>
          </p:cNvSpPr>
          <p:nvPr>
            <p:ph type="body" sz="quarter" idx="15" hasCustomPrompt="1"/>
          </p:nvPr>
        </p:nvSpPr>
        <p:spPr>
          <a:xfrm>
            <a:off x="6980920" y="1427690"/>
            <a:ext cx="5056083" cy="4462249"/>
          </a:xfrm>
        </p:spPr>
        <p:txBody>
          <a:bodyPr lIns="0" rtlCol="0">
            <a:normAutofit/>
          </a:bodyPr>
          <a:lstStyle>
            <a:lvl1pPr marL="180000" indent="-180000">
              <a:spcBef>
                <a:spcPts val="600"/>
              </a:spcBef>
              <a:buClr>
                <a:schemeClr val="bg2"/>
              </a:buClr>
              <a:buFont typeface="Wingdings" panose="05000000000000000000" pitchFamily="2" charset="2"/>
              <a:buChar char="§"/>
              <a:defRPr sz="1400" b="0" i="0">
                <a:solidFill>
                  <a:srgbClr val="004976"/>
                </a:solidFill>
              </a:defRPr>
            </a:lvl1pPr>
          </a:lstStyle>
          <a:p>
            <a:pPr lvl="0" rtl="0"/>
            <a:r>
              <a:rPr lang="fr-FR" noProof="0" dirty="0"/>
              <a:t>Modifiez les styles du texte du masque</a:t>
            </a:r>
          </a:p>
        </p:txBody>
      </p:sp>
      <p:sp>
        <p:nvSpPr>
          <p:cNvPr id="17" name="Titre 1">
            <a:extLst>
              <a:ext uri="{FF2B5EF4-FFF2-40B4-BE49-F238E27FC236}">
                <a16:creationId xmlns:a16="http://schemas.microsoft.com/office/drawing/2014/main" id="{BD523330-9E96-4C6E-B5A4-6B543D365FA1}"/>
              </a:ext>
            </a:extLst>
          </p:cNvPr>
          <p:cNvSpPr>
            <a:spLocks noGrp="1"/>
          </p:cNvSpPr>
          <p:nvPr>
            <p:ph type="title" hasCustomPrompt="1"/>
          </p:nvPr>
        </p:nvSpPr>
        <p:spPr>
          <a:xfrm>
            <a:off x="6980920" y="219678"/>
            <a:ext cx="5056083" cy="782638"/>
          </a:xfrm>
        </p:spPr>
        <p:txBody>
          <a:bodyPr rtlCol="0">
            <a:normAutofit/>
          </a:bodyPr>
          <a:lstStyle>
            <a:lvl1pPr algn="l">
              <a:defRPr sz="4000" b="1">
                <a:solidFill>
                  <a:schemeClr val="bg1"/>
                </a:solidFill>
              </a:defRPr>
            </a:lvl1pPr>
          </a:lstStyle>
          <a:p>
            <a:pPr rtl="0"/>
            <a:r>
              <a:rPr lang="fr-FR" noProof="0" dirty="0"/>
              <a:t>DISPOSITION DU TEXTE 2</a:t>
            </a:r>
          </a:p>
        </p:txBody>
      </p:sp>
      <p:sp>
        <p:nvSpPr>
          <p:cNvPr id="19" name="Graphique 15">
            <a:extLst>
              <a:ext uri="{FF2B5EF4-FFF2-40B4-BE49-F238E27FC236}">
                <a16:creationId xmlns:a16="http://schemas.microsoft.com/office/drawing/2014/main" id="{5CCECBFE-3C2B-4492-BCDA-1EFEB5E3E092}"/>
              </a:ext>
            </a:extLst>
          </p:cNvPr>
          <p:cNvSpPr/>
          <p:nvPr userDrawn="1"/>
        </p:nvSpPr>
        <p:spPr>
          <a:xfrm flipH="1">
            <a:off x="3248025" y="1121303"/>
            <a:ext cx="8976058" cy="1440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rgbClr val="FF6600">
              <a:alpha val="70000"/>
            </a:srgbClr>
          </a:solidFill>
          <a:ln w="9525" cap="flat">
            <a:noFill/>
            <a:prstDash val="solid"/>
            <a:miter/>
          </a:ln>
        </p:spPr>
        <p:txBody>
          <a:bodyPr rtlCol="0" anchor="ctr"/>
          <a:lstStyle/>
          <a:p>
            <a:pPr rtl="0"/>
            <a:endParaRPr lang="fr-FR" noProof="0"/>
          </a:p>
        </p:txBody>
      </p:sp>
      <p:sp>
        <p:nvSpPr>
          <p:cNvPr id="20" name="Graphisme 4">
            <a:extLst>
              <a:ext uri="{FF2B5EF4-FFF2-40B4-BE49-F238E27FC236}">
                <a16:creationId xmlns:a16="http://schemas.microsoft.com/office/drawing/2014/main" id="{3441B044-38F8-49ED-845B-5D926C811447}"/>
              </a:ext>
            </a:extLst>
          </p:cNvPr>
          <p:cNvSpPr/>
          <p:nvPr userDrawn="1"/>
        </p:nvSpPr>
        <p:spPr>
          <a:xfrm>
            <a:off x="11281200" y="6415944"/>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rgbClr val="FF6600"/>
          </a:solidFill>
          <a:ln w="9525" cap="flat">
            <a:noFill/>
            <a:prstDash val="solid"/>
            <a:miter/>
          </a:ln>
        </p:spPr>
        <p:txBody>
          <a:bodyPr rtlCol="0" anchor="ctr"/>
          <a:lstStyle/>
          <a:p>
            <a:pPr rtl="0"/>
            <a:endParaRPr lang="fr-FR" noProof="0"/>
          </a:p>
        </p:txBody>
      </p:sp>
      <p:grpSp>
        <p:nvGrpSpPr>
          <p:cNvPr id="18" name="Groupe 17">
            <a:extLst>
              <a:ext uri="{FF2B5EF4-FFF2-40B4-BE49-F238E27FC236}">
                <a16:creationId xmlns:a16="http://schemas.microsoft.com/office/drawing/2014/main" id="{AD40945C-6886-48DF-AEF4-8E1B24EB4B7D}"/>
              </a:ext>
            </a:extLst>
          </p:cNvPr>
          <p:cNvGrpSpPr/>
          <p:nvPr userDrawn="1"/>
        </p:nvGrpSpPr>
        <p:grpSpPr>
          <a:xfrm>
            <a:off x="58898" y="6320446"/>
            <a:ext cx="8882974" cy="409735"/>
            <a:chOff x="58898" y="6320446"/>
            <a:chExt cx="8882974" cy="409735"/>
          </a:xfrm>
        </p:grpSpPr>
        <p:sp>
          <p:nvSpPr>
            <p:cNvPr id="24" name="ZoneTexte 23">
              <a:extLst>
                <a:ext uri="{FF2B5EF4-FFF2-40B4-BE49-F238E27FC236}">
                  <a16:creationId xmlns:a16="http://schemas.microsoft.com/office/drawing/2014/main" id="{5A9E9724-36C6-47F8-9A8B-5064974671F6}"/>
                </a:ext>
              </a:extLst>
            </p:cNvPr>
            <p:cNvSpPr txBox="1"/>
            <p:nvPr userDrawn="1"/>
          </p:nvSpPr>
          <p:spPr>
            <a:xfrm>
              <a:off x="1575837" y="6352683"/>
              <a:ext cx="7366035" cy="307777"/>
            </a:xfrm>
            <a:prstGeom prst="rect">
              <a:avLst/>
            </a:prstGeom>
            <a:noFill/>
          </p:spPr>
          <p:txBody>
            <a:bodyPr wrap="square" rtlCol="0">
              <a:spAutoFit/>
            </a:bodyPr>
            <a:lstStyle/>
            <a:p>
              <a:r>
                <a:rPr lang="fr-FR" sz="1400" b="1" i="1" dirty="0">
                  <a:solidFill>
                    <a:srgbClr val="004976"/>
                  </a:solidFill>
                </a:rPr>
                <a:t>8th HUMANIST </a:t>
              </a:r>
              <a:r>
                <a:rPr lang="fr-FR" sz="1400" b="1" i="1" dirty="0" err="1">
                  <a:solidFill>
                    <a:srgbClr val="004976"/>
                  </a:solidFill>
                </a:rPr>
                <a:t>Conference</a:t>
              </a:r>
              <a:r>
                <a:rPr lang="fr-FR" sz="1400" b="1" i="1" dirty="0">
                  <a:solidFill>
                    <a:srgbClr val="004976"/>
                  </a:solidFill>
                </a:rPr>
                <a:t> – 21 &amp;22 </a:t>
              </a:r>
              <a:r>
                <a:rPr lang="fr-FR" sz="1400" b="1" i="1" dirty="0" err="1">
                  <a:solidFill>
                    <a:srgbClr val="004976"/>
                  </a:solidFill>
                </a:rPr>
                <a:t>September</a:t>
              </a:r>
              <a:r>
                <a:rPr lang="fr-FR" sz="1400" b="1" i="1" dirty="0">
                  <a:solidFill>
                    <a:srgbClr val="004976"/>
                  </a:solidFill>
                </a:rPr>
                <a:t> 2023 – Berlin, Germany</a:t>
              </a:r>
            </a:p>
          </p:txBody>
        </p:sp>
        <p:pic>
          <p:nvPicPr>
            <p:cNvPr id="25" name="Image 24">
              <a:extLst>
                <a:ext uri="{FF2B5EF4-FFF2-40B4-BE49-F238E27FC236}">
                  <a16:creationId xmlns:a16="http://schemas.microsoft.com/office/drawing/2014/main" id="{F5A28424-F9B3-42DD-BDDF-BDCD5A3FE562}"/>
                </a:ext>
              </a:extLst>
            </p:cNvPr>
            <p:cNvPicPr>
              <a:picLocks noChangeAspect="1"/>
            </p:cNvPicPr>
            <p:nvPr userDrawn="1"/>
          </p:nvPicPr>
          <p:blipFill>
            <a:blip r:embed="rId2"/>
            <a:stretch>
              <a:fillRect/>
            </a:stretch>
          </p:blipFill>
          <p:spPr>
            <a:xfrm>
              <a:off x="585515" y="6404657"/>
              <a:ext cx="994292" cy="255803"/>
            </a:xfrm>
            <a:prstGeom prst="rect">
              <a:avLst/>
            </a:prstGeom>
          </p:spPr>
        </p:pic>
        <p:pic>
          <p:nvPicPr>
            <p:cNvPr id="26" name="Image 25" descr="Une image contenant Police, Graphique, logo, symbole&#10;&#10;Description générée avec un niveau de confiance très élevé">
              <a:extLst>
                <a:ext uri="{FF2B5EF4-FFF2-40B4-BE49-F238E27FC236}">
                  <a16:creationId xmlns:a16="http://schemas.microsoft.com/office/drawing/2014/main" id="{99B8BBEC-970E-4374-9F06-40CD293D1BC4}"/>
                </a:ext>
              </a:extLst>
            </p:cNvPr>
            <p:cNvPicPr>
              <a:picLocks noChangeAspect="1"/>
            </p:cNvPicPr>
            <p:nvPr userDrawn="1"/>
          </p:nvPicPr>
          <p:blipFill>
            <a:blip r:embed="rId3"/>
            <a:stretch>
              <a:fillRect/>
            </a:stretch>
          </p:blipFill>
          <p:spPr>
            <a:xfrm>
              <a:off x="58898" y="6320446"/>
              <a:ext cx="490451" cy="409735"/>
            </a:xfrm>
            <a:prstGeom prst="rect">
              <a:avLst/>
            </a:prstGeom>
          </p:spPr>
        </p:pic>
      </p:grpSp>
    </p:spTree>
    <p:extLst>
      <p:ext uri="{BB962C8B-B14F-4D97-AF65-F5344CB8AC3E}">
        <p14:creationId xmlns:p14="http://schemas.microsoft.com/office/powerpoint/2010/main" val="25991930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en deux sections">
    <p:bg>
      <p:bgRef idx="1001">
        <a:schemeClr val="bg1"/>
      </p:bgRef>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a:xfrm>
            <a:off x="10718732" y="6295335"/>
            <a:ext cx="549442" cy="365125"/>
          </a:xfrm>
        </p:spPr>
        <p:txBody>
          <a:bodyPr rtlCol="0"/>
          <a:lstStyle>
            <a:lvl1pPr>
              <a:defRPr>
                <a:solidFill>
                  <a:srgbClr val="004976"/>
                </a:solidFill>
              </a:defRPr>
            </a:lvl1pPr>
          </a:lstStyle>
          <a:p>
            <a:fld id="{D495E168-DA5E-4888-8D8A-92B118324C14}" type="slidenum">
              <a:rPr lang="fr-FR" smtClean="0"/>
              <a:pPr/>
              <a:t>‹#›</a:t>
            </a:fld>
            <a:endParaRPr lang="fr-FR" dirty="0"/>
          </a:p>
        </p:txBody>
      </p:sp>
      <p:sp>
        <p:nvSpPr>
          <p:cNvPr id="11" name="Espace réservé du texte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206743" y="1291637"/>
            <a:ext cx="11835003" cy="4581129"/>
          </a:xfrm>
        </p:spPr>
        <p:txBody>
          <a:bodyPr rtlCol="0">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a:t>Modifiez les styles du texte du masque</a:t>
            </a:r>
          </a:p>
        </p:txBody>
      </p:sp>
      <p:sp>
        <p:nvSpPr>
          <p:cNvPr id="19" name="Graphisme 4">
            <a:extLst>
              <a:ext uri="{FF2B5EF4-FFF2-40B4-BE49-F238E27FC236}">
                <a16:creationId xmlns:a16="http://schemas.microsoft.com/office/drawing/2014/main" id="{CC6E1909-954A-41BF-9CF4-2CB53F6862EF}"/>
              </a:ext>
            </a:extLst>
          </p:cNvPr>
          <p:cNvSpPr/>
          <p:nvPr userDrawn="1"/>
        </p:nvSpPr>
        <p:spPr>
          <a:xfrm>
            <a:off x="11281200" y="6395966"/>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rgbClr val="FF6600"/>
          </a:solidFill>
          <a:ln w="9525" cap="flat">
            <a:noFill/>
            <a:prstDash val="solid"/>
            <a:miter/>
          </a:ln>
        </p:spPr>
        <p:txBody>
          <a:bodyPr rtlCol="0" anchor="ctr"/>
          <a:lstStyle/>
          <a:p>
            <a:pPr rtl="0"/>
            <a:endParaRPr lang="fr-FR" noProof="0"/>
          </a:p>
        </p:txBody>
      </p:sp>
      <p:sp>
        <p:nvSpPr>
          <p:cNvPr id="20" name="Titre 1">
            <a:extLst>
              <a:ext uri="{FF2B5EF4-FFF2-40B4-BE49-F238E27FC236}">
                <a16:creationId xmlns:a16="http://schemas.microsoft.com/office/drawing/2014/main" id="{9845E736-FB54-4B3D-821B-60C0AB9E1A53}"/>
              </a:ext>
            </a:extLst>
          </p:cNvPr>
          <p:cNvSpPr>
            <a:spLocks noGrp="1"/>
          </p:cNvSpPr>
          <p:nvPr>
            <p:ph type="title" hasCustomPrompt="1"/>
          </p:nvPr>
        </p:nvSpPr>
        <p:spPr>
          <a:xfrm>
            <a:off x="206743" y="178326"/>
            <a:ext cx="11641820" cy="782638"/>
          </a:xfrm>
        </p:spPr>
        <p:txBody>
          <a:bodyPr rtlCol="0">
            <a:normAutofit/>
          </a:bodyPr>
          <a:lstStyle>
            <a:lvl1pPr algn="l">
              <a:defRPr sz="4000" b="1">
                <a:solidFill>
                  <a:schemeClr val="bg1"/>
                </a:solidFill>
              </a:defRPr>
            </a:lvl1pPr>
          </a:lstStyle>
          <a:p>
            <a:pPr rtl="0"/>
            <a:r>
              <a:rPr lang="fr-FR" noProof="0" dirty="0"/>
              <a:t>COMPARAISON</a:t>
            </a:r>
          </a:p>
        </p:txBody>
      </p:sp>
      <p:sp>
        <p:nvSpPr>
          <p:cNvPr id="18" name="Graphique 15">
            <a:extLst>
              <a:ext uri="{FF2B5EF4-FFF2-40B4-BE49-F238E27FC236}">
                <a16:creationId xmlns:a16="http://schemas.microsoft.com/office/drawing/2014/main" id="{5E78F6F2-1702-E74A-86B2-0C42A30F3378}"/>
              </a:ext>
            </a:extLst>
          </p:cNvPr>
          <p:cNvSpPr/>
          <p:nvPr userDrawn="1"/>
        </p:nvSpPr>
        <p:spPr>
          <a:xfrm>
            <a:off x="0" y="1078890"/>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rgbClr val="FF6600">
              <a:alpha val="70000"/>
            </a:srgbClr>
          </a:solidFill>
          <a:ln w="9525" cap="flat">
            <a:noFill/>
            <a:prstDash val="solid"/>
            <a:miter/>
          </a:ln>
        </p:spPr>
        <p:txBody>
          <a:bodyPr rtlCol="0" anchor="ctr"/>
          <a:lstStyle/>
          <a:p>
            <a:pPr rtl="0"/>
            <a:endParaRPr lang="fr-FR" noProof="0"/>
          </a:p>
        </p:txBody>
      </p:sp>
      <p:grpSp>
        <p:nvGrpSpPr>
          <p:cNvPr id="13" name="Groupe 12">
            <a:extLst>
              <a:ext uri="{FF2B5EF4-FFF2-40B4-BE49-F238E27FC236}">
                <a16:creationId xmlns:a16="http://schemas.microsoft.com/office/drawing/2014/main" id="{4ADFBBFB-7A7A-457B-BE6D-C5A9B509D29F}"/>
              </a:ext>
            </a:extLst>
          </p:cNvPr>
          <p:cNvGrpSpPr/>
          <p:nvPr userDrawn="1"/>
        </p:nvGrpSpPr>
        <p:grpSpPr>
          <a:xfrm>
            <a:off x="58898" y="6320446"/>
            <a:ext cx="8882974" cy="409735"/>
            <a:chOff x="58898" y="6320446"/>
            <a:chExt cx="8882974" cy="409735"/>
          </a:xfrm>
        </p:grpSpPr>
        <p:sp>
          <p:nvSpPr>
            <p:cNvPr id="14" name="ZoneTexte 13">
              <a:extLst>
                <a:ext uri="{FF2B5EF4-FFF2-40B4-BE49-F238E27FC236}">
                  <a16:creationId xmlns:a16="http://schemas.microsoft.com/office/drawing/2014/main" id="{9D6D0DF2-8DCE-4A55-A3FC-5C10BB045462}"/>
                </a:ext>
              </a:extLst>
            </p:cNvPr>
            <p:cNvSpPr txBox="1"/>
            <p:nvPr userDrawn="1"/>
          </p:nvSpPr>
          <p:spPr>
            <a:xfrm>
              <a:off x="1575837" y="6352683"/>
              <a:ext cx="7366035" cy="307777"/>
            </a:xfrm>
            <a:prstGeom prst="rect">
              <a:avLst/>
            </a:prstGeom>
            <a:noFill/>
          </p:spPr>
          <p:txBody>
            <a:bodyPr wrap="square" rtlCol="0">
              <a:spAutoFit/>
            </a:bodyPr>
            <a:lstStyle/>
            <a:p>
              <a:r>
                <a:rPr lang="fr-FR" sz="1400" b="1" i="1" dirty="0">
                  <a:solidFill>
                    <a:srgbClr val="004976"/>
                  </a:solidFill>
                </a:rPr>
                <a:t>8th HUMANIST </a:t>
              </a:r>
              <a:r>
                <a:rPr lang="fr-FR" sz="1400" b="1" i="1" dirty="0" err="1">
                  <a:solidFill>
                    <a:srgbClr val="004976"/>
                  </a:solidFill>
                </a:rPr>
                <a:t>Conference</a:t>
              </a:r>
              <a:r>
                <a:rPr lang="fr-FR" sz="1400" b="1" i="1" dirty="0">
                  <a:solidFill>
                    <a:srgbClr val="004976"/>
                  </a:solidFill>
                </a:rPr>
                <a:t> – 21 &amp;22 </a:t>
              </a:r>
              <a:r>
                <a:rPr lang="fr-FR" sz="1400" b="1" i="1" dirty="0" err="1">
                  <a:solidFill>
                    <a:srgbClr val="004976"/>
                  </a:solidFill>
                </a:rPr>
                <a:t>September</a:t>
              </a:r>
              <a:r>
                <a:rPr lang="fr-FR" sz="1400" b="1" i="1" dirty="0">
                  <a:solidFill>
                    <a:srgbClr val="004976"/>
                  </a:solidFill>
                </a:rPr>
                <a:t> 2023 – Berlin, Germany</a:t>
              </a:r>
            </a:p>
          </p:txBody>
        </p:sp>
        <p:pic>
          <p:nvPicPr>
            <p:cNvPr id="16" name="Image 15">
              <a:extLst>
                <a:ext uri="{FF2B5EF4-FFF2-40B4-BE49-F238E27FC236}">
                  <a16:creationId xmlns:a16="http://schemas.microsoft.com/office/drawing/2014/main" id="{D4FAC7C7-38A7-4520-89E5-11ACE8C77403}"/>
                </a:ext>
              </a:extLst>
            </p:cNvPr>
            <p:cNvPicPr>
              <a:picLocks noChangeAspect="1"/>
            </p:cNvPicPr>
            <p:nvPr userDrawn="1"/>
          </p:nvPicPr>
          <p:blipFill>
            <a:blip r:embed="rId2"/>
            <a:stretch>
              <a:fillRect/>
            </a:stretch>
          </p:blipFill>
          <p:spPr>
            <a:xfrm>
              <a:off x="585515" y="6404657"/>
              <a:ext cx="994292" cy="255803"/>
            </a:xfrm>
            <a:prstGeom prst="rect">
              <a:avLst/>
            </a:prstGeom>
          </p:spPr>
        </p:pic>
        <p:pic>
          <p:nvPicPr>
            <p:cNvPr id="21" name="Image 20" descr="Une image contenant Police, Graphique, logo, symbole&#10;&#10;Description générée avec un niveau de confiance très élevé">
              <a:extLst>
                <a:ext uri="{FF2B5EF4-FFF2-40B4-BE49-F238E27FC236}">
                  <a16:creationId xmlns:a16="http://schemas.microsoft.com/office/drawing/2014/main" id="{8412AB21-370C-4C83-BA9D-FE92F2E898B1}"/>
                </a:ext>
              </a:extLst>
            </p:cNvPr>
            <p:cNvPicPr>
              <a:picLocks noChangeAspect="1"/>
            </p:cNvPicPr>
            <p:nvPr userDrawn="1"/>
          </p:nvPicPr>
          <p:blipFill>
            <a:blip r:embed="rId3"/>
            <a:stretch>
              <a:fillRect/>
            </a:stretch>
          </p:blipFill>
          <p:spPr>
            <a:xfrm>
              <a:off x="58898" y="6320446"/>
              <a:ext cx="490451" cy="409735"/>
            </a:xfrm>
            <a:prstGeom prst="rect">
              <a:avLst/>
            </a:prstGeom>
          </p:spPr>
        </p:pic>
      </p:grpSp>
    </p:spTree>
    <p:extLst>
      <p:ext uri="{BB962C8B-B14F-4D97-AF65-F5344CB8AC3E}">
        <p14:creationId xmlns:p14="http://schemas.microsoft.com/office/powerpoint/2010/main" val="34503723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de graphique">
    <p:bg>
      <p:bgRef idx="1001">
        <a:schemeClr val="bg1"/>
      </p:bgRef>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rgbClr val="004976">
              <a:alpha val="15000"/>
            </a:srgbClr>
          </a:solidFill>
          <a:ln w="12700" cap="flat">
            <a:noFill/>
            <a:prstDash val="solid"/>
            <a:miter/>
          </a:ln>
        </p:spPr>
        <p:txBody>
          <a:bodyPr rtlCol="0" anchor="ctr"/>
          <a:lstStyle/>
          <a:p>
            <a:pPr rtl="0"/>
            <a:endParaRPr lang="fr-FR" noProof="0"/>
          </a:p>
        </p:txBody>
      </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a:xfrm>
            <a:off x="10716593" y="6295335"/>
            <a:ext cx="549442" cy="365125"/>
          </a:xfrm>
        </p:spPr>
        <p:txBody>
          <a:bodyPr rtlCol="0"/>
          <a:lstStyle>
            <a:lvl1pPr>
              <a:defRPr>
                <a:solidFill>
                  <a:srgbClr val="004976"/>
                </a:solidFill>
              </a:defRPr>
            </a:lvl1pPr>
          </a:lstStyle>
          <a:p>
            <a:fld id="{D495E168-DA5E-4888-8D8A-92B118324C14}" type="slidenum">
              <a:rPr lang="fr-FR" smtClean="0"/>
              <a:pPr/>
              <a:t>‹#›</a:t>
            </a:fld>
            <a:endParaRPr lang="fr-FR" dirty="0"/>
          </a:p>
        </p:txBody>
      </p:sp>
      <p:sp>
        <p:nvSpPr>
          <p:cNvPr id="19" name="Graphisme 4">
            <a:extLst>
              <a:ext uri="{FF2B5EF4-FFF2-40B4-BE49-F238E27FC236}">
                <a16:creationId xmlns:a16="http://schemas.microsoft.com/office/drawing/2014/main" id="{CC6E1909-954A-41BF-9CF4-2CB53F6862EF}"/>
              </a:ext>
            </a:extLst>
          </p:cNvPr>
          <p:cNvSpPr/>
          <p:nvPr userDrawn="1"/>
        </p:nvSpPr>
        <p:spPr>
          <a:xfrm>
            <a:off x="11279061" y="6395966"/>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rgbClr val="FF6600"/>
          </a:solidFill>
          <a:ln w="9525" cap="flat">
            <a:noFill/>
            <a:prstDash val="solid"/>
            <a:miter/>
          </a:ln>
        </p:spPr>
        <p:txBody>
          <a:bodyPr rtlCol="0" anchor="ctr"/>
          <a:lstStyle/>
          <a:p>
            <a:pPr rtl="0"/>
            <a:endParaRPr lang="fr-FR" noProof="0"/>
          </a:p>
        </p:txBody>
      </p:sp>
      <p:sp>
        <p:nvSpPr>
          <p:cNvPr id="18" name="Espace réservé au graphique 18">
            <a:extLst>
              <a:ext uri="{FF2B5EF4-FFF2-40B4-BE49-F238E27FC236}">
                <a16:creationId xmlns:a16="http://schemas.microsoft.com/office/drawing/2014/main" id="{68B512F2-EA3E-483F-B5D4-29DFD6C37B36}"/>
              </a:ext>
            </a:extLst>
          </p:cNvPr>
          <p:cNvSpPr>
            <a:spLocks noGrp="1"/>
          </p:cNvSpPr>
          <p:nvPr>
            <p:ph type="chart" sz="quarter" idx="32" hasCustomPrompt="1"/>
          </p:nvPr>
        </p:nvSpPr>
        <p:spPr>
          <a:xfrm>
            <a:off x="6096001" y="1246188"/>
            <a:ext cx="5170034"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un graphique</a:t>
            </a:r>
          </a:p>
        </p:txBody>
      </p:sp>
      <p:sp>
        <p:nvSpPr>
          <p:cNvPr id="15" name="Titre 1">
            <a:extLst>
              <a:ext uri="{FF2B5EF4-FFF2-40B4-BE49-F238E27FC236}">
                <a16:creationId xmlns:a16="http://schemas.microsoft.com/office/drawing/2014/main" id="{AD58E79F-20BB-644D-8C49-25B57E347DE6}"/>
              </a:ext>
            </a:extLst>
          </p:cNvPr>
          <p:cNvSpPr>
            <a:spLocks noGrp="1"/>
          </p:cNvSpPr>
          <p:nvPr>
            <p:ph type="title" hasCustomPrompt="1"/>
          </p:nvPr>
        </p:nvSpPr>
        <p:spPr>
          <a:xfrm>
            <a:off x="181602" y="240955"/>
            <a:ext cx="5665405" cy="1524185"/>
          </a:xfrm>
        </p:spPr>
        <p:txBody>
          <a:bodyPr rtlCol="0">
            <a:normAutofit/>
          </a:bodyPr>
          <a:lstStyle>
            <a:lvl1pPr algn="l">
              <a:defRPr sz="4000" b="1">
                <a:solidFill>
                  <a:schemeClr val="bg1"/>
                </a:solidFill>
              </a:defRPr>
            </a:lvl1pPr>
          </a:lstStyle>
          <a:p>
            <a:pPr rtl="0"/>
            <a:r>
              <a:rPr lang="fr-FR" noProof="0" dirty="0"/>
              <a:t>GRAPHIQUE</a:t>
            </a:r>
            <a:br>
              <a:rPr lang="fr-FR" noProof="0" dirty="0"/>
            </a:br>
            <a:r>
              <a:rPr lang="fr-FR" noProof="0" dirty="0"/>
              <a:t>DIAPOSITIVE</a:t>
            </a:r>
          </a:p>
        </p:txBody>
      </p:sp>
      <p:sp>
        <p:nvSpPr>
          <p:cNvPr id="23" name="Espace réservé du texte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188807" y="2020081"/>
            <a:ext cx="5658199" cy="4153822"/>
          </a:xfrm>
        </p:spPr>
        <p:txBody>
          <a:bodyPr rtlCol="0">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rtl="0"/>
            <a:r>
              <a:rPr lang="fr-FR" noProof="0" dirty="0"/>
              <a:t>Modifiez les styles du texte du masque</a:t>
            </a:r>
          </a:p>
        </p:txBody>
      </p:sp>
      <p:sp>
        <p:nvSpPr>
          <p:cNvPr id="24" name="Graphique 15">
            <a:extLst>
              <a:ext uri="{FF2B5EF4-FFF2-40B4-BE49-F238E27FC236}">
                <a16:creationId xmlns:a16="http://schemas.microsoft.com/office/drawing/2014/main" id="{C1F625F0-F98F-D244-9020-86C86C287112}"/>
              </a:ext>
            </a:extLst>
          </p:cNvPr>
          <p:cNvSpPr/>
          <p:nvPr userDrawn="1"/>
        </p:nvSpPr>
        <p:spPr>
          <a:xfrm>
            <a:off x="0" y="835810"/>
            <a:ext cx="468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rgbClr val="FF6600">
              <a:alpha val="70000"/>
            </a:srgbClr>
          </a:solidFill>
          <a:ln w="9525" cap="flat">
            <a:noFill/>
            <a:prstDash val="solid"/>
            <a:miter/>
          </a:ln>
        </p:spPr>
        <p:txBody>
          <a:bodyPr rtlCol="0" anchor="ctr"/>
          <a:lstStyle/>
          <a:p>
            <a:pPr rtl="0"/>
            <a:endParaRPr lang="fr-FR" noProof="0"/>
          </a:p>
        </p:txBody>
      </p:sp>
      <p:grpSp>
        <p:nvGrpSpPr>
          <p:cNvPr id="16" name="Groupe 15">
            <a:extLst>
              <a:ext uri="{FF2B5EF4-FFF2-40B4-BE49-F238E27FC236}">
                <a16:creationId xmlns:a16="http://schemas.microsoft.com/office/drawing/2014/main" id="{99D0C2FB-9874-47FC-BCF9-7FF83F9BA55B}"/>
              </a:ext>
            </a:extLst>
          </p:cNvPr>
          <p:cNvGrpSpPr/>
          <p:nvPr userDrawn="1"/>
        </p:nvGrpSpPr>
        <p:grpSpPr>
          <a:xfrm>
            <a:off x="58898" y="6320446"/>
            <a:ext cx="8882974" cy="409735"/>
            <a:chOff x="58898" y="6320446"/>
            <a:chExt cx="8882974" cy="409735"/>
          </a:xfrm>
        </p:grpSpPr>
        <p:sp>
          <p:nvSpPr>
            <p:cNvPr id="25" name="ZoneTexte 24">
              <a:extLst>
                <a:ext uri="{FF2B5EF4-FFF2-40B4-BE49-F238E27FC236}">
                  <a16:creationId xmlns:a16="http://schemas.microsoft.com/office/drawing/2014/main" id="{91C15983-0AB8-41D9-8AEF-C166A179B710}"/>
                </a:ext>
              </a:extLst>
            </p:cNvPr>
            <p:cNvSpPr txBox="1"/>
            <p:nvPr userDrawn="1"/>
          </p:nvSpPr>
          <p:spPr>
            <a:xfrm>
              <a:off x="1575837" y="6352683"/>
              <a:ext cx="7366035" cy="307777"/>
            </a:xfrm>
            <a:prstGeom prst="rect">
              <a:avLst/>
            </a:prstGeom>
            <a:noFill/>
          </p:spPr>
          <p:txBody>
            <a:bodyPr wrap="square" rtlCol="0">
              <a:spAutoFit/>
            </a:bodyPr>
            <a:lstStyle/>
            <a:p>
              <a:r>
                <a:rPr lang="fr-FR" sz="1400" b="1" i="1" dirty="0">
                  <a:solidFill>
                    <a:srgbClr val="004976"/>
                  </a:solidFill>
                </a:rPr>
                <a:t>8th HUMANIST </a:t>
              </a:r>
              <a:r>
                <a:rPr lang="fr-FR" sz="1400" b="1" i="1" dirty="0" err="1">
                  <a:solidFill>
                    <a:srgbClr val="004976"/>
                  </a:solidFill>
                </a:rPr>
                <a:t>Conference</a:t>
              </a:r>
              <a:r>
                <a:rPr lang="fr-FR" sz="1400" b="1" i="1" dirty="0">
                  <a:solidFill>
                    <a:srgbClr val="004976"/>
                  </a:solidFill>
                </a:rPr>
                <a:t> – 21 &amp;22 </a:t>
              </a:r>
              <a:r>
                <a:rPr lang="fr-FR" sz="1400" b="1" i="1" dirty="0" err="1">
                  <a:solidFill>
                    <a:srgbClr val="004976"/>
                  </a:solidFill>
                </a:rPr>
                <a:t>September</a:t>
              </a:r>
              <a:r>
                <a:rPr lang="fr-FR" sz="1400" b="1" i="1" dirty="0">
                  <a:solidFill>
                    <a:srgbClr val="004976"/>
                  </a:solidFill>
                </a:rPr>
                <a:t> 2023 – Berlin, Germany</a:t>
              </a:r>
            </a:p>
          </p:txBody>
        </p:sp>
        <p:pic>
          <p:nvPicPr>
            <p:cNvPr id="26" name="Image 25">
              <a:extLst>
                <a:ext uri="{FF2B5EF4-FFF2-40B4-BE49-F238E27FC236}">
                  <a16:creationId xmlns:a16="http://schemas.microsoft.com/office/drawing/2014/main" id="{736D5248-A937-40C0-BAC1-9CEF7283D079}"/>
                </a:ext>
              </a:extLst>
            </p:cNvPr>
            <p:cNvPicPr>
              <a:picLocks noChangeAspect="1"/>
            </p:cNvPicPr>
            <p:nvPr userDrawn="1"/>
          </p:nvPicPr>
          <p:blipFill>
            <a:blip r:embed="rId2"/>
            <a:stretch>
              <a:fillRect/>
            </a:stretch>
          </p:blipFill>
          <p:spPr>
            <a:xfrm>
              <a:off x="585515" y="6404657"/>
              <a:ext cx="994292" cy="255803"/>
            </a:xfrm>
            <a:prstGeom prst="rect">
              <a:avLst/>
            </a:prstGeom>
          </p:spPr>
        </p:pic>
        <p:pic>
          <p:nvPicPr>
            <p:cNvPr id="27" name="Image 26" descr="Une image contenant Police, Graphique, logo, symbole&#10;&#10;Description générée avec un niveau de confiance très élevé">
              <a:extLst>
                <a:ext uri="{FF2B5EF4-FFF2-40B4-BE49-F238E27FC236}">
                  <a16:creationId xmlns:a16="http://schemas.microsoft.com/office/drawing/2014/main" id="{FF6A3D22-C30B-4EB9-B19A-268A8672F889}"/>
                </a:ext>
              </a:extLst>
            </p:cNvPr>
            <p:cNvPicPr>
              <a:picLocks noChangeAspect="1"/>
            </p:cNvPicPr>
            <p:nvPr userDrawn="1"/>
          </p:nvPicPr>
          <p:blipFill>
            <a:blip r:embed="rId3"/>
            <a:stretch>
              <a:fillRect/>
            </a:stretch>
          </p:blipFill>
          <p:spPr>
            <a:xfrm>
              <a:off x="58898" y="6320446"/>
              <a:ext cx="490451" cy="409735"/>
            </a:xfrm>
            <a:prstGeom prst="rect">
              <a:avLst/>
            </a:prstGeom>
          </p:spPr>
        </p:pic>
      </p:grpSp>
    </p:spTree>
    <p:extLst>
      <p:ext uri="{BB962C8B-B14F-4D97-AF65-F5344CB8AC3E}">
        <p14:creationId xmlns:p14="http://schemas.microsoft.com/office/powerpoint/2010/main" val="39814873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du tableau">
    <p:spTree>
      <p:nvGrpSpPr>
        <p:cNvPr id="1" name=""/>
        <p:cNvGrpSpPr/>
        <p:nvPr/>
      </p:nvGrpSpPr>
      <p:grpSpPr>
        <a:xfrm>
          <a:off x="0" y="0"/>
          <a:ext cx="0" cy="0"/>
          <a:chOff x="0" y="0"/>
          <a:chExt cx="0" cy="0"/>
        </a:xfrm>
      </p:grpSpPr>
      <p:grpSp>
        <p:nvGrpSpPr>
          <p:cNvPr id="13" name="Graphisme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orme libre : Form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pPr rtl="0"/>
              <a:endParaRPr lang="fr-FR" noProof="0"/>
            </a:p>
          </p:txBody>
        </p:sp>
        <p:sp>
          <p:nvSpPr>
            <p:cNvPr id="17" name="Forme libre : Form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gr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19" name="Graphisme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20" name="Titr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rtlCol="0">
            <a:normAutofit/>
          </a:bodyPr>
          <a:lstStyle>
            <a:lvl1pPr algn="l">
              <a:defRPr sz="4000" b="1">
                <a:solidFill>
                  <a:schemeClr val="bg1"/>
                </a:solidFill>
              </a:defRPr>
            </a:lvl1pPr>
          </a:lstStyle>
          <a:p>
            <a:pPr rtl="0"/>
            <a:r>
              <a:rPr lang="fr-FR" noProof="0"/>
              <a:t>TABLEAU</a:t>
            </a:r>
            <a:br>
              <a:rPr lang="fr-FR" noProof="0"/>
            </a:br>
            <a:r>
              <a:rPr lang="fr-FR" noProof="0"/>
              <a:t>DIAPOSITIVE</a:t>
            </a:r>
          </a:p>
        </p:txBody>
      </p:sp>
      <p:sp>
        <p:nvSpPr>
          <p:cNvPr id="21" name="Espace réservé du texte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rtlCol="0">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rtl="0"/>
            <a:r>
              <a:rPr lang="fr-FR" noProof="0"/>
              <a:t>Modifiez les styles du texte du masque</a:t>
            </a:r>
          </a:p>
        </p:txBody>
      </p:sp>
      <p:sp>
        <p:nvSpPr>
          <p:cNvPr id="22" name="Graphique 15">
            <a:extLst>
              <a:ext uri="{FF2B5EF4-FFF2-40B4-BE49-F238E27FC236}">
                <a16:creationId xmlns:a16="http://schemas.microsoft.com/office/drawing/2014/main" id="{C8EF6174-FF5D-41C2-BF6B-9D6ECB281A1D}"/>
              </a:ext>
            </a:extLst>
          </p:cNvPr>
          <p:cNvSpPr/>
          <p:nvPr userDrawn="1"/>
        </p:nvSpPr>
        <p:spPr>
          <a:xfrm>
            <a:off x="-11173" y="2899869"/>
            <a:ext cx="468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pPr rtl="0"/>
            <a:endParaRPr lang="fr-FR" noProof="0"/>
          </a:p>
        </p:txBody>
      </p:sp>
      <p:sp>
        <p:nvSpPr>
          <p:cNvPr id="18" name="Espace réservé au tableau 17">
            <a:extLst>
              <a:ext uri="{FF2B5EF4-FFF2-40B4-BE49-F238E27FC236}">
                <a16:creationId xmlns:a16="http://schemas.microsoft.com/office/drawing/2014/main" id="{D45BCEDF-86BB-41E2-9F09-5D3014AD1C45}"/>
              </a:ext>
            </a:extLst>
          </p:cNvPr>
          <p:cNvSpPr>
            <a:spLocks noGrp="1"/>
          </p:cNvSpPr>
          <p:nvPr>
            <p:ph type="tbl" sz="quarter" idx="17" hasCustomPrompt="1"/>
          </p:nvPr>
        </p:nvSpPr>
        <p:spPr>
          <a:xfrm>
            <a:off x="4715791" y="1591499"/>
            <a:ext cx="6561138" cy="3761069"/>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un tableau</a:t>
            </a:r>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image et titre">
    <p:bg>
      <p:bgPr>
        <a:solidFill>
          <a:schemeClr val="accent6"/>
        </a:solidFill>
        <a:effectLst/>
      </p:bgPr>
    </p:bg>
    <p:spTree>
      <p:nvGrpSpPr>
        <p:cNvPr id="1" name=""/>
        <p:cNvGrpSpPr/>
        <p:nvPr/>
      </p:nvGrpSpPr>
      <p:grpSpPr>
        <a:xfrm>
          <a:off x="0" y="0"/>
          <a:ext cx="0" cy="0"/>
          <a:chOff x="0" y="0"/>
          <a:chExt cx="0" cy="0"/>
        </a:xfrm>
      </p:grpSpPr>
      <p:sp>
        <p:nvSpPr>
          <p:cNvPr id="25" name="Espace réservé d’image 24">
            <a:extLst>
              <a:ext uri="{FF2B5EF4-FFF2-40B4-BE49-F238E27FC236}">
                <a16:creationId xmlns:a16="http://schemas.microsoft.com/office/drawing/2014/main" id="{E694C388-14E9-4848-A715-72B7DC6AF548}"/>
              </a:ext>
            </a:extLst>
          </p:cNvPr>
          <p:cNvSpPr>
            <a:spLocks noGrp="1"/>
          </p:cNvSpPr>
          <p:nvPr>
            <p:ph type="pic" sz="quarter" idx="14" hasCustomPrompt="1"/>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rtlCol="0" anchor="ctr" anchorCtr="0">
            <a:noAutofit/>
          </a:bodyPr>
          <a:lstStyle>
            <a:lvl1pPr marL="0" indent="0" algn="ctr">
              <a:buNone/>
              <a:defRPr sz="1400"/>
            </a:lvl1pPr>
          </a:lstStyle>
          <a:p>
            <a:pPr rtl="0"/>
            <a:r>
              <a:rPr lang="fr-FR" noProof="0"/>
              <a:t>Cliquez sur l’icône pour ajouter une image</a:t>
            </a:r>
          </a:p>
        </p:txBody>
      </p:sp>
      <p:sp>
        <p:nvSpPr>
          <p:cNvPr id="3" name="Espace réservé du numéro de diapositive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20" name="Titr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rtlCol="0">
            <a:normAutofit/>
          </a:bodyPr>
          <a:lstStyle>
            <a:lvl1pPr algn="l">
              <a:defRPr sz="4000" b="1">
                <a:solidFill>
                  <a:schemeClr val="bg1"/>
                </a:solidFill>
              </a:defRPr>
            </a:lvl1pPr>
          </a:lstStyle>
          <a:p>
            <a:pPr rtl="0"/>
            <a:r>
              <a:rPr lang="fr-FR" noProof="0"/>
              <a:t>DIAPOSITIVE GRANDE IMAGE</a:t>
            </a:r>
          </a:p>
        </p:txBody>
      </p:sp>
      <p:sp>
        <p:nvSpPr>
          <p:cNvPr id="21" name="Espace réservé du texte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rtlCol="0">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rtl="0"/>
            <a:r>
              <a:rPr lang="fr-FR" noProof="0"/>
              <a:t>Modifiez les styles du texte du masque</a:t>
            </a:r>
          </a:p>
        </p:txBody>
      </p:sp>
      <p:sp>
        <p:nvSpPr>
          <p:cNvPr id="23" name="Graphisme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
        <p:nvSpPr>
          <p:cNvPr id="2" name="Zone de texte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pPr rtl="0"/>
            <a:endParaRPr lang="fr-FR" noProof="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our les média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fr-FR" noProof="0"/>
          </a:p>
        </p:txBody>
      </p:sp>
      <p:sp>
        <p:nvSpPr>
          <p:cNvPr id="11" name="Forme libre : Form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pPr rtl="0"/>
            <a:endParaRPr lang="fr-FR" noProof="0"/>
          </a:p>
        </p:txBody>
      </p:sp>
      <p:sp>
        <p:nvSpPr>
          <p:cNvPr id="3" name="Espace réservé du numéro de diapositive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fr-FR" noProof="0" smtClean="0"/>
              <a:pPr rtl="0"/>
              <a:t>‹#›</a:t>
            </a:fld>
            <a:endParaRPr lang="fr-FR" noProof="0"/>
          </a:p>
        </p:txBody>
      </p:sp>
      <p:sp>
        <p:nvSpPr>
          <p:cNvPr id="14" name="Titr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rtlCol="0"/>
          <a:lstStyle>
            <a:lvl1pPr algn="ctr">
              <a:defRPr>
                <a:solidFill>
                  <a:schemeClr val="bg1"/>
                </a:solidFill>
              </a:defRPr>
            </a:lvl1pPr>
          </a:lstStyle>
          <a:p>
            <a:pPr rtl="0"/>
            <a:r>
              <a:rPr lang="fr-FR" noProof="0"/>
              <a:t>DIAPOSITIVE VIDÉO</a:t>
            </a:r>
          </a:p>
        </p:txBody>
      </p:sp>
      <p:sp>
        <p:nvSpPr>
          <p:cNvPr id="16" name="Espace réservé à un média 7">
            <a:extLst>
              <a:ext uri="{FF2B5EF4-FFF2-40B4-BE49-F238E27FC236}">
                <a16:creationId xmlns:a16="http://schemas.microsoft.com/office/drawing/2014/main" id="{A11F77F4-4B16-4503-B9B6-AE22C686E3E3}"/>
              </a:ext>
            </a:extLst>
          </p:cNvPr>
          <p:cNvSpPr>
            <a:spLocks noGrp="1"/>
          </p:cNvSpPr>
          <p:nvPr>
            <p:ph type="media" sz="quarter" idx="17" hasCustomPrompt="1"/>
          </p:nvPr>
        </p:nvSpPr>
        <p:spPr>
          <a:xfrm>
            <a:off x="1395984" y="1497770"/>
            <a:ext cx="9400032" cy="4215384"/>
          </a:xfrm>
        </p:spPr>
        <p:txBody>
          <a:bodyPr rtlCol="0" anchor="ctr" anchorCtr="0">
            <a:normAutofit/>
          </a:bodyPr>
          <a:lstStyle>
            <a:lvl1pPr marL="0" indent="0" algn="ctr">
              <a:buNone/>
              <a:defRPr sz="1400">
                <a:solidFill>
                  <a:schemeClr val="bg1">
                    <a:lumMod val="75000"/>
                  </a:schemeClr>
                </a:solidFill>
              </a:defRPr>
            </a:lvl1pPr>
          </a:lstStyle>
          <a:p>
            <a:pPr rtl="0"/>
            <a:r>
              <a:rPr lang="fr-FR" noProof="0"/>
              <a:t>Cliquez sur l’icône pour ajouter un média</a:t>
            </a:r>
          </a:p>
        </p:txBody>
      </p:sp>
      <p:sp>
        <p:nvSpPr>
          <p:cNvPr id="12" name="Graphisme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pPr rtl="0"/>
            <a:fld id="{D495E168-DA5E-4888-8D8A-92B118324C14}" type="slidenum">
              <a:rPr lang="fr-FR" noProof="0" smtClean="0"/>
              <a:pPr rtl="0"/>
              <a:t>‹#›</a:t>
            </a:fld>
            <a:endParaRPr lang="fr-FR" noProof="0"/>
          </a:p>
        </p:txBody>
      </p:sp>
      <p:sp>
        <p:nvSpPr>
          <p:cNvPr id="2" name="Espace réservé du titre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pPr rtl="0"/>
            <a:r>
              <a:rPr lang="fr-FR" noProof="0"/>
              <a:t>JJ.MM.20XX</a:t>
            </a:r>
          </a:p>
        </p:txBody>
      </p:sp>
      <p:sp>
        <p:nvSpPr>
          <p:cNvPr id="11" name="Espace réservé du pied de page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pPr rtl="0"/>
            <a:r>
              <a:rPr lang="fr-FR" noProof="0"/>
              <a:t>AJOUTER UN PIED DE PAGE</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 id="2147483702" r:id="rId21"/>
  </p:sldLayoutIdLst>
  <p:hf hdr="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a:extLst>
              <a:ext uri="{FF2B5EF4-FFF2-40B4-BE49-F238E27FC236}">
                <a16:creationId xmlns:a16="http://schemas.microsoft.com/office/drawing/2014/main" id="{549B1627-37EC-4358-BB37-E2266A88E03E}"/>
              </a:ext>
            </a:extLst>
          </p:cNvPr>
          <p:cNvPicPr>
            <a:picLocks noGrp="1" noChangeAspect="1"/>
          </p:cNvPicPr>
          <p:nvPr>
            <p:ph type="pic" sz="quarter" idx="22"/>
          </p:nvPr>
        </p:nvPicPr>
        <p:blipFill>
          <a:blip r:embed="rId3"/>
          <a:srcRect l="5502" r="5502"/>
          <a:stretch>
            <a:fillRect/>
          </a:stretch>
        </p:blipFill>
        <p:spPr>
          <a:xfrm>
            <a:off x="6495161" y="2560802"/>
            <a:ext cx="5696839" cy="4267200"/>
          </a:xfrm>
        </p:spPr>
      </p:pic>
      <p:sp>
        <p:nvSpPr>
          <p:cNvPr id="2" name="Titre 1">
            <a:extLst>
              <a:ext uri="{FF2B5EF4-FFF2-40B4-BE49-F238E27FC236}">
                <a16:creationId xmlns:a16="http://schemas.microsoft.com/office/drawing/2014/main" id="{F56E9371-6E05-45E0-803B-4C39AC28CC69}"/>
              </a:ext>
            </a:extLst>
          </p:cNvPr>
          <p:cNvSpPr>
            <a:spLocks noGrp="1"/>
          </p:cNvSpPr>
          <p:nvPr>
            <p:ph type="title"/>
          </p:nvPr>
        </p:nvSpPr>
        <p:spPr>
          <a:xfrm>
            <a:off x="113198" y="223575"/>
            <a:ext cx="12078802" cy="2337228"/>
          </a:xfrm>
        </p:spPr>
        <p:txBody>
          <a:bodyPr rtlCol="0"/>
          <a:lstStyle/>
          <a:p>
            <a:pPr rtl="0"/>
            <a:r>
              <a:rPr lang="en-GB" sz="2600" dirty="0"/>
              <a:t>A cross-national comparison of acceptability towards Advanced Driver Assistance Systems (ADAS): The case of Belgian and Vietnamese car drivers</a:t>
            </a:r>
            <a:endParaRPr lang="fr-FR" sz="2600" dirty="0"/>
          </a:p>
        </p:txBody>
      </p:sp>
      <p:sp>
        <p:nvSpPr>
          <p:cNvPr id="3" name="Espace réservé du texte 2">
            <a:extLst>
              <a:ext uri="{FF2B5EF4-FFF2-40B4-BE49-F238E27FC236}">
                <a16:creationId xmlns:a16="http://schemas.microsoft.com/office/drawing/2014/main" id="{E0A0FE25-038A-4A14-B11A-432FECB7FA1E}"/>
              </a:ext>
            </a:extLst>
          </p:cNvPr>
          <p:cNvSpPr>
            <a:spLocks noGrp="1"/>
          </p:cNvSpPr>
          <p:nvPr>
            <p:ph type="body" sz="quarter" idx="13"/>
          </p:nvPr>
        </p:nvSpPr>
        <p:spPr>
          <a:xfrm>
            <a:off x="663094" y="2893586"/>
            <a:ext cx="5832067" cy="1101897"/>
          </a:xfrm>
        </p:spPr>
        <p:txBody>
          <a:bodyPr rtlCol="0"/>
          <a:lstStyle/>
          <a:p>
            <a:pPr rtl="0"/>
            <a:r>
              <a:rPr lang="fr-FR" sz="2800" b="1" dirty="0"/>
              <a:t>Wisal Khattak</a:t>
            </a:r>
          </a:p>
        </p:txBody>
      </p:sp>
      <p:sp>
        <p:nvSpPr>
          <p:cNvPr id="5" name="Espace réservé du texte 4">
            <a:extLst>
              <a:ext uri="{FF2B5EF4-FFF2-40B4-BE49-F238E27FC236}">
                <a16:creationId xmlns:a16="http://schemas.microsoft.com/office/drawing/2014/main" id="{030A1A89-FE18-44C6-B3EE-49541CB85077}"/>
              </a:ext>
            </a:extLst>
          </p:cNvPr>
          <p:cNvSpPr>
            <a:spLocks noGrp="1"/>
          </p:cNvSpPr>
          <p:nvPr>
            <p:ph type="body" sz="quarter" idx="20"/>
          </p:nvPr>
        </p:nvSpPr>
        <p:spPr>
          <a:xfrm>
            <a:off x="738705" y="3429000"/>
            <a:ext cx="6025776" cy="1234707"/>
          </a:xfrm>
        </p:spPr>
        <p:txBody>
          <a:bodyPr rtlCol="0"/>
          <a:lstStyle/>
          <a:p>
            <a:pPr rtl="0"/>
            <a:r>
              <a:rPr lang="en-GB" dirty="0"/>
              <a:t>Together</a:t>
            </a:r>
            <a:r>
              <a:rPr lang="fr-FR" dirty="0"/>
              <a:t> </a:t>
            </a:r>
            <a:r>
              <a:rPr lang="en-GB" dirty="0"/>
              <a:t>with:</a:t>
            </a:r>
          </a:p>
          <a:p>
            <a:pPr rtl="0"/>
            <a:r>
              <a:rPr lang="fr-FR" dirty="0"/>
              <a:t>Anh Tuan Vu, Tu Anh Trinh, Nguyen </a:t>
            </a:r>
            <a:r>
              <a:rPr lang="fr-FR" dirty="0" err="1"/>
              <a:t>Hoai</a:t>
            </a:r>
            <a:r>
              <a:rPr lang="fr-FR" dirty="0"/>
              <a:t> Pham, Thi M.D. </a:t>
            </a:r>
            <a:r>
              <a:rPr lang="fr-FR" dirty="0" err="1"/>
              <a:t>Tran</a:t>
            </a:r>
            <a:r>
              <a:rPr lang="fr-FR" dirty="0"/>
              <a:t>, Tom </a:t>
            </a:r>
            <a:r>
              <a:rPr lang="fr-FR" dirty="0" err="1"/>
              <a:t>Brijs</a:t>
            </a:r>
            <a:r>
              <a:rPr lang="fr-FR" dirty="0"/>
              <a:t>, Kris </a:t>
            </a:r>
            <a:r>
              <a:rPr lang="fr-FR" dirty="0" err="1"/>
              <a:t>Brijs</a:t>
            </a:r>
            <a:endParaRPr lang="en-GB" dirty="0"/>
          </a:p>
        </p:txBody>
      </p:sp>
      <p:pic>
        <p:nvPicPr>
          <p:cNvPr id="12" name="Image 11">
            <a:extLst>
              <a:ext uri="{FF2B5EF4-FFF2-40B4-BE49-F238E27FC236}">
                <a16:creationId xmlns:a16="http://schemas.microsoft.com/office/drawing/2014/main" id="{67DE62A4-450C-411F-9B81-F38FF4F90276}"/>
              </a:ext>
            </a:extLst>
          </p:cNvPr>
          <p:cNvPicPr>
            <a:picLocks noChangeAspect="1"/>
          </p:cNvPicPr>
          <p:nvPr/>
        </p:nvPicPr>
        <p:blipFill>
          <a:blip r:embed="rId4"/>
          <a:stretch>
            <a:fillRect/>
          </a:stretch>
        </p:blipFill>
        <p:spPr>
          <a:xfrm>
            <a:off x="3046196" y="5593269"/>
            <a:ext cx="1644083" cy="963692"/>
          </a:xfrm>
          <a:prstGeom prst="rect">
            <a:avLst/>
          </a:prstGeom>
        </p:spPr>
      </p:pic>
      <p:sp>
        <p:nvSpPr>
          <p:cNvPr id="17" name="ZoneTexte 16">
            <a:extLst>
              <a:ext uri="{FF2B5EF4-FFF2-40B4-BE49-F238E27FC236}">
                <a16:creationId xmlns:a16="http://schemas.microsoft.com/office/drawing/2014/main" id="{6CC633B6-CB8E-4D9C-B4E8-ED292CE9ADEC}"/>
              </a:ext>
            </a:extLst>
          </p:cNvPr>
          <p:cNvSpPr txBox="1"/>
          <p:nvPr/>
        </p:nvSpPr>
        <p:spPr>
          <a:xfrm>
            <a:off x="-105082" y="5115908"/>
            <a:ext cx="7324725" cy="338554"/>
          </a:xfrm>
          <a:prstGeom prst="rect">
            <a:avLst/>
          </a:prstGeom>
          <a:noFill/>
        </p:spPr>
        <p:txBody>
          <a:bodyPr wrap="square" rtlCol="0">
            <a:spAutoFit/>
          </a:bodyPr>
          <a:lstStyle/>
          <a:p>
            <a:pPr algn="ctr"/>
            <a:r>
              <a:rPr lang="fr-FR" sz="1600" b="1" dirty="0">
                <a:solidFill>
                  <a:schemeClr val="bg1"/>
                </a:solidFill>
              </a:rPr>
              <a:t>8th HUMANIST </a:t>
            </a:r>
            <a:r>
              <a:rPr lang="fr-FR" sz="1600" b="1" dirty="0" err="1">
                <a:solidFill>
                  <a:schemeClr val="bg1"/>
                </a:solidFill>
              </a:rPr>
              <a:t>Conference</a:t>
            </a:r>
            <a:r>
              <a:rPr lang="fr-FR" sz="1600" b="1" dirty="0">
                <a:solidFill>
                  <a:schemeClr val="bg1"/>
                </a:solidFill>
              </a:rPr>
              <a:t> – 21 &amp; 22 </a:t>
            </a:r>
            <a:r>
              <a:rPr lang="fr-FR" sz="1600" b="1" dirty="0" err="1">
                <a:solidFill>
                  <a:schemeClr val="bg1"/>
                </a:solidFill>
              </a:rPr>
              <a:t>September</a:t>
            </a:r>
            <a:r>
              <a:rPr lang="fr-FR" sz="1600" b="1" dirty="0">
                <a:solidFill>
                  <a:schemeClr val="bg1"/>
                </a:solidFill>
              </a:rPr>
              <a:t> 2023 – Berlin, Germany</a:t>
            </a:r>
          </a:p>
        </p:txBody>
      </p:sp>
      <p:pic>
        <p:nvPicPr>
          <p:cNvPr id="6" name="Image 5" descr="Une image contenant Police, Graphique, logo, symbole&#10;&#10;Description générée avec un niveau de confiance très élevé">
            <a:extLst>
              <a:ext uri="{FF2B5EF4-FFF2-40B4-BE49-F238E27FC236}">
                <a16:creationId xmlns:a16="http://schemas.microsoft.com/office/drawing/2014/main" id="{08C2FF1C-CDB4-4F78-8527-18315BE7C7A8}"/>
              </a:ext>
            </a:extLst>
          </p:cNvPr>
          <p:cNvPicPr>
            <a:picLocks noChangeAspect="1"/>
          </p:cNvPicPr>
          <p:nvPr/>
        </p:nvPicPr>
        <p:blipFill>
          <a:blip r:embed="rId5"/>
          <a:stretch>
            <a:fillRect/>
          </a:stretch>
        </p:blipFill>
        <p:spPr>
          <a:xfrm>
            <a:off x="1468153" y="5566586"/>
            <a:ext cx="1351204" cy="1128830"/>
          </a:xfrm>
          <a:prstGeom prst="rect">
            <a:avLst/>
          </a:prstGeom>
        </p:spPr>
      </p:pic>
      <p:pic>
        <p:nvPicPr>
          <p:cNvPr id="4" name="Picture 6" descr="Hasselt University - e-Inclusion">
            <a:extLst>
              <a:ext uri="{FF2B5EF4-FFF2-40B4-BE49-F238E27FC236}">
                <a16:creationId xmlns:a16="http://schemas.microsoft.com/office/drawing/2014/main" id="{7A763153-0F7D-A940-231E-02BDBC2F1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922" y="2945626"/>
            <a:ext cx="1407425" cy="33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10</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Study objective</a:t>
            </a: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223540" y="1185862"/>
            <a:ext cx="10625023" cy="4581525"/>
          </a:xfrm>
        </p:spPr>
        <p:txBody>
          <a:bodyPr>
            <a:normAutofit/>
          </a:bodyPr>
          <a:lstStyle/>
          <a:p>
            <a:pPr marL="0" indent="0">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2000" dirty="0">
              <a:solidFill>
                <a:srgbClr val="004976"/>
              </a:solidFill>
            </a:endParaRPr>
          </a:p>
          <a:p>
            <a:pPr lvl="1">
              <a:buFontTx/>
              <a:buChar char="−"/>
            </a:pPr>
            <a:r>
              <a:rPr lang="en-GB" sz="2000" dirty="0">
                <a:solidFill>
                  <a:srgbClr val="004976"/>
                </a:solidFill>
              </a:rPr>
              <a:t>To examine which of (domain-specific) factors of system evaluation determine acceptance of car drivers towards low-level ADAS (SAE-level 0-2)</a:t>
            </a:r>
          </a:p>
          <a:p>
            <a:pPr lvl="1">
              <a:buFontTx/>
              <a:buChar char="−"/>
            </a:pPr>
            <a:endParaRPr lang="en-GB" sz="2000" dirty="0">
              <a:solidFill>
                <a:srgbClr val="004976"/>
              </a:solidFill>
            </a:endParaRPr>
          </a:p>
          <a:p>
            <a:pPr lvl="1">
              <a:buFontTx/>
              <a:buChar char="−"/>
            </a:pPr>
            <a:r>
              <a:rPr lang="en-GB" sz="2000" dirty="0">
                <a:solidFill>
                  <a:srgbClr val="004976"/>
                </a:solidFill>
              </a:rPr>
              <a:t>To investigate whether the impact of domain-specific factors of system evaluation on the acceptance towards low-level ADAS (SAE-level 0-2) varies between two countries (i.e., Belgium and Vietnam) that belong to two substantially different world regions and car markets</a:t>
            </a:r>
          </a:p>
        </p:txBody>
      </p:sp>
    </p:spTree>
    <p:extLst>
      <p:ext uri="{BB962C8B-B14F-4D97-AF65-F5344CB8AC3E}">
        <p14:creationId xmlns:p14="http://schemas.microsoft.com/office/powerpoint/2010/main" val="240726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11</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Conceptual model</a:t>
            </a: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206375" y="1420813"/>
            <a:ext cx="10625023" cy="4581525"/>
          </a:xfrm>
        </p:spPr>
        <p:txBody>
          <a:bodyPr>
            <a:normAutofit/>
          </a:bodyPr>
          <a:lstStyle/>
          <a:p>
            <a:pPr marL="0" indent="0">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2000" dirty="0">
              <a:solidFill>
                <a:srgbClr val="004976"/>
              </a:solidFill>
            </a:endParaRPr>
          </a:p>
          <a:p>
            <a:pPr marL="457200" lvl="1" indent="0">
              <a:buNone/>
            </a:pPr>
            <a:endParaRPr lang="en-GB" sz="2000" dirty="0">
              <a:solidFill>
                <a:srgbClr val="004976"/>
              </a:solidFill>
            </a:endParaRPr>
          </a:p>
        </p:txBody>
      </p:sp>
      <p:pic>
        <p:nvPicPr>
          <p:cNvPr id="4" name="Content Placeholder 3">
            <a:extLst>
              <a:ext uri="{FF2B5EF4-FFF2-40B4-BE49-F238E27FC236}">
                <a16:creationId xmlns:a16="http://schemas.microsoft.com/office/drawing/2014/main" id="{7D9EB74C-F7DE-AE56-26AC-C6220F73ACAF}"/>
              </a:ext>
            </a:extLst>
          </p:cNvPr>
          <p:cNvPicPr>
            <a:picLocks noChangeAspect="1"/>
          </p:cNvPicPr>
          <p:nvPr/>
        </p:nvPicPr>
        <p:blipFill>
          <a:blip r:embed="rId3"/>
          <a:stretch>
            <a:fillRect/>
          </a:stretch>
        </p:blipFill>
        <p:spPr>
          <a:xfrm>
            <a:off x="2666619" y="1549730"/>
            <a:ext cx="6067806" cy="4361790"/>
          </a:xfrm>
          <a:prstGeom prst="rect">
            <a:avLst/>
          </a:prstGeom>
        </p:spPr>
      </p:pic>
      <p:sp>
        <p:nvSpPr>
          <p:cNvPr id="5" name="TextBox 4">
            <a:extLst>
              <a:ext uri="{FF2B5EF4-FFF2-40B4-BE49-F238E27FC236}">
                <a16:creationId xmlns:a16="http://schemas.microsoft.com/office/drawing/2014/main" id="{6E2E9705-C3B8-875B-0C7F-F76E72AC5BE0}"/>
              </a:ext>
            </a:extLst>
          </p:cNvPr>
          <p:cNvSpPr txBox="1"/>
          <p:nvPr/>
        </p:nvSpPr>
        <p:spPr>
          <a:xfrm>
            <a:off x="1878929" y="5833061"/>
            <a:ext cx="8008402" cy="338554"/>
          </a:xfrm>
          <a:prstGeom prst="rect">
            <a:avLst/>
          </a:prstGeom>
          <a:noFill/>
        </p:spPr>
        <p:txBody>
          <a:bodyPr wrap="square">
            <a:spAutoFit/>
          </a:bodyPr>
          <a:lstStyle/>
          <a:p>
            <a:r>
              <a:rPr lang="en-GB" sz="1600" dirty="0"/>
              <a:t>The Unified Model of Driver Acceptance (UMDA), Source: Rahman et al. (2018)</a:t>
            </a:r>
          </a:p>
        </p:txBody>
      </p:sp>
    </p:spTree>
    <p:extLst>
      <p:ext uri="{BB962C8B-B14F-4D97-AF65-F5344CB8AC3E}">
        <p14:creationId xmlns:p14="http://schemas.microsoft.com/office/powerpoint/2010/main" val="341483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12</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Study Design</a:t>
            </a: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923826" y="1194955"/>
            <a:ext cx="11129629" cy="5100380"/>
          </a:xfrm>
        </p:spPr>
        <p:txBody>
          <a:bodyPr>
            <a:normAutofit lnSpcReduction="10000"/>
          </a:bodyPr>
          <a:lstStyle/>
          <a:p>
            <a:pPr marL="457200" lvl="1" indent="0">
              <a:buNone/>
            </a:pPr>
            <a:endParaRPr lang="en-GB" sz="2000" dirty="0">
              <a:solidFill>
                <a:srgbClr val="004976"/>
              </a:solidFill>
            </a:endParaRPr>
          </a:p>
          <a:p>
            <a:pPr lvl="1">
              <a:buFontTx/>
              <a:buChar char="−"/>
            </a:pPr>
            <a:r>
              <a:rPr lang="en-GB" sz="2000" dirty="0">
                <a:solidFill>
                  <a:srgbClr val="004976"/>
                </a:solidFill>
              </a:rPr>
              <a:t>The data was collected via an online survey questionnaire (15 minutes to complete)</a:t>
            </a:r>
          </a:p>
          <a:p>
            <a:pPr lvl="1">
              <a:buFontTx/>
              <a:buChar char="−"/>
            </a:pPr>
            <a:r>
              <a:rPr lang="en-GB" sz="2000" dirty="0">
                <a:solidFill>
                  <a:srgbClr val="004976"/>
                </a:solidFill>
              </a:rPr>
              <a:t>There were four sections in the questionnaire </a:t>
            </a:r>
          </a:p>
          <a:p>
            <a:pPr lvl="2">
              <a:buFontTx/>
              <a:buChar char="−"/>
            </a:pPr>
            <a:r>
              <a:rPr lang="en-GB" sz="1800" dirty="0">
                <a:solidFill>
                  <a:srgbClr val="004976"/>
                </a:solidFill>
              </a:rPr>
              <a:t>Demographic background</a:t>
            </a:r>
          </a:p>
          <a:p>
            <a:pPr lvl="2">
              <a:buFontTx/>
              <a:buChar char="−"/>
            </a:pPr>
            <a:r>
              <a:rPr lang="en-GB" sz="1800" dirty="0">
                <a:solidFill>
                  <a:srgbClr val="004976"/>
                </a:solidFill>
              </a:rPr>
              <a:t>Perceived usefulness of ADAS in supporting personal driving</a:t>
            </a:r>
          </a:p>
          <a:p>
            <a:pPr lvl="2">
              <a:buFontTx/>
              <a:buChar char="−"/>
            </a:pPr>
            <a:r>
              <a:rPr lang="en-GB" sz="1800" dirty="0">
                <a:solidFill>
                  <a:srgbClr val="004976"/>
                </a:solidFill>
              </a:rPr>
              <a:t>Personal experience with and willingness to use ADAS</a:t>
            </a:r>
          </a:p>
          <a:p>
            <a:pPr lvl="2">
              <a:buFontTx/>
              <a:buChar char="−"/>
            </a:pPr>
            <a:r>
              <a:rPr lang="en-GB" sz="1800" b="1" dirty="0">
                <a:solidFill>
                  <a:srgbClr val="004976"/>
                </a:solidFill>
              </a:rPr>
              <a:t>ADAS acceptability and related determinants</a:t>
            </a:r>
          </a:p>
          <a:p>
            <a:pPr lvl="1">
              <a:buFontTx/>
              <a:buChar char="−"/>
            </a:pPr>
            <a:r>
              <a:rPr lang="en-GB" sz="2000" dirty="0">
                <a:solidFill>
                  <a:srgbClr val="004976"/>
                </a:solidFill>
              </a:rPr>
              <a:t>Section 4 focussed on </a:t>
            </a:r>
            <a:r>
              <a:rPr lang="en-GB" sz="2000">
                <a:solidFill>
                  <a:srgbClr val="004976"/>
                </a:solidFill>
              </a:rPr>
              <a:t>the acceptance </a:t>
            </a:r>
            <a:r>
              <a:rPr lang="en-GB" sz="2000" dirty="0">
                <a:solidFill>
                  <a:srgbClr val="004976"/>
                </a:solidFill>
              </a:rPr>
              <a:t>of an ADAS bundle consisting of:</a:t>
            </a:r>
          </a:p>
          <a:p>
            <a:pPr lvl="2">
              <a:buFontTx/>
              <a:buChar char="−"/>
            </a:pPr>
            <a:r>
              <a:rPr lang="en-GB" sz="1800" dirty="0">
                <a:solidFill>
                  <a:srgbClr val="004976"/>
                </a:solidFill>
              </a:rPr>
              <a:t>Forward Collision Warning</a:t>
            </a:r>
          </a:p>
          <a:p>
            <a:pPr lvl="2">
              <a:buFontTx/>
              <a:buChar char="−"/>
            </a:pPr>
            <a:r>
              <a:rPr lang="en-GB" sz="1800" dirty="0">
                <a:solidFill>
                  <a:srgbClr val="004976"/>
                </a:solidFill>
              </a:rPr>
              <a:t>Headway Monitoring and Warning </a:t>
            </a:r>
          </a:p>
          <a:p>
            <a:pPr lvl="2">
              <a:buFontTx/>
              <a:buChar char="−"/>
            </a:pPr>
            <a:r>
              <a:rPr lang="en-GB" sz="1800" dirty="0">
                <a:solidFill>
                  <a:srgbClr val="004976"/>
                </a:solidFill>
              </a:rPr>
              <a:t>Lane-keep Assist</a:t>
            </a:r>
          </a:p>
          <a:p>
            <a:pPr lvl="1">
              <a:buFontTx/>
              <a:buChar char="−"/>
            </a:pPr>
            <a:r>
              <a:rPr lang="en-GB" sz="2000" dirty="0">
                <a:solidFill>
                  <a:srgbClr val="004976"/>
                </a:solidFill>
              </a:rPr>
              <a:t>Distributed online via social media, mailing lists and personal networks (family, friends, and colleagues) </a:t>
            </a:r>
          </a:p>
          <a:p>
            <a:pPr lvl="1">
              <a:buFontTx/>
              <a:buChar char="−"/>
            </a:pPr>
            <a:r>
              <a:rPr lang="en-GB" sz="2000" dirty="0">
                <a:solidFill>
                  <a:srgbClr val="004976"/>
                </a:solidFill>
              </a:rPr>
              <a:t>Distributed: </a:t>
            </a:r>
            <a:r>
              <a:rPr lang="en-GB" sz="2000" b="1" dirty="0">
                <a:solidFill>
                  <a:srgbClr val="004976"/>
                </a:solidFill>
              </a:rPr>
              <a:t>Sept-Oct 2021 </a:t>
            </a:r>
            <a:r>
              <a:rPr lang="en-GB" sz="2000" dirty="0">
                <a:solidFill>
                  <a:srgbClr val="004976"/>
                </a:solidFill>
              </a:rPr>
              <a:t>in </a:t>
            </a:r>
            <a:r>
              <a:rPr lang="en-GB" sz="2000" b="1" dirty="0">
                <a:solidFill>
                  <a:srgbClr val="004976"/>
                </a:solidFill>
              </a:rPr>
              <a:t>Belgium </a:t>
            </a:r>
            <a:r>
              <a:rPr lang="en-GB" sz="2000" dirty="0">
                <a:solidFill>
                  <a:srgbClr val="004976"/>
                </a:solidFill>
              </a:rPr>
              <a:t>and </a:t>
            </a:r>
            <a:r>
              <a:rPr lang="en-GB" sz="2000" b="1" dirty="0">
                <a:solidFill>
                  <a:srgbClr val="004976"/>
                </a:solidFill>
              </a:rPr>
              <a:t>Oct-Nov 2021 </a:t>
            </a:r>
            <a:r>
              <a:rPr lang="en-GB" sz="2000" dirty="0">
                <a:solidFill>
                  <a:srgbClr val="004976"/>
                </a:solidFill>
              </a:rPr>
              <a:t>in </a:t>
            </a:r>
            <a:r>
              <a:rPr lang="en-GB" sz="2000" b="1" dirty="0">
                <a:solidFill>
                  <a:srgbClr val="004976"/>
                </a:solidFill>
              </a:rPr>
              <a:t>Vietnam</a:t>
            </a:r>
          </a:p>
          <a:p>
            <a:pPr lvl="1">
              <a:buFontTx/>
              <a:buChar char="−"/>
            </a:pPr>
            <a:r>
              <a:rPr lang="en-GB" sz="2000" dirty="0">
                <a:solidFill>
                  <a:srgbClr val="004976"/>
                </a:solidFill>
              </a:rPr>
              <a:t>Completed survey: </a:t>
            </a:r>
            <a:r>
              <a:rPr lang="en-GB" sz="2000" b="1" dirty="0">
                <a:solidFill>
                  <a:srgbClr val="004976"/>
                </a:solidFill>
              </a:rPr>
              <a:t>322 of 473</a:t>
            </a:r>
            <a:r>
              <a:rPr lang="en-GB" sz="2000" dirty="0">
                <a:solidFill>
                  <a:srgbClr val="004976"/>
                </a:solidFill>
              </a:rPr>
              <a:t> were valid in </a:t>
            </a:r>
            <a:r>
              <a:rPr lang="en-GB" sz="2000" b="1" dirty="0">
                <a:solidFill>
                  <a:srgbClr val="004976"/>
                </a:solidFill>
              </a:rPr>
              <a:t>Belgium,</a:t>
            </a:r>
            <a:r>
              <a:rPr lang="en-GB" sz="2000" dirty="0">
                <a:solidFill>
                  <a:srgbClr val="004976"/>
                </a:solidFill>
              </a:rPr>
              <a:t> and </a:t>
            </a:r>
            <a:r>
              <a:rPr lang="en-GB" sz="2000" b="1" dirty="0">
                <a:solidFill>
                  <a:srgbClr val="004976"/>
                </a:solidFill>
              </a:rPr>
              <a:t>303 of 614 </a:t>
            </a:r>
            <a:r>
              <a:rPr lang="en-GB" sz="2000" dirty="0">
                <a:solidFill>
                  <a:srgbClr val="004976"/>
                </a:solidFill>
              </a:rPr>
              <a:t>were valid in </a:t>
            </a:r>
            <a:r>
              <a:rPr lang="en-GB" sz="2000" b="1" dirty="0">
                <a:solidFill>
                  <a:srgbClr val="004976"/>
                </a:solidFill>
              </a:rPr>
              <a:t>Vietnam </a:t>
            </a:r>
          </a:p>
        </p:txBody>
      </p:sp>
    </p:spTree>
    <p:extLst>
      <p:ext uri="{BB962C8B-B14F-4D97-AF65-F5344CB8AC3E}">
        <p14:creationId xmlns:p14="http://schemas.microsoft.com/office/powerpoint/2010/main" val="34268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1B3A940-3ADE-A09E-29B0-DF009EE2CAE5}"/>
              </a:ext>
            </a:extLst>
          </p:cNvPr>
          <p:cNvGraphicFramePr>
            <a:graphicFrameLocks noGrp="1"/>
          </p:cNvGraphicFramePr>
          <p:nvPr>
            <p:extLst>
              <p:ext uri="{D42A27DB-BD31-4B8C-83A1-F6EECF244321}">
                <p14:modId xmlns:p14="http://schemas.microsoft.com/office/powerpoint/2010/main" val="4069986253"/>
              </p:ext>
            </p:extLst>
          </p:nvPr>
        </p:nvGraphicFramePr>
        <p:xfrm>
          <a:off x="1361209" y="1205344"/>
          <a:ext cx="10009976" cy="4839865"/>
        </p:xfrm>
        <a:graphic>
          <a:graphicData uri="http://schemas.openxmlformats.org/drawingml/2006/table">
            <a:tbl>
              <a:tblPr firstRow="1" firstCol="1" bandRow="1">
                <a:tableStyleId>{2D5ABB26-0587-4C30-8999-92F81FD0307C}</a:tableStyleId>
              </a:tblPr>
              <a:tblGrid>
                <a:gridCol w="3539527">
                  <a:extLst>
                    <a:ext uri="{9D8B030D-6E8A-4147-A177-3AD203B41FA5}">
                      <a16:colId xmlns:a16="http://schemas.microsoft.com/office/drawing/2014/main" val="818832944"/>
                    </a:ext>
                  </a:extLst>
                </a:gridCol>
                <a:gridCol w="2005999">
                  <a:extLst>
                    <a:ext uri="{9D8B030D-6E8A-4147-A177-3AD203B41FA5}">
                      <a16:colId xmlns:a16="http://schemas.microsoft.com/office/drawing/2014/main" val="246276010"/>
                    </a:ext>
                  </a:extLst>
                </a:gridCol>
                <a:gridCol w="924921">
                  <a:extLst>
                    <a:ext uri="{9D8B030D-6E8A-4147-A177-3AD203B41FA5}">
                      <a16:colId xmlns:a16="http://schemas.microsoft.com/office/drawing/2014/main" val="3352175866"/>
                    </a:ext>
                  </a:extLst>
                </a:gridCol>
                <a:gridCol w="941445">
                  <a:extLst>
                    <a:ext uri="{9D8B030D-6E8A-4147-A177-3AD203B41FA5}">
                      <a16:colId xmlns:a16="http://schemas.microsoft.com/office/drawing/2014/main" val="553005324"/>
                    </a:ext>
                  </a:extLst>
                </a:gridCol>
                <a:gridCol w="582596">
                  <a:extLst>
                    <a:ext uri="{9D8B030D-6E8A-4147-A177-3AD203B41FA5}">
                      <a16:colId xmlns:a16="http://schemas.microsoft.com/office/drawing/2014/main" val="3827326028"/>
                    </a:ext>
                  </a:extLst>
                </a:gridCol>
                <a:gridCol w="678253">
                  <a:extLst>
                    <a:ext uri="{9D8B030D-6E8A-4147-A177-3AD203B41FA5}">
                      <a16:colId xmlns:a16="http://schemas.microsoft.com/office/drawing/2014/main" val="1871525593"/>
                    </a:ext>
                  </a:extLst>
                </a:gridCol>
                <a:gridCol w="1337235">
                  <a:extLst>
                    <a:ext uri="{9D8B030D-6E8A-4147-A177-3AD203B41FA5}">
                      <a16:colId xmlns:a16="http://schemas.microsoft.com/office/drawing/2014/main" val="3531418024"/>
                    </a:ext>
                  </a:extLst>
                </a:gridCol>
              </a:tblGrid>
              <a:tr h="267320">
                <a:tc>
                  <a:txBody>
                    <a:bodyPr/>
                    <a:lstStyle/>
                    <a:p>
                      <a:pPr algn="just">
                        <a:lnSpc>
                          <a:spcPct val="115000"/>
                        </a:lnSpc>
                        <a:spcAft>
                          <a:spcPts val="0"/>
                        </a:spcAft>
                      </a:pPr>
                      <a:r>
                        <a:rPr lang="en-GB" sz="1600" b="1" dirty="0">
                          <a:solidFill>
                            <a:srgbClr val="004976"/>
                          </a:solidFill>
                          <a:effectLst/>
                        </a:rPr>
                        <a:t>Factor</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b="1" dirty="0">
                          <a:solidFill>
                            <a:srgbClr val="004976"/>
                          </a:solidFill>
                          <a:effectLst/>
                        </a:rPr>
                        <a:t>Levels</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lnSpc>
                          <a:spcPct val="115000"/>
                        </a:lnSpc>
                        <a:spcAft>
                          <a:spcPts val="0"/>
                        </a:spcAft>
                      </a:pPr>
                      <a:r>
                        <a:rPr lang="en-GB" sz="1600" b="1" dirty="0">
                          <a:solidFill>
                            <a:srgbClr val="004976"/>
                          </a:solidFill>
                          <a:effectLst/>
                        </a:rPr>
                        <a:t>Belgium</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2">
                  <a:txBody>
                    <a:bodyPr/>
                    <a:lstStyle/>
                    <a:p>
                      <a:pPr algn="l">
                        <a:lnSpc>
                          <a:spcPct val="115000"/>
                        </a:lnSpc>
                        <a:spcAft>
                          <a:spcPts val="0"/>
                        </a:spcAft>
                      </a:pPr>
                      <a:r>
                        <a:rPr lang="en-GB" sz="1600" b="1" dirty="0">
                          <a:solidFill>
                            <a:srgbClr val="004976"/>
                          </a:solidFill>
                          <a:effectLst/>
                        </a:rPr>
                        <a:t>Vietnam</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302410967"/>
                  </a:ext>
                </a:extLst>
              </a:tr>
              <a:tr h="267320">
                <a:tc>
                  <a:txBody>
                    <a:bodyPr/>
                    <a:lstStyle/>
                    <a:p>
                      <a:pPr>
                        <a:lnSpc>
                          <a:spcPct val="107000"/>
                        </a:lnSpc>
                        <a:spcAft>
                          <a:spcPts val="0"/>
                        </a:spcAft>
                      </a:pPr>
                      <a:endParaRPr lang="en-150" sz="1600" b="1" dirty="0">
                        <a:solidFill>
                          <a:srgbClr val="004976"/>
                        </a:solidFill>
                        <a:effectLst/>
                        <a:latin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150" sz="1600" dirty="0">
                        <a:solidFill>
                          <a:srgbClr val="004976"/>
                        </a:solidFill>
                        <a:effectLst/>
                        <a:latin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N</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Percent</a:t>
                      </a:r>
                      <a:r>
                        <a:rPr lang="en-US" sz="1600" dirty="0">
                          <a:solidFill>
                            <a:srgbClr val="004976"/>
                          </a:solidFill>
                          <a:effectLst/>
                        </a:rPr>
                        <a:t> </a:t>
                      </a:r>
                      <a:r>
                        <a:rPr lang="en-GB" sz="1600" dirty="0">
                          <a:solidFill>
                            <a:srgbClr val="004976"/>
                          </a:solidFill>
                          <a:effectLst/>
                        </a:rPr>
                        <a:t>(%)</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 </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N</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Percent</a:t>
                      </a:r>
                      <a:r>
                        <a:rPr lang="en-US" sz="1600" dirty="0">
                          <a:solidFill>
                            <a:srgbClr val="004976"/>
                          </a:solidFill>
                          <a:effectLst/>
                        </a:rPr>
                        <a:t> </a:t>
                      </a:r>
                      <a:r>
                        <a:rPr lang="en-GB" sz="1600" dirty="0">
                          <a:solidFill>
                            <a:srgbClr val="004976"/>
                          </a:solidFill>
                          <a:effectLst/>
                        </a:rPr>
                        <a:t>(%)</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285214"/>
                  </a:ext>
                </a:extLst>
              </a:tr>
              <a:tr h="267320">
                <a:tc>
                  <a:txBody>
                    <a:bodyPr/>
                    <a:lstStyle/>
                    <a:p>
                      <a:pPr algn="just">
                        <a:lnSpc>
                          <a:spcPct val="115000"/>
                        </a:lnSpc>
                        <a:spcAft>
                          <a:spcPts val="0"/>
                        </a:spcAft>
                      </a:pPr>
                      <a:r>
                        <a:rPr lang="en-GB" sz="1600" b="1" dirty="0">
                          <a:solidFill>
                            <a:srgbClr val="004976"/>
                          </a:solidFill>
                          <a:effectLst/>
                        </a:rPr>
                        <a:t>Gender</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Male</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167</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51.90%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 </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235</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77.56%</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492650"/>
                  </a:ext>
                </a:extLst>
              </a:tr>
              <a:tr h="267320">
                <a:tc>
                  <a:txBody>
                    <a:bodyPr/>
                    <a:lstStyle/>
                    <a:p>
                      <a:pPr algn="just">
                        <a:lnSpc>
                          <a:spcPct val="115000"/>
                        </a:lnSpc>
                        <a:spcAft>
                          <a:spcPts val="0"/>
                        </a:spcAft>
                      </a:pPr>
                      <a:r>
                        <a:rPr lang="en-GB" sz="1600" b="1" dirty="0">
                          <a:solidFill>
                            <a:srgbClr val="004976"/>
                          </a:solidFill>
                          <a:effectLst/>
                        </a:rPr>
                        <a:t> </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Female</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155</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48.10%</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68</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22.44%</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5892926"/>
                  </a:ext>
                </a:extLst>
              </a:tr>
              <a:tr h="268957">
                <a:tc>
                  <a:txBody>
                    <a:bodyPr/>
                    <a:lstStyle/>
                    <a:p>
                      <a:pPr algn="just">
                        <a:lnSpc>
                          <a:spcPct val="115000"/>
                        </a:lnSpc>
                        <a:spcAft>
                          <a:spcPts val="0"/>
                        </a:spcAft>
                      </a:pPr>
                      <a:r>
                        <a:rPr lang="en-GB" sz="1600" b="1" dirty="0">
                          <a:solidFill>
                            <a:srgbClr val="004976"/>
                          </a:solidFill>
                          <a:effectLst/>
                        </a:rPr>
                        <a:t> </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487847"/>
                  </a:ext>
                </a:extLst>
              </a:tr>
              <a:tr h="267320">
                <a:tc>
                  <a:txBody>
                    <a:bodyPr/>
                    <a:lstStyle/>
                    <a:p>
                      <a:pPr algn="just">
                        <a:lnSpc>
                          <a:spcPct val="115000"/>
                        </a:lnSpc>
                        <a:spcAft>
                          <a:spcPts val="0"/>
                        </a:spcAft>
                      </a:pPr>
                      <a:r>
                        <a:rPr lang="en-GB" sz="1600" b="1" dirty="0">
                          <a:solidFill>
                            <a:srgbClr val="004976"/>
                          </a:solidFill>
                          <a:effectLst/>
                        </a:rPr>
                        <a:t>Age </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30y and below</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121</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37.60%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77</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25.41%</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741786"/>
                  </a:ext>
                </a:extLst>
              </a:tr>
              <a:tr h="267320">
                <a:tc>
                  <a:txBody>
                    <a:bodyPr/>
                    <a:lstStyle/>
                    <a:p>
                      <a:pPr algn="just">
                        <a:lnSpc>
                          <a:spcPct val="115000"/>
                        </a:lnSpc>
                        <a:spcAft>
                          <a:spcPts val="0"/>
                        </a:spcAft>
                      </a:pPr>
                      <a:r>
                        <a:rPr lang="en-GB" sz="1600" b="1">
                          <a:solidFill>
                            <a:srgbClr val="004976"/>
                          </a:solidFill>
                          <a:effectLst/>
                        </a:rPr>
                        <a:t> </a:t>
                      </a:r>
                      <a:endParaRPr lang="en-150" sz="1600" b="1">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31y-50y</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119</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37.00%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193</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63.70%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4779404"/>
                  </a:ext>
                </a:extLst>
              </a:tr>
              <a:tr h="267320">
                <a:tc>
                  <a:txBody>
                    <a:bodyPr/>
                    <a:lstStyle/>
                    <a:p>
                      <a:pPr algn="just">
                        <a:lnSpc>
                          <a:spcPct val="115000"/>
                        </a:lnSpc>
                        <a:spcAft>
                          <a:spcPts val="0"/>
                        </a:spcAft>
                      </a:pPr>
                      <a:r>
                        <a:rPr lang="en-GB" sz="1600" b="1" dirty="0">
                          <a:solidFill>
                            <a:srgbClr val="004976"/>
                          </a:solidFill>
                          <a:effectLst/>
                        </a:rPr>
                        <a:t> </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51y and above</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82</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25.50%</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33</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10.89%</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032949"/>
                  </a:ext>
                </a:extLst>
              </a:tr>
              <a:tr h="553013">
                <a:tc>
                  <a:txBody>
                    <a:bodyPr/>
                    <a:lstStyle/>
                    <a:p>
                      <a:pPr algn="just">
                        <a:lnSpc>
                          <a:spcPct val="115000"/>
                        </a:lnSpc>
                        <a:spcAft>
                          <a:spcPts val="0"/>
                        </a:spcAft>
                      </a:pPr>
                      <a:r>
                        <a:rPr lang="en-GB" sz="1600" b="1" dirty="0">
                          <a:solidFill>
                            <a:srgbClr val="004976"/>
                          </a:solidFill>
                          <a:effectLst/>
                        </a:rPr>
                        <a:t>Level of education</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Bachelors, below </a:t>
                      </a:r>
                      <a:endParaRPr lang="en-150" sz="1600" dirty="0">
                        <a:solidFill>
                          <a:srgbClr val="004976"/>
                        </a:solidFill>
                        <a:effectLst/>
                      </a:endParaRPr>
                    </a:p>
                    <a:p>
                      <a:pPr algn="l">
                        <a:lnSpc>
                          <a:spcPct val="115000"/>
                        </a:lnSpc>
                        <a:spcAft>
                          <a:spcPts val="0"/>
                        </a:spcAft>
                      </a:pPr>
                      <a:r>
                        <a:rPr lang="en-GB" sz="1600" dirty="0">
                          <a:solidFill>
                            <a:srgbClr val="004976"/>
                          </a:solidFill>
                          <a:effectLst/>
                        </a:rPr>
                        <a:t>and all others</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209</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64.90%</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198</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65.35%</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8017356"/>
                  </a:ext>
                </a:extLst>
              </a:tr>
              <a:tr h="267320">
                <a:tc>
                  <a:txBody>
                    <a:bodyPr/>
                    <a:lstStyle/>
                    <a:p>
                      <a:pPr algn="just">
                        <a:lnSpc>
                          <a:spcPct val="115000"/>
                        </a:lnSpc>
                        <a:spcAft>
                          <a:spcPts val="0"/>
                        </a:spcAft>
                      </a:pPr>
                      <a:r>
                        <a:rPr lang="en-GB" sz="1600" b="1">
                          <a:solidFill>
                            <a:srgbClr val="004976"/>
                          </a:solidFill>
                          <a:effectLst/>
                        </a:rPr>
                        <a:t> </a:t>
                      </a:r>
                      <a:endParaRPr lang="en-150" sz="1600" b="1">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Masters and above</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113</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35.10%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105</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34.65%</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1337201"/>
                  </a:ext>
                </a:extLst>
              </a:tr>
              <a:tr h="267320">
                <a:tc>
                  <a:txBody>
                    <a:bodyPr/>
                    <a:lstStyle/>
                    <a:p>
                      <a:pPr algn="just">
                        <a:lnSpc>
                          <a:spcPct val="115000"/>
                        </a:lnSpc>
                        <a:spcAft>
                          <a:spcPts val="0"/>
                        </a:spcAft>
                      </a:pPr>
                      <a:r>
                        <a:rPr lang="en-GB" sz="1600" b="1" dirty="0">
                          <a:solidFill>
                            <a:srgbClr val="004976"/>
                          </a:solidFill>
                          <a:effectLst/>
                        </a:rPr>
                        <a:t>Average weekly travelled distance</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50km</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65</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20.20%</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131</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43.23%</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179959"/>
                  </a:ext>
                </a:extLst>
              </a:tr>
              <a:tr h="267320">
                <a:tc>
                  <a:txBody>
                    <a:bodyPr/>
                    <a:lstStyle/>
                    <a:p>
                      <a:pPr algn="just">
                        <a:lnSpc>
                          <a:spcPct val="115000"/>
                        </a:lnSpc>
                        <a:spcAft>
                          <a:spcPts val="0"/>
                        </a:spcAft>
                      </a:pPr>
                      <a:r>
                        <a:rPr lang="en-GB" sz="1600" b="1">
                          <a:solidFill>
                            <a:srgbClr val="004976"/>
                          </a:solidFill>
                          <a:effectLst/>
                        </a:rPr>
                        <a:t> </a:t>
                      </a:r>
                      <a:endParaRPr lang="en-150" sz="1600" b="1">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51-100 km</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57</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17.70%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 </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67</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22.11%</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672801"/>
                  </a:ext>
                </a:extLst>
              </a:tr>
              <a:tr h="267320">
                <a:tc>
                  <a:txBody>
                    <a:bodyPr/>
                    <a:lstStyle/>
                    <a:p>
                      <a:pPr algn="just">
                        <a:lnSpc>
                          <a:spcPct val="115000"/>
                        </a:lnSpc>
                        <a:spcAft>
                          <a:spcPts val="0"/>
                        </a:spcAft>
                      </a:pPr>
                      <a:r>
                        <a:rPr lang="en-GB" sz="1600" b="1" dirty="0">
                          <a:solidFill>
                            <a:srgbClr val="004976"/>
                          </a:solidFill>
                          <a:effectLst/>
                        </a:rPr>
                        <a:t> </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101-500 km</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161</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50.00%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81</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26.73%</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1053301"/>
                  </a:ext>
                </a:extLst>
              </a:tr>
              <a:tr h="267320">
                <a:tc>
                  <a:txBody>
                    <a:bodyPr/>
                    <a:lstStyle/>
                    <a:p>
                      <a:pPr algn="just">
                        <a:lnSpc>
                          <a:spcPct val="115000"/>
                        </a:lnSpc>
                        <a:spcAft>
                          <a:spcPts val="0"/>
                        </a:spcAft>
                      </a:pPr>
                      <a:r>
                        <a:rPr lang="en-GB" sz="1600" b="1">
                          <a:solidFill>
                            <a:srgbClr val="004976"/>
                          </a:solidFill>
                          <a:effectLst/>
                        </a:rPr>
                        <a:t> </a:t>
                      </a:r>
                      <a:endParaRPr lang="en-150" sz="1600" b="1">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a:solidFill>
                            <a:srgbClr val="004976"/>
                          </a:solidFill>
                          <a:effectLst/>
                        </a:rPr>
                        <a:t>&gt; 500 km</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39</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12.10%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24</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7.92%</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2815434"/>
                  </a:ext>
                </a:extLst>
              </a:tr>
              <a:tr h="267320">
                <a:tc>
                  <a:txBody>
                    <a:bodyPr/>
                    <a:lstStyle/>
                    <a:p>
                      <a:pPr algn="just">
                        <a:lnSpc>
                          <a:spcPct val="115000"/>
                        </a:lnSpc>
                        <a:spcAft>
                          <a:spcPts val="0"/>
                        </a:spcAft>
                      </a:pPr>
                      <a:r>
                        <a:rPr lang="en-GB" sz="1600" b="1" dirty="0">
                          <a:solidFill>
                            <a:srgbClr val="004976"/>
                          </a:solidFill>
                          <a:effectLst/>
                        </a:rPr>
                        <a:t>Driving Experience</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&lt; or = 10y</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124</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38.50%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210</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69.31%</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3902147"/>
                  </a:ext>
                </a:extLst>
              </a:tr>
              <a:tr h="267320">
                <a:tc>
                  <a:txBody>
                    <a:bodyPr/>
                    <a:lstStyle/>
                    <a:p>
                      <a:pPr algn="just">
                        <a:lnSpc>
                          <a:spcPct val="115000"/>
                        </a:lnSpc>
                        <a:spcAft>
                          <a:spcPts val="0"/>
                        </a:spcAft>
                      </a:pPr>
                      <a:r>
                        <a:rPr lang="en-GB" sz="1600" b="1" dirty="0">
                          <a:solidFill>
                            <a:srgbClr val="004976"/>
                          </a:solidFill>
                          <a:effectLst/>
                        </a:rPr>
                        <a:t> </a:t>
                      </a:r>
                      <a:endParaRPr lang="en-150" sz="1600" b="1"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solidFill>
                            <a:srgbClr val="004976"/>
                          </a:solidFill>
                          <a:effectLst/>
                        </a:rPr>
                        <a:t>&gt; 10y</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198</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61.50%</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a:solidFill>
                            <a:srgbClr val="004976"/>
                          </a:solidFill>
                          <a:effectLst/>
                        </a:rPr>
                        <a:t> </a:t>
                      </a:r>
                      <a:endParaRPr lang="en-150" sz="160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93</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600" dirty="0">
                          <a:solidFill>
                            <a:srgbClr val="004976"/>
                          </a:solidFill>
                          <a:effectLst/>
                        </a:rPr>
                        <a:t>30.69%</a:t>
                      </a:r>
                      <a:endParaRPr lang="en-150" sz="16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59" marR="5045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7214262"/>
                  </a:ext>
                </a:extLst>
              </a:tr>
            </a:tbl>
          </a:graphicData>
        </a:graphic>
      </p:graphicFrame>
      <p:sp>
        <p:nvSpPr>
          <p:cNvPr id="2" name="Slide Number Placeholder 1">
            <a:extLst>
              <a:ext uri="{FF2B5EF4-FFF2-40B4-BE49-F238E27FC236}">
                <a16:creationId xmlns:a16="http://schemas.microsoft.com/office/drawing/2014/main" id="{7F11B4A5-022D-5755-FD5C-7610DABE3484}"/>
              </a:ext>
            </a:extLst>
          </p:cNvPr>
          <p:cNvSpPr>
            <a:spLocks noGrp="1"/>
          </p:cNvSpPr>
          <p:nvPr>
            <p:ph type="sldNum" sz="quarter" idx="12"/>
          </p:nvPr>
        </p:nvSpPr>
        <p:spPr>
          <a:xfrm>
            <a:off x="11371185" y="6352110"/>
            <a:ext cx="549442" cy="365125"/>
          </a:xfrm>
        </p:spPr>
        <p:txBody>
          <a:bodyPr/>
          <a:lstStyle/>
          <a:p>
            <a:fld id="{57EBFB61-EED3-4DBB-9D95-10074CF59F9D}" type="slidenum">
              <a:rPr lang="en-US" smtClean="0">
                <a:solidFill>
                  <a:srgbClr val="004976"/>
                </a:solidFill>
              </a:rPr>
              <a:t>13</a:t>
            </a:fld>
            <a:endParaRPr lang="en-US" dirty="0">
              <a:solidFill>
                <a:srgbClr val="004976"/>
              </a:solidFill>
            </a:endParaRPr>
          </a:p>
        </p:txBody>
      </p:sp>
      <p:sp>
        <p:nvSpPr>
          <p:cNvPr id="8" name="Titre 9">
            <a:extLst>
              <a:ext uri="{FF2B5EF4-FFF2-40B4-BE49-F238E27FC236}">
                <a16:creationId xmlns:a16="http://schemas.microsoft.com/office/drawing/2014/main" id="{D371CDDB-2A6E-5FB0-0128-892A385952CB}"/>
              </a:ext>
            </a:extLst>
          </p:cNvPr>
          <p:cNvSpPr txBox="1">
            <a:spLocks/>
          </p:cNvSpPr>
          <p:nvPr/>
        </p:nvSpPr>
        <p:spPr>
          <a:xfrm>
            <a:off x="206743" y="178326"/>
            <a:ext cx="11641820" cy="782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r>
              <a:rPr lang="en-GB" sz="3200" cap="none" dirty="0">
                <a:solidFill>
                  <a:srgbClr val="004976"/>
                </a:solidFill>
              </a:rPr>
              <a:t>Sample Composition</a:t>
            </a:r>
          </a:p>
        </p:txBody>
      </p:sp>
    </p:spTree>
    <p:extLst>
      <p:ext uri="{BB962C8B-B14F-4D97-AF65-F5344CB8AC3E}">
        <p14:creationId xmlns:p14="http://schemas.microsoft.com/office/powerpoint/2010/main" val="29985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14</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Sample Composition</a:t>
            </a: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059874" y="1267692"/>
            <a:ext cx="9559636" cy="4736946"/>
          </a:xfrm>
        </p:spPr>
        <p:txBody>
          <a:bodyPr>
            <a:normAutofit/>
          </a:bodyPr>
          <a:lstStyle/>
          <a:p>
            <a:pPr lvl="1">
              <a:lnSpc>
                <a:spcPct val="110000"/>
              </a:lnSpc>
              <a:buFontTx/>
              <a:buChar char="−"/>
            </a:pPr>
            <a:r>
              <a:rPr lang="en-GB" sz="2000" b="1" dirty="0">
                <a:solidFill>
                  <a:srgbClr val="004976"/>
                </a:solidFill>
              </a:rPr>
              <a:t>Belgian </a:t>
            </a:r>
            <a:r>
              <a:rPr lang="en-GB" sz="2100" b="1" dirty="0">
                <a:solidFill>
                  <a:srgbClr val="004976"/>
                </a:solidFill>
              </a:rPr>
              <a:t>sample:  </a:t>
            </a:r>
            <a:r>
              <a:rPr lang="en-GB" sz="2100" dirty="0">
                <a:solidFill>
                  <a:srgbClr val="004976"/>
                </a:solidFill>
              </a:rPr>
              <a:t>(Almost) Equally </a:t>
            </a:r>
            <a:r>
              <a:rPr lang="en-GB" sz="2000" dirty="0">
                <a:solidFill>
                  <a:srgbClr val="004976"/>
                </a:solidFill>
              </a:rPr>
              <a:t>divided between genders and across different age groups</a:t>
            </a:r>
          </a:p>
          <a:p>
            <a:pPr lvl="1">
              <a:lnSpc>
                <a:spcPct val="110000"/>
              </a:lnSpc>
              <a:buFontTx/>
              <a:buChar char="−"/>
            </a:pPr>
            <a:r>
              <a:rPr lang="en-GB" sz="2000" b="1" dirty="0">
                <a:solidFill>
                  <a:srgbClr val="004976"/>
                </a:solidFill>
              </a:rPr>
              <a:t>Vietnamese sample: </a:t>
            </a:r>
            <a:r>
              <a:rPr lang="en-GB" sz="2000" dirty="0">
                <a:solidFill>
                  <a:srgbClr val="004976"/>
                </a:solidFill>
              </a:rPr>
              <a:t>male (77.23%) &gt; female (22.44%), </a:t>
            </a:r>
            <a:r>
              <a:rPr lang="en-GB" sz="2000" b="1" dirty="0">
                <a:solidFill>
                  <a:srgbClr val="004976"/>
                </a:solidFill>
              </a:rPr>
              <a:t>mature adults </a:t>
            </a:r>
            <a:r>
              <a:rPr lang="en-GB" sz="2000" dirty="0">
                <a:solidFill>
                  <a:srgbClr val="004976"/>
                </a:solidFill>
              </a:rPr>
              <a:t>(31y-50y of age) forming the highest proportion of survey participants (</a:t>
            </a:r>
            <a:r>
              <a:rPr lang="en-GB" sz="2000" b="1" dirty="0">
                <a:solidFill>
                  <a:srgbClr val="004976"/>
                </a:solidFill>
              </a:rPr>
              <a:t>63.7%, N= 193</a:t>
            </a:r>
            <a:r>
              <a:rPr lang="en-GB" sz="2000" dirty="0">
                <a:solidFill>
                  <a:srgbClr val="004976"/>
                </a:solidFill>
              </a:rPr>
              <a:t>)</a:t>
            </a:r>
          </a:p>
          <a:p>
            <a:pPr lvl="1">
              <a:lnSpc>
                <a:spcPct val="110000"/>
              </a:lnSpc>
              <a:buFontTx/>
              <a:buChar char="−"/>
            </a:pPr>
            <a:r>
              <a:rPr lang="en-GB" sz="2000" b="1" dirty="0">
                <a:solidFill>
                  <a:srgbClr val="004976"/>
                </a:solidFill>
              </a:rPr>
              <a:t>Average weekly travelled distance</a:t>
            </a:r>
            <a:r>
              <a:rPr lang="en-GB" sz="2000" dirty="0">
                <a:solidFill>
                  <a:srgbClr val="004976"/>
                </a:solidFill>
              </a:rPr>
              <a:t> for most </a:t>
            </a:r>
            <a:r>
              <a:rPr lang="en-GB" sz="2000" b="1" dirty="0">
                <a:solidFill>
                  <a:srgbClr val="004976"/>
                </a:solidFill>
              </a:rPr>
              <a:t>Belgian respondents (50.00%, N=161) </a:t>
            </a:r>
            <a:r>
              <a:rPr lang="en-GB" sz="2000" dirty="0">
                <a:solidFill>
                  <a:srgbClr val="004976"/>
                </a:solidFill>
              </a:rPr>
              <a:t>was between </a:t>
            </a:r>
            <a:r>
              <a:rPr lang="en-GB" sz="2000" b="1" dirty="0">
                <a:solidFill>
                  <a:srgbClr val="004976"/>
                </a:solidFill>
              </a:rPr>
              <a:t>101-500 km, while </a:t>
            </a:r>
            <a:r>
              <a:rPr lang="en-GB" sz="2000" dirty="0">
                <a:solidFill>
                  <a:srgbClr val="004976"/>
                </a:solidFill>
              </a:rPr>
              <a:t>for </a:t>
            </a:r>
            <a:r>
              <a:rPr lang="en-GB" sz="2000" b="1" dirty="0">
                <a:solidFill>
                  <a:srgbClr val="004976"/>
                </a:solidFill>
              </a:rPr>
              <a:t>Vietnamese respondents, </a:t>
            </a:r>
            <a:r>
              <a:rPr lang="en-GB" sz="2000" dirty="0">
                <a:solidFill>
                  <a:srgbClr val="004976"/>
                </a:solidFill>
              </a:rPr>
              <a:t>it was equal to or less than </a:t>
            </a:r>
            <a:r>
              <a:rPr lang="en-GB" sz="2000" b="1" dirty="0">
                <a:solidFill>
                  <a:srgbClr val="004976"/>
                </a:solidFill>
              </a:rPr>
              <a:t>50 km (43.23%, N=131)</a:t>
            </a:r>
          </a:p>
          <a:p>
            <a:pPr lvl="1">
              <a:lnSpc>
                <a:spcPct val="110000"/>
              </a:lnSpc>
              <a:buFontTx/>
              <a:buChar char="−"/>
            </a:pPr>
            <a:r>
              <a:rPr lang="en-GB" sz="2000" b="1" dirty="0">
                <a:solidFill>
                  <a:srgbClr val="004976"/>
                </a:solidFill>
              </a:rPr>
              <a:t> The Belgian sample </a:t>
            </a:r>
            <a:r>
              <a:rPr lang="en-GB" sz="2000" dirty="0">
                <a:solidFill>
                  <a:srgbClr val="004976"/>
                </a:solidFill>
              </a:rPr>
              <a:t>consisted of </a:t>
            </a:r>
            <a:r>
              <a:rPr lang="en-GB" sz="2000" b="1" dirty="0">
                <a:solidFill>
                  <a:srgbClr val="004976"/>
                </a:solidFill>
              </a:rPr>
              <a:t>more experienced drivers </a:t>
            </a:r>
            <a:r>
              <a:rPr lang="en-GB" sz="2000" dirty="0">
                <a:solidFill>
                  <a:srgbClr val="004976"/>
                </a:solidFill>
              </a:rPr>
              <a:t>compared to the Vietnamese sample (</a:t>
            </a:r>
            <a:r>
              <a:rPr lang="en-GB" sz="2000" b="1" dirty="0">
                <a:solidFill>
                  <a:srgbClr val="004976"/>
                </a:solidFill>
              </a:rPr>
              <a:t>Belgium: 61.50%, N= 198 vs Vietnam: 30.69%</a:t>
            </a:r>
            <a:r>
              <a:rPr lang="en-GB" sz="2000" dirty="0">
                <a:solidFill>
                  <a:srgbClr val="004976"/>
                </a:solidFill>
              </a:rPr>
              <a:t>, N= 93 with </a:t>
            </a:r>
            <a:r>
              <a:rPr lang="en-GB" sz="2000" b="1" dirty="0">
                <a:solidFill>
                  <a:srgbClr val="004976"/>
                </a:solidFill>
              </a:rPr>
              <a:t>ten plus years of driving experience</a:t>
            </a:r>
            <a:r>
              <a:rPr lang="en-GB" sz="2000" dirty="0">
                <a:solidFill>
                  <a:srgbClr val="004976"/>
                </a:solidFill>
              </a:rPr>
              <a:t>)</a:t>
            </a:r>
          </a:p>
          <a:p>
            <a:pPr lvl="1">
              <a:lnSpc>
                <a:spcPct val="110000"/>
              </a:lnSpc>
              <a:buFontTx/>
              <a:buChar char="−"/>
            </a:pPr>
            <a:endParaRPr lang="en-GB" sz="2000" b="1" dirty="0">
              <a:solidFill>
                <a:srgbClr val="004976"/>
              </a:solidFill>
            </a:endParaRPr>
          </a:p>
        </p:txBody>
      </p:sp>
    </p:spTree>
    <p:extLst>
      <p:ext uri="{BB962C8B-B14F-4D97-AF65-F5344CB8AC3E}">
        <p14:creationId xmlns:p14="http://schemas.microsoft.com/office/powerpoint/2010/main" val="417931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15</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Descriptive analysis</a:t>
            </a:r>
          </a:p>
        </p:txBody>
      </p:sp>
      <p:graphicFrame>
        <p:nvGraphicFramePr>
          <p:cNvPr id="6" name="Table 5">
            <a:extLst>
              <a:ext uri="{FF2B5EF4-FFF2-40B4-BE49-F238E27FC236}">
                <a16:creationId xmlns:a16="http://schemas.microsoft.com/office/drawing/2014/main" id="{EA2FAC5E-6BFF-0011-0BC7-31A465C62FBB}"/>
              </a:ext>
            </a:extLst>
          </p:cNvPr>
          <p:cNvGraphicFramePr>
            <a:graphicFrameLocks noGrp="1"/>
          </p:cNvGraphicFramePr>
          <p:nvPr>
            <p:extLst>
              <p:ext uri="{D42A27DB-BD31-4B8C-83A1-F6EECF244321}">
                <p14:modId xmlns:p14="http://schemas.microsoft.com/office/powerpoint/2010/main" val="4257542593"/>
              </p:ext>
            </p:extLst>
          </p:nvPr>
        </p:nvGraphicFramePr>
        <p:xfrm>
          <a:off x="1578462" y="1848359"/>
          <a:ext cx="9030657" cy="3970554"/>
        </p:xfrm>
        <a:graphic>
          <a:graphicData uri="http://schemas.openxmlformats.org/drawingml/2006/table">
            <a:tbl>
              <a:tblPr firstRow="1" firstCol="1" bandRow="1">
                <a:tableStyleId>{5940675A-B579-460E-94D1-54222C63F5DA}</a:tableStyleId>
              </a:tblPr>
              <a:tblGrid>
                <a:gridCol w="4407066">
                  <a:extLst>
                    <a:ext uri="{9D8B030D-6E8A-4147-A177-3AD203B41FA5}">
                      <a16:colId xmlns:a16="http://schemas.microsoft.com/office/drawing/2014/main" val="283303370"/>
                    </a:ext>
                  </a:extLst>
                </a:gridCol>
                <a:gridCol w="777062">
                  <a:extLst>
                    <a:ext uri="{9D8B030D-6E8A-4147-A177-3AD203B41FA5}">
                      <a16:colId xmlns:a16="http://schemas.microsoft.com/office/drawing/2014/main" val="2624025927"/>
                    </a:ext>
                  </a:extLst>
                </a:gridCol>
                <a:gridCol w="684742">
                  <a:extLst>
                    <a:ext uri="{9D8B030D-6E8A-4147-A177-3AD203B41FA5}">
                      <a16:colId xmlns:a16="http://schemas.microsoft.com/office/drawing/2014/main" val="3107570136"/>
                    </a:ext>
                  </a:extLst>
                </a:gridCol>
                <a:gridCol w="661801">
                  <a:extLst>
                    <a:ext uri="{9D8B030D-6E8A-4147-A177-3AD203B41FA5}">
                      <a16:colId xmlns:a16="http://schemas.microsoft.com/office/drawing/2014/main" val="1099410594"/>
                    </a:ext>
                  </a:extLst>
                </a:gridCol>
                <a:gridCol w="311210">
                  <a:extLst>
                    <a:ext uri="{9D8B030D-6E8A-4147-A177-3AD203B41FA5}">
                      <a16:colId xmlns:a16="http://schemas.microsoft.com/office/drawing/2014/main" val="1427813199"/>
                    </a:ext>
                  </a:extLst>
                </a:gridCol>
                <a:gridCol w="865174">
                  <a:extLst>
                    <a:ext uri="{9D8B030D-6E8A-4147-A177-3AD203B41FA5}">
                      <a16:colId xmlns:a16="http://schemas.microsoft.com/office/drawing/2014/main" val="2133358123"/>
                    </a:ext>
                  </a:extLst>
                </a:gridCol>
                <a:gridCol w="661801">
                  <a:extLst>
                    <a:ext uri="{9D8B030D-6E8A-4147-A177-3AD203B41FA5}">
                      <a16:colId xmlns:a16="http://schemas.microsoft.com/office/drawing/2014/main" val="2978385173"/>
                    </a:ext>
                  </a:extLst>
                </a:gridCol>
                <a:gridCol w="661801">
                  <a:extLst>
                    <a:ext uri="{9D8B030D-6E8A-4147-A177-3AD203B41FA5}">
                      <a16:colId xmlns:a16="http://schemas.microsoft.com/office/drawing/2014/main" val="714244237"/>
                    </a:ext>
                  </a:extLst>
                </a:gridCol>
              </a:tblGrid>
              <a:tr h="431964">
                <a:tc rowSpan="2">
                  <a:txBody>
                    <a:bodyPr/>
                    <a:lstStyle/>
                    <a:p>
                      <a:pPr algn="l" fontAlgn="ctr">
                        <a:lnSpc>
                          <a:spcPct val="115000"/>
                        </a:lnSpc>
                        <a:spcBef>
                          <a:spcPts val="0"/>
                        </a:spcBef>
                        <a:spcAft>
                          <a:spcPts val="800"/>
                        </a:spcAft>
                      </a:pPr>
                      <a:r>
                        <a:rPr lang="en-GB" sz="1600" b="1" u="none" strike="noStrike" kern="100" dirty="0">
                          <a:solidFill>
                            <a:srgbClr val="004976"/>
                          </a:solidFill>
                          <a:effectLst/>
                        </a:rPr>
                        <a:t>Items</a:t>
                      </a:r>
                      <a:endParaRPr lang="en-GB" sz="1600" b="0" i="0" u="none" strike="noStrike" dirty="0">
                        <a:solidFill>
                          <a:srgbClr val="004976"/>
                        </a:solidFill>
                        <a:effectLst/>
                        <a:latin typeface="Arial" panose="020B0604020202020204" pitchFamily="34" charset="0"/>
                      </a:endParaRPr>
                    </a:p>
                  </a:txBody>
                  <a:tcPr marL="121711" marR="121711" marT="60856" marB="6085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lnSpc>
                          <a:spcPct val="115000"/>
                        </a:lnSpc>
                        <a:spcBef>
                          <a:spcPts val="0"/>
                        </a:spcBef>
                        <a:spcAft>
                          <a:spcPts val="800"/>
                        </a:spcAft>
                      </a:pPr>
                      <a:r>
                        <a:rPr lang="en-GB" sz="1600" b="1" u="none" strike="noStrike" kern="100" dirty="0">
                          <a:solidFill>
                            <a:srgbClr val="004976"/>
                          </a:solidFill>
                          <a:effectLst/>
                        </a:rPr>
                        <a:t>Belgium</a:t>
                      </a:r>
                      <a:endParaRPr lang="en-GB" sz="1600" b="0" i="0" u="none" strike="noStrike" dirty="0">
                        <a:solidFill>
                          <a:srgbClr val="004976"/>
                        </a:solidFill>
                        <a:effectLst/>
                        <a:latin typeface="Arial" panose="020B0604020202020204" pitchFamily="34" charset="0"/>
                      </a:endParaRPr>
                    </a:p>
                  </a:txBody>
                  <a:tcPr marL="121711" marR="121711" marT="60856" marB="6085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fontAlgn="ctr">
                        <a:lnSpc>
                          <a:spcPct val="115000"/>
                        </a:lnSpc>
                        <a:spcBef>
                          <a:spcPts val="0"/>
                        </a:spcBef>
                        <a:spcAft>
                          <a:spcPts val="800"/>
                        </a:spcAft>
                      </a:pPr>
                      <a:r>
                        <a:rPr lang="en-GB" sz="1600" b="1" u="none" strike="noStrike" kern="100" dirty="0">
                          <a:solidFill>
                            <a:srgbClr val="004976"/>
                          </a:solidFill>
                          <a:effectLst/>
                        </a:rPr>
                        <a:t>Vietnam</a:t>
                      </a:r>
                      <a:endParaRPr lang="en-GB" sz="1600" b="0" i="0" u="none" strike="noStrike" dirty="0">
                        <a:solidFill>
                          <a:srgbClr val="004976"/>
                        </a:solidFill>
                        <a:effectLst/>
                        <a:latin typeface="Arial" panose="020B0604020202020204" pitchFamily="34" charset="0"/>
                      </a:endParaRPr>
                    </a:p>
                  </a:txBody>
                  <a:tcPr marL="121711" marR="121711" marT="60856" marB="6085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1906306"/>
                  </a:ext>
                </a:extLst>
              </a:tr>
              <a:tr h="314840">
                <a:tc vMerge="1">
                  <a:txBody>
                    <a:bodyPr/>
                    <a:lstStyle/>
                    <a:p>
                      <a:endParaRPr lang="en-GB" dirty="0"/>
                    </a:p>
                  </a:txBody>
                  <a:tcPr/>
                </a:tc>
                <a:tc>
                  <a:txBody>
                    <a:bodyPr/>
                    <a:lstStyle/>
                    <a:p>
                      <a:pPr algn="l" fontAlgn="ctr">
                        <a:lnSpc>
                          <a:spcPct val="115000"/>
                        </a:lnSpc>
                        <a:spcBef>
                          <a:spcPts val="0"/>
                        </a:spcBef>
                        <a:spcAft>
                          <a:spcPts val="800"/>
                        </a:spcAft>
                      </a:pPr>
                      <a:r>
                        <a:rPr lang="en-GB" sz="1600" b="1" u="none" strike="noStrike" kern="100" dirty="0">
                          <a:solidFill>
                            <a:srgbClr val="004976"/>
                          </a:solidFill>
                          <a:effectLst/>
                        </a:rPr>
                        <a:t>Mean</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800"/>
                        </a:spcAft>
                      </a:pPr>
                      <a:r>
                        <a:rPr lang="en-GB" sz="1600" b="1" u="none" strike="noStrike" kern="100" dirty="0">
                          <a:solidFill>
                            <a:srgbClr val="004976"/>
                          </a:solidFill>
                          <a:effectLst/>
                        </a:rPr>
                        <a:t>SD</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800"/>
                        </a:spcAft>
                      </a:pPr>
                      <a:r>
                        <a:rPr lang="el-GR" sz="1600" b="1" u="none" strike="noStrike" kern="100" dirty="0">
                          <a:solidFill>
                            <a:srgbClr val="004976"/>
                          </a:solidFill>
                          <a:effectLst/>
                        </a:rPr>
                        <a:t>α</a:t>
                      </a:r>
                      <a:endParaRPr lang="el-GR"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800"/>
                        </a:spcAft>
                      </a:pPr>
                      <a:r>
                        <a:rPr lang="en-GB" sz="1600" b="1" u="none" strike="noStrike" kern="100" dirty="0">
                          <a:solidFill>
                            <a:srgbClr val="004976"/>
                          </a:solidFill>
                          <a:effectLst/>
                        </a:rPr>
                        <a:t>Mean</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800"/>
                        </a:spcAft>
                      </a:pPr>
                      <a:r>
                        <a:rPr lang="en-GB" sz="1600" b="1" u="none" strike="noStrike" kern="100" dirty="0">
                          <a:solidFill>
                            <a:srgbClr val="004976"/>
                          </a:solidFill>
                          <a:effectLst/>
                        </a:rPr>
                        <a:t>SD</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800"/>
                        </a:spcAft>
                      </a:pPr>
                      <a:r>
                        <a:rPr lang="el-GR" sz="1600" b="1" u="none" strike="noStrike" kern="100" dirty="0">
                          <a:solidFill>
                            <a:srgbClr val="004976"/>
                          </a:solidFill>
                          <a:effectLst/>
                        </a:rPr>
                        <a:t>α</a:t>
                      </a:r>
                      <a:endParaRPr lang="el-GR"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2295484"/>
                  </a:ext>
                </a:extLst>
              </a:tr>
              <a:tr h="322375">
                <a:tc>
                  <a:txBody>
                    <a:bodyPr/>
                    <a:lstStyle/>
                    <a:p>
                      <a:pPr algn="l" fontAlgn="ctr">
                        <a:lnSpc>
                          <a:spcPct val="115000"/>
                        </a:lnSpc>
                        <a:spcBef>
                          <a:spcPts val="0"/>
                        </a:spcBef>
                        <a:spcAft>
                          <a:spcPts val="0"/>
                        </a:spcAft>
                      </a:pPr>
                      <a:r>
                        <a:rPr lang="en-GB" sz="1600" b="1" u="none" strike="noStrike" kern="100" dirty="0">
                          <a:solidFill>
                            <a:srgbClr val="004976"/>
                          </a:solidFill>
                          <a:effectLst/>
                        </a:rPr>
                        <a:t>Attitude (4 items)</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5.37</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1.18</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0.85</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5.67</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1.41</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0.9</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3513225"/>
                  </a:ext>
                </a:extLst>
              </a:tr>
              <a:tr h="322375">
                <a:tc>
                  <a:txBody>
                    <a:bodyPr/>
                    <a:lstStyle/>
                    <a:p>
                      <a:pPr algn="l" fontAlgn="ctr">
                        <a:lnSpc>
                          <a:spcPct val="115000"/>
                        </a:lnSpc>
                        <a:spcBef>
                          <a:spcPts val="0"/>
                        </a:spcBef>
                        <a:spcAft>
                          <a:spcPts val="0"/>
                        </a:spcAft>
                      </a:pPr>
                      <a:r>
                        <a:rPr lang="en-GB" sz="1600" b="1" u="none" strike="noStrike" kern="100" dirty="0">
                          <a:solidFill>
                            <a:srgbClr val="004976"/>
                          </a:solidFill>
                          <a:effectLst/>
                        </a:rPr>
                        <a:t>Perceived Usefulness (2 items)</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4.98</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1.05</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0.73</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5.43</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1.93</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0.93</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7392299"/>
                  </a:ext>
                </a:extLst>
              </a:tr>
              <a:tr h="322375">
                <a:tc>
                  <a:txBody>
                    <a:bodyPr/>
                    <a:lstStyle/>
                    <a:p>
                      <a:pPr algn="l" fontAlgn="ctr">
                        <a:lnSpc>
                          <a:spcPct val="115000"/>
                        </a:lnSpc>
                        <a:spcBef>
                          <a:spcPts val="0"/>
                        </a:spcBef>
                        <a:spcAft>
                          <a:spcPts val="0"/>
                        </a:spcAft>
                      </a:pPr>
                      <a:r>
                        <a:rPr lang="en-GB" sz="1600" b="1" u="none" strike="noStrike" kern="100" dirty="0">
                          <a:solidFill>
                            <a:srgbClr val="004976"/>
                          </a:solidFill>
                          <a:effectLst/>
                        </a:rPr>
                        <a:t>Compatibility (3 items)</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5.16</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1.09</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0.83</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5.31</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1.76</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0.97</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5924162"/>
                  </a:ext>
                </a:extLst>
              </a:tr>
              <a:tr h="322375">
                <a:tc>
                  <a:txBody>
                    <a:bodyPr/>
                    <a:lstStyle/>
                    <a:p>
                      <a:pPr algn="l" fontAlgn="ctr">
                        <a:lnSpc>
                          <a:spcPct val="115000"/>
                        </a:lnSpc>
                        <a:spcBef>
                          <a:spcPts val="0"/>
                        </a:spcBef>
                        <a:spcAft>
                          <a:spcPts val="0"/>
                        </a:spcAft>
                      </a:pPr>
                      <a:r>
                        <a:rPr lang="en-GB" sz="1600" b="1" u="none" strike="noStrike" kern="100">
                          <a:solidFill>
                            <a:srgbClr val="004976"/>
                          </a:solidFill>
                          <a:effectLst/>
                        </a:rPr>
                        <a:t>Endorsement (2 items)</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5.18</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1.28</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0.92</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5.65</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1.77</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0.97</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3201233"/>
                  </a:ext>
                </a:extLst>
              </a:tr>
              <a:tr h="322375">
                <a:tc>
                  <a:txBody>
                    <a:bodyPr/>
                    <a:lstStyle/>
                    <a:p>
                      <a:pPr algn="l" fontAlgn="ctr">
                        <a:lnSpc>
                          <a:spcPct val="115000"/>
                        </a:lnSpc>
                        <a:spcBef>
                          <a:spcPts val="0"/>
                        </a:spcBef>
                        <a:spcAft>
                          <a:spcPts val="0"/>
                        </a:spcAft>
                      </a:pPr>
                      <a:r>
                        <a:rPr lang="en-GB" sz="1600" b="1" u="none" strike="noStrike" kern="100">
                          <a:solidFill>
                            <a:srgbClr val="004976"/>
                          </a:solidFill>
                          <a:effectLst/>
                        </a:rPr>
                        <a:t>Affordability (2 items)</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2.64</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1.38</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0.84</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2.54</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1.71</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0.96</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212727"/>
                  </a:ext>
                </a:extLst>
              </a:tr>
              <a:tr h="322375">
                <a:tc>
                  <a:txBody>
                    <a:bodyPr/>
                    <a:lstStyle/>
                    <a:p>
                      <a:pPr algn="l" fontAlgn="ctr">
                        <a:lnSpc>
                          <a:spcPct val="115000"/>
                        </a:lnSpc>
                        <a:spcBef>
                          <a:spcPts val="0"/>
                        </a:spcBef>
                        <a:spcAft>
                          <a:spcPts val="0"/>
                        </a:spcAft>
                      </a:pPr>
                      <a:r>
                        <a:rPr lang="en-GB" sz="1600" b="1" u="none" strike="noStrike" kern="100" dirty="0">
                          <a:solidFill>
                            <a:srgbClr val="004976"/>
                          </a:solidFill>
                          <a:effectLst/>
                        </a:rPr>
                        <a:t>Trust (2 items)</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5.1</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1.26</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0.83</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5.61</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1.72</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0.91</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0378060"/>
                  </a:ext>
                </a:extLst>
              </a:tr>
              <a:tr h="322375">
                <a:tc>
                  <a:txBody>
                    <a:bodyPr/>
                    <a:lstStyle/>
                    <a:p>
                      <a:pPr algn="l" fontAlgn="ctr">
                        <a:lnSpc>
                          <a:spcPct val="115000"/>
                        </a:lnSpc>
                        <a:spcBef>
                          <a:spcPts val="0"/>
                        </a:spcBef>
                        <a:spcAft>
                          <a:spcPts val="0"/>
                        </a:spcAft>
                      </a:pPr>
                      <a:r>
                        <a:rPr lang="en-GB" sz="1600" b="1" u="none" strike="noStrike" kern="100">
                          <a:solidFill>
                            <a:srgbClr val="004976"/>
                          </a:solidFill>
                          <a:effectLst/>
                        </a:rPr>
                        <a:t>Perceived Ease of Use (3 items)</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4.74</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0.81</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5.21</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1.77</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0.93</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2837083"/>
                  </a:ext>
                </a:extLst>
              </a:tr>
              <a:tr h="322375">
                <a:tc>
                  <a:txBody>
                    <a:bodyPr/>
                    <a:lstStyle/>
                    <a:p>
                      <a:pPr algn="l" fontAlgn="ctr">
                        <a:lnSpc>
                          <a:spcPct val="115000"/>
                        </a:lnSpc>
                        <a:spcBef>
                          <a:spcPts val="0"/>
                        </a:spcBef>
                        <a:spcAft>
                          <a:spcPts val="0"/>
                        </a:spcAft>
                      </a:pPr>
                      <a:r>
                        <a:rPr lang="en-GB" sz="1600" b="1" u="none" strike="noStrike" kern="100">
                          <a:solidFill>
                            <a:srgbClr val="004976"/>
                          </a:solidFill>
                          <a:effectLst/>
                        </a:rPr>
                        <a:t>Subjective Norm (2 items)</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4.44</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1.07</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0.28</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5.34</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1.78</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0.9</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1948696"/>
                  </a:ext>
                </a:extLst>
              </a:tr>
              <a:tr h="322375">
                <a:tc>
                  <a:txBody>
                    <a:bodyPr/>
                    <a:lstStyle/>
                    <a:p>
                      <a:pPr algn="l" fontAlgn="ctr">
                        <a:lnSpc>
                          <a:spcPct val="115000"/>
                        </a:lnSpc>
                        <a:spcBef>
                          <a:spcPts val="0"/>
                        </a:spcBef>
                        <a:spcAft>
                          <a:spcPts val="0"/>
                        </a:spcAft>
                      </a:pPr>
                      <a:r>
                        <a:rPr lang="en-GB" sz="1600" b="1" u="none" strike="noStrike" kern="100" dirty="0">
                          <a:solidFill>
                            <a:srgbClr val="004976"/>
                          </a:solidFill>
                          <a:effectLst/>
                        </a:rPr>
                        <a:t>Perceived Behavioural Control (3 items)</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5.18</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1.01</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0.76</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5.24</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1.66</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0.89</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5336682"/>
                  </a:ext>
                </a:extLst>
              </a:tr>
              <a:tr h="322375">
                <a:tc>
                  <a:txBody>
                    <a:bodyPr/>
                    <a:lstStyle/>
                    <a:p>
                      <a:pPr algn="l" fontAlgn="ctr">
                        <a:lnSpc>
                          <a:spcPct val="115000"/>
                        </a:lnSpc>
                        <a:spcBef>
                          <a:spcPts val="0"/>
                        </a:spcBef>
                        <a:spcAft>
                          <a:spcPts val="0"/>
                        </a:spcAft>
                      </a:pPr>
                      <a:r>
                        <a:rPr lang="en-GB" sz="1600" b="1" u="none" strike="noStrike" kern="100" dirty="0">
                          <a:solidFill>
                            <a:srgbClr val="004976"/>
                          </a:solidFill>
                          <a:effectLst/>
                        </a:rPr>
                        <a:t>Behavioural Intention (3 items)</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5.37</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1.18</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a:solidFill>
                            <a:srgbClr val="004976"/>
                          </a:solidFill>
                          <a:effectLst/>
                        </a:rPr>
                        <a:t>0.89</a:t>
                      </a:r>
                      <a:endParaRPr lang="en-GB" sz="1600" b="0" i="0" u="none" strike="noStrike">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7000"/>
                        </a:lnSpc>
                        <a:spcBef>
                          <a:spcPts val="0"/>
                        </a:spcBef>
                        <a:spcAft>
                          <a:spcPts val="0"/>
                        </a:spcAft>
                      </a:pPr>
                      <a:endParaRPr lang="en-150"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5.67</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1.72</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15000"/>
                        </a:lnSpc>
                        <a:spcBef>
                          <a:spcPts val="0"/>
                        </a:spcBef>
                        <a:spcAft>
                          <a:spcPts val="0"/>
                        </a:spcAft>
                      </a:pPr>
                      <a:r>
                        <a:rPr lang="en-GB" sz="1600" b="0" u="none" strike="noStrike" kern="100" dirty="0">
                          <a:solidFill>
                            <a:srgbClr val="004976"/>
                          </a:solidFill>
                          <a:effectLst/>
                        </a:rPr>
                        <a:t>0.96</a:t>
                      </a:r>
                      <a:endParaRPr lang="en-GB" sz="1600" b="0" i="0" u="none" strike="noStrike" dirty="0">
                        <a:solidFill>
                          <a:srgbClr val="004976"/>
                        </a:solidFill>
                        <a:effectLst/>
                        <a:latin typeface="Arial" panose="020B0604020202020204" pitchFamily="34" charset="0"/>
                      </a:endParaRPr>
                    </a:p>
                  </a:txBody>
                  <a:tcPr marL="91283" marR="91283" marT="126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827033"/>
                  </a:ext>
                </a:extLst>
              </a:tr>
            </a:tbl>
          </a:graphicData>
        </a:graphic>
      </p:graphicFrame>
      <p:sp>
        <p:nvSpPr>
          <p:cNvPr id="3" name="TextBox 2">
            <a:extLst>
              <a:ext uri="{FF2B5EF4-FFF2-40B4-BE49-F238E27FC236}">
                <a16:creationId xmlns:a16="http://schemas.microsoft.com/office/drawing/2014/main" id="{B17F8E03-D1CC-F166-D4C1-26F5ACA10A2C}"/>
              </a:ext>
            </a:extLst>
          </p:cNvPr>
          <p:cNvSpPr txBox="1"/>
          <p:nvPr/>
        </p:nvSpPr>
        <p:spPr>
          <a:xfrm>
            <a:off x="4592783" y="1371599"/>
            <a:ext cx="6317672" cy="369332"/>
          </a:xfrm>
          <a:prstGeom prst="rect">
            <a:avLst/>
          </a:prstGeom>
          <a:noFill/>
        </p:spPr>
        <p:txBody>
          <a:bodyPr wrap="square" rtlCol="0">
            <a:spAutoFit/>
          </a:bodyPr>
          <a:lstStyle/>
          <a:p>
            <a:r>
              <a:rPr lang="en-GB" dirty="0">
                <a:solidFill>
                  <a:srgbClr val="004976"/>
                </a:solidFill>
              </a:rPr>
              <a:t>7-point Likert scale (1: Strongly Disagree 7: Strongly Agree)</a:t>
            </a:r>
          </a:p>
        </p:txBody>
      </p:sp>
      <p:sp>
        <p:nvSpPr>
          <p:cNvPr id="4" name="Rectangle 3">
            <a:extLst>
              <a:ext uri="{FF2B5EF4-FFF2-40B4-BE49-F238E27FC236}">
                <a16:creationId xmlns:a16="http://schemas.microsoft.com/office/drawing/2014/main" id="{09B6A02B-F867-C56D-B619-83867C5BCAE8}"/>
              </a:ext>
            </a:extLst>
          </p:cNvPr>
          <p:cNvSpPr/>
          <p:nvPr/>
        </p:nvSpPr>
        <p:spPr>
          <a:xfrm>
            <a:off x="1578462" y="3938155"/>
            <a:ext cx="9140270" cy="332509"/>
          </a:xfrm>
          <a:prstGeom prst="rect">
            <a:avLst/>
          </a:prstGeom>
          <a:noFill/>
          <a:ln w="28575" cap="flat">
            <a:solidFill>
              <a:srgbClr val="CE167A"/>
            </a:solidFill>
            <a:prstDash val="solid"/>
            <a:miter/>
          </a:ln>
        </p:spPr>
        <p:txBody>
          <a:bodyPr rtlCol="0" anchor="ctr"/>
          <a:lstStyle/>
          <a:p>
            <a:pPr algn="l"/>
            <a:endParaRPr lang="en-GB" dirty="0"/>
          </a:p>
        </p:txBody>
      </p:sp>
    </p:spTree>
    <p:extLst>
      <p:ext uri="{BB962C8B-B14F-4D97-AF65-F5344CB8AC3E}">
        <p14:creationId xmlns:p14="http://schemas.microsoft.com/office/powerpoint/2010/main" val="109462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16</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Final Model: Belgium</a:t>
            </a:r>
          </a:p>
        </p:txBody>
      </p:sp>
      <p:graphicFrame>
        <p:nvGraphicFramePr>
          <p:cNvPr id="3" name="Table 2">
            <a:extLst>
              <a:ext uri="{FF2B5EF4-FFF2-40B4-BE49-F238E27FC236}">
                <a16:creationId xmlns:a16="http://schemas.microsoft.com/office/drawing/2014/main" id="{0A81D1D5-627B-0FFB-7482-A0DFEFCCE266}"/>
              </a:ext>
            </a:extLst>
          </p:cNvPr>
          <p:cNvGraphicFramePr>
            <a:graphicFrameLocks noGrp="1"/>
          </p:cNvGraphicFramePr>
          <p:nvPr>
            <p:extLst>
              <p:ext uri="{D42A27DB-BD31-4B8C-83A1-F6EECF244321}">
                <p14:modId xmlns:p14="http://schemas.microsoft.com/office/powerpoint/2010/main" val="1184594272"/>
              </p:ext>
            </p:extLst>
          </p:nvPr>
        </p:nvGraphicFramePr>
        <p:xfrm>
          <a:off x="2238846" y="1523324"/>
          <a:ext cx="6577383" cy="3811351"/>
        </p:xfrm>
        <a:graphic>
          <a:graphicData uri="http://schemas.openxmlformats.org/drawingml/2006/table">
            <a:tbl>
              <a:tblPr firstRow="1" firstCol="1" bandRow="1"/>
              <a:tblGrid>
                <a:gridCol w="761718">
                  <a:extLst>
                    <a:ext uri="{9D8B030D-6E8A-4147-A177-3AD203B41FA5}">
                      <a16:colId xmlns:a16="http://schemas.microsoft.com/office/drawing/2014/main" val="3919185712"/>
                    </a:ext>
                  </a:extLst>
                </a:gridCol>
                <a:gridCol w="2735638">
                  <a:extLst>
                    <a:ext uri="{9D8B030D-6E8A-4147-A177-3AD203B41FA5}">
                      <a16:colId xmlns:a16="http://schemas.microsoft.com/office/drawing/2014/main" val="667213898"/>
                    </a:ext>
                  </a:extLst>
                </a:gridCol>
                <a:gridCol w="774981">
                  <a:extLst>
                    <a:ext uri="{9D8B030D-6E8A-4147-A177-3AD203B41FA5}">
                      <a16:colId xmlns:a16="http://schemas.microsoft.com/office/drawing/2014/main" val="2611229666"/>
                    </a:ext>
                  </a:extLst>
                </a:gridCol>
                <a:gridCol w="688773">
                  <a:extLst>
                    <a:ext uri="{9D8B030D-6E8A-4147-A177-3AD203B41FA5}">
                      <a16:colId xmlns:a16="http://schemas.microsoft.com/office/drawing/2014/main" val="3873572659"/>
                    </a:ext>
                  </a:extLst>
                </a:gridCol>
                <a:gridCol w="688773">
                  <a:extLst>
                    <a:ext uri="{9D8B030D-6E8A-4147-A177-3AD203B41FA5}">
                      <a16:colId xmlns:a16="http://schemas.microsoft.com/office/drawing/2014/main" val="3003000103"/>
                    </a:ext>
                  </a:extLst>
                </a:gridCol>
                <a:gridCol w="927500">
                  <a:extLst>
                    <a:ext uri="{9D8B030D-6E8A-4147-A177-3AD203B41FA5}">
                      <a16:colId xmlns:a16="http://schemas.microsoft.com/office/drawing/2014/main" val="1482487195"/>
                    </a:ext>
                  </a:extLst>
                </a:gridCol>
              </a:tblGrid>
              <a:tr h="452689">
                <a:tc>
                  <a:txBody>
                    <a:bodyPr/>
                    <a:lstStyle/>
                    <a:p>
                      <a:pPr marL="0" marR="0" lvl="0" indent="0" algn="just" defTabSz="914400" rtl="0" eaLnBrk="1" fontAlgn="b" latinLnBrk="0" hangingPunct="1">
                        <a:lnSpc>
                          <a:spcPct val="200000"/>
                        </a:lnSpc>
                        <a:spcBef>
                          <a:spcPts val="0"/>
                        </a:spcBef>
                        <a:spcAft>
                          <a:spcPts val="800"/>
                        </a:spcAft>
                        <a:buClrTx/>
                        <a:buSzTx/>
                        <a:buFontTx/>
                        <a:buNone/>
                        <a:tabLst/>
                        <a:defRPr/>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Model</a:t>
                      </a:r>
                      <a:endParaRPr lang="en-GB" sz="1600" b="0" i="0" u="none" strike="noStrike" dirty="0">
                        <a:solidFill>
                          <a:srgbClr val="004976"/>
                        </a:solidFill>
                        <a:effectLst/>
                        <a:latin typeface="Arial" panose="020B0604020202020204" pitchFamily="34" charset="0"/>
                      </a:endParaRPr>
                    </a:p>
                  </a:txBody>
                  <a:tcPr marL="75925" marR="75925" marT="1054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Adj. R</a:t>
                      </a:r>
                      <a:r>
                        <a:rPr lang="en-GB" sz="1600" b="1" i="0" u="none" strike="noStrike" kern="100" baseline="300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600" b="0" i="0" u="none" strike="noStrike">
                        <a:solidFill>
                          <a:srgbClr val="004976"/>
                        </a:solidFill>
                        <a:effectLst/>
                        <a:latin typeface="Arial" panose="020B0604020202020204" pitchFamily="34" charset="0"/>
                      </a:endParaRPr>
                    </a:p>
                  </a:txBody>
                  <a:tcPr marL="75925" marR="75925" marT="10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B</a:t>
                      </a:r>
                      <a:endParaRPr lang="en-GB" sz="1600" b="0" i="0" u="none" strike="noStrike">
                        <a:solidFill>
                          <a:srgbClr val="004976"/>
                        </a:solidFill>
                        <a:effectLst/>
                        <a:latin typeface="Arial" panose="020B0604020202020204" pitchFamily="34" charset="0"/>
                      </a:endParaRPr>
                    </a:p>
                  </a:txBody>
                  <a:tcPr marL="75925" marR="75925" marT="10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SE B</a:t>
                      </a:r>
                      <a:endParaRPr lang="en-GB" sz="1600" b="0" i="0" u="none" strike="noStrike">
                        <a:solidFill>
                          <a:srgbClr val="004976"/>
                        </a:solidFill>
                        <a:effectLst/>
                        <a:latin typeface="Arial" panose="020B0604020202020204" pitchFamily="34" charset="0"/>
                      </a:endParaRPr>
                    </a:p>
                  </a:txBody>
                  <a:tcPr marL="75925" marR="75925" marT="10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l-GR"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β</a:t>
                      </a:r>
                      <a:endParaRPr lang="el-GR" sz="1600" b="0" i="0" u="none" strike="noStrike">
                        <a:solidFill>
                          <a:srgbClr val="004976"/>
                        </a:solidFill>
                        <a:effectLst/>
                        <a:latin typeface="Arial" panose="020B0604020202020204" pitchFamily="34" charset="0"/>
                      </a:endParaRPr>
                    </a:p>
                  </a:txBody>
                  <a:tcPr marL="75925" marR="75925" marT="10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21230"/>
                  </a:ext>
                </a:extLst>
              </a:tr>
              <a:tr h="559777">
                <a:tc gridSpan="2">
                  <a:txBody>
                    <a:bodyPr/>
                    <a:lstStyle/>
                    <a:p>
                      <a:pPr algn="just" fontAlgn="t">
                        <a:lnSpc>
                          <a:spcPct val="100000"/>
                        </a:lnSpc>
                        <a:spcBef>
                          <a:spcPts val="0"/>
                        </a:spcBef>
                        <a:spcAft>
                          <a:spcPts val="0"/>
                        </a:spcAft>
                      </a:pPr>
                      <a:r>
                        <a:rPr lang="en-GB" sz="1600" b="1" i="0" u="none" strike="noStrike" kern="100" dirty="0">
                          <a:solidFill>
                            <a:srgbClr val="004976"/>
                          </a:solidFill>
                          <a:effectLst/>
                          <a:latin typeface="Calibri" panose="020F0502020204030204" pitchFamily="34" charset="0"/>
                          <a:cs typeface="Times New Roman" panose="02020603050405020304" pitchFamily="18" charset="0"/>
                        </a:rPr>
                        <a:t>BI = End + Com + PU + </a:t>
                      </a:r>
                      <a:r>
                        <a:rPr lang="en-GB" sz="1600" b="1" i="0" u="none" strike="noStrike" kern="100" dirty="0" err="1">
                          <a:solidFill>
                            <a:srgbClr val="004976"/>
                          </a:solidFill>
                          <a:effectLst/>
                          <a:latin typeface="Calibri" panose="020F0502020204030204" pitchFamily="34" charset="0"/>
                          <a:cs typeface="Times New Roman" panose="02020603050405020304" pitchFamily="18" charset="0"/>
                        </a:rPr>
                        <a:t>Aff</a:t>
                      </a:r>
                      <a:r>
                        <a:rPr lang="en-GB" sz="1600" b="1" i="0" u="none" strike="noStrike" kern="100" dirty="0">
                          <a:solidFill>
                            <a:srgbClr val="004976"/>
                          </a:solidFill>
                          <a:effectLst/>
                          <a:latin typeface="Calibri" panose="020F0502020204030204" pitchFamily="34" charset="0"/>
                          <a:cs typeface="Times New Roman" panose="02020603050405020304" pitchFamily="18" charset="0"/>
                        </a:rPr>
                        <a:t> + </a:t>
                      </a:r>
                      <a:r>
                        <a:rPr lang="en-GB" sz="1600" b="1" i="0" u="none" strike="noStrike" kern="100" dirty="0" err="1">
                          <a:solidFill>
                            <a:srgbClr val="004976"/>
                          </a:solidFill>
                          <a:effectLst/>
                          <a:latin typeface="Calibri" panose="020F0502020204030204" pitchFamily="34" charset="0"/>
                          <a:cs typeface="Times New Roman" panose="02020603050405020304" pitchFamily="18" charset="0"/>
                        </a:rPr>
                        <a:t>Att</a:t>
                      </a:r>
                      <a:endParaRPr lang="en-GB" sz="1600" b="0" i="0" u="none" strike="noStrike" dirty="0">
                        <a:solidFill>
                          <a:srgbClr val="004976"/>
                        </a:solidFill>
                        <a:effectLst/>
                        <a:latin typeface="Arial" panose="020B0604020202020204" pitchFamily="34" charset="0"/>
                      </a:endParaRPr>
                    </a:p>
                  </a:txBody>
                  <a:tcPr marL="75925" marR="75925" marT="10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fontAlgn="t">
                        <a:lnSpc>
                          <a:spcPct val="100000"/>
                        </a:lnSpc>
                        <a:spcBef>
                          <a:spcPts val="0"/>
                        </a:spcBef>
                        <a:spcAft>
                          <a:spcPts val="0"/>
                        </a:spcAft>
                      </a:pPr>
                      <a:r>
                        <a:rPr lang="en-GB" sz="1600" b="1"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Model: BI = End + Com + PU + </a:t>
                      </a:r>
                      <a:r>
                        <a:rPr lang="en-GB" sz="1600" b="1" i="0" u="none" strike="noStrike"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Aff</a:t>
                      </a:r>
                      <a:r>
                        <a:rPr lang="en-GB" sz="1600" b="1"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600" b="1" i="0" u="none" strike="noStrike"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a:t>
                      </a:r>
                      <a:endParaRPr lang="en-GB" sz="1600" b="0" i="0" u="none" strike="noStrike" dirty="0">
                        <a:effectLst/>
                        <a:latin typeface="Arial" panose="020B0604020202020204" pitchFamily="34" charset="0"/>
                      </a:endParaRPr>
                    </a:p>
                  </a:txBody>
                  <a:tcPr marL="75925" marR="75925" marT="1054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0.682</a:t>
                      </a:r>
                      <a:endParaRPr lang="en-GB" sz="1600" b="0" i="0" u="none" strike="noStrike" dirty="0">
                        <a:solidFill>
                          <a:srgbClr val="004976"/>
                        </a:solidFill>
                        <a:effectLst/>
                        <a:latin typeface="Arial" panose="020B0604020202020204" pitchFamily="34" charset="0"/>
                      </a:endParaRPr>
                    </a:p>
                  </a:txBody>
                  <a:tcPr marL="75925" marR="75925" marT="10545"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100000"/>
                        </a:lnSpc>
                        <a:spcBef>
                          <a:spcPts val="0"/>
                        </a:spcBef>
                        <a:spcAft>
                          <a:spcPts val="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3004407"/>
                  </a:ext>
                </a:extLst>
              </a:tr>
              <a:tr h="559777">
                <a:tc>
                  <a:txBody>
                    <a:bodyPr/>
                    <a:lstStyle/>
                    <a:p>
                      <a:pPr algn="just" fontAlgn="t">
                        <a:lnSpc>
                          <a:spcPct val="100000"/>
                        </a:lnSpc>
                        <a:spcBef>
                          <a:spcPts val="0"/>
                        </a:spcBef>
                        <a:spcAft>
                          <a:spcPts val="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w="12700" cap="flat" cmpd="sng" algn="ctr">
                      <a:noFill/>
                      <a:prstDash val="solid"/>
                      <a:round/>
                      <a:headEnd type="none" w="med" len="med"/>
                      <a:tailEnd type="none" w="med" len="med"/>
                    </a:lnT>
                    <a:lnB>
                      <a:noFill/>
                    </a:lnB>
                  </a:tcPr>
                </a:tc>
                <a:tc>
                  <a:txBody>
                    <a:bodyPr/>
                    <a:lstStyle/>
                    <a:p>
                      <a:pPr algn="just" fontAlgn="t">
                        <a:lnSpc>
                          <a:spcPct val="100000"/>
                        </a:lnSpc>
                        <a:spcBef>
                          <a:spcPts val="0"/>
                        </a:spcBef>
                        <a:spcAft>
                          <a:spcPts val="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Endorsement</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w="12700" cap="flat" cmpd="sng" algn="ctr">
                      <a:noFill/>
                      <a:prstDash val="solid"/>
                      <a:round/>
                      <a:headEnd type="none" w="med" len="med"/>
                      <a:tailEnd type="none" w="med" len="med"/>
                    </a:lnT>
                    <a:lnB>
                      <a:noFill/>
                    </a:lnB>
                  </a:tcPr>
                </a:tc>
                <a:tc>
                  <a:txBody>
                    <a:bodyPr/>
                    <a:lstStyle/>
                    <a:p>
                      <a:pPr algn="just" fontAlgn="t">
                        <a:lnSpc>
                          <a:spcPct val="100000"/>
                        </a:lnSpc>
                        <a:spcBef>
                          <a:spcPts val="0"/>
                        </a:spcBef>
                        <a:spcAft>
                          <a:spcPts val="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0.397</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0.042</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0.432***</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extLst>
                  <a:ext uri="{0D108BD9-81ED-4DB2-BD59-A6C34878D82A}">
                    <a16:rowId xmlns:a16="http://schemas.microsoft.com/office/drawing/2014/main" val="4255749155"/>
                  </a:ext>
                </a:extLst>
              </a:tr>
              <a:tr h="559777">
                <a:tc>
                  <a:txBody>
                    <a:bodyPr/>
                    <a:lstStyle/>
                    <a:p>
                      <a:pPr algn="just" fontAlgn="t">
                        <a:lnSpc>
                          <a:spcPct val="100000"/>
                        </a:lnSpc>
                        <a:spcBef>
                          <a:spcPts val="0"/>
                        </a:spcBef>
                        <a:spcAft>
                          <a:spcPts val="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Compatibility</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0.275</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0.049</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0.253***</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extLst>
                  <a:ext uri="{0D108BD9-81ED-4DB2-BD59-A6C34878D82A}">
                    <a16:rowId xmlns:a16="http://schemas.microsoft.com/office/drawing/2014/main" val="2248361233"/>
                  </a:ext>
                </a:extLst>
              </a:tr>
              <a:tr h="559777">
                <a:tc>
                  <a:txBody>
                    <a:bodyPr/>
                    <a:lstStyle/>
                    <a:p>
                      <a:pPr algn="just" fontAlgn="t">
                        <a:lnSpc>
                          <a:spcPct val="100000"/>
                        </a:lnSpc>
                        <a:spcBef>
                          <a:spcPts val="0"/>
                        </a:spcBef>
                        <a:spcAft>
                          <a:spcPts val="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l" fontAlgn="t">
                        <a:lnSpc>
                          <a:spcPct val="100000"/>
                        </a:lnSpc>
                        <a:spcBef>
                          <a:spcPts val="0"/>
                        </a:spcBef>
                        <a:spcAft>
                          <a:spcPts val="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Perceived Usefulness</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0.163</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0.049</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0.145***</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extLst>
                  <a:ext uri="{0D108BD9-81ED-4DB2-BD59-A6C34878D82A}">
                    <a16:rowId xmlns:a16="http://schemas.microsoft.com/office/drawing/2014/main" val="3586681921"/>
                  </a:ext>
                </a:extLst>
              </a:tr>
              <a:tr h="559777">
                <a:tc>
                  <a:txBody>
                    <a:bodyPr/>
                    <a:lstStyle/>
                    <a:p>
                      <a:pPr algn="just" fontAlgn="t">
                        <a:lnSpc>
                          <a:spcPct val="100000"/>
                        </a:lnSpc>
                        <a:spcBef>
                          <a:spcPts val="0"/>
                        </a:spcBef>
                        <a:spcAft>
                          <a:spcPts val="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Affordability</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0.087</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0.029</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a:noFill/>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0.101***</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a:noFill/>
                    </a:lnB>
                  </a:tcPr>
                </a:tc>
                <a:extLst>
                  <a:ext uri="{0D108BD9-81ED-4DB2-BD59-A6C34878D82A}">
                    <a16:rowId xmlns:a16="http://schemas.microsoft.com/office/drawing/2014/main" val="214243384"/>
                  </a:ext>
                </a:extLst>
              </a:tr>
              <a:tr h="559777">
                <a:tc>
                  <a:txBody>
                    <a:bodyPr/>
                    <a:lstStyle/>
                    <a:p>
                      <a:pPr algn="just" fontAlgn="t">
                        <a:lnSpc>
                          <a:spcPct val="100000"/>
                        </a:lnSpc>
                        <a:spcBef>
                          <a:spcPts val="0"/>
                        </a:spcBef>
                        <a:spcAft>
                          <a:spcPts val="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Attitude</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75925" marR="75925" marT="1054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0.082</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0.041</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0.082***</a:t>
                      </a:r>
                      <a:endParaRPr lang="en-GB" sz="1600" b="0" i="0" u="none" strike="noStrike" dirty="0">
                        <a:solidFill>
                          <a:srgbClr val="004976"/>
                        </a:solidFill>
                        <a:effectLst/>
                        <a:latin typeface="Arial" panose="020B0604020202020204" pitchFamily="34" charset="0"/>
                      </a:endParaRPr>
                    </a:p>
                  </a:txBody>
                  <a:tcPr marL="75925" marR="75925" marT="10545"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711855"/>
                  </a:ext>
                </a:extLst>
              </a:tr>
            </a:tbl>
          </a:graphicData>
        </a:graphic>
      </p:graphicFrame>
    </p:spTree>
    <p:extLst>
      <p:ext uri="{BB962C8B-B14F-4D97-AF65-F5344CB8AC3E}">
        <p14:creationId xmlns:p14="http://schemas.microsoft.com/office/powerpoint/2010/main" val="157299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17</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Final Model: Vietnam</a:t>
            </a:r>
          </a:p>
        </p:txBody>
      </p:sp>
      <p:graphicFrame>
        <p:nvGraphicFramePr>
          <p:cNvPr id="5" name="Table 4">
            <a:extLst>
              <a:ext uri="{FF2B5EF4-FFF2-40B4-BE49-F238E27FC236}">
                <a16:creationId xmlns:a16="http://schemas.microsoft.com/office/drawing/2014/main" id="{A48A777B-AB49-E0A0-0CF7-1EDB65E70E58}"/>
              </a:ext>
            </a:extLst>
          </p:cNvPr>
          <p:cNvGraphicFramePr>
            <a:graphicFrameLocks noGrp="1"/>
          </p:cNvGraphicFramePr>
          <p:nvPr>
            <p:extLst>
              <p:ext uri="{D42A27DB-BD31-4B8C-83A1-F6EECF244321}">
                <p14:modId xmlns:p14="http://schemas.microsoft.com/office/powerpoint/2010/main" val="572292586"/>
              </p:ext>
            </p:extLst>
          </p:nvPr>
        </p:nvGraphicFramePr>
        <p:xfrm>
          <a:off x="2500182" y="1735777"/>
          <a:ext cx="6477562" cy="3386445"/>
        </p:xfrm>
        <a:graphic>
          <a:graphicData uri="http://schemas.openxmlformats.org/drawingml/2006/table">
            <a:tbl>
              <a:tblPr firstRow="1" firstCol="1" bandRow="1"/>
              <a:tblGrid>
                <a:gridCol w="800176">
                  <a:extLst>
                    <a:ext uri="{9D8B030D-6E8A-4147-A177-3AD203B41FA5}">
                      <a16:colId xmlns:a16="http://schemas.microsoft.com/office/drawing/2014/main" val="214748654"/>
                    </a:ext>
                  </a:extLst>
                </a:gridCol>
                <a:gridCol w="2441856">
                  <a:extLst>
                    <a:ext uri="{9D8B030D-6E8A-4147-A177-3AD203B41FA5}">
                      <a16:colId xmlns:a16="http://schemas.microsoft.com/office/drawing/2014/main" val="969120686"/>
                    </a:ext>
                  </a:extLst>
                </a:gridCol>
                <a:gridCol w="814107">
                  <a:extLst>
                    <a:ext uri="{9D8B030D-6E8A-4147-A177-3AD203B41FA5}">
                      <a16:colId xmlns:a16="http://schemas.microsoft.com/office/drawing/2014/main" val="316338319"/>
                    </a:ext>
                  </a:extLst>
                </a:gridCol>
                <a:gridCol w="723548">
                  <a:extLst>
                    <a:ext uri="{9D8B030D-6E8A-4147-A177-3AD203B41FA5}">
                      <a16:colId xmlns:a16="http://schemas.microsoft.com/office/drawing/2014/main" val="196453333"/>
                    </a:ext>
                  </a:extLst>
                </a:gridCol>
                <a:gridCol w="723548">
                  <a:extLst>
                    <a:ext uri="{9D8B030D-6E8A-4147-A177-3AD203B41FA5}">
                      <a16:colId xmlns:a16="http://schemas.microsoft.com/office/drawing/2014/main" val="2279886225"/>
                    </a:ext>
                  </a:extLst>
                </a:gridCol>
                <a:gridCol w="974327">
                  <a:extLst>
                    <a:ext uri="{9D8B030D-6E8A-4147-A177-3AD203B41FA5}">
                      <a16:colId xmlns:a16="http://schemas.microsoft.com/office/drawing/2014/main" val="2330979093"/>
                    </a:ext>
                  </a:extLst>
                </a:gridCol>
              </a:tblGrid>
              <a:tr h="365418">
                <a:tc>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Model</a:t>
                      </a:r>
                      <a:endParaRPr lang="en-GB" sz="1600" b="0" i="0" u="none" strike="noStrike" dirty="0">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Adj. R</a:t>
                      </a:r>
                      <a:r>
                        <a:rPr lang="en-GB" sz="1600" b="1" i="0" u="none" strike="noStrike" kern="100" baseline="300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600" b="0" i="0" u="none" strike="noStrike" dirty="0">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B</a:t>
                      </a:r>
                      <a:endParaRPr lang="en-GB" sz="1600" b="0" i="0" u="none" strike="noStrike" dirty="0">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SE B</a:t>
                      </a:r>
                      <a:endParaRPr lang="en-GB" sz="1600" b="0" i="0" u="none" strike="noStrike" dirty="0">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lnSpc>
                          <a:spcPct val="200000"/>
                        </a:lnSpc>
                        <a:spcBef>
                          <a:spcPts val="0"/>
                        </a:spcBef>
                        <a:spcAft>
                          <a:spcPts val="800"/>
                        </a:spcAft>
                      </a:pPr>
                      <a:r>
                        <a:rPr lang="el-GR"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β</a:t>
                      </a:r>
                      <a:endParaRPr lang="el-GR" sz="1600" b="0" i="0" u="none" strike="noStrike">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95234"/>
                  </a:ext>
                </a:extLst>
              </a:tr>
              <a:tr h="451693">
                <a:tc gridSpan="2">
                  <a:txBody>
                    <a:bodyPr/>
                    <a:lstStyle/>
                    <a:p>
                      <a:pPr algn="just" fontAlgn="b">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cs typeface="Times New Roman" panose="02020603050405020304" pitchFamily="18" charset="0"/>
                        </a:rPr>
                        <a:t>BI = SN + PU + Com + </a:t>
                      </a:r>
                      <a:r>
                        <a:rPr lang="en-GB" sz="1600" b="1" i="0" u="none" strike="noStrike" kern="100" dirty="0" err="1">
                          <a:solidFill>
                            <a:srgbClr val="004976"/>
                          </a:solidFill>
                          <a:effectLst/>
                          <a:latin typeface="Calibri" panose="020F0502020204030204" pitchFamily="34" charset="0"/>
                          <a:cs typeface="Times New Roman" panose="02020603050405020304" pitchFamily="18" charset="0"/>
                        </a:rPr>
                        <a:t>Aff</a:t>
                      </a:r>
                      <a:endParaRPr lang="en-GB" sz="1600" b="0" i="0" u="none" strike="noStrike" dirty="0">
                        <a:solidFill>
                          <a:srgbClr val="004976"/>
                        </a:solidFill>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just" fontAlgn="b">
                        <a:lnSpc>
                          <a:spcPct val="200000"/>
                        </a:lnSpc>
                        <a:spcBef>
                          <a:spcPts val="0"/>
                        </a:spcBef>
                        <a:spcAft>
                          <a:spcPts val="800"/>
                        </a:spcAft>
                      </a:pPr>
                      <a:r>
                        <a:rPr lang="en-GB" sz="1600" b="1"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Model: BI = SN + PU + Com + </a:t>
                      </a:r>
                      <a:r>
                        <a:rPr lang="en-GB" sz="1600" b="1" i="0" u="none" strike="noStrike"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Aff</a:t>
                      </a:r>
                      <a:endParaRPr lang="en-GB" sz="1600" b="0" i="0" u="none" strike="noStrike" dirty="0">
                        <a:effectLst/>
                        <a:latin typeface="Arial" panose="020B0604020202020204" pitchFamily="34" charset="0"/>
                      </a:endParaRPr>
                    </a:p>
                  </a:txBody>
                  <a:tcPr marL="81599" marR="81599" marT="113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0.563</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2830787"/>
                  </a:ext>
                </a:extLst>
              </a:tr>
              <a:tr h="451693">
                <a:tc>
                  <a:txBody>
                    <a:bodyPr/>
                    <a:lstStyle/>
                    <a:p>
                      <a:pPr algn="just" fontAlgn="t">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Subjective Norm</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0.383</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0.061</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0.396***</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extLst>
                  <a:ext uri="{0D108BD9-81ED-4DB2-BD59-A6C34878D82A}">
                    <a16:rowId xmlns:a16="http://schemas.microsoft.com/office/drawing/2014/main" val="478627827"/>
                  </a:ext>
                </a:extLst>
              </a:tr>
              <a:tr h="893128">
                <a:tc>
                  <a:txBody>
                    <a:bodyPr/>
                    <a:lstStyle/>
                    <a:p>
                      <a:pPr algn="just" fontAlgn="t">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l" fontAlgn="t">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Perceived Usefulness</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0.181</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0.054</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0.203***</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extLst>
                  <a:ext uri="{0D108BD9-81ED-4DB2-BD59-A6C34878D82A}">
                    <a16:rowId xmlns:a16="http://schemas.microsoft.com/office/drawing/2014/main" val="3326106194"/>
                  </a:ext>
                </a:extLst>
              </a:tr>
              <a:tr h="451693">
                <a:tc>
                  <a:txBody>
                    <a:bodyPr/>
                    <a:lstStyle/>
                    <a:p>
                      <a:pPr algn="just" fontAlgn="t">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Compatibility</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0.203</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0.073</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a:noFill/>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0.208***</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a:noFill/>
                    </a:lnB>
                  </a:tcPr>
                </a:tc>
                <a:extLst>
                  <a:ext uri="{0D108BD9-81ED-4DB2-BD59-A6C34878D82A}">
                    <a16:rowId xmlns:a16="http://schemas.microsoft.com/office/drawing/2014/main" val="4155842818"/>
                  </a:ext>
                </a:extLst>
              </a:tr>
              <a:tr h="451693">
                <a:tc>
                  <a:txBody>
                    <a:bodyPr/>
                    <a:lstStyle/>
                    <a:p>
                      <a:pPr algn="just" fontAlgn="t">
                        <a:lnSpc>
                          <a:spcPct val="200000"/>
                        </a:lnSpc>
                        <a:spcBef>
                          <a:spcPts val="0"/>
                        </a:spcBef>
                        <a:spcAft>
                          <a:spcPts val="800"/>
                        </a:spcAft>
                      </a:pPr>
                      <a:r>
                        <a:rPr lang="en-GB" sz="1600" b="1"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200000"/>
                        </a:lnSpc>
                        <a:spcBef>
                          <a:spcPts val="0"/>
                        </a:spcBef>
                        <a:spcAft>
                          <a:spcPts val="800"/>
                        </a:spcAft>
                      </a:pPr>
                      <a:r>
                        <a:rPr lang="en-GB" sz="1600" b="1"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Predictor:  Affordability</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0.098</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200000"/>
                        </a:lnSpc>
                        <a:spcBef>
                          <a:spcPts val="0"/>
                        </a:spcBef>
                        <a:spcAft>
                          <a:spcPts val="800"/>
                        </a:spcAft>
                      </a:pPr>
                      <a:r>
                        <a:rPr lang="en-GB" sz="1600" b="0" i="0" u="none" strike="noStrike" kern="10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0.039</a:t>
                      </a:r>
                      <a:endParaRPr lang="en-GB" sz="1600" b="0" i="0" u="none" strike="noStrike">
                        <a:solidFill>
                          <a:srgbClr val="004976"/>
                        </a:solidFill>
                        <a:effectLst/>
                        <a:latin typeface="Arial" panose="020B0604020202020204" pitchFamily="34" charset="0"/>
                      </a:endParaRPr>
                    </a:p>
                  </a:txBody>
                  <a:tcPr marL="81599" marR="81599" marT="113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t">
                        <a:lnSpc>
                          <a:spcPct val="200000"/>
                        </a:lnSpc>
                        <a:spcBef>
                          <a:spcPts val="0"/>
                        </a:spcBef>
                        <a:spcAft>
                          <a:spcPts val="800"/>
                        </a:spcAft>
                      </a:pPr>
                      <a:r>
                        <a:rPr lang="en-GB" sz="1600" b="0" i="0" u="none" strike="noStrike" kern="100" dirty="0">
                          <a:solidFill>
                            <a:srgbClr val="004976"/>
                          </a:solidFill>
                          <a:effectLst/>
                          <a:latin typeface="Calibri" panose="020F0502020204030204" pitchFamily="34" charset="0"/>
                          <a:ea typeface="Calibri" panose="020F0502020204030204" pitchFamily="34" charset="0"/>
                          <a:cs typeface="Times New Roman" panose="02020603050405020304" pitchFamily="18" charset="0"/>
                        </a:rPr>
                        <a:t>0.097***</a:t>
                      </a:r>
                      <a:endParaRPr lang="en-GB" sz="1600" b="0" i="0" u="none" strike="noStrike" dirty="0">
                        <a:solidFill>
                          <a:srgbClr val="004976"/>
                        </a:solidFill>
                        <a:effectLst/>
                        <a:latin typeface="Arial" panose="020B0604020202020204" pitchFamily="34" charset="0"/>
                      </a:endParaRPr>
                    </a:p>
                  </a:txBody>
                  <a:tcPr marL="81599" marR="81599" marT="11333"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537531"/>
                  </a:ext>
                </a:extLst>
              </a:tr>
            </a:tbl>
          </a:graphicData>
        </a:graphic>
      </p:graphicFrame>
    </p:spTree>
    <p:extLst>
      <p:ext uri="{BB962C8B-B14F-4D97-AF65-F5344CB8AC3E}">
        <p14:creationId xmlns:p14="http://schemas.microsoft.com/office/powerpoint/2010/main" val="220085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18</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Final Model(s)</a:t>
            </a:r>
          </a:p>
        </p:txBody>
      </p:sp>
      <p:pic>
        <p:nvPicPr>
          <p:cNvPr id="4" name="Content Placeholder 27">
            <a:extLst>
              <a:ext uri="{FF2B5EF4-FFF2-40B4-BE49-F238E27FC236}">
                <a16:creationId xmlns:a16="http://schemas.microsoft.com/office/drawing/2014/main" id="{D51FF588-FE2C-A805-65E2-895D1D03137C}"/>
              </a:ext>
            </a:extLst>
          </p:cNvPr>
          <p:cNvPicPr>
            <a:picLocks noChangeAspect="1"/>
          </p:cNvPicPr>
          <p:nvPr/>
        </p:nvPicPr>
        <p:blipFill>
          <a:blip r:embed="rId3"/>
          <a:stretch>
            <a:fillRect/>
          </a:stretch>
        </p:blipFill>
        <p:spPr>
          <a:xfrm>
            <a:off x="516736" y="1274756"/>
            <a:ext cx="5652000" cy="4062891"/>
          </a:xfrm>
          <a:prstGeom prst="rect">
            <a:avLst/>
          </a:prstGeom>
        </p:spPr>
      </p:pic>
      <p:pic>
        <p:nvPicPr>
          <p:cNvPr id="3" name="Content Placeholder 27">
            <a:extLst>
              <a:ext uri="{FF2B5EF4-FFF2-40B4-BE49-F238E27FC236}">
                <a16:creationId xmlns:a16="http://schemas.microsoft.com/office/drawing/2014/main" id="{A7DCB2FB-1EE0-F69F-E0E2-F623FA0D665D}"/>
              </a:ext>
            </a:extLst>
          </p:cNvPr>
          <p:cNvPicPr>
            <a:picLocks noChangeAspect="1"/>
          </p:cNvPicPr>
          <p:nvPr/>
        </p:nvPicPr>
        <p:blipFill>
          <a:blip r:embed="rId4"/>
          <a:stretch>
            <a:fillRect/>
          </a:stretch>
        </p:blipFill>
        <p:spPr>
          <a:xfrm>
            <a:off x="6327679" y="2413497"/>
            <a:ext cx="5654095" cy="4064400"/>
          </a:xfrm>
          <a:prstGeom prst="rect">
            <a:avLst/>
          </a:prstGeom>
        </p:spPr>
      </p:pic>
      <p:sp>
        <p:nvSpPr>
          <p:cNvPr id="7" name="TextBox 6">
            <a:extLst>
              <a:ext uri="{FF2B5EF4-FFF2-40B4-BE49-F238E27FC236}">
                <a16:creationId xmlns:a16="http://schemas.microsoft.com/office/drawing/2014/main" id="{8FD872F0-5E12-0B15-3B06-11258A0EB788}"/>
              </a:ext>
            </a:extLst>
          </p:cNvPr>
          <p:cNvSpPr txBox="1"/>
          <p:nvPr/>
        </p:nvSpPr>
        <p:spPr>
          <a:xfrm>
            <a:off x="3202997" y="4968315"/>
            <a:ext cx="1213139" cy="369332"/>
          </a:xfrm>
          <a:prstGeom prst="rect">
            <a:avLst/>
          </a:prstGeom>
          <a:noFill/>
        </p:spPr>
        <p:txBody>
          <a:bodyPr wrap="square">
            <a:spAutoFit/>
          </a:bodyPr>
          <a:lstStyle/>
          <a:p>
            <a:r>
              <a:rPr lang="en-GB" sz="1800" dirty="0">
                <a:solidFill>
                  <a:srgbClr val="004976"/>
                </a:solidFill>
              </a:rPr>
              <a:t>Belgium</a:t>
            </a:r>
            <a:endParaRPr lang="en-GB" dirty="0"/>
          </a:p>
        </p:txBody>
      </p:sp>
      <p:sp>
        <p:nvSpPr>
          <p:cNvPr id="8" name="TextBox 7">
            <a:extLst>
              <a:ext uri="{FF2B5EF4-FFF2-40B4-BE49-F238E27FC236}">
                <a16:creationId xmlns:a16="http://schemas.microsoft.com/office/drawing/2014/main" id="{D87AE2FD-A489-7D44-3A74-1C88F72C76A2}"/>
              </a:ext>
            </a:extLst>
          </p:cNvPr>
          <p:cNvSpPr txBox="1"/>
          <p:nvPr/>
        </p:nvSpPr>
        <p:spPr>
          <a:xfrm>
            <a:off x="9033408" y="5969155"/>
            <a:ext cx="1213139" cy="369332"/>
          </a:xfrm>
          <a:prstGeom prst="rect">
            <a:avLst/>
          </a:prstGeom>
          <a:noFill/>
        </p:spPr>
        <p:txBody>
          <a:bodyPr wrap="square">
            <a:spAutoFit/>
          </a:bodyPr>
          <a:lstStyle/>
          <a:p>
            <a:r>
              <a:rPr lang="en-GB" sz="1800" dirty="0">
                <a:solidFill>
                  <a:srgbClr val="004976"/>
                </a:solidFill>
              </a:rPr>
              <a:t>Vietnam</a:t>
            </a:r>
            <a:endParaRPr lang="en-GB" dirty="0"/>
          </a:p>
        </p:txBody>
      </p:sp>
      <p:sp>
        <p:nvSpPr>
          <p:cNvPr id="9" name="TextBox 8">
            <a:extLst>
              <a:ext uri="{FF2B5EF4-FFF2-40B4-BE49-F238E27FC236}">
                <a16:creationId xmlns:a16="http://schemas.microsoft.com/office/drawing/2014/main" id="{D2892B6A-7E67-C682-E0F7-E07D0BD6DF39}"/>
              </a:ext>
            </a:extLst>
          </p:cNvPr>
          <p:cNvSpPr txBox="1"/>
          <p:nvPr/>
        </p:nvSpPr>
        <p:spPr>
          <a:xfrm>
            <a:off x="3809566" y="2119745"/>
            <a:ext cx="1600200" cy="369332"/>
          </a:xfrm>
          <a:prstGeom prst="rect">
            <a:avLst/>
          </a:prstGeom>
          <a:noFill/>
        </p:spPr>
        <p:txBody>
          <a:bodyPr wrap="square" rtlCol="0">
            <a:spAutoFit/>
          </a:bodyPr>
          <a:lstStyle/>
          <a:p>
            <a:r>
              <a:rPr lang="en-GB" dirty="0"/>
              <a:t>R</a:t>
            </a:r>
            <a:r>
              <a:rPr lang="en-GB" baseline="28000" dirty="0"/>
              <a:t>2 </a:t>
            </a:r>
            <a:r>
              <a:rPr lang="en-GB" dirty="0"/>
              <a:t>= 68.2%</a:t>
            </a:r>
          </a:p>
        </p:txBody>
      </p:sp>
      <p:sp>
        <p:nvSpPr>
          <p:cNvPr id="11" name="TextBox 10">
            <a:extLst>
              <a:ext uri="{FF2B5EF4-FFF2-40B4-BE49-F238E27FC236}">
                <a16:creationId xmlns:a16="http://schemas.microsoft.com/office/drawing/2014/main" id="{F935161A-9E70-AC7A-FEA9-F2C7B7AE2C7F}"/>
              </a:ext>
            </a:extLst>
          </p:cNvPr>
          <p:cNvSpPr txBox="1"/>
          <p:nvPr/>
        </p:nvSpPr>
        <p:spPr>
          <a:xfrm>
            <a:off x="9393253" y="3078079"/>
            <a:ext cx="1600200" cy="369332"/>
          </a:xfrm>
          <a:prstGeom prst="rect">
            <a:avLst/>
          </a:prstGeom>
          <a:noFill/>
        </p:spPr>
        <p:txBody>
          <a:bodyPr wrap="square" rtlCol="0">
            <a:spAutoFit/>
          </a:bodyPr>
          <a:lstStyle/>
          <a:p>
            <a:r>
              <a:rPr lang="en-GB" dirty="0"/>
              <a:t>R</a:t>
            </a:r>
            <a:r>
              <a:rPr lang="en-GB" baseline="28000" dirty="0"/>
              <a:t>2 </a:t>
            </a:r>
            <a:r>
              <a:rPr lang="en-GB" dirty="0"/>
              <a:t>= 56.3%</a:t>
            </a:r>
          </a:p>
        </p:txBody>
      </p:sp>
    </p:spTree>
    <p:extLst>
      <p:ext uri="{BB962C8B-B14F-4D97-AF65-F5344CB8AC3E}">
        <p14:creationId xmlns:p14="http://schemas.microsoft.com/office/powerpoint/2010/main" val="229100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19</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US" sz="3200" b="1" i="0" dirty="0">
                <a:solidFill>
                  <a:srgbClr val="004976"/>
                </a:solidFill>
                <a:effectLst/>
              </a:rPr>
              <a:t>Mediation and Moderation Analysis</a:t>
            </a:r>
            <a:endParaRPr lang="en-GB"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206375" y="1420813"/>
            <a:ext cx="10625023" cy="4581525"/>
          </a:xfrm>
        </p:spPr>
        <p:txBody>
          <a:bodyPr>
            <a:normAutofit/>
          </a:bodyPr>
          <a:lstStyle/>
          <a:p>
            <a:pPr marL="457200" lvl="1" indent="0">
              <a:buNone/>
            </a:pPr>
            <a:r>
              <a:rPr lang="en-GB" sz="2000" b="1" dirty="0">
                <a:solidFill>
                  <a:srgbClr val="004976"/>
                </a:solidFill>
              </a:rPr>
              <a:t>Mediation</a:t>
            </a:r>
          </a:p>
          <a:p>
            <a:pPr lvl="1">
              <a:buFontTx/>
              <a:buChar char="-"/>
            </a:pPr>
            <a:r>
              <a:rPr lang="en-GB" sz="2000" dirty="0">
                <a:solidFill>
                  <a:srgbClr val="004976"/>
                </a:solidFill>
              </a:rPr>
              <a:t>Belgium: Partial mediation of the effect of </a:t>
            </a:r>
            <a:r>
              <a:rPr lang="en-GB" sz="2000" b="1" dirty="0">
                <a:solidFill>
                  <a:srgbClr val="004976"/>
                </a:solidFill>
              </a:rPr>
              <a:t>endorsement, usefulness, compatibility, and affordability </a:t>
            </a:r>
            <a:r>
              <a:rPr lang="en-GB" sz="2000" dirty="0">
                <a:solidFill>
                  <a:srgbClr val="004976"/>
                </a:solidFill>
              </a:rPr>
              <a:t>on the behavioural intention by the </a:t>
            </a:r>
            <a:r>
              <a:rPr lang="en-GB" sz="2000" b="1" dirty="0">
                <a:solidFill>
                  <a:srgbClr val="004976"/>
                </a:solidFill>
              </a:rPr>
              <a:t>attitude </a:t>
            </a:r>
          </a:p>
          <a:p>
            <a:pPr lvl="1">
              <a:buFontTx/>
              <a:buChar char="-"/>
            </a:pPr>
            <a:r>
              <a:rPr lang="en-GB" sz="2000" dirty="0">
                <a:solidFill>
                  <a:srgbClr val="004976"/>
                </a:solidFill>
              </a:rPr>
              <a:t>Vietnam: Partial mediation of the effect of </a:t>
            </a:r>
            <a:r>
              <a:rPr lang="en-GB" sz="2000" b="1" dirty="0">
                <a:solidFill>
                  <a:srgbClr val="004976"/>
                </a:solidFill>
              </a:rPr>
              <a:t>affordability </a:t>
            </a:r>
            <a:r>
              <a:rPr lang="en-GB" sz="2000" dirty="0">
                <a:solidFill>
                  <a:srgbClr val="004976"/>
                </a:solidFill>
              </a:rPr>
              <a:t>on behavioural intention by </a:t>
            </a:r>
            <a:r>
              <a:rPr lang="en-GB" sz="2000" b="1" dirty="0">
                <a:solidFill>
                  <a:srgbClr val="004976"/>
                </a:solidFill>
              </a:rPr>
              <a:t>attitude</a:t>
            </a:r>
            <a:r>
              <a:rPr lang="en-GB" sz="2000" dirty="0">
                <a:solidFill>
                  <a:srgbClr val="004976"/>
                </a:solidFill>
              </a:rPr>
              <a:t> </a:t>
            </a:r>
          </a:p>
          <a:p>
            <a:pPr marL="457200" lvl="1" indent="0">
              <a:buNone/>
            </a:pPr>
            <a:endParaRPr lang="en-GB" sz="2000" dirty="0">
              <a:solidFill>
                <a:srgbClr val="004976"/>
              </a:solidFill>
            </a:endParaRPr>
          </a:p>
          <a:p>
            <a:pPr marL="457200" lvl="1" indent="0">
              <a:buNone/>
            </a:pPr>
            <a:r>
              <a:rPr lang="en-GB" sz="2000" b="1" dirty="0">
                <a:solidFill>
                  <a:srgbClr val="004976"/>
                </a:solidFill>
              </a:rPr>
              <a:t>Moderation</a:t>
            </a:r>
          </a:p>
          <a:p>
            <a:pPr lvl="1">
              <a:buFontTx/>
              <a:buChar char="-"/>
            </a:pPr>
            <a:r>
              <a:rPr lang="en-GB" sz="2000" b="1" dirty="0">
                <a:solidFill>
                  <a:srgbClr val="004976"/>
                </a:solidFill>
              </a:rPr>
              <a:t>Age, gender and driving experience did not affect </a:t>
            </a:r>
            <a:r>
              <a:rPr lang="en-GB" sz="2000" dirty="0">
                <a:solidFill>
                  <a:srgbClr val="004976"/>
                </a:solidFill>
              </a:rPr>
              <a:t>the impact of the predictors of acceptance</a:t>
            </a:r>
          </a:p>
          <a:p>
            <a:pPr lvl="1">
              <a:buFontTx/>
              <a:buChar char="-"/>
            </a:pPr>
            <a:r>
              <a:rPr lang="en-GB" sz="2000" b="1" dirty="0">
                <a:solidFill>
                  <a:srgbClr val="004976"/>
                </a:solidFill>
              </a:rPr>
              <a:t>System experience and personal innovativeness weakened </a:t>
            </a:r>
            <a:r>
              <a:rPr lang="en-GB" sz="2000" dirty="0">
                <a:solidFill>
                  <a:srgbClr val="004976"/>
                </a:solidFill>
              </a:rPr>
              <a:t>the effect of some of the predictors of acceptance in both countries. </a:t>
            </a:r>
          </a:p>
          <a:p>
            <a:pPr lvl="1">
              <a:buFontTx/>
              <a:buChar char="-"/>
            </a:pPr>
            <a:r>
              <a:rPr lang="en-GB" sz="2000" dirty="0">
                <a:solidFill>
                  <a:srgbClr val="004976"/>
                </a:solidFill>
              </a:rPr>
              <a:t>The only difference was that the level of education strengthened the effect of perceived usefulness on acceptance in Vietnam, while it weakened the effect of perceived usefulness and endorsement in Belgium</a:t>
            </a:r>
          </a:p>
        </p:txBody>
      </p:sp>
    </p:spTree>
    <p:extLst>
      <p:ext uri="{BB962C8B-B14F-4D97-AF65-F5344CB8AC3E}">
        <p14:creationId xmlns:p14="http://schemas.microsoft.com/office/powerpoint/2010/main" val="391121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2</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Autofit/>
          </a:bodyPr>
          <a:lstStyle/>
          <a:p>
            <a:r>
              <a:rPr lang="en-GB" sz="3200" dirty="0">
                <a:solidFill>
                  <a:srgbClr val="004976"/>
                </a:solidFill>
              </a:rPr>
              <a:t>Road Safety: A (serious) public health problem</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206375" y="1420813"/>
            <a:ext cx="5487415" cy="4581525"/>
          </a:xfrm>
        </p:spPr>
        <p:txBody>
          <a:bodyPr>
            <a:normAutofit/>
          </a:bodyPr>
          <a:lstStyle/>
          <a:p>
            <a:pPr marL="0" indent="0">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GB" b="1" dirty="0">
                <a:solidFill>
                  <a:srgbClr val="004976"/>
                </a:solidFill>
              </a:rPr>
              <a:t>Belgium</a:t>
            </a:r>
          </a:p>
          <a:p>
            <a:pPr lvl="2">
              <a:spcAft>
                <a:spcPts val="600"/>
              </a:spcAft>
              <a:buFont typeface="Calibri" panose="020F0502020204030204" pitchFamily="34" charset="0"/>
              <a:buChar char="−"/>
            </a:pPr>
            <a:r>
              <a:rPr lang="en-GB" b="1" dirty="0">
                <a:solidFill>
                  <a:srgbClr val="004976"/>
                </a:solidFill>
              </a:rPr>
              <a:t>14th </a:t>
            </a:r>
            <a:r>
              <a:rPr lang="en-GB" dirty="0">
                <a:solidFill>
                  <a:srgbClr val="004976"/>
                </a:solidFill>
              </a:rPr>
              <a:t>out of </a:t>
            </a:r>
            <a:r>
              <a:rPr lang="en-GB" b="1" dirty="0">
                <a:solidFill>
                  <a:srgbClr val="004976"/>
                </a:solidFill>
              </a:rPr>
              <a:t>27 EU </a:t>
            </a:r>
            <a:r>
              <a:rPr lang="en-GB" dirty="0">
                <a:solidFill>
                  <a:srgbClr val="004976"/>
                </a:solidFill>
              </a:rPr>
              <a:t>countries (lowest fatalities per 100,000 population)</a:t>
            </a:r>
          </a:p>
          <a:p>
            <a:pPr lvl="2">
              <a:spcAft>
                <a:spcPts val="600"/>
              </a:spcAft>
              <a:buFont typeface="Calibri" panose="020F0502020204030204" pitchFamily="34" charset="0"/>
              <a:buChar char="−"/>
            </a:pPr>
            <a:r>
              <a:rPr lang="en-GB" dirty="0">
                <a:solidFill>
                  <a:srgbClr val="004976"/>
                </a:solidFill>
              </a:rPr>
              <a:t>Mortality rate =  </a:t>
            </a:r>
            <a:r>
              <a:rPr lang="en-GB" b="1" dirty="0">
                <a:solidFill>
                  <a:srgbClr val="004976"/>
                </a:solidFill>
              </a:rPr>
              <a:t>42 per million inhabitants</a:t>
            </a:r>
            <a:r>
              <a:rPr lang="en-GB" dirty="0">
                <a:solidFill>
                  <a:srgbClr val="004976"/>
                </a:solidFill>
              </a:rPr>
              <a:t> (</a:t>
            </a:r>
            <a:r>
              <a:rPr lang="en-US" dirty="0" err="1">
                <a:solidFill>
                  <a:srgbClr val="004976"/>
                </a:solidFill>
              </a:rPr>
              <a:t>Adminaité</a:t>
            </a:r>
            <a:r>
              <a:rPr lang="en-US" dirty="0">
                <a:solidFill>
                  <a:srgbClr val="004976"/>
                </a:solidFill>
              </a:rPr>
              <a:t>-Fodor et al., 2021)</a:t>
            </a:r>
            <a:endParaRPr lang="en-GB" dirty="0">
              <a:solidFill>
                <a:srgbClr val="004976"/>
              </a:solidFill>
            </a:endParaRPr>
          </a:p>
          <a:p>
            <a:pPr lvl="2">
              <a:spcAft>
                <a:spcPts val="600"/>
              </a:spcAft>
              <a:buFont typeface="Calibri" panose="020F0502020204030204" pitchFamily="34" charset="0"/>
              <a:buChar char="−"/>
            </a:pPr>
            <a:r>
              <a:rPr lang="en-GB" dirty="0">
                <a:solidFill>
                  <a:srgbClr val="004976"/>
                </a:solidFill>
              </a:rPr>
              <a:t>Over the past ten years, </a:t>
            </a:r>
            <a:r>
              <a:rPr lang="en-GB" b="1" dirty="0">
                <a:solidFill>
                  <a:srgbClr val="004976"/>
                </a:solidFill>
              </a:rPr>
              <a:t>43% </a:t>
            </a:r>
            <a:r>
              <a:rPr lang="en-GB" dirty="0">
                <a:solidFill>
                  <a:srgbClr val="004976"/>
                </a:solidFill>
              </a:rPr>
              <a:t>reduction in traffic </a:t>
            </a:r>
            <a:r>
              <a:rPr lang="en-GB" b="1" dirty="0">
                <a:solidFill>
                  <a:srgbClr val="004976"/>
                </a:solidFill>
              </a:rPr>
              <a:t>fatalities</a:t>
            </a:r>
            <a:r>
              <a:rPr lang="en-GB" dirty="0">
                <a:solidFill>
                  <a:srgbClr val="004976"/>
                </a:solidFill>
              </a:rPr>
              <a:t> and</a:t>
            </a:r>
            <a:r>
              <a:rPr lang="en-GB" b="1" dirty="0">
                <a:solidFill>
                  <a:srgbClr val="004976"/>
                </a:solidFill>
              </a:rPr>
              <a:t> 36% </a:t>
            </a:r>
            <a:r>
              <a:rPr lang="en-GB" dirty="0">
                <a:solidFill>
                  <a:srgbClr val="004976"/>
                </a:solidFill>
              </a:rPr>
              <a:t>reduction in </a:t>
            </a:r>
            <a:r>
              <a:rPr lang="en-GB" b="1" dirty="0">
                <a:solidFill>
                  <a:srgbClr val="004976"/>
                </a:solidFill>
              </a:rPr>
              <a:t>serious injuries</a:t>
            </a:r>
          </a:p>
        </p:txBody>
      </p:sp>
      <p:sp>
        <p:nvSpPr>
          <p:cNvPr id="7" name="TextBox 6">
            <a:extLst>
              <a:ext uri="{FF2B5EF4-FFF2-40B4-BE49-F238E27FC236}">
                <a16:creationId xmlns:a16="http://schemas.microsoft.com/office/drawing/2014/main" id="{9D9276A8-469A-7D44-5228-2E1A4A8F4302}"/>
              </a:ext>
            </a:extLst>
          </p:cNvPr>
          <p:cNvSpPr txBox="1"/>
          <p:nvPr/>
        </p:nvSpPr>
        <p:spPr>
          <a:xfrm>
            <a:off x="5403916" y="1695520"/>
            <a:ext cx="6094428" cy="3616375"/>
          </a:xfrm>
          <a:prstGeom prst="rect">
            <a:avLst/>
          </a:prstGeom>
          <a:noFill/>
        </p:spPr>
        <p:txBody>
          <a:bodyPr wrap="square">
            <a:spAutoFit/>
          </a:bodyPr>
          <a:lstStyle/>
          <a:p>
            <a:pPr marL="457200" lvl="1" indent="0" algn="just">
              <a:buNone/>
            </a:pPr>
            <a:r>
              <a:rPr lang="en-GB" sz="2400" b="1" dirty="0">
                <a:solidFill>
                  <a:srgbClr val="004976"/>
                </a:solidFill>
              </a:rPr>
              <a:t>Vietnam</a:t>
            </a:r>
          </a:p>
          <a:p>
            <a:pPr marL="1257300" lvl="2" indent="-342900" algn="just">
              <a:spcAft>
                <a:spcPts val="600"/>
              </a:spcAft>
              <a:buFontTx/>
              <a:buChar char="−"/>
            </a:pPr>
            <a:r>
              <a:rPr lang="en-GB" sz="2000" dirty="0">
                <a:solidFill>
                  <a:srgbClr val="004976"/>
                </a:solidFill>
              </a:rPr>
              <a:t>Mortality rate = </a:t>
            </a:r>
            <a:r>
              <a:rPr lang="en-GB" sz="2000" b="1" dirty="0">
                <a:solidFill>
                  <a:srgbClr val="004976"/>
                </a:solidFill>
              </a:rPr>
              <a:t>26.4 per 100,000 inhabitants</a:t>
            </a:r>
            <a:r>
              <a:rPr lang="en-GB" sz="2000" dirty="0">
                <a:solidFill>
                  <a:srgbClr val="004976"/>
                </a:solidFill>
              </a:rPr>
              <a:t> (</a:t>
            </a:r>
            <a:r>
              <a:rPr lang="en-GB" sz="2000" b="1" dirty="0">
                <a:solidFill>
                  <a:srgbClr val="004976"/>
                </a:solidFill>
              </a:rPr>
              <a:t>higher</a:t>
            </a:r>
            <a:r>
              <a:rPr lang="en-GB" sz="2000" dirty="0">
                <a:solidFill>
                  <a:srgbClr val="004976"/>
                </a:solidFill>
              </a:rPr>
              <a:t> than the region's average of </a:t>
            </a:r>
            <a:r>
              <a:rPr lang="en-GB" sz="2000" b="1" dirty="0">
                <a:solidFill>
                  <a:srgbClr val="004976"/>
                </a:solidFill>
              </a:rPr>
              <a:t>20.7 per 100,000 </a:t>
            </a:r>
            <a:r>
              <a:rPr lang="en-GB" sz="2000" dirty="0">
                <a:solidFill>
                  <a:srgbClr val="004976"/>
                </a:solidFill>
              </a:rPr>
              <a:t>(Chou et al., 2022)</a:t>
            </a:r>
          </a:p>
          <a:p>
            <a:pPr marL="1257300" lvl="2" indent="-342900" algn="just">
              <a:spcAft>
                <a:spcPts val="600"/>
              </a:spcAft>
              <a:buFontTx/>
              <a:buChar char="−"/>
            </a:pPr>
            <a:r>
              <a:rPr lang="en-GB" sz="2000" dirty="0">
                <a:solidFill>
                  <a:srgbClr val="004976"/>
                </a:solidFill>
              </a:rPr>
              <a:t>Despite </a:t>
            </a:r>
            <a:r>
              <a:rPr lang="en-GB" sz="2000" b="1" dirty="0">
                <a:solidFill>
                  <a:srgbClr val="004976"/>
                </a:solidFill>
              </a:rPr>
              <a:t>motorcycles </a:t>
            </a:r>
            <a:r>
              <a:rPr lang="en-GB" sz="2000" dirty="0">
                <a:solidFill>
                  <a:srgbClr val="004976"/>
                </a:solidFill>
              </a:rPr>
              <a:t>as the most popular transport mode </a:t>
            </a:r>
            <a:r>
              <a:rPr lang="en-GB" sz="2000" b="1" dirty="0">
                <a:solidFill>
                  <a:srgbClr val="004976"/>
                </a:solidFill>
              </a:rPr>
              <a:t>(74%) </a:t>
            </a:r>
            <a:r>
              <a:rPr lang="en-GB" sz="2000" dirty="0">
                <a:solidFill>
                  <a:srgbClr val="004976"/>
                </a:solidFill>
              </a:rPr>
              <a:t>(Huu and Ngoc, 2021) accounting for most fatalities and injuries (Hsu et al., 2003), a </a:t>
            </a:r>
            <a:r>
              <a:rPr lang="en-GB" sz="2000" b="1" dirty="0">
                <a:solidFill>
                  <a:srgbClr val="004976"/>
                </a:solidFill>
              </a:rPr>
              <a:t>significant increase </a:t>
            </a:r>
            <a:r>
              <a:rPr lang="en-GB" sz="2000" dirty="0">
                <a:solidFill>
                  <a:srgbClr val="004976"/>
                </a:solidFill>
              </a:rPr>
              <a:t>in </a:t>
            </a:r>
            <a:r>
              <a:rPr lang="en-GB" sz="2000" b="1" dirty="0">
                <a:solidFill>
                  <a:srgbClr val="004976"/>
                </a:solidFill>
              </a:rPr>
              <a:t>car ownership </a:t>
            </a:r>
            <a:r>
              <a:rPr lang="en-GB" sz="2000" dirty="0">
                <a:solidFill>
                  <a:srgbClr val="004976"/>
                </a:solidFill>
              </a:rPr>
              <a:t>in recent years (Dong and Nguyen, 2019)</a:t>
            </a:r>
          </a:p>
        </p:txBody>
      </p:sp>
    </p:spTree>
    <p:extLst>
      <p:ext uri="{BB962C8B-B14F-4D97-AF65-F5344CB8AC3E}">
        <p14:creationId xmlns:p14="http://schemas.microsoft.com/office/powerpoint/2010/main" val="258445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20</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US" sz="3200" dirty="0">
                <a:solidFill>
                  <a:srgbClr val="004976"/>
                </a:solidFill>
              </a:rPr>
              <a:t>Discussion</a:t>
            </a:r>
            <a:endParaRPr lang="en-GB"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777876" y="1261187"/>
            <a:ext cx="10070234" cy="4581525"/>
          </a:xfrm>
        </p:spPr>
        <p:txBody>
          <a:bodyPr>
            <a:normAutofit/>
          </a:bodyPr>
          <a:lstStyle/>
          <a:p>
            <a:pPr lvl="1">
              <a:buFontTx/>
              <a:buChar char="−"/>
            </a:pPr>
            <a:endParaRPr lang="en-GB" sz="2200" dirty="0">
              <a:solidFill>
                <a:srgbClr val="004976"/>
              </a:solidFill>
            </a:endParaRPr>
          </a:p>
          <a:p>
            <a:pPr>
              <a:buClr>
                <a:srgbClr val="004976"/>
              </a:buClr>
              <a:buFontTx/>
              <a:buChar char="−"/>
            </a:pPr>
            <a:r>
              <a:rPr lang="en-GB" sz="2200" dirty="0">
                <a:solidFill>
                  <a:srgbClr val="004976"/>
                </a:solidFill>
                <a:cs typeface="Calibri" panose="020F0502020204030204" pitchFamily="34" charset="0"/>
              </a:rPr>
              <a:t>Belgian and Vietnamese car drivers are rather favourably oriented towards low-level ADAS</a:t>
            </a:r>
          </a:p>
          <a:p>
            <a:pPr marL="0" indent="0">
              <a:buClr>
                <a:srgbClr val="004976"/>
              </a:buClr>
              <a:buNone/>
            </a:pPr>
            <a:endParaRPr lang="en-GB" sz="2200" dirty="0">
              <a:solidFill>
                <a:srgbClr val="004976"/>
              </a:solidFill>
              <a:cs typeface="Calibri" panose="020F0502020204030204" pitchFamily="34" charset="0"/>
            </a:endParaRPr>
          </a:p>
          <a:p>
            <a:pPr>
              <a:buClr>
                <a:srgbClr val="004976"/>
              </a:buClr>
              <a:buFontTx/>
              <a:buChar char="−"/>
            </a:pPr>
            <a:r>
              <a:rPr lang="en-GB" sz="2200" dirty="0">
                <a:solidFill>
                  <a:srgbClr val="004976"/>
                </a:solidFill>
                <a:cs typeface="Calibri" panose="020F0502020204030204" pitchFamily="34" charset="0"/>
              </a:rPr>
              <a:t>The results provide empirical support for the UMDA in both Belgium and Vietnam, albeit some of the proposed hypotheses were only partially confirmed</a:t>
            </a:r>
            <a:br>
              <a:rPr lang="en-GB" sz="2400" dirty="0">
                <a:solidFill>
                  <a:srgbClr val="004976"/>
                </a:solidFill>
                <a:cs typeface="Calibri" panose="020F0502020204030204" pitchFamily="34" charset="0"/>
              </a:rPr>
            </a:br>
            <a:endParaRPr lang="en-GB" sz="2400" dirty="0">
              <a:solidFill>
                <a:srgbClr val="004976"/>
              </a:solidFill>
              <a:cs typeface="Calibri" panose="020F0502020204030204" pitchFamily="34" charset="0"/>
            </a:endParaRPr>
          </a:p>
        </p:txBody>
      </p:sp>
    </p:spTree>
    <p:extLst>
      <p:ext uri="{BB962C8B-B14F-4D97-AF65-F5344CB8AC3E}">
        <p14:creationId xmlns:p14="http://schemas.microsoft.com/office/powerpoint/2010/main" val="1228266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21</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US" sz="3200" dirty="0">
                <a:solidFill>
                  <a:srgbClr val="004976"/>
                </a:solidFill>
              </a:rPr>
              <a:t>Discussion</a:t>
            </a:r>
            <a:endParaRPr lang="en-GB"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783488" y="1563688"/>
            <a:ext cx="10625023" cy="4581525"/>
          </a:xfrm>
        </p:spPr>
        <p:txBody>
          <a:bodyPr>
            <a:noAutofit/>
          </a:bodyPr>
          <a:lstStyle/>
          <a:p>
            <a:pPr>
              <a:buClr>
                <a:srgbClr val="004976"/>
              </a:buClr>
              <a:buFontTx/>
              <a:buChar char="−"/>
            </a:pPr>
            <a:r>
              <a:rPr lang="en-GB" sz="1800" b="1" dirty="0">
                <a:solidFill>
                  <a:srgbClr val="004976"/>
                </a:solidFill>
                <a:cs typeface="Calibri" panose="020F0502020204030204" pitchFamily="34" charset="0"/>
              </a:rPr>
              <a:t>Both similarities and differences </a:t>
            </a:r>
            <a:r>
              <a:rPr lang="en-GB" sz="1800" dirty="0">
                <a:solidFill>
                  <a:srgbClr val="004976"/>
                </a:solidFill>
                <a:cs typeface="Calibri" panose="020F0502020204030204" pitchFamily="34" charset="0"/>
              </a:rPr>
              <a:t>on a direct comparison with the results </a:t>
            </a:r>
            <a:r>
              <a:rPr lang="en-GB" sz="1800" b="1" dirty="0">
                <a:solidFill>
                  <a:srgbClr val="004976"/>
                </a:solidFill>
                <a:cs typeface="Calibri" panose="020F0502020204030204" pitchFamily="34" charset="0"/>
              </a:rPr>
              <a:t>of Rahman et al. (</a:t>
            </a:r>
            <a:r>
              <a:rPr lang="en-GB" sz="1800" dirty="0">
                <a:solidFill>
                  <a:srgbClr val="004976"/>
                </a:solidFill>
                <a:cs typeface="Calibri" panose="020F0502020204030204" pitchFamily="34" charset="0"/>
              </a:rPr>
              <a:t>2018), the  only other study that empirically tested complete UMDA on lower-level ADAS (Rehman et al. 2018)</a:t>
            </a:r>
          </a:p>
          <a:p>
            <a:pPr>
              <a:buClr>
                <a:srgbClr val="004976"/>
              </a:buClr>
              <a:buFontTx/>
              <a:buChar char="−"/>
            </a:pPr>
            <a:r>
              <a:rPr lang="en-GB" sz="1800" dirty="0">
                <a:solidFill>
                  <a:srgbClr val="004976"/>
                </a:solidFill>
                <a:cs typeface="Calibri" panose="020F0502020204030204" pitchFamily="34" charset="0"/>
              </a:rPr>
              <a:t>Similarities</a:t>
            </a:r>
          </a:p>
          <a:p>
            <a:pPr lvl="1">
              <a:buClr>
                <a:srgbClr val="004976"/>
              </a:buClr>
              <a:buFontTx/>
              <a:buChar char="−"/>
            </a:pPr>
            <a:r>
              <a:rPr lang="en-GB" sz="1800" b="1" dirty="0">
                <a:solidFill>
                  <a:srgbClr val="004976"/>
                </a:solidFill>
                <a:cs typeface="Calibri" panose="020F0502020204030204" pitchFamily="34" charset="0"/>
              </a:rPr>
              <a:t>Endorsement and compatibility </a:t>
            </a:r>
            <a:r>
              <a:rPr lang="en-GB" sz="1800" dirty="0">
                <a:solidFill>
                  <a:srgbClr val="004976"/>
                </a:solidFill>
                <a:cs typeface="Calibri" panose="020F0502020204030204" pitchFamily="34" charset="0"/>
              </a:rPr>
              <a:t>were among the </a:t>
            </a:r>
            <a:r>
              <a:rPr lang="en-GB" sz="1800" b="1" dirty="0">
                <a:solidFill>
                  <a:srgbClr val="004976"/>
                </a:solidFill>
                <a:cs typeface="Calibri" panose="020F0502020204030204" pitchFamily="34" charset="0"/>
              </a:rPr>
              <a:t>three strongest predictors </a:t>
            </a:r>
            <a:r>
              <a:rPr lang="en-GB" sz="1800" dirty="0">
                <a:solidFill>
                  <a:srgbClr val="004976"/>
                </a:solidFill>
                <a:cs typeface="Calibri" panose="020F0502020204030204" pitchFamily="34" charset="0"/>
              </a:rPr>
              <a:t>of ADAS acceptance (</a:t>
            </a:r>
            <a:r>
              <a:rPr lang="en-GB" sz="1800" b="1" dirty="0">
                <a:solidFill>
                  <a:srgbClr val="004976"/>
                </a:solidFill>
                <a:cs typeface="Calibri" panose="020F0502020204030204" pitchFamily="34" charset="0"/>
              </a:rPr>
              <a:t>only Belgium)</a:t>
            </a:r>
          </a:p>
          <a:p>
            <a:pPr lvl="1">
              <a:buClr>
                <a:srgbClr val="004976"/>
              </a:buClr>
              <a:buFontTx/>
              <a:buChar char="−"/>
            </a:pPr>
            <a:r>
              <a:rPr lang="en-GB" sz="1800" b="1" dirty="0">
                <a:solidFill>
                  <a:srgbClr val="004976"/>
                </a:solidFill>
                <a:cs typeface="Calibri" panose="020F0502020204030204" pitchFamily="34" charset="0"/>
              </a:rPr>
              <a:t>Perceived usefulness, Affordability and compatibility </a:t>
            </a:r>
            <a:r>
              <a:rPr lang="en-GB" sz="1800" dirty="0">
                <a:solidFill>
                  <a:srgbClr val="004976"/>
                </a:solidFill>
                <a:cs typeface="Calibri" panose="020F0502020204030204" pitchFamily="34" charset="0"/>
              </a:rPr>
              <a:t>were significant predictors of </a:t>
            </a:r>
            <a:r>
              <a:rPr lang="en-GB" sz="1800" b="1" dirty="0">
                <a:solidFill>
                  <a:srgbClr val="004976"/>
                </a:solidFill>
                <a:cs typeface="Calibri" panose="020F0502020204030204" pitchFamily="34" charset="0"/>
              </a:rPr>
              <a:t>ADAS acceptance</a:t>
            </a:r>
            <a:r>
              <a:rPr lang="en-GB" sz="1800" dirty="0">
                <a:solidFill>
                  <a:srgbClr val="004976"/>
                </a:solidFill>
                <a:cs typeface="Calibri" panose="020F0502020204030204" pitchFamily="34" charset="0"/>
              </a:rPr>
              <a:t> for </a:t>
            </a:r>
            <a:r>
              <a:rPr lang="en-GB" sz="1800" b="1" dirty="0">
                <a:solidFill>
                  <a:srgbClr val="004976"/>
                </a:solidFill>
                <a:cs typeface="Calibri" panose="020F0502020204030204" pitchFamily="34" charset="0"/>
              </a:rPr>
              <a:t>both </a:t>
            </a:r>
            <a:r>
              <a:rPr lang="en-GB" sz="1800" dirty="0">
                <a:solidFill>
                  <a:srgbClr val="004976"/>
                </a:solidFill>
                <a:cs typeface="Calibri" panose="020F0502020204030204" pitchFamily="34" charset="0"/>
              </a:rPr>
              <a:t>Belgian and Vietnamese respondents and Rahman et al. (2018).</a:t>
            </a:r>
          </a:p>
          <a:p>
            <a:pPr>
              <a:buClr>
                <a:srgbClr val="004976"/>
              </a:buClr>
              <a:buFontTx/>
              <a:buChar char="−"/>
            </a:pPr>
            <a:r>
              <a:rPr lang="en-GB" sz="1800" dirty="0">
                <a:solidFill>
                  <a:srgbClr val="004976"/>
                </a:solidFill>
                <a:cs typeface="Calibri" panose="020F0502020204030204" pitchFamily="34" charset="0"/>
              </a:rPr>
              <a:t>Differences</a:t>
            </a:r>
          </a:p>
          <a:p>
            <a:pPr lvl="1">
              <a:buClr>
                <a:srgbClr val="004976"/>
              </a:buClr>
              <a:buFontTx/>
              <a:buChar char="−"/>
            </a:pPr>
            <a:r>
              <a:rPr lang="en-GB" sz="1800" b="1" dirty="0">
                <a:solidFill>
                  <a:srgbClr val="004976"/>
                </a:solidFill>
                <a:cs typeface="Calibri" panose="020F0502020204030204" pitchFamily="34" charset="0"/>
              </a:rPr>
              <a:t>Less important role of attitude</a:t>
            </a:r>
            <a:endParaRPr lang="en-GB" sz="1800" dirty="0">
              <a:solidFill>
                <a:srgbClr val="004976"/>
              </a:solidFill>
              <a:cs typeface="Calibri" panose="020F0502020204030204" pitchFamily="34" charset="0"/>
            </a:endParaRPr>
          </a:p>
          <a:p>
            <a:pPr lvl="1">
              <a:buClr>
                <a:srgbClr val="004976"/>
              </a:buClr>
              <a:buFontTx/>
              <a:buChar char="−"/>
            </a:pPr>
            <a:r>
              <a:rPr lang="en-GB" sz="1800" b="1" dirty="0">
                <a:solidFill>
                  <a:srgbClr val="004976"/>
                </a:solidFill>
                <a:cs typeface="Calibri" panose="020F0502020204030204" pitchFamily="34" charset="0"/>
              </a:rPr>
              <a:t>Subjective norm </a:t>
            </a:r>
            <a:r>
              <a:rPr lang="en-GB" sz="1800" dirty="0">
                <a:solidFill>
                  <a:srgbClr val="004976"/>
                </a:solidFill>
                <a:cs typeface="Calibri" panose="020F0502020204030204" pitchFamily="34" charset="0"/>
              </a:rPr>
              <a:t>was </a:t>
            </a:r>
            <a:r>
              <a:rPr lang="en-GB" sz="1800" b="1" dirty="0">
                <a:solidFill>
                  <a:srgbClr val="004976"/>
                </a:solidFill>
                <a:cs typeface="Calibri" panose="020F0502020204030204" pitchFamily="34" charset="0"/>
              </a:rPr>
              <a:t>not retained </a:t>
            </a:r>
            <a:r>
              <a:rPr lang="en-GB" sz="1800" dirty="0">
                <a:solidFill>
                  <a:srgbClr val="004976"/>
                </a:solidFill>
                <a:cs typeface="Calibri" panose="020F0502020204030204" pitchFamily="34" charset="0"/>
              </a:rPr>
              <a:t>as a predictor by Rahman et al. (2018); it</a:t>
            </a:r>
            <a:r>
              <a:rPr lang="en-GB" sz="1800" b="1" dirty="0">
                <a:solidFill>
                  <a:srgbClr val="004976"/>
                </a:solidFill>
                <a:cs typeface="Calibri" panose="020F0502020204030204" pitchFamily="34" charset="0"/>
              </a:rPr>
              <a:t> was particularly influential in this study for Vietnamese respondents</a:t>
            </a:r>
          </a:p>
        </p:txBody>
      </p:sp>
    </p:spTree>
    <p:extLst>
      <p:ext uri="{BB962C8B-B14F-4D97-AF65-F5344CB8AC3E}">
        <p14:creationId xmlns:p14="http://schemas.microsoft.com/office/powerpoint/2010/main" val="2275272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22</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US" sz="3200" dirty="0">
                <a:solidFill>
                  <a:srgbClr val="004976"/>
                </a:solidFill>
              </a:rPr>
              <a:t>Discussion</a:t>
            </a:r>
            <a:endParaRPr lang="en-GB"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783488" y="1481137"/>
            <a:ext cx="11408512" cy="4581525"/>
          </a:xfrm>
        </p:spPr>
        <p:txBody>
          <a:bodyPr>
            <a:normAutofit/>
          </a:bodyPr>
          <a:lstStyle/>
          <a:p>
            <a:pPr marL="0" indent="0">
              <a:buNone/>
            </a:pPr>
            <a:r>
              <a:rPr lang="en-GB" sz="2400" b="1" dirty="0">
                <a:solidFill>
                  <a:srgbClr val="004976"/>
                </a:solidFill>
                <a:cs typeface="Calibri" panose="020F0502020204030204" pitchFamily="34" charset="0"/>
              </a:rPr>
              <a:t>Cross-country comparison</a:t>
            </a:r>
          </a:p>
          <a:p>
            <a:pPr>
              <a:buClr>
                <a:srgbClr val="004976"/>
              </a:buClr>
              <a:buFontTx/>
              <a:buChar char="−"/>
            </a:pPr>
            <a:r>
              <a:rPr lang="en-GB" sz="2200" dirty="0">
                <a:solidFill>
                  <a:srgbClr val="004976"/>
                </a:solidFill>
                <a:cs typeface="Calibri" panose="020F0502020204030204" pitchFamily="34" charset="0"/>
              </a:rPr>
              <a:t>Vietnamese respondents were more in favour of the studied ADAS system than Belgians (higher scores)</a:t>
            </a:r>
          </a:p>
          <a:p>
            <a:pPr>
              <a:buFontTx/>
              <a:buChar char="−"/>
            </a:pPr>
            <a:r>
              <a:rPr lang="en-GB" sz="2200" dirty="0">
                <a:solidFill>
                  <a:srgbClr val="004976"/>
                </a:solidFill>
                <a:cs typeface="Calibri" panose="020F0502020204030204" pitchFamily="34" charset="0"/>
              </a:rPr>
              <a:t>Similarities between the two countries</a:t>
            </a:r>
          </a:p>
          <a:p>
            <a:pPr lvl="1">
              <a:buFontTx/>
              <a:buChar char="−"/>
            </a:pPr>
            <a:r>
              <a:rPr lang="en-GB" sz="2000" dirty="0">
                <a:solidFill>
                  <a:srgbClr val="004976"/>
                </a:solidFill>
                <a:cs typeface="Calibri" panose="020F0502020204030204" pitchFamily="34" charset="0"/>
              </a:rPr>
              <a:t>For both countries, </a:t>
            </a:r>
            <a:r>
              <a:rPr lang="en-GB" sz="2000" b="1" dirty="0">
                <a:solidFill>
                  <a:srgbClr val="004976"/>
                </a:solidFill>
                <a:cs typeface="Calibri" panose="020F0502020204030204" pitchFamily="34" charset="0"/>
              </a:rPr>
              <a:t>perceived usefulness, compatibility and affordability </a:t>
            </a:r>
            <a:r>
              <a:rPr lang="en-GB" sz="2000" dirty="0">
                <a:solidFill>
                  <a:srgbClr val="004976"/>
                </a:solidFill>
                <a:cs typeface="Calibri" panose="020F0502020204030204" pitchFamily="34" charset="0"/>
              </a:rPr>
              <a:t>play a role in determining user intentions</a:t>
            </a:r>
          </a:p>
          <a:p>
            <a:pPr>
              <a:buFontTx/>
              <a:buChar char="−"/>
            </a:pPr>
            <a:r>
              <a:rPr lang="en-GB" sz="2200" dirty="0">
                <a:solidFill>
                  <a:srgbClr val="004976"/>
                </a:solidFill>
                <a:cs typeface="Calibri" panose="020F0502020204030204" pitchFamily="34" charset="0"/>
              </a:rPr>
              <a:t> Differences between the two countries</a:t>
            </a:r>
          </a:p>
          <a:p>
            <a:pPr lvl="1">
              <a:buFontTx/>
              <a:buChar char="−"/>
            </a:pPr>
            <a:r>
              <a:rPr lang="en-GB" sz="2000" b="1" dirty="0">
                <a:solidFill>
                  <a:srgbClr val="004976"/>
                </a:solidFill>
                <a:cs typeface="Calibri" panose="020F0502020204030204" pitchFamily="34" charset="0"/>
              </a:rPr>
              <a:t>Endorsement</a:t>
            </a:r>
            <a:r>
              <a:rPr lang="en-GB" sz="2000" dirty="0">
                <a:solidFill>
                  <a:srgbClr val="004976"/>
                </a:solidFill>
                <a:cs typeface="Calibri" panose="020F0502020204030204" pitchFamily="34" charset="0"/>
              </a:rPr>
              <a:t> as a strong predictor of acceptance in </a:t>
            </a:r>
            <a:r>
              <a:rPr lang="en-GB" sz="2000" b="1" dirty="0">
                <a:solidFill>
                  <a:srgbClr val="004976"/>
                </a:solidFill>
                <a:cs typeface="Calibri" panose="020F0502020204030204" pitchFamily="34" charset="0"/>
              </a:rPr>
              <a:t>Belgium</a:t>
            </a:r>
            <a:r>
              <a:rPr lang="en-GB" sz="2000" dirty="0">
                <a:solidFill>
                  <a:srgbClr val="004976"/>
                </a:solidFill>
                <a:cs typeface="Calibri" panose="020F0502020204030204" pitchFamily="34" charset="0"/>
              </a:rPr>
              <a:t> (could be because of market penetration, experience with ADAS), and </a:t>
            </a:r>
            <a:r>
              <a:rPr lang="en-GB" sz="2000" b="1" dirty="0">
                <a:solidFill>
                  <a:srgbClr val="004976"/>
                </a:solidFill>
                <a:cs typeface="Calibri" panose="020F0502020204030204" pitchFamily="34" charset="0"/>
              </a:rPr>
              <a:t>subjective norm </a:t>
            </a:r>
            <a:r>
              <a:rPr lang="en-GB" sz="2000" dirty="0">
                <a:solidFill>
                  <a:srgbClr val="004976"/>
                </a:solidFill>
                <a:cs typeface="Calibri" panose="020F0502020204030204" pitchFamily="34" charset="0"/>
              </a:rPr>
              <a:t>in </a:t>
            </a:r>
            <a:r>
              <a:rPr lang="en-GB" sz="2000" b="1" dirty="0">
                <a:solidFill>
                  <a:srgbClr val="004976"/>
                </a:solidFill>
                <a:cs typeface="Calibri" panose="020F0502020204030204" pitchFamily="34" charset="0"/>
              </a:rPr>
              <a:t>Vietnam</a:t>
            </a:r>
            <a:r>
              <a:rPr lang="en-GB" sz="2000" dirty="0">
                <a:solidFill>
                  <a:srgbClr val="004976"/>
                </a:solidFill>
                <a:cs typeface="Calibri" panose="020F0502020204030204" pitchFamily="34" charset="0"/>
              </a:rPr>
              <a:t> (cultural identity: individualism versus collectivism). </a:t>
            </a:r>
          </a:p>
        </p:txBody>
      </p:sp>
    </p:spTree>
    <p:extLst>
      <p:ext uri="{BB962C8B-B14F-4D97-AF65-F5344CB8AC3E}">
        <p14:creationId xmlns:p14="http://schemas.microsoft.com/office/powerpoint/2010/main" val="387843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23</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US" sz="3200" b="1" i="0" dirty="0">
                <a:solidFill>
                  <a:srgbClr val="004976"/>
                </a:solidFill>
                <a:effectLst/>
              </a:rPr>
              <a:t>Practical recommendations</a:t>
            </a:r>
            <a:endParaRPr lang="en-GB"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206375" y="1420813"/>
            <a:ext cx="11641820" cy="5125460"/>
          </a:xfrm>
        </p:spPr>
        <p:txBody>
          <a:bodyPr>
            <a:normAutofit/>
          </a:bodyPr>
          <a:lstStyle/>
          <a:p>
            <a:pPr marL="457200" lvl="1" indent="0">
              <a:buNone/>
            </a:pPr>
            <a:r>
              <a:rPr lang="en-GB" dirty="0">
                <a:solidFill>
                  <a:srgbClr val="004976"/>
                </a:solidFill>
              </a:rPr>
              <a:t>Based on the findings, it is recommended that:</a:t>
            </a:r>
          </a:p>
          <a:p>
            <a:pPr lvl="2">
              <a:buFont typeface="Calibri" panose="020F0502020204030204" pitchFamily="34" charset="0"/>
              <a:buChar char="−"/>
            </a:pPr>
            <a:r>
              <a:rPr lang="en-GB" sz="1800" dirty="0">
                <a:solidFill>
                  <a:srgbClr val="004976"/>
                </a:solidFill>
              </a:rPr>
              <a:t>Policy measures should aim at translating intentions to adopt ADAS into actually purchasing (or retrofitting) and appropriately utilizing such technology. </a:t>
            </a:r>
          </a:p>
          <a:p>
            <a:pPr lvl="3">
              <a:buFont typeface="Calibri" panose="020F0502020204030204" pitchFamily="34" charset="0"/>
              <a:buChar char="−"/>
            </a:pPr>
            <a:r>
              <a:rPr lang="en-GB" dirty="0">
                <a:solidFill>
                  <a:srgbClr val="004976"/>
                </a:solidFill>
              </a:rPr>
              <a:t>Some recommended behavioural change methods are social liberation, self-liberation, counter-conditioning, stimulus control, helping relationships and reinforcement management (see Prochaska and DiClemente, 1983; Prochaska and </a:t>
            </a:r>
            <a:r>
              <a:rPr lang="en-GB" dirty="0" err="1">
                <a:solidFill>
                  <a:srgbClr val="004976"/>
                </a:solidFill>
              </a:rPr>
              <a:t>Velicer</a:t>
            </a:r>
            <a:r>
              <a:rPr lang="en-GB" dirty="0">
                <a:solidFill>
                  <a:srgbClr val="004976"/>
                </a:solidFill>
              </a:rPr>
              <a:t>, 1997).           </a:t>
            </a:r>
          </a:p>
          <a:p>
            <a:pPr lvl="2">
              <a:buFont typeface="Calibri" panose="020F0502020204030204" pitchFamily="34" charset="0"/>
              <a:buChar char="−"/>
            </a:pPr>
            <a:r>
              <a:rPr lang="en-GB" sz="1800" dirty="0">
                <a:solidFill>
                  <a:srgbClr val="004976"/>
                </a:solidFill>
              </a:rPr>
              <a:t>Retrofitting existing vehicles with ADAS (see </a:t>
            </a:r>
            <a:r>
              <a:rPr lang="en-GB" sz="1800" dirty="0" err="1">
                <a:solidFill>
                  <a:srgbClr val="004976"/>
                </a:solidFill>
              </a:rPr>
              <a:t>Scholliers</a:t>
            </a:r>
            <a:r>
              <a:rPr lang="en-GB" sz="1800" dirty="0">
                <a:solidFill>
                  <a:srgbClr val="004976"/>
                </a:solidFill>
              </a:rPr>
              <a:t> et al., 2020). To support this, the implementation of </a:t>
            </a:r>
            <a:r>
              <a:rPr lang="en-GB" sz="1800" b="1" dirty="0">
                <a:solidFill>
                  <a:srgbClr val="004976"/>
                </a:solidFill>
              </a:rPr>
              <a:t>additional voluntary measures, such as awareness-raising measures, subsidies and other financial incentives</a:t>
            </a:r>
            <a:r>
              <a:rPr lang="en-GB" sz="1800" dirty="0">
                <a:solidFill>
                  <a:srgbClr val="004976"/>
                </a:solidFill>
              </a:rPr>
              <a:t> (e.g., tax advantages, insurance discounts)</a:t>
            </a:r>
          </a:p>
          <a:p>
            <a:pPr lvl="2">
              <a:buFont typeface="Calibri" panose="020F0502020204030204" pitchFamily="34" charset="0"/>
              <a:buChar char="−"/>
            </a:pPr>
            <a:r>
              <a:rPr lang="en-GB" sz="1800" dirty="0">
                <a:solidFill>
                  <a:srgbClr val="004976"/>
                </a:solidFill>
              </a:rPr>
              <a:t>Classical social marketing approaches, as highlighted in several studies (e.g., </a:t>
            </a:r>
            <a:r>
              <a:rPr lang="en-GB" sz="1800" dirty="0" err="1">
                <a:solidFill>
                  <a:srgbClr val="004976"/>
                </a:solidFill>
              </a:rPr>
              <a:t>Boelhouwer</a:t>
            </a:r>
            <a:r>
              <a:rPr lang="en-GB" sz="1800" dirty="0">
                <a:solidFill>
                  <a:srgbClr val="004976"/>
                </a:solidFill>
              </a:rPr>
              <a:t> et al., 2020; </a:t>
            </a:r>
            <a:r>
              <a:rPr lang="en-GB" sz="1800" dirty="0" err="1">
                <a:solidFill>
                  <a:srgbClr val="004976"/>
                </a:solidFill>
              </a:rPr>
              <a:t>DeGuzman</a:t>
            </a:r>
            <a:r>
              <a:rPr lang="en-GB" sz="1800" dirty="0">
                <a:solidFill>
                  <a:srgbClr val="004976"/>
                </a:solidFill>
              </a:rPr>
              <a:t> and </a:t>
            </a:r>
            <a:r>
              <a:rPr lang="en-GB" sz="1800" dirty="0" err="1">
                <a:solidFill>
                  <a:srgbClr val="004976"/>
                </a:solidFill>
              </a:rPr>
              <a:t>Donmez</a:t>
            </a:r>
            <a:r>
              <a:rPr lang="en-GB" sz="1800" dirty="0">
                <a:solidFill>
                  <a:srgbClr val="004976"/>
                </a:solidFill>
              </a:rPr>
              <a:t>, 2021; Kaye et al., 2023; Reagan et al., 2023). </a:t>
            </a:r>
          </a:p>
          <a:p>
            <a:pPr lvl="2">
              <a:buFont typeface="Calibri" panose="020F0502020204030204" pitchFamily="34" charset="0"/>
              <a:buChar char="−"/>
            </a:pPr>
            <a:r>
              <a:rPr lang="en-GB" sz="1800" dirty="0">
                <a:solidFill>
                  <a:srgbClr val="004976"/>
                </a:solidFill>
              </a:rPr>
              <a:t>In Vietnam, </a:t>
            </a:r>
            <a:r>
              <a:rPr lang="en-GB" sz="1800" b="1" dirty="0">
                <a:solidFill>
                  <a:srgbClr val="004976"/>
                </a:solidFill>
              </a:rPr>
              <a:t>extra attention </a:t>
            </a:r>
            <a:r>
              <a:rPr lang="en-GB" sz="1800" dirty="0">
                <a:solidFill>
                  <a:srgbClr val="004976"/>
                </a:solidFill>
              </a:rPr>
              <a:t>should go to the inclusion of </a:t>
            </a:r>
            <a:r>
              <a:rPr lang="en-GB" sz="1800" b="1" dirty="0">
                <a:solidFill>
                  <a:srgbClr val="004976"/>
                </a:solidFill>
              </a:rPr>
              <a:t>critical social referents </a:t>
            </a:r>
            <a:r>
              <a:rPr lang="en-GB" sz="1800" dirty="0">
                <a:solidFill>
                  <a:srgbClr val="004976"/>
                </a:solidFill>
              </a:rPr>
              <a:t>as secondary target groups in interventions aimed at stimulating ADAS uptake and use</a:t>
            </a:r>
          </a:p>
          <a:p>
            <a:pPr lvl="2">
              <a:buFont typeface="Calibri" panose="020F0502020204030204" pitchFamily="34" charset="0"/>
              <a:buChar char="−"/>
            </a:pPr>
            <a:r>
              <a:rPr lang="en-GB" sz="1800" b="1" dirty="0">
                <a:solidFill>
                  <a:srgbClr val="004976"/>
                </a:solidFill>
              </a:rPr>
              <a:t>Governmental subsidy </a:t>
            </a:r>
            <a:r>
              <a:rPr lang="en-GB" sz="1800" dirty="0">
                <a:solidFill>
                  <a:srgbClr val="004976"/>
                </a:solidFill>
              </a:rPr>
              <a:t>for private vehicle owners or fleet owners to make ADAS financially more attractive</a:t>
            </a:r>
          </a:p>
          <a:p>
            <a:pPr lvl="2">
              <a:buFont typeface="Calibri" panose="020F0502020204030204" pitchFamily="34" charset="0"/>
              <a:buChar char="−"/>
            </a:pPr>
            <a:r>
              <a:rPr lang="en-GB" sz="1800" b="1" dirty="0">
                <a:solidFill>
                  <a:srgbClr val="004976"/>
                </a:solidFill>
              </a:rPr>
              <a:t>Insurance policies </a:t>
            </a:r>
            <a:r>
              <a:rPr lang="en-GB" sz="1800" dirty="0">
                <a:solidFill>
                  <a:srgbClr val="004976"/>
                </a:solidFill>
              </a:rPr>
              <a:t>such as reduced premiums or covering costs for installation of certain ADAS can also stimulate uptake. </a:t>
            </a:r>
          </a:p>
          <a:p>
            <a:pPr marL="457200" lvl="1" indent="0">
              <a:buNone/>
            </a:pPr>
            <a:endParaRPr lang="en-GB" sz="2000" dirty="0">
              <a:solidFill>
                <a:srgbClr val="004976"/>
              </a:solidFill>
            </a:endParaRPr>
          </a:p>
        </p:txBody>
      </p:sp>
    </p:spTree>
    <p:extLst>
      <p:ext uri="{BB962C8B-B14F-4D97-AF65-F5344CB8AC3E}">
        <p14:creationId xmlns:p14="http://schemas.microsoft.com/office/powerpoint/2010/main" val="205354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4AF80-EFBF-67BD-3BC9-C115C5129151}"/>
              </a:ext>
            </a:extLst>
          </p:cNvPr>
          <p:cNvSpPr>
            <a:spLocks noGrp="1"/>
          </p:cNvSpPr>
          <p:nvPr>
            <p:ph type="sldNum" sz="quarter" idx="10"/>
          </p:nvPr>
        </p:nvSpPr>
        <p:spPr/>
        <p:txBody>
          <a:bodyPr/>
          <a:lstStyle/>
          <a:p>
            <a:fld id="{D495E168-DA5E-4888-8D8A-92B118324C14}" type="slidenum">
              <a:rPr lang="fr-FR" smtClean="0"/>
              <a:pPr/>
              <a:t>24</a:t>
            </a:fld>
            <a:endParaRPr lang="fr-FR" dirty="0"/>
          </a:p>
        </p:txBody>
      </p:sp>
      <p:sp>
        <p:nvSpPr>
          <p:cNvPr id="3" name="Text Placeholder 2">
            <a:extLst>
              <a:ext uri="{FF2B5EF4-FFF2-40B4-BE49-F238E27FC236}">
                <a16:creationId xmlns:a16="http://schemas.microsoft.com/office/drawing/2014/main" id="{1C950C68-7038-4E15-DE74-51260CB32B0A}"/>
              </a:ext>
            </a:extLst>
          </p:cNvPr>
          <p:cNvSpPr>
            <a:spLocks noGrp="1"/>
          </p:cNvSpPr>
          <p:nvPr>
            <p:ph type="body" sz="quarter" idx="20"/>
          </p:nvPr>
        </p:nvSpPr>
        <p:spPr>
          <a:xfrm>
            <a:off x="2236124" y="2328421"/>
            <a:ext cx="9235440" cy="2677079"/>
          </a:xfrm>
        </p:spPr>
        <p:txBody>
          <a:bodyPr/>
          <a:lstStyle/>
          <a:p>
            <a:pPr algn="l">
              <a:buClr>
                <a:srgbClr val="004976"/>
              </a:buClr>
              <a:buFontTx/>
              <a:buChar char="-"/>
            </a:pPr>
            <a:r>
              <a:rPr lang="en-GB" sz="2400" dirty="0">
                <a:solidFill>
                  <a:srgbClr val="004976"/>
                </a:solidFill>
              </a:rPr>
              <a:t>Research Foundation-Flanders (FWO), Belgium</a:t>
            </a:r>
          </a:p>
          <a:p>
            <a:pPr>
              <a:buClr>
                <a:srgbClr val="004976"/>
              </a:buClr>
              <a:buFontTx/>
              <a:buChar char="-"/>
            </a:pPr>
            <a:r>
              <a:rPr lang="en-GB" sz="2400" dirty="0">
                <a:solidFill>
                  <a:srgbClr val="004976"/>
                </a:solidFill>
              </a:rPr>
              <a:t>National Foundation for Science and Technology Development (NAFOSTED), Vietnam</a:t>
            </a:r>
          </a:p>
          <a:p>
            <a:pPr algn="l"/>
            <a:endParaRPr lang="en-GB" dirty="0">
              <a:solidFill>
                <a:srgbClr val="004976"/>
              </a:solidFill>
            </a:endParaRPr>
          </a:p>
        </p:txBody>
      </p:sp>
      <p:sp>
        <p:nvSpPr>
          <p:cNvPr id="4" name="Title 3">
            <a:extLst>
              <a:ext uri="{FF2B5EF4-FFF2-40B4-BE49-F238E27FC236}">
                <a16:creationId xmlns:a16="http://schemas.microsoft.com/office/drawing/2014/main" id="{160851DE-F413-E16D-A379-4535A19DC3F4}"/>
              </a:ext>
            </a:extLst>
          </p:cNvPr>
          <p:cNvSpPr>
            <a:spLocks noGrp="1"/>
          </p:cNvSpPr>
          <p:nvPr>
            <p:ph type="title"/>
          </p:nvPr>
        </p:nvSpPr>
        <p:spPr/>
        <p:txBody>
          <a:bodyPr>
            <a:normAutofit/>
          </a:bodyPr>
          <a:lstStyle/>
          <a:p>
            <a:r>
              <a:rPr lang="en-GB" sz="3200" dirty="0">
                <a:solidFill>
                  <a:srgbClr val="004976"/>
                </a:solidFill>
              </a:rPr>
              <a:t>Acknowledgements</a:t>
            </a:r>
            <a:endParaRPr lang="en-GB" sz="3200" dirty="0"/>
          </a:p>
        </p:txBody>
      </p:sp>
    </p:spTree>
    <p:extLst>
      <p:ext uri="{BB962C8B-B14F-4D97-AF65-F5344CB8AC3E}">
        <p14:creationId xmlns:p14="http://schemas.microsoft.com/office/powerpoint/2010/main" val="343675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3BBFE92-CA4F-4673-B4D5-7FFF88E819E8}"/>
              </a:ext>
            </a:extLst>
          </p:cNvPr>
          <p:cNvSpPr>
            <a:spLocks noGrp="1"/>
          </p:cNvSpPr>
          <p:nvPr>
            <p:ph type="body" sz="quarter" idx="13"/>
          </p:nvPr>
        </p:nvSpPr>
        <p:spPr>
          <a:xfrm>
            <a:off x="4971470" y="2327102"/>
            <a:ext cx="3135771" cy="1101897"/>
          </a:xfrm>
        </p:spPr>
        <p:txBody>
          <a:bodyPr rtlCol="0"/>
          <a:lstStyle/>
          <a:p>
            <a:pPr algn="l" rtl="0"/>
            <a:r>
              <a:rPr lang="fr-FR" dirty="0">
                <a:solidFill>
                  <a:schemeClr val="bg1"/>
                </a:solidFill>
              </a:rPr>
              <a:t>Wisal Khattak</a:t>
            </a:r>
          </a:p>
        </p:txBody>
      </p:sp>
      <p:sp>
        <p:nvSpPr>
          <p:cNvPr id="8" name="Espace réservé du texte 7">
            <a:extLst>
              <a:ext uri="{FF2B5EF4-FFF2-40B4-BE49-F238E27FC236}">
                <a16:creationId xmlns:a16="http://schemas.microsoft.com/office/drawing/2014/main" id="{1E9D6192-3994-44C6-93B4-D248EEE931D9}"/>
              </a:ext>
            </a:extLst>
          </p:cNvPr>
          <p:cNvSpPr>
            <a:spLocks noGrp="1"/>
          </p:cNvSpPr>
          <p:nvPr>
            <p:ph type="body" sz="quarter" idx="24"/>
          </p:nvPr>
        </p:nvSpPr>
        <p:spPr>
          <a:xfrm>
            <a:off x="5000045" y="3429000"/>
            <a:ext cx="5920556" cy="474519"/>
          </a:xfrm>
        </p:spPr>
        <p:txBody>
          <a:bodyPr rtlCol="0"/>
          <a:lstStyle/>
          <a:p>
            <a:pPr algn="l" rtl="0"/>
            <a:r>
              <a:rPr lang="fr-FR" dirty="0"/>
              <a:t>IMOB, Hasselt </a:t>
            </a:r>
            <a:r>
              <a:rPr lang="en-GB" dirty="0"/>
              <a:t>University</a:t>
            </a:r>
            <a:r>
              <a:rPr lang="fr-FR" dirty="0"/>
              <a:t> </a:t>
            </a:r>
            <a:r>
              <a:rPr lang="en-GB" dirty="0"/>
              <a:t>Belgium</a:t>
            </a:r>
          </a:p>
        </p:txBody>
      </p:sp>
      <p:sp>
        <p:nvSpPr>
          <p:cNvPr id="9" name="Espace réservé du texte 8">
            <a:extLst>
              <a:ext uri="{FF2B5EF4-FFF2-40B4-BE49-F238E27FC236}">
                <a16:creationId xmlns:a16="http://schemas.microsoft.com/office/drawing/2014/main" id="{AE673424-1521-4ECB-BC19-D062786A9ED3}"/>
              </a:ext>
            </a:extLst>
          </p:cNvPr>
          <p:cNvSpPr>
            <a:spLocks noGrp="1"/>
          </p:cNvSpPr>
          <p:nvPr>
            <p:ph type="body" sz="quarter" idx="25"/>
          </p:nvPr>
        </p:nvSpPr>
        <p:spPr>
          <a:xfrm>
            <a:off x="5000045" y="3141000"/>
            <a:ext cx="4367531" cy="288000"/>
          </a:xfrm>
        </p:spPr>
        <p:txBody>
          <a:bodyPr rtlCol="0"/>
          <a:lstStyle/>
          <a:p>
            <a:pPr algn="l" rtl="0"/>
            <a:r>
              <a:rPr lang="fr-FR" dirty="0">
                <a:solidFill>
                  <a:schemeClr val="bg1"/>
                </a:solidFill>
              </a:rPr>
              <a:t>E-mail: muhammadwisal.khattak@uhasselt.be</a:t>
            </a:r>
          </a:p>
        </p:txBody>
      </p:sp>
      <p:pic>
        <p:nvPicPr>
          <p:cNvPr id="11" name="Espace réservé pour une image  10">
            <a:extLst>
              <a:ext uri="{FF2B5EF4-FFF2-40B4-BE49-F238E27FC236}">
                <a16:creationId xmlns:a16="http://schemas.microsoft.com/office/drawing/2014/main" id="{E890F6EB-D380-4075-A012-78C862393BA5}"/>
              </a:ext>
            </a:extLst>
          </p:cNvPr>
          <p:cNvPicPr>
            <a:picLocks noGrp="1" noChangeAspect="1"/>
          </p:cNvPicPr>
          <p:nvPr>
            <p:ph type="pic" sz="quarter" idx="26"/>
          </p:nvPr>
        </p:nvPicPr>
        <p:blipFill>
          <a:blip r:embed="rId3"/>
          <a:srcRect l="5502" r="5502"/>
          <a:stretch>
            <a:fillRect/>
          </a:stretch>
        </p:blipFill>
        <p:spPr>
          <a:xfrm>
            <a:off x="-8073" y="1058"/>
            <a:ext cx="5722143" cy="4628091"/>
          </a:xfrm>
        </p:spPr>
      </p:pic>
      <p:pic>
        <p:nvPicPr>
          <p:cNvPr id="10" name="Image 9">
            <a:extLst>
              <a:ext uri="{FF2B5EF4-FFF2-40B4-BE49-F238E27FC236}">
                <a16:creationId xmlns:a16="http://schemas.microsoft.com/office/drawing/2014/main" id="{D070AE82-EDEB-4DE9-9AFA-C16C8E3B1E2C}"/>
              </a:ext>
            </a:extLst>
          </p:cNvPr>
          <p:cNvPicPr>
            <a:picLocks noChangeAspect="1"/>
          </p:cNvPicPr>
          <p:nvPr/>
        </p:nvPicPr>
        <p:blipFill>
          <a:blip r:embed="rId4"/>
          <a:stretch>
            <a:fillRect/>
          </a:stretch>
        </p:blipFill>
        <p:spPr>
          <a:xfrm>
            <a:off x="5539728" y="5622979"/>
            <a:ext cx="1644083" cy="963692"/>
          </a:xfrm>
          <a:prstGeom prst="rect">
            <a:avLst/>
          </a:prstGeom>
        </p:spPr>
      </p:pic>
      <p:sp>
        <p:nvSpPr>
          <p:cNvPr id="13" name="ZoneTexte 12">
            <a:extLst>
              <a:ext uri="{FF2B5EF4-FFF2-40B4-BE49-F238E27FC236}">
                <a16:creationId xmlns:a16="http://schemas.microsoft.com/office/drawing/2014/main" id="{D7104332-4564-4226-8EE3-236D233418A8}"/>
              </a:ext>
            </a:extLst>
          </p:cNvPr>
          <p:cNvSpPr txBox="1"/>
          <p:nvPr/>
        </p:nvSpPr>
        <p:spPr>
          <a:xfrm>
            <a:off x="2388450" y="5145618"/>
            <a:ext cx="7324725" cy="338554"/>
          </a:xfrm>
          <a:prstGeom prst="rect">
            <a:avLst/>
          </a:prstGeom>
          <a:noFill/>
        </p:spPr>
        <p:txBody>
          <a:bodyPr wrap="square" rtlCol="0">
            <a:spAutoFit/>
          </a:bodyPr>
          <a:lstStyle/>
          <a:p>
            <a:pPr algn="ctr"/>
            <a:r>
              <a:rPr lang="fr-FR" sz="1600" b="1" dirty="0">
                <a:solidFill>
                  <a:schemeClr val="bg1"/>
                </a:solidFill>
              </a:rPr>
              <a:t>8th HUMANIST </a:t>
            </a:r>
            <a:r>
              <a:rPr lang="fr-FR" sz="1600" b="1" dirty="0" err="1">
                <a:solidFill>
                  <a:schemeClr val="bg1"/>
                </a:solidFill>
              </a:rPr>
              <a:t>Conference</a:t>
            </a:r>
            <a:r>
              <a:rPr lang="fr-FR" sz="1600" b="1" dirty="0">
                <a:solidFill>
                  <a:schemeClr val="bg1"/>
                </a:solidFill>
              </a:rPr>
              <a:t> – 21 &amp; 22 </a:t>
            </a:r>
            <a:r>
              <a:rPr lang="fr-FR" sz="1600" b="1" dirty="0" err="1">
                <a:solidFill>
                  <a:schemeClr val="bg1"/>
                </a:solidFill>
              </a:rPr>
              <a:t>September</a:t>
            </a:r>
            <a:r>
              <a:rPr lang="fr-FR" sz="1600" b="1" dirty="0">
                <a:solidFill>
                  <a:schemeClr val="bg1"/>
                </a:solidFill>
              </a:rPr>
              <a:t> 2023 – Berlin, Germany</a:t>
            </a:r>
          </a:p>
        </p:txBody>
      </p:sp>
      <p:pic>
        <p:nvPicPr>
          <p:cNvPr id="6" name="Image 5" descr="Une image contenant Police, Graphique, logo, symbole&#10;&#10;Description générée avec un niveau de confiance très élevé">
            <a:extLst>
              <a:ext uri="{FF2B5EF4-FFF2-40B4-BE49-F238E27FC236}">
                <a16:creationId xmlns:a16="http://schemas.microsoft.com/office/drawing/2014/main" id="{68B4DCC4-5E58-4E4C-9609-A7B0564E6A34}"/>
              </a:ext>
            </a:extLst>
          </p:cNvPr>
          <p:cNvPicPr>
            <a:picLocks noChangeAspect="1"/>
          </p:cNvPicPr>
          <p:nvPr/>
        </p:nvPicPr>
        <p:blipFill>
          <a:blip r:embed="rId5"/>
          <a:stretch>
            <a:fillRect/>
          </a:stretch>
        </p:blipFill>
        <p:spPr>
          <a:xfrm>
            <a:off x="4048693" y="5757556"/>
            <a:ext cx="1186038" cy="990846"/>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9A0BA9B9-2FF9-3C3E-689F-31FF0DBB2F93}"/>
              </a:ext>
            </a:extLst>
          </p:cNvPr>
          <p:cNvPicPr>
            <a:picLocks noChangeAspect="1"/>
          </p:cNvPicPr>
          <p:nvPr/>
        </p:nvPicPr>
        <p:blipFill>
          <a:blip r:embed="rId6"/>
          <a:stretch>
            <a:fillRect/>
          </a:stretch>
        </p:blipFill>
        <p:spPr>
          <a:xfrm>
            <a:off x="9523744" y="2186901"/>
            <a:ext cx="1644083" cy="1644083"/>
          </a:xfrm>
          <a:prstGeom prst="rect">
            <a:avLst/>
          </a:prstGeom>
        </p:spPr>
      </p:pic>
      <p:pic>
        <p:nvPicPr>
          <p:cNvPr id="1030" name="Picture 6" descr="Hasselt University - e-Inclusion">
            <a:extLst>
              <a:ext uri="{FF2B5EF4-FFF2-40B4-BE49-F238E27FC236}">
                <a16:creationId xmlns:a16="http://schemas.microsoft.com/office/drawing/2014/main" id="{307683F1-BF92-04C1-F558-375F2CA729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08" y="3878406"/>
            <a:ext cx="2111983" cy="50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0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3</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Autofit/>
          </a:bodyPr>
          <a:lstStyle/>
          <a:p>
            <a:r>
              <a:rPr lang="en-GB" sz="3200" dirty="0">
                <a:solidFill>
                  <a:srgbClr val="004976"/>
                </a:solidFill>
              </a:rPr>
              <a:t>Advanced Driver Assistance Systems (ADAS)</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209070" y="1513786"/>
            <a:ext cx="9509662" cy="3983006"/>
          </a:xfrm>
        </p:spPr>
        <p:txBody>
          <a:bodyPr>
            <a:normAutofit/>
          </a:bodyPr>
          <a:lstStyle/>
          <a:p>
            <a:pPr lvl="1">
              <a:buFontTx/>
              <a:buChar char="−"/>
            </a:pPr>
            <a:endParaRPr lang="en-GB" sz="2000" dirty="0">
              <a:solidFill>
                <a:srgbClr val="004976"/>
              </a:solidFill>
            </a:endParaRPr>
          </a:p>
          <a:p>
            <a:pPr lvl="1">
              <a:buFontTx/>
              <a:buChar char="−"/>
            </a:pPr>
            <a:r>
              <a:rPr lang="en-GB" sz="2000" dirty="0">
                <a:solidFill>
                  <a:srgbClr val="004976"/>
                </a:solidFill>
              </a:rPr>
              <a:t>ADAS and Intelligent &amp; Connected Vehicles (ICVs) are effective in improving operational efficiency as well as road safety (Rahman et al., 2019)</a:t>
            </a:r>
          </a:p>
          <a:p>
            <a:pPr lvl="1">
              <a:buFontTx/>
              <a:buChar char="−"/>
            </a:pPr>
            <a:endParaRPr lang="en-GB" sz="2000" dirty="0">
              <a:solidFill>
                <a:srgbClr val="004976"/>
              </a:solidFill>
            </a:endParaRPr>
          </a:p>
          <a:p>
            <a:pPr lvl="1">
              <a:buFontTx/>
              <a:buChar char="−"/>
            </a:pPr>
            <a:r>
              <a:rPr lang="en-GB" sz="2000" dirty="0">
                <a:solidFill>
                  <a:srgbClr val="004976"/>
                </a:solidFill>
              </a:rPr>
              <a:t>Some of the advantages are:</a:t>
            </a:r>
          </a:p>
          <a:p>
            <a:pPr lvl="2">
              <a:buFontTx/>
              <a:buChar char="−"/>
            </a:pPr>
            <a:r>
              <a:rPr lang="en-GB" sz="1600" dirty="0">
                <a:solidFill>
                  <a:srgbClr val="004976"/>
                </a:solidFill>
              </a:rPr>
              <a:t>increased highway capacity (due to shorter headways), and significantly reduced travel time (Morando et al., 2018) </a:t>
            </a:r>
          </a:p>
          <a:p>
            <a:pPr lvl="2">
              <a:buFontTx/>
              <a:buChar char="−"/>
            </a:pPr>
            <a:r>
              <a:rPr lang="en-GB" sz="1600" dirty="0">
                <a:solidFill>
                  <a:srgbClr val="004976"/>
                </a:solidFill>
              </a:rPr>
              <a:t>Increased/inclusive  mobility for specific target groups, such as disabled people and the elderly (Maryam Mousavi et al., 2020) </a:t>
            </a:r>
          </a:p>
          <a:p>
            <a:pPr lvl="2">
              <a:buFontTx/>
              <a:buChar char="−"/>
            </a:pPr>
            <a:r>
              <a:rPr lang="en-GB" sz="1600" dirty="0">
                <a:solidFill>
                  <a:srgbClr val="004976"/>
                </a:solidFill>
              </a:rPr>
              <a:t>Improved safety (Rahman et al., 2019)</a:t>
            </a:r>
          </a:p>
          <a:p>
            <a:pPr lvl="1">
              <a:buFontTx/>
              <a:buChar char="−"/>
            </a:pPr>
            <a:endParaRPr lang="en-GB" sz="2000" dirty="0">
              <a:solidFill>
                <a:srgbClr val="004976"/>
              </a:solidFill>
            </a:endParaRPr>
          </a:p>
        </p:txBody>
      </p:sp>
    </p:spTree>
    <p:extLst>
      <p:ext uri="{BB962C8B-B14F-4D97-AF65-F5344CB8AC3E}">
        <p14:creationId xmlns:p14="http://schemas.microsoft.com/office/powerpoint/2010/main" val="339943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4</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Autofit/>
          </a:bodyPr>
          <a:lstStyle/>
          <a:p>
            <a:r>
              <a:rPr lang="en-GB" sz="3200" dirty="0">
                <a:solidFill>
                  <a:srgbClr val="004976"/>
                </a:solidFill>
              </a:rPr>
              <a:t>ADAS: road safety effects</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209069" y="1504260"/>
            <a:ext cx="9981939" cy="4699113"/>
          </a:xfrm>
        </p:spPr>
        <p:txBody>
          <a:bodyPr>
            <a:normAutofit lnSpcReduction="10000"/>
          </a:bodyPr>
          <a:lstStyle/>
          <a:p>
            <a:pPr marL="457200" lvl="1" indent="0">
              <a:buNone/>
            </a:pPr>
            <a:endParaRPr lang="en-GB" sz="2000" dirty="0">
              <a:solidFill>
                <a:srgbClr val="004976"/>
              </a:solidFill>
            </a:endParaRPr>
          </a:p>
          <a:p>
            <a:pPr lvl="1">
              <a:buFontTx/>
              <a:buChar char="−"/>
            </a:pPr>
            <a:r>
              <a:rPr lang="en-GB" sz="2000" dirty="0">
                <a:solidFill>
                  <a:srgbClr val="004976"/>
                </a:solidFill>
              </a:rPr>
              <a:t>Full penetration of an ADAS bundle (FCW, SLI and LDW) </a:t>
            </a:r>
            <a:r>
              <a:rPr lang="en-GB" sz="2000" b="1" dirty="0">
                <a:solidFill>
                  <a:srgbClr val="004976"/>
                </a:solidFill>
                <a:latin typeface="The Serif Hand" panose="020F0502020204030204" pitchFamily="66" charset="0"/>
              </a:rPr>
              <a:t>→</a:t>
            </a:r>
            <a:r>
              <a:rPr lang="en-GB" sz="2000" b="1" dirty="0">
                <a:solidFill>
                  <a:srgbClr val="004976"/>
                </a:solidFill>
              </a:rPr>
              <a:t>8.4%-23.4% </a:t>
            </a:r>
            <a:r>
              <a:rPr lang="en-US" sz="2000" b="1" dirty="0">
                <a:solidFill>
                  <a:srgbClr val="004976"/>
                </a:solidFill>
                <a:latin typeface="arial" panose="020B0604020202020204" pitchFamily="34" charset="0"/>
              </a:rPr>
              <a:t>reduction in </a:t>
            </a:r>
            <a:r>
              <a:rPr lang="en-GB" sz="2000" dirty="0">
                <a:solidFill>
                  <a:srgbClr val="004976"/>
                </a:solidFill>
              </a:rPr>
              <a:t>fatal and injury crashes in the EU (</a:t>
            </a:r>
            <a:r>
              <a:rPr lang="en-GB" sz="2000" dirty="0" err="1">
                <a:solidFill>
                  <a:srgbClr val="004976"/>
                </a:solidFill>
              </a:rPr>
              <a:t>Scholliers</a:t>
            </a:r>
            <a:r>
              <a:rPr lang="en-GB" sz="2000" dirty="0">
                <a:solidFill>
                  <a:srgbClr val="004976"/>
                </a:solidFill>
              </a:rPr>
              <a:t> et al., 2020) </a:t>
            </a:r>
          </a:p>
          <a:p>
            <a:pPr lvl="1">
              <a:buFontTx/>
              <a:buChar char="−"/>
            </a:pPr>
            <a:endParaRPr lang="en-GB" sz="2000" dirty="0">
              <a:solidFill>
                <a:srgbClr val="004976"/>
              </a:solidFill>
            </a:endParaRPr>
          </a:p>
          <a:p>
            <a:pPr lvl="1">
              <a:buFontTx/>
              <a:buChar char="−"/>
            </a:pPr>
            <a:r>
              <a:rPr lang="en-GB" sz="2000" dirty="0">
                <a:solidFill>
                  <a:srgbClr val="004976"/>
                </a:solidFill>
              </a:rPr>
              <a:t>Full deployment of the six most common ADAS, a study in the UK → Annual decrease of </a:t>
            </a:r>
            <a:r>
              <a:rPr lang="en-GB" sz="2000" b="1" dirty="0">
                <a:solidFill>
                  <a:srgbClr val="004976"/>
                </a:solidFill>
              </a:rPr>
              <a:t>18,925 crashes </a:t>
            </a:r>
            <a:r>
              <a:rPr lang="en-GB" sz="2000" dirty="0">
                <a:solidFill>
                  <a:srgbClr val="004976"/>
                </a:solidFill>
              </a:rPr>
              <a:t>(</a:t>
            </a:r>
            <a:r>
              <a:rPr lang="en-GB" sz="2000" dirty="0" err="1">
                <a:solidFill>
                  <a:srgbClr val="004976"/>
                </a:solidFill>
              </a:rPr>
              <a:t>Masello</a:t>
            </a:r>
            <a:r>
              <a:rPr lang="en-GB" sz="2000" dirty="0">
                <a:solidFill>
                  <a:srgbClr val="004976"/>
                </a:solidFill>
              </a:rPr>
              <a:t> et al., 2022)</a:t>
            </a:r>
          </a:p>
          <a:p>
            <a:pPr lvl="1">
              <a:buFontTx/>
              <a:buChar char="−"/>
            </a:pPr>
            <a:endParaRPr lang="en-GB" sz="2000" dirty="0">
              <a:solidFill>
                <a:srgbClr val="004976"/>
              </a:solidFill>
            </a:endParaRPr>
          </a:p>
          <a:p>
            <a:pPr lvl="1">
              <a:buFontTx/>
              <a:buChar char="−"/>
            </a:pPr>
            <a:r>
              <a:rPr lang="en-GB" sz="2000" dirty="0">
                <a:solidFill>
                  <a:srgbClr val="004976"/>
                </a:solidFill>
              </a:rPr>
              <a:t>A more global study </a:t>
            </a:r>
            <a:r>
              <a:rPr lang="en-GB" sz="2000" b="1" dirty="0">
                <a:solidFill>
                  <a:srgbClr val="004976"/>
                </a:solidFill>
              </a:rPr>
              <a:t>(</a:t>
            </a:r>
            <a:r>
              <a:rPr lang="en-GB" sz="2000" dirty="0">
                <a:solidFill>
                  <a:srgbClr val="004976"/>
                </a:solidFill>
              </a:rPr>
              <a:t>in the USA, Canada, Australia, New Zealand, the UK, and India) on the safety effectiveness of </a:t>
            </a:r>
            <a:r>
              <a:rPr lang="en-GB" sz="2000" b="1" dirty="0">
                <a:solidFill>
                  <a:srgbClr val="004976"/>
                </a:solidFill>
              </a:rPr>
              <a:t>9 different </a:t>
            </a:r>
            <a:r>
              <a:rPr lang="en-GB" sz="2000" dirty="0">
                <a:solidFill>
                  <a:srgbClr val="004976"/>
                </a:solidFill>
              </a:rPr>
              <a:t>AV technologies estimated the expected reduction in the average number of crashes by </a:t>
            </a:r>
            <a:r>
              <a:rPr lang="en-GB" sz="2000" b="1" dirty="0">
                <a:solidFill>
                  <a:srgbClr val="004976"/>
                </a:solidFill>
              </a:rPr>
              <a:t>3.40 million </a:t>
            </a:r>
            <a:r>
              <a:rPr lang="en-GB" sz="2000" dirty="0">
                <a:solidFill>
                  <a:srgbClr val="004976"/>
                </a:solidFill>
              </a:rPr>
              <a:t>(Wang et al., 2020)</a:t>
            </a:r>
          </a:p>
          <a:p>
            <a:pPr marL="457200" lvl="1" indent="0">
              <a:buNone/>
            </a:pPr>
            <a:endParaRPr lang="en-GB" sz="2000" dirty="0">
              <a:solidFill>
                <a:srgbClr val="004976"/>
              </a:solidFill>
            </a:endParaRPr>
          </a:p>
          <a:p>
            <a:pPr marL="457200" lvl="1" indent="0">
              <a:buNone/>
            </a:pPr>
            <a:r>
              <a:rPr lang="en-GB" sz="2000" dirty="0">
                <a:solidFill>
                  <a:srgbClr val="004976"/>
                </a:solidFill>
              </a:rPr>
              <a:t>But……….</a:t>
            </a:r>
          </a:p>
          <a:p>
            <a:pPr marL="457200" lvl="1" indent="0">
              <a:lnSpc>
                <a:spcPct val="114000"/>
              </a:lnSpc>
              <a:buNone/>
            </a:pPr>
            <a:r>
              <a:rPr lang="en-GB" sz="2000" b="1" dirty="0">
                <a:solidFill>
                  <a:srgbClr val="004976"/>
                </a:solidFill>
              </a:rPr>
              <a:t>“For the possibility of ADAS to realize their safety potential, they would have to be accepted by drivers (</a:t>
            </a:r>
            <a:r>
              <a:rPr lang="en-GB" sz="2000" b="1" dirty="0" err="1">
                <a:solidFill>
                  <a:srgbClr val="004976"/>
                </a:solidFill>
              </a:rPr>
              <a:t>Viktorová</a:t>
            </a:r>
            <a:r>
              <a:rPr lang="en-GB" sz="2000" b="1" dirty="0">
                <a:solidFill>
                  <a:srgbClr val="004976"/>
                </a:solidFill>
              </a:rPr>
              <a:t> &amp; </a:t>
            </a:r>
            <a:r>
              <a:rPr lang="en-GB" sz="2000" b="1" dirty="0" err="1">
                <a:solidFill>
                  <a:srgbClr val="004976"/>
                </a:solidFill>
              </a:rPr>
              <a:t>Šucha</a:t>
            </a:r>
            <a:r>
              <a:rPr lang="en-GB" sz="2000" b="1" dirty="0">
                <a:solidFill>
                  <a:srgbClr val="004976"/>
                </a:solidFill>
              </a:rPr>
              <a:t>, 2018)”</a:t>
            </a:r>
          </a:p>
        </p:txBody>
      </p:sp>
    </p:spTree>
    <p:extLst>
      <p:ext uri="{BB962C8B-B14F-4D97-AF65-F5344CB8AC3E}">
        <p14:creationId xmlns:p14="http://schemas.microsoft.com/office/powerpoint/2010/main" val="95302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5</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ADAS: user acceptance </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292225" y="1449388"/>
            <a:ext cx="10328275" cy="4581525"/>
          </a:xfrm>
        </p:spPr>
        <p:txBody>
          <a:bodyPr>
            <a:normAutofit/>
          </a:bodyPr>
          <a:lstStyle/>
          <a:p>
            <a:pPr marL="0" indent="0">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GB" sz="2000" b="1" dirty="0">
                <a:solidFill>
                  <a:srgbClr val="004976"/>
                </a:solidFill>
              </a:rPr>
              <a:t>“the degree to which an individual incorporates the system in his/her driving, or, if the system is not available, intends to use it” (</a:t>
            </a:r>
            <a:r>
              <a:rPr lang="en-GB" sz="2000" b="1" dirty="0" err="1">
                <a:solidFill>
                  <a:srgbClr val="004976"/>
                </a:solidFill>
              </a:rPr>
              <a:t>Adell</a:t>
            </a:r>
            <a:r>
              <a:rPr lang="en-GB" sz="2000" b="1" dirty="0">
                <a:solidFill>
                  <a:srgbClr val="004976"/>
                </a:solidFill>
              </a:rPr>
              <a:t>, 2009, p. 31)</a:t>
            </a:r>
          </a:p>
          <a:p>
            <a:pPr marL="457200" lvl="1" indent="0">
              <a:buNone/>
            </a:pPr>
            <a:endParaRPr lang="en-GB" sz="2000" b="1" dirty="0">
              <a:solidFill>
                <a:srgbClr val="004976"/>
              </a:solidFill>
            </a:endParaRPr>
          </a:p>
          <a:p>
            <a:pPr lvl="1">
              <a:buFontTx/>
              <a:buChar char="−"/>
            </a:pPr>
            <a:r>
              <a:rPr lang="en-GB" sz="2000" dirty="0">
                <a:solidFill>
                  <a:srgbClr val="004976"/>
                </a:solidFill>
              </a:rPr>
              <a:t>Two types: priori acceptability (i.e., acceptance formed before experiencing ADAS) and a posteriori acceptability (i.e., acceptance formed after experiencing ADAS) </a:t>
            </a:r>
            <a:r>
              <a:rPr lang="en-GB" sz="2000" dirty="0" err="1">
                <a:solidFill>
                  <a:srgbClr val="004976"/>
                </a:solidFill>
              </a:rPr>
              <a:t>Pianelli</a:t>
            </a:r>
            <a:r>
              <a:rPr lang="en-GB" sz="2000" dirty="0">
                <a:solidFill>
                  <a:srgbClr val="004976"/>
                </a:solidFill>
              </a:rPr>
              <a:t> et al. (2007) </a:t>
            </a:r>
          </a:p>
          <a:p>
            <a:pPr lvl="1">
              <a:buFontTx/>
              <a:buChar char="−"/>
            </a:pPr>
            <a:endParaRPr lang="en-GB" sz="2000" dirty="0">
              <a:solidFill>
                <a:srgbClr val="004976"/>
              </a:solidFill>
            </a:endParaRPr>
          </a:p>
          <a:p>
            <a:pPr lvl="1">
              <a:buFontTx/>
              <a:buChar char="−"/>
            </a:pPr>
            <a:r>
              <a:rPr lang="en-GB" sz="2000" dirty="0">
                <a:solidFill>
                  <a:srgbClr val="004976"/>
                </a:solidFill>
              </a:rPr>
              <a:t>Both a priori and a posteriori acceptability towards ADAS are important factors to account for in the context of realizing safety advantages</a:t>
            </a:r>
          </a:p>
          <a:p>
            <a:pPr lvl="1">
              <a:buFontTx/>
              <a:buChar char="−"/>
            </a:pPr>
            <a:endParaRPr lang="en-GB" sz="2000" dirty="0">
              <a:solidFill>
                <a:srgbClr val="004976"/>
              </a:solidFill>
            </a:endParaRPr>
          </a:p>
          <a:p>
            <a:pPr lvl="1">
              <a:buFontTx/>
              <a:buChar char="−"/>
            </a:pPr>
            <a:r>
              <a:rPr lang="en-GB" sz="2000" dirty="0">
                <a:solidFill>
                  <a:srgbClr val="004976"/>
                </a:solidFill>
              </a:rPr>
              <a:t>Researchers used different models to study determinants of acceptance</a:t>
            </a:r>
          </a:p>
          <a:p>
            <a:pPr marL="457200" lvl="1" indent="0">
              <a:buNone/>
            </a:pPr>
            <a:endParaRPr lang="en-GB" sz="2000" dirty="0">
              <a:solidFill>
                <a:srgbClr val="004976"/>
              </a:solidFill>
            </a:endParaRPr>
          </a:p>
          <a:p>
            <a:pPr lvl="1">
              <a:buFontTx/>
              <a:buChar char="−"/>
            </a:pPr>
            <a:endParaRPr lang="en-GB" sz="2000" dirty="0">
              <a:solidFill>
                <a:srgbClr val="004976"/>
              </a:solidFill>
            </a:endParaRPr>
          </a:p>
          <a:p>
            <a:pPr marL="457200" lvl="1" indent="0">
              <a:buNone/>
            </a:pPr>
            <a:endParaRPr lang="en-GB" sz="2000" dirty="0">
              <a:solidFill>
                <a:srgbClr val="004976"/>
              </a:solidFill>
            </a:endParaRPr>
          </a:p>
        </p:txBody>
      </p:sp>
    </p:spTree>
    <p:extLst>
      <p:ext uri="{BB962C8B-B14F-4D97-AF65-F5344CB8AC3E}">
        <p14:creationId xmlns:p14="http://schemas.microsoft.com/office/powerpoint/2010/main" val="277490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6</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ADAS: user acceptance </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186913" y="1535113"/>
            <a:ext cx="10661650" cy="4450051"/>
          </a:xfrm>
        </p:spPr>
        <p:txBody>
          <a:bodyPr>
            <a:normAutofit fontScale="92500" lnSpcReduction="20000"/>
          </a:bodyPr>
          <a:lstStyle/>
          <a:p>
            <a:pPr>
              <a:buFontTx/>
              <a:buChar char="−"/>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4000"/>
              </a:lnSpc>
              <a:buFontTx/>
              <a:buChar char="−"/>
            </a:pPr>
            <a:r>
              <a:rPr lang="en-GB" sz="2000" dirty="0">
                <a:solidFill>
                  <a:srgbClr val="004976"/>
                </a:solidFill>
              </a:rPr>
              <a:t>Research suggests that before actual user experience with ADAS, acceptance is typically lower (</a:t>
            </a:r>
            <a:r>
              <a:rPr lang="en-GB" sz="2000" b="1" dirty="0">
                <a:solidFill>
                  <a:srgbClr val="004976"/>
                </a:solidFill>
              </a:rPr>
              <a:t>because of  limited or even no system awareness and familiarity</a:t>
            </a:r>
            <a:r>
              <a:rPr lang="en-GB" sz="2000" dirty="0">
                <a:solidFill>
                  <a:srgbClr val="004976"/>
                </a:solidFill>
              </a:rPr>
              <a:t>)</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Low acceptance poses a potential threat to the successful penetration of that sort of technology into the market. </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Thus, it is crucial to develop a better understanding of the more precise underlying determinants of acceptance (in priori context). </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For a posteriori perspective, it is relevant to know which factors bring drivers to adapt their behaviour to ADAS negatively</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Researchers used different models to study determinants of acceptance</a:t>
            </a:r>
          </a:p>
          <a:p>
            <a:pPr lvl="1">
              <a:buFontTx/>
              <a:buChar char="−"/>
            </a:pPr>
            <a:endParaRPr lang="en-GB" sz="2000" dirty="0">
              <a:solidFill>
                <a:srgbClr val="004976"/>
              </a:solidFill>
            </a:endParaRPr>
          </a:p>
        </p:txBody>
      </p:sp>
    </p:spTree>
    <p:extLst>
      <p:ext uri="{BB962C8B-B14F-4D97-AF65-F5344CB8AC3E}">
        <p14:creationId xmlns:p14="http://schemas.microsoft.com/office/powerpoint/2010/main" val="8255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09F1FCF9-0590-6216-55CC-5B30DA10CB36}"/>
              </a:ext>
            </a:extLst>
          </p:cNvPr>
          <p:cNvSpPr/>
          <p:nvPr/>
        </p:nvSpPr>
        <p:spPr>
          <a:xfrm>
            <a:off x="7965" y="624735"/>
            <a:ext cx="859221" cy="5596194"/>
          </a:xfrm>
          <a:prstGeom prst="downArrow">
            <a:avLst/>
          </a:prstGeom>
          <a:solidFill>
            <a:schemeClr val="accent1"/>
          </a:solidFill>
          <a:ln w="12700" cap="flat">
            <a:noFill/>
            <a:prstDash val="solid"/>
            <a:miter/>
          </a:ln>
        </p:spPr>
        <p:txBody>
          <a:bodyPr rtlCol="0" anchor="ctr"/>
          <a:lstStyle/>
          <a:p>
            <a:pPr algn="l"/>
            <a:endParaRPr lang="en-GB" dirty="0"/>
          </a:p>
        </p:txBody>
      </p:sp>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7</a:t>
            </a:fld>
            <a:endParaRPr lang="fr-FR"/>
          </a:p>
        </p:txBody>
      </p:sp>
      <p:graphicFrame>
        <p:nvGraphicFramePr>
          <p:cNvPr id="6" name="Table 10">
            <a:extLst>
              <a:ext uri="{FF2B5EF4-FFF2-40B4-BE49-F238E27FC236}">
                <a16:creationId xmlns:a16="http://schemas.microsoft.com/office/drawing/2014/main" id="{9A193890-FFC7-009D-19A2-FE965F7461B5}"/>
              </a:ext>
            </a:extLst>
          </p:cNvPr>
          <p:cNvGraphicFramePr>
            <a:graphicFrameLocks noGrp="1"/>
          </p:cNvGraphicFramePr>
          <p:nvPr>
            <p:extLst>
              <p:ext uri="{D42A27DB-BD31-4B8C-83A1-F6EECF244321}">
                <p14:modId xmlns:p14="http://schemas.microsoft.com/office/powerpoint/2010/main" val="127107665"/>
              </p:ext>
            </p:extLst>
          </p:nvPr>
        </p:nvGraphicFramePr>
        <p:xfrm>
          <a:off x="1006979" y="16056"/>
          <a:ext cx="11185021" cy="6644404"/>
        </p:xfrm>
        <a:graphic>
          <a:graphicData uri="http://schemas.openxmlformats.org/drawingml/2006/table">
            <a:tbl>
              <a:tblPr firstRow="1" bandRow="1">
                <a:tableStyleId>{5C22544A-7EE6-4342-B048-85BDC9FD1C3A}</a:tableStyleId>
              </a:tblPr>
              <a:tblGrid>
                <a:gridCol w="940390">
                  <a:extLst>
                    <a:ext uri="{9D8B030D-6E8A-4147-A177-3AD203B41FA5}">
                      <a16:colId xmlns:a16="http://schemas.microsoft.com/office/drawing/2014/main" val="2690111005"/>
                    </a:ext>
                  </a:extLst>
                </a:gridCol>
                <a:gridCol w="2224156">
                  <a:extLst>
                    <a:ext uri="{9D8B030D-6E8A-4147-A177-3AD203B41FA5}">
                      <a16:colId xmlns:a16="http://schemas.microsoft.com/office/drawing/2014/main" val="1297241810"/>
                    </a:ext>
                  </a:extLst>
                </a:gridCol>
                <a:gridCol w="1949459">
                  <a:extLst>
                    <a:ext uri="{9D8B030D-6E8A-4147-A177-3AD203B41FA5}">
                      <a16:colId xmlns:a16="http://schemas.microsoft.com/office/drawing/2014/main" val="2203065744"/>
                    </a:ext>
                  </a:extLst>
                </a:gridCol>
                <a:gridCol w="1940598">
                  <a:extLst>
                    <a:ext uri="{9D8B030D-6E8A-4147-A177-3AD203B41FA5}">
                      <a16:colId xmlns:a16="http://schemas.microsoft.com/office/drawing/2014/main" val="94431062"/>
                    </a:ext>
                  </a:extLst>
                </a:gridCol>
                <a:gridCol w="4130418">
                  <a:extLst>
                    <a:ext uri="{9D8B030D-6E8A-4147-A177-3AD203B41FA5}">
                      <a16:colId xmlns:a16="http://schemas.microsoft.com/office/drawing/2014/main" val="841568976"/>
                    </a:ext>
                  </a:extLst>
                </a:gridCol>
              </a:tblGrid>
              <a:tr h="590094">
                <a:tc>
                  <a:txBody>
                    <a:bodyPr/>
                    <a:lstStyle/>
                    <a:p>
                      <a:r>
                        <a:rPr lang="en-US" sz="1800" b="1" kern="1200" dirty="0">
                          <a:solidFill>
                            <a:schemeClr val="lt1"/>
                          </a:solidFill>
                          <a:latin typeface="+mn-lt"/>
                          <a:ea typeface="+mn-ea"/>
                          <a:cs typeface="+mn-cs"/>
                        </a:rPr>
                        <a:t>Stages</a:t>
                      </a:r>
                      <a:endParaRPr lang="en-GB" sz="1800" b="1" kern="1200" dirty="0">
                        <a:solidFill>
                          <a:schemeClr val="lt1"/>
                        </a:solidFill>
                        <a:latin typeface="+mn-lt"/>
                        <a:ea typeface="+mn-ea"/>
                        <a:cs typeface="+mn-cs"/>
                      </a:endParaRPr>
                    </a:p>
                  </a:txBody>
                  <a:tcPr/>
                </a:tc>
                <a:tc>
                  <a:txBody>
                    <a:bodyPr/>
                    <a:lstStyle/>
                    <a:p>
                      <a:r>
                        <a:rPr lang="en-GB" sz="1800" b="1" kern="1200" dirty="0">
                          <a:solidFill>
                            <a:schemeClr val="lt1"/>
                          </a:solidFill>
                          <a:latin typeface="+mn-lt"/>
                          <a:ea typeface="+mn-ea"/>
                          <a:cs typeface="+mn-cs"/>
                        </a:rPr>
                        <a:t>Theory</a:t>
                      </a:r>
                    </a:p>
                  </a:txBody>
                  <a:tcPr/>
                </a:tc>
                <a:tc>
                  <a:txBody>
                    <a:bodyPr/>
                    <a:lstStyle/>
                    <a:p>
                      <a:r>
                        <a:rPr lang="en-GB" sz="1800" b="1" kern="1200" dirty="0">
                          <a:solidFill>
                            <a:schemeClr val="lt1"/>
                          </a:solidFill>
                          <a:latin typeface="+mn-lt"/>
                          <a:ea typeface="+mn-ea"/>
                          <a:cs typeface="+mn-cs"/>
                        </a:rPr>
                        <a:t>Versions</a:t>
                      </a:r>
                    </a:p>
                  </a:txBody>
                  <a:tcPr/>
                </a:tc>
                <a:tc>
                  <a:txBody>
                    <a:bodyPr/>
                    <a:lstStyle/>
                    <a:p>
                      <a:r>
                        <a:rPr lang="en-GB" sz="1800" b="1" kern="1200" dirty="0">
                          <a:solidFill>
                            <a:schemeClr val="lt1"/>
                          </a:solidFill>
                          <a:latin typeface="+mn-lt"/>
                          <a:ea typeface="+mn-ea"/>
                          <a:cs typeface="+mn-cs"/>
                        </a:rPr>
                        <a:t>Based on</a:t>
                      </a:r>
                    </a:p>
                  </a:txBody>
                  <a:tcPr/>
                </a:tc>
                <a:tc>
                  <a:txBody>
                    <a:bodyPr/>
                    <a:lstStyle/>
                    <a:p>
                      <a:r>
                        <a:rPr lang="en-GB" sz="1800" b="1" kern="1200" dirty="0">
                          <a:solidFill>
                            <a:schemeClr val="lt1"/>
                          </a:solidFill>
                          <a:latin typeface="+mn-lt"/>
                          <a:ea typeface="+mn-ea"/>
                          <a:cs typeface="+mn-cs"/>
                        </a:rPr>
                        <a:t>Major variables (</a:t>
                      </a:r>
                      <a:r>
                        <a:rPr lang="en-US" sz="1800" b="1" kern="1200" dirty="0">
                          <a:solidFill>
                            <a:schemeClr val="lt1"/>
                          </a:solidFill>
                          <a:latin typeface="+mn-lt"/>
                          <a:ea typeface="+mn-ea"/>
                          <a:cs typeface="+mn-cs"/>
                        </a:rPr>
                        <a:t>Determinants of acceptance)</a:t>
                      </a:r>
                      <a:endParaRPr lang="en-GB" sz="1800" b="1" kern="1200" dirty="0">
                        <a:solidFill>
                          <a:schemeClr val="lt1"/>
                        </a:solidFill>
                        <a:latin typeface="+mn-lt"/>
                        <a:ea typeface="+mn-ea"/>
                        <a:cs typeface="+mn-cs"/>
                      </a:endParaRPr>
                    </a:p>
                  </a:txBody>
                  <a:tcPr/>
                </a:tc>
                <a:extLst>
                  <a:ext uri="{0D108BD9-81ED-4DB2-BD59-A6C34878D82A}">
                    <a16:rowId xmlns:a16="http://schemas.microsoft.com/office/drawing/2014/main" val="3234334466"/>
                  </a:ext>
                </a:extLst>
              </a:tr>
              <a:tr h="44456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Wave 1</a:t>
                      </a:r>
                    </a:p>
                  </a:txBody>
                  <a:tcPr>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Technology Acceptance Model (TAM)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004976"/>
                          </a:solidFill>
                        </a:rPr>
                        <a:t>(Davis, 1989; Davis et al., 1989)</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b="1" kern="1200" dirty="0">
                          <a:solidFill>
                            <a:srgbClr val="004976"/>
                          </a:solidFill>
                          <a:latin typeface="+mn-lt"/>
                          <a:ea typeface="+mn-ea"/>
                          <a:cs typeface="+mn-cs"/>
                        </a:rPr>
                        <a:t>TAM1</a:t>
                      </a:r>
                      <a:r>
                        <a:rPr lang="en-GB" sz="1100" kern="1200" dirty="0">
                          <a:solidFill>
                            <a:srgbClr val="004976"/>
                          </a:solidFill>
                          <a:latin typeface="+mn-lt"/>
                          <a:ea typeface="+mn-ea"/>
                          <a:cs typeface="+mn-cs"/>
                        </a:rPr>
                        <a:t> </a:t>
                      </a:r>
                      <a:r>
                        <a:rPr lang="en-GB" sz="1100" b="0" dirty="0">
                          <a:solidFill>
                            <a:srgbClr val="004976"/>
                          </a:solidFill>
                        </a:rPr>
                        <a:t>(Davis, 1989; Davis et al., 1989)</a:t>
                      </a:r>
                      <a:endParaRPr lang="en-GB" sz="1100" b="0"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Theory of Reasoned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(Fishbein and Ajzen, 1975</a:t>
                      </a:r>
                      <a:endParaRPr lang="en-GB" sz="1100"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kern="1200" dirty="0">
                          <a:solidFill>
                            <a:srgbClr val="004976"/>
                          </a:solidFill>
                          <a:latin typeface="+mn-lt"/>
                          <a:ea typeface="+mn-ea"/>
                          <a:cs typeface="+mn-cs"/>
                        </a:rPr>
                        <a:t>Perceived Usefulness, Perceived Ease of Use, Attitude Toward Behaviour</a:t>
                      </a:r>
                    </a:p>
                  </a:txBody>
                  <a:tcPr>
                    <a:solidFill>
                      <a:schemeClr val="bg1">
                        <a:lumMod val="95000"/>
                      </a:schemeClr>
                    </a:solidFill>
                  </a:tcPr>
                </a:tc>
                <a:extLst>
                  <a:ext uri="{0D108BD9-81ED-4DB2-BD59-A6C34878D82A}">
                    <a16:rowId xmlns:a16="http://schemas.microsoft.com/office/drawing/2014/main" val="1089642252"/>
                  </a:ext>
                </a:extLst>
              </a:tr>
              <a:tr h="393396">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b="1" kern="1200" dirty="0">
                          <a:solidFill>
                            <a:srgbClr val="004976"/>
                          </a:solidFill>
                          <a:latin typeface="+mn-lt"/>
                          <a:ea typeface="+mn-ea"/>
                          <a:cs typeface="+mn-cs"/>
                        </a:rPr>
                        <a:t>TAM2</a:t>
                      </a:r>
                      <a:r>
                        <a:rPr lang="en-GB" sz="1100" kern="1200" dirty="0">
                          <a:solidFill>
                            <a:srgbClr val="004976"/>
                          </a:solidFill>
                          <a:latin typeface="+mn-lt"/>
                          <a:ea typeface="+mn-ea"/>
                          <a:cs typeface="+mn-cs"/>
                        </a:rPr>
                        <a:t> (Venkatesh and Davis, 2000)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004976"/>
                          </a:solidFill>
                          <a:latin typeface="+mn-lt"/>
                          <a:ea typeface="+mn-ea"/>
                          <a:cs typeface="+mn-cs"/>
                        </a:rPr>
                        <a:t>Theory of Planned Behaviour (Ajzen, 1991)</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dirty="0">
                          <a:solidFill>
                            <a:srgbClr val="004976"/>
                          </a:solidFill>
                        </a:rPr>
                        <a:t>Subjective Norm , </a:t>
                      </a:r>
                      <a:r>
                        <a:rPr lang="en-GB" sz="1100" kern="1200" dirty="0">
                          <a:solidFill>
                            <a:srgbClr val="004976"/>
                          </a:solidFill>
                          <a:latin typeface="+mn-lt"/>
                          <a:ea typeface="+mn-ea"/>
                          <a:cs typeface="+mn-cs"/>
                        </a:rPr>
                        <a:t>Perceived Behavioural Control</a:t>
                      </a:r>
                    </a:p>
                  </a:txBody>
                  <a:tcPr>
                    <a:solidFill>
                      <a:schemeClr val="bg1">
                        <a:lumMod val="95000"/>
                      </a:schemeClr>
                    </a:solidFill>
                  </a:tcPr>
                </a:tc>
                <a:extLst>
                  <a:ext uri="{0D108BD9-81ED-4DB2-BD59-A6C34878D82A}">
                    <a16:rowId xmlns:a16="http://schemas.microsoft.com/office/drawing/2014/main" val="1992772768"/>
                  </a:ext>
                </a:extLst>
              </a:tr>
              <a:tr h="393396">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b="1" kern="1200" dirty="0">
                          <a:solidFill>
                            <a:srgbClr val="004976"/>
                          </a:solidFill>
                          <a:latin typeface="+mn-lt"/>
                          <a:ea typeface="+mn-ea"/>
                          <a:cs typeface="+mn-cs"/>
                        </a:rPr>
                        <a:t>TAM3 </a:t>
                      </a:r>
                      <a:r>
                        <a:rPr lang="en-GB" sz="1100" b="0" kern="1200" dirty="0">
                          <a:solidFill>
                            <a:srgbClr val="004976"/>
                          </a:solidFill>
                          <a:latin typeface="+mn-lt"/>
                          <a:ea typeface="+mn-ea"/>
                          <a:cs typeface="+mn-cs"/>
                        </a:rPr>
                        <a:t>(Venkatesh, 2008)</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dirty="0">
                          <a:solidFill>
                            <a:srgbClr val="004976"/>
                          </a:solidFill>
                        </a:rPr>
                        <a:t>Personal innovativeness , with others</a:t>
                      </a:r>
                      <a:endParaRPr lang="en-GB" sz="1100" kern="1200" dirty="0">
                        <a:solidFill>
                          <a:srgbClr val="004976"/>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455963632"/>
                  </a:ext>
                </a:extLst>
              </a:tr>
              <a:tr h="39339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Wave 2</a:t>
                      </a:r>
                    </a:p>
                  </a:txBody>
                  <a:tcPr>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004976"/>
                          </a:solidFill>
                          <a:latin typeface="+mn-lt"/>
                          <a:ea typeface="+mn-ea"/>
                          <a:cs typeface="+mn-cs"/>
                        </a:rPr>
                        <a:t>Unified Theory of Acceptance and Use of Technology (UTAUT)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(Venkatesh et al., 2003)</a:t>
                      </a:r>
                      <a:endParaRPr lang="en-GB" sz="1100" b="1" kern="1200" dirty="0">
                        <a:solidFill>
                          <a:srgbClr val="004976"/>
                        </a:solidFill>
                        <a:latin typeface="+mn-lt"/>
                        <a:ea typeface="+mn-ea"/>
                        <a:cs typeface="+mn-cs"/>
                      </a:endParaRP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b="1" kern="1200" dirty="0">
                          <a:solidFill>
                            <a:srgbClr val="004976"/>
                          </a:solidFill>
                          <a:latin typeface="+mn-lt"/>
                          <a:ea typeface="+mn-ea"/>
                          <a:cs typeface="+mn-cs"/>
                        </a:rPr>
                        <a:t>UTAUT1</a:t>
                      </a:r>
                      <a:r>
                        <a:rPr lang="en-GB" sz="1100" kern="1200" dirty="0">
                          <a:solidFill>
                            <a:srgbClr val="004976"/>
                          </a:solidFill>
                          <a:latin typeface="+mn-lt"/>
                          <a:ea typeface="+mn-ea"/>
                          <a:cs typeface="+mn-cs"/>
                        </a:rPr>
                        <a:t> </a:t>
                      </a:r>
                      <a:r>
                        <a:rPr lang="en-GB" sz="1100" b="0" kern="1200" dirty="0">
                          <a:solidFill>
                            <a:srgbClr val="004976"/>
                          </a:solidFill>
                          <a:latin typeface="+mn-lt"/>
                          <a:ea typeface="+mn-ea"/>
                          <a:cs typeface="+mn-cs"/>
                        </a:rPr>
                        <a:t>(</a:t>
                      </a:r>
                      <a:r>
                        <a:rPr lang="en-GB" sz="1100" b="0" dirty="0">
                          <a:solidFill>
                            <a:srgbClr val="004976"/>
                          </a:solidFill>
                        </a:rPr>
                        <a:t>Venkatesh et al. (2003) </a:t>
                      </a:r>
                      <a:endParaRPr lang="en-GB" sz="1100" b="0"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kern="1200" dirty="0">
                          <a:solidFill>
                            <a:srgbClr val="004976"/>
                          </a:solidFill>
                          <a:latin typeface="+mn-lt"/>
                          <a:ea typeface="+mn-ea"/>
                          <a:cs typeface="+mn-cs"/>
                        </a:rPr>
                        <a:t>Perceived Behavioural Control, Performance Expectancy, Effort Expectancy, Social Influence, Facilitating Conditions</a:t>
                      </a:r>
                    </a:p>
                  </a:txBody>
                  <a:tcPr>
                    <a:solidFill>
                      <a:schemeClr val="bg1">
                        <a:lumMod val="95000"/>
                      </a:schemeClr>
                    </a:solidFill>
                  </a:tcPr>
                </a:tc>
                <a:extLst>
                  <a:ext uri="{0D108BD9-81ED-4DB2-BD59-A6C34878D82A}">
                    <a16:rowId xmlns:a16="http://schemas.microsoft.com/office/drawing/2014/main" val="2405386914"/>
                  </a:ext>
                </a:extLst>
              </a:tr>
              <a:tr h="3933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b="1" kern="1200" dirty="0">
                          <a:solidFill>
                            <a:srgbClr val="004976"/>
                          </a:solidFill>
                          <a:latin typeface="+mn-lt"/>
                          <a:ea typeface="+mn-ea"/>
                          <a:cs typeface="+mn-cs"/>
                        </a:rPr>
                        <a:t>UTAUT2</a:t>
                      </a:r>
                      <a:r>
                        <a:rPr lang="en-GB" sz="1100" kern="1200" dirty="0">
                          <a:solidFill>
                            <a:srgbClr val="004976"/>
                          </a:solidFill>
                          <a:latin typeface="+mn-lt"/>
                          <a:ea typeface="+mn-ea"/>
                          <a:cs typeface="+mn-cs"/>
                        </a:rPr>
                        <a:t> (</a:t>
                      </a:r>
                      <a:r>
                        <a:rPr lang="en-GB" sz="1100" dirty="0">
                          <a:solidFill>
                            <a:srgbClr val="004976"/>
                          </a:solidFill>
                        </a:rPr>
                        <a:t>Venkatesh et al. (2012) </a:t>
                      </a:r>
                      <a:endParaRPr lang="en-GB" sz="1100"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GB" sz="1100" b="1"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dirty="0">
                          <a:solidFill>
                            <a:srgbClr val="004976"/>
                          </a:solidFill>
                        </a:rPr>
                        <a:t>Hedonic motivation, Price value </a:t>
                      </a:r>
                      <a:endParaRPr lang="en-GB" dirty="0">
                        <a:solidFill>
                          <a:srgbClr val="004976"/>
                        </a:solidFill>
                      </a:endParaRPr>
                    </a:p>
                  </a:txBody>
                  <a:tcPr>
                    <a:solidFill>
                      <a:schemeClr val="bg1">
                        <a:lumMod val="95000"/>
                      </a:schemeClr>
                    </a:solidFill>
                  </a:tcPr>
                </a:tc>
                <a:extLst>
                  <a:ext uri="{0D108BD9-81ED-4DB2-BD59-A6C34878D82A}">
                    <a16:rowId xmlns:a16="http://schemas.microsoft.com/office/drawing/2014/main" val="1363692023"/>
                  </a:ext>
                </a:extLst>
              </a:tr>
              <a:tr h="5479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Automation Acceptance Model (AAM)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a:t>
                      </a:r>
                      <a:r>
                        <a:rPr lang="en-GB" sz="1100" dirty="0" err="1">
                          <a:solidFill>
                            <a:srgbClr val="004976"/>
                          </a:solidFill>
                        </a:rPr>
                        <a:t>Ghazizadeh</a:t>
                      </a:r>
                      <a:r>
                        <a:rPr lang="en-GB" sz="1100" dirty="0">
                          <a:solidFill>
                            <a:srgbClr val="004976"/>
                          </a:solidFill>
                        </a:rPr>
                        <a:t> et al., 2012) </a:t>
                      </a:r>
                      <a:endParaRPr lang="en-GB" sz="1100" b="1"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004976"/>
                          </a:solidFill>
                          <a:latin typeface="+mn-lt"/>
                          <a:ea typeface="+mn-ea"/>
                          <a:cs typeface="+mn-cs"/>
                        </a:rPr>
                        <a:t>Task-Technology Fit model (Goodhue and Thompson, 1995)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kern="1200" dirty="0">
                          <a:solidFill>
                            <a:srgbClr val="004976"/>
                          </a:solidFill>
                          <a:latin typeface="+mn-lt"/>
                          <a:ea typeface="+mn-ea"/>
                          <a:cs typeface="+mn-cs"/>
                        </a:rPr>
                        <a:t>Compatibility, Trust, and mostly from other models</a:t>
                      </a:r>
                    </a:p>
                  </a:txBody>
                  <a:tcPr>
                    <a:solidFill>
                      <a:schemeClr val="bg1">
                        <a:lumMod val="95000"/>
                      </a:schemeClr>
                    </a:solidFill>
                  </a:tcPr>
                </a:tc>
                <a:extLst>
                  <a:ext uri="{0D108BD9-81ED-4DB2-BD59-A6C34878D82A}">
                    <a16:rowId xmlns:a16="http://schemas.microsoft.com/office/drawing/2014/main" val="1677842416"/>
                  </a:ext>
                </a:extLst>
              </a:tr>
              <a:tr h="54794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Unified Model of Driver Acceptance (UMDA)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(Rahman et al., 2018)</a:t>
                      </a:r>
                      <a:endParaRPr lang="en-GB" sz="1100" b="1"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kern="1200" dirty="0">
                          <a:solidFill>
                            <a:srgbClr val="004976"/>
                          </a:solidFill>
                          <a:latin typeface="+mn-lt"/>
                          <a:ea typeface="+mn-ea"/>
                          <a:cs typeface="+mn-cs"/>
                        </a:rPr>
                        <a:t>Attitude, Perceived Usefulness, Compatibility, Endorsement, Affordability, Trust, Perceived Ease of Use, Subjective Norm, Perceived Behavioural Control, Behavioural Intention</a:t>
                      </a:r>
                    </a:p>
                  </a:txBody>
                  <a:tcPr>
                    <a:solidFill>
                      <a:schemeClr val="bg1">
                        <a:lumMod val="95000"/>
                      </a:schemeClr>
                    </a:solidFill>
                  </a:tcPr>
                </a:tc>
                <a:extLst>
                  <a:ext uri="{0D108BD9-81ED-4DB2-BD59-A6C34878D82A}">
                    <a16:rowId xmlns:a16="http://schemas.microsoft.com/office/drawing/2014/main" val="2309880809"/>
                  </a:ext>
                </a:extLst>
              </a:tr>
              <a:tr h="70249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Wave 3</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004976"/>
                          </a:solidFill>
                          <a:latin typeface="+mn-lt"/>
                          <a:ea typeface="+mn-ea"/>
                          <a:cs typeface="+mn-cs"/>
                        </a:rPr>
                        <a:t>Unified Theory of Acceptance and Use of Technology (UTAUT)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(Venkatesh et al., 2016) </a:t>
                      </a:r>
                      <a:endParaRPr lang="en-GB" sz="1100" b="1" dirty="0">
                        <a:solidFill>
                          <a:srgbClr val="004976"/>
                        </a:solidFill>
                      </a:endParaRP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b="1" kern="1200" dirty="0">
                          <a:solidFill>
                            <a:srgbClr val="004976"/>
                          </a:solidFill>
                          <a:latin typeface="+mn-lt"/>
                          <a:ea typeface="+mn-ea"/>
                          <a:cs typeface="+mn-cs"/>
                        </a:rPr>
                        <a:t>UTAUT3 </a:t>
                      </a:r>
                      <a:r>
                        <a:rPr lang="en-GB" sz="1100" dirty="0">
                          <a:solidFill>
                            <a:srgbClr val="004976"/>
                          </a:solidFill>
                        </a:rPr>
                        <a:t>(Venkatesh et al., 2016) </a:t>
                      </a:r>
                      <a:endParaRPr lang="en-GB" sz="1100" b="1" dirty="0">
                        <a:solidFill>
                          <a:srgbClr val="004976"/>
                        </a:solidFill>
                      </a:endParaRP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en-GB" sz="1100" b="1" kern="1200" dirty="0">
                        <a:solidFill>
                          <a:srgbClr val="00497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rgbClr val="004976"/>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kern="1200" dirty="0">
                          <a:solidFill>
                            <a:srgbClr val="004976"/>
                          </a:solidFill>
                          <a:latin typeface="+mn-lt"/>
                          <a:ea typeface="+mn-ea"/>
                          <a:cs typeface="+mn-cs"/>
                        </a:rPr>
                        <a:t>individual-level contextual factors (i.e., individual, technology and task attributes and events)</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kern="1200" dirty="0">
                          <a:solidFill>
                            <a:srgbClr val="004976"/>
                          </a:solidFill>
                          <a:latin typeface="+mn-lt"/>
                          <a:ea typeface="+mn-ea"/>
                          <a:cs typeface="+mn-cs"/>
                        </a:rPr>
                        <a:t>higher-level contextual factors (i.e., environmental, organisation and location </a:t>
                      </a:r>
                      <a:r>
                        <a:rPr lang="en-GB" sz="1100" dirty="0">
                          <a:solidFill>
                            <a:srgbClr val="004976"/>
                          </a:solidFill>
                        </a:rPr>
                        <a:t>attributes)`</a:t>
                      </a:r>
                      <a:endParaRPr lang="en-GB" sz="1100" kern="1200" dirty="0">
                        <a:solidFill>
                          <a:srgbClr val="004976"/>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039620539"/>
                  </a:ext>
                </a:extLst>
              </a:tr>
              <a:tr h="1784333">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4976"/>
                          </a:solidFill>
                        </a:rPr>
                        <a:t>Multi-level Model of Automated Vehicle Acceptance </a:t>
                      </a:r>
                      <a:r>
                        <a:rPr lang="en-GB" sz="1100" b="0" dirty="0">
                          <a:solidFill>
                            <a:srgbClr val="004976"/>
                          </a:solidFill>
                        </a:rPr>
                        <a:t>(</a:t>
                      </a:r>
                      <a:r>
                        <a:rPr lang="en-GB" sz="1100" b="0" dirty="0" err="1">
                          <a:solidFill>
                            <a:srgbClr val="004976"/>
                          </a:solidFill>
                        </a:rPr>
                        <a:t>Nordhoff</a:t>
                      </a:r>
                      <a:r>
                        <a:rPr lang="en-GB" sz="1100" b="0" dirty="0">
                          <a:solidFill>
                            <a:srgbClr val="004976"/>
                          </a:solidFill>
                        </a:rPr>
                        <a:t> et al., 2019)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100" b="1" kern="1200" dirty="0">
                          <a:solidFill>
                            <a:srgbClr val="004976"/>
                          </a:solidFill>
                          <a:latin typeface="+mn-lt"/>
                          <a:ea typeface="+mn-ea"/>
                          <a:cs typeface="+mn-cs"/>
                        </a:rPr>
                        <a:t>−</a:t>
                      </a:r>
                    </a:p>
                    <a:p>
                      <a:pPr marL="171450" marR="0" lvl="0" indent="-171450" algn="ctr"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en-GB" sz="1100" kern="1200" dirty="0">
                        <a:solidFill>
                          <a:srgbClr val="004976"/>
                        </a:solidFill>
                        <a:latin typeface="+mn-lt"/>
                        <a:ea typeface="+mn-ea"/>
                        <a:cs typeface="+mn-cs"/>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004976"/>
                          </a:solidFill>
                          <a:latin typeface="+mn-lt"/>
                          <a:ea typeface="+mn-ea"/>
                          <a:cs typeface="+mn-cs"/>
                        </a:rPr>
                        <a:t>Car Technology Acceptance Model (CTAM) </a:t>
                      </a:r>
                      <a:r>
                        <a:rPr lang="en-GB" sz="1100" kern="1200" dirty="0" err="1">
                          <a:solidFill>
                            <a:srgbClr val="004976"/>
                          </a:solidFill>
                          <a:latin typeface="+mn-lt"/>
                          <a:ea typeface="+mn-ea"/>
                          <a:cs typeface="+mn-cs"/>
                        </a:rPr>
                        <a:t>Osswald</a:t>
                      </a:r>
                      <a:r>
                        <a:rPr lang="en-GB" sz="1100" kern="1200" dirty="0">
                          <a:solidFill>
                            <a:srgbClr val="004976"/>
                          </a:solidFill>
                          <a:latin typeface="+mn-lt"/>
                          <a:ea typeface="+mn-ea"/>
                          <a:cs typeface="+mn-cs"/>
                        </a:rPr>
                        <a:t> et al.,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004976"/>
                          </a:solidFill>
                          <a:latin typeface="+mn-lt"/>
                          <a:ea typeface="+mn-ea"/>
                          <a:cs typeface="+mn-cs"/>
                        </a:rPr>
                        <a:t>UTAUT3 (Venkatesh et al.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rgbClr val="00497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rgbClr val="004976"/>
                        </a:solidFill>
                        <a:latin typeface="+mn-lt"/>
                        <a:ea typeface="+mn-ea"/>
                        <a:cs typeface="+mn-cs"/>
                      </a:endParaRP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kern="1200" dirty="0">
                          <a:solidFill>
                            <a:srgbClr val="004976"/>
                          </a:solidFill>
                          <a:latin typeface="+mn-lt"/>
                          <a:ea typeface="+mn-ea"/>
                          <a:cs typeface="+mn-cs"/>
                        </a:rPr>
                        <a:t>at the micro-level</a:t>
                      </a: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              individual difference-related factors  (e.g., socio-demographics, travel behaviour characteristics, and personality-related factors)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100" kern="1200" dirty="0">
                          <a:solidFill>
                            <a:srgbClr val="004976"/>
                          </a:solidFill>
                          <a:latin typeface="+mn-lt"/>
                          <a:ea typeface="+mn-ea"/>
                          <a:cs typeface="+mn-cs"/>
                        </a:rPr>
                        <a:t>at the meso-level</a:t>
                      </a: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             domain-specific factors (e.g., performance expectancy, effort expectancy, et cetera), </a:t>
                      </a: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             symbolic-affective factors (e.g., social influence, hedonic motivation),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4976"/>
                          </a:solidFill>
                        </a:rPr>
                        <a:t>             moral-normative factors (e.g., perceived benefits and risks) </a:t>
                      </a:r>
                    </a:p>
                  </a:txBody>
                  <a:tcPr>
                    <a:solidFill>
                      <a:schemeClr val="bg1">
                        <a:lumMod val="95000"/>
                      </a:schemeClr>
                    </a:solidFill>
                  </a:tcPr>
                </a:tc>
                <a:extLst>
                  <a:ext uri="{0D108BD9-81ED-4DB2-BD59-A6C34878D82A}">
                    <a16:rowId xmlns:a16="http://schemas.microsoft.com/office/drawing/2014/main" val="1212714449"/>
                  </a:ext>
                </a:extLst>
              </a:tr>
            </a:tbl>
          </a:graphicData>
        </a:graphic>
      </p:graphicFrame>
      <p:sp>
        <p:nvSpPr>
          <p:cNvPr id="8" name="TextBox 7">
            <a:extLst>
              <a:ext uri="{FF2B5EF4-FFF2-40B4-BE49-F238E27FC236}">
                <a16:creationId xmlns:a16="http://schemas.microsoft.com/office/drawing/2014/main" id="{47CECA97-B43B-643E-706D-37BDAA602329}"/>
              </a:ext>
            </a:extLst>
          </p:cNvPr>
          <p:cNvSpPr txBox="1"/>
          <p:nvPr/>
        </p:nvSpPr>
        <p:spPr>
          <a:xfrm rot="16200000">
            <a:off x="-2714163" y="2424662"/>
            <a:ext cx="6303478" cy="461665"/>
          </a:xfrm>
          <a:prstGeom prst="rect">
            <a:avLst/>
          </a:prstGeom>
          <a:noFill/>
        </p:spPr>
        <p:txBody>
          <a:bodyPr wrap="square">
            <a:spAutoFit/>
          </a:bodyPr>
          <a:lstStyle/>
          <a:p>
            <a:r>
              <a:rPr lang="en-US" sz="2400" dirty="0">
                <a:solidFill>
                  <a:schemeClr val="bg1"/>
                </a:solidFill>
              </a:rPr>
              <a:t>Three waves of theory development</a:t>
            </a:r>
          </a:p>
        </p:txBody>
      </p:sp>
    </p:spTree>
    <p:extLst>
      <p:ext uri="{BB962C8B-B14F-4D97-AF65-F5344CB8AC3E}">
        <p14:creationId xmlns:p14="http://schemas.microsoft.com/office/powerpoint/2010/main" val="60750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8</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Empirical validation of acceptance models</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039967" y="1371457"/>
            <a:ext cx="10625023" cy="4998171"/>
          </a:xfrm>
        </p:spPr>
        <p:txBody>
          <a:bodyPr>
            <a:normAutofit/>
          </a:bodyPr>
          <a:lstStyle/>
          <a:p>
            <a:pPr marL="0" indent="0">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4000"/>
              </a:lnSpc>
              <a:buFontTx/>
              <a:buChar char="−"/>
            </a:pPr>
            <a:r>
              <a:rPr lang="en-GB" sz="2000" dirty="0">
                <a:solidFill>
                  <a:srgbClr val="004976"/>
                </a:solidFill>
              </a:rPr>
              <a:t>Many studies have reported the Empirical validation of various acceptance models (e.g., TAM1, TAM2, TAM3, UTAUT, UTAUT2, AAM, CTAM)</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Empirical validation has mostly focussed on more advanced levels of automation (i.e., SAE-levels 4 and 5) (</a:t>
            </a:r>
            <a:r>
              <a:rPr lang="en-GB" sz="2000" dirty="0" err="1">
                <a:solidFill>
                  <a:srgbClr val="004976"/>
                </a:solidFill>
              </a:rPr>
              <a:t>Gkartzonikas</a:t>
            </a:r>
            <a:r>
              <a:rPr lang="en-GB" sz="2000" dirty="0">
                <a:solidFill>
                  <a:srgbClr val="004976"/>
                </a:solidFill>
              </a:rPr>
              <a:t> and </a:t>
            </a:r>
            <a:r>
              <a:rPr lang="en-GB" sz="2000" dirty="0" err="1">
                <a:solidFill>
                  <a:srgbClr val="004976"/>
                </a:solidFill>
              </a:rPr>
              <a:t>Gkritza</a:t>
            </a:r>
            <a:r>
              <a:rPr lang="en-GB" sz="2000" dirty="0">
                <a:solidFill>
                  <a:srgbClr val="004976"/>
                </a:solidFill>
              </a:rPr>
              <a:t>, 2019; </a:t>
            </a:r>
            <a:r>
              <a:rPr lang="en-GB" sz="2000" dirty="0" err="1">
                <a:solidFill>
                  <a:srgbClr val="004976"/>
                </a:solidFill>
              </a:rPr>
              <a:t>Golbabaei</a:t>
            </a:r>
            <a:r>
              <a:rPr lang="en-GB" sz="2000" dirty="0">
                <a:solidFill>
                  <a:srgbClr val="004976"/>
                </a:solidFill>
              </a:rPr>
              <a:t> et al., 2020; </a:t>
            </a:r>
            <a:r>
              <a:rPr lang="en-GB" sz="2000" dirty="0" err="1">
                <a:solidFill>
                  <a:srgbClr val="004976"/>
                </a:solidFill>
              </a:rPr>
              <a:t>Nordhoff</a:t>
            </a:r>
            <a:r>
              <a:rPr lang="en-GB" sz="2000" dirty="0">
                <a:solidFill>
                  <a:srgbClr val="004976"/>
                </a:solidFill>
              </a:rPr>
              <a:t> et al., 2019)</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Overall, the acceptance models indeed explain a substantial proportion of the variance in people’s acceptance towards ADAS, though inconsistent results across studies.</a:t>
            </a:r>
          </a:p>
          <a:p>
            <a:pPr lvl="1">
              <a:lnSpc>
                <a:spcPct val="114000"/>
              </a:lnSpc>
              <a:buFontTx/>
              <a:buChar char="−"/>
            </a:pPr>
            <a:endParaRPr lang="en-GB" sz="2000" dirty="0">
              <a:solidFill>
                <a:srgbClr val="004976"/>
              </a:solidFill>
            </a:endParaRPr>
          </a:p>
          <a:p>
            <a:pPr lvl="1">
              <a:lnSpc>
                <a:spcPct val="114000"/>
              </a:lnSpc>
              <a:buFontTx/>
              <a:buChar char="−"/>
            </a:pPr>
            <a:r>
              <a:rPr lang="en-GB" sz="2000" dirty="0">
                <a:solidFill>
                  <a:srgbClr val="004976"/>
                </a:solidFill>
              </a:rPr>
              <a:t>Key determinants of intentions to use ADAS mainly coming from extended versions of TAM (e.g., TAM2, UTAUT, UTAUT2, AAM, CTAM)</a:t>
            </a:r>
          </a:p>
          <a:p>
            <a:pPr lvl="1">
              <a:lnSpc>
                <a:spcPct val="114000"/>
              </a:lnSpc>
              <a:buFontTx/>
              <a:buChar char="−"/>
            </a:pPr>
            <a:endParaRPr lang="en-GB" sz="2000" dirty="0">
              <a:solidFill>
                <a:srgbClr val="004976"/>
              </a:solidFill>
            </a:endParaRPr>
          </a:p>
          <a:p>
            <a:pPr marL="457200" lvl="1" indent="0">
              <a:buNone/>
            </a:pPr>
            <a:endParaRPr lang="en-GB" sz="2000" dirty="0">
              <a:solidFill>
                <a:srgbClr val="004976"/>
              </a:solidFill>
            </a:endParaRPr>
          </a:p>
        </p:txBody>
      </p:sp>
    </p:spTree>
    <p:extLst>
      <p:ext uri="{BB962C8B-B14F-4D97-AF65-F5344CB8AC3E}">
        <p14:creationId xmlns:p14="http://schemas.microsoft.com/office/powerpoint/2010/main" val="354779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rtlCol="0"/>
          <a:lstStyle/>
          <a:p>
            <a:pPr rtl="0"/>
            <a:fld id="{D495E168-DA5E-4888-8D8A-92B118324C14}" type="slidenum">
              <a:rPr lang="fr-FR" smtClean="0"/>
              <a:pPr rtl="0"/>
              <a:t>9</a:t>
            </a:fld>
            <a:endParaRPr lang="fr-FR"/>
          </a:p>
        </p:txBody>
      </p:sp>
      <p:sp>
        <p:nvSpPr>
          <p:cNvPr id="10" name="Titre 9">
            <a:extLst>
              <a:ext uri="{FF2B5EF4-FFF2-40B4-BE49-F238E27FC236}">
                <a16:creationId xmlns:a16="http://schemas.microsoft.com/office/drawing/2014/main" id="{0151C354-5174-4DAE-8962-DACC8100118F}"/>
              </a:ext>
            </a:extLst>
          </p:cNvPr>
          <p:cNvSpPr>
            <a:spLocks noGrp="1"/>
          </p:cNvSpPr>
          <p:nvPr>
            <p:ph type="title"/>
          </p:nvPr>
        </p:nvSpPr>
        <p:spPr/>
        <p:txBody>
          <a:bodyPr>
            <a:normAutofit/>
          </a:bodyPr>
          <a:lstStyle/>
          <a:p>
            <a:r>
              <a:rPr lang="en-GB" sz="3200" dirty="0">
                <a:solidFill>
                  <a:srgbClr val="004976"/>
                </a:solidFill>
              </a:rPr>
              <a:t>Problem statement </a:t>
            </a:r>
            <a:endParaRPr lang="fr-FR" sz="3200" dirty="0">
              <a:solidFill>
                <a:srgbClr val="004976"/>
              </a:solidFill>
            </a:endParaRPr>
          </a:p>
        </p:txBody>
      </p:sp>
      <p:sp>
        <p:nvSpPr>
          <p:cNvPr id="3" name="Content Placeholder 2">
            <a:extLst>
              <a:ext uri="{FF2B5EF4-FFF2-40B4-BE49-F238E27FC236}">
                <a16:creationId xmlns:a16="http://schemas.microsoft.com/office/drawing/2014/main" id="{7FF78B66-E857-4B69-E53F-BC70F9BDCF81}"/>
              </a:ext>
            </a:extLst>
          </p:cNvPr>
          <p:cNvSpPr>
            <a:spLocks noGrp="1"/>
          </p:cNvSpPr>
          <p:nvPr>
            <p:ph type="body" sz="quarter" idx="20"/>
          </p:nvPr>
        </p:nvSpPr>
        <p:spPr>
          <a:xfrm>
            <a:off x="1091056" y="1236499"/>
            <a:ext cx="10625023" cy="5058836"/>
          </a:xfrm>
        </p:spPr>
        <p:txBody>
          <a:bodyPr>
            <a:normAutofit fontScale="92500" lnSpcReduction="20000"/>
          </a:bodyPr>
          <a:lstStyle/>
          <a:p>
            <a:pPr>
              <a:buFontTx/>
              <a:buChar char="−"/>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lvl="1">
              <a:buFontTx/>
              <a:buChar char="−"/>
            </a:pPr>
            <a:r>
              <a:rPr lang="en-GB" dirty="0">
                <a:solidFill>
                  <a:srgbClr val="004976"/>
                </a:solidFill>
              </a:rPr>
              <a:t>Literature review identified two gaps</a:t>
            </a:r>
            <a:endParaRPr lang="en-GB" sz="2000" dirty="0">
              <a:solidFill>
                <a:srgbClr val="004976"/>
              </a:solidFill>
            </a:endParaRPr>
          </a:p>
          <a:p>
            <a:pPr marL="457200" lvl="1" indent="0" algn="just">
              <a:buNone/>
            </a:pPr>
            <a:r>
              <a:rPr lang="en-GB" dirty="0" err="1">
                <a:solidFill>
                  <a:srgbClr val="004976"/>
                </a:solidFill>
              </a:rPr>
              <a:t>i</a:t>
            </a:r>
            <a:r>
              <a:rPr lang="en-GB" dirty="0">
                <a:solidFill>
                  <a:srgbClr val="004976"/>
                </a:solidFill>
              </a:rPr>
              <a:t>. Lower-level ADAS, limited empirical validation</a:t>
            </a:r>
          </a:p>
          <a:p>
            <a:pPr lvl="2" algn="just">
              <a:buFontTx/>
              <a:buChar char="−"/>
            </a:pPr>
            <a:r>
              <a:rPr lang="en-GB" sz="1900" dirty="0">
                <a:solidFill>
                  <a:srgbClr val="004976"/>
                </a:solidFill>
              </a:rPr>
              <a:t>Compared to </a:t>
            </a:r>
            <a:r>
              <a:rPr lang="en-GB" sz="1900" b="1" dirty="0">
                <a:solidFill>
                  <a:srgbClr val="004976"/>
                </a:solidFill>
              </a:rPr>
              <a:t>ADAS at SAE-levels 3 to 5</a:t>
            </a:r>
            <a:r>
              <a:rPr lang="en-GB" sz="1900" dirty="0">
                <a:solidFill>
                  <a:srgbClr val="004976"/>
                </a:solidFill>
              </a:rPr>
              <a:t>, the underlying determinants of acceptance towards </a:t>
            </a:r>
            <a:r>
              <a:rPr lang="en-GB" sz="1900" b="1" dirty="0">
                <a:solidFill>
                  <a:srgbClr val="004976"/>
                </a:solidFill>
              </a:rPr>
              <a:t>lower-level ADAS (i.e., SAE-levels 0 to 2) are less studied</a:t>
            </a:r>
          </a:p>
          <a:p>
            <a:pPr lvl="2" algn="just">
              <a:buFontTx/>
              <a:buChar char="−"/>
            </a:pPr>
            <a:r>
              <a:rPr lang="en-GB" sz="1900" dirty="0">
                <a:solidFill>
                  <a:srgbClr val="004976"/>
                </a:solidFill>
              </a:rPr>
              <a:t>Only </a:t>
            </a:r>
            <a:r>
              <a:rPr lang="en-GB" sz="1900" b="1" dirty="0">
                <a:solidFill>
                  <a:srgbClr val="004976"/>
                </a:solidFill>
              </a:rPr>
              <a:t>one systematic review </a:t>
            </a:r>
            <a:r>
              <a:rPr lang="en-GB" sz="1900" dirty="0">
                <a:solidFill>
                  <a:srgbClr val="004976"/>
                </a:solidFill>
              </a:rPr>
              <a:t>on acceptance towards ADAS </a:t>
            </a:r>
            <a:r>
              <a:rPr lang="en-GB" sz="1900" b="1" dirty="0">
                <a:solidFill>
                  <a:srgbClr val="004976"/>
                </a:solidFill>
              </a:rPr>
              <a:t>at SAE-levels 0 to 2 </a:t>
            </a:r>
            <a:r>
              <a:rPr lang="en-GB" sz="1900" dirty="0">
                <a:solidFill>
                  <a:srgbClr val="004976"/>
                </a:solidFill>
              </a:rPr>
              <a:t>was found which identified several limitations to the available empirical research on the topic and recommended the need for new studies on SAE-levels 0 to 2</a:t>
            </a:r>
          </a:p>
          <a:p>
            <a:pPr marL="457200" lvl="1" indent="0" algn="just">
              <a:buNone/>
            </a:pPr>
            <a:r>
              <a:rPr lang="en-GB" sz="2000" dirty="0">
                <a:solidFill>
                  <a:srgbClr val="004976"/>
                </a:solidFill>
              </a:rPr>
              <a:t>ii.  </a:t>
            </a:r>
            <a:r>
              <a:rPr lang="en-GB" dirty="0">
                <a:solidFill>
                  <a:srgbClr val="004976"/>
                </a:solidFill>
              </a:rPr>
              <a:t>A cross-country perspective</a:t>
            </a:r>
          </a:p>
          <a:p>
            <a:pPr lvl="2" algn="just">
              <a:buFontTx/>
              <a:buChar char="−"/>
            </a:pPr>
            <a:r>
              <a:rPr lang="en-GB" sz="1900" dirty="0">
                <a:solidFill>
                  <a:srgbClr val="004976"/>
                </a:solidFill>
              </a:rPr>
              <a:t>Despite the fact that the </a:t>
            </a:r>
            <a:r>
              <a:rPr lang="en-GB" sz="1900" b="1" dirty="0">
                <a:solidFill>
                  <a:srgbClr val="004976"/>
                </a:solidFill>
              </a:rPr>
              <a:t>empirical work </a:t>
            </a:r>
            <a:r>
              <a:rPr lang="en-GB" sz="1900" dirty="0">
                <a:solidFill>
                  <a:srgbClr val="004976"/>
                </a:solidFill>
              </a:rPr>
              <a:t>on the </a:t>
            </a:r>
            <a:r>
              <a:rPr lang="en-GB" sz="1900" b="1" dirty="0">
                <a:solidFill>
                  <a:srgbClr val="004976"/>
                </a:solidFill>
              </a:rPr>
              <a:t>determinants of ADAS acceptance</a:t>
            </a:r>
            <a:r>
              <a:rPr lang="en-GB" sz="1900" dirty="0">
                <a:solidFill>
                  <a:srgbClr val="004976"/>
                </a:solidFill>
              </a:rPr>
              <a:t> has adopted a wide </a:t>
            </a:r>
            <a:r>
              <a:rPr lang="en-GB" sz="1900" b="1" dirty="0">
                <a:solidFill>
                  <a:srgbClr val="004976"/>
                </a:solidFill>
              </a:rPr>
              <a:t>geographical scope</a:t>
            </a:r>
            <a:r>
              <a:rPr lang="en-GB" sz="1900" dirty="0">
                <a:solidFill>
                  <a:srgbClr val="004976"/>
                </a:solidFill>
              </a:rPr>
              <a:t>, covering several countries and world regions, there is </a:t>
            </a:r>
            <a:r>
              <a:rPr lang="en-GB" sz="1900" b="1" dirty="0">
                <a:solidFill>
                  <a:srgbClr val="004976"/>
                </a:solidFill>
              </a:rPr>
              <a:t>not so much research on the cross-national comparison</a:t>
            </a:r>
            <a:r>
              <a:rPr lang="en-GB" sz="1900" dirty="0">
                <a:solidFill>
                  <a:srgbClr val="004976"/>
                </a:solidFill>
              </a:rPr>
              <a:t> of the underlying determinants of acceptance towards ADAS, particularly </a:t>
            </a:r>
            <a:r>
              <a:rPr lang="en-GB" sz="1900" b="1" dirty="0">
                <a:solidFill>
                  <a:srgbClr val="004976"/>
                </a:solidFill>
              </a:rPr>
              <a:t>when countries have substantially different geographical, socio-cultural and macroeconomic settings</a:t>
            </a:r>
          </a:p>
          <a:p>
            <a:pPr lvl="2" algn="just">
              <a:buFontTx/>
              <a:buChar char="−"/>
            </a:pPr>
            <a:endParaRPr lang="en-GB" sz="2100" b="1" dirty="0">
              <a:solidFill>
                <a:srgbClr val="004976"/>
              </a:solidFill>
            </a:endParaRPr>
          </a:p>
          <a:p>
            <a:pPr lvl="1" algn="just">
              <a:buFontTx/>
              <a:buChar char="−"/>
            </a:pPr>
            <a:r>
              <a:rPr lang="en-GB" sz="2100" dirty="0">
                <a:solidFill>
                  <a:srgbClr val="004976"/>
                </a:solidFill>
              </a:rPr>
              <a:t>To sum up:</a:t>
            </a:r>
          </a:p>
          <a:p>
            <a:pPr marL="457200" lvl="1" indent="0" algn="just">
              <a:buNone/>
            </a:pPr>
            <a:r>
              <a:rPr lang="en-GB" sz="2000" dirty="0">
                <a:solidFill>
                  <a:srgbClr val="004976"/>
                </a:solidFill>
              </a:rPr>
              <a:t>“There is currently not much known about the underlying determinants of acceptance towards lower level ADAS (i.e., SAE-levels 0 to 2), and more research accounting for cross-continental differences on that is urgently required as such kind of systems are rapidly entering and further penetrating different foreign markets.”</a:t>
            </a:r>
          </a:p>
          <a:p>
            <a:pPr lvl="1">
              <a:buFontTx/>
              <a:buChar char="−"/>
            </a:pPr>
            <a:endParaRPr lang="en-GB" sz="2000" dirty="0">
              <a:solidFill>
                <a:srgbClr val="004976"/>
              </a:solidFill>
            </a:endParaRPr>
          </a:p>
        </p:txBody>
      </p:sp>
    </p:spTree>
    <p:extLst>
      <p:ext uri="{BB962C8B-B14F-4D97-AF65-F5344CB8AC3E}">
        <p14:creationId xmlns:p14="http://schemas.microsoft.com/office/powerpoint/2010/main" val="3757497756"/>
      </p:ext>
    </p:extLst>
  </p:cSld>
  <p:clrMapOvr>
    <a:masterClrMapping/>
  </p:clrMapOvr>
</p:sld>
</file>

<file path=ppt/theme/theme1.xml><?xml version="1.0" encoding="utf-8"?>
<a:theme xmlns:a="http://schemas.openxmlformats.org/drawingml/2006/main" name="Thème Offic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677494_TF45331398" id="{793DCE8C-9760-4BB5-9D3D-3747013049EC}" vid="{FDF77540-53E7-486C-AACA-E9A92E88A66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E05B7639FBBE49AA2358F25EAF11A7" ma:contentTypeVersion="13" ma:contentTypeDescription="Crée un document." ma:contentTypeScope="" ma:versionID="8b5b7e2149bdad77a309d70966499e0e">
  <xsd:schema xmlns:xsd="http://www.w3.org/2001/XMLSchema" xmlns:xs="http://www.w3.org/2001/XMLSchema" xmlns:p="http://schemas.microsoft.com/office/2006/metadata/properties" xmlns:ns3="89cd2364-0f97-458e-8124-d88414a6e613" xmlns:ns4="fda64d2f-8c9f-4dd6-9e1c-ec5fcfdbf8db" targetNamespace="http://schemas.microsoft.com/office/2006/metadata/properties" ma:root="true" ma:fieldsID="5eb1559b3bedb72f63ee45348c3ef342" ns3:_="" ns4:_="">
    <xsd:import namespace="89cd2364-0f97-458e-8124-d88414a6e613"/>
    <xsd:import namespace="fda64d2f-8c9f-4dd6-9e1c-ec5fcfdbf8d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d2364-0f97-458e-8124-d88414a6e6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64d2f-8c9f-4dd6-9e1c-ec5fcfdbf8d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A0EF5-23A9-4627-BC46-745B7DD804D2}">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fda64d2f-8c9f-4dd6-9e1c-ec5fcfdbf8db"/>
    <ds:schemaRef ds:uri="89cd2364-0f97-458e-8124-d88414a6e613"/>
    <ds:schemaRef ds:uri="http://schemas.microsoft.com/office/2006/metadata/properties"/>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1B0EB261-2BDC-4895-BEF6-78B86572A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d2364-0f97-458e-8124-d88414a6e613"/>
    <ds:schemaRef ds:uri="fda64d2f-8c9f-4dd6-9e1c-ec5fcfdbf8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2910</Words>
  <Application>Microsoft Office PowerPoint</Application>
  <PresentationFormat>Widescreen</PresentationFormat>
  <Paragraphs>522</Paragraphs>
  <Slides>25</Slides>
  <Notes>23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Lucida Grande</vt:lpstr>
      <vt:lpstr>The Serif Hand</vt:lpstr>
      <vt:lpstr>Verdana</vt:lpstr>
      <vt:lpstr>Wingdings</vt:lpstr>
      <vt:lpstr>Thème Office</vt:lpstr>
      <vt:lpstr>A cross-national comparison of acceptability towards Advanced Driver Assistance Systems (ADAS): The case of Belgian and Vietnamese car drivers</vt:lpstr>
      <vt:lpstr>Road Safety: A (serious) public health problem</vt:lpstr>
      <vt:lpstr>Advanced Driver Assistance Systems (ADAS)</vt:lpstr>
      <vt:lpstr>ADAS: road safety effects</vt:lpstr>
      <vt:lpstr>ADAS: user acceptance </vt:lpstr>
      <vt:lpstr>ADAS: user acceptance </vt:lpstr>
      <vt:lpstr>PowerPoint Presentation</vt:lpstr>
      <vt:lpstr>Empirical validation of acceptance models</vt:lpstr>
      <vt:lpstr>Problem statement </vt:lpstr>
      <vt:lpstr>Study objective</vt:lpstr>
      <vt:lpstr>Conceptual model</vt:lpstr>
      <vt:lpstr>Study Design</vt:lpstr>
      <vt:lpstr>PowerPoint Presentation</vt:lpstr>
      <vt:lpstr>Sample Composition</vt:lpstr>
      <vt:lpstr>Descriptive analysis</vt:lpstr>
      <vt:lpstr>Final Model: Belgium</vt:lpstr>
      <vt:lpstr>Final Model: Vietnam</vt:lpstr>
      <vt:lpstr>Final Model(s)</vt:lpstr>
      <vt:lpstr>Mediation and Moderation Analysis</vt:lpstr>
      <vt:lpstr>Discussion</vt:lpstr>
      <vt:lpstr>Discussion</vt:lpstr>
      <vt:lpstr>Discussion</vt:lpstr>
      <vt:lpstr>Practical recommendations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2021-09-14T09:03:38Z</dcterms:created>
  <dcterms:modified xsi:type="dcterms:W3CDTF">2023-09-22T10:16:19Z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0x01010025E05B7639FBBE49AA2358F25EAF11A7</vt:lpwstr>
  </property>
</Properties>
</file>