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6" r:id="rId2"/>
    <p:sldId id="299" r:id="rId3"/>
    <p:sldId id="276" r:id="rId4"/>
    <p:sldId id="301" r:id="rId5"/>
    <p:sldId id="302" r:id="rId6"/>
    <p:sldId id="258" r:id="rId7"/>
    <p:sldId id="304" r:id="rId8"/>
    <p:sldId id="260" r:id="rId9"/>
    <p:sldId id="277" r:id="rId10"/>
    <p:sldId id="295" r:id="rId11"/>
    <p:sldId id="296" r:id="rId12"/>
    <p:sldId id="280" r:id="rId13"/>
    <p:sldId id="281" r:id="rId14"/>
    <p:sldId id="300" r:id="rId15"/>
    <p:sldId id="306" r:id="rId16"/>
    <p:sldId id="305" r:id="rId17"/>
    <p:sldId id="262" r:id="rId18"/>
    <p:sldId id="284" r:id="rId19"/>
    <p:sldId id="285" r:id="rId20"/>
    <p:sldId id="307" r:id="rId21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A9E1"/>
    <a:srgbClr val="7F7F7F"/>
    <a:srgbClr val="E63E2E"/>
    <a:srgbClr val="FF0000"/>
    <a:srgbClr val="0084C4"/>
    <a:srgbClr val="CBE3F8"/>
    <a:srgbClr val="E7F1FC"/>
    <a:srgbClr val="C6E4F2"/>
    <a:srgbClr val="9FD1E9"/>
    <a:srgbClr val="65B5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50" autoAdjust="0"/>
    <p:restoredTop sz="95052" autoAdjust="0"/>
  </p:normalViewPr>
  <p:slideViewPr>
    <p:cSldViewPr snapToGrid="0">
      <p:cViewPr varScale="1">
        <p:scale>
          <a:sx n="72" d="100"/>
          <a:sy n="72" d="100"/>
        </p:scale>
        <p:origin x="738" y="60"/>
      </p:cViewPr>
      <p:guideLst/>
    </p:cSldViewPr>
  </p:slideViewPr>
  <p:outlineViewPr>
    <p:cViewPr>
      <p:scale>
        <a:sx n="33" d="100"/>
        <a:sy n="33" d="100"/>
      </p:scale>
      <p:origin x="0" y="-21372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3468" y="-33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8C6633-EF3E-4DCD-8387-79BEC60D8BB6}" type="datetimeFigureOut">
              <a:rPr lang="en-GB" smtClean="0"/>
              <a:t>15/02/2024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BEA6C6-E4E0-41B0-96E5-2D584539A8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64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7E59B6-B971-43E9-B118-50D814E0B865}" type="datetimeFigureOut">
              <a:rPr lang="nl-BE" smtClean="0"/>
              <a:t>15/02/2024</a:t>
            </a:fld>
            <a:endParaRPr lang="nl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69D83C-A064-4918-87B0-B3A868A3DFB1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592096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10439400" cy="2387600"/>
          </a:xfrm>
        </p:spPr>
        <p:txBody>
          <a:bodyPr anchor="b"/>
          <a:lstStyle>
            <a:lvl1pPr algn="l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10439400" cy="1274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CFCA-DFAC-489F-ACDB-1E3961D303AF}" type="datetimeFigureOut">
              <a:rPr lang="nl-BE" smtClean="0"/>
              <a:t>15/02/2024</a:t>
            </a:fld>
            <a:endParaRPr lang="nl-BE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B76-100F-4C11-AF11-D2BD40487070}" type="slidenum">
              <a:rPr lang="nl-BE" smtClean="0"/>
              <a:t>‹#›</a:t>
            </a:fld>
            <a:endParaRPr lang="nl-BE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5194329"/>
            <a:ext cx="10439400" cy="264060"/>
          </a:xfrm>
        </p:spPr>
        <p:txBody>
          <a:bodyPr>
            <a:noAutofit/>
          </a:bodyPr>
          <a:lstStyle>
            <a:lvl1pPr marL="0" indent="0">
              <a:buNone/>
              <a:defRPr sz="1800" i="1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Author</a:t>
            </a:r>
            <a:endParaRPr lang="nl-BE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9067" y="5636114"/>
            <a:ext cx="1478844" cy="530345"/>
          </a:xfrm>
          <a:prstGeom prst="rect">
            <a:avLst/>
          </a:prstGeom>
        </p:spPr>
      </p:pic>
      <p:pic>
        <p:nvPicPr>
          <p:cNvPr id="2050" name="Picture 2" descr="https://www.uhasselt.be/images/DCM/huisstijl/2017/logo/download/UHasselt-liggend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7971" y="5672666"/>
            <a:ext cx="2083334" cy="493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 userDrawn="1"/>
        </p:nvSpPr>
        <p:spPr>
          <a:xfrm>
            <a:off x="0" y="5518568"/>
            <a:ext cx="12192000" cy="73919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80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9068" y="5512589"/>
            <a:ext cx="1868180" cy="74939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094" y="5654389"/>
            <a:ext cx="2083334" cy="493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6510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CFCA-DFAC-489F-ACDB-1E3961D303AF}" type="datetimeFigureOut">
              <a:rPr lang="nl-BE" smtClean="0"/>
              <a:t>15/02/2024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B76-100F-4C11-AF11-D2BD4048707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66513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Ar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1" y="0"/>
            <a:ext cx="12192000" cy="18256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CFCA-DFAC-489F-ACDB-1E3961D303AF}" type="datetimeFigureOut">
              <a:rPr lang="nl-BE" smtClean="0"/>
              <a:t>15/02/2024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B76-100F-4C11-AF11-D2BD40487070}" type="slidenum">
              <a:rPr lang="nl-BE" smtClean="0"/>
              <a:t>‹#›</a:t>
            </a:fld>
            <a:endParaRPr lang="nl-BE"/>
          </a:p>
        </p:txBody>
      </p:sp>
      <p:sp>
        <p:nvSpPr>
          <p:cNvPr id="8" name="Pentagon 7"/>
          <p:cNvSpPr/>
          <p:nvPr userDrawn="1"/>
        </p:nvSpPr>
        <p:spPr>
          <a:xfrm>
            <a:off x="469233" y="601578"/>
            <a:ext cx="1479884" cy="818147"/>
          </a:xfrm>
          <a:prstGeom prst="homePlat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0058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Ar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CFCA-DFAC-489F-ACDB-1E3961D303AF}" type="datetimeFigureOut">
              <a:rPr lang="nl-BE" smtClean="0"/>
              <a:t>15/02/2024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B76-100F-4C11-AF11-D2BD40487070}" type="slidenum">
              <a:rPr lang="nl-BE" smtClean="0"/>
              <a:t>‹#›</a:t>
            </a:fld>
            <a:endParaRPr lang="nl-BE"/>
          </a:p>
        </p:txBody>
      </p:sp>
      <p:sp>
        <p:nvSpPr>
          <p:cNvPr id="7" name="Rectangle 6"/>
          <p:cNvSpPr/>
          <p:nvPr userDrawn="1"/>
        </p:nvSpPr>
        <p:spPr>
          <a:xfrm>
            <a:off x="1" y="0"/>
            <a:ext cx="12192000" cy="18256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7491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CFCA-DFAC-489F-ACDB-1E3961D303AF}" type="datetimeFigureOut">
              <a:rPr lang="nl-BE" smtClean="0"/>
              <a:t>15/02/2024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B76-100F-4C11-AF11-D2BD4048707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291053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CFCA-DFAC-489F-ACDB-1E3961D303AF}" type="datetimeFigureOut">
              <a:rPr lang="nl-BE" smtClean="0"/>
              <a:t>15/02/2024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B76-100F-4C11-AF11-D2BD4048707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437955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CFCA-DFAC-489F-ACDB-1E3961D303AF}" type="datetimeFigureOut">
              <a:rPr lang="nl-BE" smtClean="0"/>
              <a:t>15/02/2024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B76-100F-4C11-AF11-D2BD4048707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936276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CFCA-DFAC-489F-ACDB-1E3961D303AF}" type="datetimeFigureOut">
              <a:rPr lang="nl-BE" smtClean="0"/>
              <a:t>15/02/2024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B76-100F-4C11-AF11-D2BD4048707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303441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d lef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" y="1809753"/>
            <a:ext cx="6997700" cy="30194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CFCA-DFAC-489F-ACDB-1E3961D303AF}" type="datetimeFigureOut">
              <a:rPr lang="nl-BE" smtClean="0"/>
              <a:t>15/02/2024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B76-100F-4C11-AF11-D2BD4048707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704595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pos="298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d center">
    <p:bg>
      <p:bgPr>
        <a:solidFill>
          <a:srgbClr val="1CA9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" y="1809753"/>
            <a:ext cx="12191998" cy="30194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CFCA-DFAC-489F-ACDB-1E3961D303AF}" type="datetimeFigureOut">
              <a:rPr lang="nl-BE" smtClean="0"/>
              <a:t>15/02/2024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B76-100F-4C11-AF11-D2BD4048707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909328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pos="298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ue lef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" y="1809753"/>
            <a:ext cx="6997700" cy="30194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CFCA-DFAC-489F-ACDB-1E3961D303AF}" type="datetimeFigureOut">
              <a:rPr lang="nl-BE" smtClean="0"/>
              <a:t>15/02/2024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B76-100F-4C11-AF11-D2BD4048707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253384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pos="29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10439400" cy="2387600"/>
          </a:xfrm>
        </p:spPr>
        <p:txBody>
          <a:bodyPr anchor="b"/>
          <a:lstStyle>
            <a:lvl1pPr algn="l">
              <a:defRPr sz="6000" baseline="0">
                <a:solidFill>
                  <a:srgbClr val="1CA9E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10439400" cy="1274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CFCA-DFAC-489F-ACDB-1E3961D303AF}" type="datetimeFigureOut">
              <a:rPr lang="nl-BE" smtClean="0"/>
              <a:t>15/02/2024</a:t>
            </a:fld>
            <a:endParaRPr lang="nl-BE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B76-100F-4C11-AF11-D2BD40487070}" type="slidenum">
              <a:rPr lang="nl-BE" smtClean="0"/>
              <a:t>‹#›</a:t>
            </a:fld>
            <a:endParaRPr lang="nl-BE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5194329"/>
            <a:ext cx="10439400" cy="264060"/>
          </a:xfrm>
        </p:spPr>
        <p:txBody>
          <a:bodyPr>
            <a:noAutofit/>
          </a:bodyPr>
          <a:lstStyle>
            <a:lvl1pPr marL="0" indent="0">
              <a:buNone/>
              <a:defRPr sz="1800" i="1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Author</a:t>
            </a:r>
            <a:endParaRPr lang="nl-BE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9067" y="5636114"/>
            <a:ext cx="1478844" cy="530345"/>
          </a:xfrm>
          <a:prstGeom prst="rect">
            <a:avLst/>
          </a:prstGeom>
        </p:spPr>
      </p:pic>
      <p:pic>
        <p:nvPicPr>
          <p:cNvPr id="2050" name="Picture 2" descr="https://www.uhasselt.be/images/DCM/huisstijl/2017/logo/download/UHasselt-liggend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7971" y="5672666"/>
            <a:ext cx="2083334" cy="493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 userDrawn="1"/>
        </p:nvSpPr>
        <p:spPr>
          <a:xfrm>
            <a:off x="0" y="5066695"/>
            <a:ext cx="12192000" cy="1191062"/>
          </a:xfrm>
          <a:prstGeom prst="rect">
            <a:avLst/>
          </a:prstGeom>
          <a:solidFill>
            <a:srgbClr val="1CA9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80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3156" y="5165034"/>
            <a:ext cx="4550278" cy="10080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3434" y="3973189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3425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ue cent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" y="1809753"/>
            <a:ext cx="12191998" cy="3019425"/>
          </a:xfrm>
        </p:spPr>
        <p:txBody>
          <a:bodyPr/>
          <a:lstStyle>
            <a:lvl1pPr algn="ctr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B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CFCA-DFAC-489F-ACDB-1E3961D303AF}" type="datetimeFigureOut">
              <a:rPr lang="nl-BE" smtClean="0"/>
              <a:t>15/02/2024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B76-100F-4C11-AF11-D2BD4048707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601949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pos="298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ank you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" y="2427841"/>
            <a:ext cx="12191998" cy="2401337"/>
          </a:xfrm>
        </p:spPr>
        <p:txBody>
          <a:bodyPr/>
          <a:lstStyle>
            <a:lvl1pPr algn="ctr">
              <a:defRPr b="1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B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CFCA-DFAC-489F-ACDB-1E3961D303AF}" type="datetimeFigureOut">
              <a:rPr lang="nl-BE" smtClean="0"/>
              <a:t>15/02/2024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B76-100F-4C11-AF11-D2BD40487070}" type="slidenum">
              <a:rPr lang="nl-BE" smtClean="0"/>
              <a:t>‹#›</a:t>
            </a:fld>
            <a:endParaRPr lang="nl-BE"/>
          </a:p>
        </p:txBody>
      </p:sp>
      <p:sp>
        <p:nvSpPr>
          <p:cNvPr id="7" name="Rectangle 6"/>
          <p:cNvSpPr/>
          <p:nvPr/>
        </p:nvSpPr>
        <p:spPr>
          <a:xfrm>
            <a:off x="2" y="1076379"/>
            <a:ext cx="12192000" cy="73919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80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50" y="1068594"/>
            <a:ext cx="1921100" cy="7511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094" y="1192448"/>
            <a:ext cx="2083334" cy="493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2889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pos="298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hank you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" y="2427841"/>
            <a:ext cx="12191998" cy="2401337"/>
          </a:xfrm>
        </p:spPr>
        <p:txBody>
          <a:bodyPr/>
          <a:lstStyle>
            <a:lvl1pPr algn="ctr">
              <a:defRPr b="1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B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CFCA-DFAC-489F-ACDB-1E3961D303AF}" type="datetimeFigureOut">
              <a:rPr lang="nl-BE" smtClean="0"/>
              <a:t>15/02/2024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B76-100F-4C11-AF11-D2BD40487070}" type="slidenum">
              <a:rPr lang="nl-BE" smtClean="0"/>
              <a:t>‹#›</a:t>
            </a:fld>
            <a:endParaRPr lang="nl-BE"/>
          </a:p>
        </p:txBody>
      </p:sp>
      <p:sp>
        <p:nvSpPr>
          <p:cNvPr id="7" name="Rectangle 6"/>
          <p:cNvSpPr/>
          <p:nvPr/>
        </p:nvSpPr>
        <p:spPr>
          <a:xfrm>
            <a:off x="2" y="1076379"/>
            <a:ext cx="12192000" cy="73919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80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094" y="1192448"/>
            <a:ext cx="2083334" cy="493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1039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pos="2980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hank you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" y="2427841"/>
            <a:ext cx="12191998" cy="2401337"/>
          </a:xfrm>
        </p:spPr>
        <p:txBody>
          <a:bodyPr/>
          <a:lstStyle>
            <a:lvl1pPr algn="ctr">
              <a:defRPr b="1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B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CFCA-DFAC-489F-ACDB-1E3961D303AF}" type="datetimeFigureOut">
              <a:rPr lang="nl-BE" smtClean="0"/>
              <a:t>15/02/2024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B76-100F-4C11-AF11-D2BD40487070}" type="slidenum">
              <a:rPr lang="nl-BE" smtClean="0"/>
              <a:t>‹#›</a:t>
            </a:fld>
            <a:endParaRPr lang="nl-BE"/>
          </a:p>
        </p:txBody>
      </p:sp>
      <p:sp>
        <p:nvSpPr>
          <p:cNvPr id="8" name="Rectangle 7"/>
          <p:cNvSpPr/>
          <p:nvPr userDrawn="1"/>
        </p:nvSpPr>
        <p:spPr>
          <a:xfrm>
            <a:off x="2" y="784578"/>
            <a:ext cx="12192000" cy="117012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80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928" y="860613"/>
            <a:ext cx="4094658" cy="1041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0871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pos="298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hank you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" y="2427841"/>
            <a:ext cx="12191998" cy="2401337"/>
          </a:xfrm>
        </p:spPr>
        <p:txBody>
          <a:bodyPr/>
          <a:lstStyle>
            <a:lvl1pPr algn="ctr"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B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CFCA-DFAC-489F-ACDB-1E3961D303AF}" type="datetimeFigureOut">
              <a:rPr lang="nl-BE" smtClean="0"/>
              <a:t>15/02/2024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B76-100F-4C11-AF11-D2BD40487070}" type="slidenum">
              <a:rPr lang="nl-BE" smtClean="0"/>
              <a:t>‹#›</a:t>
            </a:fld>
            <a:endParaRPr lang="nl-BE"/>
          </a:p>
        </p:txBody>
      </p:sp>
      <p:sp>
        <p:nvSpPr>
          <p:cNvPr id="7" name="Rectangle 6"/>
          <p:cNvSpPr/>
          <p:nvPr/>
        </p:nvSpPr>
        <p:spPr>
          <a:xfrm>
            <a:off x="2" y="1076379"/>
            <a:ext cx="12192000" cy="73919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80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6150" y="1068594"/>
            <a:ext cx="1921100" cy="7511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094" y="1192448"/>
            <a:ext cx="2083334" cy="493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8442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pos="2980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hank you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" y="2427841"/>
            <a:ext cx="12191998" cy="2401337"/>
          </a:xfrm>
        </p:spPr>
        <p:txBody>
          <a:bodyPr/>
          <a:lstStyle>
            <a:lvl1pPr algn="ctr">
              <a:defRPr b="1" baseline="0">
                <a:solidFill>
                  <a:srgbClr val="1CA9E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nl-B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CFCA-DFAC-489F-ACDB-1E3961D303AF}" type="datetimeFigureOut">
              <a:rPr lang="nl-BE" smtClean="0"/>
              <a:t>15/02/2024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B76-100F-4C11-AF11-D2BD40487070}" type="slidenum">
              <a:rPr lang="nl-BE" smtClean="0"/>
              <a:t>‹#›</a:t>
            </a:fld>
            <a:endParaRPr lang="nl-BE"/>
          </a:p>
        </p:txBody>
      </p:sp>
      <p:sp>
        <p:nvSpPr>
          <p:cNvPr id="7" name="Rectangle 6"/>
          <p:cNvSpPr/>
          <p:nvPr/>
        </p:nvSpPr>
        <p:spPr>
          <a:xfrm>
            <a:off x="2" y="1076379"/>
            <a:ext cx="12192000" cy="739190"/>
          </a:xfrm>
          <a:prstGeom prst="rect">
            <a:avLst/>
          </a:prstGeom>
          <a:solidFill>
            <a:srgbClr val="1CA9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800"/>
          </a:p>
        </p:txBody>
      </p:sp>
    </p:spTree>
    <p:extLst>
      <p:ext uri="{BB962C8B-B14F-4D97-AF65-F5344CB8AC3E}">
        <p14:creationId xmlns:p14="http://schemas.microsoft.com/office/powerpoint/2010/main" val="31183109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pos="2980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Thank you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" y="2427841"/>
            <a:ext cx="12191998" cy="2401337"/>
          </a:xfrm>
        </p:spPr>
        <p:txBody>
          <a:bodyPr/>
          <a:lstStyle>
            <a:lvl1pPr algn="ctr"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B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CFCA-DFAC-489F-ACDB-1E3961D303AF}" type="datetimeFigureOut">
              <a:rPr lang="nl-BE" smtClean="0"/>
              <a:t>15/02/2024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B76-100F-4C11-AF11-D2BD40487070}" type="slidenum">
              <a:rPr lang="nl-BE" smtClean="0"/>
              <a:t>‹#›</a:t>
            </a:fld>
            <a:endParaRPr lang="nl-BE"/>
          </a:p>
        </p:txBody>
      </p:sp>
      <p:sp>
        <p:nvSpPr>
          <p:cNvPr id="8" name="Rectangle 7"/>
          <p:cNvSpPr/>
          <p:nvPr userDrawn="1"/>
        </p:nvSpPr>
        <p:spPr>
          <a:xfrm>
            <a:off x="2" y="784578"/>
            <a:ext cx="12192000" cy="117012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80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928" y="860613"/>
            <a:ext cx="4094658" cy="1041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4488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pos="2980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oute"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-40773" y="2513803"/>
            <a:ext cx="12191998" cy="1613531"/>
          </a:xfrm>
        </p:spPr>
        <p:txBody>
          <a:bodyPr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r>
              <a:rPr lang="en-US" dirty="0" err="1"/>
              <a:t>qoute</a:t>
            </a:r>
            <a:endParaRPr lang="nl-B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CFCA-DFAC-489F-ACDB-1E3961D303AF}" type="datetimeFigureOut">
              <a:rPr lang="nl-BE" smtClean="0"/>
              <a:t>15/02/2024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B76-100F-4C11-AF11-D2BD40487070}" type="slidenum">
              <a:rPr lang="nl-BE" smtClean="0"/>
              <a:t>‹#›</a:t>
            </a:fld>
            <a:endParaRPr lang="nl-BE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6014451" y="4351802"/>
            <a:ext cx="6136774" cy="601662"/>
          </a:xfrm>
        </p:spPr>
        <p:txBody>
          <a:bodyPr/>
          <a:lstStyle>
            <a:lvl1pPr marL="0" indent="0" algn="r">
              <a:buNone/>
              <a:defRPr i="1">
                <a:solidFill>
                  <a:schemeClr val="bg1">
                    <a:lumMod val="50000"/>
                  </a:schemeClr>
                </a:solidFill>
              </a:defRPr>
            </a:lvl1pPr>
            <a:lvl5pPr marL="1828800" indent="0" algn="l">
              <a:buNone/>
              <a:defRPr/>
            </a:lvl5pPr>
          </a:lstStyle>
          <a:p>
            <a:pPr lvl="0"/>
            <a:r>
              <a:rPr lang="nl-BE" dirty="0"/>
              <a:t>Author</a:t>
            </a:r>
          </a:p>
        </p:txBody>
      </p:sp>
    </p:spTree>
    <p:extLst>
      <p:ext uri="{BB962C8B-B14F-4D97-AF65-F5344CB8AC3E}">
        <p14:creationId xmlns:p14="http://schemas.microsoft.com/office/powerpoint/2010/main" val="470819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pos="2980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CFCA-DFAC-489F-ACDB-1E3961D303AF}" type="datetimeFigureOut">
              <a:rPr lang="nl-BE" smtClean="0"/>
              <a:t>15/02/2024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B76-100F-4C11-AF11-D2BD4048707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771506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CFCA-DFAC-489F-ACDB-1E3961D303AF}" type="datetimeFigureOut">
              <a:rPr lang="nl-BE" smtClean="0"/>
              <a:t>15/02/2024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B76-100F-4C11-AF11-D2BD4048707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29542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Slid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10439400" cy="2387600"/>
          </a:xfrm>
        </p:spPr>
        <p:txBody>
          <a:bodyPr anchor="b"/>
          <a:lstStyle>
            <a:lvl1pPr algn="l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10439400" cy="916174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CFCA-DFAC-489F-ACDB-1E3961D303AF}" type="datetimeFigureOut">
              <a:rPr lang="nl-BE" smtClean="0"/>
              <a:t>15/02/2024</a:t>
            </a:fld>
            <a:endParaRPr lang="nl-BE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B76-100F-4C11-AF11-D2BD40487070}" type="slidenum">
              <a:rPr lang="nl-BE" smtClean="0"/>
              <a:t>‹#›</a:t>
            </a:fld>
            <a:endParaRPr lang="nl-BE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4672310"/>
            <a:ext cx="10439400" cy="264060"/>
          </a:xfrm>
        </p:spPr>
        <p:txBody>
          <a:bodyPr>
            <a:noAutofit/>
          </a:bodyPr>
          <a:lstStyle>
            <a:lvl1pPr marL="0" indent="0">
              <a:buNone/>
              <a:defRPr sz="1800" i="1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Author</a:t>
            </a:r>
            <a:endParaRPr lang="nl-BE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9067" y="5636114"/>
            <a:ext cx="1478844" cy="530345"/>
          </a:xfrm>
          <a:prstGeom prst="rect">
            <a:avLst/>
          </a:prstGeom>
        </p:spPr>
      </p:pic>
      <p:pic>
        <p:nvPicPr>
          <p:cNvPr id="2050" name="Picture 2" descr="https://www.uhasselt.be/images/DCM/huisstijl/2017/logo/download/UHasselt-liggend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7971" y="5672666"/>
            <a:ext cx="2083334" cy="493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 userDrawn="1"/>
        </p:nvSpPr>
        <p:spPr>
          <a:xfrm>
            <a:off x="0" y="5087637"/>
            <a:ext cx="12192000" cy="117012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80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926" y="5163672"/>
            <a:ext cx="4094658" cy="1041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59674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CFCA-DFAC-489F-ACDB-1E3961D303AF}" type="datetimeFigureOut">
              <a:rPr lang="nl-BE" smtClean="0"/>
              <a:t>15/02/2024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B76-100F-4C11-AF11-D2BD4048707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126741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CFCA-DFAC-489F-ACDB-1E3961D303AF}" type="datetimeFigureOut">
              <a:rPr lang="nl-BE" smtClean="0"/>
              <a:t>15/02/2024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B76-100F-4C11-AF11-D2BD4048707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074799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anchor="ctr">
            <a:normAutofit/>
          </a:bodyPr>
          <a:lstStyle>
            <a:lvl1pPr marL="0" indent="0" algn="ctr">
              <a:lnSpc>
                <a:spcPct val="200000"/>
              </a:lnSpc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CFCA-DFAC-489F-ACDB-1E3961D303AF}" type="datetimeFigureOut">
              <a:rPr lang="nl-BE" smtClean="0"/>
              <a:t>15/02/2024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B76-100F-4C11-AF11-D2BD4048707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5823180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CFCA-DFAC-489F-ACDB-1E3961D303AF}" type="datetimeFigureOut">
              <a:rPr lang="nl-BE" smtClean="0"/>
              <a:t>15/02/2024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B76-100F-4C11-AF11-D2BD4048707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1406047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CFCA-DFAC-489F-ACDB-1E3961D303AF}" type="datetimeFigureOut">
              <a:rPr lang="nl-BE" smtClean="0"/>
              <a:t>15/02/2024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B76-100F-4C11-AF11-D2BD4048707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8608914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echte verbindingslijn 19"/>
          <p:cNvCxnSpPr/>
          <p:nvPr userDrawn="1"/>
        </p:nvCxnSpPr>
        <p:spPr>
          <a:xfrm>
            <a:off x="624417" y="2997200"/>
            <a:ext cx="0" cy="1079500"/>
          </a:xfrm>
          <a:prstGeom prst="line">
            <a:avLst/>
          </a:prstGeom>
          <a:ln>
            <a:solidFill>
              <a:srgbClr val="811A2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Afbeelding 11" descr="streepjes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34" y="1"/>
            <a:ext cx="5477933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LOGO_UHASSELT-CMYK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0" y="6100764"/>
            <a:ext cx="1727200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9403" y="2996952"/>
            <a:ext cx="9313035" cy="630982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rgbClr val="811A20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nl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9403" y="3644978"/>
            <a:ext cx="9313035" cy="432048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18233A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760179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10439400" cy="2387600"/>
          </a:xfrm>
        </p:spPr>
        <p:txBody>
          <a:bodyPr anchor="b"/>
          <a:lstStyle>
            <a:lvl1pPr algn="l">
              <a:defRPr sz="60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10439400" cy="1274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CFCA-DFAC-489F-ACDB-1E3961D303AF}" type="datetimeFigureOut">
              <a:rPr lang="nl-BE" smtClean="0"/>
              <a:t>15/02/2024</a:t>
            </a:fld>
            <a:endParaRPr lang="nl-BE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B76-100F-4C11-AF11-D2BD40487070}" type="slidenum">
              <a:rPr lang="nl-BE" smtClean="0"/>
              <a:t>‹#›</a:t>
            </a:fld>
            <a:endParaRPr lang="nl-BE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5194329"/>
            <a:ext cx="10439400" cy="264060"/>
          </a:xfrm>
        </p:spPr>
        <p:txBody>
          <a:bodyPr>
            <a:noAutofit/>
          </a:bodyPr>
          <a:lstStyle>
            <a:lvl1pPr marL="0" indent="0">
              <a:buNone/>
              <a:defRPr sz="1800" i="1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Author</a:t>
            </a:r>
            <a:endParaRPr lang="nl-BE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9067" y="5636114"/>
            <a:ext cx="1478844" cy="530345"/>
          </a:xfrm>
          <a:prstGeom prst="rect">
            <a:avLst/>
          </a:prstGeom>
        </p:spPr>
      </p:pic>
      <p:pic>
        <p:nvPicPr>
          <p:cNvPr id="2050" name="Picture 2" descr="https://www.uhasselt.be/images/DCM/huisstijl/2017/logo/download/UHasselt-liggend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7971" y="5672666"/>
            <a:ext cx="2083334" cy="493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 userDrawn="1"/>
        </p:nvSpPr>
        <p:spPr>
          <a:xfrm>
            <a:off x="0" y="5518568"/>
            <a:ext cx="12192000" cy="73919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80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9068" y="5512589"/>
            <a:ext cx="1868180" cy="74939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094" y="5654389"/>
            <a:ext cx="2083334" cy="493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204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Slid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10439400" cy="2387600"/>
          </a:xfrm>
        </p:spPr>
        <p:txBody>
          <a:bodyPr anchor="b"/>
          <a:lstStyle>
            <a:lvl1pPr algn="l">
              <a:defRPr sz="60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10439400" cy="916174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CFCA-DFAC-489F-ACDB-1E3961D303AF}" type="datetimeFigureOut">
              <a:rPr lang="nl-BE" smtClean="0"/>
              <a:t>15/02/2024</a:t>
            </a:fld>
            <a:endParaRPr lang="nl-BE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B76-100F-4C11-AF11-D2BD40487070}" type="slidenum">
              <a:rPr lang="nl-BE" smtClean="0"/>
              <a:t>‹#›</a:t>
            </a:fld>
            <a:endParaRPr lang="nl-BE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4672310"/>
            <a:ext cx="10439400" cy="264060"/>
          </a:xfrm>
        </p:spPr>
        <p:txBody>
          <a:bodyPr>
            <a:noAutofit/>
          </a:bodyPr>
          <a:lstStyle>
            <a:lvl1pPr marL="0" indent="0">
              <a:buNone/>
              <a:defRPr sz="1800" i="1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Author</a:t>
            </a:r>
            <a:endParaRPr lang="nl-BE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9067" y="5636114"/>
            <a:ext cx="1478844" cy="530345"/>
          </a:xfrm>
          <a:prstGeom prst="rect">
            <a:avLst/>
          </a:prstGeom>
        </p:spPr>
      </p:pic>
      <p:pic>
        <p:nvPicPr>
          <p:cNvPr id="2050" name="Picture 2" descr="https://www.uhasselt.be/images/DCM/huisstijl/2017/logo/download/UHasselt-liggend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7971" y="5672666"/>
            <a:ext cx="2083334" cy="493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 userDrawn="1"/>
        </p:nvSpPr>
        <p:spPr>
          <a:xfrm>
            <a:off x="0" y="5087637"/>
            <a:ext cx="12192000" cy="117012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80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926" y="5163672"/>
            <a:ext cx="4094658" cy="1041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523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10439400" cy="2387600"/>
          </a:xfrm>
        </p:spPr>
        <p:txBody>
          <a:bodyPr anchor="b"/>
          <a:lstStyle>
            <a:lvl1pPr algn="l">
              <a:defRPr sz="60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10439400" cy="1274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CFCA-DFAC-489F-ACDB-1E3961D303AF}" type="datetimeFigureOut">
              <a:rPr lang="nl-BE" smtClean="0"/>
              <a:t>15/02/2024</a:t>
            </a:fld>
            <a:endParaRPr lang="nl-BE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B76-100F-4C11-AF11-D2BD40487070}" type="slidenum">
              <a:rPr lang="nl-BE" smtClean="0"/>
              <a:t>‹#›</a:t>
            </a:fld>
            <a:endParaRPr lang="nl-BE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5194329"/>
            <a:ext cx="10439400" cy="264060"/>
          </a:xfrm>
        </p:spPr>
        <p:txBody>
          <a:bodyPr>
            <a:noAutofit/>
          </a:bodyPr>
          <a:lstStyle>
            <a:lvl1pPr marL="0" indent="0">
              <a:buNone/>
              <a:defRPr sz="1800" i="1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Author</a:t>
            </a:r>
            <a:endParaRPr lang="nl-BE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9067" y="5636114"/>
            <a:ext cx="1478844" cy="530345"/>
          </a:xfrm>
          <a:prstGeom prst="rect">
            <a:avLst/>
          </a:prstGeom>
        </p:spPr>
      </p:pic>
      <p:pic>
        <p:nvPicPr>
          <p:cNvPr id="2050" name="Picture 2" descr="https://www.uhasselt.be/images/DCM/huisstijl/2017/logo/download/UHasselt-liggend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7971" y="5672666"/>
            <a:ext cx="2083334" cy="493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 userDrawn="1"/>
        </p:nvSpPr>
        <p:spPr>
          <a:xfrm>
            <a:off x="0" y="5518568"/>
            <a:ext cx="12192000" cy="73919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sz="180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0094" y="5654389"/>
            <a:ext cx="2083334" cy="493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51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9066" y="5512589"/>
            <a:ext cx="1868182" cy="74939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10439400" cy="2387600"/>
          </a:xfr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10439400" cy="1274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CFCA-DFAC-489F-ACDB-1E3961D303AF}" type="datetimeFigureOut">
              <a:rPr lang="nl-BE" smtClean="0"/>
              <a:t>15/02/2024</a:t>
            </a:fld>
            <a:endParaRPr lang="nl-BE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B76-100F-4C11-AF11-D2BD40487070}" type="slidenum">
              <a:rPr lang="nl-BE" smtClean="0"/>
              <a:t>‹#›</a:t>
            </a:fld>
            <a:endParaRPr lang="nl-BE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5194329"/>
            <a:ext cx="10439400" cy="264060"/>
          </a:xfrm>
        </p:spPr>
        <p:txBody>
          <a:bodyPr>
            <a:noAutofit/>
          </a:bodyPr>
          <a:lstStyle>
            <a:lvl1pPr marL="0" indent="0">
              <a:buNone/>
              <a:defRPr sz="1800" i="1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Author</a:t>
            </a:r>
            <a:endParaRPr lang="nl-BE" dirty="0"/>
          </a:p>
        </p:txBody>
      </p:sp>
      <p:pic>
        <p:nvPicPr>
          <p:cNvPr id="2050" name="Picture 2" descr="https://www.uhasselt.be/images/DCM/huisstijl/2017/logo/download/UHasselt-liggend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0569" y="5645491"/>
            <a:ext cx="2083334" cy="493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9995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 b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10439400" cy="2387600"/>
          </a:xfr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10439400" cy="1274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CFCA-DFAC-489F-ACDB-1E3961D303AF}" type="datetimeFigureOut">
              <a:rPr lang="nl-BE" smtClean="0"/>
              <a:t>15/02/2024</a:t>
            </a:fld>
            <a:endParaRPr lang="nl-BE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B76-100F-4C11-AF11-D2BD40487070}" type="slidenum">
              <a:rPr lang="nl-BE" smtClean="0"/>
              <a:t>‹#›</a:t>
            </a:fld>
            <a:endParaRPr lang="nl-BE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5194329"/>
            <a:ext cx="10439400" cy="264060"/>
          </a:xfrm>
        </p:spPr>
        <p:txBody>
          <a:bodyPr>
            <a:noAutofit/>
          </a:bodyPr>
          <a:lstStyle>
            <a:lvl1pPr marL="0" indent="0">
              <a:buNone/>
              <a:defRPr sz="1800" i="1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Author</a:t>
            </a:r>
            <a:endParaRPr lang="nl-BE" dirty="0"/>
          </a:p>
        </p:txBody>
      </p:sp>
      <p:pic>
        <p:nvPicPr>
          <p:cNvPr id="2050" name="Picture 2" descr="https://www.uhasselt.be/images/DCM/huisstijl/2017/logo/download/UHasselt-liggen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0569" y="5645491"/>
            <a:ext cx="2083334" cy="493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1245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Title Slid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4396" y="5163672"/>
            <a:ext cx="4069672" cy="103506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10439400" cy="2387600"/>
          </a:xfrm>
        </p:spPr>
        <p:txBody>
          <a:bodyPr anchor="b"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10439400" cy="916174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3CFCA-DFAC-489F-ACDB-1E3961D303AF}" type="datetimeFigureOut">
              <a:rPr lang="nl-BE" smtClean="0"/>
              <a:t>15/02/2024</a:t>
            </a:fld>
            <a:endParaRPr lang="nl-BE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9CB76-100F-4C11-AF11-D2BD40487070}" type="slidenum">
              <a:rPr lang="nl-BE" smtClean="0"/>
              <a:t>‹#›</a:t>
            </a:fld>
            <a:endParaRPr lang="nl-BE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4672310"/>
            <a:ext cx="10439400" cy="264060"/>
          </a:xfrm>
        </p:spPr>
        <p:txBody>
          <a:bodyPr>
            <a:noAutofit/>
          </a:bodyPr>
          <a:lstStyle>
            <a:lvl1pPr marL="0" indent="0">
              <a:buNone/>
              <a:defRPr sz="1800" i="1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Author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97519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3CFCA-DFAC-489F-ACDB-1E3961D303AF}" type="datetimeFigureOut">
              <a:rPr lang="nl-BE" smtClean="0"/>
              <a:t>15/02/2024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9CB76-100F-4C11-AF11-D2BD40487070}" type="slidenum">
              <a:rPr lang="nl-BE" smtClean="0"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7873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86" r:id="rId2"/>
    <p:sldLayoutId id="2147483690" r:id="rId3"/>
    <p:sldLayoutId id="2147483684" r:id="rId4"/>
    <p:sldLayoutId id="2147483691" r:id="rId5"/>
    <p:sldLayoutId id="2147483687" r:id="rId6"/>
    <p:sldLayoutId id="2147483680" r:id="rId7"/>
    <p:sldLayoutId id="2147483692" r:id="rId8"/>
    <p:sldLayoutId id="2147483693" r:id="rId9"/>
    <p:sldLayoutId id="2147483662" r:id="rId10"/>
    <p:sldLayoutId id="2147483681" r:id="rId11"/>
    <p:sldLayoutId id="2147483682" r:id="rId12"/>
    <p:sldLayoutId id="2147483664" r:id="rId13"/>
    <p:sldLayoutId id="2147483683" r:id="rId14"/>
    <p:sldLayoutId id="2147483665" r:id="rId15"/>
    <p:sldLayoutId id="2147483666" r:id="rId16"/>
    <p:sldLayoutId id="2147483667" r:id="rId17"/>
    <p:sldLayoutId id="2147483677" r:id="rId18"/>
    <p:sldLayoutId id="2147483668" r:id="rId19"/>
    <p:sldLayoutId id="2147483676" r:id="rId20"/>
    <p:sldLayoutId id="2147483669" r:id="rId21"/>
    <p:sldLayoutId id="2147483688" r:id="rId22"/>
    <p:sldLayoutId id="2147483694" r:id="rId23"/>
    <p:sldLayoutId id="2147483685" r:id="rId24"/>
    <p:sldLayoutId id="2147483689" r:id="rId25"/>
    <p:sldLayoutId id="2147483695" r:id="rId26"/>
    <p:sldLayoutId id="2147483679" r:id="rId27"/>
    <p:sldLayoutId id="2147483670" r:id="rId28"/>
    <p:sldLayoutId id="2147483678" r:id="rId29"/>
    <p:sldLayoutId id="2147483671" r:id="rId30"/>
    <p:sldLayoutId id="2147483672" r:id="rId31"/>
    <p:sldLayoutId id="2147483673" r:id="rId32"/>
    <p:sldLayoutId id="2147483674" r:id="rId33"/>
    <p:sldLayoutId id="2147483675" r:id="rId34"/>
    <p:sldLayoutId id="2147483696" r:id="rId35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br>
              <a:rPr lang="nl-BE" dirty="0"/>
            </a:br>
            <a:r>
              <a:rPr lang="en-GB" sz="4400" dirty="0"/>
              <a:t>Jack of all trades, master of none: the one-stop-shop as a double-edged sword for external accountants 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673158"/>
            <a:ext cx="11506200" cy="2595562"/>
          </a:xfrm>
        </p:spPr>
        <p:txBody>
          <a:bodyPr>
            <a:normAutofit/>
          </a:bodyPr>
          <a:lstStyle/>
          <a:p>
            <a:r>
              <a:rPr lang="nl-BE" sz="2000" dirty="0"/>
              <a:t>Rob Janssens, Maarten </a:t>
            </a:r>
            <a:r>
              <a:rPr lang="nl-BE" sz="2000" dirty="0" err="1"/>
              <a:t>Corten</a:t>
            </a:r>
            <a:r>
              <a:rPr lang="nl-BE" sz="2000" dirty="0"/>
              <a:t>, Nadine </a:t>
            </a:r>
            <a:r>
              <a:rPr lang="nl-BE" sz="2000" dirty="0" err="1"/>
              <a:t>Lybaert</a:t>
            </a:r>
            <a:r>
              <a:rPr lang="nl-BE" sz="2000" dirty="0"/>
              <a:t>, Anneleen Michiels, Jelle Schepers</a:t>
            </a:r>
          </a:p>
        </p:txBody>
      </p:sp>
    </p:spTree>
    <p:extLst>
      <p:ext uri="{BB962C8B-B14F-4D97-AF65-F5344CB8AC3E}">
        <p14:creationId xmlns:p14="http://schemas.microsoft.com/office/powerpoint/2010/main" val="2867129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127821" y="1150373"/>
            <a:ext cx="9704437" cy="63909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BE" sz="3600" dirty="0">
                <a:solidFill>
                  <a:schemeClr val="bg1"/>
                </a:solidFill>
              </a:rPr>
              <a:t>Data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20568" y="2639797"/>
            <a:ext cx="10958071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Independent variables</a:t>
            </a:r>
          </a:p>
          <a:p>
            <a:r>
              <a:rPr lang="nl-BE" sz="20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Service </a:t>
            </a:r>
            <a:r>
              <a:rPr lang="nl-BE" sz="2000" b="1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quantity</a:t>
            </a:r>
            <a:endParaRPr lang="nl-BE" sz="2000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Total </a:t>
            </a:r>
            <a:r>
              <a:rPr lang="nl-BE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amount</a:t>
            </a:r>
            <a:r>
              <a:rPr lang="nl-B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of services</a:t>
            </a:r>
          </a:p>
          <a:p>
            <a:endParaRPr lang="nl-BE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nl-BE" sz="20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Service </a:t>
            </a:r>
            <a:r>
              <a:rPr lang="nl-BE" sz="2000" b="1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diversification</a:t>
            </a:r>
            <a:endParaRPr lang="nl-BE" sz="2000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</a:t>
            </a:r>
            <a:r>
              <a:rPr lang="nl-BE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number</a:t>
            </a:r>
            <a:r>
              <a:rPr lang="nl-B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of service </a:t>
            </a:r>
            <a:r>
              <a:rPr lang="nl-BE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categories</a:t>
            </a:r>
            <a:r>
              <a:rPr lang="nl-B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nl-BE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which</a:t>
            </a:r>
            <a:r>
              <a:rPr lang="nl-B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at </a:t>
            </a:r>
            <a:r>
              <a:rPr lang="nl-BE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least</a:t>
            </a:r>
            <a:r>
              <a:rPr lang="nl-B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nl-BE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one</a:t>
            </a:r>
            <a:r>
              <a:rPr lang="nl-B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service is </a:t>
            </a:r>
            <a:r>
              <a:rPr lang="nl-BE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provided</a:t>
            </a:r>
            <a:endParaRPr lang="nl-BE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B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Financial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B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Legal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B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Strategic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l-BE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Operational</a:t>
            </a:r>
            <a:endParaRPr lang="nl-BE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0518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127821" y="1150373"/>
            <a:ext cx="9704437" cy="63909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BE" sz="3600" dirty="0">
                <a:solidFill>
                  <a:schemeClr val="bg1"/>
                </a:solidFill>
              </a:rPr>
              <a:t>Data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20568" y="2639797"/>
            <a:ext cx="1019841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Mediator</a:t>
            </a:r>
          </a:p>
          <a:p>
            <a:r>
              <a:rPr lang="nl-BE" sz="2000" b="1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Perceived</a:t>
            </a:r>
            <a:r>
              <a:rPr lang="nl-BE" sz="20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nl-BE" sz="2000" b="1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competence</a:t>
            </a:r>
            <a:endParaRPr lang="nl-BE" sz="2000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0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Trustworthiness</a:t>
            </a:r>
            <a:r>
              <a:rPr lang="nl-BE" sz="2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nl-BE" sz="20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scale</a:t>
            </a:r>
            <a:r>
              <a:rPr lang="nl-BE" sz="2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of Mayer &amp; Davis (1999)</a:t>
            </a:r>
            <a:endParaRPr lang="nl-BE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E95B063-6250-4F08-A4DB-4888000086A8}"/>
              </a:ext>
            </a:extLst>
          </p:cNvPr>
          <p:cNvSpPr txBox="1"/>
          <p:nvPr/>
        </p:nvSpPr>
        <p:spPr>
          <a:xfrm>
            <a:off x="1020568" y="4181381"/>
            <a:ext cx="9792929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Control variables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Perceived benevolence (</a:t>
            </a:r>
            <a:r>
              <a:rPr lang="nl-BE" sz="20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trustworthiness</a:t>
            </a:r>
            <a:r>
              <a:rPr lang="nl-BE" sz="2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nl-BE" sz="20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scale</a:t>
            </a:r>
            <a:r>
              <a:rPr lang="nl-BE" sz="2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of Mayer &amp; Davis (1999))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Perceived integrity (</a:t>
            </a:r>
            <a:r>
              <a:rPr lang="nl-BE" sz="20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trustworthiness</a:t>
            </a:r>
            <a:r>
              <a:rPr lang="nl-BE" sz="2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nl-BE" sz="2000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scale</a:t>
            </a:r>
            <a:r>
              <a:rPr lang="nl-BE" sz="2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of Mayer &amp; Davis (1999))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Length of client relationship in years (ln)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Number of meetings (ln)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Firm age (ln)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8602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Results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2265611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127821" y="1150373"/>
            <a:ext cx="9704437" cy="63909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BE" sz="3600" dirty="0">
                <a:solidFill>
                  <a:schemeClr val="bg1"/>
                </a:solidFill>
              </a:rPr>
              <a:t>Descriptives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00B168A-EB32-401E-9159-0BFC053F21E6}"/>
              </a:ext>
            </a:extLst>
          </p:cNvPr>
          <p:cNvSpPr/>
          <p:nvPr/>
        </p:nvSpPr>
        <p:spPr>
          <a:xfrm>
            <a:off x="2072640" y="2752972"/>
            <a:ext cx="1182624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dirty="0">
                <a:solidFill>
                  <a:srgbClr val="000000"/>
                </a:solidFill>
                <a:latin typeface="+mj-lt"/>
              </a:rPr>
              <a:t>		</a:t>
            </a:r>
            <a:r>
              <a:rPr lang="sv-SE" b="1" dirty="0">
                <a:solidFill>
                  <a:srgbClr val="000000"/>
                </a:solidFill>
                <a:latin typeface="+mj-lt"/>
              </a:rPr>
              <a:t>	</a:t>
            </a:r>
            <a:r>
              <a:rPr lang="sv-SE" b="1" dirty="0">
                <a:solidFill>
                  <a:srgbClr val="1CA9E1"/>
                </a:solidFill>
                <a:latin typeface="+mj-lt"/>
              </a:rPr>
              <a:t>Mean </a:t>
            </a:r>
            <a:r>
              <a:rPr lang="sv-SE" dirty="0">
                <a:solidFill>
                  <a:srgbClr val="1CA9E1"/>
                </a:solidFill>
                <a:latin typeface="+mj-lt"/>
              </a:rPr>
              <a:t>	</a:t>
            </a:r>
            <a:r>
              <a:rPr lang="sv-SE" b="1" dirty="0">
                <a:solidFill>
                  <a:srgbClr val="1CA9E1"/>
                </a:solidFill>
                <a:latin typeface="+mj-lt"/>
              </a:rPr>
              <a:t>Med. 	SD </a:t>
            </a:r>
            <a:r>
              <a:rPr lang="sv-SE" dirty="0">
                <a:solidFill>
                  <a:srgbClr val="1CA9E1"/>
                </a:solidFill>
                <a:latin typeface="+mj-lt"/>
              </a:rPr>
              <a:t>	</a:t>
            </a:r>
            <a:r>
              <a:rPr lang="sv-SE" b="1" dirty="0">
                <a:solidFill>
                  <a:srgbClr val="1CA9E1"/>
                </a:solidFill>
                <a:latin typeface="+mj-lt"/>
              </a:rPr>
              <a:t>Min </a:t>
            </a:r>
            <a:r>
              <a:rPr lang="sv-SE" dirty="0">
                <a:solidFill>
                  <a:srgbClr val="1CA9E1"/>
                </a:solidFill>
                <a:latin typeface="+mj-lt"/>
              </a:rPr>
              <a:t>	</a:t>
            </a:r>
            <a:r>
              <a:rPr lang="sv-SE" b="1" dirty="0">
                <a:solidFill>
                  <a:srgbClr val="1CA9E1"/>
                </a:solidFill>
                <a:latin typeface="+mj-lt"/>
              </a:rPr>
              <a:t>Max </a:t>
            </a:r>
            <a:r>
              <a:rPr lang="sv-SE" dirty="0">
                <a:solidFill>
                  <a:srgbClr val="000000"/>
                </a:solidFill>
                <a:latin typeface="+mj-lt"/>
              </a:rPr>
              <a:t>	</a:t>
            </a:r>
          </a:p>
          <a:p>
            <a:r>
              <a:rPr lang="fr-FR" dirty="0">
                <a:solidFill>
                  <a:srgbClr val="000000"/>
                </a:solidFill>
                <a:latin typeface="+mj-lt"/>
              </a:rPr>
              <a:t>Satisfaction 		4.231 	4.000 	0.927 	1.000 	5.000 	</a:t>
            </a:r>
          </a:p>
          <a:p>
            <a:r>
              <a:rPr lang="nl-BE" dirty="0" err="1">
                <a:solidFill>
                  <a:srgbClr val="000000"/>
                </a:solidFill>
                <a:latin typeface="+mj-lt"/>
              </a:rPr>
              <a:t>TotalServices</a:t>
            </a:r>
            <a:r>
              <a:rPr lang="nl-BE" dirty="0">
                <a:solidFill>
                  <a:srgbClr val="000000"/>
                </a:solidFill>
                <a:latin typeface="+mj-lt"/>
              </a:rPr>
              <a:t> 		15.98 	15.000 	7.568 	3.000 	33.000 	</a:t>
            </a:r>
          </a:p>
          <a:p>
            <a:r>
              <a:rPr lang="nl-BE" dirty="0" err="1">
                <a:solidFill>
                  <a:srgbClr val="000000"/>
                </a:solidFill>
                <a:latin typeface="+mj-lt"/>
              </a:rPr>
              <a:t>DiversificationCount</a:t>
            </a:r>
            <a:r>
              <a:rPr lang="nl-BE" dirty="0">
                <a:solidFill>
                  <a:srgbClr val="000000"/>
                </a:solidFill>
                <a:latin typeface="+mj-lt"/>
              </a:rPr>
              <a:t> 	3.452 	4.000 	0.721 	1.000 	4.000 	</a:t>
            </a:r>
          </a:p>
          <a:p>
            <a:r>
              <a:rPr lang="en-GB" dirty="0" err="1">
                <a:solidFill>
                  <a:srgbClr val="000000"/>
                </a:solidFill>
                <a:latin typeface="+mj-lt"/>
              </a:rPr>
              <a:t>Trust_Competence</a:t>
            </a:r>
            <a:r>
              <a:rPr lang="en-GB" dirty="0">
                <a:solidFill>
                  <a:srgbClr val="000000"/>
                </a:solidFill>
                <a:latin typeface="+mj-lt"/>
              </a:rPr>
              <a:t> 	4.231 	4.333 	0.678 	1.167 	5.000 	</a:t>
            </a:r>
          </a:p>
          <a:p>
            <a:r>
              <a:rPr lang="en-GB" dirty="0" err="1">
                <a:solidFill>
                  <a:srgbClr val="000000"/>
                </a:solidFill>
                <a:latin typeface="+mj-lt"/>
              </a:rPr>
              <a:t>Trust_Benevolence</a:t>
            </a:r>
            <a:r>
              <a:rPr lang="en-GB" dirty="0">
                <a:solidFill>
                  <a:srgbClr val="000000"/>
                </a:solidFill>
                <a:latin typeface="+mj-lt"/>
              </a:rPr>
              <a:t> 	4.041 	4.200 	0.806 	1.400 	5.000 	</a:t>
            </a:r>
          </a:p>
          <a:p>
            <a:r>
              <a:rPr lang="en-GB" dirty="0" err="1">
                <a:solidFill>
                  <a:srgbClr val="000000"/>
                </a:solidFill>
                <a:latin typeface="+mj-lt"/>
              </a:rPr>
              <a:t>Trust_Integrity</a:t>
            </a:r>
            <a:r>
              <a:rPr lang="en-GB" dirty="0">
                <a:solidFill>
                  <a:srgbClr val="000000"/>
                </a:solidFill>
                <a:latin typeface="+mj-lt"/>
              </a:rPr>
              <a:t> 		4.212 	4.333 	0.642 	1.833 	5.000 	</a:t>
            </a:r>
          </a:p>
          <a:p>
            <a:r>
              <a:rPr lang="en-GB" dirty="0" err="1">
                <a:solidFill>
                  <a:srgbClr val="000000"/>
                </a:solidFill>
                <a:latin typeface="+mj-lt"/>
              </a:rPr>
              <a:t>YearsOfRelationship</a:t>
            </a:r>
            <a:r>
              <a:rPr lang="en-GB" dirty="0">
                <a:solidFill>
                  <a:srgbClr val="000000"/>
                </a:solidFill>
                <a:latin typeface="+mj-lt"/>
              </a:rPr>
              <a:t> 	6.973 	4.000 	7.373 	0.000 	42.000 	</a:t>
            </a:r>
          </a:p>
          <a:p>
            <a:r>
              <a:rPr lang="en-GB" dirty="0" err="1">
                <a:solidFill>
                  <a:srgbClr val="000000"/>
                </a:solidFill>
                <a:latin typeface="+mj-lt"/>
              </a:rPr>
              <a:t>NumberOfMeetings</a:t>
            </a:r>
            <a:r>
              <a:rPr lang="en-GB" dirty="0">
                <a:solidFill>
                  <a:srgbClr val="000000"/>
                </a:solidFill>
                <a:latin typeface="+mj-lt"/>
              </a:rPr>
              <a:t> 	2.129 	2.000 	1.781 	0.000 	15.000 	</a:t>
            </a:r>
          </a:p>
          <a:p>
            <a:r>
              <a:rPr lang="en-GB" dirty="0" err="1">
                <a:solidFill>
                  <a:srgbClr val="000000"/>
                </a:solidFill>
                <a:latin typeface="+mj-lt"/>
              </a:rPr>
              <a:t>Firm_Age</a:t>
            </a:r>
            <a:r>
              <a:rPr lang="en-GB" dirty="0">
                <a:solidFill>
                  <a:srgbClr val="000000"/>
                </a:solidFill>
                <a:latin typeface="+mj-lt"/>
              </a:rPr>
              <a:t>		10.69 	7.000 	8.856 	2.000 	51.000 </a:t>
            </a:r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6115444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127821" y="1150373"/>
            <a:ext cx="9704437" cy="63909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BE" sz="3600" dirty="0" err="1">
                <a:solidFill>
                  <a:schemeClr val="bg1"/>
                </a:solidFill>
              </a:rPr>
              <a:t>Correlations</a:t>
            </a:r>
            <a:endParaRPr lang="nl-BE" sz="36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AF5C00F-9097-4FD6-A0C3-252F7C3E4CFE}"/>
              </a:ext>
            </a:extLst>
          </p:cNvPr>
          <p:cNvSpPr/>
          <p:nvPr/>
        </p:nvSpPr>
        <p:spPr>
          <a:xfrm>
            <a:off x="1072701" y="2685911"/>
            <a:ext cx="12917619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sz="800" b="1" dirty="0">
                <a:solidFill>
                  <a:srgbClr val="000000"/>
                </a:solidFill>
                <a:latin typeface="Arial" panose="020B0604020202020204" pitchFamily="34" charset="0"/>
              </a:rPr>
              <a:t>	</a:t>
            </a:r>
            <a:r>
              <a:rPr lang="nl-BE" sz="800" b="1" dirty="0">
                <a:solidFill>
                  <a:srgbClr val="000000"/>
                </a:solidFill>
                <a:latin typeface="+mj-lt"/>
              </a:rPr>
              <a:t>		</a:t>
            </a:r>
            <a:r>
              <a:rPr lang="nl-BE" sz="1400" b="1" dirty="0">
                <a:solidFill>
                  <a:srgbClr val="1CA9E1"/>
                </a:solidFill>
                <a:latin typeface="+mj-lt"/>
              </a:rPr>
              <a:t>(1) 	(2) 	(3) 	(4) 	(5) 	(6) 	(7) 	(8) </a:t>
            </a:r>
            <a:r>
              <a:rPr lang="nl-BE" sz="800" dirty="0">
                <a:solidFill>
                  <a:srgbClr val="000000"/>
                </a:solidFill>
                <a:latin typeface="+mj-lt"/>
              </a:rPr>
              <a:t>	</a:t>
            </a:r>
          </a:p>
          <a:p>
            <a:r>
              <a:rPr lang="nl-BE" dirty="0">
                <a:solidFill>
                  <a:srgbClr val="000000"/>
                </a:solidFill>
                <a:latin typeface="+mj-lt"/>
              </a:rPr>
              <a:t>1 - </a:t>
            </a:r>
            <a:r>
              <a:rPr lang="nl-BE" dirty="0" err="1">
                <a:solidFill>
                  <a:srgbClr val="000000"/>
                </a:solidFill>
                <a:latin typeface="+mj-lt"/>
              </a:rPr>
              <a:t>Satisfaction</a:t>
            </a:r>
            <a:r>
              <a:rPr lang="nl-BE" dirty="0">
                <a:solidFill>
                  <a:srgbClr val="000000"/>
                </a:solidFill>
                <a:latin typeface="+mj-lt"/>
              </a:rPr>
              <a:t> 	</a:t>
            </a:r>
          </a:p>
          <a:p>
            <a:r>
              <a:rPr lang="nl-BE" dirty="0">
                <a:solidFill>
                  <a:srgbClr val="000000"/>
                </a:solidFill>
                <a:latin typeface="+mj-lt"/>
              </a:rPr>
              <a:t>2 - </a:t>
            </a:r>
            <a:r>
              <a:rPr lang="nl-BE" dirty="0" err="1">
                <a:solidFill>
                  <a:srgbClr val="000000"/>
                </a:solidFill>
                <a:latin typeface="+mj-lt"/>
              </a:rPr>
              <a:t>TotalServices</a:t>
            </a:r>
            <a:r>
              <a:rPr lang="nl-BE" dirty="0">
                <a:solidFill>
                  <a:srgbClr val="000000"/>
                </a:solidFill>
                <a:latin typeface="+mj-lt"/>
              </a:rPr>
              <a:t> 		0.010 	</a:t>
            </a:r>
          </a:p>
          <a:p>
            <a:r>
              <a:rPr lang="nl-BE" dirty="0">
                <a:solidFill>
                  <a:srgbClr val="000000"/>
                </a:solidFill>
                <a:latin typeface="+mj-lt"/>
              </a:rPr>
              <a:t>3 - </a:t>
            </a:r>
            <a:r>
              <a:rPr lang="nl-BE" dirty="0" err="1">
                <a:solidFill>
                  <a:srgbClr val="000000"/>
                </a:solidFill>
                <a:latin typeface="+mj-lt"/>
              </a:rPr>
              <a:t>DiversificationCount</a:t>
            </a:r>
            <a:r>
              <a:rPr lang="nl-BE" dirty="0">
                <a:solidFill>
                  <a:srgbClr val="000000"/>
                </a:solidFill>
                <a:latin typeface="+mj-lt"/>
              </a:rPr>
              <a:t> 	-0.036 	0.640*** 	</a:t>
            </a:r>
          </a:p>
          <a:p>
            <a:r>
              <a:rPr lang="en-GB" dirty="0">
                <a:solidFill>
                  <a:srgbClr val="000000"/>
                </a:solidFill>
                <a:latin typeface="+mj-lt"/>
              </a:rPr>
              <a:t>4 - </a:t>
            </a:r>
            <a:r>
              <a:rPr lang="en-GB" dirty="0" err="1">
                <a:solidFill>
                  <a:srgbClr val="000000"/>
                </a:solidFill>
                <a:latin typeface="+mj-lt"/>
              </a:rPr>
              <a:t>Trust_Competence</a:t>
            </a:r>
            <a:r>
              <a:rPr lang="en-GB" dirty="0">
                <a:solidFill>
                  <a:srgbClr val="000000"/>
                </a:solidFill>
                <a:latin typeface="+mj-lt"/>
              </a:rPr>
              <a:t> 	0.684*** -0.160* 	-0.156* 	</a:t>
            </a:r>
          </a:p>
          <a:p>
            <a:r>
              <a:rPr lang="en-GB" dirty="0">
                <a:solidFill>
                  <a:srgbClr val="000000"/>
                </a:solidFill>
                <a:latin typeface="+mj-lt"/>
              </a:rPr>
              <a:t>5 - </a:t>
            </a:r>
            <a:r>
              <a:rPr lang="en-GB" dirty="0" err="1">
                <a:solidFill>
                  <a:srgbClr val="000000"/>
                </a:solidFill>
                <a:latin typeface="+mj-lt"/>
              </a:rPr>
              <a:t>Trust_Benevolence</a:t>
            </a:r>
            <a:r>
              <a:rPr lang="en-GB" dirty="0">
                <a:solidFill>
                  <a:srgbClr val="000000"/>
                </a:solidFill>
                <a:latin typeface="+mj-lt"/>
              </a:rPr>
              <a:t> 	0.729*** -0.131 	-0.153* 	0.799*** 	</a:t>
            </a:r>
          </a:p>
          <a:p>
            <a:r>
              <a:rPr lang="en-GB" dirty="0">
                <a:solidFill>
                  <a:srgbClr val="000000"/>
                </a:solidFill>
                <a:latin typeface="+mj-lt"/>
              </a:rPr>
              <a:t>6 - </a:t>
            </a:r>
            <a:r>
              <a:rPr lang="en-GB" dirty="0" err="1">
                <a:solidFill>
                  <a:srgbClr val="000000"/>
                </a:solidFill>
                <a:latin typeface="+mj-lt"/>
              </a:rPr>
              <a:t>Trust_Integrity</a:t>
            </a:r>
            <a:r>
              <a:rPr lang="en-GB" dirty="0">
                <a:solidFill>
                  <a:srgbClr val="000000"/>
                </a:solidFill>
                <a:latin typeface="+mj-lt"/>
              </a:rPr>
              <a:t> 	0.628*** -0.121 	-0.171* 	0.809*** 0.834*** 	</a:t>
            </a:r>
          </a:p>
          <a:p>
            <a:r>
              <a:rPr lang="en-GB" dirty="0">
                <a:solidFill>
                  <a:srgbClr val="000000"/>
                </a:solidFill>
                <a:latin typeface="+mj-lt"/>
              </a:rPr>
              <a:t>7 - </a:t>
            </a:r>
            <a:r>
              <a:rPr lang="en-GB" dirty="0" err="1">
                <a:solidFill>
                  <a:srgbClr val="000000"/>
                </a:solidFill>
                <a:latin typeface="+mj-lt"/>
              </a:rPr>
              <a:t>YearsOfRelationship</a:t>
            </a:r>
            <a:r>
              <a:rPr lang="en-GB" dirty="0">
                <a:solidFill>
                  <a:srgbClr val="000000"/>
                </a:solidFill>
                <a:latin typeface="+mj-lt"/>
              </a:rPr>
              <a:t>	0.023 	-0.020 	0.003 	0.049 	0.172* 	0.061 	</a:t>
            </a:r>
          </a:p>
          <a:p>
            <a:r>
              <a:rPr lang="en-GB" dirty="0">
                <a:solidFill>
                  <a:srgbClr val="000000"/>
                </a:solidFill>
                <a:latin typeface="+mj-lt"/>
              </a:rPr>
              <a:t>8 - </a:t>
            </a:r>
            <a:r>
              <a:rPr lang="en-GB" dirty="0" err="1">
                <a:solidFill>
                  <a:srgbClr val="000000"/>
                </a:solidFill>
                <a:latin typeface="+mj-lt"/>
              </a:rPr>
              <a:t>NumberOfMeetings</a:t>
            </a:r>
            <a:r>
              <a:rPr lang="en-GB" dirty="0">
                <a:solidFill>
                  <a:srgbClr val="000000"/>
                </a:solidFill>
                <a:latin typeface="+mj-lt"/>
              </a:rPr>
              <a:t> 	0.276***	0.081 	-0.027 	0.280*** 0.240*** 0.210*** 0.043 	</a:t>
            </a:r>
          </a:p>
          <a:p>
            <a:r>
              <a:rPr lang="en-GB" dirty="0">
                <a:solidFill>
                  <a:srgbClr val="000000"/>
                </a:solidFill>
                <a:latin typeface="+mj-lt"/>
              </a:rPr>
              <a:t>9 - </a:t>
            </a:r>
            <a:r>
              <a:rPr lang="en-GB" dirty="0" err="1">
                <a:solidFill>
                  <a:srgbClr val="000000"/>
                </a:solidFill>
                <a:latin typeface="+mj-lt"/>
              </a:rPr>
              <a:t>Firm_Age</a:t>
            </a:r>
            <a:r>
              <a:rPr lang="en-GB" dirty="0">
                <a:solidFill>
                  <a:srgbClr val="000000"/>
                </a:solidFill>
                <a:latin typeface="+mj-lt"/>
              </a:rPr>
              <a:t>		0.044 	-0.022 	-0.071 	0.049 	0.109 	0.031 	0.546*** 0.117 	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7CD8D64-8E75-4191-AFEE-1FF7A9A76EBF}"/>
              </a:ext>
            </a:extLst>
          </p:cNvPr>
          <p:cNvSpPr/>
          <p:nvPr/>
        </p:nvSpPr>
        <p:spPr>
          <a:xfrm>
            <a:off x="3860800" y="3761174"/>
            <a:ext cx="2885440" cy="304800"/>
          </a:xfrm>
          <a:prstGeom prst="rect">
            <a:avLst/>
          </a:prstGeom>
          <a:noFill/>
          <a:ln w="38100">
            <a:solidFill>
              <a:srgbClr val="1CA9E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93341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127821" y="1150373"/>
            <a:ext cx="9704437" cy="63909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BE" sz="3600" dirty="0" err="1">
                <a:solidFill>
                  <a:schemeClr val="bg1"/>
                </a:solidFill>
              </a:rPr>
              <a:t>Regression</a:t>
            </a:r>
            <a:r>
              <a:rPr lang="nl-BE" sz="3600" dirty="0">
                <a:solidFill>
                  <a:schemeClr val="bg1"/>
                </a:solidFill>
              </a:rPr>
              <a:t> </a:t>
            </a:r>
            <a:r>
              <a:rPr lang="nl-BE" sz="3600" dirty="0" err="1">
                <a:solidFill>
                  <a:schemeClr val="bg1"/>
                </a:solidFill>
              </a:rPr>
              <a:t>results</a:t>
            </a:r>
            <a:endParaRPr lang="nl-BE" sz="3600" dirty="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82FA8C5-7AC2-46D3-BA52-680FAB0B7DEF}"/>
              </a:ext>
            </a:extLst>
          </p:cNvPr>
          <p:cNvSpPr/>
          <p:nvPr/>
        </p:nvSpPr>
        <p:spPr>
          <a:xfrm>
            <a:off x="1026160" y="4219511"/>
            <a:ext cx="2885440" cy="1330961"/>
          </a:xfrm>
          <a:prstGeom prst="roundRect">
            <a:avLst/>
          </a:prstGeom>
          <a:solidFill>
            <a:srgbClr val="1CA9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800" dirty="0" err="1"/>
              <a:t>One</a:t>
            </a:r>
            <a:r>
              <a:rPr lang="nl-BE" sz="2800" dirty="0"/>
              <a:t>-stop-shop </a:t>
            </a:r>
            <a:r>
              <a:rPr lang="nl-BE" sz="2800" dirty="0" err="1"/>
              <a:t>configuration</a:t>
            </a:r>
            <a:endParaRPr lang="nl-BE" sz="2800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F0C3436-7D66-4850-9D1B-735A1347D911}"/>
              </a:ext>
            </a:extLst>
          </p:cNvPr>
          <p:cNvSpPr/>
          <p:nvPr/>
        </p:nvSpPr>
        <p:spPr>
          <a:xfrm>
            <a:off x="8290560" y="4219511"/>
            <a:ext cx="2885440" cy="1330961"/>
          </a:xfrm>
          <a:prstGeom prst="roundRect">
            <a:avLst/>
          </a:prstGeom>
          <a:solidFill>
            <a:srgbClr val="1CA9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800" dirty="0"/>
              <a:t>Customer </a:t>
            </a:r>
            <a:r>
              <a:rPr lang="nl-BE" sz="2800" dirty="0" err="1"/>
              <a:t>satisfaction</a:t>
            </a:r>
            <a:endParaRPr lang="nl-BE" sz="2800" dirty="0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113289DD-50C7-4F33-A5BB-71860C91A924}"/>
              </a:ext>
            </a:extLst>
          </p:cNvPr>
          <p:cNvCxnSpPr>
            <a:stCxn id="2" idx="3"/>
            <a:endCxn id="5" idx="1"/>
          </p:cNvCxnSpPr>
          <p:nvPr/>
        </p:nvCxnSpPr>
        <p:spPr>
          <a:xfrm>
            <a:off x="3911600" y="4884992"/>
            <a:ext cx="437896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1E59740C-1DDD-4C32-BAD1-5CB1EE040AC5}"/>
              </a:ext>
            </a:extLst>
          </p:cNvPr>
          <p:cNvSpPr txBox="1"/>
          <p:nvPr/>
        </p:nvSpPr>
        <p:spPr>
          <a:xfrm>
            <a:off x="5750560" y="4134873"/>
            <a:ext cx="1493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5400" b="1" dirty="0">
                <a:solidFill>
                  <a:srgbClr val="1CA9E1"/>
                </a:solidFill>
              </a:rPr>
              <a:t>+**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543F0CFD-668A-4046-9C93-C3F3D354894C}"/>
              </a:ext>
            </a:extLst>
          </p:cNvPr>
          <p:cNvSpPr/>
          <p:nvPr/>
        </p:nvSpPr>
        <p:spPr>
          <a:xfrm>
            <a:off x="4653280" y="2454951"/>
            <a:ext cx="2885440" cy="1330961"/>
          </a:xfrm>
          <a:prstGeom prst="roundRect">
            <a:avLst/>
          </a:prstGeom>
          <a:solidFill>
            <a:srgbClr val="1CA9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800" dirty="0" err="1"/>
              <a:t>Perceived</a:t>
            </a:r>
            <a:r>
              <a:rPr lang="nl-BE" sz="2800" dirty="0"/>
              <a:t> </a:t>
            </a:r>
            <a:r>
              <a:rPr lang="nl-BE" sz="2800" dirty="0" err="1"/>
              <a:t>competence</a:t>
            </a:r>
            <a:endParaRPr lang="nl-BE" sz="2800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DEB97C6-4238-4A12-8AAA-1F9ADE44AEA3}"/>
              </a:ext>
            </a:extLst>
          </p:cNvPr>
          <p:cNvCxnSpPr>
            <a:cxnSpLocks/>
            <a:stCxn id="2" idx="0"/>
            <a:endCxn id="8" idx="1"/>
          </p:cNvCxnSpPr>
          <p:nvPr/>
        </p:nvCxnSpPr>
        <p:spPr>
          <a:xfrm flipV="1">
            <a:off x="2468880" y="3120432"/>
            <a:ext cx="2184400" cy="109907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9F715DF-64B3-4B47-A62D-09E355DBE9A5}"/>
              </a:ext>
            </a:extLst>
          </p:cNvPr>
          <p:cNvCxnSpPr>
            <a:cxnSpLocks/>
            <a:stCxn id="8" idx="3"/>
            <a:endCxn id="5" idx="0"/>
          </p:cNvCxnSpPr>
          <p:nvPr/>
        </p:nvCxnSpPr>
        <p:spPr>
          <a:xfrm>
            <a:off x="7538720" y="3120432"/>
            <a:ext cx="2194560" cy="109907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7AAE22CC-3927-443A-8FF5-94429D41DF60}"/>
              </a:ext>
            </a:extLst>
          </p:cNvPr>
          <p:cNvSpPr txBox="1"/>
          <p:nvPr/>
        </p:nvSpPr>
        <p:spPr>
          <a:xfrm>
            <a:off x="8483600" y="2907392"/>
            <a:ext cx="14528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5400" b="1" dirty="0">
                <a:solidFill>
                  <a:srgbClr val="1CA9E1"/>
                </a:solidFill>
              </a:rPr>
              <a:t>+**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21E2215-6B7C-4942-9449-2E1C307368E6}"/>
              </a:ext>
            </a:extLst>
          </p:cNvPr>
          <p:cNvSpPr txBox="1"/>
          <p:nvPr/>
        </p:nvSpPr>
        <p:spPr>
          <a:xfrm>
            <a:off x="2976880" y="2905101"/>
            <a:ext cx="1158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5400" b="1" dirty="0">
                <a:solidFill>
                  <a:srgbClr val="1CA9E1"/>
                </a:solidFill>
              </a:rPr>
              <a:t>-**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101AC2A-8483-4EBC-8B51-1D57434036C7}"/>
              </a:ext>
            </a:extLst>
          </p:cNvPr>
          <p:cNvSpPr txBox="1"/>
          <p:nvPr/>
        </p:nvSpPr>
        <p:spPr>
          <a:xfrm>
            <a:off x="5750560" y="5058203"/>
            <a:ext cx="1005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600" b="1" dirty="0">
                <a:solidFill>
                  <a:srgbClr val="1CA9E1"/>
                </a:solidFill>
              </a:rPr>
              <a:t>H1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E9415AF-A71B-4415-B48A-547C6BEF39FB}"/>
              </a:ext>
            </a:extLst>
          </p:cNvPr>
          <p:cNvSpPr txBox="1"/>
          <p:nvPr/>
        </p:nvSpPr>
        <p:spPr>
          <a:xfrm>
            <a:off x="5750560" y="1815265"/>
            <a:ext cx="1005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600" b="1" dirty="0">
                <a:solidFill>
                  <a:srgbClr val="1CA9E1"/>
                </a:solidFill>
              </a:rPr>
              <a:t>H2</a:t>
            </a:r>
          </a:p>
        </p:txBody>
      </p:sp>
    </p:spTree>
    <p:extLst>
      <p:ext uri="{BB962C8B-B14F-4D97-AF65-F5344CB8AC3E}">
        <p14:creationId xmlns:p14="http://schemas.microsoft.com/office/powerpoint/2010/main" val="34733537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Conclusions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0668490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127821" y="1150373"/>
            <a:ext cx="9704437" cy="63909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BE" sz="3600" dirty="0" err="1">
                <a:solidFill>
                  <a:schemeClr val="bg1"/>
                </a:solidFill>
              </a:rPr>
              <a:t>Conclusions</a:t>
            </a:r>
            <a:endParaRPr lang="nl-BE" sz="36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99535" y="2660639"/>
            <a:ext cx="979292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Increasing the number of advisory services</a:t>
            </a: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to become a </a:t>
            </a:r>
            <a:b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GB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one-stop-shop</a:t>
            </a:r>
            <a:r>
              <a:rPr lang="en-GB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may be a </a:t>
            </a:r>
            <a:r>
              <a:rPr lang="en-GB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double-edged sword</a:t>
            </a:r>
            <a:b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On the one hand, you 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meet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the increasing 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demand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of (diverse) advisory services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en-US" sz="2400" u="sng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 panose="05000000000000000000" pitchFamily="2" charset="2"/>
              </a:rPr>
              <a:t>meeting </a:t>
            </a:r>
            <a:r>
              <a:rPr lang="en-US" sz="2400" b="1" u="sng" dirty="0">
                <a:solidFill>
                  <a:srgbClr val="1CA9E1"/>
                </a:solidFill>
                <a:sym typeface="Wingdings" panose="05000000000000000000" pitchFamily="2" charset="2"/>
              </a:rPr>
              <a:t>quantity</a:t>
            </a:r>
            <a:r>
              <a:rPr lang="en-US" sz="2400" u="sng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 panose="05000000000000000000" pitchFamily="2" charset="2"/>
              </a:rPr>
              <a:t> needs</a:t>
            </a:r>
            <a:b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On the other hand, you may be considered as a 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jack of all trades but a master of none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en-US" sz="2400" u="sng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 panose="05000000000000000000" pitchFamily="2" charset="2"/>
              </a:rPr>
              <a:t>not meeting the </a:t>
            </a:r>
            <a:r>
              <a:rPr lang="en-US" sz="2400" b="1" u="sng" dirty="0">
                <a:solidFill>
                  <a:srgbClr val="1CA9E1"/>
                </a:solidFill>
                <a:sym typeface="Wingdings" panose="05000000000000000000" pitchFamily="2" charset="2"/>
              </a:rPr>
              <a:t>quality</a:t>
            </a:r>
            <a:r>
              <a:rPr lang="en-US" sz="2400" u="sng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 panose="05000000000000000000" pitchFamily="2" charset="2"/>
              </a:rPr>
              <a:t> needs</a:t>
            </a:r>
            <a:endParaRPr lang="en-US" sz="2400" u="sng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BE" sz="2400" dirty="0"/>
          </a:p>
        </p:txBody>
      </p:sp>
    </p:spTree>
    <p:extLst>
      <p:ext uri="{BB962C8B-B14F-4D97-AF65-F5344CB8AC3E}">
        <p14:creationId xmlns:p14="http://schemas.microsoft.com/office/powerpoint/2010/main" val="2294535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127821" y="1150373"/>
            <a:ext cx="9704437" cy="63909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BE" sz="3600" dirty="0" err="1">
                <a:solidFill>
                  <a:schemeClr val="bg1"/>
                </a:solidFill>
              </a:rPr>
              <a:t>Contributions</a:t>
            </a:r>
            <a:endParaRPr lang="nl-BE" sz="36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70038" y="2534832"/>
            <a:ext cx="1041236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As </a:t>
            </a:r>
            <a:r>
              <a:rPr lang="nl-BE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the</a:t>
            </a:r>
            <a:r>
              <a:rPr lang="nl-B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nl-BE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literature</a:t>
            </a:r>
            <a:r>
              <a:rPr lang="nl-B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nl-BE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generally</a:t>
            </a:r>
            <a:r>
              <a:rPr lang="nl-B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nl-BE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considers</a:t>
            </a:r>
            <a:r>
              <a:rPr lang="nl-B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nl-BE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the</a:t>
            </a:r>
            <a:r>
              <a:rPr lang="nl-B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nl-BE" sz="2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transition</a:t>
            </a:r>
            <a:r>
              <a:rPr lang="nl-B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of accountants </a:t>
            </a:r>
            <a:r>
              <a:rPr lang="nl-BE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from</a:t>
            </a:r>
            <a:r>
              <a:rPr lang="nl-B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nl-BE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compliance </a:t>
            </a:r>
            <a:r>
              <a:rPr lang="nl-BE" sz="2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officers</a:t>
            </a:r>
            <a:r>
              <a:rPr lang="nl-BE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nl-BE" sz="2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to</a:t>
            </a:r>
            <a:r>
              <a:rPr lang="nl-BE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full-</a:t>
            </a:r>
            <a:r>
              <a:rPr lang="nl-BE" sz="2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fledged</a:t>
            </a:r>
            <a:r>
              <a:rPr lang="nl-BE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business </a:t>
            </a:r>
            <a:r>
              <a:rPr lang="nl-BE" sz="2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advisors</a:t>
            </a:r>
            <a:r>
              <a:rPr lang="nl-B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nl-BE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to</a:t>
            </a:r>
            <a:r>
              <a:rPr lang="nl-B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nl-BE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be</a:t>
            </a:r>
            <a:r>
              <a:rPr lang="nl-B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 </a:t>
            </a:r>
            <a:r>
              <a:rPr lang="nl-BE" sz="2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good</a:t>
            </a:r>
            <a:r>
              <a:rPr lang="nl-B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nl-BE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thing</a:t>
            </a:r>
            <a:r>
              <a:rPr lang="nl-B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nl-BE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this</a:t>
            </a:r>
            <a:r>
              <a:rPr lang="nl-B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nl-BE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study</a:t>
            </a:r>
            <a:r>
              <a:rPr lang="nl-B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nl-BE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suggests</a:t>
            </a:r>
            <a:r>
              <a:rPr lang="nl-B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nl-BE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that</a:t>
            </a:r>
            <a:r>
              <a:rPr lang="nl-B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nl-BE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there</a:t>
            </a:r>
            <a:r>
              <a:rPr lang="nl-B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nl-BE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may</a:t>
            </a:r>
            <a:r>
              <a:rPr lang="nl-B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nl-BE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also</a:t>
            </a:r>
            <a:r>
              <a:rPr lang="nl-B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nl-BE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be</a:t>
            </a:r>
            <a:r>
              <a:rPr lang="nl-B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 </a:t>
            </a:r>
            <a:r>
              <a:rPr lang="nl-BE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downside</a:t>
            </a:r>
            <a:br>
              <a:rPr lang="nl-B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nl-BE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For </a:t>
            </a:r>
            <a:r>
              <a:rPr lang="nl-BE" sz="2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theory</a:t>
            </a:r>
            <a:r>
              <a:rPr lang="nl-B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we </a:t>
            </a:r>
            <a:r>
              <a:rPr lang="nl-BE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therefore</a:t>
            </a:r>
            <a:r>
              <a:rPr lang="nl-B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nl-BE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provide</a:t>
            </a:r>
            <a:r>
              <a:rPr lang="nl-B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 </a:t>
            </a:r>
            <a:r>
              <a:rPr lang="nl-BE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more </a:t>
            </a:r>
            <a:r>
              <a:rPr lang="nl-BE" sz="2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nuanced</a:t>
            </a:r>
            <a:r>
              <a:rPr lang="nl-BE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view</a:t>
            </a:r>
            <a:r>
              <a:rPr lang="nl-B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nl-BE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based</a:t>
            </a:r>
            <a:r>
              <a:rPr lang="nl-B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on </a:t>
            </a:r>
            <a:r>
              <a:rPr lang="nl-BE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expectation</a:t>
            </a:r>
            <a:r>
              <a:rPr lang="nl-B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gap </a:t>
            </a:r>
            <a:r>
              <a:rPr lang="nl-BE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and</a:t>
            </a:r>
            <a:r>
              <a:rPr lang="nl-B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nl-BE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substance</a:t>
            </a:r>
            <a:r>
              <a:rPr lang="nl-B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versus </a:t>
            </a:r>
            <a:r>
              <a:rPr lang="nl-BE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quality</a:t>
            </a:r>
            <a:r>
              <a:rPr lang="nl-B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nl-BE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perspectives</a:t>
            </a:r>
            <a:br>
              <a:rPr lang="nl-B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nl-BE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For </a:t>
            </a:r>
            <a:r>
              <a:rPr lang="nl-BE" sz="2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practice</a:t>
            </a:r>
            <a:r>
              <a:rPr lang="nl-B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we highlight </a:t>
            </a:r>
            <a:r>
              <a:rPr lang="nl-BE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that</a:t>
            </a:r>
            <a:r>
              <a:rPr lang="nl-B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nl-BE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there</a:t>
            </a:r>
            <a:r>
              <a:rPr lang="nl-B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is </a:t>
            </a:r>
            <a:r>
              <a:rPr lang="nl-BE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 </a:t>
            </a:r>
            <a:r>
              <a:rPr lang="nl-BE" sz="2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one</a:t>
            </a:r>
            <a:r>
              <a:rPr lang="nl-BE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</a:t>
            </a:r>
            <a:r>
              <a:rPr lang="nl-BE" sz="2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size</a:t>
            </a:r>
            <a:r>
              <a:rPr lang="nl-BE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-fits-</a:t>
            </a:r>
            <a:r>
              <a:rPr lang="nl-BE" sz="2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all</a:t>
            </a:r>
            <a:r>
              <a:rPr lang="nl-BE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solution</a:t>
            </a:r>
            <a:r>
              <a:rPr lang="nl-B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nl-BE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to</a:t>
            </a:r>
            <a:r>
              <a:rPr lang="nl-B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nl-BE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become</a:t>
            </a:r>
            <a:r>
              <a:rPr lang="nl-B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nl-BE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the</a:t>
            </a:r>
            <a:r>
              <a:rPr lang="nl-B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accountant of </a:t>
            </a:r>
            <a:r>
              <a:rPr lang="nl-BE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the</a:t>
            </a:r>
            <a:r>
              <a:rPr lang="nl-B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nl-BE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future</a:t>
            </a:r>
            <a:endParaRPr lang="nl-BE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661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127821" y="1150373"/>
            <a:ext cx="9704437" cy="63909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BE" sz="3600" dirty="0" err="1">
                <a:solidFill>
                  <a:schemeClr val="bg1"/>
                </a:solidFill>
              </a:rPr>
              <a:t>Limitations</a:t>
            </a:r>
            <a:endParaRPr lang="nl-BE" sz="36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70038" y="2851355"/>
            <a:ext cx="979292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400" dirty="0"/>
              <a:t>Small sample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B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400" dirty="0" err="1"/>
              <a:t>Belgian</a:t>
            </a:r>
            <a:r>
              <a:rPr lang="nl-BE" sz="2400" dirty="0"/>
              <a:t> context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B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400" dirty="0" err="1"/>
              <a:t>Measures</a:t>
            </a:r>
            <a:r>
              <a:rPr lang="nl-BE" sz="2400" dirty="0"/>
              <a:t> </a:t>
            </a:r>
            <a:r>
              <a:rPr lang="nl-BE" sz="2400" dirty="0" err="1"/>
              <a:t>could</a:t>
            </a:r>
            <a:r>
              <a:rPr lang="nl-BE" sz="2400" dirty="0"/>
              <a:t> </a:t>
            </a:r>
            <a:r>
              <a:rPr lang="nl-BE" sz="2400" dirty="0" err="1"/>
              <a:t>be</a:t>
            </a:r>
            <a:r>
              <a:rPr lang="nl-BE" sz="2400" dirty="0"/>
              <a:t> </a:t>
            </a:r>
            <a:r>
              <a:rPr lang="nl-BE" sz="2400" dirty="0" err="1"/>
              <a:t>refined</a:t>
            </a:r>
            <a:endParaRPr lang="nl-BE" sz="2400" dirty="0"/>
          </a:p>
        </p:txBody>
      </p:sp>
    </p:spTree>
    <p:extLst>
      <p:ext uri="{BB962C8B-B14F-4D97-AF65-F5344CB8AC3E}">
        <p14:creationId xmlns:p14="http://schemas.microsoft.com/office/powerpoint/2010/main" val="3196493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Kempense Colruytwerknemer Tom Lenaerts siert campagnebeeld wijnfestival |  Het Nieuwsblad Mobile">
            <a:extLst>
              <a:ext uri="{FF2B5EF4-FFF2-40B4-BE49-F238E27FC236}">
                <a16:creationId xmlns:a16="http://schemas.microsoft.com/office/drawing/2014/main" id="{A6114ED6-A8AC-429A-B1FE-B97B89B35E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791036"/>
            <a:ext cx="6100446" cy="4066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Bij elke wijn een verhaal | Zeeland Geboekt | pzc.nl">
            <a:extLst>
              <a:ext uri="{FF2B5EF4-FFF2-40B4-BE49-F238E27FC236}">
                <a16:creationId xmlns:a16="http://schemas.microsoft.com/office/drawing/2014/main" id="{EE093EB2-8F29-4F90-A1FF-1E8FF5C8F6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096000" cy="4268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4271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br>
              <a:rPr lang="nl-BE" dirty="0"/>
            </a:br>
            <a:r>
              <a:rPr lang="en-GB" sz="4400" dirty="0"/>
              <a:t>Jack of all trades, master of none: the one-stop-shop as a double-edged sword for external accountants 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673158"/>
            <a:ext cx="11506200" cy="2595562"/>
          </a:xfrm>
        </p:spPr>
        <p:txBody>
          <a:bodyPr>
            <a:normAutofit/>
          </a:bodyPr>
          <a:lstStyle/>
          <a:p>
            <a:r>
              <a:rPr lang="nl-BE" sz="2000" dirty="0"/>
              <a:t>Rob Janssens, Maarten </a:t>
            </a:r>
            <a:r>
              <a:rPr lang="nl-BE" sz="2000" dirty="0" err="1"/>
              <a:t>Corten</a:t>
            </a:r>
            <a:r>
              <a:rPr lang="nl-BE" sz="2000" dirty="0"/>
              <a:t>, Nadine </a:t>
            </a:r>
            <a:r>
              <a:rPr lang="nl-BE" sz="2000" dirty="0" err="1"/>
              <a:t>Lybaert</a:t>
            </a:r>
            <a:r>
              <a:rPr lang="nl-BE" sz="2000" dirty="0"/>
              <a:t>, Anneleen Michiels, Jelle Schepers</a:t>
            </a:r>
          </a:p>
        </p:txBody>
      </p:sp>
    </p:spTree>
    <p:extLst>
      <p:ext uri="{BB962C8B-B14F-4D97-AF65-F5344CB8AC3E}">
        <p14:creationId xmlns:p14="http://schemas.microsoft.com/office/powerpoint/2010/main" val="1059530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Theory</a:t>
            </a:r>
            <a:r>
              <a:rPr lang="nl-BE" dirty="0"/>
              <a:t> &amp; hypotheses</a:t>
            </a:r>
          </a:p>
        </p:txBody>
      </p:sp>
    </p:spTree>
    <p:extLst>
      <p:ext uri="{BB962C8B-B14F-4D97-AF65-F5344CB8AC3E}">
        <p14:creationId xmlns:p14="http://schemas.microsoft.com/office/powerpoint/2010/main" val="1005893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903B7-44EE-4110-A6A3-5D0091D3D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61289"/>
            <a:ext cx="10515600" cy="1325563"/>
          </a:xfrm>
        </p:spPr>
        <p:txBody>
          <a:bodyPr/>
          <a:lstStyle/>
          <a:p>
            <a:r>
              <a:rPr lang="nl-BE" dirty="0"/>
              <a:t>Accountants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A978CD-3F6F-4840-9042-FFB6FE750B16}"/>
              </a:ext>
            </a:extLst>
          </p:cNvPr>
          <p:cNvSpPr txBox="1"/>
          <p:nvPr/>
        </p:nvSpPr>
        <p:spPr>
          <a:xfrm>
            <a:off x="518160" y="4078292"/>
            <a:ext cx="447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b="1" dirty="0">
                <a:solidFill>
                  <a:srgbClr val="1CA9E1"/>
                </a:solidFill>
              </a:rPr>
              <a:t>Compliance services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45FA0F-A2C5-4134-8B65-3C7175612ADF}"/>
              </a:ext>
            </a:extLst>
          </p:cNvPr>
          <p:cNvSpPr txBox="1"/>
          <p:nvPr/>
        </p:nvSpPr>
        <p:spPr>
          <a:xfrm>
            <a:off x="4409440" y="5142542"/>
            <a:ext cx="447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b="1" dirty="0">
                <a:solidFill>
                  <a:srgbClr val="1CA9E1"/>
                </a:solidFill>
              </a:rPr>
              <a:t>Financial services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3ED933-04EE-4BAA-B400-96037D596FCC}"/>
              </a:ext>
            </a:extLst>
          </p:cNvPr>
          <p:cNvSpPr txBox="1"/>
          <p:nvPr/>
        </p:nvSpPr>
        <p:spPr>
          <a:xfrm>
            <a:off x="7203440" y="3956392"/>
            <a:ext cx="447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b="1" dirty="0" err="1">
                <a:solidFill>
                  <a:srgbClr val="1CA9E1"/>
                </a:solidFill>
              </a:rPr>
              <a:t>Operational</a:t>
            </a:r>
            <a:r>
              <a:rPr lang="nl-BE" sz="2800" b="1" dirty="0">
                <a:solidFill>
                  <a:srgbClr val="1CA9E1"/>
                </a:solidFill>
              </a:rPr>
              <a:t> services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D5CCB75-D849-45AB-8209-7972E8D6479A}"/>
              </a:ext>
            </a:extLst>
          </p:cNvPr>
          <p:cNvSpPr txBox="1"/>
          <p:nvPr/>
        </p:nvSpPr>
        <p:spPr>
          <a:xfrm>
            <a:off x="4724400" y="1453848"/>
            <a:ext cx="447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b="1" dirty="0">
                <a:solidFill>
                  <a:srgbClr val="1CA9E1"/>
                </a:solidFill>
              </a:rPr>
              <a:t>Insurance services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D18E76F-DC53-470C-81CC-17D9DD47EA67}"/>
              </a:ext>
            </a:extLst>
          </p:cNvPr>
          <p:cNvSpPr txBox="1"/>
          <p:nvPr/>
        </p:nvSpPr>
        <p:spPr>
          <a:xfrm>
            <a:off x="1036320" y="2308239"/>
            <a:ext cx="447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b="1" dirty="0">
                <a:solidFill>
                  <a:srgbClr val="1CA9E1"/>
                </a:solidFill>
              </a:rPr>
              <a:t>Legal services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F2C1E6-54F5-48B1-BB65-B80143031B9D}"/>
              </a:ext>
            </a:extLst>
          </p:cNvPr>
          <p:cNvSpPr txBox="1"/>
          <p:nvPr/>
        </p:nvSpPr>
        <p:spPr>
          <a:xfrm>
            <a:off x="8453120" y="2259969"/>
            <a:ext cx="447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b="1" dirty="0">
                <a:solidFill>
                  <a:srgbClr val="1CA9E1"/>
                </a:solidFill>
              </a:rPr>
              <a:t>Marketing services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A2F0521-4528-45D9-874E-066D1256C1E0}"/>
              </a:ext>
            </a:extLst>
          </p:cNvPr>
          <p:cNvSpPr txBox="1"/>
          <p:nvPr/>
        </p:nvSpPr>
        <p:spPr>
          <a:xfrm>
            <a:off x="1656080" y="699478"/>
            <a:ext cx="447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b="1" dirty="0">
                <a:solidFill>
                  <a:srgbClr val="1CA9E1"/>
                </a:solidFill>
              </a:rPr>
              <a:t>HR services</a:t>
            </a:r>
          </a:p>
        </p:txBody>
      </p:sp>
    </p:spTree>
    <p:extLst>
      <p:ext uri="{BB962C8B-B14F-4D97-AF65-F5344CB8AC3E}">
        <p14:creationId xmlns:p14="http://schemas.microsoft.com/office/powerpoint/2010/main" val="3658900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phic 11" descr="Kiosk">
            <a:extLst>
              <a:ext uri="{FF2B5EF4-FFF2-40B4-BE49-F238E27FC236}">
                <a16:creationId xmlns:a16="http://schemas.microsoft.com/office/drawing/2014/main" id="{379FFD40-DD89-4623-A782-D7871A847A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04788" y="-1231528"/>
            <a:ext cx="8182424" cy="818242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40903B7-44EE-4110-A6A3-5D0091D3D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61289"/>
            <a:ext cx="10515600" cy="1325563"/>
          </a:xfrm>
        </p:spPr>
        <p:txBody>
          <a:bodyPr/>
          <a:lstStyle/>
          <a:p>
            <a:r>
              <a:rPr lang="nl-BE" dirty="0"/>
              <a:t>Accountants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AA978CD-3F6F-4840-9042-FFB6FE750B16}"/>
              </a:ext>
            </a:extLst>
          </p:cNvPr>
          <p:cNvSpPr txBox="1"/>
          <p:nvPr/>
        </p:nvSpPr>
        <p:spPr>
          <a:xfrm>
            <a:off x="4145280" y="3533487"/>
            <a:ext cx="447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b="1" dirty="0">
                <a:solidFill>
                  <a:srgbClr val="1CA9E1"/>
                </a:solidFill>
              </a:rPr>
              <a:t>Compliance services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645FA0F-A2C5-4134-8B65-3C7175612ADF}"/>
              </a:ext>
            </a:extLst>
          </p:cNvPr>
          <p:cNvSpPr txBox="1"/>
          <p:nvPr/>
        </p:nvSpPr>
        <p:spPr>
          <a:xfrm>
            <a:off x="4394200" y="3869955"/>
            <a:ext cx="447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b="1" dirty="0">
                <a:solidFill>
                  <a:srgbClr val="1CA9E1"/>
                </a:solidFill>
              </a:rPr>
              <a:t>Financial services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3ED933-04EE-4BAA-B400-96037D596FCC}"/>
              </a:ext>
            </a:extLst>
          </p:cNvPr>
          <p:cNvSpPr txBox="1"/>
          <p:nvPr/>
        </p:nvSpPr>
        <p:spPr>
          <a:xfrm>
            <a:off x="4145280" y="4180459"/>
            <a:ext cx="447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b="1" dirty="0" err="1">
                <a:solidFill>
                  <a:srgbClr val="1CA9E1"/>
                </a:solidFill>
              </a:rPr>
              <a:t>Operational</a:t>
            </a:r>
            <a:r>
              <a:rPr lang="nl-BE" sz="2800" b="1" dirty="0">
                <a:solidFill>
                  <a:srgbClr val="1CA9E1"/>
                </a:solidFill>
              </a:rPr>
              <a:t> services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D5CCB75-D849-45AB-8209-7972E8D6479A}"/>
              </a:ext>
            </a:extLst>
          </p:cNvPr>
          <p:cNvSpPr txBox="1"/>
          <p:nvPr/>
        </p:nvSpPr>
        <p:spPr>
          <a:xfrm>
            <a:off x="4394200" y="4795321"/>
            <a:ext cx="447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b="1" dirty="0">
                <a:solidFill>
                  <a:srgbClr val="1CA9E1"/>
                </a:solidFill>
              </a:rPr>
              <a:t>Insurance services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D18E76F-DC53-470C-81CC-17D9DD47EA67}"/>
              </a:ext>
            </a:extLst>
          </p:cNvPr>
          <p:cNvSpPr txBox="1"/>
          <p:nvPr/>
        </p:nvSpPr>
        <p:spPr>
          <a:xfrm>
            <a:off x="4643120" y="4508880"/>
            <a:ext cx="447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b="1" dirty="0">
                <a:solidFill>
                  <a:srgbClr val="1CA9E1"/>
                </a:solidFill>
              </a:rPr>
              <a:t>Legal services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7F2C1E6-54F5-48B1-BB65-B80143031B9D}"/>
              </a:ext>
            </a:extLst>
          </p:cNvPr>
          <p:cNvSpPr txBox="1"/>
          <p:nvPr/>
        </p:nvSpPr>
        <p:spPr>
          <a:xfrm>
            <a:off x="4394200" y="5124093"/>
            <a:ext cx="447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b="1" dirty="0">
                <a:solidFill>
                  <a:srgbClr val="1CA9E1"/>
                </a:solidFill>
              </a:rPr>
              <a:t>Marketing services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A2F0521-4528-45D9-874E-066D1256C1E0}"/>
              </a:ext>
            </a:extLst>
          </p:cNvPr>
          <p:cNvSpPr txBox="1"/>
          <p:nvPr/>
        </p:nvSpPr>
        <p:spPr>
          <a:xfrm>
            <a:off x="4947920" y="5477696"/>
            <a:ext cx="447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b="1" dirty="0">
                <a:solidFill>
                  <a:srgbClr val="1CA9E1"/>
                </a:solidFill>
              </a:rPr>
              <a:t>HR services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490EB051-25B9-4393-85C0-D4B32FAD4320}"/>
              </a:ext>
            </a:extLst>
          </p:cNvPr>
          <p:cNvSpPr txBox="1">
            <a:spLocks/>
          </p:cNvSpPr>
          <p:nvPr/>
        </p:nvSpPr>
        <p:spPr>
          <a:xfrm>
            <a:off x="3459480" y="1210687"/>
            <a:ext cx="527304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BE" dirty="0" err="1">
                <a:solidFill>
                  <a:schemeClr val="bg1"/>
                </a:solidFill>
              </a:rPr>
              <a:t>One</a:t>
            </a:r>
            <a:r>
              <a:rPr lang="nl-BE" dirty="0">
                <a:solidFill>
                  <a:schemeClr val="bg1"/>
                </a:solidFill>
              </a:rPr>
              <a:t>-stop-shop</a:t>
            </a:r>
          </a:p>
        </p:txBody>
      </p:sp>
    </p:spTree>
    <p:extLst>
      <p:ext uri="{BB962C8B-B14F-4D97-AF65-F5344CB8AC3E}">
        <p14:creationId xmlns:p14="http://schemas.microsoft.com/office/powerpoint/2010/main" val="20067491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3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127821" y="1150373"/>
            <a:ext cx="9704437" cy="63909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BE" sz="3600" dirty="0">
                <a:solidFill>
                  <a:schemeClr val="bg1"/>
                </a:solidFill>
              </a:rPr>
              <a:t>Hypothesis 1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82FA8C5-7AC2-46D3-BA52-680FAB0B7DEF}"/>
              </a:ext>
            </a:extLst>
          </p:cNvPr>
          <p:cNvSpPr/>
          <p:nvPr/>
        </p:nvSpPr>
        <p:spPr>
          <a:xfrm>
            <a:off x="1026160" y="4219511"/>
            <a:ext cx="2885440" cy="1330961"/>
          </a:xfrm>
          <a:prstGeom prst="roundRect">
            <a:avLst/>
          </a:prstGeom>
          <a:solidFill>
            <a:srgbClr val="1CA9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800" dirty="0" err="1"/>
              <a:t>One</a:t>
            </a:r>
            <a:r>
              <a:rPr lang="nl-BE" sz="2800" dirty="0"/>
              <a:t>-stop-shop </a:t>
            </a:r>
            <a:r>
              <a:rPr lang="nl-BE" sz="2800" dirty="0" err="1"/>
              <a:t>configuration</a:t>
            </a:r>
            <a:endParaRPr lang="nl-BE" sz="2800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F0C3436-7D66-4850-9D1B-735A1347D911}"/>
              </a:ext>
            </a:extLst>
          </p:cNvPr>
          <p:cNvSpPr/>
          <p:nvPr/>
        </p:nvSpPr>
        <p:spPr>
          <a:xfrm>
            <a:off x="8290560" y="4219511"/>
            <a:ext cx="2885440" cy="1330961"/>
          </a:xfrm>
          <a:prstGeom prst="roundRect">
            <a:avLst/>
          </a:prstGeom>
          <a:solidFill>
            <a:srgbClr val="1CA9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800" dirty="0"/>
              <a:t>Customer </a:t>
            </a:r>
            <a:r>
              <a:rPr lang="nl-BE" sz="2800" dirty="0" err="1"/>
              <a:t>satisfaction</a:t>
            </a:r>
            <a:endParaRPr lang="nl-BE" sz="2800" dirty="0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113289DD-50C7-4F33-A5BB-71860C91A924}"/>
              </a:ext>
            </a:extLst>
          </p:cNvPr>
          <p:cNvCxnSpPr>
            <a:stCxn id="2" idx="3"/>
            <a:endCxn id="5" idx="1"/>
          </p:cNvCxnSpPr>
          <p:nvPr/>
        </p:nvCxnSpPr>
        <p:spPr>
          <a:xfrm>
            <a:off x="3911600" y="4884992"/>
            <a:ext cx="437896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2F230C2C-906E-435D-84CF-1BCC62CB36BF}"/>
              </a:ext>
            </a:extLst>
          </p:cNvPr>
          <p:cNvSpPr txBox="1"/>
          <p:nvPr/>
        </p:nvSpPr>
        <p:spPr>
          <a:xfrm>
            <a:off x="5750560" y="4134873"/>
            <a:ext cx="731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5400" b="1" dirty="0">
                <a:solidFill>
                  <a:srgbClr val="1CA9E1"/>
                </a:solidFill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2577161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127821" y="1150373"/>
            <a:ext cx="9704437" cy="63909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BE" sz="3600" dirty="0">
                <a:solidFill>
                  <a:schemeClr val="bg1"/>
                </a:solidFill>
              </a:rPr>
              <a:t>Hypothesis 2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82FA8C5-7AC2-46D3-BA52-680FAB0B7DEF}"/>
              </a:ext>
            </a:extLst>
          </p:cNvPr>
          <p:cNvSpPr/>
          <p:nvPr/>
        </p:nvSpPr>
        <p:spPr>
          <a:xfrm>
            <a:off x="1026160" y="4219511"/>
            <a:ext cx="2885440" cy="1330961"/>
          </a:xfrm>
          <a:prstGeom prst="roundRect">
            <a:avLst/>
          </a:prstGeom>
          <a:solidFill>
            <a:srgbClr val="1CA9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800" dirty="0" err="1"/>
              <a:t>One</a:t>
            </a:r>
            <a:r>
              <a:rPr lang="nl-BE" sz="2800" dirty="0"/>
              <a:t>-stop-shop </a:t>
            </a:r>
            <a:r>
              <a:rPr lang="nl-BE" sz="2800" dirty="0" err="1"/>
              <a:t>configuration</a:t>
            </a:r>
            <a:endParaRPr lang="nl-BE" sz="2800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F0C3436-7D66-4850-9D1B-735A1347D911}"/>
              </a:ext>
            </a:extLst>
          </p:cNvPr>
          <p:cNvSpPr/>
          <p:nvPr/>
        </p:nvSpPr>
        <p:spPr>
          <a:xfrm>
            <a:off x="8290560" y="4219511"/>
            <a:ext cx="2885440" cy="1330961"/>
          </a:xfrm>
          <a:prstGeom prst="roundRect">
            <a:avLst/>
          </a:prstGeom>
          <a:solidFill>
            <a:srgbClr val="1CA9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800" dirty="0"/>
              <a:t>Customer </a:t>
            </a:r>
            <a:r>
              <a:rPr lang="nl-BE" sz="2800" dirty="0" err="1"/>
              <a:t>satisfaction</a:t>
            </a:r>
            <a:endParaRPr lang="nl-BE" sz="2800" dirty="0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113289DD-50C7-4F33-A5BB-71860C91A924}"/>
              </a:ext>
            </a:extLst>
          </p:cNvPr>
          <p:cNvCxnSpPr>
            <a:stCxn id="2" idx="3"/>
            <a:endCxn id="5" idx="1"/>
          </p:cNvCxnSpPr>
          <p:nvPr/>
        </p:nvCxnSpPr>
        <p:spPr>
          <a:xfrm>
            <a:off x="3911600" y="4884992"/>
            <a:ext cx="437896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1E59740C-1DDD-4C32-BAD1-5CB1EE040AC5}"/>
              </a:ext>
            </a:extLst>
          </p:cNvPr>
          <p:cNvSpPr txBox="1"/>
          <p:nvPr/>
        </p:nvSpPr>
        <p:spPr>
          <a:xfrm>
            <a:off x="5750560" y="4134873"/>
            <a:ext cx="731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5400" b="1" dirty="0">
                <a:solidFill>
                  <a:srgbClr val="1CA9E1"/>
                </a:solidFill>
              </a:rPr>
              <a:t>+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543F0CFD-668A-4046-9C93-C3F3D354894C}"/>
              </a:ext>
            </a:extLst>
          </p:cNvPr>
          <p:cNvSpPr/>
          <p:nvPr/>
        </p:nvSpPr>
        <p:spPr>
          <a:xfrm>
            <a:off x="4653280" y="2454951"/>
            <a:ext cx="2885440" cy="1330961"/>
          </a:xfrm>
          <a:prstGeom prst="roundRect">
            <a:avLst/>
          </a:prstGeom>
          <a:solidFill>
            <a:srgbClr val="1CA9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800" dirty="0" err="1"/>
              <a:t>Perceived</a:t>
            </a:r>
            <a:r>
              <a:rPr lang="nl-BE" sz="2800" dirty="0"/>
              <a:t> </a:t>
            </a:r>
            <a:r>
              <a:rPr lang="nl-BE" sz="2800" dirty="0" err="1"/>
              <a:t>competence</a:t>
            </a:r>
            <a:endParaRPr lang="nl-BE" sz="2800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DEB97C6-4238-4A12-8AAA-1F9ADE44AEA3}"/>
              </a:ext>
            </a:extLst>
          </p:cNvPr>
          <p:cNvCxnSpPr>
            <a:cxnSpLocks/>
            <a:stCxn id="2" idx="0"/>
            <a:endCxn id="8" idx="1"/>
          </p:cNvCxnSpPr>
          <p:nvPr/>
        </p:nvCxnSpPr>
        <p:spPr>
          <a:xfrm flipV="1">
            <a:off x="2468880" y="3120432"/>
            <a:ext cx="2184400" cy="109907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9F715DF-64B3-4B47-A62D-09E355DBE9A5}"/>
              </a:ext>
            </a:extLst>
          </p:cNvPr>
          <p:cNvCxnSpPr>
            <a:cxnSpLocks/>
            <a:stCxn id="8" idx="3"/>
            <a:endCxn id="5" idx="0"/>
          </p:cNvCxnSpPr>
          <p:nvPr/>
        </p:nvCxnSpPr>
        <p:spPr>
          <a:xfrm>
            <a:off x="7538720" y="3120432"/>
            <a:ext cx="2194560" cy="109907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7AAE22CC-3927-443A-8FF5-94429D41DF60}"/>
              </a:ext>
            </a:extLst>
          </p:cNvPr>
          <p:cNvSpPr txBox="1"/>
          <p:nvPr/>
        </p:nvSpPr>
        <p:spPr>
          <a:xfrm>
            <a:off x="8483600" y="2907392"/>
            <a:ext cx="731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5400" b="1" dirty="0">
                <a:solidFill>
                  <a:srgbClr val="1CA9E1"/>
                </a:solidFill>
              </a:rPr>
              <a:t>+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21E2215-6B7C-4942-9449-2E1C307368E6}"/>
              </a:ext>
            </a:extLst>
          </p:cNvPr>
          <p:cNvSpPr txBox="1"/>
          <p:nvPr/>
        </p:nvSpPr>
        <p:spPr>
          <a:xfrm>
            <a:off x="2976880" y="2905101"/>
            <a:ext cx="731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5400" b="1" dirty="0">
                <a:solidFill>
                  <a:srgbClr val="1CA9E1"/>
                </a:solidFill>
              </a:rPr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550786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0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Methodology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8842998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2"/>
          <p:cNvSpPr txBox="1">
            <a:spLocks/>
          </p:cNvSpPr>
          <p:nvPr/>
        </p:nvSpPr>
        <p:spPr>
          <a:xfrm>
            <a:off x="127821" y="1150373"/>
            <a:ext cx="9704437" cy="63909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BE" sz="3600" dirty="0">
                <a:solidFill>
                  <a:schemeClr val="bg1"/>
                </a:solidFill>
              </a:rPr>
              <a:t>Data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20568" y="2639797"/>
            <a:ext cx="979292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Sample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186 </a:t>
            </a:r>
            <a:r>
              <a:rPr lang="nl-BE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unique</a:t>
            </a:r>
            <a:r>
              <a:rPr lang="nl-B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accountant-</a:t>
            </a:r>
            <a:r>
              <a:rPr lang="nl-BE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owner</a:t>
            </a:r>
            <a:r>
              <a:rPr lang="nl-B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-manager pairs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Questionnaire data in </a:t>
            </a:r>
            <a:r>
              <a:rPr lang="nl-BE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combination</a:t>
            </a:r>
            <a:r>
              <a:rPr lang="nl-B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nl-BE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with</a:t>
            </a:r>
            <a:r>
              <a:rPr lang="nl-B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nl-BE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archival</a:t>
            </a:r>
            <a:r>
              <a:rPr lang="nl-B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data (</a:t>
            </a:r>
            <a:r>
              <a:rPr lang="nl-BE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Belfirst</a:t>
            </a:r>
            <a:r>
              <a:rPr lang="nl-B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E95B063-6250-4F08-A4DB-4888000086A8}"/>
              </a:ext>
            </a:extLst>
          </p:cNvPr>
          <p:cNvSpPr txBox="1"/>
          <p:nvPr/>
        </p:nvSpPr>
        <p:spPr>
          <a:xfrm>
            <a:off x="1020568" y="4181381"/>
            <a:ext cx="979292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Dependent</a:t>
            </a:r>
            <a:r>
              <a:rPr lang="nl-BE" sz="28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nl-BE" sz="28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variable</a:t>
            </a:r>
            <a:endParaRPr lang="nl-BE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0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Satisfaction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“I am satisfied with my accountant and the services he/she offers” 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580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My Design BPM">
  <a:themeElements>
    <a:clrScheme name="New Uhasselt Colo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63E2E"/>
      </a:accent1>
      <a:accent2>
        <a:srgbClr val="00ACEE"/>
      </a:accent2>
      <a:accent3>
        <a:srgbClr val="A5A5A5"/>
      </a:accent3>
      <a:accent4>
        <a:srgbClr val="BFD537"/>
      </a:accent4>
      <a:accent5>
        <a:srgbClr val="F37E2A"/>
      </a:accent5>
      <a:accent6>
        <a:srgbClr val="9A3591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hasselt Template Gert Janssenswillen.potx" id="{9F5BA06A-DEEB-44E8-B56E-CC3720A29BB8}" vid="{E16BF2ED-1ECB-42F1-B0E9-60F6C7951C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Uhasselt Template Gert Janssenswillen (1)</Template>
  <TotalTime>1941</TotalTime>
  <Words>710</Words>
  <Application>Microsoft Office PowerPoint</Application>
  <PresentationFormat>Widescreen</PresentationFormat>
  <Paragraphs>110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Century Gothic</vt:lpstr>
      <vt:lpstr>Verdana</vt:lpstr>
      <vt:lpstr>My Design BPM</vt:lpstr>
      <vt:lpstr> Jack of all trades, master of none: the one-stop-shop as a double-edged sword for external accountants </vt:lpstr>
      <vt:lpstr>PowerPoint Presentation</vt:lpstr>
      <vt:lpstr>Theory &amp; hypotheses</vt:lpstr>
      <vt:lpstr>Accountants</vt:lpstr>
      <vt:lpstr>Accountants</vt:lpstr>
      <vt:lpstr>PowerPoint Presentation</vt:lpstr>
      <vt:lpstr>PowerPoint Presentation</vt:lpstr>
      <vt:lpstr>Methodology</vt:lpstr>
      <vt:lpstr>PowerPoint Presentation</vt:lpstr>
      <vt:lpstr>PowerPoint Presentation</vt:lpstr>
      <vt:lpstr>PowerPoint Presentation</vt:lpstr>
      <vt:lpstr>Results</vt:lpstr>
      <vt:lpstr>PowerPoint Presentation</vt:lpstr>
      <vt:lpstr>PowerPoint Presentation</vt:lpstr>
      <vt:lpstr>PowerPoint Presentation</vt:lpstr>
      <vt:lpstr>Conclusions</vt:lpstr>
      <vt:lpstr>PowerPoint Presentation</vt:lpstr>
      <vt:lpstr>PowerPoint Presentation</vt:lpstr>
      <vt:lpstr>PowerPoint Presentation</vt:lpstr>
      <vt:lpstr> Jack of all trades, master of none: the one-stop-shop as a double-edged sword for external accountants </vt:lpstr>
    </vt:vector>
  </TitlesOfParts>
  <Company>UHasselt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CORTEN Maarten</dc:creator>
  <cp:lastModifiedBy>CORTEN Maarten</cp:lastModifiedBy>
  <cp:revision>170</cp:revision>
  <dcterms:created xsi:type="dcterms:W3CDTF">2018-09-13T13:28:59Z</dcterms:created>
  <dcterms:modified xsi:type="dcterms:W3CDTF">2024-02-15T14:27:40Z</dcterms:modified>
</cp:coreProperties>
</file>