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276" r:id="rId4"/>
    <p:sldId id="301" r:id="rId5"/>
    <p:sldId id="302" r:id="rId6"/>
    <p:sldId id="258" r:id="rId7"/>
    <p:sldId id="304" r:id="rId8"/>
    <p:sldId id="260" r:id="rId9"/>
    <p:sldId id="277" r:id="rId10"/>
    <p:sldId id="295" r:id="rId11"/>
    <p:sldId id="296" r:id="rId12"/>
    <p:sldId id="280" r:id="rId13"/>
    <p:sldId id="281" r:id="rId14"/>
    <p:sldId id="300" r:id="rId15"/>
    <p:sldId id="306" r:id="rId16"/>
    <p:sldId id="305" r:id="rId17"/>
    <p:sldId id="262" r:id="rId18"/>
    <p:sldId id="284" r:id="rId19"/>
    <p:sldId id="285" r:id="rId20"/>
    <p:sldId id="307" r:id="rId2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9E1"/>
    <a:srgbClr val="7F7F7F"/>
    <a:srgbClr val="E63E2E"/>
    <a:srgbClr val="FF0000"/>
    <a:srgbClr val="0084C4"/>
    <a:srgbClr val="CBE3F8"/>
    <a:srgbClr val="E7F1FC"/>
    <a:srgbClr val="C6E4F2"/>
    <a:srgbClr val="9FD1E9"/>
    <a:srgbClr val="65B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5052" autoAdjust="0"/>
  </p:normalViewPr>
  <p:slideViewPr>
    <p:cSldViewPr snapToGrid="0">
      <p:cViewPr varScale="1">
        <p:scale>
          <a:sx n="72" d="100"/>
          <a:sy n="72" d="100"/>
        </p:scale>
        <p:origin x="738" y="60"/>
      </p:cViewPr>
      <p:guideLst/>
    </p:cSldViewPr>
  </p:slideViewPr>
  <p:outlineViewPr>
    <p:cViewPr>
      <p:scale>
        <a:sx n="33" d="100"/>
        <a:sy n="33" d="100"/>
      </p:scale>
      <p:origin x="0" y="-21372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68" y="-3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C6633-EF3E-4DCD-8387-79BEC60D8BB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EA6C6-E4E0-41B0-96E5-2D584539A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59B6-B971-43E9-B118-50D814E0B865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D83C-A064-4918-87B0-B3A868A3DFB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920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518568"/>
            <a:ext cx="12192000" cy="7391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8" y="5512589"/>
            <a:ext cx="1868180" cy="7493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5654389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1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651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0" cy="1825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8" name="Pentagon 7"/>
          <p:cNvSpPr/>
          <p:nvPr userDrawn="1"/>
        </p:nvSpPr>
        <p:spPr>
          <a:xfrm>
            <a:off x="469233" y="601578"/>
            <a:ext cx="1479884" cy="818147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05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12192000" cy="1825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4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9105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3795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3627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0344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d le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6997700" cy="30194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0459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d center">
    <p:bg>
      <p:bgPr>
        <a:solidFill>
          <a:srgbClr val="1CA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12191998" cy="30194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0932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6997700" cy="30194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5338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 baseline="0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066695"/>
            <a:ext cx="12192000" cy="1191062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156" y="5165034"/>
            <a:ext cx="4550278" cy="1008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434" y="3973189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42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cent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12191998" cy="30194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0194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0" y="1068594"/>
            <a:ext cx="1921100" cy="7511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1192448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88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1192448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03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8" name="Rectangle 7"/>
          <p:cNvSpPr/>
          <p:nvPr userDrawn="1"/>
        </p:nvSpPr>
        <p:spPr>
          <a:xfrm>
            <a:off x="2" y="784578"/>
            <a:ext cx="12192000" cy="11701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8" y="860613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87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0" y="1068594"/>
            <a:ext cx="1921100" cy="7511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1192448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44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 baseline="0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</p:spTree>
    <p:extLst>
      <p:ext uri="{BB962C8B-B14F-4D97-AF65-F5344CB8AC3E}">
        <p14:creationId xmlns:p14="http://schemas.microsoft.com/office/powerpoint/2010/main" val="3118310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8" name="Rectangle 7"/>
          <p:cNvSpPr/>
          <p:nvPr userDrawn="1"/>
        </p:nvSpPr>
        <p:spPr>
          <a:xfrm>
            <a:off x="2" y="784578"/>
            <a:ext cx="12192000" cy="1170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8" y="860613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448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out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40773" y="2513803"/>
            <a:ext cx="12191998" cy="1613531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err="1"/>
              <a:t>qoute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14451" y="4351802"/>
            <a:ext cx="6136774" cy="601662"/>
          </a:xfrm>
        </p:spPr>
        <p:txBody>
          <a:bodyPr/>
          <a:lstStyle>
            <a:lvl1pPr marL="0" indent="0" algn="r">
              <a:buNone/>
              <a:defRPr i="1">
                <a:solidFill>
                  <a:schemeClr val="bg1">
                    <a:lumMod val="50000"/>
                  </a:schemeClr>
                </a:solidFill>
              </a:defRPr>
            </a:lvl1pPr>
            <a:lvl5pPr marL="1828800" indent="0" algn="l">
              <a:buNone/>
              <a:defRPr/>
            </a:lvl5pPr>
          </a:lstStyle>
          <a:p>
            <a:pPr lvl="0"/>
            <a:r>
              <a:rPr lang="nl-BE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47081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7150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954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72310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087637"/>
            <a:ext cx="12192000" cy="1170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6" y="5163672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967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267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747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2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8231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4060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60891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19"/>
          <p:cNvCxnSpPr/>
          <p:nvPr userDrawn="1"/>
        </p:nvCxnSpPr>
        <p:spPr>
          <a:xfrm>
            <a:off x="624417" y="2997200"/>
            <a:ext cx="0" cy="1079500"/>
          </a:xfrm>
          <a:prstGeom prst="line">
            <a:avLst/>
          </a:prstGeom>
          <a:ln>
            <a:solidFill>
              <a:srgbClr val="811A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Afbeelding 11" descr="streepje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4" y="1"/>
            <a:ext cx="547793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_UHASSELT-CMYK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0" y="6100764"/>
            <a:ext cx="17272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403" y="2996952"/>
            <a:ext cx="9313035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811A2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403" y="3644978"/>
            <a:ext cx="9313035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8233A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017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518568"/>
            <a:ext cx="12192000" cy="739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8" y="5512589"/>
            <a:ext cx="1868180" cy="7493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5654389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72310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087637"/>
            <a:ext cx="12192000" cy="11701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6" y="5163672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2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518568"/>
            <a:ext cx="12192000" cy="739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5654389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6" y="5512589"/>
            <a:ext cx="1868182" cy="7493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569" y="5645491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9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b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569" y="5645491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24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396" y="5163672"/>
            <a:ext cx="4069672" cy="10350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72310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51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87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690" r:id="rId3"/>
    <p:sldLayoutId id="2147483684" r:id="rId4"/>
    <p:sldLayoutId id="2147483691" r:id="rId5"/>
    <p:sldLayoutId id="2147483687" r:id="rId6"/>
    <p:sldLayoutId id="2147483680" r:id="rId7"/>
    <p:sldLayoutId id="2147483692" r:id="rId8"/>
    <p:sldLayoutId id="2147483693" r:id="rId9"/>
    <p:sldLayoutId id="2147483662" r:id="rId10"/>
    <p:sldLayoutId id="2147483681" r:id="rId11"/>
    <p:sldLayoutId id="2147483682" r:id="rId12"/>
    <p:sldLayoutId id="2147483664" r:id="rId13"/>
    <p:sldLayoutId id="2147483683" r:id="rId14"/>
    <p:sldLayoutId id="2147483665" r:id="rId15"/>
    <p:sldLayoutId id="2147483666" r:id="rId16"/>
    <p:sldLayoutId id="2147483667" r:id="rId17"/>
    <p:sldLayoutId id="2147483677" r:id="rId18"/>
    <p:sldLayoutId id="2147483668" r:id="rId19"/>
    <p:sldLayoutId id="2147483676" r:id="rId20"/>
    <p:sldLayoutId id="2147483669" r:id="rId21"/>
    <p:sldLayoutId id="2147483688" r:id="rId22"/>
    <p:sldLayoutId id="2147483694" r:id="rId23"/>
    <p:sldLayoutId id="2147483685" r:id="rId24"/>
    <p:sldLayoutId id="2147483689" r:id="rId25"/>
    <p:sldLayoutId id="2147483695" r:id="rId26"/>
    <p:sldLayoutId id="2147483679" r:id="rId27"/>
    <p:sldLayoutId id="2147483670" r:id="rId28"/>
    <p:sldLayoutId id="2147483678" r:id="rId29"/>
    <p:sldLayoutId id="2147483671" r:id="rId30"/>
    <p:sldLayoutId id="2147483672" r:id="rId31"/>
    <p:sldLayoutId id="2147483673" r:id="rId32"/>
    <p:sldLayoutId id="2147483674" r:id="rId33"/>
    <p:sldLayoutId id="2147483675" r:id="rId34"/>
    <p:sldLayoutId id="2147483696" r:id="rId3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nl-BE" dirty="0"/>
            </a:br>
            <a:r>
              <a:rPr lang="en-GB" sz="4400" dirty="0"/>
              <a:t>Jack of all trades, master of none: the one-stop-shop as a double-edged sword for external accountants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73158"/>
            <a:ext cx="11506200" cy="2595562"/>
          </a:xfrm>
        </p:spPr>
        <p:txBody>
          <a:bodyPr>
            <a:normAutofit/>
          </a:bodyPr>
          <a:lstStyle/>
          <a:p>
            <a:r>
              <a:rPr lang="nl-BE" sz="2000" dirty="0"/>
              <a:t>Rob Janssens, Maarten </a:t>
            </a:r>
            <a:r>
              <a:rPr lang="nl-BE" sz="2000" dirty="0" err="1"/>
              <a:t>Corten</a:t>
            </a:r>
            <a:r>
              <a:rPr lang="nl-BE" sz="2000" dirty="0"/>
              <a:t>, Nadine </a:t>
            </a:r>
            <a:r>
              <a:rPr lang="nl-BE" sz="2000" dirty="0" err="1"/>
              <a:t>Lybaert</a:t>
            </a:r>
            <a:r>
              <a:rPr lang="nl-BE" sz="2000" dirty="0"/>
              <a:t>, Anneleen Michiels, Jelle Schepers</a:t>
            </a:r>
          </a:p>
        </p:txBody>
      </p:sp>
    </p:spTree>
    <p:extLst>
      <p:ext uri="{BB962C8B-B14F-4D97-AF65-F5344CB8AC3E}">
        <p14:creationId xmlns:p14="http://schemas.microsoft.com/office/powerpoint/2010/main" val="28671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0568" y="2639797"/>
            <a:ext cx="109580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Independent variables</a:t>
            </a:r>
          </a:p>
          <a:p>
            <a:r>
              <a:rPr lang="nl-BE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</a:t>
            </a:r>
            <a:r>
              <a:rPr lang="nl-BE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quantity</a:t>
            </a:r>
            <a:endParaRPr lang="nl-BE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Total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amount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services</a:t>
            </a:r>
          </a:p>
          <a:p>
            <a:endParaRPr lang="nl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BE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</a:t>
            </a:r>
            <a:r>
              <a:rPr lang="nl-BE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diversification</a:t>
            </a:r>
            <a:endParaRPr lang="nl-BE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number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service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categories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which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at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least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one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service is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provided</a:t>
            </a:r>
            <a:endParaRPr lang="nl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Strategic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Operational</a:t>
            </a:r>
            <a:endParaRPr lang="nl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5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0568" y="2639797"/>
            <a:ext cx="1019841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Mediator</a:t>
            </a:r>
          </a:p>
          <a:p>
            <a:r>
              <a:rPr lang="nl-BE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Perceived</a:t>
            </a:r>
            <a:r>
              <a:rPr lang="nl-BE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competence</a:t>
            </a:r>
            <a:endParaRPr lang="nl-BE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Trustworthiness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scale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Mayer &amp; Davis (1999)</a:t>
            </a:r>
            <a:endParaRPr lang="nl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5B063-6250-4F08-A4DB-4888000086A8}"/>
              </a:ext>
            </a:extLst>
          </p:cNvPr>
          <p:cNvSpPr txBox="1"/>
          <p:nvPr/>
        </p:nvSpPr>
        <p:spPr>
          <a:xfrm>
            <a:off x="1020568" y="4181381"/>
            <a:ext cx="979292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Perceived benevolence (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trustworthiness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scale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Mayer &amp; Davis (1999))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Perceived integrity (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trustworthiness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scale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Mayer &amp; Davis (1999))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Length of client relationship in years (ln)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meetings (ln)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Firm age (ln)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0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Results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26561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Descriptives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0B168A-EB32-401E-9159-0BFC053F21E6}"/>
              </a:ext>
            </a:extLst>
          </p:cNvPr>
          <p:cNvSpPr/>
          <p:nvPr/>
        </p:nvSpPr>
        <p:spPr>
          <a:xfrm>
            <a:off x="2072640" y="2752972"/>
            <a:ext cx="1182624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rgbClr val="000000"/>
                </a:solidFill>
                <a:latin typeface="+mj-lt"/>
              </a:rPr>
              <a:t>		</a:t>
            </a:r>
            <a:r>
              <a:rPr lang="sv-SE" b="1" dirty="0">
                <a:solidFill>
                  <a:srgbClr val="000000"/>
                </a:solidFill>
                <a:latin typeface="+mj-lt"/>
              </a:rPr>
              <a:t>	</a:t>
            </a:r>
            <a:r>
              <a:rPr lang="sv-SE" b="1" dirty="0">
                <a:solidFill>
                  <a:srgbClr val="1CA9E1"/>
                </a:solidFill>
                <a:latin typeface="+mj-lt"/>
              </a:rPr>
              <a:t>Mean </a:t>
            </a:r>
            <a:r>
              <a:rPr lang="sv-SE" dirty="0">
                <a:solidFill>
                  <a:srgbClr val="1CA9E1"/>
                </a:solidFill>
                <a:latin typeface="+mj-lt"/>
              </a:rPr>
              <a:t>	</a:t>
            </a:r>
            <a:r>
              <a:rPr lang="sv-SE" b="1" dirty="0">
                <a:solidFill>
                  <a:srgbClr val="1CA9E1"/>
                </a:solidFill>
                <a:latin typeface="+mj-lt"/>
              </a:rPr>
              <a:t>Med. 	SD </a:t>
            </a:r>
            <a:r>
              <a:rPr lang="sv-SE" dirty="0">
                <a:solidFill>
                  <a:srgbClr val="1CA9E1"/>
                </a:solidFill>
                <a:latin typeface="+mj-lt"/>
              </a:rPr>
              <a:t>	</a:t>
            </a:r>
            <a:r>
              <a:rPr lang="sv-SE" b="1" dirty="0">
                <a:solidFill>
                  <a:srgbClr val="1CA9E1"/>
                </a:solidFill>
                <a:latin typeface="+mj-lt"/>
              </a:rPr>
              <a:t>Min </a:t>
            </a:r>
            <a:r>
              <a:rPr lang="sv-SE" dirty="0">
                <a:solidFill>
                  <a:srgbClr val="1CA9E1"/>
                </a:solidFill>
                <a:latin typeface="+mj-lt"/>
              </a:rPr>
              <a:t>	</a:t>
            </a:r>
            <a:r>
              <a:rPr lang="sv-SE" b="1" dirty="0">
                <a:solidFill>
                  <a:srgbClr val="1CA9E1"/>
                </a:solidFill>
                <a:latin typeface="+mj-lt"/>
              </a:rPr>
              <a:t>Max 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	</a:t>
            </a:r>
          </a:p>
          <a:p>
            <a:r>
              <a:rPr lang="fr-FR" dirty="0">
                <a:solidFill>
                  <a:srgbClr val="000000"/>
                </a:solidFill>
                <a:latin typeface="+mj-lt"/>
              </a:rPr>
              <a:t>Satisfaction 		4.231 	4.000 	0.927 	1.000 	5.000 	</a:t>
            </a:r>
          </a:p>
          <a:p>
            <a:r>
              <a:rPr lang="nl-BE" dirty="0" err="1">
                <a:solidFill>
                  <a:srgbClr val="000000"/>
                </a:solidFill>
                <a:latin typeface="+mj-lt"/>
              </a:rPr>
              <a:t>TotalServices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	15.98 	15.000 	7.568 	3.000 	33.000 	</a:t>
            </a:r>
          </a:p>
          <a:p>
            <a:r>
              <a:rPr lang="nl-BE" dirty="0" err="1">
                <a:solidFill>
                  <a:srgbClr val="000000"/>
                </a:solidFill>
                <a:latin typeface="+mj-lt"/>
              </a:rPr>
              <a:t>DiversificationCount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3.452 	4.000 	0.721 	1.000 	4.000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Trust_Competence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4.231 	4.333 	0.678 	1.167 	5.000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Trust_Benevolence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4.041 	4.200 	0.806 	1.400 	5.000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Trust_Integrity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	4.212 	4.333 	0.642 	1.833 	5.000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YearsOfRelationship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6.973 	4.000 	7.373 	0.000 	42.000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NumberOfMeetings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2.129 	2.000 	1.781 	0.000 	15.000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Firm_Age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10.69 	7.000 	8.856 	2.000 	51.000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1544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Correlations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F5C00F-9097-4FD6-A0C3-252F7C3E4CFE}"/>
              </a:ext>
            </a:extLst>
          </p:cNvPr>
          <p:cNvSpPr/>
          <p:nvPr/>
        </p:nvSpPr>
        <p:spPr>
          <a:xfrm>
            <a:off x="1072701" y="2685911"/>
            <a:ext cx="1291761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800" b="1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nl-BE" sz="800" b="1" dirty="0">
                <a:solidFill>
                  <a:srgbClr val="000000"/>
                </a:solidFill>
                <a:latin typeface="+mj-lt"/>
              </a:rPr>
              <a:t>		</a:t>
            </a:r>
            <a:r>
              <a:rPr lang="nl-BE" sz="1400" b="1" dirty="0">
                <a:solidFill>
                  <a:srgbClr val="1CA9E1"/>
                </a:solidFill>
                <a:latin typeface="+mj-lt"/>
              </a:rPr>
              <a:t>(1) 	(2) 	(3) 	(4) 	(5) 	(6) 	(7) 	(8) </a:t>
            </a:r>
            <a:r>
              <a:rPr lang="nl-BE" sz="800" dirty="0">
                <a:solidFill>
                  <a:srgbClr val="000000"/>
                </a:solidFill>
                <a:latin typeface="+mj-lt"/>
              </a:rPr>
              <a:t>	</a:t>
            </a:r>
          </a:p>
          <a:p>
            <a:r>
              <a:rPr lang="nl-BE" dirty="0">
                <a:solidFill>
                  <a:srgbClr val="000000"/>
                </a:solidFill>
                <a:latin typeface="+mj-lt"/>
              </a:rPr>
              <a:t>1 - </a:t>
            </a:r>
            <a:r>
              <a:rPr lang="nl-BE" dirty="0" err="1">
                <a:solidFill>
                  <a:srgbClr val="000000"/>
                </a:solidFill>
                <a:latin typeface="+mj-lt"/>
              </a:rPr>
              <a:t>Satisfaction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</a:t>
            </a:r>
          </a:p>
          <a:p>
            <a:r>
              <a:rPr lang="nl-BE" dirty="0">
                <a:solidFill>
                  <a:srgbClr val="000000"/>
                </a:solidFill>
                <a:latin typeface="+mj-lt"/>
              </a:rPr>
              <a:t>2 - </a:t>
            </a:r>
            <a:r>
              <a:rPr lang="nl-BE" dirty="0" err="1">
                <a:solidFill>
                  <a:srgbClr val="000000"/>
                </a:solidFill>
                <a:latin typeface="+mj-lt"/>
              </a:rPr>
              <a:t>TotalServices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	0.010 	</a:t>
            </a:r>
          </a:p>
          <a:p>
            <a:r>
              <a:rPr lang="nl-BE" dirty="0">
                <a:solidFill>
                  <a:srgbClr val="000000"/>
                </a:solidFill>
                <a:latin typeface="+mj-lt"/>
              </a:rPr>
              <a:t>3 - </a:t>
            </a:r>
            <a:r>
              <a:rPr lang="nl-BE" dirty="0" err="1">
                <a:solidFill>
                  <a:srgbClr val="000000"/>
                </a:solidFill>
                <a:latin typeface="+mj-lt"/>
              </a:rPr>
              <a:t>DiversificationCount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-0.036 	0.640***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4 -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Trust_Competence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0.684*** -0.160* 	-0.156*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5 -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Trust_Benevolence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0.729*** -0.131 	-0.153* 	0.799***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6 -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Trust_Integrity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0.628*** -0.121 	-0.171* 	0.809*** 0.834***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7 -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YearsOfRelationship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0.023 	-0.020 	0.003 	0.049 	0.172* 	0.061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8 -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NumberOfMeetings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0.276***	0.081 	-0.027 	0.280*** 0.240*** 0.210*** 0.043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9 -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Firm_Age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0.044 	-0.022 	-0.071 	0.049 	0.109 	0.031 	0.546*** 0.117 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CD8D64-8E75-4191-AFEE-1FF7A9A76EBF}"/>
              </a:ext>
            </a:extLst>
          </p:cNvPr>
          <p:cNvSpPr/>
          <p:nvPr/>
        </p:nvSpPr>
        <p:spPr>
          <a:xfrm>
            <a:off x="3860800" y="3761174"/>
            <a:ext cx="2885440" cy="304800"/>
          </a:xfrm>
          <a:prstGeom prst="rect">
            <a:avLst/>
          </a:prstGeom>
          <a:noFill/>
          <a:ln w="38100">
            <a:solidFill>
              <a:srgbClr val="1CA9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334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Regression</a:t>
            </a:r>
            <a:r>
              <a:rPr lang="nl-BE" sz="3600" dirty="0">
                <a:solidFill>
                  <a:schemeClr val="bg1"/>
                </a:solidFill>
              </a:rPr>
              <a:t> </a:t>
            </a:r>
            <a:r>
              <a:rPr lang="nl-BE" sz="3600" dirty="0" err="1">
                <a:solidFill>
                  <a:schemeClr val="bg1"/>
                </a:solidFill>
              </a:rPr>
              <a:t>results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2FA8C5-7AC2-46D3-BA52-680FAB0B7DEF}"/>
              </a:ext>
            </a:extLst>
          </p:cNvPr>
          <p:cNvSpPr/>
          <p:nvPr/>
        </p:nvSpPr>
        <p:spPr>
          <a:xfrm>
            <a:off x="10261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One</a:t>
            </a:r>
            <a:r>
              <a:rPr lang="nl-BE" sz="2800" dirty="0"/>
              <a:t>-stop-shop </a:t>
            </a:r>
            <a:r>
              <a:rPr lang="nl-BE" sz="2800" dirty="0" err="1"/>
              <a:t>configuration</a:t>
            </a:r>
            <a:endParaRPr lang="nl-BE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F0C3436-7D66-4850-9D1B-735A1347D911}"/>
              </a:ext>
            </a:extLst>
          </p:cNvPr>
          <p:cNvSpPr/>
          <p:nvPr/>
        </p:nvSpPr>
        <p:spPr>
          <a:xfrm>
            <a:off x="82905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/>
              <a:t>Customer </a:t>
            </a:r>
            <a:r>
              <a:rPr lang="nl-BE" sz="2800" dirty="0" err="1"/>
              <a:t>satisfaction</a:t>
            </a:r>
            <a:endParaRPr lang="nl-BE" sz="2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13289DD-50C7-4F33-A5BB-71860C91A924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3911600" y="4884992"/>
            <a:ext cx="4378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E59740C-1DDD-4C32-BAD1-5CB1EE040AC5}"/>
              </a:ext>
            </a:extLst>
          </p:cNvPr>
          <p:cNvSpPr txBox="1"/>
          <p:nvPr/>
        </p:nvSpPr>
        <p:spPr>
          <a:xfrm>
            <a:off x="5750560" y="4134873"/>
            <a:ext cx="1493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+**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43F0CFD-668A-4046-9C93-C3F3D354894C}"/>
              </a:ext>
            </a:extLst>
          </p:cNvPr>
          <p:cNvSpPr/>
          <p:nvPr/>
        </p:nvSpPr>
        <p:spPr>
          <a:xfrm>
            <a:off x="4653280" y="245495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Perceived</a:t>
            </a:r>
            <a:r>
              <a:rPr lang="nl-BE" sz="2800" dirty="0"/>
              <a:t> </a:t>
            </a:r>
            <a:r>
              <a:rPr lang="nl-BE" sz="2800" dirty="0" err="1"/>
              <a:t>competence</a:t>
            </a:r>
            <a:endParaRPr lang="nl-BE" sz="28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B97C6-4238-4A12-8AAA-1F9ADE44AEA3}"/>
              </a:ext>
            </a:extLst>
          </p:cNvPr>
          <p:cNvCxnSpPr>
            <a:cxnSpLocks/>
            <a:stCxn id="2" idx="0"/>
            <a:endCxn id="8" idx="1"/>
          </p:cNvCxnSpPr>
          <p:nvPr/>
        </p:nvCxnSpPr>
        <p:spPr>
          <a:xfrm flipV="1">
            <a:off x="2468880" y="3120432"/>
            <a:ext cx="2184400" cy="1099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F715DF-64B3-4B47-A62D-09E355DBE9A5}"/>
              </a:ext>
            </a:extLst>
          </p:cNvPr>
          <p:cNvCxnSpPr>
            <a:cxnSpLocks/>
            <a:stCxn id="8" idx="3"/>
            <a:endCxn id="5" idx="0"/>
          </p:cNvCxnSpPr>
          <p:nvPr/>
        </p:nvCxnSpPr>
        <p:spPr>
          <a:xfrm>
            <a:off x="7538720" y="3120432"/>
            <a:ext cx="2194560" cy="1099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AE22CC-3927-443A-8FF5-94429D41DF60}"/>
              </a:ext>
            </a:extLst>
          </p:cNvPr>
          <p:cNvSpPr txBox="1"/>
          <p:nvPr/>
        </p:nvSpPr>
        <p:spPr>
          <a:xfrm>
            <a:off x="8483600" y="2907392"/>
            <a:ext cx="145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+**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E2215-6B7C-4942-9449-2E1C307368E6}"/>
              </a:ext>
            </a:extLst>
          </p:cNvPr>
          <p:cNvSpPr txBox="1"/>
          <p:nvPr/>
        </p:nvSpPr>
        <p:spPr>
          <a:xfrm>
            <a:off x="2976880" y="2905101"/>
            <a:ext cx="1158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-**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01AC2A-8483-4EBC-8B51-1D57434036C7}"/>
              </a:ext>
            </a:extLst>
          </p:cNvPr>
          <p:cNvSpPr txBox="1"/>
          <p:nvPr/>
        </p:nvSpPr>
        <p:spPr>
          <a:xfrm>
            <a:off x="5750560" y="5058203"/>
            <a:ext cx="100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dirty="0">
                <a:solidFill>
                  <a:srgbClr val="1CA9E1"/>
                </a:solidFill>
              </a:rPr>
              <a:t>H1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9415AF-A71B-4415-B48A-547C6BEF39FB}"/>
              </a:ext>
            </a:extLst>
          </p:cNvPr>
          <p:cNvSpPr txBox="1"/>
          <p:nvPr/>
        </p:nvSpPr>
        <p:spPr>
          <a:xfrm>
            <a:off x="5750560" y="1815265"/>
            <a:ext cx="100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dirty="0">
                <a:solidFill>
                  <a:srgbClr val="1CA9E1"/>
                </a:solidFill>
              </a:rPr>
              <a:t>H2</a:t>
            </a:r>
          </a:p>
        </p:txBody>
      </p:sp>
    </p:spTree>
    <p:extLst>
      <p:ext uri="{BB962C8B-B14F-4D97-AF65-F5344CB8AC3E}">
        <p14:creationId xmlns:p14="http://schemas.microsoft.com/office/powerpoint/2010/main" val="3473353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Conclusions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66849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Conclusions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9535" y="2660639"/>
            <a:ext cx="97929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Increasing the number of advisory services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become a </a:t>
            </a:r>
            <a:b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one-stop-shop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may be a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double-edged sword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the one hand, you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 increasing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demand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(diverse) advisory services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meeting </a:t>
            </a:r>
            <a:r>
              <a:rPr lang="en-US" sz="2400" b="1" u="sng" dirty="0">
                <a:solidFill>
                  <a:srgbClr val="1CA9E1"/>
                </a:solidFill>
                <a:sym typeface="Wingdings" panose="05000000000000000000" pitchFamily="2" charset="2"/>
              </a:rPr>
              <a:t>quantity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needs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the other hand, you may be considered as a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jack of all trades but a master of none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not meeting the </a:t>
            </a:r>
            <a:r>
              <a:rPr lang="en-US" sz="2400" b="1" u="sng" dirty="0">
                <a:solidFill>
                  <a:srgbClr val="1CA9E1"/>
                </a:solidFill>
                <a:sym typeface="Wingdings" panose="05000000000000000000" pitchFamily="2" charset="2"/>
              </a:rPr>
              <a:t>quality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needs</a:t>
            </a:r>
            <a:endParaRPr lang="en-US" sz="24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29453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Contributions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0038" y="2534832"/>
            <a:ext cx="104123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literature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generally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considers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transition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accountants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from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compliance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officers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full-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fledged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business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advisors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good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thing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study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suggests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there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also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downside</a:t>
            </a:r>
            <a:b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nl-B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theory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we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therefore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provide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nuanced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view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based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expectation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gap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substance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versus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quality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perspectives</a:t>
            </a:r>
            <a:b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nl-B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practice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we highlight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there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is 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one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size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-fits-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all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solution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become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accountant of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future</a:t>
            </a:r>
            <a:endParaRPr lang="nl-B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6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Limitations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0038" y="2851355"/>
            <a:ext cx="97929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Small sample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Belgian</a:t>
            </a:r>
            <a:r>
              <a:rPr lang="nl-BE" sz="2400" dirty="0"/>
              <a:t> context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Measures</a:t>
            </a:r>
            <a:r>
              <a:rPr lang="nl-BE" sz="2400" dirty="0"/>
              <a:t> </a:t>
            </a:r>
            <a:r>
              <a:rPr lang="nl-BE" sz="2400" dirty="0" err="1"/>
              <a:t>could</a:t>
            </a:r>
            <a:r>
              <a:rPr lang="nl-BE" sz="2400" dirty="0"/>
              <a:t> </a:t>
            </a:r>
            <a:r>
              <a:rPr lang="nl-BE" sz="2400" dirty="0" err="1"/>
              <a:t>be</a:t>
            </a:r>
            <a:r>
              <a:rPr lang="nl-BE" sz="2400" dirty="0"/>
              <a:t> </a:t>
            </a:r>
            <a:r>
              <a:rPr lang="nl-BE" sz="2400" dirty="0" err="1"/>
              <a:t>refined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19649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empense Colruytwerknemer Tom Lenaerts siert campagnebeeld wijnfestival |  Het Nieuwsblad Mobile">
            <a:extLst>
              <a:ext uri="{FF2B5EF4-FFF2-40B4-BE49-F238E27FC236}">
                <a16:creationId xmlns:a16="http://schemas.microsoft.com/office/drawing/2014/main" id="{A6114ED6-A8AC-429A-B1FE-B97B89B35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91036"/>
            <a:ext cx="6100446" cy="406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j elke wijn een verhaal | Zeeland Geboekt | pzc.nl">
            <a:extLst>
              <a:ext uri="{FF2B5EF4-FFF2-40B4-BE49-F238E27FC236}">
                <a16:creationId xmlns:a16="http://schemas.microsoft.com/office/drawing/2014/main" id="{EE093EB2-8F29-4F90-A1FF-1E8FF5C8F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26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7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nl-BE" dirty="0"/>
            </a:br>
            <a:r>
              <a:rPr lang="en-GB" sz="4400" dirty="0"/>
              <a:t>Jack of all trades, master of none: the one-stop-shop as a double-edged sword for external accountants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73158"/>
            <a:ext cx="11506200" cy="2595562"/>
          </a:xfrm>
        </p:spPr>
        <p:txBody>
          <a:bodyPr>
            <a:normAutofit/>
          </a:bodyPr>
          <a:lstStyle/>
          <a:p>
            <a:r>
              <a:rPr lang="nl-BE" sz="2000" dirty="0"/>
              <a:t>Rob Janssens, Maarten </a:t>
            </a:r>
            <a:r>
              <a:rPr lang="nl-BE" sz="2000" dirty="0" err="1"/>
              <a:t>Corten</a:t>
            </a:r>
            <a:r>
              <a:rPr lang="nl-BE" sz="2000" dirty="0"/>
              <a:t>, Nadine </a:t>
            </a:r>
            <a:r>
              <a:rPr lang="nl-BE" sz="2000" dirty="0" err="1"/>
              <a:t>Lybaert</a:t>
            </a:r>
            <a:r>
              <a:rPr lang="nl-BE" sz="2000" dirty="0"/>
              <a:t>, Anneleen Michiels, Jelle Schepers</a:t>
            </a:r>
          </a:p>
        </p:txBody>
      </p:sp>
    </p:spTree>
    <p:extLst>
      <p:ext uri="{BB962C8B-B14F-4D97-AF65-F5344CB8AC3E}">
        <p14:creationId xmlns:p14="http://schemas.microsoft.com/office/powerpoint/2010/main" val="105953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Theory</a:t>
            </a:r>
            <a:r>
              <a:rPr lang="nl-BE" dirty="0"/>
              <a:t> &amp; hypotheses</a:t>
            </a:r>
          </a:p>
        </p:txBody>
      </p:sp>
    </p:spTree>
    <p:extLst>
      <p:ext uri="{BB962C8B-B14F-4D97-AF65-F5344CB8AC3E}">
        <p14:creationId xmlns:p14="http://schemas.microsoft.com/office/powerpoint/2010/main" val="100589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903B7-44EE-4110-A6A3-5D0091D3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1289"/>
            <a:ext cx="10515600" cy="1325563"/>
          </a:xfrm>
        </p:spPr>
        <p:txBody>
          <a:bodyPr/>
          <a:lstStyle/>
          <a:p>
            <a:r>
              <a:rPr lang="nl-BE" dirty="0"/>
              <a:t>Accountants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A978CD-3F6F-4840-9042-FFB6FE750B16}"/>
              </a:ext>
            </a:extLst>
          </p:cNvPr>
          <p:cNvSpPr txBox="1"/>
          <p:nvPr/>
        </p:nvSpPr>
        <p:spPr>
          <a:xfrm>
            <a:off x="518160" y="4078292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Compliance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5FA0F-A2C5-4134-8B65-3C7175612ADF}"/>
              </a:ext>
            </a:extLst>
          </p:cNvPr>
          <p:cNvSpPr txBox="1"/>
          <p:nvPr/>
        </p:nvSpPr>
        <p:spPr>
          <a:xfrm>
            <a:off x="4409440" y="5142542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Financial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ED933-04EE-4BAA-B400-96037D596FCC}"/>
              </a:ext>
            </a:extLst>
          </p:cNvPr>
          <p:cNvSpPr txBox="1"/>
          <p:nvPr/>
        </p:nvSpPr>
        <p:spPr>
          <a:xfrm>
            <a:off x="7203440" y="3956392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rgbClr val="1CA9E1"/>
                </a:solidFill>
              </a:rPr>
              <a:t>Operational</a:t>
            </a:r>
            <a:r>
              <a:rPr lang="nl-BE" sz="2800" b="1" dirty="0">
                <a:solidFill>
                  <a:srgbClr val="1CA9E1"/>
                </a:solidFill>
              </a:rPr>
              <a:t> services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CCB75-D849-45AB-8209-7972E8D6479A}"/>
              </a:ext>
            </a:extLst>
          </p:cNvPr>
          <p:cNvSpPr txBox="1"/>
          <p:nvPr/>
        </p:nvSpPr>
        <p:spPr>
          <a:xfrm>
            <a:off x="4724400" y="1453848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Insurance 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18E76F-DC53-470C-81CC-17D9DD47EA67}"/>
              </a:ext>
            </a:extLst>
          </p:cNvPr>
          <p:cNvSpPr txBox="1"/>
          <p:nvPr/>
        </p:nvSpPr>
        <p:spPr>
          <a:xfrm>
            <a:off x="1036320" y="2308239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Legal services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F2C1E6-54F5-48B1-BB65-B80143031B9D}"/>
              </a:ext>
            </a:extLst>
          </p:cNvPr>
          <p:cNvSpPr txBox="1"/>
          <p:nvPr/>
        </p:nvSpPr>
        <p:spPr>
          <a:xfrm>
            <a:off x="8453120" y="2259969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Marketing services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2F0521-4528-45D9-874E-066D1256C1E0}"/>
              </a:ext>
            </a:extLst>
          </p:cNvPr>
          <p:cNvSpPr txBox="1"/>
          <p:nvPr/>
        </p:nvSpPr>
        <p:spPr>
          <a:xfrm>
            <a:off x="1656080" y="699478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HR services</a:t>
            </a:r>
          </a:p>
        </p:txBody>
      </p:sp>
    </p:spTree>
    <p:extLst>
      <p:ext uri="{BB962C8B-B14F-4D97-AF65-F5344CB8AC3E}">
        <p14:creationId xmlns:p14="http://schemas.microsoft.com/office/powerpoint/2010/main" val="365890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 descr="Kiosk">
            <a:extLst>
              <a:ext uri="{FF2B5EF4-FFF2-40B4-BE49-F238E27FC236}">
                <a16:creationId xmlns:a16="http://schemas.microsoft.com/office/drawing/2014/main" id="{379FFD40-DD89-4623-A782-D7871A847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4788" y="-1231528"/>
            <a:ext cx="8182424" cy="81824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0903B7-44EE-4110-A6A3-5D0091D3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1289"/>
            <a:ext cx="10515600" cy="1325563"/>
          </a:xfrm>
        </p:spPr>
        <p:txBody>
          <a:bodyPr/>
          <a:lstStyle/>
          <a:p>
            <a:r>
              <a:rPr lang="nl-BE" dirty="0"/>
              <a:t>Accountants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A978CD-3F6F-4840-9042-FFB6FE750B16}"/>
              </a:ext>
            </a:extLst>
          </p:cNvPr>
          <p:cNvSpPr txBox="1"/>
          <p:nvPr/>
        </p:nvSpPr>
        <p:spPr>
          <a:xfrm>
            <a:off x="4145280" y="3533487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Compliance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5FA0F-A2C5-4134-8B65-3C7175612ADF}"/>
              </a:ext>
            </a:extLst>
          </p:cNvPr>
          <p:cNvSpPr txBox="1"/>
          <p:nvPr/>
        </p:nvSpPr>
        <p:spPr>
          <a:xfrm>
            <a:off x="4394200" y="3869955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Financial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ED933-04EE-4BAA-B400-96037D596FCC}"/>
              </a:ext>
            </a:extLst>
          </p:cNvPr>
          <p:cNvSpPr txBox="1"/>
          <p:nvPr/>
        </p:nvSpPr>
        <p:spPr>
          <a:xfrm>
            <a:off x="4145280" y="4180459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rgbClr val="1CA9E1"/>
                </a:solidFill>
              </a:rPr>
              <a:t>Operational</a:t>
            </a:r>
            <a:r>
              <a:rPr lang="nl-BE" sz="2800" b="1" dirty="0">
                <a:solidFill>
                  <a:srgbClr val="1CA9E1"/>
                </a:solidFill>
              </a:rPr>
              <a:t> services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CCB75-D849-45AB-8209-7972E8D6479A}"/>
              </a:ext>
            </a:extLst>
          </p:cNvPr>
          <p:cNvSpPr txBox="1"/>
          <p:nvPr/>
        </p:nvSpPr>
        <p:spPr>
          <a:xfrm>
            <a:off x="4394200" y="4795321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Insurance 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18E76F-DC53-470C-81CC-17D9DD47EA67}"/>
              </a:ext>
            </a:extLst>
          </p:cNvPr>
          <p:cNvSpPr txBox="1"/>
          <p:nvPr/>
        </p:nvSpPr>
        <p:spPr>
          <a:xfrm>
            <a:off x="4643120" y="4508880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Legal services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F2C1E6-54F5-48B1-BB65-B80143031B9D}"/>
              </a:ext>
            </a:extLst>
          </p:cNvPr>
          <p:cNvSpPr txBox="1"/>
          <p:nvPr/>
        </p:nvSpPr>
        <p:spPr>
          <a:xfrm>
            <a:off x="4394200" y="5124093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Marketing services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2F0521-4528-45D9-874E-066D1256C1E0}"/>
              </a:ext>
            </a:extLst>
          </p:cNvPr>
          <p:cNvSpPr txBox="1"/>
          <p:nvPr/>
        </p:nvSpPr>
        <p:spPr>
          <a:xfrm>
            <a:off x="4947920" y="5477696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HR services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90EB051-25B9-4393-85C0-D4B32FAD4320}"/>
              </a:ext>
            </a:extLst>
          </p:cNvPr>
          <p:cNvSpPr txBox="1">
            <a:spLocks/>
          </p:cNvSpPr>
          <p:nvPr/>
        </p:nvSpPr>
        <p:spPr>
          <a:xfrm>
            <a:off x="3459480" y="1210687"/>
            <a:ext cx="5273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 err="1">
                <a:solidFill>
                  <a:schemeClr val="bg1"/>
                </a:solidFill>
              </a:rPr>
              <a:t>One</a:t>
            </a:r>
            <a:r>
              <a:rPr lang="nl-BE" dirty="0">
                <a:solidFill>
                  <a:schemeClr val="bg1"/>
                </a:solidFill>
              </a:rPr>
              <a:t>-stop-shop</a:t>
            </a:r>
          </a:p>
        </p:txBody>
      </p:sp>
    </p:spTree>
    <p:extLst>
      <p:ext uri="{BB962C8B-B14F-4D97-AF65-F5344CB8AC3E}">
        <p14:creationId xmlns:p14="http://schemas.microsoft.com/office/powerpoint/2010/main" val="2006749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3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Hypothesis 1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2FA8C5-7AC2-46D3-BA52-680FAB0B7DEF}"/>
              </a:ext>
            </a:extLst>
          </p:cNvPr>
          <p:cNvSpPr/>
          <p:nvPr/>
        </p:nvSpPr>
        <p:spPr>
          <a:xfrm>
            <a:off x="10261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One</a:t>
            </a:r>
            <a:r>
              <a:rPr lang="nl-BE" sz="2800" dirty="0"/>
              <a:t>-stop-shop </a:t>
            </a:r>
            <a:r>
              <a:rPr lang="nl-BE" sz="2800" dirty="0" err="1"/>
              <a:t>configuration</a:t>
            </a:r>
            <a:endParaRPr lang="nl-BE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F0C3436-7D66-4850-9D1B-735A1347D911}"/>
              </a:ext>
            </a:extLst>
          </p:cNvPr>
          <p:cNvSpPr/>
          <p:nvPr/>
        </p:nvSpPr>
        <p:spPr>
          <a:xfrm>
            <a:off x="82905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/>
              <a:t>Customer </a:t>
            </a:r>
            <a:r>
              <a:rPr lang="nl-BE" sz="2800" dirty="0" err="1"/>
              <a:t>satisfaction</a:t>
            </a:r>
            <a:endParaRPr lang="nl-BE" sz="2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13289DD-50C7-4F33-A5BB-71860C91A924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3911600" y="4884992"/>
            <a:ext cx="4378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F230C2C-906E-435D-84CF-1BCC62CB36BF}"/>
              </a:ext>
            </a:extLst>
          </p:cNvPr>
          <p:cNvSpPr txBox="1"/>
          <p:nvPr/>
        </p:nvSpPr>
        <p:spPr>
          <a:xfrm>
            <a:off x="5750560" y="4134873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57716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Hypothesis 2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2FA8C5-7AC2-46D3-BA52-680FAB0B7DEF}"/>
              </a:ext>
            </a:extLst>
          </p:cNvPr>
          <p:cNvSpPr/>
          <p:nvPr/>
        </p:nvSpPr>
        <p:spPr>
          <a:xfrm>
            <a:off x="10261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One</a:t>
            </a:r>
            <a:r>
              <a:rPr lang="nl-BE" sz="2800" dirty="0"/>
              <a:t>-stop-shop </a:t>
            </a:r>
            <a:r>
              <a:rPr lang="nl-BE" sz="2800" dirty="0" err="1"/>
              <a:t>configuration</a:t>
            </a:r>
            <a:endParaRPr lang="nl-BE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F0C3436-7D66-4850-9D1B-735A1347D911}"/>
              </a:ext>
            </a:extLst>
          </p:cNvPr>
          <p:cNvSpPr/>
          <p:nvPr/>
        </p:nvSpPr>
        <p:spPr>
          <a:xfrm>
            <a:off x="82905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/>
              <a:t>Customer </a:t>
            </a:r>
            <a:r>
              <a:rPr lang="nl-BE" sz="2800" dirty="0" err="1"/>
              <a:t>satisfaction</a:t>
            </a:r>
            <a:endParaRPr lang="nl-BE" sz="2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13289DD-50C7-4F33-A5BB-71860C91A924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3911600" y="4884992"/>
            <a:ext cx="4378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E59740C-1DDD-4C32-BAD1-5CB1EE040AC5}"/>
              </a:ext>
            </a:extLst>
          </p:cNvPr>
          <p:cNvSpPr txBox="1"/>
          <p:nvPr/>
        </p:nvSpPr>
        <p:spPr>
          <a:xfrm>
            <a:off x="5750560" y="4134873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43F0CFD-668A-4046-9C93-C3F3D354894C}"/>
              </a:ext>
            </a:extLst>
          </p:cNvPr>
          <p:cNvSpPr/>
          <p:nvPr/>
        </p:nvSpPr>
        <p:spPr>
          <a:xfrm>
            <a:off x="4653280" y="245495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Perceived</a:t>
            </a:r>
            <a:r>
              <a:rPr lang="nl-BE" sz="2800" dirty="0"/>
              <a:t> </a:t>
            </a:r>
            <a:r>
              <a:rPr lang="nl-BE" sz="2800" dirty="0" err="1"/>
              <a:t>competence</a:t>
            </a:r>
            <a:endParaRPr lang="nl-BE" sz="28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B97C6-4238-4A12-8AAA-1F9ADE44AEA3}"/>
              </a:ext>
            </a:extLst>
          </p:cNvPr>
          <p:cNvCxnSpPr>
            <a:cxnSpLocks/>
            <a:stCxn id="2" idx="0"/>
            <a:endCxn id="8" idx="1"/>
          </p:cNvCxnSpPr>
          <p:nvPr/>
        </p:nvCxnSpPr>
        <p:spPr>
          <a:xfrm flipV="1">
            <a:off x="2468880" y="3120432"/>
            <a:ext cx="2184400" cy="1099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F715DF-64B3-4B47-A62D-09E355DBE9A5}"/>
              </a:ext>
            </a:extLst>
          </p:cNvPr>
          <p:cNvCxnSpPr>
            <a:cxnSpLocks/>
            <a:stCxn id="8" idx="3"/>
            <a:endCxn id="5" idx="0"/>
          </p:cNvCxnSpPr>
          <p:nvPr/>
        </p:nvCxnSpPr>
        <p:spPr>
          <a:xfrm>
            <a:off x="7538720" y="3120432"/>
            <a:ext cx="2194560" cy="1099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AE22CC-3927-443A-8FF5-94429D41DF60}"/>
              </a:ext>
            </a:extLst>
          </p:cNvPr>
          <p:cNvSpPr txBox="1"/>
          <p:nvPr/>
        </p:nvSpPr>
        <p:spPr>
          <a:xfrm>
            <a:off x="8483600" y="2907392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E2215-6B7C-4942-9449-2E1C307368E6}"/>
              </a:ext>
            </a:extLst>
          </p:cNvPr>
          <p:cNvSpPr txBox="1"/>
          <p:nvPr/>
        </p:nvSpPr>
        <p:spPr>
          <a:xfrm>
            <a:off x="2976880" y="2905101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507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Methodology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8429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0568" y="2639797"/>
            <a:ext cx="97929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186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unique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accountant-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owner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-manager pairs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Questionnaire data in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combination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archival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data (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Belfirst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5B063-6250-4F08-A4DB-4888000086A8}"/>
              </a:ext>
            </a:extLst>
          </p:cNvPr>
          <p:cNvSpPr txBox="1"/>
          <p:nvPr/>
        </p:nvSpPr>
        <p:spPr>
          <a:xfrm>
            <a:off x="1020568" y="4181381"/>
            <a:ext cx="97929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Dependent</a:t>
            </a:r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variable</a:t>
            </a:r>
            <a:endParaRPr lang="nl-B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Satisfaction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“I am satisfied with my accountant and the services he/she offers”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8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y Design BPM">
  <a:themeElements>
    <a:clrScheme name="New Uhasselt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3E2E"/>
      </a:accent1>
      <a:accent2>
        <a:srgbClr val="00ACEE"/>
      </a:accent2>
      <a:accent3>
        <a:srgbClr val="A5A5A5"/>
      </a:accent3>
      <a:accent4>
        <a:srgbClr val="BFD537"/>
      </a:accent4>
      <a:accent5>
        <a:srgbClr val="F37E2A"/>
      </a:accent5>
      <a:accent6>
        <a:srgbClr val="9A359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hasselt Template Gert Janssenswillen.potx" id="{9F5BA06A-DEEB-44E8-B56E-CC3720A29BB8}" vid="{E16BF2ED-1ECB-42F1-B0E9-60F6C7951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Uhasselt Template Gert Janssenswillen (1)</Template>
  <TotalTime>1941</TotalTime>
  <Words>710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Verdana</vt:lpstr>
      <vt:lpstr>My Design BPM</vt:lpstr>
      <vt:lpstr> Jack of all trades, master of none: the one-stop-shop as a double-edged sword for external accountants </vt:lpstr>
      <vt:lpstr>PowerPoint Presentation</vt:lpstr>
      <vt:lpstr>Theory &amp; hypotheses</vt:lpstr>
      <vt:lpstr>Accountants</vt:lpstr>
      <vt:lpstr>Accountants</vt:lpstr>
      <vt:lpstr>PowerPoint Presentation</vt:lpstr>
      <vt:lpstr>PowerPoint Presentation</vt:lpstr>
      <vt:lpstr>Methodology</vt:lpstr>
      <vt:lpstr>PowerPoint Presentation</vt:lpstr>
      <vt:lpstr>PowerPoint Presentation</vt:lpstr>
      <vt:lpstr>PowerPoint Presentation</vt:lpstr>
      <vt:lpstr>Results</vt:lpstr>
      <vt:lpstr>PowerPoint Presentation</vt:lpstr>
      <vt:lpstr>PowerPoint Presentation</vt:lpstr>
      <vt:lpstr>PowerPoint Presentation</vt:lpstr>
      <vt:lpstr>Conclusions</vt:lpstr>
      <vt:lpstr>PowerPoint Presentation</vt:lpstr>
      <vt:lpstr>PowerPoint Presentation</vt:lpstr>
      <vt:lpstr>PowerPoint Presentation</vt:lpstr>
      <vt:lpstr> Jack of all trades, master of none: the one-stop-shop as a double-edged sword for external accountants </vt:lpstr>
    </vt:vector>
  </TitlesOfParts>
  <Company>UHasselt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CORTEN Maarten</dc:creator>
  <cp:lastModifiedBy>CORTEN Maarten</cp:lastModifiedBy>
  <cp:revision>170</cp:revision>
  <dcterms:created xsi:type="dcterms:W3CDTF">2018-09-13T13:28:59Z</dcterms:created>
  <dcterms:modified xsi:type="dcterms:W3CDTF">2024-02-15T14:27:49Z</dcterms:modified>
</cp:coreProperties>
</file>