
<file path=[Content_Types].xml><?xml version="1.0" encoding="utf-8"?>
<Types xmlns="http://schemas.openxmlformats.org/package/2006/content-types">
  <Default Extension="png" ContentType="image/png"/>
  <Default Extension="svg" ContentType="image/svg+xml"/>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76" r:id="rId2"/>
  </p:sldMasterIdLst>
  <p:notesMasterIdLst>
    <p:notesMasterId r:id="rId18"/>
  </p:notesMasterIdLst>
  <p:sldIdLst>
    <p:sldId id="256" r:id="rId3"/>
    <p:sldId id="259" r:id="rId4"/>
    <p:sldId id="279" r:id="rId5"/>
    <p:sldId id="292" r:id="rId6"/>
    <p:sldId id="293" r:id="rId7"/>
    <p:sldId id="286" r:id="rId8"/>
    <p:sldId id="284" r:id="rId9"/>
    <p:sldId id="294" r:id="rId10"/>
    <p:sldId id="295" r:id="rId11"/>
    <p:sldId id="261" r:id="rId12"/>
    <p:sldId id="262" r:id="rId13"/>
    <p:sldId id="276" r:id="rId14"/>
    <p:sldId id="298" r:id="rId15"/>
    <p:sldId id="296" r:id="rId16"/>
    <p:sldId id="297" r:id="rId17"/>
  </p:sldIdLst>
  <p:sldSz cx="12192000" cy="6858000"/>
  <p:notesSz cx="6889750" cy="10018713"/>
  <p:embeddedFontLst>
    <p:embeddedFont>
      <p:font typeface="Calibri" panose="020F0502020204030204" pitchFamily="34" charset="0"/>
      <p:regular r:id="rId19"/>
      <p:bold r:id="rId20"/>
      <p:italic r:id="rId21"/>
      <p:boldItalic r:id="rId22"/>
    </p:embeddedFont>
    <p:embeddedFont>
      <p:font typeface="Century Gothic" panose="020B0502020202020204" pitchFamily="34" charset="0"/>
      <p:regular r:id="rId23"/>
      <p:bold r:id="rId24"/>
      <p:italic r:id="rId25"/>
      <p:boldItalic r:id="rId2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3840">
          <p15:clr>
            <a:srgbClr val="000000"/>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8" roundtripDataSignature="AMtx7mgLbg/Jgz4N/0kJ9GMop8QKRmePGQ=="/>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ORIER Maren" initials="FM" lastIdx="1" clrIdx="0">
    <p:extLst>
      <p:ext uri="{19B8F6BF-5375-455C-9EA6-DF929625EA0E}">
        <p15:presenceInfo xmlns:p15="http://schemas.microsoft.com/office/powerpoint/2012/main" userId="S-1-5-21-725345543-1993962763-1060284298-4076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353" autoAdjust="0"/>
    <p:restoredTop sz="72164" autoAdjust="0"/>
  </p:normalViewPr>
  <p:slideViewPr>
    <p:cSldViewPr snapToGrid="0">
      <p:cViewPr varScale="1">
        <p:scale>
          <a:sx n="86" d="100"/>
          <a:sy n="86" d="100"/>
        </p:scale>
        <p:origin x="499"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26" Type="http://schemas.openxmlformats.org/officeDocument/2006/relationships/font" Target="fonts/font8.fntdata"/><Relationship Id="rId3" Type="http://schemas.openxmlformats.org/officeDocument/2006/relationships/slide" Target="slides/slide1.xml"/><Relationship Id="rId21" Type="http://schemas.openxmlformats.org/officeDocument/2006/relationships/font" Target="fonts/font3.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7.fntdata"/><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font" Target="fonts/font2.fntdata"/><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6.fntdata"/><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5.fntdata"/><Relationship Id="rId28" Type="http://customschemas.google.com/relationships/presentationmetadata" Target="metadata"/><Relationship Id="rId10" Type="http://schemas.openxmlformats.org/officeDocument/2006/relationships/slide" Target="slides/slide8.xml"/><Relationship Id="rId19" Type="http://schemas.openxmlformats.org/officeDocument/2006/relationships/font" Target="fonts/font1.fntdata"/><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4.fntdata"/><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85558" cy="502676"/>
          </a:xfrm>
          <a:prstGeom prst="rect">
            <a:avLst/>
          </a:prstGeom>
          <a:noFill/>
          <a:ln>
            <a:noFill/>
          </a:ln>
        </p:spPr>
        <p:txBody>
          <a:bodyPr spcFirstLastPara="1" wrap="square" lIns="96600" tIns="48287" rIns="96600" bIns="48287" anchor="t" anchorCtr="0">
            <a:noAutofit/>
          </a:bodyPr>
          <a:lstStyle>
            <a:lvl1pPr marR="0" lvl="0" algn="l" rtl="0">
              <a:spcBef>
                <a:spcPts val="0"/>
              </a:spcBef>
              <a:spcAft>
                <a:spcPts val="0"/>
              </a:spcAft>
              <a:buSzPts val="1400"/>
              <a:buNone/>
              <a:defRPr sz="13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902597" y="0"/>
            <a:ext cx="2985558" cy="502676"/>
          </a:xfrm>
          <a:prstGeom prst="rect">
            <a:avLst/>
          </a:prstGeom>
          <a:noFill/>
          <a:ln>
            <a:noFill/>
          </a:ln>
        </p:spPr>
        <p:txBody>
          <a:bodyPr spcFirstLastPara="1" wrap="square" lIns="96600" tIns="48287" rIns="96600" bIns="48287" anchor="t" anchorCtr="0">
            <a:noAutofit/>
          </a:bodyPr>
          <a:lstStyle>
            <a:lvl1pPr marR="0" lvl="0" algn="r" rtl="0">
              <a:spcBef>
                <a:spcPts val="0"/>
              </a:spcBef>
              <a:spcAft>
                <a:spcPts val="0"/>
              </a:spcAft>
              <a:buSzPts val="1400"/>
              <a:buNone/>
              <a:defRPr sz="13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439738" y="1252538"/>
            <a:ext cx="6010275" cy="33813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8975" y="4821506"/>
            <a:ext cx="5511800" cy="3944868"/>
          </a:xfrm>
          <a:prstGeom prst="rect">
            <a:avLst/>
          </a:prstGeom>
          <a:noFill/>
          <a:ln>
            <a:noFill/>
          </a:ln>
        </p:spPr>
        <p:txBody>
          <a:bodyPr spcFirstLastPara="1" wrap="square" lIns="96600" tIns="48287" rIns="96600" bIns="48287"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516039"/>
            <a:ext cx="2985558" cy="502674"/>
          </a:xfrm>
          <a:prstGeom prst="rect">
            <a:avLst/>
          </a:prstGeom>
          <a:noFill/>
          <a:ln>
            <a:noFill/>
          </a:ln>
        </p:spPr>
        <p:txBody>
          <a:bodyPr spcFirstLastPara="1" wrap="square" lIns="96600" tIns="48287" rIns="96600" bIns="48287" anchor="b" anchorCtr="0">
            <a:noAutofit/>
          </a:bodyPr>
          <a:lstStyle>
            <a:lvl1pPr marR="0" lvl="0" algn="l" rtl="0">
              <a:spcBef>
                <a:spcPts val="0"/>
              </a:spcBef>
              <a:spcAft>
                <a:spcPts val="0"/>
              </a:spcAft>
              <a:buSzPts val="1400"/>
              <a:buNone/>
              <a:defRPr sz="13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902597" y="9516039"/>
            <a:ext cx="2985558" cy="502674"/>
          </a:xfrm>
          <a:prstGeom prst="rect">
            <a:avLst/>
          </a:prstGeom>
          <a:noFill/>
          <a:ln>
            <a:noFill/>
          </a:ln>
        </p:spPr>
        <p:txBody>
          <a:bodyPr spcFirstLastPara="1" wrap="square" lIns="96600" tIns="48287" rIns="96600" bIns="48287" anchor="b" anchorCtr="0">
            <a:noAutofit/>
          </a:bodyPr>
          <a:lstStyle/>
          <a:p>
            <a:pPr algn="r"/>
            <a:fld id="{00000000-1234-1234-1234-123412341234}" type="slidenum">
              <a:rPr lang="nl-BE" sz="1300" smtClean="0">
                <a:solidFill>
                  <a:schemeClr val="dk1"/>
                </a:solidFill>
                <a:latin typeface="Calibri"/>
                <a:ea typeface="Calibri"/>
                <a:cs typeface="Calibri"/>
                <a:sym typeface="Calibri"/>
              </a:rPr>
              <a:pPr algn="r"/>
              <a:t>‹nr.›</a:t>
            </a:fld>
            <a:endParaRPr lang="nl-BE" sz="1300">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1:notes"/>
          <p:cNvSpPr txBox="1">
            <a:spLocks noGrp="1"/>
          </p:cNvSpPr>
          <p:nvPr>
            <p:ph type="body" idx="1"/>
          </p:nvPr>
        </p:nvSpPr>
        <p:spPr>
          <a:xfrm>
            <a:off x="688975" y="4821506"/>
            <a:ext cx="5511800" cy="3944868"/>
          </a:xfrm>
          <a:prstGeom prst="rect">
            <a:avLst/>
          </a:prstGeom>
        </p:spPr>
        <p:txBody>
          <a:bodyPr spcFirstLastPara="1" wrap="square" lIns="96600" tIns="48287" rIns="96600" bIns="48287" anchor="t" anchorCtr="0">
            <a:noAutofit/>
          </a:bodyPr>
          <a:lstStyle/>
          <a:p>
            <a:pPr marL="0" indent="0"/>
            <a:endParaRPr dirty="0"/>
          </a:p>
        </p:txBody>
      </p:sp>
      <p:sp>
        <p:nvSpPr>
          <p:cNvPr id="198" name="Google Shape;198;p1:notes"/>
          <p:cNvSpPr>
            <a:spLocks noGrp="1" noRot="1" noChangeAspect="1"/>
          </p:cNvSpPr>
          <p:nvPr>
            <p:ph type="sldImg" idx="2"/>
          </p:nvPr>
        </p:nvSpPr>
        <p:spPr>
          <a:xfrm>
            <a:off x="439738" y="1252538"/>
            <a:ext cx="6010275" cy="33813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algn="r"/>
            <a:fld id="{00000000-1234-1234-1234-123412341234}" type="slidenum">
              <a:rPr lang="nl-BE" sz="1300">
                <a:solidFill>
                  <a:schemeClr val="dk1"/>
                </a:solidFill>
                <a:latin typeface="Calibri"/>
                <a:ea typeface="Calibri"/>
                <a:cs typeface="Calibri"/>
                <a:sym typeface="Calibri"/>
              </a:rPr>
              <a:pPr algn="r"/>
              <a:t>10</a:t>
            </a:fld>
            <a:endParaRPr lang="nl-BE" sz="13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0995894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dirty="0"/>
              <a:t>In doing this, we will focus on the CEO’s of private Flemish SMEs, </a:t>
            </a:r>
            <a:r>
              <a:rPr lang="en-US" sz="1200" dirty="0"/>
              <a:t>that are willing to internationalize or are internationally active</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GB" dirty="0"/>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GB" dirty="0"/>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dirty="0"/>
              <a:t>We focus on small firms since these firms are generally a reflection of their leaders (and thus the CEO), and since these companies will not have a legal department from which they obtain legal advice. </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nl-BE" dirty="0"/>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dirty="0"/>
              <a:t>We create our own scale to measure the CEO’s level of international legal literacy. Since this study focuses on Flemish CEOs, and they mainly trade with neighbouring countries or within the European Union, we choose to test their knowledge on international laws and regulations, focusing on European regulations Furthermore</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nl-BE" dirty="0"/>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dirty="0"/>
              <a:t>we will employ a survey approach to collect data</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nl-BE" dirty="0"/>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dirty="0"/>
              <a:t>Finally, we will perform OLS regressions on this data to test our hypotheses. </a:t>
            </a:r>
            <a:endParaRPr lang="en-US" dirty="0"/>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GB" dirty="0"/>
          </a:p>
          <a:p>
            <a:endParaRPr lang="en-US" dirty="0"/>
          </a:p>
          <a:p>
            <a:endParaRPr lang="en-US" dirty="0"/>
          </a:p>
        </p:txBody>
      </p:sp>
      <p:sp>
        <p:nvSpPr>
          <p:cNvPr id="4" name="Slide Number Placeholder 3"/>
          <p:cNvSpPr>
            <a:spLocks noGrp="1"/>
          </p:cNvSpPr>
          <p:nvPr>
            <p:ph type="sldNum" idx="12"/>
          </p:nvPr>
        </p:nvSpPr>
        <p:spPr/>
        <p:txBody>
          <a:bodyPr/>
          <a:lstStyle/>
          <a:p>
            <a:pPr algn="r"/>
            <a:fld id="{00000000-1234-1234-1234-123412341234}" type="slidenum">
              <a:rPr lang="nl-BE" sz="1300">
                <a:solidFill>
                  <a:schemeClr val="dk1"/>
                </a:solidFill>
                <a:latin typeface="Calibri"/>
                <a:ea typeface="Calibri"/>
                <a:cs typeface="Calibri"/>
                <a:sym typeface="Calibri"/>
              </a:rPr>
              <a:pPr algn="r"/>
              <a:t>11</a:t>
            </a:fld>
            <a:endParaRPr lang="nl-BE" sz="13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883982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algn="r"/>
            <a:fld id="{00000000-1234-1234-1234-123412341234}" type="slidenum">
              <a:rPr lang="nl-BE" sz="1300" smtClean="0">
                <a:solidFill>
                  <a:schemeClr val="dk1"/>
                </a:solidFill>
                <a:latin typeface="Calibri"/>
                <a:ea typeface="Calibri"/>
                <a:cs typeface="Calibri"/>
                <a:sym typeface="Calibri"/>
              </a:rPr>
              <a:pPr algn="r"/>
              <a:t>12</a:t>
            </a:fld>
            <a:endParaRPr lang="nl-BE" sz="13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1625365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1:notes"/>
          <p:cNvSpPr txBox="1">
            <a:spLocks noGrp="1"/>
          </p:cNvSpPr>
          <p:nvPr>
            <p:ph type="body" idx="1"/>
          </p:nvPr>
        </p:nvSpPr>
        <p:spPr>
          <a:xfrm>
            <a:off x="688975" y="4821506"/>
            <a:ext cx="5511800" cy="3944868"/>
          </a:xfrm>
          <a:prstGeom prst="rect">
            <a:avLst/>
          </a:prstGeom>
        </p:spPr>
        <p:txBody>
          <a:bodyPr spcFirstLastPara="1" wrap="square" lIns="96600" tIns="48287" rIns="96600" bIns="48287" anchor="t" anchorCtr="0">
            <a:noAutofit/>
          </a:bodyPr>
          <a:lstStyle/>
          <a:p>
            <a:pPr marL="0" indent="0"/>
            <a:endParaRPr dirty="0"/>
          </a:p>
        </p:txBody>
      </p:sp>
      <p:sp>
        <p:nvSpPr>
          <p:cNvPr id="198" name="Google Shape;198;p1:notes"/>
          <p:cNvSpPr>
            <a:spLocks noGrp="1" noRot="1" noChangeAspect="1"/>
          </p:cNvSpPr>
          <p:nvPr>
            <p:ph type="sldImg" idx="2"/>
          </p:nvPr>
        </p:nvSpPr>
        <p:spPr>
          <a:xfrm>
            <a:off x="439738" y="1252538"/>
            <a:ext cx="6010275" cy="338137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913199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algn="r"/>
            <a:fld id="{00000000-1234-1234-1234-123412341234}" type="slidenum">
              <a:rPr lang="nl-BE" sz="1300">
                <a:solidFill>
                  <a:schemeClr val="dk1"/>
                </a:solidFill>
                <a:latin typeface="Calibri"/>
                <a:ea typeface="Calibri"/>
                <a:cs typeface="Calibri"/>
                <a:sym typeface="Calibri"/>
              </a:rPr>
              <a:pPr algn="r"/>
              <a:t>2</a:t>
            </a:fld>
            <a:endParaRPr lang="nl-BE" sz="13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0967055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To achieve this growth, research has focused on the possible drivers of internationalization. Key firm-level drivers that have already been examined in the context of internationalization include the firm’s financial resources, product diversification and firm- specific assets, such as exceptional talent, R&amp;D, but also the firm’s level of EO </a:t>
            </a:r>
            <a:endParaRPr lang="en-US" dirty="0"/>
          </a:p>
        </p:txBody>
      </p:sp>
      <p:sp>
        <p:nvSpPr>
          <p:cNvPr id="4" name="Slide Number Placeholder 3"/>
          <p:cNvSpPr>
            <a:spLocks noGrp="1"/>
          </p:cNvSpPr>
          <p:nvPr>
            <p:ph type="sldNum" idx="12"/>
          </p:nvPr>
        </p:nvSpPr>
        <p:spPr/>
        <p:txBody>
          <a:bodyPr/>
          <a:lstStyle/>
          <a:p>
            <a:pPr algn="r"/>
            <a:fld id="{00000000-1234-1234-1234-123412341234}" type="slidenum">
              <a:rPr lang="nl-BE" sz="1300">
                <a:solidFill>
                  <a:schemeClr val="dk1"/>
                </a:solidFill>
                <a:latin typeface="Calibri"/>
                <a:ea typeface="Calibri"/>
                <a:cs typeface="Calibri"/>
                <a:sym typeface="Calibri"/>
              </a:rPr>
              <a:pPr algn="r"/>
              <a:t>3</a:t>
            </a:fld>
            <a:endParaRPr lang="nl-BE" sz="13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5407865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200000"/>
              </a:lnSpc>
            </a:pPr>
            <a:r>
              <a:rPr lang="en-US" dirty="0"/>
              <a:t>The firm’s level of EO is </a:t>
            </a:r>
            <a:r>
              <a:rPr lang="en-US" sz="1200" dirty="0">
                <a:solidFill>
                  <a:schemeClr val="tx1"/>
                </a:solidFill>
                <a:latin typeface="Century Gothic" panose="020B0502020202020204" pitchFamily="34" charset="0"/>
                <a:sym typeface="Wingdings" panose="05000000000000000000" pitchFamily="2" charset="2"/>
              </a:rPr>
              <a:t>the firms’ disposition to entrepreneurship, it indicates the intention and thus the willingness to internationalize and it is a key element in firms’ internationalization process</a:t>
            </a:r>
            <a:endParaRPr lang="en-GB" sz="1200" dirty="0">
              <a:solidFill>
                <a:schemeClr val="tx1"/>
              </a:solidFill>
              <a:latin typeface="Century Gothic" panose="020B0502020202020204" pitchFamily="34" charset="0"/>
              <a:sym typeface="Wingdings" panose="05000000000000000000" pitchFamily="2" charset="2"/>
            </a:endParaRPr>
          </a:p>
          <a:p>
            <a:endParaRPr lang="en-US" dirty="0"/>
          </a:p>
          <a:p>
            <a:r>
              <a:rPr lang="en-GB" dirty="0"/>
              <a:t>However, while several firm-level determinants are considered to be good predictors for internationalization, the decision and extent of internationalization is made by the managers of the firm</a:t>
            </a:r>
          </a:p>
          <a:p>
            <a:r>
              <a:rPr lang="en-GB" dirty="0"/>
              <a:t>Following the Upper Echelons theory, it is therefore important to examine the people that drive these decisions</a:t>
            </a:r>
            <a:endParaRPr lang="en-US" dirty="0"/>
          </a:p>
        </p:txBody>
      </p:sp>
      <p:sp>
        <p:nvSpPr>
          <p:cNvPr id="4" name="Slide Number Placeholder 3"/>
          <p:cNvSpPr>
            <a:spLocks noGrp="1"/>
          </p:cNvSpPr>
          <p:nvPr>
            <p:ph type="sldNum" idx="12"/>
          </p:nvPr>
        </p:nvSpPr>
        <p:spPr/>
        <p:txBody>
          <a:bodyPr/>
          <a:lstStyle/>
          <a:p>
            <a:pPr algn="r"/>
            <a:fld id="{00000000-1234-1234-1234-123412341234}" type="slidenum">
              <a:rPr lang="nl-BE" sz="1300">
                <a:solidFill>
                  <a:schemeClr val="dk1"/>
                </a:solidFill>
                <a:latin typeface="Calibri"/>
                <a:ea typeface="Calibri"/>
                <a:cs typeface="Calibri"/>
                <a:sym typeface="Calibri"/>
              </a:rPr>
              <a:pPr algn="r"/>
              <a:t>4</a:t>
            </a:fld>
            <a:endParaRPr lang="nl-BE" sz="13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0072617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More specifically, </a:t>
            </a:r>
            <a:r>
              <a:rPr lang="en-GB" dirty="0"/>
              <a:t>according this theory, within SMEs, the main decision maker is generally the CEO because the organizational structure of these firms is less hierarchical </a:t>
            </a:r>
          </a:p>
          <a:p>
            <a:endParaRPr lang="nl-BE" dirty="0"/>
          </a:p>
          <a:p>
            <a:r>
              <a:rPr lang="en-GB" dirty="0"/>
              <a:t>Therefore, we will focus on the individual role of the CEO in the context of internationalization, and more specifically, as previous studies show that EO is a strong firm-level driver of internationalization, we expect, taking into account the upper echelons theory,  the EO of the CEO to be a strong individual-level driver</a:t>
            </a:r>
            <a:r>
              <a:rPr lang="en-US" dirty="0"/>
              <a:t>, and this brings us to our first hypothesis: H(1): </a:t>
            </a:r>
            <a:endParaRPr lang="en-GB" dirty="0"/>
          </a:p>
        </p:txBody>
      </p:sp>
      <p:sp>
        <p:nvSpPr>
          <p:cNvPr id="4" name="Slide Number Placeholder 3"/>
          <p:cNvSpPr>
            <a:spLocks noGrp="1"/>
          </p:cNvSpPr>
          <p:nvPr>
            <p:ph type="sldNum" idx="12"/>
          </p:nvPr>
        </p:nvSpPr>
        <p:spPr/>
        <p:txBody>
          <a:bodyPr/>
          <a:lstStyle/>
          <a:p>
            <a:pPr algn="r"/>
            <a:fld id="{00000000-1234-1234-1234-123412341234}" type="slidenum">
              <a:rPr lang="nl-BE" sz="1300">
                <a:solidFill>
                  <a:schemeClr val="dk1"/>
                </a:solidFill>
                <a:latin typeface="Calibri"/>
                <a:ea typeface="Calibri"/>
                <a:cs typeface="Calibri"/>
                <a:sym typeface="Calibri"/>
              </a:rPr>
              <a:pPr algn="r"/>
              <a:t>5</a:t>
            </a:fld>
            <a:endParaRPr lang="nl-BE" sz="13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0851122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However, although entrepreneurial intentions are often a good predictor for (international) entrepreneurial activity, intentions will not always lead to expected action </a:t>
            </a:r>
          </a:p>
          <a:p>
            <a:endParaRPr lang="nl-BE" dirty="0"/>
          </a:p>
          <a:p>
            <a:r>
              <a:rPr lang="en-GB" dirty="0"/>
              <a:t>More specifically, according to The Resource-Based View (RBV), successful international involvement of a firm requires more specialized and higher quality resource types </a:t>
            </a:r>
          </a:p>
          <a:p>
            <a:endParaRPr lang="nl-BE" dirty="0"/>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sz="1200" b="0" i="0" u="none" strike="noStrike" cap="none" dirty="0">
                <a:solidFill>
                  <a:schemeClr val="dk1"/>
                </a:solidFill>
                <a:effectLst/>
                <a:latin typeface="Calibri"/>
                <a:ea typeface="Calibri"/>
                <a:cs typeface="Calibri"/>
                <a:sym typeface="Calibri"/>
              </a:rPr>
              <a:t>One of the main, and empirically demonstrated resources that has a fundamental impact on a firm’s early internationalization is the knowledge possessed by the CEO of the firm. </a:t>
            </a:r>
            <a:r>
              <a:rPr lang="en-US" sz="1200" b="0" i="0" u="none" strike="noStrike" cap="none" dirty="0">
                <a:solidFill>
                  <a:schemeClr val="dk1"/>
                </a:solidFill>
                <a:effectLst/>
                <a:latin typeface="Calibri"/>
                <a:ea typeface="Calibri"/>
                <a:cs typeface="Calibri"/>
                <a:sym typeface="Calibri"/>
              </a:rPr>
              <a:t>More specifically, knowledge is regarded as the most important resource in a firm’s internationalization process. </a:t>
            </a:r>
            <a:r>
              <a:rPr lang="en-GB" sz="1200" b="0" i="0" u="none" strike="noStrike" cap="none" dirty="0">
                <a:solidFill>
                  <a:schemeClr val="dk1"/>
                </a:solidFill>
                <a:effectLst/>
                <a:latin typeface="Calibri"/>
                <a:ea typeface="Calibri"/>
                <a:cs typeface="Calibri"/>
                <a:sym typeface="Calibri"/>
              </a:rPr>
              <a:t>Previous</a:t>
            </a:r>
            <a:r>
              <a:rPr lang="en-US" sz="1200" b="0" i="0" u="none" strike="noStrike" cap="none" dirty="0">
                <a:solidFill>
                  <a:schemeClr val="dk1"/>
                </a:solidFill>
                <a:effectLst/>
                <a:latin typeface="Calibri"/>
                <a:ea typeface="Calibri"/>
                <a:cs typeface="Calibri"/>
                <a:sym typeface="Calibri"/>
              </a:rPr>
              <a:t> studies on the internationalization of small firms state that international or foreign market knowledge benefits the internationalization process</a:t>
            </a:r>
          </a:p>
          <a:p>
            <a:endParaRPr lang="en-US" dirty="0"/>
          </a:p>
        </p:txBody>
      </p:sp>
      <p:sp>
        <p:nvSpPr>
          <p:cNvPr id="4" name="Slide Number Placeholder 3"/>
          <p:cNvSpPr>
            <a:spLocks noGrp="1"/>
          </p:cNvSpPr>
          <p:nvPr>
            <p:ph type="sldNum" idx="12"/>
          </p:nvPr>
        </p:nvSpPr>
        <p:spPr/>
        <p:txBody>
          <a:bodyPr/>
          <a:lstStyle/>
          <a:p>
            <a:pPr algn="r"/>
            <a:fld id="{00000000-1234-1234-1234-123412341234}" type="slidenum">
              <a:rPr lang="nl-BE" sz="1300">
                <a:solidFill>
                  <a:schemeClr val="dk1"/>
                </a:solidFill>
                <a:latin typeface="Calibri"/>
                <a:ea typeface="Calibri"/>
                <a:cs typeface="Calibri"/>
                <a:sym typeface="Calibri"/>
              </a:rPr>
              <a:pPr algn="r"/>
              <a:t>6</a:t>
            </a:fld>
            <a:endParaRPr lang="nl-BE" sz="13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2191983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0" i="0" u="none" strike="noStrike" cap="none" dirty="0">
                <a:solidFill>
                  <a:schemeClr val="dk1"/>
                </a:solidFill>
                <a:effectLst/>
                <a:latin typeface="Calibri"/>
                <a:ea typeface="Calibri"/>
                <a:cs typeface="Calibri"/>
                <a:sym typeface="Calibri"/>
              </a:rPr>
              <a:t>However, in our opinion, what is currently missing in the internationalization research field is the importance of the CEO’s international legal knowledge or legal literacy. </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200" b="0" i="0" u="none" strike="noStrike" cap="none" dirty="0">
              <a:solidFill>
                <a:schemeClr val="dk1"/>
              </a:solidFill>
              <a:effectLst/>
              <a:latin typeface="Calibri"/>
              <a:ea typeface="Calibri"/>
              <a:cs typeface="Calibri"/>
              <a:sym typeface="Calibri"/>
            </a:endParaRP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dirty="0"/>
              <a:t>In previous literature, researchers theorise that a lack of legal literacy could complicate the process of strategic business decisions (like the internationalization of a firm), as it may cause stress and anxiety when making decisions </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GB" dirty="0"/>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dirty="0"/>
              <a:t>However, these studies never empirically examine the potential impact of the CEO’s level of legal literacy. </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GB" dirty="0"/>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dirty="0"/>
              <a:t>Therefore, in this study we fill this gap by empirically examining the moderating impact of the CEO’s level of international legal literacy on the relationship between the CEO’s EO and internationalization</a:t>
            </a:r>
            <a:endParaRPr lang="en-US" sz="1200" b="0" i="0" u="none" strike="noStrike" cap="none" dirty="0">
              <a:solidFill>
                <a:schemeClr val="dk1"/>
              </a:solidFill>
              <a:effectLst/>
              <a:latin typeface="Calibri"/>
              <a:cs typeface="Calibri"/>
              <a:sym typeface="Calibri"/>
            </a:endParaRP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nl-BE" sz="1200" b="0" i="0" u="none" strike="noStrike" cap="none" dirty="0">
              <a:solidFill>
                <a:schemeClr val="dk1"/>
              </a:solidFill>
              <a:effectLst/>
              <a:latin typeface="Calibri"/>
              <a:cs typeface="Calibri"/>
              <a:sym typeface="Calibri"/>
            </a:endParaRPr>
          </a:p>
        </p:txBody>
      </p:sp>
      <p:sp>
        <p:nvSpPr>
          <p:cNvPr id="4" name="Slide Number Placeholder 3"/>
          <p:cNvSpPr>
            <a:spLocks noGrp="1"/>
          </p:cNvSpPr>
          <p:nvPr>
            <p:ph type="sldNum" idx="12"/>
          </p:nvPr>
        </p:nvSpPr>
        <p:spPr/>
        <p:txBody>
          <a:bodyPr/>
          <a:lstStyle/>
          <a:p>
            <a:pPr algn="r"/>
            <a:fld id="{00000000-1234-1234-1234-123412341234}" type="slidenum">
              <a:rPr lang="nl-BE" sz="1300">
                <a:solidFill>
                  <a:schemeClr val="dk1"/>
                </a:solidFill>
                <a:latin typeface="Calibri"/>
                <a:ea typeface="Calibri"/>
                <a:cs typeface="Calibri"/>
                <a:sym typeface="Calibri"/>
              </a:rPr>
              <a:pPr algn="r"/>
              <a:t>7</a:t>
            </a:fld>
            <a:endParaRPr lang="nl-BE" sz="13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1232665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More specifically, taking into account the RBV, we expect that the CEO’s lack of international legal literacy will negatively influence the relationship between the CEO’s EO and internationalization</a:t>
            </a:r>
          </a:p>
          <a:p>
            <a:endParaRPr lang="en-GB" dirty="0"/>
          </a:p>
          <a:p>
            <a:r>
              <a:rPr lang="en-GB" dirty="0"/>
              <a:t>in such a way that it can be a barrier in the process of the willingness to internationalise and effectively conducting (more) international activities.</a:t>
            </a:r>
          </a:p>
          <a:p>
            <a:endParaRPr lang="nl-BE" dirty="0"/>
          </a:p>
          <a:p>
            <a:r>
              <a:rPr lang="nl-BE" dirty="0"/>
              <a:t>T</a:t>
            </a:r>
            <a:r>
              <a:rPr lang="en-GB" dirty="0"/>
              <a:t>his brings us to our next hypothesis, H2: The CEO’s lack of legal knowledge weakens the positive association between the CEO’s entrepreneurial orientation and internationalization</a:t>
            </a:r>
            <a:endParaRPr lang="en-US" dirty="0"/>
          </a:p>
        </p:txBody>
      </p:sp>
      <p:sp>
        <p:nvSpPr>
          <p:cNvPr id="4" name="Slide Number Placeholder 3"/>
          <p:cNvSpPr>
            <a:spLocks noGrp="1"/>
          </p:cNvSpPr>
          <p:nvPr>
            <p:ph type="sldNum" idx="12"/>
          </p:nvPr>
        </p:nvSpPr>
        <p:spPr/>
        <p:txBody>
          <a:bodyPr/>
          <a:lstStyle/>
          <a:p>
            <a:pPr algn="r"/>
            <a:fld id="{00000000-1234-1234-1234-123412341234}" type="slidenum">
              <a:rPr lang="nl-BE" sz="1300">
                <a:solidFill>
                  <a:schemeClr val="dk1"/>
                </a:solidFill>
                <a:latin typeface="Calibri"/>
                <a:ea typeface="Calibri"/>
                <a:cs typeface="Calibri"/>
                <a:sym typeface="Calibri"/>
              </a:rPr>
              <a:pPr algn="r"/>
              <a:t>8</a:t>
            </a:fld>
            <a:endParaRPr lang="nl-BE" sz="13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1902983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addition, we also examine the role of an external (legal) advisor in this context, as we expect that hiring an external (legal) advisor may compensate for the CEO’s lack of international legal knowledge, and therefore will also weaken the moderating effect of the CEO’s international legal literacy.</a:t>
            </a:r>
          </a:p>
          <a:p>
            <a:endParaRPr lang="en-GB" dirty="0"/>
          </a:p>
          <a:p>
            <a:r>
              <a:rPr lang="en-GB" dirty="0"/>
              <a:t>This brings us to our third and last hypothesis: H(3):  The use of an external (legal) advisor positively moderates the negative moderating effect of the CEO’s lack of international legal knowledge on the positive association between the CEO’s entrepreneurial orientation and internationalization. </a:t>
            </a:r>
            <a:endParaRPr lang="en-US" dirty="0"/>
          </a:p>
        </p:txBody>
      </p:sp>
      <p:sp>
        <p:nvSpPr>
          <p:cNvPr id="4" name="Slide Number Placeholder 3"/>
          <p:cNvSpPr>
            <a:spLocks noGrp="1"/>
          </p:cNvSpPr>
          <p:nvPr>
            <p:ph type="sldNum" idx="12"/>
          </p:nvPr>
        </p:nvSpPr>
        <p:spPr/>
        <p:txBody>
          <a:bodyPr/>
          <a:lstStyle/>
          <a:p>
            <a:pPr algn="r"/>
            <a:fld id="{00000000-1234-1234-1234-123412341234}" type="slidenum">
              <a:rPr lang="nl-BE" sz="1300">
                <a:solidFill>
                  <a:schemeClr val="dk1"/>
                </a:solidFill>
                <a:latin typeface="Calibri"/>
                <a:ea typeface="Calibri"/>
                <a:cs typeface="Calibri"/>
                <a:sym typeface="Calibri"/>
              </a:rPr>
              <a:pPr algn="r"/>
              <a:t>9</a:t>
            </a:fld>
            <a:endParaRPr lang="nl-BE" sz="13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81036830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5_Title Slide Red">
  <p:cSld name="5_Title Slide Red">
    <p:spTree>
      <p:nvGrpSpPr>
        <p:cNvPr id="1" name="Shape 15"/>
        <p:cNvGrpSpPr/>
        <p:nvPr/>
      </p:nvGrpSpPr>
      <p:grpSpPr>
        <a:xfrm>
          <a:off x="0" y="0"/>
          <a:ext cx="0" cy="0"/>
          <a:chOff x="0" y="0"/>
          <a:chExt cx="0" cy="0"/>
        </a:xfrm>
      </p:grpSpPr>
      <p:sp>
        <p:nvSpPr>
          <p:cNvPr id="16" name="Google Shape;16;p17"/>
          <p:cNvSpPr txBox="1">
            <a:spLocks noGrp="1"/>
          </p:cNvSpPr>
          <p:nvPr>
            <p:ph type="ctrTitle"/>
          </p:nvPr>
        </p:nvSpPr>
        <p:spPr>
          <a:xfrm>
            <a:off x="838200" y="1122363"/>
            <a:ext cx="10439400" cy="23876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1CA9E1"/>
              </a:buClr>
              <a:buSzPts val="6000"/>
              <a:buFont typeface="Century Gothic"/>
              <a:buNone/>
              <a:defRPr sz="6000">
                <a:solidFill>
                  <a:srgbClr val="1CA9E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17"/>
          <p:cNvSpPr txBox="1">
            <a:spLocks noGrp="1"/>
          </p:cNvSpPr>
          <p:nvPr>
            <p:ph type="subTitle" idx="1"/>
          </p:nvPr>
        </p:nvSpPr>
        <p:spPr>
          <a:xfrm>
            <a:off x="838200" y="3602038"/>
            <a:ext cx="10439400" cy="916174"/>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Clr>
                <a:schemeClr val="dk1"/>
              </a:buClr>
              <a:buSzPts val="2400"/>
              <a:buNone/>
              <a:defRPr sz="2400">
                <a:solidFill>
                  <a:schemeClr val="dk1"/>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17"/>
          <p:cNvSpPr txBox="1">
            <a:spLocks noGrp="1"/>
          </p:cNvSpPr>
          <p:nvPr>
            <p:ph type="dt" idx="10"/>
          </p:nvPr>
        </p:nvSpPr>
        <p:spPr>
          <a:xfrm>
            <a:off x="838200" y="6356354"/>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17"/>
          <p:cNvSpPr txBox="1">
            <a:spLocks noGrp="1"/>
          </p:cNvSpPr>
          <p:nvPr>
            <p:ph type="ftr" idx="11"/>
          </p:nvPr>
        </p:nvSpPr>
        <p:spPr>
          <a:xfrm>
            <a:off x="4038600" y="6356354"/>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17"/>
          <p:cNvSpPr txBox="1">
            <a:spLocks noGrp="1"/>
          </p:cNvSpPr>
          <p:nvPr>
            <p:ph type="sldNum" idx="12"/>
          </p:nvPr>
        </p:nvSpPr>
        <p:spPr>
          <a:xfrm>
            <a:off x="8610600" y="6356354"/>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nl-BE"/>
              <a:t>‹nr.›</a:t>
            </a:fld>
            <a:endParaRPr/>
          </a:p>
        </p:txBody>
      </p:sp>
      <p:sp>
        <p:nvSpPr>
          <p:cNvPr id="21" name="Google Shape;21;p17"/>
          <p:cNvSpPr txBox="1">
            <a:spLocks noGrp="1"/>
          </p:cNvSpPr>
          <p:nvPr>
            <p:ph type="body" idx="2"/>
          </p:nvPr>
        </p:nvSpPr>
        <p:spPr>
          <a:xfrm>
            <a:off x="838200" y="4672310"/>
            <a:ext cx="10439400" cy="26406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525252"/>
              </a:buClr>
              <a:buSzPts val="1800"/>
              <a:buNone/>
              <a:defRPr sz="1800" i="1">
                <a:solidFill>
                  <a:srgbClr val="525252"/>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22" name="Google Shape;22;p17"/>
          <p:cNvPicPr preferRelativeResize="0"/>
          <p:nvPr/>
        </p:nvPicPr>
        <p:blipFill rotWithShape="1">
          <a:blip r:embed="rId2">
            <a:alphaModFix/>
          </a:blip>
          <a:srcRect/>
          <a:stretch/>
        </p:blipFill>
        <p:spPr>
          <a:xfrm>
            <a:off x="7349067" y="5636114"/>
            <a:ext cx="1478844" cy="530345"/>
          </a:xfrm>
          <a:prstGeom prst="rect">
            <a:avLst/>
          </a:prstGeom>
          <a:noFill/>
          <a:ln>
            <a:noFill/>
          </a:ln>
        </p:spPr>
      </p:pic>
      <p:pic>
        <p:nvPicPr>
          <p:cNvPr id="23" name="Google Shape;23;p17" descr="https://www.uhasselt.be/images/DCM/huisstijl/2017/logo/download/UHasselt-liggend.png"/>
          <p:cNvPicPr preferRelativeResize="0"/>
          <p:nvPr/>
        </p:nvPicPr>
        <p:blipFill rotWithShape="1">
          <a:blip r:embed="rId3">
            <a:alphaModFix/>
          </a:blip>
          <a:srcRect/>
          <a:stretch/>
        </p:blipFill>
        <p:spPr>
          <a:xfrm>
            <a:off x="9317971" y="5672666"/>
            <a:ext cx="2083334" cy="493793"/>
          </a:xfrm>
          <a:prstGeom prst="rect">
            <a:avLst/>
          </a:prstGeom>
          <a:noFill/>
          <a:ln>
            <a:noFill/>
          </a:ln>
        </p:spPr>
      </p:pic>
      <p:sp>
        <p:nvSpPr>
          <p:cNvPr id="24" name="Google Shape;24;p17"/>
          <p:cNvSpPr/>
          <p:nvPr/>
        </p:nvSpPr>
        <p:spPr>
          <a:xfrm>
            <a:off x="0" y="5087637"/>
            <a:ext cx="12192000" cy="1170121"/>
          </a:xfrm>
          <a:prstGeom prst="rect">
            <a:avLst/>
          </a:prstGeom>
          <a:solidFill>
            <a:srgbClr val="1CA9E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entury Gothic"/>
              <a:ea typeface="Century Gothic"/>
              <a:cs typeface="Century Gothic"/>
              <a:sym typeface="Century Gothic"/>
            </a:endParaRPr>
          </a:p>
        </p:txBody>
      </p:sp>
      <p:pic>
        <p:nvPicPr>
          <p:cNvPr id="25" name="Google Shape;25;p17"/>
          <p:cNvPicPr preferRelativeResize="0"/>
          <p:nvPr/>
        </p:nvPicPr>
        <p:blipFill rotWithShape="1">
          <a:blip r:embed="rId4">
            <a:alphaModFix/>
          </a:blip>
          <a:srcRect/>
          <a:stretch/>
        </p:blipFill>
        <p:spPr>
          <a:xfrm>
            <a:off x="7583156" y="5165034"/>
            <a:ext cx="4550278" cy="1008000"/>
          </a:xfrm>
          <a:prstGeom prst="rect">
            <a:avLst/>
          </a:prstGeom>
          <a:noFill/>
          <a:ln>
            <a:noFill/>
          </a:ln>
        </p:spPr>
      </p:pic>
      <p:pic>
        <p:nvPicPr>
          <p:cNvPr id="26" name="Google Shape;26;p17"/>
          <p:cNvPicPr preferRelativeResize="0"/>
          <p:nvPr/>
        </p:nvPicPr>
        <p:blipFill rotWithShape="1">
          <a:blip r:embed="rId5">
            <a:alphaModFix/>
          </a:blip>
          <a:srcRect/>
          <a:stretch/>
        </p:blipFill>
        <p:spPr>
          <a:xfrm>
            <a:off x="11053434" y="3973189"/>
            <a:ext cx="1080000" cy="108000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77"/>
        <p:cNvGrpSpPr/>
        <p:nvPr/>
      </p:nvGrpSpPr>
      <p:grpSpPr>
        <a:xfrm>
          <a:off x="0" y="0"/>
          <a:ext cx="0" cy="0"/>
          <a:chOff x="0" y="0"/>
          <a:chExt cx="0" cy="0"/>
        </a:xfrm>
      </p:grpSpPr>
      <p:sp>
        <p:nvSpPr>
          <p:cNvPr id="178" name="Google Shape;178;p4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rgbClr val="7F7F7F"/>
              </a:buClr>
              <a:buSzPts val="3200"/>
              <a:buFont typeface="Century Gothic"/>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9" name="Google Shape;179;p41"/>
          <p:cNvSpPr>
            <a:spLocks noGrp="1"/>
          </p:cNvSpPr>
          <p:nvPr>
            <p:ph type="pic" idx="2"/>
          </p:nvPr>
        </p:nvSpPr>
        <p:spPr>
          <a:xfrm>
            <a:off x="5183188" y="987429"/>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entury Gothic"/>
                <a:ea typeface="Century Gothic"/>
                <a:cs typeface="Century Gothic"/>
                <a:sym typeface="Century Gothic"/>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entury Gothic"/>
                <a:ea typeface="Century Gothic"/>
                <a:cs typeface="Century Gothic"/>
                <a:sym typeface="Century Gothic"/>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entury Gothic"/>
                <a:ea typeface="Century Gothic"/>
                <a:cs typeface="Century Gothic"/>
                <a:sym typeface="Century Gothic"/>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entury Gothic"/>
                <a:ea typeface="Century Gothic"/>
                <a:cs typeface="Century Gothic"/>
                <a:sym typeface="Century Gothic"/>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entury Gothic"/>
                <a:ea typeface="Century Gothic"/>
                <a:cs typeface="Century Gothic"/>
                <a:sym typeface="Century Gothic"/>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entury Gothic"/>
                <a:ea typeface="Century Gothic"/>
                <a:cs typeface="Century Gothic"/>
                <a:sym typeface="Century Gothic"/>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entury Gothic"/>
                <a:ea typeface="Century Gothic"/>
                <a:cs typeface="Century Gothic"/>
                <a:sym typeface="Century Gothic"/>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entury Gothic"/>
                <a:ea typeface="Century Gothic"/>
                <a:cs typeface="Century Gothic"/>
                <a:sym typeface="Century Gothic"/>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entury Gothic"/>
                <a:ea typeface="Century Gothic"/>
                <a:cs typeface="Century Gothic"/>
                <a:sym typeface="Century Gothic"/>
              </a:defRPr>
            </a:lvl9pPr>
          </a:lstStyle>
          <a:p>
            <a:endParaRPr/>
          </a:p>
        </p:txBody>
      </p:sp>
      <p:sp>
        <p:nvSpPr>
          <p:cNvPr id="180" name="Google Shape;180;p41"/>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ctr" anchorCtr="0">
            <a:normAutofit/>
          </a:bodyPr>
          <a:lstStyle>
            <a:lvl1pPr marL="457200" lvl="0" indent="-228600" algn="ctr">
              <a:lnSpc>
                <a:spcPct val="200000"/>
              </a:lnSpc>
              <a:spcBef>
                <a:spcPts val="1000"/>
              </a:spcBef>
              <a:spcAft>
                <a:spcPts val="0"/>
              </a:spcAft>
              <a:buClr>
                <a:schemeClr val="dk1"/>
              </a:buClr>
              <a:buSzPts val="2000"/>
              <a:buNone/>
              <a:defRPr sz="20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81" name="Google Shape;181;p41"/>
          <p:cNvSpPr txBox="1">
            <a:spLocks noGrp="1"/>
          </p:cNvSpPr>
          <p:nvPr>
            <p:ph type="dt" idx="10"/>
          </p:nvPr>
        </p:nvSpPr>
        <p:spPr>
          <a:xfrm>
            <a:off x="838200" y="6356354"/>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2" name="Google Shape;182;p41"/>
          <p:cNvSpPr txBox="1">
            <a:spLocks noGrp="1"/>
          </p:cNvSpPr>
          <p:nvPr>
            <p:ph type="ftr" idx="11"/>
          </p:nvPr>
        </p:nvSpPr>
        <p:spPr>
          <a:xfrm>
            <a:off x="4038600" y="6356354"/>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3" name="Google Shape;183;p41"/>
          <p:cNvSpPr txBox="1">
            <a:spLocks noGrp="1"/>
          </p:cNvSpPr>
          <p:nvPr>
            <p:ph type="sldNum" idx="12"/>
          </p:nvPr>
        </p:nvSpPr>
        <p:spPr>
          <a:xfrm>
            <a:off x="8610600" y="6356354"/>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nl-BE"/>
              <a:t>‹nr.›</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84"/>
        <p:cNvGrpSpPr/>
        <p:nvPr/>
      </p:nvGrpSpPr>
      <p:grpSpPr>
        <a:xfrm>
          <a:off x="0" y="0"/>
          <a:ext cx="0" cy="0"/>
          <a:chOff x="0" y="0"/>
          <a:chExt cx="0" cy="0"/>
        </a:xfrm>
      </p:grpSpPr>
      <p:sp>
        <p:nvSpPr>
          <p:cNvPr id="185" name="Google Shape;185;p42"/>
          <p:cNvSpPr txBox="1">
            <a:spLocks noGrp="1"/>
          </p:cNvSpPr>
          <p:nvPr>
            <p:ph type="title"/>
          </p:nvPr>
        </p:nvSpPr>
        <p:spPr>
          <a:xfrm>
            <a:off x="838200" y="365129"/>
            <a:ext cx="10515600" cy="1325563"/>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rgbClr val="7F7F7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6" name="Google Shape;186;p42"/>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7" name="Google Shape;187;p42"/>
          <p:cNvSpPr txBox="1">
            <a:spLocks noGrp="1"/>
          </p:cNvSpPr>
          <p:nvPr>
            <p:ph type="dt" idx="10"/>
          </p:nvPr>
        </p:nvSpPr>
        <p:spPr>
          <a:xfrm>
            <a:off x="838200" y="6356354"/>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8" name="Google Shape;188;p42"/>
          <p:cNvSpPr txBox="1">
            <a:spLocks noGrp="1"/>
          </p:cNvSpPr>
          <p:nvPr>
            <p:ph type="ftr" idx="11"/>
          </p:nvPr>
        </p:nvSpPr>
        <p:spPr>
          <a:xfrm>
            <a:off x="4038600" y="6356354"/>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9" name="Google Shape;189;p42"/>
          <p:cNvSpPr txBox="1">
            <a:spLocks noGrp="1"/>
          </p:cNvSpPr>
          <p:nvPr>
            <p:ph type="sldNum" idx="12"/>
          </p:nvPr>
        </p:nvSpPr>
        <p:spPr>
          <a:xfrm>
            <a:off x="8610600" y="6356354"/>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nl-BE"/>
              <a:t>‹nr.›</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90"/>
        <p:cNvGrpSpPr/>
        <p:nvPr/>
      </p:nvGrpSpPr>
      <p:grpSpPr>
        <a:xfrm>
          <a:off x="0" y="0"/>
          <a:ext cx="0" cy="0"/>
          <a:chOff x="0" y="0"/>
          <a:chExt cx="0" cy="0"/>
        </a:xfrm>
      </p:grpSpPr>
      <p:sp>
        <p:nvSpPr>
          <p:cNvPr id="191" name="Google Shape;191;p43"/>
          <p:cNvSpPr txBox="1">
            <a:spLocks noGrp="1"/>
          </p:cNvSpPr>
          <p:nvPr>
            <p:ph type="title"/>
          </p:nvPr>
        </p:nvSpPr>
        <p:spPr>
          <a:xfrm rot="5400000">
            <a:off x="7133433" y="1956594"/>
            <a:ext cx="5811838" cy="2628900"/>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rgbClr val="7F7F7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2" name="Google Shape;192;p43"/>
          <p:cNvSpPr txBox="1">
            <a:spLocks noGrp="1"/>
          </p:cNvSpPr>
          <p:nvPr>
            <p:ph type="body" idx="1"/>
          </p:nvPr>
        </p:nvSpPr>
        <p:spPr>
          <a:xfrm rot="5400000">
            <a:off x="1799433"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3" name="Google Shape;193;p43"/>
          <p:cNvSpPr txBox="1">
            <a:spLocks noGrp="1"/>
          </p:cNvSpPr>
          <p:nvPr>
            <p:ph type="dt" idx="10"/>
          </p:nvPr>
        </p:nvSpPr>
        <p:spPr>
          <a:xfrm>
            <a:off x="838200" y="6356354"/>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4" name="Google Shape;194;p43"/>
          <p:cNvSpPr txBox="1">
            <a:spLocks noGrp="1"/>
          </p:cNvSpPr>
          <p:nvPr>
            <p:ph type="ftr" idx="11"/>
          </p:nvPr>
        </p:nvSpPr>
        <p:spPr>
          <a:xfrm>
            <a:off x="4038600" y="6356354"/>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5" name="Google Shape;195;p43"/>
          <p:cNvSpPr txBox="1">
            <a:spLocks noGrp="1"/>
          </p:cNvSpPr>
          <p:nvPr>
            <p:ph type="sldNum" idx="12"/>
          </p:nvPr>
        </p:nvSpPr>
        <p:spPr>
          <a:xfrm>
            <a:off x="8610600" y="6356354"/>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nl-BE"/>
              <a:t>‹nr.›</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Arrow" type="secHead">
  <p:cSld name="Section Header Arrow">
    <p:spTree>
      <p:nvGrpSpPr>
        <p:cNvPr id="1" name="Shape 43"/>
        <p:cNvGrpSpPr/>
        <p:nvPr/>
      </p:nvGrpSpPr>
      <p:grpSpPr>
        <a:xfrm>
          <a:off x="0" y="0"/>
          <a:ext cx="0" cy="0"/>
          <a:chOff x="0" y="0"/>
          <a:chExt cx="0" cy="0"/>
        </a:xfrm>
      </p:grpSpPr>
      <p:sp>
        <p:nvSpPr>
          <p:cNvPr id="44" name="Google Shape;44;p21"/>
          <p:cNvSpPr txBox="1">
            <a:spLocks noGrp="1"/>
          </p:cNvSpPr>
          <p:nvPr>
            <p:ph type="title"/>
          </p:nvPr>
        </p:nvSpPr>
        <p:spPr>
          <a:xfrm>
            <a:off x="831851" y="1709742"/>
            <a:ext cx="10515600" cy="2852737"/>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rgbClr val="7F7F7F"/>
              </a:buClr>
              <a:buSzPts val="6000"/>
              <a:buFont typeface="Century Gothic"/>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5" name="Google Shape;45;p21"/>
          <p:cNvSpPr txBox="1">
            <a:spLocks noGrp="1"/>
          </p:cNvSpPr>
          <p:nvPr>
            <p:ph type="body" idx="1"/>
          </p:nvPr>
        </p:nvSpPr>
        <p:spPr>
          <a:xfrm>
            <a:off x="831851" y="4589467"/>
            <a:ext cx="10515600" cy="1500187"/>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dk1"/>
              </a:buClr>
              <a:buSzPts val="2400"/>
              <a:buNone/>
              <a:defRPr sz="2400">
                <a:solidFill>
                  <a:schemeClr val="dk1"/>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46" name="Google Shape;46;p21"/>
          <p:cNvSpPr txBox="1">
            <a:spLocks noGrp="1"/>
          </p:cNvSpPr>
          <p:nvPr>
            <p:ph type="dt" idx="10"/>
          </p:nvPr>
        </p:nvSpPr>
        <p:spPr>
          <a:xfrm>
            <a:off x="838200" y="6356354"/>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21"/>
          <p:cNvSpPr txBox="1">
            <a:spLocks noGrp="1"/>
          </p:cNvSpPr>
          <p:nvPr>
            <p:ph type="ftr" idx="11"/>
          </p:nvPr>
        </p:nvSpPr>
        <p:spPr>
          <a:xfrm>
            <a:off x="4038600" y="6356354"/>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21"/>
          <p:cNvSpPr txBox="1">
            <a:spLocks noGrp="1"/>
          </p:cNvSpPr>
          <p:nvPr>
            <p:ph type="sldNum" idx="12"/>
          </p:nvPr>
        </p:nvSpPr>
        <p:spPr>
          <a:xfrm>
            <a:off x="8610600" y="6356354"/>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nl-BE"/>
              <a:t>‹nr.›</a:t>
            </a:fld>
            <a:endParaRPr/>
          </a:p>
        </p:txBody>
      </p:sp>
      <p:sp>
        <p:nvSpPr>
          <p:cNvPr id="49" name="Google Shape;49;p21"/>
          <p:cNvSpPr/>
          <p:nvPr/>
        </p:nvSpPr>
        <p:spPr>
          <a:xfrm>
            <a:off x="1" y="0"/>
            <a:ext cx="12192000" cy="1825625"/>
          </a:xfrm>
          <a:prstGeom prst="rect">
            <a:avLst/>
          </a:prstGeom>
          <a:solidFill>
            <a:srgbClr val="1CA9E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entury Gothic"/>
              <a:ea typeface="Century Gothic"/>
              <a:cs typeface="Century Gothic"/>
              <a:sym typeface="Century Gothic"/>
            </a:endParaRPr>
          </a:p>
        </p:txBody>
      </p:sp>
    </p:spTree>
    <p:extLst>
      <p:ext uri="{BB962C8B-B14F-4D97-AF65-F5344CB8AC3E}">
        <p14:creationId xmlns:p14="http://schemas.microsoft.com/office/powerpoint/2010/main" val="2266586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3_Title Slide Red">
  <p:cSld name="3_Title Slide Red">
    <p:spTree>
      <p:nvGrpSpPr>
        <p:cNvPr id="1" name="Shape 98"/>
        <p:cNvGrpSpPr/>
        <p:nvPr/>
      </p:nvGrpSpPr>
      <p:grpSpPr>
        <a:xfrm>
          <a:off x="0" y="0"/>
          <a:ext cx="0" cy="0"/>
          <a:chOff x="0" y="0"/>
          <a:chExt cx="0" cy="0"/>
        </a:xfrm>
      </p:grpSpPr>
      <p:sp>
        <p:nvSpPr>
          <p:cNvPr id="99" name="Google Shape;99;p30"/>
          <p:cNvSpPr txBox="1">
            <a:spLocks noGrp="1"/>
          </p:cNvSpPr>
          <p:nvPr>
            <p:ph type="ctrTitle"/>
          </p:nvPr>
        </p:nvSpPr>
        <p:spPr>
          <a:xfrm>
            <a:off x="838200" y="1122363"/>
            <a:ext cx="10439400" cy="23876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1CA9E1"/>
              </a:buClr>
              <a:buSzPts val="6000"/>
              <a:buFont typeface="Century Gothic"/>
              <a:buNone/>
              <a:defRPr sz="6000">
                <a:solidFill>
                  <a:srgbClr val="1CA9E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0" name="Google Shape;100;p30"/>
          <p:cNvSpPr txBox="1">
            <a:spLocks noGrp="1"/>
          </p:cNvSpPr>
          <p:nvPr>
            <p:ph type="subTitle" idx="1"/>
          </p:nvPr>
        </p:nvSpPr>
        <p:spPr>
          <a:xfrm>
            <a:off x="838200" y="3602038"/>
            <a:ext cx="10439400" cy="916174"/>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Clr>
                <a:schemeClr val="dk1"/>
              </a:buClr>
              <a:buSzPts val="2400"/>
              <a:buNone/>
              <a:defRPr sz="2400">
                <a:solidFill>
                  <a:schemeClr val="dk1"/>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01" name="Google Shape;101;p30"/>
          <p:cNvSpPr txBox="1">
            <a:spLocks noGrp="1"/>
          </p:cNvSpPr>
          <p:nvPr>
            <p:ph type="dt" idx="10"/>
          </p:nvPr>
        </p:nvSpPr>
        <p:spPr>
          <a:xfrm>
            <a:off x="838200" y="6356354"/>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2" name="Google Shape;102;p30"/>
          <p:cNvSpPr txBox="1">
            <a:spLocks noGrp="1"/>
          </p:cNvSpPr>
          <p:nvPr>
            <p:ph type="ftr" idx="11"/>
          </p:nvPr>
        </p:nvSpPr>
        <p:spPr>
          <a:xfrm>
            <a:off x="4038600" y="6356354"/>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3" name="Google Shape;103;p30"/>
          <p:cNvSpPr txBox="1">
            <a:spLocks noGrp="1"/>
          </p:cNvSpPr>
          <p:nvPr>
            <p:ph type="sldNum" idx="12"/>
          </p:nvPr>
        </p:nvSpPr>
        <p:spPr>
          <a:xfrm>
            <a:off x="8610600" y="6356354"/>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nl-BE"/>
              <a:t>‹nr.›</a:t>
            </a:fld>
            <a:endParaRPr/>
          </a:p>
        </p:txBody>
      </p:sp>
      <p:sp>
        <p:nvSpPr>
          <p:cNvPr id="104" name="Google Shape;104;p30"/>
          <p:cNvSpPr txBox="1">
            <a:spLocks noGrp="1"/>
          </p:cNvSpPr>
          <p:nvPr>
            <p:ph type="body" idx="2"/>
          </p:nvPr>
        </p:nvSpPr>
        <p:spPr>
          <a:xfrm>
            <a:off x="838200" y="4672310"/>
            <a:ext cx="10439400" cy="26406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525252"/>
              </a:buClr>
              <a:buSzPts val="1800"/>
              <a:buNone/>
              <a:defRPr sz="1800" i="1">
                <a:solidFill>
                  <a:srgbClr val="525252"/>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05" name="Google Shape;105;p30"/>
          <p:cNvPicPr preferRelativeResize="0"/>
          <p:nvPr/>
        </p:nvPicPr>
        <p:blipFill rotWithShape="1">
          <a:blip r:embed="rId2">
            <a:alphaModFix/>
          </a:blip>
          <a:srcRect/>
          <a:stretch/>
        </p:blipFill>
        <p:spPr>
          <a:xfrm>
            <a:off x="7349067" y="5636114"/>
            <a:ext cx="1478844" cy="530345"/>
          </a:xfrm>
          <a:prstGeom prst="rect">
            <a:avLst/>
          </a:prstGeom>
          <a:noFill/>
          <a:ln>
            <a:noFill/>
          </a:ln>
        </p:spPr>
      </p:pic>
      <p:pic>
        <p:nvPicPr>
          <p:cNvPr id="106" name="Google Shape;106;p30" descr="https://www.uhasselt.be/images/DCM/huisstijl/2017/logo/download/UHasselt-liggend.png"/>
          <p:cNvPicPr preferRelativeResize="0"/>
          <p:nvPr/>
        </p:nvPicPr>
        <p:blipFill rotWithShape="1">
          <a:blip r:embed="rId3">
            <a:alphaModFix/>
          </a:blip>
          <a:srcRect/>
          <a:stretch/>
        </p:blipFill>
        <p:spPr>
          <a:xfrm>
            <a:off x="9317971" y="5672666"/>
            <a:ext cx="2083334" cy="493793"/>
          </a:xfrm>
          <a:prstGeom prst="rect">
            <a:avLst/>
          </a:prstGeom>
          <a:noFill/>
          <a:ln>
            <a:noFill/>
          </a:ln>
        </p:spPr>
      </p:pic>
      <p:sp>
        <p:nvSpPr>
          <p:cNvPr id="107" name="Google Shape;107;p30"/>
          <p:cNvSpPr/>
          <p:nvPr/>
        </p:nvSpPr>
        <p:spPr>
          <a:xfrm>
            <a:off x="0" y="5087637"/>
            <a:ext cx="12192000" cy="1170121"/>
          </a:xfrm>
          <a:prstGeom prst="rect">
            <a:avLst/>
          </a:prstGeom>
          <a:solidFill>
            <a:srgbClr val="1CA9E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entury Gothic"/>
              <a:ea typeface="Century Gothic"/>
              <a:cs typeface="Century Gothic"/>
              <a:sym typeface="Century Gothic"/>
            </a:endParaRPr>
          </a:p>
        </p:txBody>
      </p:sp>
      <p:pic>
        <p:nvPicPr>
          <p:cNvPr id="108" name="Google Shape;108;p30"/>
          <p:cNvPicPr preferRelativeResize="0"/>
          <p:nvPr/>
        </p:nvPicPr>
        <p:blipFill rotWithShape="1">
          <a:blip r:embed="rId4">
            <a:alphaModFix/>
          </a:blip>
          <a:srcRect/>
          <a:stretch/>
        </p:blipFill>
        <p:spPr>
          <a:xfrm>
            <a:off x="7980926" y="5163672"/>
            <a:ext cx="4094658" cy="1041416"/>
          </a:xfrm>
          <a:prstGeom prst="rect">
            <a:avLst/>
          </a:prstGeom>
          <a:noFill/>
          <a:ln>
            <a:noFill/>
          </a:ln>
        </p:spPr>
      </p:pic>
    </p:spTree>
    <p:extLst>
      <p:ext uri="{BB962C8B-B14F-4D97-AF65-F5344CB8AC3E}">
        <p14:creationId xmlns:p14="http://schemas.microsoft.com/office/powerpoint/2010/main" val="652500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1_Title Slide Blue">
  <p:cSld name="1_Title Slide Blue">
    <p:spTree>
      <p:nvGrpSpPr>
        <p:cNvPr id="1" name="Shape 109"/>
        <p:cNvGrpSpPr/>
        <p:nvPr/>
      </p:nvGrpSpPr>
      <p:grpSpPr>
        <a:xfrm>
          <a:off x="0" y="0"/>
          <a:ext cx="0" cy="0"/>
          <a:chOff x="0" y="0"/>
          <a:chExt cx="0" cy="0"/>
        </a:xfrm>
      </p:grpSpPr>
      <p:sp>
        <p:nvSpPr>
          <p:cNvPr id="110" name="Google Shape;110;p31"/>
          <p:cNvSpPr txBox="1">
            <a:spLocks noGrp="1"/>
          </p:cNvSpPr>
          <p:nvPr>
            <p:ph type="ctrTitle"/>
          </p:nvPr>
        </p:nvSpPr>
        <p:spPr>
          <a:xfrm>
            <a:off x="838200" y="1122363"/>
            <a:ext cx="10439400" cy="23876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1CA9E1"/>
              </a:buClr>
              <a:buSzPts val="6000"/>
              <a:buFont typeface="Century Gothic"/>
              <a:buNone/>
              <a:defRPr sz="6000">
                <a:solidFill>
                  <a:srgbClr val="1CA9E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1" name="Google Shape;111;p31"/>
          <p:cNvSpPr txBox="1">
            <a:spLocks noGrp="1"/>
          </p:cNvSpPr>
          <p:nvPr>
            <p:ph type="subTitle" idx="1"/>
          </p:nvPr>
        </p:nvSpPr>
        <p:spPr>
          <a:xfrm>
            <a:off x="838200" y="3602038"/>
            <a:ext cx="10439400" cy="1274762"/>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Clr>
                <a:schemeClr val="dk1"/>
              </a:buClr>
              <a:buSzPts val="2400"/>
              <a:buNone/>
              <a:defRPr sz="2400">
                <a:solidFill>
                  <a:schemeClr val="dk1"/>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12" name="Google Shape;112;p31"/>
          <p:cNvSpPr txBox="1">
            <a:spLocks noGrp="1"/>
          </p:cNvSpPr>
          <p:nvPr>
            <p:ph type="dt" idx="10"/>
          </p:nvPr>
        </p:nvSpPr>
        <p:spPr>
          <a:xfrm>
            <a:off x="838200" y="6356354"/>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3" name="Google Shape;113;p31"/>
          <p:cNvSpPr txBox="1">
            <a:spLocks noGrp="1"/>
          </p:cNvSpPr>
          <p:nvPr>
            <p:ph type="ftr" idx="11"/>
          </p:nvPr>
        </p:nvSpPr>
        <p:spPr>
          <a:xfrm>
            <a:off x="4038600" y="6356354"/>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4" name="Google Shape;114;p31"/>
          <p:cNvSpPr txBox="1">
            <a:spLocks noGrp="1"/>
          </p:cNvSpPr>
          <p:nvPr>
            <p:ph type="sldNum" idx="12"/>
          </p:nvPr>
        </p:nvSpPr>
        <p:spPr>
          <a:xfrm>
            <a:off x="8610600" y="6356354"/>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nl-BE"/>
              <a:t>‹nr.›</a:t>
            </a:fld>
            <a:endParaRPr/>
          </a:p>
        </p:txBody>
      </p:sp>
      <p:sp>
        <p:nvSpPr>
          <p:cNvPr id="115" name="Google Shape;115;p31"/>
          <p:cNvSpPr txBox="1">
            <a:spLocks noGrp="1"/>
          </p:cNvSpPr>
          <p:nvPr>
            <p:ph type="body" idx="2"/>
          </p:nvPr>
        </p:nvSpPr>
        <p:spPr>
          <a:xfrm>
            <a:off x="838200" y="5194329"/>
            <a:ext cx="10439400" cy="26406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525252"/>
              </a:buClr>
              <a:buSzPts val="1800"/>
              <a:buNone/>
              <a:defRPr sz="1800" i="1">
                <a:solidFill>
                  <a:srgbClr val="525252"/>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16" name="Google Shape;116;p31"/>
          <p:cNvPicPr preferRelativeResize="0"/>
          <p:nvPr/>
        </p:nvPicPr>
        <p:blipFill rotWithShape="1">
          <a:blip r:embed="rId2">
            <a:alphaModFix/>
          </a:blip>
          <a:srcRect/>
          <a:stretch/>
        </p:blipFill>
        <p:spPr>
          <a:xfrm>
            <a:off x="7349067" y="5636114"/>
            <a:ext cx="1478844" cy="530345"/>
          </a:xfrm>
          <a:prstGeom prst="rect">
            <a:avLst/>
          </a:prstGeom>
          <a:noFill/>
          <a:ln>
            <a:noFill/>
          </a:ln>
        </p:spPr>
      </p:pic>
      <p:pic>
        <p:nvPicPr>
          <p:cNvPr id="117" name="Google Shape;117;p31" descr="https://www.uhasselt.be/images/DCM/huisstijl/2017/logo/download/UHasselt-liggend.png"/>
          <p:cNvPicPr preferRelativeResize="0"/>
          <p:nvPr/>
        </p:nvPicPr>
        <p:blipFill rotWithShape="1">
          <a:blip r:embed="rId3">
            <a:alphaModFix/>
          </a:blip>
          <a:srcRect/>
          <a:stretch/>
        </p:blipFill>
        <p:spPr>
          <a:xfrm>
            <a:off x="9317971" y="5672666"/>
            <a:ext cx="2083334" cy="493793"/>
          </a:xfrm>
          <a:prstGeom prst="rect">
            <a:avLst/>
          </a:prstGeom>
          <a:noFill/>
          <a:ln>
            <a:noFill/>
          </a:ln>
        </p:spPr>
      </p:pic>
      <p:sp>
        <p:nvSpPr>
          <p:cNvPr id="118" name="Google Shape;118;p31"/>
          <p:cNvSpPr/>
          <p:nvPr/>
        </p:nvSpPr>
        <p:spPr>
          <a:xfrm>
            <a:off x="0" y="5518568"/>
            <a:ext cx="12192000" cy="739190"/>
          </a:xfrm>
          <a:prstGeom prst="rect">
            <a:avLst/>
          </a:prstGeom>
          <a:solidFill>
            <a:srgbClr val="1CA9E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entury Gothic"/>
              <a:ea typeface="Century Gothic"/>
              <a:cs typeface="Century Gothic"/>
              <a:sym typeface="Century Gothic"/>
            </a:endParaRPr>
          </a:p>
        </p:txBody>
      </p:sp>
      <p:pic>
        <p:nvPicPr>
          <p:cNvPr id="119" name="Google Shape;119;p31"/>
          <p:cNvPicPr preferRelativeResize="0"/>
          <p:nvPr/>
        </p:nvPicPr>
        <p:blipFill rotWithShape="1">
          <a:blip r:embed="rId4">
            <a:alphaModFix/>
          </a:blip>
          <a:srcRect/>
          <a:stretch/>
        </p:blipFill>
        <p:spPr>
          <a:xfrm>
            <a:off x="9810094" y="5654389"/>
            <a:ext cx="2083334" cy="493793"/>
          </a:xfrm>
          <a:prstGeom prst="rect">
            <a:avLst/>
          </a:prstGeom>
          <a:noFill/>
          <a:ln>
            <a:noFill/>
          </a:ln>
        </p:spPr>
      </p:pic>
    </p:spTree>
    <p:extLst>
      <p:ext uri="{BB962C8B-B14F-4D97-AF65-F5344CB8AC3E}">
        <p14:creationId xmlns:p14="http://schemas.microsoft.com/office/powerpoint/2010/main" val="37995039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lue center">
  <p:cSld name="Blue center">
    <p:bg>
      <p:bgPr>
        <a:solidFill>
          <a:srgbClr val="1CA9E1"/>
        </a:solidFill>
        <a:effectLst/>
      </p:bgPr>
    </p:bg>
    <p:spTree>
      <p:nvGrpSpPr>
        <p:cNvPr id="1" name="Shape 120"/>
        <p:cNvGrpSpPr/>
        <p:nvPr/>
      </p:nvGrpSpPr>
      <p:grpSpPr>
        <a:xfrm>
          <a:off x="0" y="0"/>
          <a:ext cx="0" cy="0"/>
          <a:chOff x="0" y="0"/>
          <a:chExt cx="0" cy="0"/>
        </a:xfrm>
      </p:grpSpPr>
      <p:sp>
        <p:nvSpPr>
          <p:cNvPr id="121" name="Google Shape;121;p32"/>
          <p:cNvSpPr txBox="1">
            <a:spLocks noGrp="1"/>
          </p:cNvSpPr>
          <p:nvPr>
            <p:ph type="title"/>
          </p:nvPr>
        </p:nvSpPr>
        <p:spPr>
          <a:xfrm>
            <a:off x="2" y="1809753"/>
            <a:ext cx="12191998" cy="3019425"/>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4400"/>
              <a:buFont typeface="Century Gothic"/>
              <a:buNone/>
              <a:defRPr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2" name="Google Shape;122;p32"/>
          <p:cNvSpPr txBox="1">
            <a:spLocks noGrp="1"/>
          </p:cNvSpPr>
          <p:nvPr>
            <p:ph type="dt" idx="10"/>
          </p:nvPr>
        </p:nvSpPr>
        <p:spPr>
          <a:xfrm>
            <a:off x="838200" y="6356354"/>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3" name="Google Shape;123;p32"/>
          <p:cNvSpPr txBox="1">
            <a:spLocks noGrp="1"/>
          </p:cNvSpPr>
          <p:nvPr>
            <p:ph type="ftr" idx="11"/>
          </p:nvPr>
        </p:nvSpPr>
        <p:spPr>
          <a:xfrm>
            <a:off x="4038600" y="6356354"/>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4" name="Google Shape;124;p32"/>
          <p:cNvSpPr txBox="1">
            <a:spLocks noGrp="1"/>
          </p:cNvSpPr>
          <p:nvPr>
            <p:ph type="sldNum" idx="12"/>
          </p:nvPr>
        </p:nvSpPr>
        <p:spPr>
          <a:xfrm>
            <a:off x="8610600" y="6356354"/>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nl-BE"/>
              <a:t>‹nr.›</a:t>
            </a:fld>
            <a:endParaRPr/>
          </a:p>
        </p:txBody>
      </p:sp>
    </p:spTree>
    <p:extLst>
      <p:ext uri="{BB962C8B-B14F-4D97-AF65-F5344CB8AC3E}">
        <p14:creationId xmlns:p14="http://schemas.microsoft.com/office/powerpoint/2010/main" val="4189054719"/>
      </p:ext>
    </p:extLst>
  </p:cSld>
  <p:clrMapOvr>
    <a:masterClrMapping/>
  </p:clrMapOvr>
  <p:extLst>
    <p:ext uri="{DCECCB84-F9BA-43D5-87BE-67443E8EF086}">
      <p15:sldGuideLst xmlns:p15="http://schemas.microsoft.com/office/powerpoint/2012/main">
        <p15:guide id="1" pos="2880">
          <p15:clr>
            <a:srgbClr val="FBAE40"/>
          </p15:clr>
        </p15:guide>
        <p15:guide id="2" pos="298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2_Section Header">
  <p:cSld name="2_Section Header">
    <p:bg>
      <p:bgPr>
        <a:solidFill>
          <a:srgbClr val="035071"/>
        </a:solidFill>
        <a:effectLst/>
      </p:bgPr>
    </p:bg>
    <p:spTree>
      <p:nvGrpSpPr>
        <p:cNvPr id="1" name="Shape 125"/>
        <p:cNvGrpSpPr/>
        <p:nvPr/>
      </p:nvGrpSpPr>
      <p:grpSpPr>
        <a:xfrm>
          <a:off x="0" y="0"/>
          <a:ext cx="0" cy="0"/>
          <a:chOff x="0" y="0"/>
          <a:chExt cx="0" cy="0"/>
        </a:xfrm>
      </p:grpSpPr>
      <p:sp>
        <p:nvSpPr>
          <p:cNvPr id="126" name="Google Shape;126;p33"/>
          <p:cNvSpPr txBox="1">
            <a:spLocks noGrp="1"/>
          </p:cNvSpPr>
          <p:nvPr>
            <p:ph type="title"/>
          </p:nvPr>
        </p:nvSpPr>
        <p:spPr>
          <a:xfrm>
            <a:off x="831851" y="1709742"/>
            <a:ext cx="10515600" cy="2852737"/>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lt1"/>
              </a:buClr>
              <a:buSzPts val="6000"/>
              <a:buFont typeface="Century Gothic"/>
              <a:buNone/>
              <a:defRPr sz="60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7" name="Google Shape;127;p33"/>
          <p:cNvSpPr txBox="1">
            <a:spLocks noGrp="1"/>
          </p:cNvSpPr>
          <p:nvPr>
            <p:ph type="body" idx="1"/>
          </p:nvPr>
        </p:nvSpPr>
        <p:spPr>
          <a:xfrm>
            <a:off x="831851" y="4589467"/>
            <a:ext cx="10515600" cy="1500187"/>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D8D8D8"/>
              </a:buClr>
              <a:buSzPts val="2400"/>
              <a:buNone/>
              <a:defRPr sz="2400">
                <a:solidFill>
                  <a:srgbClr val="D8D8D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128" name="Google Shape;128;p33"/>
          <p:cNvSpPr txBox="1">
            <a:spLocks noGrp="1"/>
          </p:cNvSpPr>
          <p:nvPr>
            <p:ph type="dt" idx="10"/>
          </p:nvPr>
        </p:nvSpPr>
        <p:spPr>
          <a:xfrm>
            <a:off x="838200" y="6356354"/>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9" name="Google Shape;129;p33"/>
          <p:cNvSpPr txBox="1">
            <a:spLocks noGrp="1"/>
          </p:cNvSpPr>
          <p:nvPr>
            <p:ph type="ftr" idx="11"/>
          </p:nvPr>
        </p:nvSpPr>
        <p:spPr>
          <a:xfrm>
            <a:off x="4038600" y="6356354"/>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0" name="Google Shape;130;p33"/>
          <p:cNvSpPr txBox="1">
            <a:spLocks noGrp="1"/>
          </p:cNvSpPr>
          <p:nvPr>
            <p:ph type="sldNum" idx="12"/>
          </p:nvPr>
        </p:nvSpPr>
        <p:spPr>
          <a:xfrm>
            <a:off x="8610600" y="6356354"/>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nl-BE"/>
              <a:t>‹nr.›</a:t>
            </a:fld>
            <a:endParaRPr/>
          </a:p>
        </p:txBody>
      </p:sp>
    </p:spTree>
    <p:extLst>
      <p:ext uri="{BB962C8B-B14F-4D97-AF65-F5344CB8AC3E}">
        <p14:creationId xmlns:p14="http://schemas.microsoft.com/office/powerpoint/2010/main" val="13319670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1_Blue center">
  <p:cSld name="1_Blue center">
    <p:bg>
      <p:bgPr>
        <a:solidFill>
          <a:srgbClr val="035071"/>
        </a:solidFill>
        <a:effectLst/>
      </p:bgPr>
    </p:bg>
    <p:spTree>
      <p:nvGrpSpPr>
        <p:cNvPr id="1" name="Shape 131"/>
        <p:cNvGrpSpPr/>
        <p:nvPr/>
      </p:nvGrpSpPr>
      <p:grpSpPr>
        <a:xfrm>
          <a:off x="0" y="0"/>
          <a:ext cx="0" cy="0"/>
          <a:chOff x="0" y="0"/>
          <a:chExt cx="0" cy="0"/>
        </a:xfrm>
      </p:grpSpPr>
      <p:sp>
        <p:nvSpPr>
          <p:cNvPr id="132" name="Google Shape;132;p34"/>
          <p:cNvSpPr txBox="1">
            <a:spLocks noGrp="1"/>
          </p:cNvSpPr>
          <p:nvPr>
            <p:ph type="title"/>
          </p:nvPr>
        </p:nvSpPr>
        <p:spPr>
          <a:xfrm>
            <a:off x="2" y="1809753"/>
            <a:ext cx="12191998" cy="3019425"/>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4400"/>
              <a:buFont typeface="Century Gothic"/>
              <a:buNone/>
              <a:defRPr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3" name="Google Shape;133;p34"/>
          <p:cNvSpPr txBox="1">
            <a:spLocks noGrp="1"/>
          </p:cNvSpPr>
          <p:nvPr>
            <p:ph type="dt" idx="10"/>
          </p:nvPr>
        </p:nvSpPr>
        <p:spPr>
          <a:xfrm>
            <a:off x="838200" y="6356354"/>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4" name="Google Shape;134;p34"/>
          <p:cNvSpPr txBox="1">
            <a:spLocks noGrp="1"/>
          </p:cNvSpPr>
          <p:nvPr>
            <p:ph type="ftr" idx="11"/>
          </p:nvPr>
        </p:nvSpPr>
        <p:spPr>
          <a:xfrm>
            <a:off x="4038600" y="6356354"/>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5" name="Google Shape;135;p34"/>
          <p:cNvSpPr txBox="1">
            <a:spLocks noGrp="1"/>
          </p:cNvSpPr>
          <p:nvPr>
            <p:ph type="sldNum" idx="12"/>
          </p:nvPr>
        </p:nvSpPr>
        <p:spPr>
          <a:xfrm>
            <a:off x="8610600" y="6356354"/>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nl-BE"/>
              <a:t>‹nr.›</a:t>
            </a:fld>
            <a:endParaRPr/>
          </a:p>
        </p:txBody>
      </p:sp>
    </p:spTree>
    <p:extLst>
      <p:ext uri="{BB962C8B-B14F-4D97-AF65-F5344CB8AC3E}">
        <p14:creationId xmlns:p14="http://schemas.microsoft.com/office/powerpoint/2010/main" val="21234453"/>
      </p:ext>
    </p:extLst>
  </p:cSld>
  <p:clrMapOvr>
    <a:masterClrMapping/>
  </p:clrMapOvr>
  <p:extLst>
    <p:ext uri="{DCECCB84-F9BA-43D5-87BE-67443E8EF086}">
      <p15:sldGuideLst xmlns:p15="http://schemas.microsoft.com/office/powerpoint/2012/main">
        <p15:guide id="1" pos="2880">
          <p15:clr>
            <a:srgbClr val="FBAE40"/>
          </p15:clr>
        </p15:guide>
        <p15:guide id="2" pos="298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2_Thank you slide">
  <p:cSld name="2_Thank you slide">
    <p:bg>
      <p:bgPr>
        <a:solidFill>
          <a:schemeClr val="lt1"/>
        </a:solidFill>
        <a:effectLst/>
      </p:bgPr>
    </p:bg>
    <p:spTree>
      <p:nvGrpSpPr>
        <p:cNvPr id="1" name="Shape 136"/>
        <p:cNvGrpSpPr/>
        <p:nvPr/>
      </p:nvGrpSpPr>
      <p:grpSpPr>
        <a:xfrm>
          <a:off x="0" y="0"/>
          <a:ext cx="0" cy="0"/>
          <a:chOff x="0" y="0"/>
          <a:chExt cx="0" cy="0"/>
        </a:xfrm>
      </p:grpSpPr>
      <p:sp>
        <p:nvSpPr>
          <p:cNvPr id="137" name="Google Shape;137;p35"/>
          <p:cNvSpPr txBox="1">
            <a:spLocks noGrp="1"/>
          </p:cNvSpPr>
          <p:nvPr>
            <p:ph type="title"/>
          </p:nvPr>
        </p:nvSpPr>
        <p:spPr>
          <a:xfrm>
            <a:off x="2" y="2427841"/>
            <a:ext cx="12191998" cy="2401337"/>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rgbClr val="1CA9E1"/>
              </a:buClr>
              <a:buSzPts val="4400"/>
              <a:buFont typeface="Century Gothic"/>
              <a:buNone/>
              <a:defRPr b="1">
                <a:solidFill>
                  <a:srgbClr val="1CA9E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8" name="Google Shape;138;p35"/>
          <p:cNvSpPr txBox="1">
            <a:spLocks noGrp="1"/>
          </p:cNvSpPr>
          <p:nvPr>
            <p:ph type="dt" idx="10"/>
          </p:nvPr>
        </p:nvSpPr>
        <p:spPr>
          <a:xfrm>
            <a:off x="838200" y="6356354"/>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9" name="Google Shape;139;p35"/>
          <p:cNvSpPr txBox="1">
            <a:spLocks noGrp="1"/>
          </p:cNvSpPr>
          <p:nvPr>
            <p:ph type="ftr" idx="11"/>
          </p:nvPr>
        </p:nvSpPr>
        <p:spPr>
          <a:xfrm>
            <a:off x="4038600" y="6356354"/>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0" name="Google Shape;140;p35"/>
          <p:cNvSpPr txBox="1">
            <a:spLocks noGrp="1"/>
          </p:cNvSpPr>
          <p:nvPr>
            <p:ph type="sldNum" idx="12"/>
          </p:nvPr>
        </p:nvSpPr>
        <p:spPr>
          <a:xfrm>
            <a:off x="8610600" y="6356354"/>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nl-BE"/>
              <a:t>‹nr.›</a:t>
            </a:fld>
            <a:endParaRPr/>
          </a:p>
        </p:txBody>
      </p:sp>
      <p:sp>
        <p:nvSpPr>
          <p:cNvPr id="141" name="Google Shape;141;p35"/>
          <p:cNvSpPr/>
          <p:nvPr/>
        </p:nvSpPr>
        <p:spPr>
          <a:xfrm>
            <a:off x="2" y="1076379"/>
            <a:ext cx="12192000" cy="739190"/>
          </a:xfrm>
          <a:prstGeom prst="rect">
            <a:avLst/>
          </a:prstGeom>
          <a:solidFill>
            <a:srgbClr val="1CA9E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entury Gothic"/>
              <a:ea typeface="Century Gothic"/>
              <a:cs typeface="Century Gothic"/>
              <a:sym typeface="Century Gothic"/>
            </a:endParaRPr>
          </a:p>
        </p:txBody>
      </p:sp>
      <p:pic>
        <p:nvPicPr>
          <p:cNvPr id="142" name="Google Shape;142;p35"/>
          <p:cNvPicPr preferRelativeResize="0"/>
          <p:nvPr/>
        </p:nvPicPr>
        <p:blipFill rotWithShape="1">
          <a:blip r:embed="rId2">
            <a:alphaModFix/>
          </a:blip>
          <a:srcRect/>
          <a:stretch/>
        </p:blipFill>
        <p:spPr>
          <a:xfrm>
            <a:off x="9810094" y="1192448"/>
            <a:ext cx="2083334" cy="493793"/>
          </a:xfrm>
          <a:prstGeom prst="rect">
            <a:avLst/>
          </a:prstGeom>
          <a:noFill/>
          <a:ln>
            <a:noFill/>
          </a:ln>
        </p:spPr>
      </p:pic>
    </p:spTree>
    <p:extLst>
      <p:ext uri="{BB962C8B-B14F-4D97-AF65-F5344CB8AC3E}">
        <p14:creationId xmlns:p14="http://schemas.microsoft.com/office/powerpoint/2010/main" val="2968309523"/>
      </p:ext>
    </p:extLst>
  </p:cSld>
  <p:clrMapOvr>
    <a:masterClrMapping/>
  </p:clrMapOvr>
  <p:extLst>
    <p:ext uri="{DCECCB84-F9BA-43D5-87BE-67443E8EF086}">
      <p15:sldGuideLst xmlns:p15="http://schemas.microsoft.com/office/powerpoint/2012/main">
        <p15:guide id="1" pos="2880">
          <p15:clr>
            <a:srgbClr val="FBAE40"/>
          </p15:clr>
        </p15:guide>
        <p15:guide id="2" pos="298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3_Title Slide Red">
  <p:cSld name="3_Title Slide Red">
    <p:spTree>
      <p:nvGrpSpPr>
        <p:cNvPr id="1" name="Shape 98"/>
        <p:cNvGrpSpPr/>
        <p:nvPr/>
      </p:nvGrpSpPr>
      <p:grpSpPr>
        <a:xfrm>
          <a:off x="0" y="0"/>
          <a:ext cx="0" cy="0"/>
          <a:chOff x="0" y="0"/>
          <a:chExt cx="0" cy="0"/>
        </a:xfrm>
      </p:grpSpPr>
      <p:sp>
        <p:nvSpPr>
          <p:cNvPr id="99" name="Google Shape;99;p30"/>
          <p:cNvSpPr txBox="1">
            <a:spLocks noGrp="1"/>
          </p:cNvSpPr>
          <p:nvPr>
            <p:ph type="ctrTitle"/>
          </p:nvPr>
        </p:nvSpPr>
        <p:spPr>
          <a:xfrm>
            <a:off x="838200" y="1122363"/>
            <a:ext cx="10439400" cy="23876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1CA9E1"/>
              </a:buClr>
              <a:buSzPts val="6000"/>
              <a:buFont typeface="Century Gothic"/>
              <a:buNone/>
              <a:defRPr sz="6000">
                <a:solidFill>
                  <a:srgbClr val="1CA9E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0" name="Google Shape;100;p30"/>
          <p:cNvSpPr txBox="1">
            <a:spLocks noGrp="1"/>
          </p:cNvSpPr>
          <p:nvPr>
            <p:ph type="subTitle" idx="1"/>
          </p:nvPr>
        </p:nvSpPr>
        <p:spPr>
          <a:xfrm>
            <a:off x="838200" y="3602038"/>
            <a:ext cx="10439400" cy="916174"/>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Clr>
                <a:schemeClr val="dk1"/>
              </a:buClr>
              <a:buSzPts val="2400"/>
              <a:buNone/>
              <a:defRPr sz="2400">
                <a:solidFill>
                  <a:schemeClr val="dk1"/>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01" name="Google Shape;101;p30"/>
          <p:cNvSpPr txBox="1">
            <a:spLocks noGrp="1"/>
          </p:cNvSpPr>
          <p:nvPr>
            <p:ph type="dt" idx="10"/>
          </p:nvPr>
        </p:nvSpPr>
        <p:spPr>
          <a:xfrm>
            <a:off x="838200" y="6356354"/>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2" name="Google Shape;102;p30"/>
          <p:cNvSpPr txBox="1">
            <a:spLocks noGrp="1"/>
          </p:cNvSpPr>
          <p:nvPr>
            <p:ph type="ftr" idx="11"/>
          </p:nvPr>
        </p:nvSpPr>
        <p:spPr>
          <a:xfrm>
            <a:off x="4038600" y="6356354"/>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3" name="Google Shape;103;p30"/>
          <p:cNvSpPr txBox="1">
            <a:spLocks noGrp="1"/>
          </p:cNvSpPr>
          <p:nvPr>
            <p:ph type="sldNum" idx="12"/>
          </p:nvPr>
        </p:nvSpPr>
        <p:spPr>
          <a:xfrm>
            <a:off x="8610600" y="6356354"/>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nl-BE"/>
              <a:t>‹nr.›</a:t>
            </a:fld>
            <a:endParaRPr/>
          </a:p>
        </p:txBody>
      </p:sp>
      <p:sp>
        <p:nvSpPr>
          <p:cNvPr id="104" name="Google Shape;104;p30"/>
          <p:cNvSpPr txBox="1">
            <a:spLocks noGrp="1"/>
          </p:cNvSpPr>
          <p:nvPr>
            <p:ph type="body" idx="2"/>
          </p:nvPr>
        </p:nvSpPr>
        <p:spPr>
          <a:xfrm>
            <a:off x="838200" y="4672310"/>
            <a:ext cx="10439400" cy="26406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525252"/>
              </a:buClr>
              <a:buSzPts val="1800"/>
              <a:buNone/>
              <a:defRPr sz="1800" i="1">
                <a:solidFill>
                  <a:srgbClr val="525252"/>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05" name="Google Shape;105;p30"/>
          <p:cNvPicPr preferRelativeResize="0"/>
          <p:nvPr/>
        </p:nvPicPr>
        <p:blipFill rotWithShape="1">
          <a:blip r:embed="rId2">
            <a:alphaModFix/>
          </a:blip>
          <a:srcRect/>
          <a:stretch/>
        </p:blipFill>
        <p:spPr>
          <a:xfrm>
            <a:off x="7349067" y="5636114"/>
            <a:ext cx="1478844" cy="530345"/>
          </a:xfrm>
          <a:prstGeom prst="rect">
            <a:avLst/>
          </a:prstGeom>
          <a:noFill/>
          <a:ln>
            <a:noFill/>
          </a:ln>
        </p:spPr>
      </p:pic>
      <p:pic>
        <p:nvPicPr>
          <p:cNvPr id="106" name="Google Shape;106;p30" descr="https://www.uhasselt.be/images/DCM/huisstijl/2017/logo/download/UHasselt-liggend.png"/>
          <p:cNvPicPr preferRelativeResize="0"/>
          <p:nvPr/>
        </p:nvPicPr>
        <p:blipFill rotWithShape="1">
          <a:blip r:embed="rId3">
            <a:alphaModFix/>
          </a:blip>
          <a:srcRect/>
          <a:stretch/>
        </p:blipFill>
        <p:spPr>
          <a:xfrm>
            <a:off x="9317971" y="5672666"/>
            <a:ext cx="2083334" cy="493793"/>
          </a:xfrm>
          <a:prstGeom prst="rect">
            <a:avLst/>
          </a:prstGeom>
          <a:noFill/>
          <a:ln>
            <a:noFill/>
          </a:ln>
        </p:spPr>
      </p:pic>
      <p:sp>
        <p:nvSpPr>
          <p:cNvPr id="107" name="Google Shape;107;p30"/>
          <p:cNvSpPr/>
          <p:nvPr/>
        </p:nvSpPr>
        <p:spPr>
          <a:xfrm>
            <a:off x="0" y="5087637"/>
            <a:ext cx="12192000" cy="1170121"/>
          </a:xfrm>
          <a:prstGeom prst="rect">
            <a:avLst/>
          </a:prstGeom>
          <a:solidFill>
            <a:srgbClr val="1CA9E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entury Gothic"/>
              <a:ea typeface="Century Gothic"/>
              <a:cs typeface="Century Gothic"/>
              <a:sym typeface="Century Gothic"/>
            </a:endParaRPr>
          </a:p>
        </p:txBody>
      </p:sp>
      <p:pic>
        <p:nvPicPr>
          <p:cNvPr id="108" name="Google Shape;108;p30"/>
          <p:cNvPicPr preferRelativeResize="0"/>
          <p:nvPr/>
        </p:nvPicPr>
        <p:blipFill rotWithShape="1">
          <a:blip r:embed="rId4">
            <a:alphaModFix/>
          </a:blip>
          <a:srcRect/>
          <a:stretch/>
        </p:blipFill>
        <p:spPr>
          <a:xfrm>
            <a:off x="7980926" y="5163672"/>
            <a:ext cx="4094658" cy="1041416"/>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content - Arrow">
  <p:cSld name="Title and content - Arrow">
    <p:spTree>
      <p:nvGrpSpPr>
        <p:cNvPr id="1" name="Shape 150"/>
        <p:cNvGrpSpPr/>
        <p:nvPr/>
      </p:nvGrpSpPr>
      <p:grpSpPr>
        <a:xfrm>
          <a:off x="0" y="0"/>
          <a:ext cx="0" cy="0"/>
          <a:chOff x="0" y="0"/>
          <a:chExt cx="0" cy="0"/>
        </a:xfrm>
      </p:grpSpPr>
      <p:sp>
        <p:nvSpPr>
          <p:cNvPr id="151" name="Google Shape;151;p37"/>
          <p:cNvSpPr/>
          <p:nvPr/>
        </p:nvSpPr>
        <p:spPr>
          <a:xfrm>
            <a:off x="1" y="0"/>
            <a:ext cx="12192000" cy="1825625"/>
          </a:xfrm>
          <a:prstGeom prst="rect">
            <a:avLst/>
          </a:prstGeom>
          <a:solidFill>
            <a:srgbClr val="1CA9E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entury Gothic"/>
              <a:ea typeface="Century Gothic"/>
              <a:cs typeface="Century Gothic"/>
              <a:sym typeface="Century Gothic"/>
            </a:endParaRPr>
          </a:p>
        </p:txBody>
      </p:sp>
      <p:sp>
        <p:nvSpPr>
          <p:cNvPr id="152" name="Google Shape;152;p37"/>
          <p:cNvSpPr txBox="1">
            <a:spLocks noGrp="1"/>
          </p:cNvSpPr>
          <p:nvPr>
            <p:ph type="title"/>
          </p:nvPr>
        </p:nvSpPr>
        <p:spPr>
          <a:xfrm>
            <a:off x="838200" y="365129"/>
            <a:ext cx="10515600" cy="1325563"/>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4400"/>
              <a:buFont typeface="Century Gothic"/>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3" name="Google Shape;153;p3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228600" algn="ctr">
              <a:lnSpc>
                <a:spcPct val="100000"/>
              </a:lnSpc>
              <a:spcBef>
                <a:spcPts val="0"/>
              </a:spcBef>
              <a:spcAft>
                <a:spcPts val="0"/>
              </a:spcAft>
              <a:buClr>
                <a:schemeClr val="dk1"/>
              </a:buClr>
              <a:buSzPts val="2800"/>
              <a:buNone/>
              <a:defRPr/>
            </a:lvl1pPr>
            <a:lvl2pPr marL="914400" lvl="1" indent="-228600" algn="ctr">
              <a:lnSpc>
                <a:spcPct val="90000"/>
              </a:lnSpc>
              <a:spcBef>
                <a:spcPts val="2400"/>
              </a:spcBef>
              <a:spcAft>
                <a:spcPts val="0"/>
              </a:spcAft>
              <a:buClr>
                <a:schemeClr val="dk1"/>
              </a:buClr>
              <a:buSzPts val="2400"/>
              <a:buNone/>
              <a:defRPr/>
            </a:lvl2pPr>
            <a:lvl3pPr marL="1371600" lvl="2" indent="-228600" algn="ctr">
              <a:lnSpc>
                <a:spcPct val="90000"/>
              </a:lnSpc>
              <a:spcBef>
                <a:spcPts val="500"/>
              </a:spcBef>
              <a:spcAft>
                <a:spcPts val="0"/>
              </a:spcAft>
              <a:buClr>
                <a:schemeClr val="dk1"/>
              </a:buClr>
              <a:buSzPts val="2000"/>
              <a:buNone/>
              <a:defRPr/>
            </a:lvl3pPr>
            <a:lvl4pPr marL="1828800" lvl="3" indent="-228600" algn="ctr">
              <a:lnSpc>
                <a:spcPct val="90000"/>
              </a:lnSpc>
              <a:spcBef>
                <a:spcPts val="500"/>
              </a:spcBef>
              <a:spcAft>
                <a:spcPts val="0"/>
              </a:spcAft>
              <a:buClr>
                <a:schemeClr val="dk1"/>
              </a:buClr>
              <a:buSzPts val="1800"/>
              <a:buNone/>
              <a:defRPr/>
            </a:lvl4pPr>
            <a:lvl5pPr marL="2286000" lvl="4" indent="-228600" algn="ctr">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4" name="Google Shape;154;p37"/>
          <p:cNvSpPr txBox="1">
            <a:spLocks noGrp="1"/>
          </p:cNvSpPr>
          <p:nvPr>
            <p:ph type="dt" idx="10"/>
          </p:nvPr>
        </p:nvSpPr>
        <p:spPr>
          <a:xfrm>
            <a:off x="838200" y="6356354"/>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5" name="Google Shape;155;p37"/>
          <p:cNvSpPr txBox="1">
            <a:spLocks noGrp="1"/>
          </p:cNvSpPr>
          <p:nvPr>
            <p:ph type="ftr" idx="11"/>
          </p:nvPr>
        </p:nvSpPr>
        <p:spPr>
          <a:xfrm>
            <a:off x="4038600" y="6356354"/>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6" name="Google Shape;156;p37"/>
          <p:cNvSpPr txBox="1">
            <a:spLocks noGrp="1"/>
          </p:cNvSpPr>
          <p:nvPr>
            <p:ph type="sldNum" idx="12"/>
          </p:nvPr>
        </p:nvSpPr>
        <p:spPr>
          <a:xfrm>
            <a:off x="8610600" y="6356354"/>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nl-BE"/>
              <a:t>‹nr.›</a:t>
            </a:fld>
            <a:endParaRPr/>
          </a:p>
        </p:txBody>
      </p:sp>
    </p:spTree>
    <p:extLst>
      <p:ext uri="{BB962C8B-B14F-4D97-AF65-F5344CB8AC3E}">
        <p14:creationId xmlns:p14="http://schemas.microsoft.com/office/powerpoint/2010/main" val="19435349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157"/>
        <p:cNvGrpSpPr/>
        <p:nvPr/>
      </p:nvGrpSpPr>
      <p:grpSpPr>
        <a:xfrm>
          <a:off x="0" y="0"/>
          <a:ext cx="0" cy="0"/>
          <a:chOff x="0" y="0"/>
          <a:chExt cx="0" cy="0"/>
        </a:xfrm>
      </p:grpSpPr>
      <p:sp>
        <p:nvSpPr>
          <p:cNvPr id="158" name="Google Shape;158;p38"/>
          <p:cNvSpPr txBox="1">
            <a:spLocks noGrp="1"/>
          </p:cNvSpPr>
          <p:nvPr>
            <p:ph type="title"/>
          </p:nvPr>
        </p:nvSpPr>
        <p:spPr>
          <a:xfrm>
            <a:off x="839788" y="365129"/>
            <a:ext cx="10515600" cy="1325563"/>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rgbClr val="7F7F7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9" name="Google Shape;159;p38"/>
          <p:cNvSpPr txBox="1">
            <a:spLocks noGrp="1"/>
          </p:cNvSpPr>
          <p:nvPr>
            <p:ph type="body" idx="1"/>
          </p:nvPr>
        </p:nvSpPr>
        <p:spPr>
          <a:xfrm>
            <a:off x="839789"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60" name="Google Shape;160;p38"/>
          <p:cNvSpPr txBox="1">
            <a:spLocks noGrp="1"/>
          </p:cNvSpPr>
          <p:nvPr>
            <p:ph type="body" idx="2"/>
          </p:nvPr>
        </p:nvSpPr>
        <p:spPr>
          <a:xfrm>
            <a:off x="839789"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1" name="Google Shape;161;p38"/>
          <p:cNvSpPr txBox="1">
            <a:spLocks noGrp="1"/>
          </p:cNvSpPr>
          <p:nvPr>
            <p:ph type="body" idx="3"/>
          </p:nvPr>
        </p:nvSpPr>
        <p:spPr>
          <a:xfrm>
            <a:off x="6172202"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62" name="Google Shape;162;p38"/>
          <p:cNvSpPr txBox="1">
            <a:spLocks noGrp="1"/>
          </p:cNvSpPr>
          <p:nvPr>
            <p:ph type="body" idx="4"/>
          </p:nvPr>
        </p:nvSpPr>
        <p:spPr>
          <a:xfrm>
            <a:off x="6172202"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3" name="Google Shape;163;p38"/>
          <p:cNvSpPr txBox="1">
            <a:spLocks noGrp="1"/>
          </p:cNvSpPr>
          <p:nvPr>
            <p:ph type="dt" idx="10"/>
          </p:nvPr>
        </p:nvSpPr>
        <p:spPr>
          <a:xfrm>
            <a:off x="838200" y="6356354"/>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4" name="Google Shape;164;p38"/>
          <p:cNvSpPr txBox="1">
            <a:spLocks noGrp="1"/>
          </p:cNvSpPr>
          <p:nvPr>
            <p:ph type="ftr" idx="11"/>
          </p:nvPr>
        </p:nvSpPr>
        <p:spPr>
          <a:xfrm>
            <a:off x="4038600" y="6356354"/>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5" name="Google Shape;165;p38"/>
          <p:cNvSpPr txBox="1">
            <a:spLocks noGrp="1"/>
          </p:cNvSpPr>
          <p:nvPr>
            <p:ph type="sldNum" idx="12"/>
          </p:nvPr>
        </p:nvSpPr>
        <p:spPr>
          <a:xfrm>
            <a:off x="8610600" y="6356354"/>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nl-BE"/>
              <a:t>‹nr.›</a:t>
            </a:fld>
            <a:endParaRPr/>
          </a:p>
        </p:txBody>
      </p:sp>
    </p:spTree>
    <p:extLst>
      <p:ext uri="{BB962C8B-B14F-4D97-AF65-F5344CB8AC3E}">
        <p14:creationId xmlns:p14="http://schemas.microsoft.com/office/powerpoint/2010/main" val="248312547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66"/>
        <p:cNvGrpSpPr/>
        <p:nvPr/>
      </p:nvGrpSpPr>
      <p:grpSpPr>
        <a:xfrm>
          <a:off x="0" y="0"/>
          <a:ext cx="0" cy="0"/>
          <a:chOff x="0" y="0"/>
          <a:chExt cx="0" cy="0"/>
        </a:xfrm>
      </p:grpSpPr>
      <p:sp>
        <p:nvSpPr>
          <p:cNvPr id="167" name="Google Shape;167;p39"/>
          <p:cNvSpPr txBox="1">
            <a:spLocks noGrp="1"/>
          </p:cNvSpPr>
          <p:nvPr>
            <p:ph type="dt" idx="10"/>
          </p:nvPr>
        </p:nvSpPr>
        <p:spPr>
          <a:xfrm>
            <a:off x="838200" y="6356354"/>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8" name="Google Shape;168;p39"/>
          <p:cNvSpPr txBox="1">
            <a:spLocks noGrp="1"/>
          </p:cNvSpPr>
          <p:nvPr>
            <p:ph type="ftr" idx="11"/>
          </p:nvPr>
        </p:nvSpPr>
        <p:spPr>
          <a:xfrm>
            <a:off x="4038600" y="6356354"/>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9" name="Google Shape;169;p39"/>
          <p:cNvSpPr txBox="1">
            <a:spLocks noGrp="1"/>
          </p:cNvSpPr>
          <p:nvPr>
            <p:ph type="sldNum" idx="12"/>
          </p:nvPr>
        </p:nvSpPr>
        <p:spPr>
          <a:xfrm>
            <a:off x="8610600" y="6356354"/>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nl-BE"/>
              <a:t>‹nr.›</a:t>
            </a:fld>
            <a:endParaRPr/>
          </a:p>
        </p:txBody>
      </p:sp>
    </p:spTree>
    <p:extLst>
      <p:ext uri="{BB962C8B-B14F-4D97-AF65-F5344CB8AC3E}">
        <p14:creationId xmlns:p14="http://schemas.microsoft.com/office/powerpoint/2010/main" val="26900785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170"/>
        <p:cNvGrpSpPr/>
        <p:nvPr/>
      </p:nvGrpSpPr>
      <p:grpSpPr>
        <a:xfrm>
          <a:off x="0" y="0"/>
          <a:ext cx="0" cy="0"/>
          <a:chOff x="0" y="0"/>
          <a:chExt cx="0" cy="0"/>
        </a:xfrm>
      </p:grpSpPr>
      <p:sp>
        <p:nvSpPr>
          <p:cNvPr id="171" name="Google Shape;171;p4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rgbClr val="7F7F7F"/>
              </a:buClr>
              <a:buSzPts val="3200"/>
              <a:buFont typeface="Century Gothic"/>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2" name="Google Shape;172;p40"/>
          <p:cNvSpPr txBox="1">
            <a:spLocks noGrp="1"/>
          </p:cNvSpPr>
          <p:nvPr>
            <p:ph type="body" idx="1"/>
          </p:nvPr>
        </p:nvSpPr>
        <p:spPr>
          <a:xfrm>
            <a:off x="5183188" y="987429"/>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173" name="Google Shape;173;p40"/>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74" name="Google Shape;174;p40"/>
          <p:cNvSpPr txBox="1">
            <a:spLocks noGrp="1"/>
          </p:cNvSpPr>
          <p:nvPr>
            <p:ph type="dt" idx="10"/>
          </p:nvPr>
        </p:nvSpPr>
        <p:spPr>
          <a:xfrm>
            <a:off x="838200" y="6356354"/>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5" name="Google Shape;175;p40"/>
          <p:cNvSpPr txBox="1">
            <a:spLocks noGrp="1"/>
          </p:cNvSpPr>
          <p:nvPr>
            <p:ph type="ftr" idx="11"/>
          </p:nvPr>
        </p:nvSpPr>
        <p:spPr>
          <a:xfrm>
            <a:off x="4038600" y="6356354"/>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6" name="Google Shape;176;p40"/>
          <p:cNvSpPr txBox="1">
            <a:spLocks noGrp="1"/>
          </p:cNvSpPr>
          <p:nvPr>
            <p:ph type="sldNum" idx="12"/>
          </p:nvPr>
        </p:nvSpPr>
        <p:spPr>
          <a:xfrm>
            <a:off x="8610600" y="6356354"/>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nl-BE"/>
              <a:t>‹nr.›</a:t>
            </a:fld>
            <a:endParaRPr/>
          </a:p>
        </p:txBody>
      </p:sp>
    </p:spTree>
    <p:extLst>
      <p:ext uri="{BB962C8B-B14F-4D97-AF65-F5344CB8AC3E}">
        <p14:creationId xmlns:p14="http://schemas.microsoft.com/office/powerpoint/2010/main" val="31745496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177"/>
        <p:cNvGrpSpPr/>
        <p:nvPr/>
      </p:nvGrpSpPr>
      <p:grpSpPr>
        <a:xfrm>
          <a:off x="0" y="0"/>
          <a:ext cx="0" cy="0"/>
          <a:chOff x="0" y="0"/>
          <a:chExt cx="0" cy="0"/>
        </a:xfrm>
      </p:grpSpPr>
      <p:sp>
        <p:nvSpPr>
          <p:cNvPr id="178" name="Google Shape;178;p4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rgbClr val="7F7F7F"/>
              </a:buClr>
              <a:buSzPts val="3200"/>
              <a:buFont typeface="Century Gothic"/>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9" name="Google Shape;179;p41"/>
          <p:cNvSpPr>
            <a:spLocks noGrp="1"/>
          </p:cNvSpPr>
          <p:nvPr>
            <p:ph type="pic" idx="2"/>
          </p:nvPr>
        </p:nvSpPr>
        <p:spPr>
          <a:xfrm>
            <a:off x="5183188" y="987429"/>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entury Gothic"/>
                <a:ea typeface="Century Gothic"/>
                <a:cs typeface="Century Gothic"/>
                <a:sym typeface="Century Gothic"/>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entury Gothic"/>
                <a:ea typeface="Century Gothic"/>
                <a:cs typeface="Century Gothic"/>
                <a:sym typeface="Century Gothic"/>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entury Gothic"/>
                <a:ea typeface="Century Gothic"/>
                <a:cs typeface="Century Gothic"/>
                <a:sym typeface="Century Gothic"/>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entury Gothic"/>
                <a:ea typeface="Century Gothic"/>
                <a:cs typeface="Century Gothic"/>
                <a:sym typeface="Century Gothic"/>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entury Gothic"/>
                <a:ea typeface="Century Gothic"/>
                <a:cs typeface="Century Gothic"/>
                <a:sym typeface="Century Gothic"/>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entury Gothic"/>
                <a:ea typeface="Century Gothic"/>
                <a:cs typeface="Century Gothic"/>
                <a:sym typeface="Century Gothic"/>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entury Gothic"/>
                <a:ea typeface="Century Gothic"/>
                <a:cs typeface="Century Gothic"/>
                <a:sym typeface="Century Gothic"/>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entury Gothic"/>
                <a:ea typeface="Century Gothic"/>
                <a:cs typeface="Century Gothic"/>
                <a:sym typeface="Century Gothic"/>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entury Gothic"/>
                <a:ea typeface="Century Gothic"/>
                <a:cs typeface="Century Gothic"/>
                <a:sym typeface="Century Gothic"/>
              </a:defRPr>
            </a:lvl9pPr>
          </a:lstStyle>
          <a:p>
            <a:endParaRPr/>
          </a:p>
        </p:txBody>
      </p:sp>
      <p:sp>
        <p:nvSpPr>
          <p:cNvPr id="180" name="Google Shape;180;p41"/>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ctr" anchorCtr="0">
            <a:normAutofit/>
          </a:bodyPr>
          <a:lstStyle>
            <a:lvl1pPr marL="457200" lvl="0" indent="-228600" algn="ctr">
              <a:lnSpc>
                <a:spcPct val="200000"/>
              </a:lnSpc>
              <a:spcBef>
                <a:spcPts val="1000"/>
              </a:spcBef>
              <a:spcAft>
                <a:spcPts val="0"/>
              </a:spcAft>
              <a:buClr>
                <a:schemeClr val="dk1"/>
              </a:buClr>
              <a:buSzPts val="2000"/>
              <a:buNone/>
              <a:defRPr sz="20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81" name="Google Shape;181;p41"/>
          <p:cNvSpPr txBox="1">
            <a:spLocks noGrp="1"/>
          </p:cNvSpPr>
          <p:nvPr>
            <p:ph type="dt" idx="10"/>
          </p:nvPr>
        </p:nvSpPr>
        <p:spPr>
          <a:xfrm>
            <a:off x="838200" y="6356354"/>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2" name="Google Shape;182;p41"/>
          <p:cNvSpPr txBox="1">
            <a:spLocks noGrp="1"/>
          </p:cNvSpPr>
          <p:nvPr>
            <p:ph type="ftr" idx="11"/>
          </p:nvPr>
        </p:nvSpPr>
        <p:spPr>
          <a:xfrm>
            <a:off x="4038600" y="6356354"/>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3" name="Google Shape;183;p41"/>
          <p:cNvSpPr txBox="1">
            <a:spLocks noGrp="1"/>
          </p:cNvSpPr>
          <p:nvPr>
            <p:ph type="sldNum" idx="12"/>
          </p:nvPr>
        </p:nvSpPr>
        <p:spPr>
          <a:xfrm>
            <a:off x="8610600" y="6356354"/>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nl-BE"/>
              <a:t>‹nr.›</a:t>
            </a:fld>
            <a:endParaRPr/>
          </a:p>
        </p:txBody>
      </p:sp>
    </p:spTree>
    <p:extLst>
      <p:ext uri="{BB962C8B-B14F-4D97-AF65-F5344CB8AC3E}">
        <p14:creationId xmlns:p14="http://schemas.microsoft.com/office/powerpoint/2010/main" val="29649844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184"/>
        <p:cNvGrpSpPr/>
        <p:nvPr/>
      </p:nvGrpSpPr>
      <p:grpSpPr>
        <a:xfrm>
          <a:off x="0" y="0"/>
          <a:ext cx="0" cy="0"/>
          <a:chOff x="0" y="0"/>
          <a:chExt cx="0" cy="0"/>
        </a:xfrm>
      </p:grpSpPr>
      <p:sp>
        <p:nvSpPr>
          <p:cNvPr id="185" name="Google Shape;185;p42"/>
          <p:cNvSpPr txBox="1">
            <a:spLocks noGrp="1"/>
          </p:cNvSpPr>
          <p:nvPr>
            <p:ph type="title"/>
          </p:nvPr>
        </p:nvSpPr>
        <p:spPr>
          <a:xfrm>
            <a:off x="838200" y="365129"/>
            <a:ext cx="10515600" cy="1325563"/>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rgbClr val="7F7F7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6" name="Google Shape;186;p42"/>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7" name="Google Shape;187;p42"/>
          <p:cNvSpPr txBox="1">
            <a:spLocks noGrp="1"/>
          </p:cNvSpPr>
          <p:nvPr>
            <p:ph type="dt" idx="10"/>
          </p:nvPr>
        </p:nvSpPr>
        <p:spPr>
          <a:xfrm>
            <a:off x="838200" y="6356354"/>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8" name="Google Shape;188;p42"/>
          <p:cNvSpPr txBox="1">
            <a:spLocks noGrp="1"/>
          </p:cNvSpPr>
          <p:nvPr>
            <p:ph type="ftr" idx="11"/>
          </p:nvPr>
        </p:nvSpPr>
        <p:spPr>
          <a:xfrm>
            <a:off x="4038600" y="6356354"/>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9" name="Google Shape;189;p42"/>
          <p:cNvSpPr txBox="1">
            <a:spLocks noGrp="1"/>
          </p:cNvSpPr>
          <p:nvPr>
            <p:ph type="sldNum" idx="12"/>
          </p:nvPr>
        </p:nvSpPr>
        <p:spPr>
          <a:xfrm>
            <a:off x="8610600" y="6356354"/>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nl-BE"/>
              <a:t>‹nr.›</a:t>
            </a:fld>
            <a:endParaRPr/>
          </a:p>
        </p:txBody>
      </p:sp>
    </p:spTree>
    <p:extLst>
      <p:ext uri="{BB962C8B-B14F-4D97-AF65-F5344CB8AC3E}">
        <p14:creationId xmlns:p14="http://schemas.microsoft.com/office/powerpoint/2010/main" val="242186218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190"/>
        <p:cNvGrpSpPr/>
        <p:nvPr/>
      </p:nvGrpSpPr>
      <p:grpSpPr>
        <a:xfrm>
          <a:off x="0" y="0"/>
          <a:ext cx="0" cy="0"/>
          <a:chOff x="0" y="0"/>
          <a:chExt cx="0" cy="0"/>
        </a:xfrm>
      </p:grpSpPr>
      <p:sp>
        <p:nvSpPr>
          <p:cNvPr id="191" name="Google Shape;191;p43"/>
          <p:cNvSpPr txBox="1">
            <a:spLocks noGrp="1"/>
          </p:cNvSpPr>
          <p:nvPr>
            <p:ph type="title"/>
          </p:nvPr>
        </p:nvSpPr>
        <p:spPr>
          <a:xfrm rot="5400000">
            <a:off x="7133433" y="1956594"/>
            <a:ext cx="5811838" cy="2628900"/>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rgbClr val="7F7F7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2" name="Google Shape;192;p43"/>
          <p:cNvSpPr txBox="1">
            <a:spLocks noGrp="1"/>
          </p:cNvSpPr>
          <p:nvPr>
            <p:ph type="body" idx="1"/>
          </p:nvPr>
        </p:nvSpPr>
        <p:spPr>
          <a:xfrm rot="5400000">
            <a:off x="1799433"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3" name="Google Shape;193;p43"/>
          <p:cNvSpPr txBox="1">
            <a:spLocks noGrp="1"/>
          </p:cNvSpPr>
          <p:nvPr>
            <p:ph type="dt" idx="10"/>
          </p:nvPr>
        </p:nvSpPr>
        <p:spPr>
          <a:xfrm>
            <a:off x="838200" y="6356354"/>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4" name="Google Shape;194;p43"/>
          <p:cNvSpPr txBox="1">
            <a:spLocks noGrp="1"/>
          </p:cNvSpPr>
          <p:nvPr>
            <p:ph type="ftr" idx="11"/>
          </p:nvPr>
        </p:nvSpPr>
        <p:spPr>
          <a:xfrm>
            <a:off x="4038600" y="6356354"/>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5" name="Google Shape;195;p43"/>
          <p:cNvSpPr txBox="1">
            <a:spLocks noGrp="1"/>
          </p:cNvSpPr>
          <p:nvPr>
            <p:ph type="sldNum" idx="12"/>
          </p:nvPr>
        </p:nvSpPr>
        <p:spPr>
          <a:xfrm>
            <a:off x="8610600" y="6356354"/>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nl-BE"/>
              <a:t>‹nr.›</a:t>
            </a:fld>
            <a:endParaRPr/>
          </a:p>
        </p:txBody>
      </p:sp>
    </p:spTree>
    <p:extLst>
      <p:ext uri="{BB962C8B-B14F-4D97-AF65-F5344CB8AC3E}">
        <p14:creationId xmlns:p14="http://schemas.microsoft.com/office/powerpoint/2010/main" val="17064224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_Title Slide Blue">
  <p:cSld name="1_Title Slide Blue">
    <p:spTree>
      <p:nvGrpSpPr>
        <p:cNvPr id="1" name="Shape 109"/>
        <p:cNvGrpSpPr/>
        <p:nvPr/>
      </p:nvGrpSpPr>
      <p:grpSpPr>
        <a:xfrm>
          <a:off x="0" y="0"/>
          <a:ext cx="0" cy="0"/>
          <a:chOff x="0" y="0"/>
          <a:chExt cx="0" cy="0"/>
        </a:xfrm>
      </p:grpSpPr>
      <p:sp>
        <p:nvSpPr>
          <p:cNvPr id="110" name="Google Shape;110;p31"/>
          <p:cNvSpPr txBox="1">
            <a:spLocks noGrp="1"/>
          </p:cNvSpPr>
          <p:nvPr>
            <p:ph type="ctrTitle"/>
          </p:nvPr>
        </p:nvSpPr>
        <p:spPr>
          <a:xfrm>
            <a:off x="838200" y="1122363"/>
            <a:ext cx="10439400" cy="23876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1CA9E1"/>
              </a:buClr>
              <a:buSzPts val="6000"/>
              <a:buFont typeface="Century Gothic"/>
              <a:buNone/>
              <a:defRPr sz="6000">
                <a:solidFill>
                  <a:srgbClr val="1CA9E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1" name="Google Shape;111;p31"/>
          <p:cNvSpPr txBox="1">
            <a:spLocks noGrp="1"/>
          </p:cNvSpPr>
          <p:nvPr>
            <p:ph type="subTitle" idx="1"/>
          </p:nvPr>
        </p:nvSpPr>
        <p:spPr>
          <a:xfrm>
            <a:off x="838200" y="3602038"/>
            <a:ext cx="10439400" cy="1274762"/>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Clr>
                <a:schemeClr val="dk1"/>
              </a:buClr>
              <a:buSzPts val="2400"/>
              <a:buNone/>
              <a:defRPr sz="2400">
                <a:solidFill>
                  <a:schemeClr val="dk1"/>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12" name="Google Shape;112;p31"/>
          <p:cNvSpPr txBox="1">
            <a:spLocks noGrp="1"/>
          </p:cNvSpPr>
          <p:nvPr>
            <p:ph type="dt" idx="10"/>
          </p:nvPr>
        </p:nvSpPr>
        <p:spPr>
          <a:xfrm>
            <a:off x="838200" y="6356354"/>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3" name="Google Shape;113;p31"/>
          <p:cNvSpPr txBox="1">
            <a:spLocks noGrp="1"/>
          </p:cNvSpPr>
          <p:nvPr>
            <p:ph type="ftr" idx="11"/>
          </p:nvPr>
        </p:nvSpPr>
        <p:spPr>
          <a:xfrm>
            <a:off x="4038600" y="6356354"/>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4" name="Google Shape;114;p31"/>
          <p:cNvSpPr txBox="1">
            <a:spLocks noGrp="1"/>
          </p:cNvSpPr>
          <p:nvPr>
            <p:ph type="sldNum" idx="12"/>
          </p:nvPr>
        </p:nvSpPr>
        <p:spPr>
          <a:xfrm>
            <a:off x="8610600" y="6356354"/>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nl-BE"/>
              <a:t>‹nr.›</a:t>
            </a:fld>
            <a:endParaRPr/>
          </a:p>
        </p:txBody>
      </p:sp>
      <p:sp>
        <p:nvSpPr>
          <p:cNvPr id="115" name="Google Shape;115;p31"/>
          <p:cNvSpPr txBox="1">
            <a:spLocks noGrp="1"/>
          </p:cNvSpPr>
          <p:nvPr>
            <p:ph type="body" idx="2"/>
          </p:nvPr>
        </p:nvSpPr>
        <p:spPr>
          <a:xfrm>
            <a:off x="838200" y="5194329"/>
            <a:ext cx="10439400" cy="26406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525252"/>
              </a:buClr>
              <a:buSzPts val="1800"/>
              <a:buNone/>
              <a:defRPr sz="1800" i="1">
                <a:solidFill>
                  <a:srgbClr val="525252"/>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16" name="Google Shape;116;p31"/>
          <p:cNvPicPr preferRelativeResize="0"/>
          <p:nvPr/>
        </p:nvPicPr>
        <p:blipFill rotWithShape="1">
          <a:blip r:embed="rId2">
            <a:alphaModFix/>
          </a:blip>
          <a:srcRect/>
          <a:stretch/>
        </p:blipFill>
        <p:spPr>
          <a:xfrm>
            <a:off x="7349067" y="5636114"/>
            <a:ext cx="1478844" cy="530345"/>
          </a:xfrm>
          <a:prstGeom prst="rect">
            <a:avLst/>
          </a:prstGeom>
          <a:noFill/>
          <a:ln>
            <a:noFill/>
          </a:ln>
        </p:spPr>
      </p:pic>
      <p:pic>
        <p:nvPicPr>
          <p:cNvPr id="117" name="Google Shape;117;p31" descr="https://www.uhasselt.be/images/DCM/huisstijl/2017/logo/download/UHasselt-liggend.png"/>
          <p:cNvPicPr preferRelativeResize="0"/>
          <p:nvPr/>
        </p:nvPicPr>
        <p:blipFill rotWithShape="1">
          <a:blip r:embed="rId3">
            <a:alphaModFix/>
          </a:blip>
          <a:srcRect/>
          <a:stretch/>
        </p:blipFill>
        <p:spPr>
          <a:xfrm>
            <a:off x="9317971" y="5672666"/>
            <a:ext cx="2083334" cy="493793"/>
          </a:xfrm>
          <a:prstGeom prst="rect">
            <a:avLst/>
          </a:prstGeom>
          <a:noFill/>
          <a:ln>
            <a:noFill/>
          </a:ln>
        </p:spPr>
      </p:pic>
      <p:sp>
        <p:nvSpPr>
          <p:cNvPr id="118" name="Google Shape;118;p31"/>
          <p:cNvSpPr/>
          <p:nvPr/>
        </p:nvSpPr>
        <p:spPr>
          <a:xfrm>
            <a:off x="0" y="5518568"/>
            <a:ext cx="12192000" cy="739190"/>
          </a:xfrm>
          <a:prstGeom prst="rect">
            <a:avLst/>
          </a:prstGeom>
          <a:solidFill>
            <a:srgbClr val="1CA9E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entury Gothic"/>
              <a:ea typeface="Century Gothic"/>
              <a:cs typeface="Century Gothic"/>
              <a:sym typeface="Century Gothic"/>
            </a:endParaRPr>
          </a:p>
        </p:txBody>
      </p:sp>
      <p:pic>
        <p:nvPicPr>
          <p:cNvPr id="119" name="Google Shape;119;p31"/>
          <p:cNvPicPr preferRelativeResize="0"/>
          <p:nvPr/>
        </p:nvPicPr>
        <p:blipFill rotWithShape="1">
          <a:blip r:embed="rId4">
            <a:alphaModFix/>
          </a:blip>
          <a:srcRect/>
          <a:stretch/>
        </p:blipFill>
        <p:spPr>
          <a:xfrm>
            <a:off x="9810094" y="5654389"/>
            <a:ext cx="2083334" cy="493793"/>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ue center">
  <p:cSld name="Blue center">
    <p:bg>
      <p:bgPr>
        <a:solidFill>
          <a:srgbClr val="1CA9E1"/>
        </a:solidFill>
        <a:effectLst/>
      </p:bgPr>
    </p:bg>
    <p:spTree>
      <p:nvGrpSpPr>
        <p:cNvPr id="1" name="Shape 120"/>
        <p:cNvGrpSpPr/>
        <p:nvPr/>
      </p:nvGrpSpPr>
      <p:grpSpPr>
        <a:xfrm>
          <a:off x="0" y="0"/>
          <a:ext cx="0" cy="0"/>
          <a:chOff x="0" y="0"/>
          <a:chExt cx="0" cy="0"/>
        </a:xfrm>
      </p:grpSpPr>
      <p:sp>
        <p:nvSpPr>
          <p:cNvPr id="121" name="Google Shape;121;p32"/>
          <p:cNvSpPr txBox="1">
            <a:spLocks noGrp="1"/>
          </p:cNvSpPr>
          <p:nvPr>
            <p:ph type="title"/>
          </p:nvPr>
        </p:nvSpPr>
        <p:spPr>
          <a:xfrm>
            <a:off x="2" y="1809753"/>
            <a:ext cx="12191998" cy="3019425"/>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4400"/>
              <a:buFont typeface="Century Gothic"/>
              <a:buNone/>
              <a:defRPr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2" name="Google Shape;122;p32"/>
          <p:cNvSpPr txBox="1">
            <a:spLocks noGrp="1"/>
          </p:cNvSpPr>
          <p:nvPr>
            <p:ph type="dt" idx="10"/>
          </p:nvPr>
        </p:nvSpPr>
        <p:spPr>
          <a:xfrm>
            <a:off x="838200" y="6356354"/>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3" name="Google Shape;123;p32"/>
          <p:cNvSpPr txBox="1">
            <a:spLocks noGrp="1"/>
          </p:cNvSpPr>
          <p:nvPr>
            <p:ph type="ftr" idx="11"/>
          </p:nvPr>
        </p:nvSpPr>
        <p:spPr>
          <a:xfrm>
            <a:off x="4038600" y="6356354"/>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4" name="Google Shape;124;p32"/>
          <p:cNvSpPr txBox="1">
            <a:spLocks noGrp="1"/>
          </p:cNvSpPr>
          <p:nvPr>
            <p:ph type="sldNum" idx="12"/>
          </p:nvPr>
        </p:nvSpPr>
        <p:spPr>
          <a:xfrm>
            <a:off x="8610600" y="6356354"/>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nl-BE"/>
              <a:t>‹nr.›</a:t>
            </a:fld>
            <a:endParaRPr/>
          </a:p>
        </p:txBody>
      </p:sp>
    </p:spTree>
  </p:cSld>
  <p:clrMapOvr>
    <a:masterClrMapping/>
  </p:clrMapOvr>
  <p:extLst>
    <p:ext uri="{DCECCB84-F9BA-43D5-87BE-67443E8EF086}">
      <p15:sldGuideLst xmlns:p15="http://schemas.microsoft.com/office/powerpoint/2012/main">
        <p15:guide id="1" pos="2880">
          <p15:clr>
            <a:srgbClr val="FBAE40"/>
          </p15:clr>
        </p15:guide>
        <p15:guide id="2" pos="298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2_Section Header">
  <p:cSld name="2_Section Header">
    <p:bg>
      <p:bgPr>
        <a:solidFill>
          <a:srgbClr val="035071"/>
        </a:solidFill>
        <a:effectLst/>
      </p:bgPr>
    </p:bg>
    <p:spTree>
      <p:nvGrpSpPr>
        <p:cNvPr id="1" name="Shape 125"/>
        <p:cNvGrpSpPr/>
        <p:nvPr/>
      </p:nvGrpSpPr>
      <p:grpSpPr>
        <a:xfrm>
          <a:off x="0" y="0"/>
          <a:ext cx="0" cy="0"/>
          <a:chOff x="0" y="0"/>
          <a:chExt cx="0" cy="0"/>
        </a:xfrm>
      </p:grpSpPr>
      <p:sp>
        <p:nvSpPr>
          <p:cNvPr id="126" name="Google Shape;126;p33"/>
          <p:cNvSpPr txBox="1">
            <a:spLocks noGrp="1"/>
          </p:cNvSpPr>
          <p:nvPr>
            <p:ph type="title"/>
          </p:nvPr>
        </p:nvSpPr>
        <p:spPr>
          <a:xfrm>
            <a:off x="831851" y="1709742"/>
            <a:ext cx="10515600" cy="2852737"/>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lt1"/>
              </a:buClr>
              <a:buSzPts val="6000"/>
              <a:buFont typeface="Century Gothic"/>
              <a:buNone/>
              <a:defRPr sz="60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7" name="Google Shape;127;p33"/>
          <p:cNvSpPr txBox="1">
            <a:spLocks noGrp="1"/>
          </p:cNvSpPr>
          <p:nvPr>
            <p:ph type="body" idx="1"/>
          </p:nvPr>
        </p:nvSpPr>
        <p:spPr>
          <a:xfrm>
            <a:off x="831851" y="4589467"/>
            <a:ext cx="10515600" cy="1500187"/>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D8D8D8"/>
              </a:buClr>
              <a:buSzPts val="2400"/>
              <a:buNone/>
              <a:defRPr sz="2400">
                <a:solidFill>
                  <a:srgbClr val="D8D8D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128" name="Google Shape;128;p33"/>
          <p:cNvSpPr txBox="1">
            <a:spLocks noGrp="1"/>
          </p:cNvSpPr>
          <p:nvPr>
            <p:ph type="dt" idx="10"/>
          </p:nvPr>
        </p:nvSpPr>
        <p:spPr>
          <a:xfrm>
            <a:off x="838200" y="6356354"/>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9" name="Google Shape;129;p33"/>
          <p:cNvSpPr txBox="1">
            <a:spLocks noGrp="1"/>
          </p:cNvSpPr>
          <p:nvPr>
            <p:ph type="ftr" idx="11"/>
          </p:nvPr>
        </p:nvSpPr>
        <p:spPr>
          <a:xfrm>
            <a:off x="4038600" y="6356354"/>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0" name="Google Shape;130;p33"/>
          <p:cNvSpPr txBox="1">
            <a:spLocks noGrp="1"/>
          </p:cNvSpPr>
          <p:nvPr>
            <p:ph type="sldNum" idx="12"/>
          </p:nvPr>
        </p:nvSpPr>
        <p:spPr>
          <a:xfrm>
            <a:off x="8610600" y="6356354"/>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nl-BE"/>
              <a:t>‹nr.›</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1_Blue center">
  <p:cSld name="1_Blue center">
    <p:bg>
      <p:bgPr>
        <a:solidFill>
          <a:srgbClr val="035071"/>
        </a:solidFill>
        <a:effectLst/>
      </p:bgPr>
    </p:bg>
    <p:spTree>
      <p:nvGrpSpPr>
        <p:cNvPr id="1" name="Shape 131"/>
        <p:cNvGrpSpPr/>
        <p:nvPr/>
      </p:nvGrpSpPr>
      <p:grpSpPr>
        <a:xfrm>
          <a:off x="0" y="0"/>
          <a:ext cx="0" cy="0"/>
          <a:chOff x="0" y="0"/>
          <a:chExt cx="0" cy="0"/>
        </a:xfrm>
      </p:grpSpPr>
      <p:sp>
        <p:nvSpPr>
          <p:cNvPr id="132" name="Google Shape;132;p34"/>
          <p:cNvSpPr txBox="1">
            <a:spLocks noGrp="1"/>
          </p:cNvSpPr>
          <p:nvPr>
            <p:ph type="title"/>
          </p:nvPr>
        </p:nvSpPr>
        <p:spPr>
          <a:xfrm>
            <a:off x="2" y="1809753"/>
            <a:ext cx="12191998" cy="3019425"/>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4400"/>
              <a:buFont typeface="Century Gothic"/>
              <a:buNone/>
              <a:defRPr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3" name="Google Shape;133;p34"/>
          <p:cNvSpPr txBox="1">
            <a:spLocks noGrp="1"/>
          </p:cNvSpPr>
          <p:nvPr>
            <p:ph type="dt" idx="10"/>
          </p:nvPr>
        </p:nvSpPr>
        <p:spPr>
          <a:xfrm>
            <a:off x="838200" y="6356354"/>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4" name="Google Shape;134;p34"/>
          <p:cNvSpPr txBox="1">
            <a:spLocks noGrp="1"/>
          </p:cNvSpPr>
          <p:nvPr>
            <p:ph type="ftr" idx="11"/>
          </p:nvPr>
        </p:nvSpPr>
        <p:spPr>
          <a:xfrm>
            <a:off x="4038600" y="6356354"/>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5" name="Google Shape;135;p34"/>
          <p:cNvSpPr txBox="1">
            <a:spLocks noGrp="1"/>
          </p:cNvSpPr>
          <p:nvPr>
            <p:ph type="sldNum" idx="12"/>
          </p:nvPr>
        </p:nvSpPr>
        <p:spPr>
          <a:xfrm>
            <a:off x="8610600" y="6356354"/>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nl-BE"/>
              <a:t>‹nr.›</a:t>
            </a:fld>
            <a:endParaRPr/>
          </a:p>
        </p:txBody>
      </p:sp>
    </p:spTree>
  </p:cSld>
  <p:clrMapOvr>
    <a:masterClrMapping/>
  </p:clrMapOvr>
  <p:extLst>
    <p:ext uri="{DCECCB84-F9BA-43D5-87BE-67443E8EF086}">
      <p15:sldGuideLst xmlns:p15="http://schemas.microsoft.com/office/powerpoint/2012/main">
        <p15:guide id="1" pos="2880">
          <p15:clr>
            <a:srgbClr val="FBAE40"/>
          </p15:clr>
        </p15:guide>
        <p15:guide id="2" pos="298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content - Arrow">
  <p:cSld name="Title and content - Arrow">
    <p:spTree>
      <p:nvGrpSpPr>
        <p:cNvPr id="1" name="Shape 150"/>
        <p:cNvGrpSpPr/>
        <p:nvPr/>
      </p:nvGrpSpPr>
      <p:grpSpPr>
        <a:xfrm>
          <a:off x="0" y="0"/>
          <a:ext cx="0" cy="0"/>
          <a:chOff x="0" y="0"/>
          <a:chExt cx="0" cy="0"/>
        </a:xfrm>
      </p:grpSpPr>
      <p:sp>
        <p:nvSpPr>
          <p:cNvPr id="151" name="Google Shape;151;p37"/>
          <p:cNvSpPr/>
          <p:nvPr/>
        </p:nvSpPr>
        <p:spPr>
          <a:xfrm>
            <a:off x="1" y="0"/>
            <a:ext cx="12192000" cy="1825625"/>
          </a:xfrm>
          <a:prstGeom prst="rect">
            <a:avLst/>
          </a:prstGeom>
          <a:solidFill>
            <a:srgbClr val="1CA9E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entury Gothic"/>
              <a:ea typeface="Century Gothic"/>
              <a:cs typeface="Century Gothic"/>
              <a:sym typeface="Century Gothic"/>
            </a:endParaRPr>
          </a:p>
        </p:txBody>
      </p:sp>
      <p:sp>
        <p:nvSpPr>
          <p:cNvPr id="152" name="Google Shape;152;p37"/>
          <p:cNvSpPr txBox="1">
            <a:spLocks noGrp="1"/>
          </p:cNvSpPr>
          <p:nvPr>
            <p:ph type="title"/>
          </p:nvPr>
        </p:nvSpPr>
        <p:spPr>
          <a:xfrm>
            <a:off x="838200" y="365129"/>
            <a:ext cx="10515600" cy="1325563"/>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4400"/>
              <a:buFont typeface="Century Gothic"/>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3" name="Google Shape;153;p3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228600" algn="ctr">
              <a:lnSpc>
                <a:spcPct val="100000"/>
              </a:lnSpc>
              <a:spcBef>
                <a:spcPts val="0"/>
              </a:spcBef>
              <a:spcAft>
                <a:spcPts val="0"/>
              </a:spcAft>
              <a:buClr>
                <a:schemeClr val="dk1"/>
              </a:buClr>
              <a:buSzPts val="2800"/>
              <a:buNone/>
              <a:defRPr/>
            </a:lvl1pPr>
            <a:lvl2pPr marL="914400" lvl="1" indent="-228600" algn="ctr">
              <a:lnSpc>
                <a:spcPct val="90000"/>
              </a:lnSpc>
              <a:spcBef>
                <a:spcPts val="2400"/>
              </a:spcBef>
              <a:spcAft>
                <a:spcPts val="0"/>
              </a:spcAft>
              <a:buClr>
                <a:schemeClr val="dk1"/>
              </a:buClr>
              <a:buSzPts val="2400"/>
              <a:buNone/>
              <a:defRPr/>
            </a:lvl2pPr>
            <a:lvl3pPr marL="1371600" lvl="2" indent="-228600" algn="ctr">
              <a:lnSpc>
                <a:spcPct val="90000"/>
              </a:lnSpc>
              <a:spcBef>
                <a:spcPts val="500"/>
              </a:spcBef>
              <a:spcAft>
                <a:spcPts val="0"/>
              </a:spcAft>
              <a:buClr>
                <a:schemeClr val="dk1"/>
              </a:buClr>
              <a:buSzPts val="2000"/>
              <a:buNone/>
              <a:defRPr/>
            </a:lvl3pPr>
            <a:lvl4pPr marL="1828800" lvl="3" indent="-228600" algn="ctr">
              <a:lnSpc>
                <a:spcPct val="90000"/>
              </a:lnSpc>
              <a:spcBef>
                <a:spcPts val="500"/>
              </a:spcBef>
              <a:spcAft>
                <a:spcPts val="0"/>
              </a:spcAft>
              <a:buClr>
                <a:schemeClr val="dk1"/>
              </a:buClr>
              <a:buSzPts val="1800"/>
              <a:buNone/>
              <a:defRPr/>
            </a:lvl4pPr>
            <a:lvl5pPr marL="2286000" lvl="4" indent="-228600" algn="ctr">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4" name="Google Shape;154;p37"/>
          <p:cNvSpPr txBox="1">
            <a:spLocks noGrp="1"/>
          </p:cNvSpPr>
          <p:nvPr>
            <p:ph type="dt" idx="10"/>
          </p:nvPr>
        </p:nvSpPr>
        <p:spPr>
          <a:xfrm>
            <a:off x="838200" y="6356354"/>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5" name="Google Shape;155;p37"/>
          <p:cNvSpPr txBox="1">
            <a:spLocks noGrp="1"/>
          </p:cNvSpPr>
          <p:nvPr>
            <p:ph type="ftr" idx="11"/>
          </p:nvPr>
        </p:nvSpPr>
        <p:spPr>
          <a:xfrm>
            <a:off x="4038600" y="6356354"/>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6" name="Google Shape;156;p37"/>
          <p:cNvSpPr txBox="1">
            <a:spLocks noGrp="1"/>
          </p:cNvSpPr>
          <p:nvPr>
            <p:ph type="sldNum" idx="12"/>
          </p:nvPr>
        </p:nvSpPr>
        <p:spPr>
          <a:xfrm>
            <a:off x="8610600" y="6356354"/>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nl-BE"/>
              <a:t>‹nr.›</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57"/>
        <p:cNvGrpSpPr/>
        <p:nvPr/>
      </p:nvGrpSpPr>
      <p:grpSpPr>
        <a:xfrm>
          <a:off x="0" y="0"/>
          <a:ext cx="0" cy="0"/>
          <a:chOff x="0" y="0"/>
          <a:chExt cx="0" cy="0"/>
        </a:xfrm>
      </p:grpSpPr>
      <p:sp>
        <p:nvSpPr>
          <p:cNvPr id="158" name="Google Shape;158;p38"/>
          <p:cNvSpPr txBox="1">
            <a:spLocks noGrp="1"/>
          </p:cNvSpPr>
          <p:nvPr>
            <p:ph type="title"/>
          </p:nvPr>
        </p:nvSpPr>
        <p:spPr>
          <a:xfrm>
            <a:off x="839788" y="365129"/>
            <a:ext cx="10515600" cy="1325563"/>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rgbClr val="7F7F7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9" name="Google Shape;159;p38"/>
          <p:cNvSpPr txBox="1">
            <a:spLocks noGrp="1"/>
          </p:cNvSpPr>
          <p:nvPr>
            <p:ph type="body" idx="1"/>
          </p:nvPr>
        </p:nvSpPr>
        <p:spPr>
          <a:xfrm>
            <a:off x="839789"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60" name="Google Shape;160;p38"/>
          <p:cNvSpPr txBox="1">
            <a:spLocks noGrp="1"/>
          </p:cNvSpPr>
          <p:nvPr>
            <p:ph type="body" idx="2"/>
          </p:nvPr>
        </p:nvSpPr>
        <p:spPr>
          <a:xfrm>
            <a:off x="839789"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1" name="Google Shape;161;p38"/>
          <p:cNvSpPr txBox="1">
            <a:spLocks noGrp="1"/>
          </p:cNvSpPr>
          <p:nvPr>
            <p:ph type="body" idx="3"/>
          </p:nvPr>
        </p:nvSpPr>
        <p:spPr>
          <a:xfrm>
            <a:off x="6172202"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62" name="Google Shape;162;p38"/>
          <p:cNvSpPr txBox="1">
            <a:spLocks noGrp="1"/>
          </p:cNvSpPr>
          <p:nvPr>
            <p:ph type="body" idx="4"/>
          </p:nvPr>
        </p:nvSpPr>
        <p:spPr>
          <a:xfrm>
            <a:off x="6172202"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3" name="Google Shape;163;p38"/>
          <p:cNvSpPr txBox="1">
            <a:spLocks noGrp="1"/>
          </p:cNvSpPr>
          <p:nvPr>
            <p:ph type="dt" idx="10"/>
          </p:nvPr>
        </p:nvSpPr>
        <p:spPr>
          <a:xfrm>
            <a:off x="838200" y="6356354"/>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4" name="Google Shape;164;p38"/>
          <p:cNvSpPr txBox="1">
            <a:spLocks noGrp="1"/>
          </p:cNvSpPr>
          <p:nvPr>
            <p:ph type="ftr" idx="11"/>
          </p:nvPr>
        </p:nvSpPr>
        <p:spPr>
          <a:xfrm>
            <a:off x="4038600" y="6356354"/>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5" name="Google Shape;165;p38"/>
          <p:cNvSpPr txBox="1">
            <a:spLocks noGrp="1"/>
          </p:cNvSpPr>
          <p:nvPr>
            <p:ph type="sldNum" idx="12"/>
          </p:nvPr>
        </p:nvSpPr>
        <p:spPr>
          <a:xfrm>
            <a:off x="8610600" y="6356354"/>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nl-BE"/>
              <a:t>‹nr.›</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70"/>
        <p:cNvGrpSpPr/>
        <p:nvPr/>
      </p:nvGrpSpPr>
      <p:grpSpPr>
        <a:xfrm>
          <a:off x="0" y="0"/>
          <a:ext cx="0" cy="0"/>
          <a:chOff x="0" y="0"/>
          <a:chExt cx="0" cy="0"/>
        </a:xfrm>
      </p:grpSpPr>
      <p:sp>
        <p:nvSpPr>
          <p:cNvPr id="171" name="Google Shape;171;p4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rgbClr val="7F7F7F"/>
              </a:buClr>
              <a:buSzPts val="3200"/>
              <a:buFont typeface="Century Gothic"/>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2" name="Google Shape;172;p40"/>
          <p:cNvSpPr txBox="1">
            <a:spLocks noGrp="1"/>
          </p:cNvSpPr>
          <p:nvPr>
            <p:ph type="body" idx="1"/>
          </p:nvPr>
        </p:nvSpPr>
        <p:spPr>
          <a:xfrm>
            <a:off x="5183188" y="987429"/>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173" name="Google Shape;173;p40"/>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74" name="Google Shape;174;p40"/>
          <p:cNvSpPr txBox="1">
            <a:spLocks noGrp="1"/>
          </p:cNvSpPr>
          <p:nvPr>
            <p:ph type="dt" idx="10"/>
          </p:nvPr>
        </p:nvSpPr>
        <p:spPr>
          <a:xfrm>
            <a:off x="838200" y="6356354"/>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5" name="Google Shape;175;p40"/>
          <p:cNvSpPr txBox="1">
            <a:spLocks noGrp="1"/>
          </p:cNvSpPr>
          <p:nvPr>
            <p:ph type="ftr" idx="11"/>
          </p:nvPr>
        </p:nvSpPr>
        <p:spPr>
          <a:xfrm>
            <a:off x="4038600" y="6356354"/>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6" name="Google Shape;176;p40"/>
          <p:cNvSpPr txBox="1">
            <a:spLocks noGrp="1"/>
          </p:cNvSpPr>
          <p:nvPr>
            <p:ph type="sldNum" idx="12"/>
          </p:nvPr>
        </p:nvSpPr>
        <p:spPr>
          <a:xfrm>
            <a:off x="8610600" y="6356354"/>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nl-BE"/>
              <a:t>‹nr.›</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theme" Target="../theme/theme2.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6"/>
          <p:cNvSpPr txBox="1">
            <a:spLocks noGrp="1"/>
          </p:cNvSpPr>
          <p:nvPr>
            <p:ph type="title"/>
          </p:nvPr>
        </p:nvSpPr>
        <p:spPr>
          <a:xfrm>
            <a:off x="838200" y="365129"/>
            <a:ext cx="10515600" cy="1325563"/>
          </a:xfrm>
          <a:prstGeom prst="rect">
            <a:avLst/>
          </a:prstGeom>
          <a:noFill/>
          <a:ln>
            <a:noFill/>
          </a:ln>
        </p:spPr>
        <p:txBody>
          <a:bodyPr spcFirstLastPara="1" wrap="square" lIns="91425" tIns="45700" rIns="91425" bIns="45700" anchor="ctr" anchorCtr="0">
            <a:normAutofit/>
          </a:bodyPr>
          <a:lstStyle>
            <a:lvl1pPr marR="0" lvl="0" algn="ctr" rtl="0">
              <a:lnSpc>
                <a:spcPct val="90000"/>
              </a:lnSpc>
              <a:spcBef>
                <a:spcPts val="0"/>
              </a:spcBef>
              <a:spcAft>
                <a:spcPts val="0"/>
              </a:spcAft>
              <a:buClr>
                <a:srgbClr val="7F7F7F"/>
              </a:buClr>
              <a:buSzPts val="4400"/>
              <a:buFont typeface="Century Gothic"/>
              <a:buNone/>
              <a:defRPr sz="4400" b="0" i="0" u="none" strike="noStrike" cap="none">
                <a:solidFill>
                  <a:srgbClr val="7F7F7F"/>
                </a:solidFill>
                <a:latin typeface="Century Gothic"/>
                <a:ea typeface="Century Gothic"/>
                <a:cs typeface="Century Gothic"/>
                <a:sym typeface="Century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entury Gothic"/>
                <a:ea typeface="Century Gothic"/>
                <a:cs typeface="Century Gothic"/>
                <a:sym typeface="Century Gothic"/>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entury Gothic"/>
                <a:ea typeface="Century Gothic"/>
                <a:cs typeface="Century Gothic"/>
                <a:sym typeface="Century Gothic"/>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entury Gothic"/>
                <a:ea typeface="Century Gothic"/>
                <a:cs typeface="Century Gothic"/>
                <a:sym typeface="Century Gothic"/>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2" name="Google Shape;12;p16"/>
          <p:cNvSpPr txBox="1">
            <a:spLocks noGrp="1"/>
          </p:cNvSpPr>
          <p:nvPr>
            <p:ph type="dt" idx="10"/>
          </p:nvPr>
        </p:nvSpPr>
        <p:spPr>
          <a:xfrm>
            <a:off x="838200" y="6356354"/>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3" name="Google Shape;13;p16"/>
          <p:cNvSpPr txBox="1">
            <a:spLocks noGrp="1"/>
          </p:cNvSpPr>
          <p:nvPr>
            <p:ph type="ftr" idx="11"/>
          </p:nvPr>
        </p:nvSpPr>
        <p:spPr>
          <a:xfrm>
            <a:off x="4038600" y="6356354"/>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4" name="Google Shape;14;p16"/>
          <p:cNvSpPr txBox="1">
            <a:spLocks noGrp="1"/>
          </p:cNvSpPr>
          <p:nvPr>
            <p:ph type="sldNum" idx="12"/>
          </p:nvPr>
        </p:nvSpPr>
        <p:spPr>
          <a:xfrm>
            <a:off x="8610600" y="6356354"/>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entury Gothic"/>
                <a:ea typeface="Century Gothic"/>
                <a:cs typeface="Century Gothic"/>
                <a:sym typeface="Century Gothic"/>
              </a:defRPr>
            </a:lvl1pPr>
            <a:lvl2pPr marL="0" marR="0" lvl="1" indent="0" algn="r" rtl="0">
              <a:spcBef>
                <a:spcPts val="0"/>
              </a:spcBef>
              <a:buNone/>
              <a:defRPr sz="1200" b="0" i="0" u="none" strike="noStrike" cap="none">
                <a:solidFill>
                  <a:srgbClr val="888888"/>
                </a:solidFill>
                <a:latin typeface="Century Gothic"/>
                <a:ea typeface="Century Gothic"/>
                <a:cs typeface="Century Gothic"/>
                <a:sym typeface="Century Gothic"/>
              </a:defRPr>
            </a:lvl2pPr>
            <a:lvl3pPr marL="0" marR="0" lvl="2" indent="0" algn="r" rtl="0">
              <a:spcBef>
                <a:spcPts val="0"/>
              </a:spcBef>
              <a:buNone/>
              <a:defRPr sz="1200" b="0" i="0" u="none" strike="noStrike" cap="none">
                <a:solidFill>
                  <a:srgbClr val="888888"/>
                </a:solidFill>
                <a:latin typeface="Century Gothic"/>
                <a:ea typeface="Century Gothic"/>
                <a:cs typeface="Century Gothic"/>
                <a:sym typeface="Century Gothic"/>
              </a:defRPr>
            </a:lvl3pPr>
            <a:lvl4pPr marL="0" marR="0" lvl="3" indent="0" algn="r" rtl="0">
              <a:spcBef>
                <a:spcPts val="0"/>
              </a:spcBef>
              <a:buNone/>
              <a:defRPr sz="1200" b="0" i="0" u="none" strike="noStrike" cap="none">
                <a:solidFill>
                  <a:srgbClr val="888888"/>
                </a:solidFill>
                <a:latin typeface="Century Gothic"/>
                <a:ea typeface="Century Gothic"/>
                <a:cs typeface="Century Gothic"/>
                <a:sym typeface="Century Gothic"/>
              </a:defRPr>
            </a:lvl4pPr>
            <a:lvl5pPr marL="0" marR="0" lvl="4" indent="0" algn="r" rtl="0">
              <a:spcBef>
                <a:spcPts val="0"/>
              </a:spcBef>
              <a:buNone/>
              <a:defRPr sz="1200" b="0" i="0" u="none" strike="noStrike" cap="none">
                <a:solidFill>
                  <a:srgbClr val="888888"/>
                </a:solidFill>
                <a:latin typeface="Century Gothic"/>
                <a:ea typeface="Century Gothic"/>
                <a:cs typeface="Century Gothic"/>
                <a:sym typeface="Century Gothic"/>
              </a:defRPr>
            </a:lvl5pPr>
            <a:lvl6pPr marL="0" marR="0" lvl="5" indent="0" algn="r" rtl="0">
              <a:spcBef>
                <a:spcPts val="0"/>
              </a:spcBef>
              <a:buNone/>
              <a:defRPr sz="1200" b="0" i="0" u="none" strike="noStrike" cap="none">
                <a:solidFill>
                  <a:srgbClr val="888888"/>
                </a:solidFill>
                <a:latin typeface="Century Gothic"/>
                <a:ea typeface="Century Gothic"/>
                <a:cs typeface="Century Gothic"/>
                <a:sym typeface="Century Gothic"/>
              </a:defRPr>
            </a:lvl6pPr>
            <a:lvl7pPr marL="0" marR="0" lvl="6" indent="0" algn="r" rtl="0">
              <a:spcBef>
                <a:spcPts val="0"/>
              </a:spcBef>
              <a:buNone/>
              <a:defRPr sz="1200" b="0" i="0" u="none" strike="noStrike" cap="none">
                <a:solidFill>
                  <a:srgbClr val="888888"/>
                </a:solidFill>
                <a:latin typeface="Century Gothic"/>
                <a:ea typeface="Century Gothic"/>
                <a:cs typeface="Century Gothic"/>
                <a:sym typeface="Century Gothic"/>
              </a:defRPr>
            </a:lvl7pPr>
            <a:lvl8pPr marL="0" marR="0" lvl="7" indent="0" algn="r" rtl="0">
              <a:spcBef>
                <a:spcPts val="0"/>
              </a:spcBef>
              <a:buNone/>
              <a:defRPr sz="1200" b="0" i="0" u="none" strike="noStrike" cap="none">
                <a:solidFill>
                  <a:srgbClr val="888888"/>
                </a:solidFill>
                <a:latin typeface="Century Gothic"/>
                <a:ea typeface="Century Gothic"/>
                <a:cs typeface="Century Gothic"/>
                <a:sym typeface="Century Gothic"/>
              </a:defRPr>
            </a:lvl8pPr>
            <a:lvl9pPr marL="0" marR="0" lvl="8" indent="0" algn="r" rtl="0">
              <a:spcBef>
                <a:spcPts val="0"/>
              </a:spcBef>
              <a:buNone/>
              <a:defRPr sz="1200" b="0" i="0" u="none" strike="noStrike" cap="none">
                <a:solidFill>
                  <a:srgbClr val="888888"/>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nl-BE"/>
              <a:t>‹nr.›</a:t>
            </a:fld>
            <a:endParaRPr/>
          </a:p>
        </p:txBody>
      </p:sp>
    </p:spTree>
  </p:cSld>
  <p:clrMap bg1="lt1" tx1="dk1" bg2="dk2" tx2="lt2" accent1="accent1" accent2="accent2" accent3="accent3" accent4="accent4" accent5="accent5" accent6="accent6" hlink="hlink" folHlink="folHlink"/>
  <p:sldLayoutIdLst>
    <p:sldLayoutId id="2147483649" r:id="rId1"/>
    <p:sldLayoutId id="2147483662" r:id="rId2"/>
    <p:sldLayoutId id="2147483663" r:id="rId3"/>
    <p:sldLayoutId id="2147483664" r:id="rId4"/>
    <p:sldLayoutId id="2147483665" r:id="rId5"/>
    <p:sldLayoutId id="2147483666" r:id="rId6"/>
    <p:sldLayoutId id="2147483669" r:id="rId7"/>
    <p:sldLayoutId id="2147483670" r:id="rId8"/>
    <p:sldLayoutId id="2147483672" r:id="rId9"/>
    <p:sldLayoutId id="2147483673" r:id="rId10"/>
    <p:sldLayoutId id="2147483674" r:id="rId11"/>
    <p:sldLayoutId id="2147483675"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6"/>
          <p:cNvSpPr txBox="1">
            <a:spLocks noGrp="1"/>
          </p:cNvSpPr>
          <p:nvPr>
            <p:ph type="title"/>
          </p:nvPr>
        </p:nvSpPr>
        <p:spPr>
          <a:xfrm>
            <a:off x="838200" y="365129"/>
            <a:ext cx="10515600" cy="1325563"/>
          </a:xfrm>
          <a:prstGeom prst="rect">
            <a:avLst/>
          </a:prstGeom>
          <a:noFill/>
          <a:ln>
            <a:noFill/>
          </a:ln>
        </p:spPr>
        <p:txBody>
          <a:bodyPr spcFirstLastPara="1" wrap="square" lIns="91425" tIns="45700" rIns="91425" bIns="45700" anchor="ctr" anchorCtr="0">
            <a:normAutofit/>
          </a:bodyPr>
          <a:lstStyle>
            <a:lvl1pPr marR="0" lvl="0" algn="ctr" rtl="0">
              <a:lnSpc>
                <a:spcPct val="90000"/>
              </a:lnSpc>
              <a:spcBef>
                <a:spcPts val="0"/>
              </a:spcBef>
              <a:spcAft>
                <a:spcPts val="0"/>
              </a:spcAft>
              <a:buClr>
                <a:srgbClr val="7F7F7F"/>
              </a:buClr>
              <a:buSzPts val="4400"/>
              <a:buFont typeface="Century Gothic"/>
              <a:buNone/>
              <a:defRPr sz="4400" b="0" i="0" u="none" strike="noStrike" cap="none">
                <a:solidFill>
                  <a:srgbClr val="7F7F7F"/>
                </a:solidFill>
                <a:latin typeface="Century Gothic"/>
                <a:ea typeface="Century Gothic"/>
                <a:cs typeface="Century Gothic"/>
                <a:sym typeface="Century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entury Gothic"/>
                <a:ea typeface="Century Gothic"/>
                <a:cs typeface="Century Gothic"/>
                <a:sym typeface="Century Gothic"/>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entury Gothic"/>
                <a:ea typeface="Century Gothic"/>
                <a:cs typeface="Century Gothic"/>
                <a:sym typeface="Century Gothic"/>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entury Gothic"/>
                <a:ea typeface="Century Gothic"/>
                <a:cs typeface="Century Gothic"/>
                <a:sym typeface="Century Gothic"/>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2" name="Google Shape;12;p16"/>
          <p:cNvSpPr txBox="1">
            <a:spLocks noGrp="1"/>
          </p:cNvSpPr>
          <p:nvPr>
            <p:ph type="dt" idx="10"/>
          </p:nvPr>
        </p:nvSpPr>
        <p:spPr>
          <a:xfrm>
            <a:off x="838200" y="6356354"/>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3" name="Google Shape;13;p16"/>
          <p:cNvSpPr txBox="1">
            <a:spLocks noGrp="1"/>
          </p:cNvSpPr>
          <p:nvPr>
            <p:ph type="ftr" idx="11"/>
          </p:nvPr>
        </p:nvSpPr>
        <p:spPr>
          <a:xfrm>
            <a:off x="4038600" y="6356354"/>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4" name="Google Shape;14;p16"/>
          <p:cNvSpPr txBox="1">
            <a:spLocks noGrp="1"/>
          </p:cNvSpPr>
          <p:nvPr>
            <p:ph type="sldNum" idx="12"/>
          </p:nvPr>
        </p:nvSpPr>
        <p:spPr>
          <a:xfrm>
            <a:off x="8610600" y="6356354"/>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entury Gothic"/>
                <a:ea typeface="Century Gothic"/>
                <a:cs typeface="Century Gothic"/>
                <a:sym typeface="Century Gothic"/>
              </a:defRPr>
            </a:lvl1pPr>
            <a:lvl2pPr marL="0" marR="0" lvl="1" indent="0" algn="r" rtl="0">
              <a:spcBef>
                <a:spcPts val="0"/>
              </a:spcBef>
              <a:buNone/>
              <a:defRPr sz="1200" b="0" i="0" u="none" strike="noStrike" cap="none">
                <a:solidFill>
                  <a:srgbClr val="888888"/>
                </a:solidFill>
                <a:latin typeface="Century Gothic"/>
                <a:ea typeface="Century Gothic"/>
                <a:cs typeface="Century Gothic"/>
                <a:sym typeface="Century Gothic"/>
              </a:defRPr>
            </a:lvl2pPr>
            <a:lvl3pPr marL="0" marR="0" lvl="2" indent="0" algn="r" rtl="0">
              <a:spcBef>
                <a:spcPts val="0"/>
              </a:spcBef>
              <a:buNone/>
              <a:defRPr sz="1200" b="0" i="0" u="none" strike="noStrike" cap="none">
                <a:solidFill>
                  <a:srgbClr val="888888"/>
                </a:solidFill>
                <a:latin typeface="Century Gothic"/>
                <a:ea typeface="Century Gothic"/>
                <a:cs typeface="Century Gothic"/>
                <a:sym typeface="Century Gothic"/>
              </a:defRPr>
            </a:lvl3pPr>
            <a:lvl4pPr marL="0" marR="0" lvl="3" indent="0" algn="r" rtl="0">
              <a:spcBef>
                <a:spcPts val="0"/>
              </a:spcBef>
              <a:buNone/>
              <a:defRPr sz="1200" b="0" i="0" u="none" strike="noStrike" cap="none">
                <a:solidFill>
                  <a:srgbClr val="888888"/>
                </a:solidFill>
                <a:latin typeface="Century Gothic"/>
                <a:ea typeface="Century Gothic"/>
                <a:cs typeface="Century Gothic"/>
                <a:sym typeface="Century Gothic"/>
              </a:defRPr>
            </a:lvl4pPr>
            <a:lvl5pPr marL="0" marR="0" lvl="4" indent="0" algn="r" rtl="0">
              <a:spcBef>
                <a:spcPts val="0"/>
              </a:spcBef>
              <a:buNone/>
              <a:defRPr sz="1200" b="0" i="0" u="none" strike="noStrike" cap="none">
                <a:solidFill>
                  <a:srgbClr val="888888"/>
                </a:solidFill>
                <a:latin typeface="Century Gothic"/>
                <a:ea typeface="Century Gothic"/>
                <a:cs typeface="Century Gothic"/>
                <a:sym typeface="Century Gothic"/>
              </a:defRPr>
            </a:lvl5pPr>
            <a:lvl6pPr marL="0" marR="0" lvl="5" indent="0" algn="r" rtl="0">
              <a:spcBef>
                <a:spcPts val="0"/>
              </a:spcBef>
              <a:buNone/>
              <a:defRPr sz="1200" b="0" i="0" u="none" strike="noStrike" cap="none">
                <a:solidFill>
                  <a:srgbClr val="888888"/>
                </a:solidFill>
                <a:latin typeface="Century Gothic"/>
                <a:ea typeface="Century Gothic"/>
                <a:cs typeface="Century Gothic"/>
                <a:sym typeface="Century Gothic"/>
              </a:defRPr>
            </a:lvl6pPr>
            <a:lvl7pPr marL="0" marR="0" lvl="6" indent="0" algn="r" rtl="0">
              <a:spcBef>
                <a:spcPts val="0"/>
              </a:spcBef>
              <a:buNone/>
              <a:defRPr sz="1200" b="0" i="0" u="none" strike="noStrike" cap="none">
                <a:solidFill>
                  <a:srgbClr val="888888"/>
                </a:solidFill>
                <a:latin typeface="Century Gothic"/>
                <a:ea typeface="Century Gothic"/>
                <a:cs typeface="Century Gothic"/>
                <a:sym typeface="Century Gothic"/>
              </a:defRPr>
            </a:lvl7pPr>
            <a:lvl8pPr marL="0" marR="0" lvl="7" indent="0" algn="r" rtl="0">
              <a:spcBef>
                <a:spcPts val="0"/>
              </a:spcBef>
              <a:buNone/>
              <a:defRPr sz="1200" b="0" i="0" u="none" strike="noStrike" cap="none">
                <a:solidFill>
                  <a:srgbClr val="888888"/>
                </a:solidFill>
                <a:latin typeface="Century Gothic"/>
                <a:ea typeface="Century Gothic"/>
                <a:cs typeface="Century Gothic"/>
                <a:sym typeface="Century Gothic"/>
              </a:defRPr>
            </a:lvl8pPr>
            <a:lvl9pPr marL="0" marR="0" lvl="8" indent="0" algn="r" rtl="0">
              <a:spcBef>
                <a:spcPts val="0"/>
              </a:spcBef>
              <a:buNone/>
              <a:defRPr sz="1200" b="0" i="0" u="none" strike="noStrike" cap="none">
                <a:solidFill>
                  <a:srgbClr val="888888"/>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nl-BE"/>
              <a:t>‹nr.›</a:t>
            </a:fld>
            <a:endParaRPr/>
          </a:p>
        </p:txBody>
      </p:sp>
    </p:spTree>
    <p:extLst>
      <p:ext uri="{BB962C8B-B14F-4D97-AF65-F5344CB8AC3E}">
        <p14:creationId xmlns:p14="http://schemas.microsoft.com/office/powerpoint/2010/main" val="4232321352"/>
      </p:ext>
    </p:extLst>
  </p:cSld>
  <p:clrMap bg1="lt1" tx1="dk1" bg2="dk2" tx2="lt2" accent1="accent1" accent2="accent2" accent3="accent3" accent4="accent4" accent5="accent5" accent6="accent6" hlink="hlink" folHlink="folHlink"/>
  <p:sldLayoutIdLst>
    <p:sldLayoutId id="2147483678" r:id="rId1"/>
    <p:sldLayoutId id="2147483680" r:id="rId2"/>
    <p:sldLayoutId id="2147483681" r:id="rId3"/>
    <p:sldLayoutId id="2147483682" r:id="rId4"/>
    <p:sldLayoutId id="2147483683" r:id="rId5"/>
    <p:sldLayoutId id="2147483684" r:id="rId6"/>
    <p:sldLayoutId id="2147483685" r:id="rId7"/>
    <p:sldLayoutId id="2147483687" r:id="rId8"/>
    <p:sldLayoutId id="2147483688" r:id="rId9"/>
    <p:sldLayoutId id="2147483689" r:id="rId10"/>
    <p:sldLayoutId id="2147483690" r:id="rId11"/>
    <p:sldLayoutId id="2147483691" r:id="rId12"/>
    <p:sldLayoutId id="2147483692" r:id="rId13"/>
    <p:sldLayoutId id="2147483693"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23.svg"/></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6.xml"/><Relationship Id="rId4" Type="http://schemas.openxmlformats.org/officeDocument/2006/relationships/image" Target="../media/image8.sv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0.sv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8.sv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2.sv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16.sv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18.sv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20.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1"/>
          <p:cNvSpPr txBox="1">
            <a:spLocks noGrp="1"/>
          </p:cNvSpPr>
          <p:nvPr>
            <p:ph type="ctrTitle"/>
          </p:nvPr>
        </p:nvSpPr>
        <p:spPr>
          <a:xfrm>
            <a:off x="838200" y="1122363"/>
            <a:ext cx="11112500" cy="2387600"/>
          </a:xfrm>
          <a:prstGeom prst="rect">
            <a:avLst/>
          </a:prstGeom>
          <a:noFill/>
          <a:ln>
            <a:noFill/>
          </a:ln>
        </p:spPr>
        <p:txBody>
          <a:bodyPr spcFirstLastPara="1" wrap="square" lIns="91425" tIns="45700" rIns="91425" bIns="45700" anchor="b" anchorCtr="0">
            <a:noAutofit/>
          </a:bodyPr>
          <a:lstStyle/>
          <a:p>
            <a:pPr lvl="0"/>
            <a:r>
              <a:rPr lang="en-GB" sz="3700" dirty="0"/>
              <a:t>The impact of the CEO’s entrepreneurial orientation on internationalization: the moderating role of the CEO’s international legal literacy </a:t>
            </a:r>
            <a:endParaRPr lang="en-US" sz="3700" dirty="0">
              <a:solidFill>
                <a:srgbClr val="00B0F0"/>
              </a:solidFill>
            </a:endParaRPr>
          </a:p>
        </p:txBody>
      </p:sp>
      <p:sp>
        <p:nvSpPr>
          <p:cNvPr id="201" name="Google Shape;201;p1"/>
          <p:cNvSpPr txBox="1">
            <a:spLocks noGrp="1"/>
          </p:cNvSpPr>
          <p:nvPr>
            <p:ph type="subTitle" idx="1"/>
          </p:nvPr>
        </p:nvSpPr>
        <p:spPr>
          <a:xfrm>
            <a:off x="838200" y="4623878"/>
            <a:ext cx="10439400" cy="916174"/>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400"/>
              <a:buNone/>
            </a:pPr>
            <a:r>
              <a:rPr lang="nl-BE" sz="2000" i="1" dirty="0"/>
              <a:t>Maren </a:t>
            </a:r>
            <a:r>
              <a:rPr lang="nl-BE" sz="2000" i="1" dirty="0" err="1"/>
              <a:t>Forier</a:t>
            </a:r>
            <a:r>
              <a:rPr lang="nl-BE" sz="2000" i="1" dirty="0"/>
              <a:t>, Nadine </a:t>
            </a:r>
            <a:r>
              <a:rPr lang="nl-BE" sz="2000" i="1" dirty="0" err="1"/>
              <a:t>Lybaert</a:t>
            </a:r>
            <a:r>
              <a:rPr lang="nl-BE" sz="2000" i="1" dirty="0"/>
              <a:t>, Maarten </a:t>
            </a:r>
            <a:r>
              <a:rPr lang="nl-BE" sz="2000" i="1" dirty="0" err="1"/>
              <a:t>Corten</a:t>
            </a:r>
            <a:r>
              <a:rPr lang="nl-BE" sz="2000" i="1" dirty="0"/>
              <a:t>, Niels </a:t>
            </a:r>
            <a:r>
              <a:rPr lang="nl-BE" sz="2000" i="1" dirty="0" err="1"/>
              <a:t>Appermont</a:t>
            </a:r>
            <a:r>
              <a:rPr lang="nl-BE" sz="2000" i="1" dirty="0"/>
              <a:t>, Tensie </a:t>
            </a:r>
            <a:r>
              <a:rPr lang="nl-BE" sz="2000" i="1" dirty="0" err="1"/>
              <a:t>Steijvers</a:t>
            </a:r>
            <a:endParaRPr sz="2000" i="1" dirty="0"/>
          </a:p>
        </p:txBody>
      </p:sp>
      <p:sp>
        <p:nvSpPr>
          <p:cNvPr id="5" name="Google Shape;201;p1">
            <a:extLst>
              <a:ext uri="{FF2B5EF4-FFF2-40B4-BE49-F238E27FC236}">
                <a16:creationId xmlns:a16="http://schemas.microsoft.com/office/drawing/2014/main" id="{17B6CD69-F222-47DF-B279-C8702EA5C186}"/>
              </a:ext>
            </a:extLst>
          </p:cNvPr>
          <p:cNvSpPr txBox="1">
            <a:spLocks/>
          </p:cNvSpPr>
          <p:nvPr/>
        </p:nvSpPr>
        <p:spPr>
          <a:xfrm>
            <a:off x="838200" y="5415472"/>
            <a:ext cx="10439400" cy="916174"/>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406400" algn="l"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entury Gothic"/>
                <a:ea typeface="Century Gothic"/>
                <a:cs typeface="Century Gothic"/>
                <a:sym typeface="Century Gothic"/>
              </a:defRPr>
            </a:lvl1pPr>
            <a:lvl2pPr marL="914400" marR="0" lvl="1" indent="-381000"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entury Gothic"/>
                <a:ea typeface="Century Gothic"/>
                <a:cs typeface="Century Gothic"/>
                <a:sym typeface="Century Gothic"/>
              </a:defRPr>
            </a:lvl2pPr>
            <a:lvl3pPr marL="1371600" marR="0" lvl="2" indent="-355600"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entury Gothic"/>
                <a:ea typeface="Century Gothic"/>
                <a:cs typeface="Century Gothic"/>
                <a:sym typeface="Century Gothic"/>
              </a:defRPr>
            </a:lvl3pPr>
            <a:lvl4pPr marL="1828800" marR="0" lvl="3"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entury Gothic"/>
                <a:ea typeface="Century Gothic"/>
                <a:cs typeface="Century Gothic"/>
                <a:sym typeface="Century Gothic"/>
              </a:defRPr>
            </a:lvl4pPr>
            <a:lvl5pPr marL="2286000" marR="0" lvl="4"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entury Gothic"/>
                <a:ea typeface="Century Gothic"/>
                <a:cs typeface="Century Gothic"/>
                <a:sym typeface="Century Gothic"/>
              </a:defRPr>
            </a:lvl5pPr>
            <a:lvl6pPr marL="2743200" marR="0" lvl="5"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entury Gothic"/>
                <a:ea typeface="Century Gothic"/>
                <a:cs typeface="Century Gothic"/>
                <a:sym typeface="Century Gothic"/>
              </a:defRPr>
            </a:lvl6pPr>
            <a:lvl7pPr marL="3200400" marR="0" lvl="6"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entury Gothic"/>
                <a:ea typeface="Century Gothic"/>
                <a:cs typeface="Century Gothic"/>
                <a:sym typeface="Century Gothic"/>
              </a:defRPr>
            </a:lvl7pPr>
            <a:lvl8pPr marL="3657600" marR="0" lvl="7"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entury Gothic"/>
                <a:ea typeface="Century Gothic"/>
                <a:cs typeface="Century Gothic"/>
                <a:sym typeface="Century Gothic"/>
              </a:defRPr>
            </a:lvl8pPr>
            <a:lvl9pPr marL="4114800" marR="0" lvl="8"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entury Gothic"/>
                <a:ea typeface="Century Gothic"/>
                <a:cs typeface="Century Gothic"/>
                <a:sym typeface="Century Gothic"/>
              </a:defRPr>
            </a:lvl9pPr>
          </a:lstStyle>
          <a:p>
            <a:pPr marL="0" indent="0">
              <a:spcBef>
                <a:spcPts val="0"/>
              </a:spcBef>
            </a:pPr>
            <a:r>
              <a:rPr lang="nl-BE" b="1" dirty="0">
                <a:solidFill>
                  <a:schemeClr val="bg1"/>
                </a:solidFill>
              </a:rPr>
              <a:t>IRMBAM 2023</a:t>
            </a:r>
          </a:p>
        </p:txBody>
      </p:sp>
      <p:sp>
        <p:nvSpPr>
          <p:cNvPr id="6" name="Google Shape;201;p1">
            <a:extLst>
              <a:ext uri="{FF2B5EF4-FFF2-40B4-BE49-F238E27FC236}">
                <a16:creationId xmlns:a16="http://schemas.microsoft.com/office/drawing/2014/main" id="{0B70374A-D1D0-40D8-A778-BE3A76EEC9E2}"/>
              </a:ext>
            </a:extLst>
          </p:cNvPr>
          <p:cNvSpPr txBox="1">
            <a:spLocks/>
          </p:cNvSpPr>
          <p:nvPr/>
        </p:nvSpPr>
        <p:spPr>
          <a:xfrm>
            <a:off x="838200" y="3572766"/>
            <a:ext cx="10439400" cy="916174"/>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406400" algn="l"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entury Gothic"/>
                <a:ea typeface="Century Gothic"/>
                <a:cs typeface="Century Gothic"/>
                <a:sym typeface="Century Gothic"/>
              </a:defRPr>
            </a:lvl1pPr>
            <a:lvl2pPr marL="914400" marR="0" lvl="1" indent="-381000"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entury Gothic"/>
                <a:ea typeface="Century Gothic"/>
                <a:cs typeface="Century Gothic"/>
                <a:sym typeface="Century Gothic"/>
              </a:defRPr>
            </a:lvl2pPr>
            <a:lvl3pPr marL="1371600" marR="0" lvl="2" indent="-355600"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entury Gothic"/>
                <a:ea typeface="Century Gothic"/>
                <a:cs typeface="Century Gothic"/>
                <a:sym typeface="Century Gothic"/>
              </a:defRPr>
            </a:lvl3pPr>
            <a:lvl4pPr marL="1828800" marR="0" lvl="3"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entury Gothic"/>
                <a:ea typeface="Century Gothic"/>
                <a:cs typeface="Century Gothic"/>
                <a:sym typeface="Century Gothic"/>
              </a:defRPr>
            </a:lvl4pPr>
            <a:lvl5pPr marL="2286000" marR="0" lvl="4"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entury Gothic"/>
                <a:ea typeface="Century Gothic"/>
                <a:cs typeface="Century Gothic"/>
                <a:sym typeface="Century Gothic"/>
              </a:defRPr>
            </a:lvl5pPr>
            <a:lvl6pPr marL="2743200" marR="0" lvl="5"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entury Gothic"/>
                <a:ea typeface="Century Gothic"/>
                <a:cs typeface="Century Gothic"/>
                <a:sym typeface="Century Gothic"/>
              </a:defRPr>
            </a:lvl6pPr>
            <a:lvl7pPr marL="3200400" marR="0" lvl="6"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entury Gothic"/>
                <a:ea typeface="Century Gothic"/>
                <a:cs typeface="Century Gothic"/>
                <a:sym typeface="Century Gothic"/>
              </a:defRPr>
            </a:lvl7pPr>
            <a:lvl8pPr marL="3657600" marR="0" lvl="7"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entury Gothic"/>
                <a:ea typeface="Century Gothic"/>
                <a:cs typeface="Century Gothic"/>
                <a:sym typeface="Century Gothic"/>
              </a:defRPr>
            </a:lvl8pPr>
            <a:lvl9pPr marL="4114800" marR="0" lvl="8"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entury Gothic"/>
                <a:ea typeface="Century Gothic"/>
                <a:cs typeface="Century Gothic"/>
                <a:sym typeface="Century Gothic"/>
              </a:defRPr>
            </a:lvl9pPr>
          </a:lstStyle>
          <a:p>
            <a:pPr marL="0" indent="0">
              <a:spcBef>
                <a:spcPts val="0"/>
              </a:spcBef>
            </a:pPr>
            <a:r>
              <a:rPr lang="nl-BE" sz="1800" dirty="0" err="1"/>
              <a:t>Work</a:t>
            </a:r>
            <a:r>
              <a:rPr lang="nl-BE" sz="1800" dirty="0"/>
              <a:t>-in-</a:t>
            </a:r>
            <a:r>
              <a:rPr lang="nl-BE" sz="1800" dirty="0" err="1"/>
              <a:t>progress</a:t>
            </a:r>
            <a:r>
              <a:rPr lang="nl-BE" sz="1800" dirty="0"/>
              <a:t> paper</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341CA8-A382-4AE2-AE2A-B81E4C418B5E}"/>
              </a:ext>
            </a:extLst>
          </p:cNvPr>
          <p:cNvSpPr>
            <a:spLocks noGrp="1"/>
          </p:cNvSpPr>
          <p:nvPr>
            <p:ph type="title"/>
          </p:nvPr>
        </p:nvSpPr>
        <p:spPr/>
        <p:txBody>
          <a:bodyPr/>
          <a:lstStyle/>
          <a:p>
            <a:r>
              <a:rPr lang="en-US" dirty="0"/>
              <a:t>Conceptual research model</a:t>
            </a:r>
          </a:p>
        </p:txBody>
      </p:sp>
      <p:pic>
        <p:nvPicPr>
          <p:cNvPr id="4" name="Afbeelding 3">
            <a:extLst>
              <a:ext uri="{FF2B5EF4-FFF2-40B4-BE49-F238E27FC236}">
                <a16:creationId xmlns:a16="http://schemas.microsoft.com/office/drawing/2014/main" id="{29C6F1ED-1AE4-405A-A480-EEBB5526455A}"/>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52247" y="2190017"/>
            <a:ext cx="8921262" cy="4070106"/>
          </a:xfrm>
          <a:prstGeom prst="rect">
            <a:avLst/>
          </a:prstGeom>
          <a:noFill/>
          <a:ln>
            <a:noFill/>
          </a:ln>
        </p:spPr>
      </p:pic>
    </p:spTree>
    <p:extLst>
      <p:ext uri="{BB962C8B-B14F-4D97-AF65-F5344CB8AC3E}">
        <p14:creationId xmlns:p14="http://schemas.microsoft.com/office/powerpoint/2010/main" val="3469557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1D5DF3-F034-4360-9168-8E1CD3334F98}"/>
              </a:ext>
            </a:extLst>
          </p:cNvPr>
          <p:cNvSpPr>
            <a:spLocks noGrp="1"/>
          </p:cNvSpPr>
          <p:nvPr>
            <p:ph type="title"/>
          </p:nvPr>
        </p:nvSpPr>
        <p:spPr/>
        <p:txBody>
          <a:bodyPr/>
          <a:lstStyle/>
          <a:p>
            <a:r>
              <a:rPr lang="en-US" dirty="0"/>
              <a:t>Methodology</a:t>
            </a:r>
          </a:p>
        </p:txBody>
      </p:sp>
      <p:sp>
        <p:nvSpPr>
          <p:cNvPr id="3" name="Text Placeholder 2">
            <a:extLst>
              <a:ext uri="{FF2B5EF4-FFF2-40B4-BE49-F238E27FC236}">
                <a16:creationId xmlns:a16="http://schemas.microsoft.com/office/drawing/2014/main" id="{DEC20927-08A9-4C83-9CF5-5E1221FE79FE}"/>
              </a:ext>
            </a:extLst>
          </p:cNvPr>
          <p:cNvSpPr>
            <a:spLocks noGrp="1"/>
          </p:cNvSpPr>
          <p:nvPr>
            <p:ph type="body" idx="1"/>
          </p:nvPr>
        </p:nvSpPr>
        <p:spPr>
          <a:xfrm>
            <a:off x="232229" y="1932156"/>
            <a:ext cx="11959771" cy="4703031"/>
          </a:xfrm>
        </p:spPr>
        <p:txBody>
          <a:bodyPr>
            <a:normAutofit/>
          </a:bodyPr>
          <a:lstStyle/>
          <a:p>
            <a:pPr marL="685800" indent="-457200" algn="l">
              <a:lnSpc>
                <a:spcPct val="200000"/>
              </a:lnSpc>
              <a:buFont typeface="Arial" panose="020B0604020202020204" pitchFamily="34" charset="0"/>
              <a:buChar char="•"/>
            </a:pPr>
            <a:r>
              <a:rPr lang="en-US" sz="1800" b="1" dirty="0"/>
              <a:t>CEO’s</a:t>
            </a:r>
            <a:r>
              <a:rPr lang="en-US" sz="1800" dirty="0"/>
              <a:t> of private Flemish SMEs that are willing to internationalize or are internationally active</a:t>
            </a:r>
          </a:p>
          <a:p>
            <a:pPr marL="228600" indent="0" algn="l">
              <a:lnSpc>
                <a:spcPct val="200000"/>
              </a:lnSpc>
            </a:pPr>
            <a:r>
              <a:rPr lang="en-US" sz="1800" b="1" dirty="0">
                <a:solidFill>
                  <a:schemeClr val="tx1"/>
                </a:solidFill>
              </a:rPr>
              <a:t>	</a:t>
            </a:r>
            <a:r>
              <a:rPr lang="en-US" sz="1800" dirty="0">
                <a:solidFill>
                  <a:schemeClr val="tx1"/>
                </a:solidFill>
                <a:sym typeface="Wingdings" panose="05000000000000000000" pitchFamily="2" charset="2"/>
              </a:rPr>
              <a:t> Small firms are a reflection of their leaders </a:t>
            </a:r>
          </a:p>
          <a:p>
            <a:pPr marL="228600" indent="0" algn="l">
              <a:lnSpc>
                <a:spcPct val="200000"/>
              </a:lnSpc>
            </a:pPr>
            <a:r>
              <a:rPr lang="en-US" sz="1800" dirty="0">
                <a:solidFill>
                  <a:schemeClr val="tx1"/>
                </a:solidFill>
                <a:sym typeface="Wingdings" panose="05000000000000000000" pitchFamily="2" charset="2"/>
              </a:rPr>
              <a:t>	 No legal department </a:t>
            </a:r>
            <a:r>
              <a:rPr lang="en-US" sz="1800" dirty="0">
                <a:solidFill>
                  <a:schemeClr val="tx1"/>
                </a:solidFill>
              </a:rPr>
              <a:t> </a:t>
            </a:r>
          </a:p>
          <a:p>
            <a:pPr marL="685800" indent="-457200" algn="l">
              <a:lnSpc>
                <a:spcPct val="200000"/>
              </a:lnSpc>
              <a:buFont typeface="Arial" panose="020B0604020202020204" pitchFamily="34" charset="0"/>
              <a:buChar char="•"/>
            </a:pPr>
            <a:r>
              <a:rPr lang="en-US" sz="1800" dirty="0">
                <a:sym typeface="Wingdings" panose="05000000000000000000" pitchFamily="2" charset="2"/>
              </a:rPr>
              <a:t>Create own scale to measure </a:t>
            </a:r>
            <a:r>
              <a:rPr lang="en-US" sz="1800" b="1" dirty="0">
                <a:solidFill>
                  <a:schemeClr val="tx1"/>
                </a:solidFill>
                <a:sym typeface="Wingdings" panose="05000000000000000000" pitchFamily="2" charset="2"/>
              </a:rPr>
              <a:t>international legal literacy: </a:t>
            </a:r>
          </a:p>
          <a:p>
            <a:pPr marL="228600" indent="0" algn="l">
              <a:lnSpc>
                <a:spcPct val="200000"/>
              </a:lnSpc>
            </a:pPr>
            <a:r>
              <a:rPr lang="en-US" sz="1800" b="1" dirty="0">
                <a:solidFill>
                  <a:schemeClr val="tx1"/>
                </a:solidFill>
                <a:sym typeface="Wingdings" panose="05000000000000000000" pitchFamily="2" charset="2"/>
              </a:rPr>
              <a:t>	</a:t>
            </a:r>
            <a:r>
              <a:rPr lang="en-US" sz="1800" dirty="0">
                <a:solidFill>
                  <a:schemeClr val="tx1"/>
                </a:solidFill>
                <a:sym typeface="Wingdings" panose="05000000000000000000" pitchFamily="2" charset="2"/>
              </a:rPr>
              <a:t> Flemish SMEs mainly trade with </a:t>
            </a:r>
            <a:r>
              <a:rPr lang="en-GB" sz="1800" dirty="0">
                <a:solidFill>
                  <a:schemeClr val="tx1"/>
                </a:solidFill>
                <a:sym typeface="Wingdings" panose="05000000000000000000" pitchFamily="2" charset="2"/>
              </a:rPr>
              <a:t>neighbouring </a:t>
            </a:r>
            <a:r>
              <a:rPr lang="en-US" sz="1800" dirty="0">
                <a:solidFill>
                  <a:schemeClr val="tx1"/>
                </a:solidFill>
                <a:sym typeface="Wingdings" panose="05000000000000000000" pitchFamily="2" charset="2"/>
              </a:rPr>
              <a:t>countries or within the European Union</a:t>
            </a:r>
          </a:p>
          <a:p>
            <a:pPr marL="228600" indent="0" algn="l">
              <a:lnSpc>
                <a:spcPct val="200000"/>
              </a:lnSpc>
            </a:pPr>
            <a:r>
              <a:rPr lang="en-US" sz="1800" dirty="0">
                <a:solidFill>
                  <a:schemeClr val="tx1"/>
                </a:solidFill>
                <a:sym typeface="Wingdings" panose="05000000000000000000" pitchFamily="2" charset="2"/>
              </a:rPr>
              <a:t>	 Test CEO’s knowledge on international laws and regulations, focusing on European regulations</a:t>
            </a:r>
          </a:p>
          <a:p>
            <a:pPr marL="685800" indent="-457200" algn="l">
              <a:lnSpc>
                <a:spcPct val="200000"/>
              </a:lnSpc>
              <a:buFont typeface="Arial" panose="020B0604020202020204" pitchFamily="34" charset="0"/>
              <a:buChar char="•"/>
            </a:pPr>
            <a:r>
              <a:rPr lang="en-US" sz="1800" dirty="0"/>
              <a:t>Questionnaire survey approach </a:t>
            </a:r>
            <a:endParaRPr lang="en-US" sz="1800" b="1" dirty="0">
              <a:solidFill>
                <a:schemeClr val="tx1"/>
              </a:solidFill>
              <a:sym typeface="Wingdings" panose="05000000000000000000" pitchFamily="2" charset="2"/>
            </a:endParaRPr>
          </a:p>
          <a:p>
            <a:pPr marL="685800" indent="-457200" algn="l">
              <a:lnSpc>
                <a:spcPct val="200000"/>
              </a:lnSpc>
              <a:buFont typeface="Arial" panose="020B0604020202020204" pitchFamily="34" charset="0"/>
              <a:buChar char="•"/>
            </a:pPr>
            <a:r>
              <a:rPr lang="en-US" sz="1800" dirty="0"/>
              <a:t>OLS regressions </a:t>
            </a:r>
          </a:p>
          <a:p>
            <a:pPr marL="228600" indent="0" algn="l">
              <a:lnSpc>
                <a:spcPct val="150000"/>
              </a:lnSpc>
            </a:pPr>
            <a:endParaRPr lang="en-US" dirty="0"/>
          </a:p>
          <a:p>
            <a:pPr marL="228600" indent="0" algn="l">
              <a:lnSpc>
                <a:spcPct val="150000"/>
              </a:lnSpc>
            </a:pPr>
            <a:endParaRPr lang="en-GB" dirty="0"/>
          </a:p>
          <a:p>
            <a:pPr marL="685800" indent="-457200" algn="l">
              <a:lnSpc>
                <a:spcPct val="150000"/>
              </a:lnSpc>
              <a:buFont typeface="Arial" panose="020B0604020202020204" pitchFamily="34" charset="0"/>
              <a:buChar char="•"/>
            </a:pPr>
            <a:endParaRPr lang="en-US" dirty="0">
              <a:sym typeface="Wingdings" panose="05000000000000000000" pitchFamily="2" charset="2"/>
            </a:endParaRPr>
          </a:p>
          <a:p>
            <a:pPr marL="685800" indent="-457200" algn="l">
              <a:lnSpc>
                <a:spcPct val="150000"/>
              </a:lnSpc>
              <a:buFont typeface="Arial" panose="020B0604020202020204" pitchFamily="34" charset="0"/>
              <a:buChar char="•"/>
            </a:pPr>
            <a:endParaRPr lang="en-US" dirty="0"/>
          </a:p>
          <a:p>
            <a:pPr marL="685800" indent="-457200" algn="l">
              <a:lnSpc>
                <a:spcPct val="150000"/>
              </a:lnSpc>
              <a:buFont typeface="Arial" panose="020B0604020202020204" pitchFamily="34" charset="0"/>
              <a:buChar char="•"/>
            </a:pPr>
            <a:endParaRPr lang="en-US" dirty="0"/>
          </a:p>
        </p:txBody>
      </p:sp>
      <p:pic>
        <p:nvPicPr>
          <p:cNvPr id="6" name="Graphic 5" descr="Controlelijst RTL">
            <a:extLst>
              <a:ext uri="{FF2B5EF4-FFF2-40B4-BE49-F238E27FC236}">
                <a16:creationId xmlns:a16="http://schemas.microsoft.com/office/drawing/2014/main" id="{C10FC3B2-86C8-42B4-8B55-67FA40068C5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94108" y="337762"/>
            <a:ext cx="1352930" cy="1352930"/>
          </a:xfrm>
          <a:prstGeom prst="rect">
            <a:avLst/>
          </a:prstGeom>
        </p:spPr>
      </p:pic>
    </p:spTree>
    <p:extLst>
      <p:ext uri="{BB962C8B-B14F-4D97-AF65-F5344CB8AC3E}">
        <p14:creationId xmlns:p14="http://schemas.microsoft.com/office/powerpoint/2010/main" val="1590181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302090-F9B3-4EA4-8666-81A3A6481EBB}"/>
              </a:ext>
            </a:extLst>
          </p:cNvPr>
          <p:cNvSpPr>
            <a:spLocks noGrp="1"/>
          </p:cNvSpPr>
          <p:nvPr>
            <p:ph type="title"/>
          </p:nvPr>
        </p:nvSpPr>
        <p:spPr/>
        <p:txBody>
          <a:bodyPr/>
          <a:lstStyle/>
          <a:p>
            <a:r>
              <a:rPr lang="en-US" dirty="0"/>
              <a:t>Results</a:t>
            </a:r>
          </a:p>
        </p:txBody>
      </p:sp>
      <p:sp>
        <p:nvSpPr>
          <p:cNvPr id="3" name="Text Placeholder 2">
            <a:extLst>
              <a:ext uri="{FF2B5EF4-FFF2-40B4-BE49-F238E27FC236}">
                <a16:creationId xmlns:a16="http://schemas.microsoft.com/office/drawing/2014/main" id="{5A3BDF10-45D5-41B3-B796-7B00D86DA36E}"/>
              </a:ext>
            </a:extLst>
          </p:cNvPr>
          <p:cNvSpPr>
            <a:spLocks noGrp="1"/>
          </p:cNvSpPr>
          <p:nvPr>
            <p:ph type="body" idx="1"/>
          </p:nvPr>
        </p:nvSpPr>
        <p:spPr>
          <a:xfrm>
            <a:off x="838200" y="1466056"/>
            <a:ext cx="10515600" cy="4351338"/>
          </a:xfrm>
        </p:spPr>
        <p:txBody>
          <a:bodyPr/>
          <a:lstStyle/>
          <a:p>
            <a:endParaRPr lang="en-US" dirty="0"/>
          </a:p>
          <a:p>
            <a:endParaRPr lang="en-US" dirty="0"/>
          </a:p>
          <a:p>
            <a:endParaRPr lang="en-US" dirty="0"/>
          </a:p>
        </p:txBody>
      </p:sp>
      <p:pic>
        <p:nvPicPr>
          <p:cNvPr id="2050" name="Picture 2" descr="Work in progress free icon">
            <a:extLst>
              <a:ext uri="{FF2B5EF4-FFF2-40B4-BE49-F238E27FC236}">
                <a16:creationId xmlns:a16="http://schemas.microsoft.com/office/drawing/2014/main" id="{9C34D955-AA2F-46AA-B4B1-A48B28FCEE5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4684" y="2072727"/>
            <a:ext cx="3362632" cy="33626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87252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1"/>
          <p:cNvSpPr txBox="1">
            <a:spLocks noGrp="1"/>
          </p:cNvSpPr>
          <p:nvPr>
            <p:ph type="ctrTitle"/>
          </p:nvPr>
        </p:nvSpPr>
        <p:spPr>
          <a:xfrm>
            <a:off x="838200" y="1122363"/>
            <a:ext cx="11112500" cy="2387600"/>
          </a:xfrm>
          <a:prstGeom prst="rect">
            <a:avLst/>
          </a:prstGeom>
          <a:noFill/>
          <a:ln>
            <a:noFill/>
          </a:ln>
        </p:spPr>
        <p:txBody>
          <a:bodyPr spcFirstLastPara="1" wrap="square" lIns="91425" tIns="45700" rIns="91425" bIns="45700" anchor="b" anchorCtr="0">
            <a:noAutofit/>
          </a:bodyPr>
          <a:lstStyle/>
          <a:p>
            <a:pPr lvl="0"/>
            <a:r>
              <a:rPr lang="en-GB" sz="3700" dirty="0"/>
              <a:t>The impact of the CEO’s entrepreneurial orientation on internationalization: the moderating role of the CEO’s international legal literacy </a:t>
            </a:r>
            <a:endParaRPr lang="en-US" sz="3700" dirty="0">
              <a:solidFill>
                <a:srgbClr val="00B0F0"/>
              </a:solidFill>
            </a:endParaRPr>
          </a:p>
        </p:txBody>
      </p:sp>
      <p:sp>
        <p:nvSpPr>
          <p:cNvPr id="201" name="Google Shape;201;p1"/>
          <p:cNvSpPr txBox="1">
            <a:spLocks noGrp="1"/>
          </p:cNvSpPr>
          <p:nvPr>
            <p:ph type="subTitle" idx="1"/>
          </p:nvPr>
        </p:nvSpPr>
        <p:spPr>
          <a:xfrm>
            <a:off x="838200" y="4623878"/>
            <a:ext cx="10439400" cy="916174"/>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400"/>
              <a:buNone/>
            </a:pPr>
            <a:r>
              <a:rPr lang="nl-BE" sz="2000" i="1" dirty="0"/>
              <a:t>Maren </a:t>
            </a:r>
            <a:r>
              <a:rPr lang="nl-BE" sz="2000" i="1" dirty="0" err="1"/>
              <a:t>Forier</a:t>
            </a:r>
            <a:r>
              <a:rPr lang="nl-BE" sz="2000" i="1" dirty="0"/>
              <a:t>, Nadine </a:t>
            </a:r>
            <a:r>
              <a:rPr lang="nl-BE" sz="2000" i="1" dirty="0" err="1"/>
              <a:t>Lybaert</a:t>
            </a:r>
            <a:r>
              <a:rPr lang="nl-BE" sz="2000" i="1" dirty="0"/>
              <a:t>, Maarten </a:t>
            </a:r>
            <a:r>
              <a:rPr lang="nl-BE" sz="2000" i="1" dirty="0" err="1"/>
              <a:t>Corten</a:t>
            </a:r>
            <a:r>
              <a:rPr lang="nl-BE" sz="2000" i="1" dirty="0"/>
              <a:t>, Niels </a:t>
            </a:r>
            <a:r>
              <a:rPr lang="nl-BE" sz="2000" i="1" dirty="0" err="1"/>
              <a:t>Appermont</a:t>
            </a:r>
            <a:r>
              <a:rPr lang="nl-BE" sz="2000" i="1" dirty="0"/>
              <a:t>, Tensie </a:t>
            </a:r>
            <a:r>
              <a:rPr lang="nl-BE" sz="2000" i="1" dirty="0" err="1"/>
              <a:t>Steijvers</a:t>
            </a:r>
            <a:endParaRPr sz="2000" i="1" dirty="0"/>
          </a:p>
        </p:txBody>
      </p:sp>
      <p:sp>
        <p:nvSpPr>
          <p:cNvPr id="5" name="Google Shape;201;p1">
            <a:extLst>
              <a:ext uri="{FF2B5EF4-FFF2-40B4-BE49-F238E27FC236}">
                <a16:creationId xmlns:a16="http://schemas.microsoft.com/office/drawing/2014/main" id="{17B6CD69-F222-47DF-B279-C8702EA5C186}"/>
              </a:ext>
            </a:extLst>
          </p:cNvPr>
          <p:cNvSpPr txBox="1">
            <a:spLocks/>
          </p:cNvSpPr>
          <p:nvPr/>
        </p:nvSpPr>
        <p:spPr>
          <a:xfrm>
            <a:off x="838200" y="5415472"/>
            <a:ext cx="10439400" cy="916174"/>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406400" algn="l"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entury Gothic"/>
                <a:ea typeface="Century Gothic"/>
                <a:cs typeface="Century Gothic"/>
                <a:sym typeface="Century Gothic"/>
              </a:defRPr>
            </a:lvl1pPr>
            <a:lvl2pPr marL="914400" marR="0" lvl="1" indent="-381000"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entury Gothic"/>
                <a:ea typeface="Century Gothic"/>
                <a:cs typeface="Century Gothic"/>
                <a:sym typeface="Century Gothic"/>
              </a:defRPr>
            </a:lvl2pPr>
            <a:lvl3pPr marL="1371600" marR="0" lvl="2" indent="-355600"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entury Gothic"/>
                <a:ea typeface="Century Gothic"/>
                <a:cs typeface="Century Gothic"/>
                <a:sym typeface="Century Gothic"/>
              </a:defRPr>
            </a:lvl3pPr>
            <a:lvl4pPr marL="1828800" marR="0" lvl="3"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entury Gothic"/>
                <a:ea typeface="Century Gothic"/>
                <a:cs typeface="Century Gothic"/>
                <a:sym typeface="Century Gothic"/>
              </a:defRPr>
            </a:lvl4pPr>
            <a:lvl5pPr marL="2286000" marR="0" lvl="4"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entury Gothic"/>
                <a:ea typeface="Century Gothic"/>
                <a:cs typeface="Century Gothic"/>
                <a:sym typeface="Century Gothic"/>
              </a:defRPr>
            </a:lvl5pPr>
            <a:lvl6pPr marL="2743200" marR="0" lvl="5"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entury Gothic"/>
                <a:ea typeface="Century Gothic"/>
                <a:cs typeface="Century Gothic"/>
                <a:sym typeface="Century Gothic"/>
              </a:defRPr>
            </a:lvl6pPr>
            <a:lvl7pPr marL="3200400" marR="0" lvl="6"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entury Gothic"/>
                <a:ea typeface="Century Gothic"/>
                <a:cs typeface="Century Gothic"/>
                <a:sym typeface="Century Gothic"/>
              </a:defRPr>
            </a:lvl7pPr>
            <a:lvl8pPr marL="3657600" marR="0" lvl="7"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entury Gothic"/>
                <a:ea typeface="Century Gothic"/>
                <a:cs typeface="Century Gothic"/>
                <a:sym typeface="Century Gothic"/>
              </a:defRPr>
            </a:lvl8pPr>
            <a:lvl9pPr marL="4114800" marR="0" lvl="8"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entury Gothic"/>
                <a:ea typeface="Century Gothic"/>
                <a:cs typeface="Century Gothic"/>
                <a:sym typeface="Century Gothic"/>
              </a:defRPr>
            </a:lvl9pPr>
          </a:lstStyle>
          <a:p>
            <a:pPr marL="0" indent="0">
              <a:spcBef>
                <a:spcPts val="0"/>
              </a:spcBef>
            </a:pPr>
            <a:r>
              <a:rPr lang="nl-BE" b="1" dirty="0">
                <a:solidFill>
                  <a:schemeClr val="bg1"/>
                </a:solidFill>
              </a:rPr>
              <a:t>IRMBAM 2023</a:t>
            </a:r>
          </a:p>
        </p:txBody>
      </p:sp>
      <p:sp>
        <p:nvSpPr>
          <p:cNvPr id="6" name="Google Shape;201;p1">
            <a:extLst>
              <a:ext uri="{FF2B5EF4-FFF2-40B4-BE49-F238E27FC236}">
                <a16:creationId xmlns:a16="http://schemas.microsoft.com/office/drawing/2014/main" id="{0B70374A-D1D0-40D8-A778-BE3A76EEC9E2}"/>
              </a:ext>
            </a:extLst>
          </p:cNvPr>
          <p:cNvSpPr txBox="1">
            <a:spLocks/>
          </p:cNvSpPr>
          <p:nvPr/>
        </p:nvSpPr>
        <p:spPr>
          <a:xfrm>
            <a:off x="838200" y="3572766"/>
            <a:ext cx="10439400" cy="916174"/>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406400" algn="l"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entury Gothic"/>
                <a:ea typeface="Century Gothic"/>
                <a:cs typeface="Century Gothic"/>
                <a:sym typeface="Century Gothic"/>
              </a:defRPr>
            </a:lvl1pPr>
            <a:lvl2pPr marL="914400" marR="0" lvl="1" indent="-381000"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entury Gothic"/>
                <a:ea typeface="Century Gothic"/>
                <a:cs typeface="Century Gothic"/>
                <a:sym typeface="Century Gothic"/>
              </a:defRPr>
            </a:lvl2pPr>
            <a:lvl3pPr marL="1371600" marR="0" lvl="2" indent="-355600"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entury Gothic"/>
                <a:ea typeface="Century Gothic"/>
                <a:cs typeface="Century Gothic"/>
                <a:sym typeface="Century Gothic"/>
              </a:defRPr>
            </a:lvl3pPr>
            <a:lvl4pPr marL="1828800" marR="0" lvl="3"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entury Gothic"/>
                <a:ea typeface="Century Gothic"/>
                <a:cs typeface="Century Gothic"/>
                <a:sym typeface="Century Gothic"/>
              </a:defRPr>
            </a:lvl4pPr>
            <a:lvl5pPr marL="2286000" marR="0" lvl="4"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entury Gothic"/>
                <a:ea typeface="Century Gothic"/>
                <a:cs typeface="Century Gothic"/>
                <a:sym typeface="Century Gothic"/>
              </a:defRPr>
            </a:lvl5pPr>
            <a:lvl6pPr marL="2743200" marR="0" lvl="5"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entury Gothic"/>
                <a:ea typeface="Century Gothic"/>
                <a:cs typeface="Century Gothic"/>
                <a:sym typeface="Century Gothic"/>
              </a:defRPr>
            </a:lvl6pPr>
            <a:lvl7pPr marL="3200400" marR="0" lvl="6"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entury Gothic"/>
                <a:ea typeface="Century Gothic"/>
                <a:cs typeface="Century Gothic"/>
                <a:sym typeface="Century Gothic"/>
              </a:defRPr>
            </a:lvl7pPr>
            <a:lvl8pPr marL="3657600" marR="0" lvl="7"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entury Gothic"/>
                <a:ea typeface="Century Gothic"/>
                <a:cs typeface="Century Gothic"/>
                <a:sym typeface="Century Gothic"/>
              </a:defRPr>
            </a:lvl8pPr>
            <a:lvl9pPr marL="4114800" marR="0" lvl="8"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entury Gothic"/>
                <a:ea typeface="Century Gothic"/>
                <a:cs typeface="Century Gothic"/>
                <a:sym typeface="Century Gothic"/>
              </a:defRPr>
            </a:lvl9pPr>
          </a:lstStyle>
          <a:p>
            <a:pPr marL="0" indent="0">
              <a:spcBef>
                <a:spcPts val="0"/>
              </a:spcBef>
            </a:pPr>
            <a:r>
              <a:rPr lang="nl-BE" sz="1800" dirty="0" err="1"/>
              <a:t>Work</a:t>
            </a:r>
            <a:r>
              <a:rPr lang="nl-BE" sz="1800" dirty="0"/>
              <a:t>-in-</a:t>
            </a:r>
            <a:r>
              <a:rPr lang="nl-BE" sz="1800" dirty="0" err="1"/>
              <a:t>progress</a:t>
            </a:r>
            <a:r>
              <a:rPr lang="nl-BE" sz="1800" dirty="0"/>
              <a:t> paper</a:t>
            </a:r>
          </a:p>
        </p:txBody>
      </p:sp>
    </p:spTree>
    <p:extLst>
      <p:ext uri="{BB962C8B-B14F-4D97-AF65-F5344CB8AC3E}">
        <p14:creationId xmlns:p14="http://schemas.microsoft.com/office/powerpoint/2010/main" val="2873215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0F2B6EA7-70A9-4C92-B70C-21A5EAFBDF15}"/>
              </a:ext>
            </a:extLst>
          </p:cNvPr>
          <p:cNvSpPr/>
          <p:nvPr/>
        </p:nvSpPr>
        <p:spPr>
          <a:xfrm>
            <a:off x="234461" y="159128"/>
            <a:ext cx="12074769" cy="6894195"/>
          </a:xfrm>
          <a:prstGeom prst="rect">
            <a:avLst/>
          </a:prstGeom>
        </p:spPr>
        <p:txBody>
          <a:bodyPr wrap="square">
            <a:spAutoFit/>
          </a:bodyPr>
          <a:lstStyle/>
          <a:p>
            <a:r>
              <a:rPr lang="en-GB" sz="1800" b="1" u="sng" dirty="0">
                <a:solidFill>
                  <a:srgbClr val="00B0F0"/>
                </a:solidFill>
                <a:latin typeface="Century Gothic" panose="020B0502020202020204" pitchFamily="34" charset="0"/>
              </a:rPr>
              <a:t>The CEO’s level of international legal literacy:</a:t>
            </a:r>
          </a:p>
          <a:p>
            <a:pPr algn="just"/>
            <a:endParaRPr lang="en-GB" sz="1800" b="1" u="sng" dirty="0">
              <a:latin typeface="Century Gothic" panose="020B0502020202020204" pitchFamily="34" charset="0"/>
            </a:endParaRPr>
          </a:p>
          <a:p>
            <a:pPr algn="just"/>
            <a:r>
              <a:rPr lang="en-GB" sz="1800" dirty="0">
                <a:latin typeface="Century Gothic" panose="020B0502020202020204" pitchFamily="34" charset="0"/>
              </a:rPr>
              <a:t>1) You can incorporate a company under Belgian law in any country, and it will always</a:t>
            </a:r>
          </a:p>
          <a:p>
            <a:pPr algn="just"/>
            <a:r>
              <a:rPr lang="en-GB" sz="1800" dirty="0">
                <a:latin typeface="Century Gothic" panose="020B0502020202020204" pitchFamily="34" charset="0"/>
              </a:rPr>
              <a:t>be recognised in that country.</a:t>
            </a:r>
          </a:p>
          <a:p>
            <a:pPr algn="just"/>
            <a:endParaRPr lang="en-GB" sz="1800" dirty="0">
              <a:latin typeface="Century Gothic" panose="020B0502020202020204" pitchFamily="34" charset="0"/>
            </a:endParaRPr>
          </a:p>
          <a:p>
            <a:pPr algn="just"/>
            <a:r>
              <a:rPr lang="en-GB" sz="1800" dirty="0">
                <a:latin typeface="Century Gothic" panose="020B0502020202020204" pitchFamily="34" charset="0"/>
              </a:rPr>
              <a:t>2) Within the European Union Belgian companies are in in principle free to operate across</a:t>
            </a:r>
          </a:p>
          <a:p>
            <a:pPr algn="just"/>
            <a:r>
              <a:rPr lang="en-GB" sz="1800" dirty="0">
                <a:latin typeface="Century Gothic" panose="020B0502020202020204" pitchFamily="34" charset="0"/>
              </a:rPr>
              <a:t>national borders trade.</a:t>
            </a:r>
          </a:p>
          <a:p>
            <a:pPr algn="just"/>
            <a:endParaRPr lang="en-GB" sz="1800" dirty="0">
              <a:latin typeface="Century Gothic" panose="020B0502020202020204" pitchFamily="34" charset="0"/>
            </a:endParaRPr>
          </a:p>
          <a:p>
            <a:pPr algn="just"/>
            <a:r>
              <a:rPr lang="en-GB" sz="1800" dirty="0">
                <a:latin typeface="Century Gothic" panose="020B0502020202020204" pitchFamily="34" charset="0"/>
              </a:rPr>
              <a:t>3) Within the European Economic Area (EEA), Belgian companies are in principle free to</a:t>
            </a:r>
          </a:p>
          <a:p>
            <a:pPr algn="just"/>
            <a:r>
              <a:rPr lang="en-GB" sz="1800" dirty="0">
                <a:latin typeface="Century Gothic" panose="020B0502020202020204" pitchFamily="34" charset="0"/>
              </a:rPr>
              <a:t>operate across national borders trade.</a:t>
            </a:r>
          </a:p>
          <a:p>
            <a:pPr algn="just"/>
            <a:endParaRPr lang="en-GB" sz="1800" dirty="0">
              <a:latin typeface="Century Gothic" panose="020B0502020202020204" pitchFamily="34" charset="0"/>
            </a:endParaRPr>
          </a:p>
          <a:p>
            <a:pPr algn="just"/>
            <a:r>
              <a:rPr lang="en-GB" sz="1800" dirty="0">
                <a:latin typeface="Century Gothic" panose="020B0502020202020204" pitchFamily="34" charset="0"/>
              </a:rPr>
              <a:t>4) When a Belgian company has its registered office in Luxembourg but is actually</a:t>
            </a:r>
          </a:p>
          <a:p>
            <a:pPr algn="just"/>
            <a:r>
              <a:rPr lang="en-GB" sz="1800" dirty="0">
                <a:latin typeface="Century Gothic" panose="020B0502020202020204" pitchFamily="34" charset="0"/>
              </a:rPr>
              <a:t>managed from Belgium, it has the choice of where it will pay corporate tax.</a:t>
            </a:r>
          </a:p>
          <a:p>
            <a:pPr algn="just"/>
            <a:endParaRPr lang="en-GB" sz="1800" dirty="0">
              <a:latin typeface="Century Gothic" panose="020B0502020202020204" pitchFamily="34" charset="0"/>
            </a:endParaRPr>
          </a:p>
          <a:p>
            <a:pPr algn="just"/>
            <a:r>
              <a:rPr lang="en-GB" sz="1800" dirty="0">
                <a:latin typeface="Century Gothic" panose="020B0502020202020204" pitchFamily="34" charset="0"/>
              </a:rPr>
              <a:t>5) When you, as a Belgian company, have goods transported abroad, the risk of loss due</a:t>
            </a:r>
          </a:p>
          <a:p>
            <a:pPr algn="just"/>
            <a:r>
              <a:rPr lang="en-GB" sz="1800" dirty="0">
                <a:latin typeface="Century Gothic" panose="020B0502020202020204" pitchFamily="34" charset="0"/>
              </a:rPr>
              <a:t>to force majeure always passes to the buyer from the moment the goods cross the</a:t>
            </a:r>
          </a:p>
          <a:p>
            <a:pPr algn="just"/>
            <a:r>
              <a:rPr lang="en-GB" sz="1800" dirty="0">
                <a:latin typeface="Century Gothic" panose="020B0502020202020204" pitchFamily="34" charset="0"/>
              </a:rPr>
              <a:t>Belgian land border.</a:t>
            </a:r>
          </a:p>
          <a:p>
            <a:pPr algn="just"/>
            <a:endParaRPr lang="en-GB" sz="1800" dirty="0">
              <a:latin typeface="Century Gothic" panose="020B0502020202020204" pitchFamily="34" charset="0"/>
            </a:endParaRPr>
          </a:p>
          <a:p>
            <a:pPr algn="just"/>
            <a:r>
              <a:rPr lang="en-GB" sz="1800" dirty="0">
                <a:latin typeface="Century Gothic" panose="020B0502020202020204" pitchFamily="34" charset="0"/>
              </a:rPr>
              <a:t>6) When a Belgian company has a shop in the Netherlands, profits relating to that shop</a:t>
            </a:r>
          </a:p>
          <a:p>
            <a:pPr algn="just"/>
            <a:r>
              <a:rPr lang="en-GB" sz="1800" dirty="0">
                <a:latin typeface="Century Gothic" panose="020B0502020202020204" pitchFamily="34" charset="0"/>
              </a:rPr>
              <a:t>will be taxed at Belgian corporate tax rate.</a:t>
            </a:r>
          </a:p>
          <a:p>
            <a:pPr algn="just"/>
            <a:endParaRPr lang="en-GB" sz="1800" dirty="0">
              <a:latin typeface="Century Gothic" panose="020B0502020202020204" pitchFamily="34" charset="0"/>
            </a:endParaRPr>
          </a:p>
          <a:p>
            <a:pPr algn="just"/>
            <a:r>
              <a:rPr lang="en-GB" sz="1800" dirty="0">
                <a:latin typeface="Century Gothic" panose="020B0502020202020204" pitchFamily="34" charset="0"/>
              </a:rPr>
              <a:t>7) If you are a Belgian company advertising in a German newspaper, the German court</a:t>
            </a:r>
          </a:p>
          <a:p>
            <a:pPr algn="just"/>
            <a:r>
              <a:rPr lang="en-GB" sz="1800" dirty="0">
                <a:latin typeface="Century Gothic" panose="020B0502020202020204" pitchFamily="34" charset="0"/>
              </a:rPr>
              <a:t>will have jurisdiction when the company has a dispute with a German consumer.</a:t>
            </a:r>
          </a:p>
          <a:p>
            <a:pPr algn="just"/>
            <a:endParaRPr lang="en-GB" sz="1800" dirty="0">
              <a:latin typeface="Century Gothic" panose="020B0502020202020204" pitchFamily="34" charset="0"/>
            </a:endParaRPr>
          </a:p>
          <a:p>
            <a:endParaRPr lang="en-GB" dirty="0">
              <a:latin typeface="Century Gothic" panose="020B0502020202020204" pitchFamily="34" charset="0"/>
            </a:endParaRPr>
          </a:p>
        </p:txBody>
      </p:sp>
    </p:spTree>
    <p:extLst>
      <p:ext uri="{BB962C8B-B14F-4D97-AF65-F5344CB8AC3E}">
        <p14:creationId xmlns:p14="http://schemas.microsoft.com/office/powerpoint/2010/main" val="14792955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0F2B6EA7-70A9-4C92-B70C-21A5EAFBDF15}"/>
              </a:ext>
            </a:extLst>
          </p:cNvPr>
          <p:cNvSpPr/>
          <p:nvPr/>
        </p:nvSpPr>
        <p:spPr>
          <a:xfrm>
            <a:off x="257908" y="522543"/>
            <a:ext cx="12074769" cy="2585323"/>
          </a:xfrm>
          <a:prstGeom prst="rect">
            <a:avLst/>
          </a:prstGeom>
        </p:spPr>
        <p:txBody>
          <a:bodyPr wrap="square">
            <a:spAutoFit/>
          </a:bodyPr>
          <a:lstStyle/>
          <a:p>
            <a:pPr algn="just"/>
            <a:r>
              <a:rPr lang="en-GB" sz="1800" dirty="0">
                <a:latin typeface="Century Gothic" panose="020B0502020202020204" pitchFamily="34" charset="0"/>
              </a:rPr>
              <a:t>8) If a Belgian company offers a Spanish-language version website, and indicate on it that</a:t>
            </a:r>
          </a:p>
          <a:p>
            <a:pPr algn="just"/>
            <a:r>
              <a:rPr lang="en-GB" sz="1800" dirty="0">
                <a:latin typeface="Century Gothic" panose="020B0502020202020204" pitchFamily="34" charset="0"/>
              </a:rPr>
              <a:t>you can deliver the products in Spain, then in the event of a dispute with a Spanish</a:t>
            </a:r>
          </a:p>
          <a:p>
            <a:pPr algn="just"/>
            <a:r>
              <a:rPr lang="en-GB" sz="1800" dirty="0">
                <a:latin typeface="Century Gothic" panose="020B0502020202020204" pitchFamily="34" charset="0"/>
              </a:rPr>
              <a:t>consumer, the Spanish court will have jurisdiction.</a:t>
            </a:r>
          </a:p>
          <a:p>
            <a:pPr algn="just"/>
            <a:endParaRPr lang="en-GB" sz="1800" b="1" u="sng" dirty="0">
              <a:latin typeface="Century Gothic" panose="020B0502020202020204" pitchFamily="34" charset="0"/>
            </a:endParaRPr>
          </a:p>
          <a:p>
            <a:pPr algn="just"/>
            <a:r>
              <a:rPr lang="en-GB" sz="1800" dirty="0">
                <a:latin typeface="Century Gothic" panose="020B0502020202020204" pitchFamily="34" charset="0"/>
              </a:rPr>
              <a:t>9) When a Belgian company enters into a contract with a French company, they are in</a:t>
            </a:r>
          </a:p>
          <a:p>
            <a:pPr algn="just"/>
            <a:r>
              <a:rPr lang="en-GB" sz="1800" dirty="0">
                <a:latin typeface="Century Gothic" panose="020B0502020202020204" pitchFamily="34" charset="0"/>
              </a:rPr>
              <a:t>principle free to choose whether Belgian or French law applies to this contract.</a:t>
            </a:r>
          </a:p>
          <a:p>
            <a:pPr algn="just"/>
            <a:endParaRPr lang="en-GB" sz="1800" dirty="0">
              <a:latin typeface="Century Gothic" panose="020B0502020202020204" pitchFamily="34" charset="0"/>
            </a:endParaRPr>
          </a:p>
          <a:p>
            <a:pPr algn="just"/>
            <a:r>
              <a:rPr lang="en-GB" sz="1800" dirty="0">
                <a:latin typeface="Century Gothic" panose="020B0502020202020204" pitchFamily="34" charset="0"/>
              </a:rPr>
              <a:t>10) A company incorporated in Belgium, under Belgian law, will only be able to be declared</a:t>
            </a:r>
          </a:p>
          <a:p>
            <a:pPr algn="just"/>
            <a:r>
              <a:rPr lang="en-GB" sz="1800" dirty="0">
                <a:latin typeface="Century Gothic" panose="020B0502020202020204" pitchFamily="34" charset="0"/>
              </a:rPr>
              <a:t>bankrupt in Belgium.</a:t>
            </a:r>
          </a:p>
        </p:txBody>
      </p:sp>
    </p:spTree>
    <p:extLst>
      <p:ext uri="{BB962C8B-B14F-4D97-AF65-F5344CB8AC3E}">
        <p14:creationId xmlns:p14="http://schemas.microsoft.com/office/powerpoint/2010/main" val="24962759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05C68DD-3891-4669-BAEB-67E474BD32A1}"/>
              </a:ext>
            </a:extLst>
          </p:cNvPr>
          <p:cNvSpPr>
            <a:spLocks noGrp="1"/>
          </p:cNvSpPr>
          <p:nvPr>
            <p:ph type="title"/>
          </p:nvPr>
        </p:nvSpPr>
        <p:spPr>
          <a:xfrm>
            <a:off x="593126" y="2117861"/>
            <a:ext cx="11331144" cy="3540405"/>
          </a:xfrm>
        </p:spPr>
        <p:txBody>
          <a:bodyPr>
            <a:normAutofit/>
          </a:bodyPr>
          <a:lstStyle/>
          <a:p>
            <a:r>
              <a:rPr lang="en-GB" dirty="0"/>
              <a:t>Internationalization is a valuable strategy for firms’ growth and expansion</a:t>
            </a:r>
            <a:endParaRPr lang="en-US" dirty="0"/>
          </a:p>
        </p:txBody>
      </p:sp>
      <p:pic>
        <p:nvPicPr>
          <p:cNvPr id="3" name="Graphic 2" descr="Wereld">
            <a:extLst>
              <a:ext uri="{FF2B5EF4-FFF2-40B4-BE49-F238E27FC236}">
                <a16:creationId xmlns:a16="http://schemas.microsoft.com/office/drawing/2014/main" id="{3400F436-D5EC-405A-A105-FD178E4971F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510085" y="1369248"/>
            <a:ext cx="1497226" cy="1497226"/>
          </a:xfrm>
          <a:prstGeom prst="rect">
            <a:avLst/>
          </a:prstGeom>
        </p:spPr>
      </p:pic>
    </p:spTree>
    <p:extLst>
      <p:ext uri="{BB962C8B-B14F-4D97-AF65-F5344CB8AC3E}">
        <p14:creationId xmlns:p14="http://schemas.microsoft.com/office/powerpoint/2010/main" val="42539116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3FF785-24E1-42D3-B785-257BDE19AB6C}"/>
              </a:ext>
            </a:extLst>
          </p:cNvPr>
          <p:cNvSpPr>
            <a:spLocks noGrp="1"/>
          </p:cNvSpPr>
          <p:nvPr>
            <p:ph type="title"/>
          </p:nvPr>
        </p:nvSpPr>
        <p:spPr/>
        <p:txBody>
          <a:bodyPr/>
          <a:lstStyle/>
          <a:p>
            <a:r>
              <a:rPr lang="en-US" dirty="0"/>
              <a:t>Research problem </a:t>
            </a:r>
          </a:p>
        </p:txBody>
      </p:sp>
      <p:sp>
        <p:nvSpPr>
          <p:cNvPr id="3" name="Tekstvak 2">
            <a:extLst>
              <a:ext uri="{FF2B5EF4-FFF2-40B4-BE49-F238E27FC236}">
                <a16:creationId xmlns:a16="http://schemas.microsoft.com/office/drawing/2014/main" id="{A3271DEB-95A8-480F-8E14-986E00DF1D57}"/>
              </a:ext>
            </a:extLst>
          </p:cNvPr>
          <p:cNvSpPr txBox="1"/>
          <p:nvPr/>
        </p:nvSpPr>
        <p:spPr>
          <a:xfrm>
            <a:off x="395878" y="2011056"/>
            <a:ext cx="11400243" cy="5293757"/>
          </a:xfrm>
          <a:prstGeom prst="rect">
            <a:avLst/>
          </a:prstGeom>
          <a:noFill/>
        </p:spPr>
        <p:txBody>
          <a:bodyPr wrap="square" rtlCol="0">
            <a:spAutoFit/>
          </a:bodyPr>
          <a:lstStyle/>
          <a:p>
            <a:pPr>
              <a:lnSpc>
                <a:spcPct val="200000"/>
              </a:lnSpc>
            </a:pPr>
            <a:r>
              <a:rPr lang="en-GB" sz="2400" b="1" dirty="0">
                <a:solidFill>
                  <a:schemeClr val="tx1"/>
                </a:solidFill>
                <a:latin typeface="Century Gothic" panose="020B0502020202020204" pitchFamily="34" charset="0"/>
                <a:sym typeface="Wingdings" panose="05000000000000000000" pitchFamily="2" charset="2"/>
              </a:rPr>
              <a:t>Firm-level drivers of internationalization:</a:t>
            </a:r>
            <a:endParaRPr lang="nl-BE" sz="2400" b="1" dirty="0">
              <a:solidFill>
                <a:schemeClr val="tx1"/>
              </a:solidFill>
              <a:latin typeface="Century Gothic" panose="020B0502020202020204" pitchFamily="34" charset="0"/>
              <a:sym typeface="Wingdings" panose="05000000000000000000" pitchFamily="2" charset="2"/>
            </a:endParaRPr>
          </a:p>
          <a:p>
            <a:pPr marL="342900" indent="-342900">
              <a:lnSpc>
                <a:spcPct val="200000"/>
              </a:lnSpc>
              <a:buFont typeface="Arial" panose="020B0604020202020204" pitchFamily="34" charset="0"/>
              <a:buChar char="•"/>
            </a:pPr>
            <a:r>
              <a:rPr lang="nl-BE" sz="2200" dirty="0">
                <a:solidFill>
                  <a:schemeClr val="tx1"/>
                </a:solidFill>
                <a:latin typeface="Century Gothic" panose="020B0502020202020204" pitchFamily="34" charset="0"/>
                <a:sym typeface="Wingdings" panose="05000000000000000000" pitchFamily="2" charset="2"/>
              </a:rPr>
              <a:t>Financial resources</a:t>
            </a:r>
          </a:p>
          <a:p>
            <a:pPr marL="342900" indent="-342900">
              <a:lnSpc>
                <a:spcPct val="200000"/>
              </a:lnSpc>
              <a:buFont typeface="Arial" panose="020B0604020202020204" pitchFamily="34" charset="0"/>
              <a:buChar char="•"/>
            </a:pPr>
            <a:r>
              <a:rPr lang="en-US" sz="2200" dirty="0">
                <a:solidFill>
                  <a:schemeClr val="tx1"/>
                </a:solidFill>
                <a:latin typeface="Century Gothic" panose="020B0502020202020204" pitchFamily="34" charset="0"/>
                <a:sym typeface="Wingdings" panose="05000000000000000000" pitchFamily="2" charset="2"/>
              </a:rPr>
              <a:t>Product diversification </a:t>
            </a:r>
          </a:p>
          <a:p>
            <a:pPr marL="342900" indent="-342900">
              <a:lnSpc>
                <a:spcPct val="200000"/>
              </a:lnSpc>
              <a:buFont typeface="Arial" panose="020B0604020202020204" pitchFamily="34" charset="0"/>
              <a:buChar char="•"/>
            </a:pPr>
            <a:r>
              <a:rPr lang="en-US" sz="2200" dirty="0">
                <a:solidFill>
                  <a:schemeClr val="tx1"/>
                </a:solidFill>
                <a:latin typeface="Century Gothic" panose="020B0502020202020204" pitchFamily="34" charset="0"/>
                <a:sym typeface="Wingdings" panose="05000000000000000000" pitchFamily="2" charset="2"/>
              </a:rPr>
              <a:t>Firm-specific assets </a:t>
            </a:r>
          </a:p>
          <a:p>
            <a:pPr marL="342900" indent="-342900">
              <a:lnSpc>
                <a:spcPct val="200000"/>
              </a:lnSpc>
              <a:buFont typeface="Arial" panose="020B0604020202020204" pitchFamily="34" charset="0"/>
              <a:buChar char="•"/>
            </a:pPr>
            <a:r>
              <a:rPr lang="en-US" sz="2200" dirty="0">
                <a:solidFill>
                  <a:srgbClr val="00B0F0"/>
                </a:solidFill>
                <a:latin typeface="Century Gothic" panose="020B0502020202020204" pitchFamily="34" charset="0"/>
                <a:sym typeface="Wingdings" panose="05000000000000000000" pitchFamily="2" charset="2"/>
              </a:rPr>
              <a:t>Firm’s level of entrepreneurial orientation (EO) </a:t>
            </a:r>
          </a:p>
          <a:p>
            <a:pPr>
              <a:lnSpc>
                <a:spcPct val="150000"/>
              </a:lnSpc>
            </a:pPr>
            <a:endParaRPr lang="en-GB" sz="2000" dirty="0">
              <a:solidFill>
                <a:schemeClr val="tx1"/>
              </a:solidFill>
              <a:latin typeface="Century Gothic" panose="020B0502020202020204" pitchFamily="34" charset="0"/>
              <a:sym typeface="Wingdings" panose="05000000000000000000" pitchFamily="2" charset="2"/>
            </a:endParaRPr>
          </a:p>
          <a:p>
            <a:endParaRPr lang="nl-BE" sz="2200" dirty="0">
              <a:solidFill>
                <a:schemeClr val="tx1"/>
              </a:solidFill>
              <a:latin typeface="Century Gothic" panose="020B0502020202020204" pitchFamily="34" charset="0"/>
            </a:endParaRPr>
          </a:p>
          <a:p>
            <a:endParaRPr lang="en-GB" sz="2200" dirty="0">
              <a:solidFill>
                <a:schemeClr val="tx1"/>
              </a:solidFill>
              <a:latin typeface="Century Gothic" panose="020B0502020202020204" pitchFamily="34" charset="0"/>
            </a:endParaRPr>
          </a:p>
          <a:p>
            <a:endParaRPr lang="nl-BE" sz="2000" dirty="0">
              <a:latin typeface="Century Gothic" panose="020B0502020202020204" pitchFamily="34" charset="0"/>
            </a:endParaRPr>
          </a:p>
          <a:p>
            <a:endParaRPr lang="en-GB" sz="2000" dirty="0">
              <a:latin typeface="Century Gothic" panose="020B0502020202020204" pitchFamily="34" charset="0"/>
            </a:endParaRPr>
          </a:p>
        </p:txBody>
      </p:sp>
      <p:pic>
        <p:nvPicPr>
          <p:cNvPr id="8" name="Graphic 7" descr="Gebouw">
            <a:extLst>
              <a:ext uri="{FF2B5EF4-FFF2-40B4-BE49-F238E27FC236}">
                <a16:creationId xmlns:a16="http://schemas.microsoft.com/office/drawing/2014/main" id="{CFE5703D-F502-4411-85EC-8BD5727B916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38554" y="365129"/>
            <a:ext cx="1315690" cy="1315690"/>
          </a:xfrm>
          <a:prstGeom prst="rect">
            <a:avLst/>
          </a:prstGeom>
        </p:spPr>
      </p:pic>
    </p:spTree>
    <p:extLst>
      <p:ext uri="{BB962C8B-B14F-4D97-AF65-F5344CB8AC3E}">
        <p14:creationId xmlns:p14="http://schemas.microsoft.com/office/powerpoint/2010/main" val="3554448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3FF785-24E1-42D3-B785-257BDE19AB6C}"/>
              </a:ext>
            </a:extLst>
          </p:cNvPr>
          <p:cNvSpPr>
            <a:spLocks noGrp="1"/>
          </p:cNvSpPr>
          <p:nvPr>
            <p:ph type="title"/>
          </p:nvPr>
        </p:nvSpPr>
        <p:spPr/>
        <p:txBody>
          <a:bodyPr/>
          <a:lstStyle/>
          <a:p>
            <a:r>
              <a:rPr lang="en-US" dirty="0"/>
              <a:t>Research problem </a:t>
            </a:r>
          </a:p>
        </p:txBody>
      </p:sp>
      <p:sp>
        <p:nvSpPr>
          <p:cNvPr id="3" name="Tekstvak 2">
            <a:extLst>
              <a:ext uri="{FF2B5EF4-FFF2-40B4-BE49-F238E27FC236}">
                <a16:creationId xmlns:a16="http://schemas.microsoft.com/office/drawing/2014/main" id="{A3271DEB-95A8-480F-8E14-986E00DF1D57}"/>
              </a:ext>
            </a:extLst>
          </p:cNvPr>
          <p:cNvSpPr txBox="1"/>
          <p:nvPr/>
        </p:nvSpPr>
        <p:spPr>
          <a:xfrm>
            <a:off x="395878" y="2034502"/>
            <a:ext cx="11400243" cy="4832092"/>
          </a:xfrm>
          <a:prstGeom prst="rect">
            <a:avLst/>
          </a:prstGeom>
          <a:noFill/>
        </p:spPr>
        <p:txBody>
          <a:bodyPr wrap="square" rtlCol="0">
            <a:spAutoFit/>
          </a:bodyPr>
          <a:lstStyle/>
          <a:p>
            <a:pPr>
              <a:lnSpc>
                <a:spcPct val="200000"/>
              </a:lnSpc>
            </a:pPr>
            <a:r>
              <a:rPr lang="en-US" sz="2400" b="1" dirty="0">
                <a:solidFill>
                  <a:srgbClr val="00B0F0"/>
                </a:solidFill>
                <a:latin typeface="Century Gothic" panose="020B0502020202020204" pitchFamily="34" charset="0"/>
                <a:sym typeface="Wingdings" panose="05000000000000000000" pitchFamily="2" charset="2"/>
              </a:rPr>
              <a:t>The Firm’s level of EO </a:t>
            </a:r>
          </a:p>
          <a:p>
            <a:pPr>
              <a:lnSpc>
                <a:spcPct val="200000"/>
              </a:lnSpc>
            </a:pPr>
            <a:r>
              <a:rPr lang="en-US" sz="2000" b="1" dirty="0">
                <a:solidFill>
                  <a:srgbClr val="00B0F0"/>
                </a:solidFill>
                <a:latin typeface="Century Gothic" panose="020B0502020202020204" pitchFamily="34" charset="0"/>
                <a:sym typeface="Wingdings" panose="05000000000000000000" pitchFamily="2" charset="2"/>
              </a:rPr>
              <a:t>= </a:t>
            </a:r>
            <a:r>
              <a:rPr lang="en-US" sz="2000" dirty="0">
                <a:solidFill>
                  <a:schemeClr val="tx1"/>
                </a:solidFill>
                <a:latin typeface="Century Gothic" panose="020B0502020202020204" pitchFamily="34" charset="0"/>
                <a:sym typeface="Wingdings" panose="05000000000000000000" pitchFamily="2" charset="2"/>
              </a:rPr>
              <a:t> the firms’ disposition to entrepreneurship</a:t>
            </a:r>
          </a:p>
          <a:p>
            <a:pPr>
              <a:lnSpc>
                <a:spcPct val="200000"/>
              </a:lnSpc>
            </a:pPr>
            <a:r>
              <a:rPr lang="en-US" sz="2000" b="1" dirty="0">
                <a:solidFill>
                  <a:srgbClr val="00B0F0"/>
                </a:solidFill>
                <a:latin typeface="Century Gothic" panose="020B0502020202020204" pitchFamily="34" charset="0"/>
                <a:sym typeface="Wingdings" panose="05000000000000000000" pitchFamily="2" charset="2"/>
              </a:rPr>
              <a:t>=</a:t>
            </a:r>
            <a:r>
              <a:rPr lang="en-US" sz="2000" dirty="0">
                <a:solidFill>
                  <a:schemeClr val="tx1"/>
                </a:solidFill>
                <a:latin typeface="Century Gothic" panose="020B0502020202020204" pitchFamily="34" charset="0"/>
                <a:sym typeface="Wingdings" panose="05000000000000000000" pitchFamily="2" charset="2"/>
              </a:rPr>
              <a:t> indicates the intention to internationalize </a:t>
            </a:r>
          </a:p>
          <a:p>
            <a:pPr>
              <a:lnSpc>
                <a:spcPct val="200000"/>
              </a:lnSpc>
            </a:pPr>
            <a:r>
              <a:rPr lang="en-US" sz="2000" b="1" dirty="0">
                <a:solidFill>
                  <a:srgbClr val="00B0F0"/>
                </a:solidFill>
                <a:latin typeface="Century Gothic" panose="020B0502020202020204" pitchFamily="34" charset="0"/>
                <a:sym typeface="Wingdings" panose="05000000000000000000" pitchFamily="2" charset="2"/>
              </a:rPr>
              <a:t>=</a:t>
            </a:r>
            <a:r>
              <a:rPr lang="en-US" sz="2000" dirty="0">
                <a:solidFill>
                  <a:schemeClr val="tx1"/>
                </a:solidFill>
                <a:latin typeface="Century Gothic" panose="020B0502020202020204" pitchFamily="34" charset="0"/>
                <a:sym typeface="Wingdings" panose="05000000000000000000" pitchFamily="2" charset="2"/>
              </a:rPr>
              <a:t> a key element in firms’ internationalization process</a:t>
            </a:r>
            <a:endParaRPr lang="en-GB" sz="2000" dirty="0">
              <a:solidFill>
                <a:schemeClr val="tx1"/>
              </a:solidFill>
              <a:latin typeface="Century Gothic" panose="020B0502020202020204" pitchFamily="34" charset="0"/>
              <a:sym typeface="Wingdings" panose="05000000000000000000" pitchFamily="2" charset="2"/>
            </a:endParaRPr>
          </a:p>
          <a:p>
            <a:endParaRPr lang="nl-BE" sz="2200" dirty="0">
              <a:solidFill>
                <a:schemeClr val="tx1"/>
              </a:solidFill>
              <a:latin typeface="Century Gothic" panose="020B0502020202020204" pitchFamily="34" charset="0"/>
            </a:endParaRPr>
          </a:p>
          <a:p>
            <a:endParaRPr lang="en-GB" sz="2200" dirty="0">
              <a:solidFill>
                <a:schemeClr val="tx1"/>
              </a:solidFill>
              <a:latin typeface="Century Gothic" panose="020B0502020202020204" pitchFamily="34" charset="0"/>
            </a:endParaRPr>
          </a:p>
          <a:p>
            <a:endParaRPr lang="nl-BE" sz="2000" dirty="0">
              <a:latin typeface="Century Gothic" panose="020B0502020202020204" pitchFamily="34" charset="0"/>
            </a:endParaRPr>
          </a:p>
          <a:p>
            <a:r>
              <a:rPr lang="en-GB" sz="2000" b="1" dirty="0">
                <a:solidFill>
                  <a:srgbClr val="00B0F0"/>
                </a:solidFill>
                <a:latin typeface="Century Gothic" panose="020B0502020202020204" pitchFamily="34" charset="0"/>
                <a:sym typeface="Wingdings" panose="05000000000000000000" pitchFamily="2" charset="2"/>
              </a:rPr>
              <a:t>Upper Echelons theory: </a:t>
            </a:r>
            <a:r>
              <a:rPr lang="en-GB" sz="1800" dirty="0">
                <a:solidFill>
                  <a:schemeClr val="tx1"/>
                </a:solidFill>
                <a:latin typeface="Century Gothic" panose="020B0502020202020204" pitchFamily="34" charset="0"/>
                <a:sym typeface="Wingdings" panose="05000000000000000000" pitchFamily="2" charset="2"/>
              </a:rPr>
              <a:t>the decision and extent of internationalization is made by managers</a:t>
            </a:r>
          </a:p>
          <a:p>
            <a:endParaRPr lang="en-GB" sz="1800" dirty="0">
              <a:solidFill>
                <a:schemeClr val="tx1"/>
              </a:solidFill>
              <a:latin typeface="Century Gothic" panose="020B0502020202020204" pitchFamily="34" charset="0"/>
              <a:sym typeface="Wingdings" panose="05000000000000000000" pitchFamily="2" charset="2"/>
            </a:endParaRPr>
          </a:p>
          <a:p>
            <a:r>
              <a:rPr lang="nl-BE" sz="1800" dirty="0">
                <a:solidFill>
                  <a:schemeClr val="accent2"/>
                </a:solidFill>
                <a:latin typeface="Century Gothic" panose="020B0502020202020204" pitchFamily="34" charset="0"/>
                <a:sym typeface="Wingdings" panose="05000000000000000000" pitchFamily="2" charset="2"/>
              </a:rPr>
              <a:t> Focus on </a:t>
            </a:r>
            <a:r>
              <a:rPr lang="nl-BE" sz="1800" dirty="0" err="1">
                <a:solidFill>
                  <a:schemeClr val="accent2"/>
                </a:solidFill>
                <a:latin typeface="Century Gothic" panose="020B0502020202020204" pitchFamily="34" charset="0"/>
                <a:sym typeface="Wingdings" panose="05000000000000000000" pitchFamily="2" charset="2"/>
              </a:rPr>
              <a:t>people</a:t>
            </a:r>
            <a:r>
              <a:rPr lang="nl-BE" sz="1800" dirty="0">
                <a:solidFill>
                  <a:schemeClr val="accent2"/>
                </a:solidFill>
                <a:latin typeface="Century Gothic" panose="020B0502020202020204" pitchFamily="34" charset="0"/>
                <a:sym typeface="Wingdings" panose="05000000000000000000" pitchFamily="2" charset="2"/>
              </a:rPr>
              <a:t> </a:t>
            </a:r>
            <a:r>
              <a:rPr lang="nl-BE" sz="1800" dirty="0" err="1">
                <a:solidFill>
                  <a:schemeClr val="accent2"/>
                </a:solidFill>
                <a:latin typeface="Century Gothic" panose="020B0502020202020204" pitchFamily="34" charset="0"/>
                <a:sym typeface="Wingdings" panose="05000000000000000000" pitchFamily="2" charset="2"/>
              </a:rPr>
              <a:t>that</a:t>
            </a:r>
            <a:r>
              <a:rPr lang="nl-BE" sz="1800" dirty="0">
                <a:solidFill>
                  <a:schemeClr val="accent2"/>
                </a:solidFill>
                <a:latin typeface="Century Gothic" panose="020B0502020202020204" pitchFamily="34" charset="0"/>
                <a:sym typeface="Wingdings" panose="05000000000000000000" pitchFamily="2" charset="2"/>
              </a:rPr>
              <a:t> drive these </a:t>
            </a:r>
            <a:r>
              <a:rPr lang="nl-BE" sz="1800" dirty="0" err="1">
                <a:solidFill>
                  <a:schemeClr val="accent2"/>
                </a:solidFill>
                <a:latin typeface="Century Gothic" panose="020B0502020202020204" pitchFamily="34" charset="0"/>
                <a:sym typeface="Wingdings" panose="05000000000000000000" pitchFamily="2" charset="2"/>
              </a:rPr>
              <a:t>decisions</a:t>
            </a:r>
            <a:endParaRPr lang="en-GB" sz="1800" dirty="0">
              <a:solidFill>
                <a:schemeClr val="accent2"/>
              </a:solidFill>
              <a:latin typeface="Century Gothic" panose="020B0502020202020204" pitchFamily="34" charset="0"/>
              <a:sym typeface="Wingdings" panose="05000000000000000000" pitchFamily="2" charset="2"/>
            </a:endParaRPr>
          </a:p>
          <a:p>
            <a:endParaRPr lang="en-GB" sz="2000" dirty="0">
              <a:latin typeface="Century Gothic" panose="020B0502020202020204" pitchFamily="34" charset="0"/>
            </a:endParaRPr>
          </a:p>
        </p:txBody>
      </p:sp>
      <p:cxnSp>
        <p:nvCxnSpPr>
          <p:cNvPr id="5" name="Rechte verbindingslijn met pijl 4">
            <a:extLst>
              <a:ext uri="{FF2B5EF4-FFF2-40B4-BE49-F238E27FC236}">
                <a16:creationId xmlns:a16="http://schemas.microsoft.com/office/drawing/2014/main" id="{124B9155-B31A-4D12-97D5-1C3ECAA5B11A}"/>
              </a:ext>
            </a:extLst>
          </p:cNvPr>
          <p:cNvCxnSpPr>
            <a:cxnSpLocks/>
          </p:cNvCxnSpPr>
          <p:nvPr/>
        </p:nvCxnSpPr>
        <p:spPr>
          <a:xfrm>
            <a:off x="1981200" y="4736123"/>
            <a:ext cx="0" cy="832339"/>
          </a:xfrm>
          <a:prstGeom prst="straightConnector1">
            <a:avLst/>
          </a:prstGeom>
          <a:ln w="38100">
            <a:headEnd type="triangle"/>
            <a:tailEnd type="triangle"/>
          </a:ln>
        </p:spPr>
        <p:style>
          <a:lnRef idx="1">
            <a:schemeClr val="accent2"/>
          </a:lnRef>
          <a:fillRef idx="0">
            <a:schemeClr val="accent2"/>
          </a:fillRef>
          <a:effectRef idx="0">
            <a:schemeClr val="accent2"/>
          </a:effectRef>
          <a:fontRef idx="minor">
            <a:schemeClr val="tx1"/>
          </a:fontRef>
        </p:style>
      </p:cxnSp>
      <p:pic>
        <p:nvPicPr>
          <p:cNvPr id="9" name="Graphic 8" descr="Wereld">
            <a:extLst>
              <a:ext uri="{FF2B5EF4-FFF2-40B4-BE49-F238E27FC236}">
                <a16:creationId xmlns:a16="http://schemas.microsoft.com/office/drawing/2014/main" id="{F8E4CD52-3F12-49A5-96F0-DBCC53AF52F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40218" y="365129"/>
            <a:ext cx="1150918" cy="1150918"/>
          </a:xfrm>
          <a:prstGeom prst="rect">
            <a:avLst/>
          </a:prstGeom>
        </p:spPr>
      </p:pic>
    </p:spTree>
    <p:extLst>
      <p:ext uri="{BB962C8B-B14F-4D97-AF65-F5344CB8AC3E}">
        <p14:creationId xmlns:p14="http://schemas.microsoft.com/office/powerpoint/2010/main" val="770267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3FF785-24E1-42D3-B785-257BDE19AB6C}"/>
              </a:ext>
            </a:extLst>
          </p:cNvPr>
          <p:cNvSpPr>
            <a:spLocks noGrp="1"/>
          </p:cNvSpPr>
          <p:nvPr>
            <p:ph type="title"/>
          </p:nvPr>
        </p:nvSpPr>
        <p:spPr/>
        <p:txBody>
          <a:bodyPr/>
          <a:lstStyle/>
          <a:p>
            <a:r>
              <a:rPr lang="en-US" dirty="0"/>
              <a:t>Research problem </a:t>
            </a:r>
          </a:p>
        </p:txBody>
      </p:sp>
      <p:sp>
        <p:nvSpPr>
          <p:cNvPr id="3" name="Tekstvak 2">
            <a:extLst>
              <a:ext uri="{FF2B5EF4-FFF2-40B4-BE49-F238E27FC236}">
                <a16:creationId xmlns:a16="http://schemas.microsoft.com/office/drawing/2014/main" id="{A3271DEB-95A8-480F-8E14-986E00DF1D57}"/>
              </a:ext>
            </a:extLst>
          </p:cNvPr>
          <p:cNvSpPr txBox="1"/>
          <p:nvPr/>
        </p:nvSpPr>
        <p:spPr>
          <a:xfrm>
            <a:off x="395878" y="2034502"/>
            <a:ext cx="11400243" cy="3970318"/>
          </a:xfrm>
          <a:prstGeom prst="rect">
            <a:avLst/>
          </a:prstGeom>
          <a:noFill/>
        </p:spPr>
        <p:txBody>
          <a:bodyPr wrap="square" rtlCol="0">
            <a:spAutoFit/>
          </a:bodyPr>
          <a:lstStyle/>
          <a:p>
            <a:pPr>
              <a:lnSpc>
                <a:spcPct val="200000"/>
              </a:lnSpc>
            </a:pPr>
            <a:r>
              <a:rPr lang="en-US" sz="2400" b="1" dirty="0">
                <a:solidFill>
                  <a:srgbClr val="00B0F0"/>
                </a:solidFill>
                <a:latin typeface="Century Gothic" panose="020B0502020202020204" pitchFamily="34" charset="0"/>
                <a:sym typeface="Wingdings" panose="05000000000000000000" pitchFamily="2" charset="2"/>
              </a:rPr>
              <a:t>Upper Echelons theory within SME’s:</a:t>
            </a:r>
          </a:p>
          <a:p>
            <a:pPr marL="342900" indent="-342900">
              <a:lnSpc>
                <a:spcPct val="200000"/>
              </a:lnSpc>
              <a:buFont typeface="Arial" panose="020B0604020202020204" pitchFamily="34" charset="0"/>
              <a:buChar char="•"/>
            </a:pPr>
            <a:r>
              <a:rPr lang="en-US" sz="2000" dirty="0">
                <a:solidFill>
                  <a:schemeClr val="tx1"/>
                </a:solidFill>
                <a:latin typeface="Century Gothic" panose="020B0502020202020204" pitchFamily="34" charset="0"/>
                <a:sym typeface="Wingdings" panose="05000000000000000000" pitchFamily="2" charset="2"/>
              </a:rPr>
              <a:t>Main decision maker = CEO </a:t>
            </a:r>
          </a:p>
          <a:p>
            <a:pPr marL="342900" indent="-342900">
              <a:lnSpc>
                <a:spcPct val="200000"/>
              </a:lnSpc>
              <a:buFont typeface="Arial" panose="020B0604020202020204" pitchFamily="34" charset="0"/>
              <a:buChar char="•"/>
            </a:pPr>
            <a:r>
              <a:rPr lang="en-US" sz="2000" dirty="0">
                <a:solidFill>
                  <a:schemeClr val="tx1"/>
                </a:solidFill>
                <a:latin typeface="Century Gothic" panose="020B0502020202020204" pitchFamily="34" charset="0"/>
                <a:sym typeface="Wingdings" panose="05000000000000000000" pitchFamily="2" charset="2"/>
              </a:rPr>
              <a:t>Organizational structure less hierarchical </a:t>
            </a:r>
          </a:p>
          <a:p>
            <a:pPr>
              <a:lnSpc>
                <a:spcPct val="200000"/>
              </a:lnSpc>
            </a:pPr>
            <a:r>
              <a:rPr lang="en-US" sz="2000" dirty="0">
                <a:solidFill>
                  <a:schemeClr val="tx1"/>
                </a:solidFill>
                <a:latin typeface="Century Gothic" panose="020B0502020202020204" pitchFamily="34" charset="0"/>
                <a:sym typeface="Wingdings" panose="05000000000000000000" pitchFamily="2" charset="2"/>
              </a:rPr>
              <a:t> Focus on individual role of CEO in context of internationalization  </a:t>
            </a:r>
          </a:p>
          <a:p>
            <a:endParaRPr lang="nl-BE" sz="2200" dirty="0">
              <a:solidFill>
                <a:schemeClr val="tx1"/>
              </a:solidFill>
              <a:latin typeface="Century Gothic" panose="020B0502020202020204" pitchFamily="34" charset="0"/>
            </a:endParaRPr>
          </a:p>
          <a:p>
            <a:endParaRPr lang="en-GB" sz="2200" dirty="0">
              <a:solidFill>
                <a:schemeClr val="tx1"/>
              </a:solidFill>
              <a:latin typeface="Century Gothic" panose="020B0502020202020204" pitchFamily="34" charset="0"/>
            </a:endParaRPr>
          </a:p>
          <a:p>
            <a:pPr algn="ctr"/>
            <a:r>
              <a:rPr lang="en-US" sz="2000" dirty="0">
                <a:solidFill>
                  <a:srgbClr val="00B0F0"/>
                </a:solidFill>
                <a:latin typeface="Century Gothic" panose="020B0502020202020204" pitchFamily="34" charset="0"/>
              </a:rPr>
              <a:t>Focus on CEO’s entrepreneurial orientation </a:t>
            </a:r>
          </a:p>
          <a:p>
            <a:pPr algn="ctr"/>
            <a:endParaRPr lang="en-US" sz="2000" dirty="0">
              <a:solidFill>
                <a:srgbClr val="00B0F0"/>
              </a:solidFill>
              <a:latin typeface="Century Gothic" panose="020B0502020202020204" pitchFamily="34" charset="0"/>
            </a:endParaRPr>
          </a:p>
        </p:txBody>
      </p:sp>
      <p:cxnSp>
        <p:nvCxnSpPr>
          <p:cNvPr id="6" name="Rechte verbindingslijn met pijl 5">
            <a:extLst>
              <a:ext uri="{FF2B5EF4-FFF2-40B4-BE49-F238E27FC236}">
                <a16:creationId xmlns:a16="http://schemas.microsoft.com/office/drawing/2014/main" id="{7318F641-1A8B-44E7-8295-5423D66455EB}"/>
              </a:ext>
            </a:extLst>
          </p:cNvPr>
          <p:cNvCxnSpPr>
            <a:cxnSpLocks/>
          </p:cNvCxnSpPr>
          <p:nvPr/>
        </p:nvCxnSpPr>
        <p:spPr>
          <a:xfrm>
            <a:off x="5808944" y="4621709"/>
            <a:ext cx="0" cy="728767"/>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sp>
        <p:nvSpPr>
          <p:cNvPr id="4" name="Rechthoek 3">
            <a:extLst>
              <a:ext uri="{FF2B5EF4-FFF2-40B4-BE49-F238E27FC236}">
                <a16:creationId xmlns:a16="http://schemas.microsoft.com/office/drawing/2014/main" id="{71A68200-2F58-4201-AE78-10B31267846C}"/>
              </a:ext>
            </a:extLst>
          </p:cNvPr>
          <p:cNvSpPr/>
          <p:nvPr/>
        </p:nvSpPr>
        <p:spPr>
          <a:xfrm>
            <a:off x="744415" y="5976326"/>
            <a:ext cx="10609385" cy="707886"/>
          </a:xfrm>
          <a:prstGeom prst="rect">
            <a:avLst/>
          </a:prstGeom>
        </p:spPr>
        <p:txBody>
          <a:bodyPr wrap="square">
            <a:spAutoFit/>
          </a:bodyPr>
          <a:lstStyle/>
          <a:p>
            <a:pPr algn="ctr"/>
            <a:r>
              <a:rPr lang="en-GB" sz="2000" b="1" dirty="0">
                <a:solidFill>
                  <a:srgbClr val="00B0F0"/>
                </a:solidFill>
                <a:latin typeface="Century Gothic" panose="020B0502020202020204" pitchFamily="34" charset="0"/>
              </a:rPr>
              <a:t>Hypothesis 1 (H1): There is a positive association between the CEO’s entrepreneurial orientation and internationalization</a:t>
            </a:r>
          </a:p>
        </p:txBody>
      </p:sp>
      <p:pic>
        <p:nvPicPr>
          <p:cNvPr id="8" name="Graphic 7" descr="Open boek">
            <a:extLst>
              <a:ext uri="{FF2B5EF4-FFF2-40B4-BE49-F238E27FC236}">
                <a16:creationId xmlns:a16="http://schemas.microsoft.com/office/drawing/2014/main" id="{F6F0F0DD-291E-48C2-912B-919EE65D5C3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03738" y="417037"/>
            <a:ext cx="1178170" cy="1178170"/>
          </a:xfrm>
          <a:prstGeom prst="rect">
            <a:avLst/>
          </a:prstGeom>
        </p:spPr>
      </p:pic>
    </p:spTree>
    <p:extLst>
      <p:ext uri="{BB962C8B-B14F-4D97-AF65-F5344CB8AC3E}">
        <p14:creationId xmlns:p14="http://schemas.microsoft.com/office/powerpoint/2010/main" val="1890025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3FF785-24E1-42D3-B785-257BDE19AB6C}"/>
              </a:ext>
            </a:extLst>
          </p:cNvPr>
          <p:cNvSpPr>
            <a:spLocks noGrp="1"/>
          </p:cNvSpPr>
          <p:nvPr>
            <p:ph type="title"/>
          </p:nvPr>
        </p:nvSpPr>
        <p:spPr/>
        <p:txBody>
          <a:bodyPr/>
          <a:lstStyle/>
          <a:p>
            <a:r>
              <a:rPr lang="en-US" dirty="0"/>
              <a:t>Research problem </a:t>
            </a:r>
          </a:p>
        </p:txBody>
      </p:sp>
      <p:sp>
        <p:nvSpPr>
          <p:cNvPr id="3" name="Tekstvak 2">
            <a:extLst>
              <a:ext uri="{FF2B5EF4-FFF2-40B4-BE49-F238E27FC236}">
                <a16:creationId xmlns:a16="http://schemas.microsoft.com/office/drawing/2014/main" id="{A3271DEB-95A8-480F-8E14-986E00DF1D57}"/>
              </a:ext>
            </a:extLst>
          </p:cNvPr>
          <p:cNvSpPr txBox="1"/>
          <p:nvPr/>
        </p:nvSpPr>
        <p:spPr>
          <a:xfrm>
            <a:off x="395878" y="2101304"/>
            <a:ext cx="11400243" cy="4624984"/>
          </a:xfrm>
          <a:prstGeom prst="rect">
            <a:avLst/>
          </a:prstGeom>
          <a:noFill/>
        </p:spPr>
        <p:txBody>
          <a:bodyPr wrap="square" rtlCol="0">
            <a:spAutoFit/>
          </a:bodyPr>
          <a:lstStyle/>
          <a:p>
            <a:pPr algn="ctr"/>
            <a:endParaRPr lang="nl-BE" sz="2500" b="1" dirty="0">
              <a:solidFill>
                <a:schemeClr val="accent2"/>
              </a:solidFill>
              <a:latin typeface="Century Gothic" panose="020B0502020202020204" pitchFamily="34" charset="0"/>
              <a:sym typeface="Wingdings" panose="05000000000000000000" pitchFamily="2" charset="2"/>
            </a:endParaRPr>
          </a:p>
          <a:p>
            <a:pPr algn="ctr"/>
            <a:endParaRPr lang="nl-BE" sz="2500" b="1" dirty="0">
              <a:solidFill>
                <a:schemeClr val="accent2"/>
              </a:solidFill>
              <a:latin typeface="Century Gothic" panose="020B0502020202020204" pitchFamily="34" charset="0"/>
              <a:sym typeface="Wingdings" panose="05000000000000000000" pitchFamily="2" charset="2"/>
            </a:endParaRPr>
          </a:p>
          <a:p>
            <a:pPr>
              <a:lnSpc>
                <a:spcPct val="150000"/>
              </a:lnSpc>
            </a:pPr>
            <a:endParaRPr lang="nl-BE" sz="2500" b="1" dirty="0">
              <a:solidFill>
                <a:schemeClr val="tx1"/>
              </a:solidFill>
              <a:latin typeface="Century Gothic" panose="020B0502020202020204" pitchFamily="34" charset="0"/>
              <a:sym typeface="Wingdings" panose="05000000000000000000" pitchFamily="2" charset="2"/>
            </a:endParaRPr>
          </a:p>
          <a:p>
            <a:pPr>
              <a:lnSpc>
                <a:spcPct val="150000"/>
              </a:lnSpc>
            </a:pPr>
            <a:r>
              <a:rPr lang="en-GB" sz="2200" dirty="0">
                <a:solidFill>
                  <a:schemeClr val="tx1"/>
                </a:solidFill>
                <a:latin typeface="Century Gothic" panose="020B0502020202020204" pitchFamily="34" charset="0"/>
              </a:rPr>
              <a:t>Successful international activity requires specialized and higher quality resources</a:t>
            </a:r>
          </a:p>
          <a:p>
            <a:pPr algn="ctr">
              <a:lnSpc>
                <a:spcPct val="150000"/>
              </a:lnSpc>
            </a:pPr>
            <a:r>
              <a:rPr lang="en-GB" sz="2200" b="1" dirty="0">
                <a:solidFill>
                  <a:schemeClr val="tx1"/>
                </a:solidFill>
                <a:latin typeface="Century Gothic" panose="020B0502020202020204" pitchFamily="34" charset="0"/>
                <a:sym typeface="Wingdings" panose="05000000000000000000" pitchFamily="2" charset="2"/>
              </a:rPr>
              <a:t>In-house resources of the firm</a:t>
            </a:r>
          </a:p>
          <a:p>
            <a:pPr algn="ctr">
              <a:lnSpc>
                <a:spcPct val="150000"/>
              </a:lnSpc>
            </a:pPr>
            <a:endParaRPr lang="nl-BE" sz="2200" b="1" dirty="0">
              <a:solidFill>
                <a:schemeClr val="tx1"/>
              </a:solidFill>
              <a:latin typeface="Century Gothic" panose="020B0502020202020204" pitchFamily="34" charset="0"/>
              <a:sym typeface="Wingdings" panose="05000000000000000000" pitchFamily="2" charset="2"/>
            </a:endParaRPr>
          </a:p>
          <a:p>
            <a:pPr algn="ctr">
              <a:lnSpc>
                <a:spcPct val="150000"/>
              </a:lnSpc>
            </a:pPr>
            <a:endParaRPr lang="nl-BE" sz="2200" b="1" dirty="0">
              <a:solidFill>
                <a:schemeClr val="tx1"/>
              </a:solidFill>
              <a:latin typeface="Century Gothic" panose="020B0502020202020204" pitchFamily="34" charset="0"/>
              <a:sym typeface="Wingdings" panose="05000000000000000000" pitchFamily="2" charset="2"/>
            </a:endParaRPr>
          </a:p>
          <a:p>
            <a:pPr algn="ctr"/>
            <a:r>
              <a:rPr lang="nl-BE" sz="2200" b="1" dirty="0">
                <a:solidFill>
                  <a:schemeClr val="accent2"/>
                </a:solidFill>
                <a:latin typeface="Century Gothic" panose="020B0502020202020204" pitchFamily="34" charset="0"/>
                <a:sym typeface="Wingdings" panose="05000000000000000000" pitchFamily="2" charset="2"/>
              </a:rPr>
              <a:t>KNOWLEDGE</a:t>
            </a:r>
            <a:endParaRPr lang="en-GB" sz="2200" b="1" dirty="0">
              <a:solidFill>
                <a:schemeClr val="accent2"/>
              </a:solidFill>
              <a:latin typeface="Century Gothic" panose="020B0502020202020204" pitchFamily="34" charset="0"/>
              <a:sym typeface="Wingdings" panose="05000000000000000000" pitchFamily="2" charset="2"/>
            </a:endParaRPr>
          </a:p>
          <a:p>
            <a:pPr>
              <a:lnSpc>
                <a:spcPct val="200000"/>
              </a:lnSpc>
            </a:pPr>
            <a:endParaRPr lang="en-GB" sz="2500" b="1" dirty="0">
              <a:solidFill>
                <a:schemeClr val="tx1"/>
              </a:solidFill>
              <a:latin typeface="Century Gothic" panose="020B0502020202020204" pitchFamily="34" charset="0"/>
              <a:sym typeface="Wingdings" panose="05000000000000000000" pitchFamily="2" charset="2"/>
            </a:endParaRPr>
          </a:p>
        </p:txBody>
      </p:sp>
      <p:sp>
        <p:nvSpPr>
          <p:cNvPr id="4" name="Pijl: rechts 3">
            <a:extLst>
              <a:ext uri="{FF2B5EF4-FFF2-40B4-BE49-F238E27FC236}">
                <a16:creationId xmlns:a16="http://schemas.microsoft.com/office/drawing/2014/main" id="{E0212265-7F5C-472D-B2F7-6DF1A36B3FA6}"/>
              </a:ext>
            </a:extLst>
          </p:cNvPr>
          <p:cNvSpPr/>
          <p:nvPr/>
        </p:nvSpPr>
        <p:spPr>
          <a:xfrm>
            <a:off x="7237647" y="1905589"/>
            <a:ext cx="3846521" cy="1693396"/>
          </a:xfrm>
          <a:prstGeom prst="rightArrow">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kstvak 4">
            <a:extLst>
              <a:ext uri="{FF2B5EF4-FFF2-40B4-BE49-F238E27FC236}">
                <a16:creationId xmlns:a16="http://schemas.microsoft.com/office/drawing/2014/main" id="{E72C2BD2-5930-45D3-97B9-FEA92D71F7FA}"/>
              </a:ext>
            </a:extLst>
          </p:cNvPr>
          <p:cNvSpPr txBox="1"/>
          <p:nvPr/>
        </p:nvSpPr>
        <p:spPr>
          <a:xfrm>
            <a:off x="7287237" y="2356816"/>
            <a:ext cx="3581400" cy="707886"/>
          </a:xfrm>
          <a:prstGeom prst="rect">
            <a:avLst/>
          </a:prstGeom>
          <a:noFill/>
        </p:spPr>
        <p:txBody>
          <a:bodyPr wrap="square" rtlCol="0">
            <a:spAutoFit/>
          </a:bodyPr>
          <a:lstStyle/>
          <a:p>
            <a:pPr algn="ctr"/>
            <a:r>
              <a:rPr lang="en-GB" sz="2000" b="1" dirty="0">
                <a:solidFill>
                  <a:schemeClr val="accent2"/>
                </a:solidFill>
                <a:latin typeface="Century Gothic" panose="020B0502020202020204" pitchFamily="34" charset="0"/>
              </a:rPr>
              <a:t>Effective internationalization</a:t>
            </a:r>
          </a:p>
        </p:txBody>
      </p:sp>
      <p:sp>
        <p:nvSpPr>
          <p:cNvPr id="8" name="Pijl: rechts 7">
            <a:extLst>
              <a:ext uri="{FF2B5EF4-FFF2-40B4-BE49-F238E27FC236}">
                <a16:creationId xmlns:a16="http://schemas.microsoft.com/office/drawing/2014/main" id="{43527876-B66E-4121-90E6-E7376305CD0D}"/>
              </a:ext>
            </a:extLst>
          </p:cNvPr>
          <p:cNvSpPr/>
          <p:nvPr/>
        </p:nvSpPr>
        <p:spPr>
          <a:xfrm rot="10800000">
            <a:off x="1107831" y="1905586"/>
            <a:ext cx="3630995" cy="1693397"/>
          </a:xfrm>
          <a:prstGeom prst="rightArrow">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kstvak 8">
            <a:extLst>
              <a:ext uri="{FF2B5EF4-FFF2-40B4-BE49-F238E27FC236}">
                <a16:creationId xmlns:a16="http://schemas.microsoft.com/office/drawing/2014/main" id="{74CFFEE1-F5F0-4757-B1DB-4BC3193FE978}"/>
              </a:ext>
            </a:extLst>
          </p:cNvPr>
          <p:cNvSpPr txBox="1"/>
          <p:nvPr/>
        </p:nvSpPr>
        <p:spPr>
          <a:xfrm>
            <a:off x="1431007" y="2398342"/>
            <a:ext cx="3258218" cy="707886"/>
          </a:xfrm>
          <a:prstGeom prst="rect">
            <a:avLst/>
          </a:prstGeom>
          <a:noFill/>
        </p:spPr>
        <p:txBody>
          <a:bodyPr wrap="square" rtlCol="0">
            <a:spAutoFit/>
          </a:bodyPr>
          <a:lstStyle/>
          <a:p>
            <a:pPr algn="ctr"/>
            <a:r>
              <a:rPr lang="en-GB" sz="2000" b="1" dirty="0">
                <a:solidFill>
                  <a:schemeClr val="accent2"/>
                </a:solidFill>
                <a:latin typeface="Century Gothic" panose="020B0502020202020204" pitchFamily="34" charset="0"/>
              </a:rPr>
              <a:t>EO = internationalization intentions </a:t>
            </a:r>
          </a:p>
        </p:txBody>
      </p:sp>
      <p:sp>
        <p:nvSpPr>
          <p:cNvPr id="6" name="Rechthoek 5">
            <a:extLst>
              <a:ext uri="{FF2B5EF4-FFF2-40B4-BE49-F238E27FC236}">
                <a16:creationId xmlns:a16="http://schemas.microsoft.com/office/drawing/2014/main" id="{21A45761-71A1-4CC7-ADAA-56D04C5FE4B6}"/>
              </a:ext>
            </a:extLst>
          </p:cNvPr>
          <p:cNvSpPr/>
          <p:nvPr/>
        </p:nvSpPr>
        <p:spPr>
          <a:xfrm>
            <a:off x="4689225" y="2326534"/>
            <a:ext cx="2598011" cy="838546"/>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kstvak 9">
            <a:extLst>
              <a:ext uri="{FF2B5EF4-FFF2-40B4-BE49-F238E27FC236}">
                <a16:creationId xmlns:a16="http://schemas.microsoft.com/office/drawing/2014/main" id="{9EEACDB0-99EB-4D24-B33B-B2E456F92AF2}"/>
              </a:ext>
            </a:extLst>
          </p:cNvPr>
          <p:cNvSpPr txBox="1"/>
          <p:nvPr/>
        </p:nvSpPr>
        <p:spPr>
          <a:xfrm>
            <a:off x="4738828" y="2356816"/>
            <a:ext cx="2548414" cy="707886"/>
          </a:xfrm>
          <a:prstGeom prst="rect">
            <a:avLst/>
          </a:prstGeom>
          <a:noFill/>
        </p:spPr>
        <p:txBody>
          <a:bodyPr wrap="square" rtlCol="0">
            <a:spAutoFit/>
          </a:bodyPr>
          <a:lstStyle/>
          <a:p>
            <a:pPr algn="ctr"/>
            <a:r>
              <a:rPr lang="en-GB" sz="2000" b="1" dirty="0">
                <a:solidFill>
                  <a:schemeClr val="bg1"/>
                </a:solidFill>
              </a:rPr>
              <a:t>Resource Based View (RBV)</a:t>
            </a:r>
          </a:p>
        </p:txBody>
      </p:sp>
      <p:cxnSp>
        <p:nvCxnSpPr>
          <p:cNvPr id="11" name="Rechte verbindingslijn met pijl 10">
            <a:extLst>
              <a:ext uri="{FF2B5EF4-FFF2-40B4-BE49-F238E27FC236}">
                <a16:creationId xmlns:a16="http://schemas.microsoft.com/office/drawing/2014/main" id="{A692A766-6BCF-48DD-A750-7A7216D7C316}"/>
              </a:ext>
            </a:extLst>
          </p:cNvPr>
          <p:cNvCxnSpPr>
            <a:cxnSpLocks/>
          </p:cNvCxnSpPr>
          <p:nvPr/>
        </p:nvCxnSpPr>
        <p:spPr>
          <a:xfrm>
            <a:off x="6096000" y="4522855"/>
            <a:ext cx="0" cy="893207"/>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pic>
        <p:nvPicPr>
          <p:cNvPr id="12" name="Afbeelding 11">
            <a:extLst>
              <a:ext uri="{FF2B5EF4-FFF2-40B4-BE49-F238E27FC236}">
                <a16:creationId xmlns:a16="http://schemas.microsoft.com/office/drawing/2014/main" id="{82500EFB-C8A3-4BB9-88FF-AF604267D7A5}"/>
              </a:ext>
            </a:extLst>
          </p:cNvPr>
          <p:cNvPicPr>
            <a:picLocks noChangeAspect="1"/>
          </p:cNvPicPr>
          <p:nvPr/>
        </p:nvPicPr>
        <p:blipFill>
          <a:blip r:embed="rId3"/>
          <a:stretch>
            <a:fillRect/>
          </a:stretch>
        </p:blipFill>
        <p:spPr>
          <a:xfrm>
            <a:off x="5610301" y="5882265"/>
            <a:ext cx="971398" cy="975735"/>
          </a:xfrm>
          <a:prstGeom prst="rect">
            <a:avLst/>
          </a:prstGeom>
        </p:spPr>
      </p:pic>
      <p:cxnSp>
        <p:nvCxnSpPr>
          <p:cNvPr id="14" name="Rechte verbindingslijn met pijl 13">
            <a:extLst>
              <a:ext uri="{FF2B5EF4-FFF2-40B4-BE49-F238E27FC236}">
                <a16:creationId xmlns:a16="http://schemas.microsoft.com/office/drawing/2014/main" id="{DD4F66F3-6BF0-480C-A5D7-DD7B8F6D2675}"/>
              </a:ext>
            </a:extLst>
          </p:cNvPr>
          <p:cNvCxnSpPr/>
          <p:nvPr/>
        </p:nvCxnSpPr>
        <p:spPr>
          <a:xfrm flipV="1">
            <a:off x="7287242" y="5073373"/>
            <a:ext cx="1207477" cy="808892"/>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cxnSp>
        <p:nvCxnSpPr>
          <p:cNvPr id="15" name="Rechte verbindingslijn met pijl 14">
            <a:extLst>
              <a:ext uri="{FF2B5EF4-FFF2-40B4-BE49-F238E27FC236}">
                <a16:creationId xmlns:a16="http://schemas.microsoft.com/office/drawing/2014/main" id="{1AD74353-C2AA-4C5D-AD7A-A4B97224E791}"/>
              </a:ext>
            </a:extLst>
          </p:cNvPr>
          <p:cNvCxnSpPr>
            <a:cxnSpLocks/>
          </p:cNvCxnSpPr>
          <p:nvPr/>
        </p:nvCxnSpPr>
        <p:spPr>
          <a:xfrm>
            <a:off x="7287236" y="5882265"/>
            <a:ext cx="1219206" cy="701671"/>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sp>
        <p:nvSpPr>
          <p:cNvPr id="16" name="Tekstvak 15">
            <a:extLst>
              <a:ext uri="{FF2B5EF4-FFF2-40B4-BE49-F238E27FC236}">
                <a16:creationId xmlns:a16="http://schemas.microsoft.com/office/drawing/2014/main" id="{006020AB-6B8C-43A6-823C-423635B5BE8E}"/>
              </a:ext>
            </a:extLst>
          </p:cNvPr>
          <p:cNvSpPr txBox="1"/>
          <p:nvPr/>
        </p:nvSpPr>
        <p:spPr>
          <a:xfrm>
            <a:off x="8494719" y="4923821"/>
            <a:ext cx="3392481" cy="646331"/>
          </a:xfrm>
          <a:prstGeom prst="rect">
            <a:avLst/>
          </a:prstGeom>
          <a:noFill/>
        </p:spPr>
        <p:txBody>
          <a:bodyPr wrap="square" rtlCol="0">
            <a:spAutoFit/>
          </a:bodyPr>
          <a:lstStyle/>
          <a:p>
            <a:r>
              <a:rPr lang="en-GB" sz="1800" dirty="0">
                <a:latin typeface="Century Gothic" panose="020B0502020202020204" pitchFamily="34" charset="0"/>
              </a:rPr>
              <a:t>important resource in internationalization process</a:t>
            </a:r>
          </a:p>
        </p:txBody>
      </p:sp>
      <p:sp>
        <p:nvSpPr>
          <p:cNvPr id="17" name="Tekstvak 16">
            <a:extLst>
              <a:ext uri="{FF2B5EF4-FFF2-40B4-BE49-F238E27FC236}">
                <a16:creationId xmlns:a16="http://schemas.microsoft.com/office/drawing/2014/main" id="{C49A4068-0665-41F0-AD0D-ABFF87CEFE6B}"/>
              </a:ext>
            </a:extLst>
          </p:cNvPr>
          <p:cNvSpPr txBox="1"/>
          <p:nvPr/>
        </p:nvSpPr>
        <p:spPr>
          <a:xfrm>
            <a:off x="8603839" y="6145813"/>
            <a:ext cx="3094884" cy="646331"/>
          </a:xfrm>
          <a:prstGeom prst="rect">
            <a:avLst/>
          </a:prstGeom>
          <a:noFill/>
        </p:spPr>
        <p:txBody>
          <a:bodyPr wrap="square" rtlCol="0">
            <a:spAutoFit/>
          </a:bodyPr>
          <a:lstStyle/>
          <a:p>
            <a:r>
              <a:rPr lang="en-GB" sz="1800" dirty="0">
                <a:latin typeface="Century Gothic" panose="020B0502020202020204" pitchFamily="34" charset="0"/>
              </a:rPr>
              <a:t>Foreign market knowledge </a:t>
            </a:r>
          </a:p>
        </p:txBody>
      </p:sp>
    </p:spTree>
    <p:extLst>
      <p:ext uri="{BB962C8B-B14F-4D97-AF65-F5344CB8AC3E}">
        <p14:creationId xmlns:p14="http://schemas.microsoft.com/office/powerpoint/2010/main" val="1512214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4"/>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6"/>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15"/>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8" grpId="0" animBg="1"/>
      <p:bldP spid="9" grpId="0"/>
      <p:bldP spid="6" grpId="0" animBg="1"/>
      <p:bldP spid="10" grpId="0"/>
      <p:bldP spid="16" grpId="0"/>
      <p:bldP spid="1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3FF785-24E1-42D3-B785-257BDE19AB6C}"/>
              </a:ext>
            </a:extLst>
          </p:cNvPr>
          <p:cNvSpPr>
            <a:spLocks noGrp="1"/>
          </p:cNvSpPr>
          <p:nvPr>
            <p:ph type="title"/>
          </p:nvPr>
        </p:nvSpPr>
        <p:spPr/>
        <p:txBody>
          <a:bodyPr/>
          <a:lstStyle/>
          <a:p>
            <a:r>
              <a:rPr lang="en-US" dirty="0"/>
              <a:t>Research problem</a:t>
            </a:r>
          </a:p>
        </p:txBody>
      </p:sp>
      <p:sp>
        <p:nvSpPr>
          <p:cNvPr id="13" name="Tekstvak 12">
            <a:extLst>
              <a:ext uri="{FF2B5EF4-FFF2-40B4-BE49-F238E27FC236}">
                <a16:creationId xmlns:a16="http://schemas.microsoft.com/office/drawing/2014/main" id="{F835EBCF-3BE4-4A7C-8A96-5F310505B813}"/>
              </a:ext>
            </a:extLst>
          </p:cNvPr>
          <p:cNvSpPr txBox="1"/>
          <p:nvPr/>
        </p:nvSpPr>
        <p:spPr>
          <a:xfrm>
            <a:off x="387350" y="2095163"/>
            <a:ext cx="10750550" cy="3385542"/>
          </a:xfrm>
          <a:prstGeom prst="rect">
            <a:avLst/>
          </a:prstGeom>
          <a:noFill/>
        </p:spPr>
        <p:txBody>
          <a:bodyPr wrap="square" rtlCol="0">
            <a:spAutoFit/>
          </a:bodyPr>
          <a:lstStyle/>
          <a:p>
            <a:pPr algn="ctr"/>
            <a:r>
              <a:rPr lang="en-GB" sz="3000" b="1" dirty="0">
                <a:latin typeface="Century Gothic" panose="020B0502020202020204" pitchFamily="34" charset="0"/>
              </a:rPr>
              <a:t>CEO’s international legal knowledge</a:t>
            </a:r>
          </a:p>
          <a:p>
            <a:pPr algn="ctr"/>
            <a:endParaRPr lang="en-GB" sz="2700" b="1" dirty="0">
              <a:latin typeface="Century Gothic" panose="020B0502020202020204" pitchFamily="34" charset="0"/>
            </a:endParaRPr>
          </a:p>
          <a:p>
            <a:endParaRPr lang="en-US" sz="2500" b="1" dirty="0">
              <a:solidFill>
                <a:schemeClr val="accent2"/>
              </a:solidFill>
              <a:latin typeface="Century Gothic" panose="020B0502020202020204" pitchFamily="34" charset="0"/>
              <a:sym typeface="Wingdings" panose="05000000000000000000" pitchFamily="2" charset="2"/>
            </a:endParaRPr>
          </a:p>
          <a:p>
            <a:pPr marL="342900" indent="-342900">
              <a:lnSpc>
                <a:spcPct val="200000"/>
              </a:lnSpc>
              <a:buFont typeface="Wingdings" panose="05000000000000000000" pitchFamily="2" charset="2"/>
              <a:buChar char="à"/>
            </a:pPr>
            <a:endParaRPr lang="en-US" sz="2000" dirty="0">
              <a:solidFill>
                <a:schemeClr val="tx1"/>
              </a:solidFill>
              <a:latin typeface="Century Gothic" panose="020B0502020202020204" pitchFamily="34" charset="0"/>
              <a:sym typeface="Wingdings" panose="05000000000000000000" pitchFamily="2" charset="2"/>
            </a:endParaRPr>
          </a:p>
          <a:p>
            <a:pPr marL="342900" indent="-342900">
              <a:lnSpc>
                <a:spcPct val="200000"/>
              </a:lnSpc>
              <a:buFont typeface="Wingdings" panose="05000000000000000000" pitchFamily="2" charset="2"/>
              <a:buChar char="à"/>
            </a:pPr>
            <a:endParaRPr lang="en-US" sz="2000" dirty="0">
              <a:solidFill>
                <a:schemeClr val="tx1"/>
              </a:solidFill>
              <a:latin typeface="Century Gothic" panose="020B0502020202020204" pitchFamily="34" charset="0"/>
              <a:sym typeface="Wingdings" panose="05000000000000000000" pitchFamily="2" charset="2"/>
            </a:endParaRPr>
          </a:p>
          <a:p>
            <a:pPr marL="342900" indent="-342900">
              <a:buFont typeface="Wingdings" panose="05000000000000000000" pitchFamily="2" charset="2"/>
              <a:buChar char="à"/>
            </a:pPr>
            <a:endParaRPr lang="nl-BE" sz="2500" b="1" dirty="0">
              <a:solidFill>
                <a:schemeClr val="accent2"/>
              </a:solidFill>
              <a:latin typeface="Century Gothic" panose="020B0502020202020204" pitchFamily="34" charset="0"/>
            </a:endParaRPr>
          </a:p>
          <a:p>
            <a:endParaRPr lang="en-GB" sz="2700" b="1" dirty="0">
              <a:latin typeface="Century Gothic" panose="020B0502020202020204" pitchFamily="34" charset="0"/>
            </a:endParaRPr>
          </a:p>
        </p:txBody>
      </p:sp>
      <p:pic>
        <p:nvPicPr>
          <p:cNvPr id="14" name="Picture 6" descr="Decision, human, knowledge, law, learn, think icon - Download on Iconfinder">
            <a:extLst>
              <a:ext uri="{FF2B5EF4-FFF2-40B4-BE49-F238E27FC236}">
                <a16:creationId xmlns:a16="http://schemas.microsoft.com/office/drawing/2014/main" id="{B578404C-E6E6-4DE8-B6B9-427182BD4F1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7350" y="242892"/>
            <a:ext cx="1333500" cy="1333500"/>
          </a:xfrm>
          <a:prstGeom prst="rect">
            <a:avLst/>
          </a:prstGeom>
          <a:noFill/>
          <a:extLst>
            <a:ext uri="{909E8E84-426E-40DD-AFC4-6F175D3DCCD1}">
              <a14:hiddenFill xmlns:a14="http://schemas.microsoft.com/office/drawing/2010/main">
                <a:solidFill>
                  <a:srgbClr val="FFFFFF"/>
                </a:solidFill>
              </a14:hiddenFill>
            </a:ext>
          </a:extLst>
        </p:spPr>
      </p:pic>
      <p:sp>
        <p:nvSpPr>
          <p:cNvPr id="3" name="Ovaal 2">
            <a:extLst>
              <a:ext uri="{FF2B5EF4-FFF2-40B4-BE49-F238E27FC236}">
                <a16:creationId xmlns:a16="http://schemas.microsoft.com/office/drawing/2014/main" id="{19414C07-C1FD-42ED-8C11-4B58ADB7D85A}"/>
              </a:ext>
            </a:extLst>
          </p:cNvPr>
          <p:cNvSpPr/>
          <p:nvPr/>
        </p:nvSpPr>
        <p:spPr>
          <a:xfrm>
            <a:off x="1833441" y="1892927"/>
            <a:ext cx="7974135" cy="1005641"/>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5" name="Graphic 14" descr="Puzzelstukken">
            <a:extLst>
              <a:ext uri="{FF2B5EF4-FFF2-40B4-BE49-F238E27FC236}">
                <a16:creationId xmlns:a16="http://schemas.microsoft.com/office/drawing/2014/main" id="{723E0222-37E9-49DB-863F-6C15A243CA2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87350" y="5388372"/>
            <a:ext cx="761512" cy="761512"/>
          </a:xfrm>
          <a:prstGeom prst="rect">
            <a:avLst/>
          </a:prstGeom>
        </p:spPr>
      </p:pic>
      <p:sp>
        <p:nvSpPr>
          <p:cNvPr id="4" name="Rechthoek 3">
            <a:extLst>
              <a:ext uri="{FF2B5EF4-FFF2-40B4-BE49-F238E27FC236}">
                <a16:creationId xmlns:a16="http://schemas.microsoft.com/office/drawing/2014/main" id="{60498ABC-565C-4647-9B39-F011FF92568D}"/>
              </a:ext>
            </a:extLst>
          </p:cNvPr>
          <p:cNvSpPr/>
          <p:nvPr/>
        </p:nvSpPr>
        <p:spPr>
          <a:xfrm>
            <a:off x="1207477" y="5453892"/>
            <a:ext cx="10515599" cy="707886"/>
          </a:xfrm>
          <a:prstGeom prst="rect">
            <a:avLst/>
          </a:prstGeom>
        </p:spPr>
        <p:txBody>
          <a:bodyPr wrap="square">
            <a:spAutoFit/>
          </a:bodyPr>
          <a:lstStyle/>
          <a:p>
            <a:pPr algn="ctr"/>
            <a:r>
              <a:rPr lang="en-US" sz="2000" i="1" dirty="0">
                <a:solidFill>
                  <a:srgbClr val="00ACEE"/>
                </a:solidFill>
                <a:latin typeface="Century Gothic" panose="020B0502020202020204" pitchFamily="34" charset="0"/>
              </a:rPr>
              <a:t>“Empirically examining the moderating impact of the CEO’s level of international legal literacy on the relationship between the CEO’s EO and internationalization” </a:t>
            </a:r>
            <a:endParaRPr lang="en-US" sz="2000" dirty="0"/>
          </a:p>
        </p:txBody>
      </p:sp>
      <p:sp>
        <p:nvSpPr>
          <p:cNvPr id="5" name="Tekstvak 4">
            <a:extLst>
              <a:ext uri="{FF2B5EF4-FFF2-40B4-BE49-F238E27FC236}">
                <a16:creationId xmlns:a16="http://schemas.microsoft.com/office/drawing/2014/main" id="{AEA9051E-A782-4A45-A77A-2F1B7F6F6E42}"/>
              </a:ext>
            </a:extLst>
          </p:cNvPr>
          <p:cNvSpPr txBox="1"/>
          <p:nvPr/>
        </p:nvSpPr>
        <p:spPr>
          <a:xfrm>
            <a:off x="468924" y="3015049"/>
            <a:ext cx="7365260" cy="477054"/>
          </a:xfrm>
          <a:prstGeom prst="rect">
            <a:avLst/>
          </a:prstGeom>
          <a:noFill/>
        </p:spPr>
        <p:txBody>
          <a:bodyPr wrap="square" rtlCol="0">
            <a:spAutoFit/>
          </a:bodyPr>
          <a:lstStyle/>
          <a:p>
            <a:pPr lvl="0"/>
            <a:r>
              <a:rPr lang="en-US" sz="2500" b="1" dirty="0">
                <a:solidFill>
                  <a:srgbClr val="00ACEE"/>
                </a:solidFill>
                <a:latin typeface="Century Gothic" panose="020B0502020202020204" pitchFamily="34" charset="0"/>
                <a:sym typeface="Wingdings" panose="05000000000000000000" pitchFamily="2" charset="2"/>
              </a:rPr>
              <a:t>Lack of (international) legal knowledge: </a:t>
            </a:r>
          </a:p>
        </p:txBody>
      </p:sp>
      <p:sp>
        <p:nvSpPr>
          <p:cNvPr id="9" name="Tekstvak 8">
            <a:extLst>
              <a:ext uri="{FF2B5EF4-FFF2-40B4-BE49-F238E27FC236}">
                <a16:creationId xmlns:a16="http://schemas.microsoft.com/office/drawing/2014/main" id="{F21664A7-2405-430C-ABDB-5F5124B688E1}"/>
              </a:ext>
            </a:extLst>
          </p:cNvPr>
          <p:cNvSpPr txBox="1"/>
          <p:nvPr/>
        </p:nvSpPr>
        <p:spPr>
          <a:xfrm>
            <a:off x="387350" y="3403571"/>
            <a:ext cx="8533878" cy="610873"/>
          </a:xfrm>
          <a:prstGeom prst="rect">
            <a:avLst/>
          </a:prstGeom>
          <a:noFill/>
        </p:spPr>
        <p:txBody>
          <a:bodyPr wrap="square" rtlCol="0">
            <a:spAutoFit/>
          </a:bodyPr>
          <a:lstStyle/>
          <a:p>
            <a:pPr marL="342900" lvl="0" indent="-342900">
              <a:lnSpc>
                <a:spcPct val="200000"/>
              </a:lnSpc>
              <a:buFont typeface="Wingdings" panose="05000000000000000000" pitchFamily="2" charset="2"/>
              <a:buChar char="à"/>
            </a:pPr>
            <a:r>
              <a:rPr lang="en-US" sz="2000" dirty="0">
                <a:latin typeface="Century Gothic" panose="020B0502020202020204" pitchFamily="34" charset="0"/>
                <a:sym typeface="Wingdings" panose="05000000000000000000" pitchFamily="2" charset="2"/>
              </a:rPr>
              <a:t>can complicate the process of strategic business decisions</a:t>
            </a:r>
          </a:p>
        </p:txBody>
      </p:sp>
      <p:sp>
        <p:nvSpPr>
          <p:cNvPr id="10" name="Tekstvak 9">
            <a:extLst>
              <a:ext uri="{FF2B5EF4-FFF2-40B4-BE49-F238E27FC236}">
                <a16:creationId xmlns:a16="http://schemas.microsoft.com/office/drawing/2014/main" id="{EC11017C-CD1A-4417-9D14-E53294D49397}"/>
              </a:ext>
            </a:extLst>
          </p:cNvPr>
          <p:cNvSpPr txBox="1"/>
          <p:nvPr/>
        </p:nvSpPr>
        <p:spPr>
          <a:xfrm>
            <a:off x="387350" y="3940579"/>
            <a:ext cx="8533878" cy="610873"/>
          </a:xfrm>
          <a:prstGeom prst="rect">
            <a:avLst/>
          </a:prstGeom>
          <a:noFill/>
        </p:spPr>
        <p:txBody>
          <a:bodyPr wrap="square" rtlCol="0">
            <a:spAutoFit/>
          </a:bodyPr>
          <a:lstStyle/>
          <a:p>
            <a:pPr marL="342900" lvl="0" indent="-342900">
              <a:lnSpc>
                <a:spcPct val="200000"/>
              </a:lnSpc>
              <a:buFont typeface="Wingdings" panose="05000000000000000000" pitchFamily="2" charset="2"/>
              <a:buChar char="à"/>
            </a:pPr>
            <a:r>
              <a:rPr lang="en-US" sz="2000" dirty="0">
                <a:latin typeface="Century Gothic" panose="020B0502020202020204" pitchFamily="34" charset="0"/>
                <a:sym typeface="Wingdings" panose="05000000000000000000" pitchFamily="2" charset="2"/>
              </a:rPr>
              <a:t>may cause stress and anxiety </a:t>
            </a:r>
          </a:p>
        </p:txBody>
      </p:sp>
      <p:sp>
        <p:nvSpPr>
          <p:cNvPr id="11" name="Tekstvak 10">
            <a:extLst>
              <a:ext uri="{FF2B5EF4-FFF2-40B4-BE49-F238E27FC236}">
                <a16:creationId xmlns:a16="http://schemas.microsoft.com/office/drawing/2014/main" id="{A4A6BF6E-1A98-41A9-B826-5435F4A8A05A}"/>
              </a:ext>
            </a:extLst>
          </p:cNvPr>
          <p:cNvSpPr txBox="1"/>
          <p:nvPr/>
        </p:nvSpPr>
        <p:spPr>
          <a:xfrm>
            <a:off x="387350" y="4513068"/>
            <a:ext cx="8533878" cy="610873"/>
          </a:xfrm>
          <a:prstGeom prst="rect">
            <a:avLst/>
          </a:prstGeom>
          <a:noFill/>
        </p:spPr>
        <p:txBody>
          <a:bodyPr wrap="square" rtlCol="0">
            <a:spAutoFit/>
          </a:bodyPr>
          <a:lstStyle/>
          <a:p>
            <a:pPr lvl="0">
              <a:lnSpc>
                <a:spcPct val="200000"/>
              </a:lnSpc>
            </a:pPr>
            <a:r>
              <a:rPr lang="en-US" sz="2000" dirty="0">
                <a:latin typeface="Century Gothic" panose="020B0502020202020204" pitchFamily="34" charset="0"/>
                <a:sym typeface="Wingdings" panose="05000000000000000000" pitchFamily="2" charset="2"/>
              </a:rPr>
              <a:t> never empirically examined  </a:t>
            </a:r>
          </a:p>
        </p:txBody>
      </p:sp>
    </p:spTree>
    <p:extLst>
      <p:ext uri="{BB962C8B-B14F-4D97-AF65-F5344CB8AC3E}">
        <p14:creationId xmlns:p14="http://schemas.microsoft.com/office/powerpoint/2010/main" val="418284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P spid="9" grpId="0"/>
      <p:bldP spid="10"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3FF785-24E1-42D3-B785-257BDE19AB6C}"/>
              </a:ext>
            </a:extLst>
          </p:cNvPr>
          <p:cNvSpPr>
            <a:spLocks noGrp="1"/>
          </p:cNvSpPr>
          <p:nvPr>
            <p:ph type="title"/>
          </p:nvPr>
        </p:nvSpPr>
        <p:spPr/>
        <p:txBody>
          <a:bodyPr/>
          <a:lstStyle/>
          <a:p>
            <a:r>
              <a:rPr lang="en-US" dirty="0"/>
              <a:t>Research problem </a:t>
            </a:r>
          </a:p>
        </p:txBody>
      </p:sp>
      <p:sp>
        <p:nvSpPr>
          <p:cNvPr id="3" name="Tekstvak 2">
            <a:extLst>
              <a:ext uri="{FF2B5EF4-FFF2-40B4-BE49-F238E27FC236}">
                <a16:creationId xmlns:a16="http://schemas.microsoft.com/office/drawing/2014/main" id="{A3271DEB-95A8-480F-8E14-986E00DF1D57}"/>
              </a:ext>
            </a:extLst>
          </p:cNvPr>
          <p:cNvSpPr txBox="1"/>
          <p:nvPr/>
        </p:nvSpPr>
        <p:spPr>
          <a:xfrm>
            <a:off x="395878" y="2034502"/>
            <a:ext cx="11400243" cy="2739211"/>
          </a:xfrm>
          <a:prstGeom prst="rect">
            <a:avLst/>
          </a:prstGeom>
          <a:noFill/>
        </p:spPr>
        <p:txBody>
          <a:bodyPr wrap="square" rtlCol="0">
            <a:spAutoFit/>
          </a:bodyPr>
          <a:lstStyle/>
          <a:p>
            <a:pPr>
              <a:lnSpc>
                <a:spcPct val="200000"/>
              </a:lnSpc>
            </a:pPr>
            <a:r>
              <a:rPr lang="en-US" sz="2400" b="1" dirty="0">
                <a:solidFill>
                  <a:srgbClr val="00B0F0"/>
                </a:solidFill>
                <a:latin typeface="Century Gothic" panose="020B0502020202020204" pitchFamily="34" charset="0"/>
                <a:sym typeface="Wingdings" panose="05000000000000000000" pitchFamily="2" charset="2"/>
              </a:rPr>
              <a:t>Taking into account the RBV, a lack of legal literacy: </a:t>
            </a:r>
          </a:p>
          <a:p>
            <a:pPr marL="342900" indent="-342900">
              <a:lnSpc>
                <a:spcPct val="150000"/>
              </a:lnSpc>
              <a:buFont typeface="Wingdings" panose="05000000000000000000" pitchFamily="2" charset="2"/>
              <a:buChar char="à"/>
            </a:pPr>
            <a:r>
              <a:rPr lang="en-US" sz="2000" dirty="0">
                <a:solidFill>
                  <a:schemeClr val="tx1"/>
                </a:solidFill>
                <a:latin typeface="Century Gothic" panose="020B0502020202020204" pitchFamily="34" charset="0"/>
                <a:sym typeface="Wingdings" panose="05000000000000000000" pitchFamily="2" charset="2"/>
              </a:rPr>
              <a:t>negatively influence the relationship between CEO’s EO and internationalization</a:t>
            </a:r>
          </a:p>
          <a:p>
            <a:pPr marL="342900" indent="-342900">
              <a:lnSpc>
                <a:spcPct val="150000"/>
              </a:lnSpc>
              <a:buFont typeface="Wingdings" panose="05000000000000000000" pitchFamily="2" charset="2"/>
              <a:buChar char="à"/>
            </a:pPr>
            <a:r>
              <a:rPr lang="en-US" sz="2000" dirty="0">
                <a:solidFill>
                  <a:schemeClr val="tx1"/>
                </a:solidFill>
                <a:latin typeface="Century Gothic" panose="020B0502020202020204" pitchFamily="34" charset="0"/>
                <a:sym typeface="Wingdings" panose="05000000000000000000" pitchFamily="2" charset="2"/>
              </a:rPr>
              <a:t>a barrier in the process of willingness to internationalize and effective internationalization  </a:t>
            </a:r>
          </a:p>
          <a:p>
            <a:endParaRPr lang="nl-BE" sz="2200" dirty="0">
              <a:solidFill>
                <a:schemeClr val="tx1"/>
              </a:solidFill>
              <a:latin typeface="Century Gothic" panose="020B0502020202020204" pitchFamily="34" charset="0"/>
            </a:endParaRPr>
          </a:p>
          <a:p>
            <a:endParaRPr lang="en-GB" sz="2200" dirty="0">
              <a:solidFill>
                <a:schemeClr val="tx1"/>
              </a:solidFill>
              <a:latin typeface="Century Gothic" panose="020B0502020202020204" pitchFamily="34" charset="0"/>
            </a:endParaRPr>
          </a:p>
          <a:p>
            <a:endParaRPr lang="nl-BE" sz="2000" dirty="0">
              <a:latin typeface="Century Gothic" panose="020B0502020202020204" pitchFamily="34" charset="0"/>
            </a:endParaRPr>
          </a:p>
        </p:txBody>
      </p:sp>
      <p:cxnSp>
        <p:nvCxnSpPr>
          <p:cNvPr id="6" name="Rechte verbindingslijn met pijl 5">
            <a:extLst>
              <a:ext uri="{FF2B5EF4-FFF2-40B4-BE49-F238E27FC236}">
                <a16:creationId xmlns:a16="http://schemas.microsoft.com/office/drawing/2014/main" id="{7318F641-1A8B-44E7-8295-5423D66455EB}"/>
              </a:ext>
            </a:extLst>
          </p:cNvPr>
          <p:cNvCxnSpPr>
            <a:cxnSpLocks/>
          </p:cNvCxnSpPr>
          <p:nvPr/>
        </p:nvCxnSpPr>
        <p:spPr>
          <a:xfrm>
            <a:off x="5673970" y="3880506"/>
            <a:ext cx="0" cy="893207"/>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sp>
        <p:nvSpPr>
          <p:cNvPr id="4" name="Rechthoek 3">
            <a:extLst>
              <a:ext uri="{FF2B5EF4-FFF2-40B4-BE49-F238E27FC236}">
                <a16:creationId xmlns:a16="http://schemas.microsoft.com/office/drawing/2014/main" id="{71A68200-2F58-4201-AE78-10B31267846C}"/>
              </a:ext>
            </a:extLst>
          </p:cNvPr>
          <p:cNvSpPr/>
          <p:nvPr/>
        </p:nvSpPr>
        <p:spPr>
          <a:xfrm>
            <a:off x="744414" y="4870393"/>
            <a:ext cx="10609385" cy="1107996"/>
          </a:xfrm>
          <a:prstGeom prst="rect">
            <a:avLst/>
          </a:prstGeom>
        </p:spPr>
        <p:txBody>
          <a:bodyPr wrap="square">
            <a:spAutoFit/>
          </a:bodyPr>
          <a:lstStyle/>
          <a:p>
            <a:pPr algn="ctr"/>
            <a:r>
              <a:rPr lang="en-GB" sz="2200" b="1" dirty="0">
                <a:solidFill>
                  <a:srgbClr val="00B0F0"/>
                </a:solidFill>
                <a:latin typeface="Century Gothic" panose="020B0502020202020204" pitchFamily="34" charset="0"/>
              </a:rPr>
              <a:t>Hypothesis 2 (H2): The CEO’s lack of international legal knowledge weakens the positive association between the CEO’s entrepreneurial orientation and internationalization</a:t>
            </a:r>
          </a:p>
        </p:txBody>
      </p:sp>
      <p:pic>
        <p:nvPicPr>
          <p:cNvPr id="7" name="Graphic 6" descr="Uitroepteken">
            <a:extLst>
              <a:ext uri="{FF2B5EF4-FFF2-40B4-BE49-F238E27FC236}">
                <a16:creationId xmlns:a16="http://schemas.microsoft.com/office/drawing/2014/main" id="{CA9C0C37-F762-44B2-858E-AB01299054B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0" y="2116564"/>
            <a:ext cx="621317" cy="621317"/>
          </a:xfrm>
          <a:prstGeom prst="rect">
            <a:avLst/>
          </a:prstGeom>
        </p:spPr>
      </p:pic>
      <p:pic>
        <p:nvPicPr>
          <p:cNvPr id="8" name="Picture 6" descr="Decision, human, knowledge, law, learn, think icon - Download on Iconfinder">
            <a:extLst>
              <a:ext uri="{FF2B5EF4-FFF2-40B4-BE49-F238E27FC236}">
                <a16:creationId xmlns:a16="http://schemas.microsoft.com/office/drawing/2014/main" id="{E03D911B-DD78-44C9-B84F-60728C07A10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7350" y="242892"/>
            <a:ext cx="1333500" cy="133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6129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3FF785-24E1-42D3-B785-257BDE19AB6C}"/>
              </a:ext>
            </a:extLst>
          </p:cNvPr>
          <p:cNvSpPr>
            <a:spLocks noGrp="1"/>
          </p:cNvSpPr>
          <p:nvPr>
            <p:ph type="title"/>
          </p:nvPr>
        </p:nvSpPr>
        <p:spPr/>
        <p:txBody>
          <a:bodyPr/>
          <a:lstStyle/>
          <a:p>
            <a:r>
              <a:rPr lang="en-US" dirty="0"/>
              <a:t>Research problem </a:t>
            </a:r>
          </a:p>
        </p:txBody>
      </p:sp>
      <p:sp>
        <p:nvSpPr>
          <p:cNvPr id="3" name="Tekstvak 2">
            <a:extLst>
              <a:ext uri="{FF2B5EF4-FFF2-40B4-BE49-F238E27FC236}">
                <a16:creationId xmlns:a16="http://schemas.microsoft.com/office/drawing/2014/main" id="{A3271DEB-95A8-480F-8E14-986E00DF1D57}"/>
              </a:ext>
            </a:extLst>
          </p:cNvPr>
          <p:cNvSpPr txBox="1"/>
          <p:nvPr/>
        </p:nvSpPr>
        <p:spPr>
          <a:xfrm>
            <a:off x="395878" y="2034502"/>
            <a:ext cx="11400243" cy="2323713"/>
          </a:xfrm>
          <a:prstGeom prst="rect">
            <a:avLst/>
          </a:prstGeom>
          <a:noFill/>
        </p:spPr>
        <p:txBody>
          <a:bodyPr wrap="square" rtlCol="0">
            <a:spAutoFit/>
          </a:bodyPr>
          <a:lstStyle/>
          <a:p>
            <a:pPr>
              <a:lnSpc>
                <a:spcPct val="200000"/>
              </a:lnSpc>
            </a:pPr>
            <a:r>
              <a:rPr lang="en-US" sz="2400" b="1" dirty="0">
                <a:solidFill>
                  <a:srgbClr val="00B0F0"/>
                </a:solidFill>
                <a:latin typeface="Century Gothic" panose="020B0502020202020204" pitchFamily="34" charset="0"/>
                <a:sym typeface="Wingdings" panose="05000000000000000000" pitchFamily="2" charset="2"/>
              </a:rPr>
              <a:t>The role of an (external) legal advisor </a:t>
            </a:r>
          </a:p>
          <a:p>
            <a:pPr>
              <a:lnSpc>
                <a:spcPct val="150000"/>
              </a:lnSpc>
            </a:pPr>
            <a:r>
              <a:rPr lang="en-US" sz="2200" dirty="0">
                <a:solidFill>
                  <a:schemeClr val="tx1"/>
                </a:solidFill>
                <a:latin typeface="Century Gothic" panose="020B0502020202020204" pitchFamily="34" charset="0"/>
                <a:sym typeface="Wingdings" panose="05000000000000000000" pitchFamily="2" charset="2"/>
              </a:rPr>
              <a:t> may compensate for the CEO’s lack of international legal knowledge </a:t>
            </a:r>
          </a:p>
          <a:p>
            <a:endParaRPr lang="nl-BE" sz="2200" dirty="0">
              <a:solidFill>
                <a:schemeClr val="tx1"/>
              </a:solidFill>
              <a:latin typeface="Century Gothic" panose="020B0502020202020204" pitchFamily="34" charset="0"/>
            </a:endParaRPr>
          </a:p>
          <a:p>
            <a:endParaRPr lang="en-GB" sz="2200" dirty="0">
              <a:solidFill>
                <a:schemeClr val="tx1"/>
              </a:solidFill>
              <a:latin typeface="Century Gothic" panose="020B0502020202020204" pitchFamily="34" charset="0"/>
            </a:endParaRPr>
          </a:p>
          <a:p>
            <a:endParaRPr lang="nl-BE" sz="2000" dirty="0">
              <a:latin typeface="Century Gothic" panose="020B0502020202020204" pitchFamily="34" charset="0"/>
            </a:endParaRPr>
          </a:p>
        </p:txBody>
      </p:sp>
      <p:cxnSp>
        <p:nvCxnSpPr>
          <p:cNvPr id="6" name="Rechte verbindingslijn met pijl 5">
            <a:extLst>
              <a:ext uri="{FF2B5EF4-FFF2-40B4-BE49-F238E27FC236}">
                <a16:creationId xmlns:a16="http://schemas.microsoft.com/office/drawing/2014/main" id="{7318F641-1A8B-44E7-8295-5423D66455EB}"/>
              </a:ext>
            </a:extLst>
          </p:cNvPr>
          <p:cNvCxnSpPr>
            <a:cxnSpLocks/>
          </p:cNvCxnSpPr>
          <p:nvPr/>
        </p:nvCxnSpPr>
        <p:spPr>
          <a:xfrm>
            <a:off x="5591909" y="3418842"/>
            <a:ext cx="0" cy="893207"/>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sp>
        <p:nvSpPr>
          <p:cNvPr id="4" name="Rechthoek 3">
            <a:extLst>
              <a:ext uri="{FF2B5EF4-FFF2-40B4-BE49-F238E27FC236}">
                <a16:creationId xmlns:a16="http://schemas.microsoft.com/office/drawing/2014/main" id="{71A68200-2F58-4201-AE78-10B31267846C}"/>
              </a:ext>
            </a:extLst>
          </p:cNvPr>
          <p:cNvSpPr/>
          <p:nvPr/>
        </p:nvSpPr>
        <p:spPr>
          <a:xfrm>
            <a:off x="638906" y="4553870"/>
            <a:ext cx="10609385" cy="1323439"/>
          </a:xfrm>
          <a:prstGeom prst="rect">
            <a:avLst/>
          </a:prstGeom>
        </p:spPr>
        <p:txBody>
          <a:bodyPr wrap="square">
            <a:spAutoFit/>
          </a:bodyPr>
          <a:lstStyle/>
          <a:p>
            <a:pPr algn="ctr"/>
            <a:r>
              <a:rPr lang="en-GB" sz="2000" b="1" dirty="0">
                <a:solidFill>
                  <a:srgbClr val="00B0F0"/>
                </a:solidFill>
                <a:latin typeface="Century Gothic" panose="020B0502020202020204" pitchFamily="34" charset="0"/>
              </a:rPr>
              <a:t>Hypothesis 3 (H3): The use of an external (legal) advisor positively moderates the negative moderating effect of the CEO’s lack of international legal knowledge on the positive association between the CEO’s entrepreneurial orientation and internationalization </a:t>
            </a:r>
          </a:p>
        </p:txBody>
      </p:sp>
      <p:pic>
        <p:nvPicPr>
          <p:cNvPr id="7" name="Graphic 6" descr="Rechter">
            <a:extLst>
              <a:ext uri="{FF2B5EF4-FFF2-40B4-BE49-F238E27FC236}">
                <a16:creationId xmlns:a16="http://schemas.microsoft.com/office/drawing/2014/main" id="{2E0B4C9C-71F2-4A38-BD6B-FB8B3910DEE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38906" y="550035"/>
            <a:ext cx="1242646" cy="1242646"/>
          </a:xfrm>
          <a:prstGeom prst="rect">
            <a:avLst/>
          </a:prstGeom>
        </p:spPr>
      </p:pic>
    </p:spTree>
    <p:extLst>
      <p:ext uri="{BB962C8B-B14F-4D97-AF65-F5344CB8AC3E}">
        <p14:creationId xmlns:p14="http://schemas.microsoft.com/office/powerpoint/2010/main" val="997034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RCEF Template">
  <a:themeElements>
    <a:clrScheme name="New Uhasselt Colors">
      <a:dk1>
        <a:srgbClr val="000000"/>
      </a:dk1>
      <a:lt1>
        <a:srgbClr val="FFFFFF"/>
      </a:lt1>
      <a:dk2>
        <a:srgbClr val="44546A"/>
      </a:dk2>
      <a:lt2>
        <a:srgbClr val="E7E6E6"/>
      </a:lt2>
      <a:accent1>
        <a:srgbClr val="E63E2E"/>
      </a:accent1>
      <a:accent2>
        <a:srgbClr val="00ACEE"/>
      </a:accent2>
      <a:accent3>
        <a:srgbClr val="A5A5A5"/>
      </a:accent3>
      <a:accent4>
        <a:srgbClr val="BFD537"/>
      </a:accent4>
      <a:accent5>
        <a:srgbClr val="F37E2A"/>
      </a:accent5>
      <a:accent6>
        <a:srgbClr val="9A3591"/>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RCEF Template">
  <a:themeElements>
    <a:clrScheme name="New Uhasselt Colors">
      <a:dk1>
        <a:srgbClr val="000000"/>
      </a:dk1>
      <a:lt1>
        <a:srgbClr val="FFFFFF"/>
      </a:lt1>
      <a:dk2>
        <a:srgbClr val="44546A"/>
      </a:dk2>
      <a:lt2>
        <a:srgbClr val="E7E6E6"/>
      </a:lt2>
      <a:accent1>
        <a:srgbClr val="E63E2E"/>
      </a:accent1>
      <a:accent2>
        <a:srgbClr val="00ACEE"/>
      </a:accent2>
      <a:accent3>
        <a:srgbClr val="A5A5A5"/>
      </a:accent3>
      <a:accent4>
        <a:srgbClr val="BFD537"/>
      </a:accent4>
      <a:accent5>
        <a:srgbClr val="F37E2A"/>
      </a:accent5>
      <a:accent6>
        <a:srgbClr val="9A3591"/>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4756</TotalTime>
  <Words>1607</Words>
  <Application>Microsoft Office PowerPoint</Application>
  <PresentationFormat>Breedbeeld</PresentationFormat>
  <Paragraphs>171</Paragraphs>
  <Slides>15</Slides>
  <Notes>13</Notes>
  <HiddenSlides>0</HiddenSlides>
  <MMClips>0</MMClips>
  <ScaleCrop>false</ScaleCrop>
  <HeadingPairs>
    <vt:vector size="6" baseType="variant">
      <vt:variant>
        <vt:lpstr>Gebruikte lettertypen</vt:lpstr>
      </vt:variant>
      <vt:variant>
        <vt:i4>4</vt:i4>
      </vt:variant>
      <vt:variant>
        <vt:lpstr>Thema</vt:lpstr>
      </vt:variant>
      <vt:variant>
        <vt:i4>2</vt:i4>
      </vt:variant>
      <vt:variant>
        <vt:lpstr>Diatitels</vt:lpstr>
      </vt:variant>
      <vt:variant>
        <vt:i4>15</vt:i4>
      </vt:variant>
    </vt:vector>
  </HeadingPairs>
  <TitlesOfParts>
    <vt:vector size="21" baseType="lpstr">
      <vt:lpstr>Arial</vt:lpstr>
      <vt:lpstr>Calibri</vt:lpstr>
      <vt:lpstr>Wingdings</vt:lpstr>
      <vt:lpstr>Century Gothic</vt:lpstr>
      <vt:lpstr>RCEF Template</vt:lpstr>
      <vt:lpstr>1_RCEF Template</vt:lpstr>
      <vt:lpstr>The impact of the CEO’s entrepreneurial orientation on internationalization: the moderating role of the CEO’s international legal literacy </vt:lpstr>
      <vt:lpstr>Internationalization is a valuable strategy for firms’ growth and expansion</vt:lpstr>
      <vt:lpstr>Research problem </vt:lpstr>
      <vt:lpstr>Research problem </vt:lpstr>
      <vt:lpstr>Research problem </vt:lpstr>
      <vt:lpstr>Research problem </vt:lpstr>
      <vt:lpstr>Research problem</vt:lpstr>
      <vt:lpstr>Research problem </vt:lpstr>
      <vt:lpstr>Research problem </vt:lpstr>
      <vt:lpstr>Conceptual research model</vt:lpstr>
      <vt:lpstr>Methodology</vt:lpstr>
      <vt:lpstr>Results</vt:lpstr>
      <vt:lpstr>The impact of the CEO’s entrepreneurial orientation on internationalization: the moderating role of the CEO’s international legal literacy </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RCEF presents</dc:title>
  <dc:creator>CORTEN Maarten</dc:creator>
  <cp:lastModifiedBy>FORIER Maren</cp:lastModifiedBy>
  <cp:revision>190</cp:revision>
  <cp:lastPrinted>2021-10-25T11:24:24Z</cp:lastPrinted>
  <dcterms:created xsi:type="dcterms:W3CDTF">2018-09-13T13:28:59Z</dcterms:created>
  <dcterms:modified xsi:type="dcterms:W3CDTF">2023-07-06T06:02:55Z</dcterms:modified>
</cp:coreProperties>
</file>