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1" r:id="rId3"/>
    <p:sldId id="331" r:id="rId4"/>
    <p:sldId id="262" r:id="rId5"/>
    <p:sldId id="264" r:id="rId6"/>
    <p:sldId id="266" r:id="rId7"/>
    <p:sldId id="332" r:id="rId8"/>
    <p:sldId id="269" r:id="rId9"/>
    <p:sldId id="303" r:id="rId10"/>
    <p:sldId id="304" r:id="rId11"/>
    <p:sldId id="305" r:id="rId12"/>
    <p:sldId id="306" r:id="rId13"/>
    <p:sldId id="307" r:id="rId14"/>
    <p:sldId id="308" r:id="rId15"/>
    <p:sldId id="311" r:id="rId16"/>
    <p:sldId id="312" r:id="rId17"/>
    <p:sldId id="313" r:id="rId18"/>
    <p:sldId id="309" r:id="rId19"/>
    <p:sldId id="314" r:id="rId20"/>
    <p:sldId id="329" r:id="rId21"/>
    <p:sldId id="316" r:id="rId22"/>
    <p:sldId id="319" r:id="rId23"/>
    <p:sldId id="334" r:id="rId24"/>
    <p:sldId id="320" r:id="rId25"/>
    <p:sldId id="330" r:id="rId26"/>
    <p:sldId id="322" r:id="rId27"/>
    <p:sldId id="321" r:id="rId28"/>
    <p:sldId id="323" r:id="rId29"/>
    <p:sldId id="302" r:id="rId30"/>
    <p:sldId id="324" r:id="rId31"/>
    <p:sldId id="325" r:id="rId32"/>
    <p:sldId id="326" r:id="rId33"/>
    <p:sldId id="327" r:id="rId34"/>
    <p:sldId id="328" r:id="rId35"/>
    <p:sldId id="335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A6498B3-D128-4F6C-8B84-DE5E90A728B8}">
          <p14:sldIdLst>
            <p14:sldId id="256"/>
          </p14:sldIdLst>
        </p14:section>
        <p14:section name="Introduction" id="{B1E9964C-AF3A-4D10-9B86-820F9AF98D03}">
          <p14:sldIdLst>
            <p14:sldId id="261"/>
            <p14:sldId id="331"/>
            <p14:sldId id="262"/>
            <p14:sldId id="264"/>
            <p14:sldId id="266"/>
            <p14:sldId id="332"/>
            <p14:sldId id="269"/>
          </p14:sldIdLst>
        </p14:section>
        <p14:section name="Need" id="{969C9E59-CA09-4C92-8705-B70223E1A4DF}">
          <p14:sldIdLst>
            <p14:sldId id="303"/>
            <p14:sldId id="304"/>
            <p14:sldId id="305"/>
            <p14:sldId id="306"/>
            <p14:sldId id="307"/>
            <p14:sldId id="308"/>
            <p14:sldId id="311"/>
            <p14:sldId id="312"/>
            <p14:sldId id="313"/>
          </p14:sldIdLst>
        </p14:section>
        <p14:section name="Body" id="{87B195CF-F4C1-4B5E-ABDC-681D68028346}">
          <p14:sldIdLst>
            <p14:sldId id="309"/>
            <p14:sldId id="314"/>
            <p14:sldId id="329"/>
            <p14:sldId id="316"/>
            <p14:sldId id="319"/>
            <p14:sldId id="334"/>
            <p14:sldId id="320"/>
            <p14:sldId id="330"/>
            <p14:sldId id="322"/>
            <p14:sldId id="321"/>
            <p14:sldId id="323"/>
            <p14:sldId id="302"/>
            <p14:sldId id="324"/>
            <p14:sldId id="325"/>
            <p14:sldId id="326"/>
            <p14:sldId id="327"/>
          </p14:sldIdLst>
        </p14:section>
        <p14:section name="Conclusion" id="{64F10004-A670-4230-96C9-6F6B125067D7}">
          <p14:sldIdLst>
            <p14:sldId id="328"/>
            <p14:sldId id="33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SSENS Rob" initials="JR" lastIdx="6" clrIdx="0">
    <p:extLst>
      <p:ext uri="{19B8F6BF-5375-455C-9EA6-DF929625EA0E}">
        <p15:presenceInfo xmlns:p15="http://schemas.microsoft.com/office/powerpoint/2012/main" userId="S-1-5-21-725345543-1993962763-1060284298-373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080808"/>
    <a:srgbClr val="00B0F0"/>
    <a:srgbClr val="CD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3-24T15:11:49.495" idx="3">
    <p:pos x="10" y="10"/>
    <p:text>Omzetten naar visualisatie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3-24T15:49:27.152" idx="4">
    <p:pos x="10" y="10"/>
    <p:text>Slide minder chaotisch maken</p:text>
    <p:extLst>
      <p:ext uri="{C676402C-5697-4E1C-873F-D02D1690AC5C}">
        <p15:threadingInfo xmlns:p15="http://schemas.microsoft.com/office/powerpoint/2012/main" timeZoneBias="-60"/>
      </p:ext>
    </p:extLst>
  </p:cm>
  <p:cm authorId="1" dt="2023-03-24T15:49:45.549" idx="5">
    <p:pos x="10" y="146"/>
    <p:text>één per één laten zien?</p:text>
    <p:extLst>
      <p:ext uri="{C676402C-5697-4E1C-873F-D02D1690AC5C}">
        <p15:threadingInfo xmlns:p15="http://schemas.microsoft.com/office/powerpoint/2012/main" timeZoneBias="-60">
          <p15:parentCm authorId="1" idx="4"/>
        </p15:threadingInfo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3-24T15:49:27.152" idx="4">
    <p:pos x="10" y="10"/>
    <p:text>Slide minder chaotisch maken</p:text>
    <p:extLst>
      <p:ext uri="{C676402C-5697-4E1C-873F-D02D1690AC5C}">
        <p15:threadingInfo xmlns:p15="http://schemas.microsoft.com/office/powerpoint/2012/main" timeZoneBias="-60"/>
      </p:ext>
    </p:extLst>
  </p:cm>
  <p:cm authorId="1" dt="2023-03-24T15:49:45.549" idx="5">
    <p:pos x="10" y="146"/>
    <p:text>één per één laten zien?</p:text>
    <p:extLst>
      <p:ext uri="{C676402C-5697-4E1C-873F-D02D1690AC5C}">
        <p15:threadingInfo xmlns:p15="http://schemas.microsoft.com/office/powerpoint/2012/main" timeZoneBias="-60">
          <p15:parentCm authorId="1" idx="4"/>
        </p15:threadingInfo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3-24T15:49:27.152" idx="4">
    <p:pos x="10" y="10"/>
    <p:text>Slide minder chaotisch maken</p:text>
    <p:extLst>
      <p:ext uri="{C676402C-5697-4E1C-873F-D02D1690AC5C}">
        <p15:threadingInfo xmlns:p15="http://schemas.microsoft.com/office/powerpoint/2012/main" timeZoneBias="-60"/>
      </p:ext>
    </p:extLst>
  </p:cm>
  <p:cm authorId="1" dt="2023-03-24T15:49:45.549" idx="5">
    <p:pos x="10" y="146"/>
    <p:text>één per één laten zien?</p:text>
    <p:extLst>
      <p:ext uri="{C676402C-5697-4E1C-873F-D02D1690AC5C}">
        <p15:threadingInfo xmlns:p15="http://schemas.microsoft.com/office/powerpoint/2012/main" timeZoneBias="-60">
          <p15:parentCm authorId="1" idx="4"/>
        </p15:threadingInfo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3-24T15:49:27.152" idx="4">
    <p:pos x="10" y="10"/>
    <p:text>Slide minder chaotisch maken</p:text>
    <p:extLst>
      <p:ext uri="{C676402C-5697-4E1C-873F-D02D1690AC5C}">
        <p15:threadingInfo xmlns:p15="http://schemas.microsoft.com/office/powerpoint/2012/main" timeZoneBias="-60"/>
      </p:ext>
    </p:extLst>
  </p:cm>
  <p:cm authorId="1" dt="2023-03-24T15:49:45.549" idx="5">
    <p:pos x="10" y="146"/>
    <p:text>één per één laten zien?</p:text>
    <p:extLst>
      <p:ext uri="{C676402C-5697-4E1C-873F-D02D1690AC5C}">
        <p15:threadingInfo xmlns:p15="http://schemas.microsoft.com/office/powerpoint/2012/main" timeZoneBias="-60">
          <p15:parentCm authorId="1" idx="4"/>
        </p15:threadingInfo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3-24T15:11:49.495" idx="3">
    <p:pos x="10" y="10"/>
    <p:text>Omzetten naar visualisatie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28C93-D8FD-436B-A648-A4396AE38776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BBBD-5F9C-4F9D-89AA-F1AD7656B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589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4BBBD-5F9C-4F9D-89AA-F1AD7656BE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874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4BBBD-5F9C-4F9D-89AA-F1AD7656BEF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25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4BBBD-5F9C-4F9D-89AA-F1AD7656BEF3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98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CD58A-14EC-4A0B-B14A-549F5E988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D6E55-BC75-40C8-AB64-5256B39C55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634FC-E71D-4814-8099-89B113425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BDFE-DD1C-4469-AAC0-25D2A5D5F349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0796E-A17B-4FDE-83A2-6B670FD84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8AAFD-9C81-4201-AEFE-FD65DB363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583C-3DD3-404A-AFFE-B0D56CBFA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22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4D9AE-0DF5-4E0B-BF00-4612E0A11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034EDC-2BC2-4311-BBC6-E35B3E2BA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91667-ED44-4E64-992F-A53821744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BDFE-DD1C-4469-AAC0-25D2A5D5F349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6543B-98BD-402C-8498-A8C71D4ED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810FD-BBFA-4E8C-B400-13DCEC47A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583C-3DD3-404A-AFFE-B0D56CBFA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7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D24324-9AD4-4D50-A48E-C618270B31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637FCD-0DF2-45CA-BCD9-CC28E1268B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09B90-A30B-448E-8D07-EBCE7AB7F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BDFE-DD1C-4469-AAC0-25D2A5D5F349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7AFE5-2BBB-4ECF-8530-97FAE004D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0DAE5-7B31-4B2D-9165-850D0F6B9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583C-3DD3-404A-AFFE-B0D56CBFA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1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9AAAA-3A93-47B4-A4E0-27BC24E7A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24389-6B4E-4E99-8578-AD2397ED0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D1405-09CC-4235-A64A-1BE6DCB4B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BDFE-DD1C-4469-AAC0-25D2A5D5F349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13346-C0AB-4033-B34C-CE8A75A0F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82F84-8B94-4645-9EAE-CCFC86176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583C-3DD3-404A-AFFE-B0D56CBFA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52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D60F6-FF73-4086-B92D-DB53FEBF5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33615-B5DC-4902-946B-04D37308F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2B5CD-7486-477E-9360-E79C531F2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BDFE-DD1C-4469-AAC0-25D2A5D5F349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5983F-510B-42A8-B69C-232AA96E3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98F72-DC81-4CF6-9EE3-5CF05BFE4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583C-3DD3-404A-AFFE-B0D56CBFA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38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0939A-2A32-4AAA-9AF5-3802FC1C5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FCEBA-9DA0-467B-BD8C-006710FB6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D3D85-08D7-49D3-8EF9-C1FBBEA5C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09B5D-536F-4EF9-800D-F3A8A9B29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BDFE-DD1C-4469-AAC0-25D2A5D5F349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C40D8-1490-4AFB-A494-6574F4E58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B6489-D902-4D4E-9AAB-AE8DCE8BE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583C-3DD3-404A-AFFE-B0D56CBFA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7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BAA09-9BD3-4A92-A050-718748F09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34115-C2FA-4AA8-9945-4AD3BD16B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8749F0-5704-4D89-87DE-6CE2C25B9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7958F0-FE21-460F-988A-3CA2754C9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D6C216-18E4-4214-8F27-9057E2262D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F67048-1E2A-4E98-AD16-A7FEC2DA0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BDFE-DD1C-4469-AAC0-25D2A5D5F349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49FF38-80F0-456F-9531-233B5D4E7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4F2C60-88B0-4359-8513-BDB76CA54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583C-3DD3-404A-AFFE-B0D56CBFA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2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3E263-6C47-497A-A44F-520B87EE5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9CEFB3-4BAA-4CBC-A319-4F50E09B9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BDFE-DD1C-4469-AAC0-25D2A5D5F349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F1A6CB-6B57-4AED-9686-803C1C60E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E265CB-C291-4344-92CF-13DD37788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583C-3DD3-404A-AFFE-B0D56CBFA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1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7EEB26-D5F6-4905-AF56-B07128018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BDFE-DD1C-4469-AAC0-25D2A5D5F349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2065E6-4D06-4D99-9555-85F7660AE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63012-896A-44ED-9EA9-E7EE33433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583C-3DD3-404A-AFFE-B0D56CBFA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90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81D4E-8340-47A5-96D7-CA2FC5DF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12521-D1A2-4051-B7FA-02AAF7B05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F1A2C6-3961-42F1-8016-51E65BF72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241CDB-4787-49B4-B4EF-8D8907593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BDFE-DD1C-4469-AAC0-25D2A5D5F349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36A73B-EED4-4612-B692-7D2C3A3A6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402036-77C7-45A6-809B-E8F1B7319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583C-3DD3-404A-AFFE-B0D56CBFA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06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55B43-BA10-4119-898B-C50AF142B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560237-97E1-412D-BFE2-549AA1CA4E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418F23-80EC-434B-881A-732727BAB3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CD3D8-DBBC-4803-B367-58D9C785D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BDFE-DD1C-4469-AAC0-25D2A5D5F349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28F46-3163-47E7-9706-80C41CB79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ED4BFC-18D1-4E75-B535-A42D1038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583C-3DD3-404A-AFFE-B0D56CBFA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793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73BEE-8EB2-4862-AEFA-42D350A07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72213E-D4F5-41A9-86C8-A77CBAC80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F3C1E-DAF7-4445-9E54-BCBCBBB3D7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DBDFE-DD1C-4469-AAC0-25D2A5D5F349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66A0E-E530-4A06-B87E-9F9454FA5F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697A4-F2BA-4832-A4CD-C097F324D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C583C-3DD3-404A-AFFE-B0D56CBFA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95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sv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svg"/><Relationship Id="rId5" Type="http://schemas.openxmlformats.org/officeDocument/2006/relationships/image" Target="../media/image11.sv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svg"/><Relationship Id="rId14" Type="http://schemas.openxmlformats.org/officeDocument/2006/relationships/comments" Target="../comments/commen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svg"/><Relationship Id="rId7" Type="http://schemas.openxmlformats.org/officeDocument/2006/relationships/image" Target="../media/image11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15.svg"/><Relationship Id="rId10" Type="http://schemas.openxmlformats.org/officeDocument/2006/relationships/comments" Target="../comments/comment3.xml"/><Relationship Id="rId4" Type="http://schemas.openxmlformats.org/officeDocument/2006/relationships/image" Target="../media/image14.png"/><Relationship Id="rId9" Type="http://schemas.openxmlformats.org/officeDocument/2006/relationships/image" Target="../media/image17.sv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svg"/><Relationship Id="rId7" Type="http://schemas.openxmlformats.org/officeDocument/2006/relationships/image" Target="../media/image11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15.svg"/><Relationship Id="rId10" Type="http://schemas.openxmlformats.org/officeDocument/2006/relationships/comments" Target="../comments/comment4.xml"/><Relationship Id="rId4" Type="http://schemas.openxmlformats.org/officeDocument/2006/relationships/image" Target="../media/image14.png"/><Relationship Id="rId9" Type="http://schemas.openxmlformats.org/officeDocument/2006/relationships/image" Target="../media/image17.sv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5.xml"/><Relationship Id="rId3" Type="http://schemas.openxmlformats.org/officeDocument/2006/relationships/image" Target="../media/image15.svg"/><Relationship Id="rId7" Type="http://schemas.openxmlformats.org/officeDocument/2006/relationships/image" Target="../media/image23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7" Type="http://schemas.openxmlformats.org/officeDocument/2006/relationships/image" Target="../media/image2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svg"/><Relationship Id="rId4" Type="http://schemas.openxmlformats.org/officeDocument/2006/relationships/image" Target="../media/image2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7" Type="http://schemas.openxmlformats.org/officeDocument/2006/relationships/image" Target="../media/image31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svg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7" Type="http://schemas.openxmlformats.org/officeDocument/2006/relationships/image" Target="../media/image37.sv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svg"/><Relationship Id="rId4" Type="http://schemas.openxmlformats.org/officeDocument/2006/relationships/image" Target="../media/image3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svg"/><Relationship Id="rId7" Type="http://schemas.openxmlformats.org/officeDocument/2006/relationships/image" Target="../media/image43.sv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svg"/><Relationship Id="rId4" Type="http://schemas.openxmlformats.org/officeDocument/2006/relationships/image" Target="../media/image4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svg"/><Relationship Id="rId7" Type="http://schemas.openxmlformats.org/officeDocument/2006/relationships/image" Target="../media/image47.sv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1.svg"/><Relationship Id="rId4" Type="http://schemas.openxmlformats.org/officeDocument/2006/relationships/image" Target="../media/image4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svg"/><Relationship Id="rId7" Type="http://schemas.openxmlformats.org/officeDocument/2006/relationships/image" Target="../media/image53.sv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5" Type="http://schemas.openxmlformats.org/officeDocument/2006/relationships/image" Target="../media/image51.svg"/><Relationship Id="rId4" Type="http://schemas.openxmlformats.org/officeDocument/2006/relationships/image" Target="../media/image50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932BC-A664-4D86-9517-1A57FB0CC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65376"/>
            <a:ext cx="9144000" cy="1883840"/>
          </a:xfrm>
        </p:spPr>
        <p:txBody>
          <a:bodyPr lIns="0" tIns="0" rIns="0" bIns="0" anchor="b" anchorCtr="0">
            <a:normAutofit/>
          </a:bodyPr>
          <a:lstStyle/>
          <a:p>
            <a:pPr algn="l"/>
            <a:r>
              <a:rPr lang="en-GB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influence of </a:t>
            </a:r>
            <a:br>
              <a:rPr lang="en-GB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individual entrepreneurial orientation fit </a:t>
            </a:r>
            <a:br>
              <a:rPr lang="en-GB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 SMEs’ use of external accountants’ advice</a:t>
            </a:r>
            <a:endParaRPr lang="en-GB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10C7C2-FFF4-4DC7-88E4-160FF15BB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41291"/>
            <a:ext cx="9144000" cy="626838"/>
          </a:xfrm>
        </p:spPr>
        <p:txBody>
          <a:bodyPr lIns="0" tIns="0" rIns="0" bIns="0">
            <a:spAutoFit/>
          </a:bodyPr>
          <a:lstStyle/>
          <a:p>
            <a:pPr algn="l"/>
            <a:r>
              <a:rPr lang="nl-BE" sz="20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Presenter</a:t>
            </a:r>
            <a:r>
              <a:rPr lang="nl-BE"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Rob Janssens</a:t>
            </a:r>
          </a:p>
          <a:p>
            <a:pPr algn="l"/>
            <a:r>
              <a:rPr lang="nl-BE" sz="16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Co-authors</a:t>
            </a:r>
            <a:r>
              <a:rPr lang="nl-BE" sz="16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Maarten Corten, Nadine Lybaert, Anneleen Michiels, Jelle Schepers</a:t>
            </a:r>
          </a:p>
        </p:txBody>
      </p:sp>
    </p:spTree>
    <p:extLst>
      <p:ext uri="{BB962C8B-B14F-4D97-AF65-F5344CB8AC3E}">
        <p14:creationId xmlns:p14="http://schemas.microsoft.com/office/powerpoint/2010/main" val="377399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A65C40-0202-40A9-8298-ECB8BBE3EAD2}"/>
              </a:ext>
            </a:extLst>
          </p:cNvPr>
          <p:cNvSpPr txBox="1"/>
          <p:nvPr/>
        </p:nvSpPr>
        <p:spPr>
          <a:xfrm>
            <a:off x="826008" y="3244334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advisor = Services</a:t>
            </a:r>
            <a:endParaRPr lang="en-GB" sz="200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77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A65C40-0202-40A9-8298-ECB8BBE3EAD2}"/>
              </a:ext>
            </a:extLst>
          </p:cNvPr>
          <p:cNvSpPr txBox="1"/>
          <p:nvPr/>
        </p:nvSpPr>
        <p:spPr>
          <a:xfrm>
            <a:off x="826008" y="3244334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advisor = Services | </a:t>
            </a:r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 attributes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A2DB09-5816-416C-8CA3-4088229B98AC}"/>
              </a:ext>
            </a:extLst>
          </p:cNvPr>
          <p:cNvSpPr txBox="1"/>
          <p:nvPr/>
        </p:nvSpPr>
        <p:spPr>
          <a:xfrm>
            <a:off x="826008" y="3641098"/>
            <a:ext cx="1079296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BE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“What type of external accountant is really important”</a:t>
            </a:r>
            <a:endParaRPr lang="en-GB" sz="1600" b="1" i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84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A65C40-0202-40A9-8298-ECB8BBE3EAD2}"/>
              </a:ext>
            </a:extLst>
          </p:cNvPr>
          <p:cNvSpPr txBox="1"/>
          <p:nvPr/>
        </p:nvSpPr>
        <p:spPr>
          <a:xfrm>
            <a:off x="826008" y="3244334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advisor = Services | </a:t>
            </a:r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 attributes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F8C281-6351-44BB-86EF-77841E8D5E57}"/>
              </a:ext>
            </a:extLst>
          </p:cNvPr>
          <p:cNvSpPr txBox="1"/>
          <p:nvPr/>
        </p:nvSpPr>
        <p:spPr>
          <a:xfrm>
            <a:off x="7352547" y="2388160"/>
            <a:ext cx="256641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Technical aspect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3228AF0-AB86-4D9A-A527-C7104655820C}"/>
              </a:ext>
            </a:extLst>
          </p:cNvPr>
          <p:cNvCxnSpPr>
            <a:cxnSpLocks/>
          </p:cNvCxnSpPr>
          <p:nvPr/>
        </p:nvCxnSpPr>
        <p:spPr>
          <a:xfrm flipV="1">
            <a:off x="4028322" y="2572826"/>
            <a:ext cx="3202037" cy="677858"/>
          </a:xfrm>
          <a:prstGeom prst="bentConnector3">
            <a:avLst>
              <a:gd name="adj1" fmla="val -342"/>
            </a:avLst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3E43EFC-E0D1-4C14-928F-17A631D4D4D0}"/>
              </a:ext>
            </a:extLst>
          </p:cNvPr>
          <p:cNvSpPr txBox="1"/>
          <p:nvPr/>
        </p:nvSpPr>
        <p:spPr>
          <a:xfrm>
            <a:off x="7352547" y="4100508"/>
            <a:ext cx="256641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Functional aspect</a:t>
            </a:r>
          </a:p>
        </p:txBody>
      </p:sp>
      <p:cxnSp>
        <p:nvCxnSpPr>
          <p:cNvPr id="13" name="Straight Arrow Connector 6">
            <a:extLst>
              <a:ext uri="{FF2B5EF4-FFF2-40B4-BE49-F238E27FC236}">
                <a16:creationId xmlns:a16="http://schemas.microsoft.com/office/drawing/2014/main" id="{896C39FD-72E4-4C2E-A962-9A113C4A8F77}"/>
              </a:ext>
            </a:extLst>
          </p:cNvPr>
          <p:cNvCxnSpPr>
            <a:cxnSpLocks/>
          </p:cNvCxnSpPr>
          <p:nvPr/>
        </p:nvCxnSpPr>
        <p:spPr>
          <a:xfrm>
            <a:off x="5712643" y="3613666"/>
            <a:ext cx="1414021" cy="671508"/>
          </a:xfrm>
          <a:prstGeom prst="bentConnector3">
            <a:avLst>
              <a:gd name="adj1" fmla="val 667"/>
            </a:avLst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8CF1D94-9F53-4132-BB15-7B964E812164}"/>
              </a:ext>
            </a:extLst>
          </p:cNvPr>
          <p:cNvSpPr txBox="1"/>
          <p:nvPr/>
        </p:nvSpPr>
        <p:spPr>
          <a:xfrm>
            <a:off x="7352547" y="2761189"/>
            <a:ext cx="411403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BE" sz="1600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service outcome or result for the customer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B1F632-30FD-41B1-AF39-187A3250FB06}"/>
              </a:ext>
            </a:extLst>
          </p:cNvPr>
          <p:cNvSpPr txBox="1"/>
          <p:nvPr/>
        </p:nvSpPr>
        <p:spPr>
          <a:xfrm>
            <a:off x="7352546" y="4469840"/>
            <a:ext cx="411403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BE" sz="1600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process of delivering the service</a:t>
            </a:r>
          </a:p>
        </p:txBody>
      </p:sp>
    </p:spTree>
    <p:extLst>
      <p:ext uri="{BB962C8B-B14F-4D97-AF65-F5344CB8AC3E}">
        <p14:creationId xmlns:p14="http://schemas.microsoft.com/office/powerpoint/2010/main" val="390146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A65C40-0202-40A9-8298-ECB8BBE3EAD2}"/>
              </a:ext>
            </a:extLst>
          </p:cNvPr>
          <p:cNvSpPr txBox="1"/>
          <p:nvPr/>
        </p:nvSpPr>
        <p:spPr>
          <a:xfrm>
            <a:off x="826008" y="3244334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advisor = Services </a:t>
            </a:r>
            <a:r>
              <a:rPr lang="nl-BE" sz="2400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</a:t>
            </a:r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Personal attributes</a:t>
            </a:r>
            <a:endParaRPr lang="en-GB" sz="200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991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A65C40-0202-40A9-8298-ECB8BBE3EAD2}"/>
              </a:ext>
            </a:extLst>
          </p:cNvPr>
          <p:cNvSpPr txBox="1"/>
          <p:nvPr/>
        </p:nvSpPr>
        <p:spPr>
          <a:xfrm>
            <a:off x="826008" y="3244334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BE" sz="2400">
                <a:solidFill>
                  <a:srgbClr val="EAEAEA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advisor = Services + </a:t>
            </a:r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Personal attributes</a:t>
            </a:r>
            <a:endParaRPr lang="en-GB" sz="200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6" name="Graphic 5" descr="Question mark">
            <a:extLst>
              <a:ext uri="{FF2B5EF4-FFF2-40B4-BE49-F238E27FC236}">
                <a16:creationId xmlns:a16="http://schemas.microsoft.com/office/drawing/2014/main" id="{48B1CB0F-5C83-4DFD-A778-F812EF9D3B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87640" y="29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634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DA85E6A-3D23-44CD-8A53-9CBB9BA53EB8}"/>
              </a:ext>
            </a:extLst>
          </p:cNvPr>
          <p:cNvGrpSpPr/>
          <p:nvPr/>
        </p:nvGrpSpPr>
        <p:grpSpPr>
          <a:xfrm>
            <a:off x="673608" y="3028891"/>
            <a:ext cx="10792968" cy="800219"/>
            <a:chOff x="673608" y="3028890"/>
            <a:chExt cx="10792968" cy="800219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6014B04-A465-4BAF-94FD-2B32E25713F3}"/>
                </a:ext>
              </a:extLst>
            </p:cNvPr>
            <p:cNvSpPr txBox="1"/>
            <p:nvPr/>
          </p:nvSpPr>
          <p:spPr>
            <a:xfrm>
              <a:off x="673608" y="3028890"/>
              <a:ext cx="10792968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nl-BE" sz="2800" b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Goal of this paper</a:t>
              </a:r>
              <a:endParaRPr lang="en-GB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4107A1C-487A-4AD6-8CFD-B335E110F257}"/>
                </a:ext>
              </a:extLst>
            </p:cNvPr>
            <p:cNvSpPr txBox="1"/>
            <p:nvPr/>
          </p:nvSpPr>
          <p:spPr>
            <a:xfrm>
              <a:off x="673608" y="3459777"/>
              <a:ext cx="10792968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nl-BE" sz="240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To identify functional aspects that encourage advice use by SMEs</a:t>
              </a:r>
              <a:endParaRPr lang="en-GB"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8621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014B04-A465-4BAF-94FD-2B32E25713F3}"/>
              </a:ext>
            </a:extLst>
          </p:cNvPr>
          <p:cNvSpPr txBox="1"/>
          <p:nvPr/>
        </p:nvSpPr>
        <p:spPr>
          <a:xfrm>
            <a:off x="673608" y="2412087"/>
            <a:ext cx="1079296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did we actually find?</a:t>
            </a:r>
            <a:endParaRPr lang="en-GB" sz="24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107A1C-487A-4AD6-8CFD-B335E110F257}"/>
              </a:ext>
            </a:extLst>
          </p:cNvPr>
          <p:cNvSpPr txBox="1"/>
          <p:nvPr/>
        </p:nvSpPr>
        <p:spPr>
          <a:xfrm>
            <a:off x="673608" y="2842974"/>
            <a:ext cx="10792968" cy="21569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key functional aspect is </a:t>
            </a:r>
            <a:r>
              <a:rPr lang="nl-BE" sz="2400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Individual Entrepreneurial Orientation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</a:t>
            </a:r>
            <a:r>
              <a:rPr lang="en-GB" sz="2400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IEO fit</a:t>
            </a:r>
            <a:r>
              <a:rPr lang="en-GB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between owner-managers and external accountants matters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Owner-managers seek </a:t>
            </a:r>
            <a:r>
              <a:rPr lang="en-GB" sz="2400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innovativeness-minded</a:t>
            </a:r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</a:t>
            </a:r>
            <a:r>
              <a:rPr lang="en-GB" sz="2400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risk-balancing</a:t>
            </a:r>
            <a:r>
              <a:rPr lang="en-GB" sz="2400">
                <a:solidFill>
                  <a:srgbClr val="92D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accountants.</a:t>
            </a:r>
          </a:p>
        </p:txBody>
      </p:sp>
    </p:spTree>
    <p:extLst>
      <p:ext uri="{BB962C8B-B14F-4D97-AF65-F5344CB8AC3E}">
        <p14:creationId xmlns:p14="http://schemas.microsoft.com/office/powerpoint/2010/main" val="419902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014B04-A465-4BAF-94FD-2B32E25713F3}"/>
              </a:ext>
            </a:extLst>
          </p:cNvPr>
          <p:cNvSpPr txBox="1"/>
          <p:nvPr/>
        </p:nvSpPr>
        <p:spPr>
          <a:xfrm>
            <a:off x="673608" y="2412087"/>
            <a:ext cx="1079296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Let me tell you how we found that</a:t>
            </a:r>
            <a:endParaRPr lang="en-GB" sz="24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107A1C-487A-4AD6-8CFD-B335E110F257}"/>
              </a:ext>
            </a:extLst>
          </p:cNvPr>
          <p:cNvSpPr txBox="1"/>
          <p:nvPr/>
        </p:nvSpPr>
        <p:spPr>
          <a:xfrm>
            <a:off x="673608" y="2842974"/>
            <a:ext cx="10792968" cy="1602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What is </a:t>
            </a:r>
            <a:r>
              <a:rPr lang="nl-BE" sz="2400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Individual Entrepreneurial Orientation?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What is</a:t>
            </a:r>
            <a:r>
              <a:rPr lang="en-GB" sz="2400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IEO fit?</a:t>
            </a:r>
            <a:endParaRPr lang="en-GB" sz="240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What are the </a:t>
            </a:r>
            <a:r>
              <a:rPr lang="en-GB" sz="2400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results</a:t>
            </a:r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7918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E9C4D5E-4337-46DE-8E31-28418BCE3A74}"/>
              </a:ext>
            </a:extLst>
          </p:cNvPr>
          <p:cNvSpPr txBox="1"/>
          <p:nvPr/>
        </p:nvSpPr>
        <p:spPr>
          <a:xfrm>
            <a:off x="673608" y="517636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Individual Entrepreneurial Orientation?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34FADFC-F43D-4C70-9709-29579B735AC1}"/>
              </a:ext>
            </a:extLst>
          </p:cNvPr>
          <p:cNvGrpSpPr/>
          <p:nvPr/>
        </p:nvGrpSpPr>
        <p:grpSpPr>
          <a:xfrm>
            <a:off x="819260" y="2841954"/>
            <a:ext cx="2234184" cy="1623846"/>
            <a:chOff x="1066800" y="2875002"/>
            <a:chExt cx="2234184" cy="162384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018F382-8F68-43B7-BD37-913F9FE1FA20}"/>
                </a:ext>
              </a:extLst>
            </p:cNvPr>
            <p:cNvSpPr txBox="1"/>
            <p:nvPr/>
          </p:nvSpPr>
          <p:spPr>
            <a:xfrm>
              <a:off x="1066800" y="4129516"/>
              <a:ext cx="2234184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nl-BE" sz="240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Innovativeness</a:t>
              </a:r>
              <a:endParaRPr lang="en-GB"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FC682F1-AF4C-46E7-87A8-E6114CBB9C2A}"/>
                </a:ext>
              </a:extLst>
            </p:cNvPr>
            <p:cNvSpPr/>
            <p:nvPr/>
          </p:nvSpPr>
          <p:spPr>
            <a:xfrm>
              <a:off x="1710057" y="2875002"/>
              <a:ext cx="947670" cy="110799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fontAlgn="base"/>
              <a:r>
                <a:rPr lang="en-GB" sz="7200">
                  <a:solidFill>
                    <a:srgbClr val="0070C0"/>
                  </a:solidFill>
                  <a:latin typeface="-apple-system"/>
                </a:rPr>
                <a:t>💡</a:t>
              </a:r>
              <a:endParaRPr lang="en-GB" sz="7200" b="1" i="0">
                <a:solidFill>
                  <a:srgbClr val="0070C0"/>
                </a:solidFill>
                <a:effectLst/>
                <a:latin typeface="-apple-system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10F44FA-A9EE-4397-9417-8D2F6ED9A153}"/>
              </a:ext>
            </a:extLst>
          </p:cNvPr>
          <p:cNvGrpSpPr/>
          <p:nvPr/>
        </p:nvGrpSpPr>
        <p:grpSpPr>
          <a:xfrm>
            <a:off x="4898137" y="2761533"/>
            <a:ext cx="1957657" cy="1704267"/>
            <a:chOff x="5520610" y="2794581"/>
            <a:chExt cx="1957657" cy="1704267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F13329D-7FA9-4AAD-A150-DBA73F97B7C6}"/>
                </a:ext>
              </a:extLst>
            </p:cNvPr>
            <p:cNvSpPr txBox="1"/>
            <p:nvPr/>
          </p:nvSpPr>
          <p:spPr>
            <a:xfrm>
              <a:off x="5520610" y="4129516"/>
              <a:ext cx="1957657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nl-BE" sz="240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Proactiveness</a:t>
              </a:r>
              <a:endParaRPr lang="en-GB"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5070E21-EB66-4B3C-953A-E0BA2C67ED8A}"/>
                </a:ext>
              </a:extLst>
            </p:cNvPr>
            <p:cNvSpPr/>
            <p:nvPr/>
          </p:nvSpPr>
          <p:spPr>
            <a:xfrm>
              <a:off x="5896058" y="2794581"/>
              <a:ext cx="120676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7200">
                  <a:solidFill>
                    <a:srgbClr val="FFC000"/>
                  </a:solidFill>
                  <a:latin typeface="-apple-system"/>
                </a:rPr>
                <a:t>⚡</a:t>
              </a:r>
              <a:endParaRPr lang="en-GB" sz="7200">
                <a:solidFill>
                  <a:srgbClr val="FFC000"/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3248674-E5EE-464B-8AB1-F45919F4C378}"/>
              </a:ext>
            </a:extLst>
          </p:cNvPr>
          <p:cNvGrpSpPr/>
          <p:nvPr/>
        </p:nvGrpSpPr>
        <p:grpSpPr>
          <a:xfrm>
            <a:off x="9132331" y="2761533"/>
            <a:ext cx="1597152" cy="1770364"/>
            <a:chOff x="9894578" y="2728484"/>
            <a:chExt cx="1597152" cy="177036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7D42309-8474-4B23-A06A-3285C87A566E}"/>
                </a:ext>
              </a:extLst>
            </p:cNvPr>
            <p:cNvSpPr txBox="1"/>
            <p:nvPr/>
          </p:nvSpPr>
          <p:spPr>
            <a:xfrm>
              <a:off x="9894578" y="4129516"/>
              <a:ext cx="1597152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nl-BE" sz="240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Risk-taking</a:t>
              </a:r>
              <a:endParaRPr lang="en-GB"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3C2F10-F141-43D6-B55C-B0A2A21BC483}"/>
                </a:ext>
              </a:extLst>
            </p:cNvPr>
            <p:cNvSpPr/>
            <p:nvPr/>
          </p:nvSpPr>
          <p:spPr>
            <a:xfrm>
              <a:off x="10031755" y="2728484"/>
              <a:ext cx="1322798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7200">
                  <a:solidFill>
                    <a:srgbClr val="FF0000"/>
                  </a:solidFill>
                  <a:latin typeface="-apple-system"/>
                </a:rPr>
                <a:t>🎲</a:t>
              </a:r>
              <a:endParaRPr lang="en-GB" sz="720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461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E9C4D5E-4337-46DE-8E31-28418BCE3A74}"/>
              </a:ext>
            </a:extLst>
          </p:cNvPr>
          <p:cNvSpPr txBox="1"/>
          <p:nvPr/>
        </p:nvSpPr>
        <p:spPr>
          <a:xfrm>
            <a:off x="673608" y="517636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IEO could be a key functional aspect of the business advisor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C682F1-AF4C-46E7-87A8-E6114CBB9C2A}"/>
              </a:ext>
            </a:extLst>
          </p:cNvPr>
          <p:cNvSpPr/>
          <p:nvPr/>
        </p:nvSpPr>
        <p:spPr>
          <a:xfrm>
            <a:off x="1203427" y="1922488"/>
            <a:ext cx="947670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fontAlgn="base"/>
            <a:r>
              <a:rPr lang="en-GB" sz="7200">
                <a:solidFill>
                  <a:srgbClr val="0070C0"/>
                </a:solidFill>
                <a:latin typeface="-apple-system"/>
              </a:rPr>
              <a:t>💡</a:t>
            </a:r>
            <a:endParaRPr lang="en-GB" sz="7200" b="1" i="0">
              <a:solidFill>
                <a:srgbClr val="0070C0"/>
              </a:solidFill>
              <a:effectLst/>
              <a:latin typeface="-apple-system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070E21-EB66-4B3C-953A-E0BA2C67ED8A}"/>
              </a:ext>
            </a:extLst>
          </p:cNvPr>
          <p:cNvSpPr/>
          <p:nvPr/>
        </p:nvSpPr>
        <p:spPr>
          <a:xfrm>
            <a:off x="1073882" y="3393124"/>
            <a:ext cx="1206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200">
                <a:solidFill>
                  <a:srgbClr val="FFC000"/>
                </a:solidFill>
                <a:latin typeface="-apple-system"/>
              </a:rPr>
              <a:t>⚡</a:t>
            </a:r>
            <a:endParaRPr lang="en-GB" sz="7200">
              <a:solidFill>
                <a:srgbClr val="FFC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3C2F10-F141-43D6-B55C-B0A2A21BC483}"/>
              </a:ext>
            </a:extLst>
          </p:cNvPr>
          <p:cNvSpPr/>
          <p:nvPr/>
        </p:nvSpPr>
        <p:spPr>
          <a:xfrm>
            <a:off x="1073882" y="4956093"/>
            <a:ext cx="132279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200">
                <a:solidFill>
                  <a:srgbClr val="FF0000"/>
                </a:solidFill>
                <a:latin typeface="-apple-system"/>
              </a:rPr>
              <a:t>🎲</a:t>
            </a:r>
            <a:endParaRPr lang="en-GB" sz="720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B939E8-04C1-41DB-A7E2-55D0EF45D62E}"/>
              </a:ext>
            </a:extLst>
          </p:cNvPr>
          <p:cNvSpPr txBox="1"/>
          <p:nvPr/>
        </p:nvSpPr>
        <p:spPr>
          <a:xfrm>
            <a:off x="2999232" y="2153321"/>
            <a:ext cx="6263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Innovative accountants can solve owner-managers’ problems in unique ways</a:t>
            </a:r>
            <a:endParaRPr lang="en-GB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8F93D6-0D72-4119-A9E3-82369A0082E3}"/>
              </a:ext>
            </a:extLst>
          </p:cNvPr>
          <p:cNvSpPr txBox="1"/>
          <p:nvPr/>
        </p:nvSpPr>
        <p:spPr>
          <a:xfrm>
            <a:off x="2999232" y="3808622"/>
            <a:ext cx="587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l-BE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Proactive accountants can foresee their needs</a:t>
            </a:r>
            <a:endParaRPr lang="en-GB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F678DED-33F7-41B9-873B-49BB64B1DD5A}"/>
              </a:ext>
            </a:extLst>
          </p:cNvPr>
          <p:cNvSpPr txBox="1"/>
          <p:nvPr/>
        </p:nvSpPr>
        <p:spPr>
          <a:xfrm>
            <a:off x="2999232" y="5371591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l-BE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Risk-taking accountants can help them succeed</a:t>
            </a:r>
            <a:endParaRPr lang="en-GB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84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2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FE3CD9-0DB3-45CA-96E9-FD33E95CCF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0121409-9FCD-421F-936F-EDD0902E523D}"/>
              </a:ext>
            </a:extLst>
          </p:cNvPr>
          <p:cNvSpPr/>
          <p:nvPr/>
        </p:nvSpPr>
        <p:spPr>
          <a:xfrm>
            <a:off x="804672" y="2286000"/>
            <a:ext cx="3547872" cy="2304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994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014B04-A465-4BAF-94FD-2B32E25713F3}"/>
              </a:ext>
            </a:extLst>
          </p:cNvPr>
          <p:cNvSpPr txBox="1"/>
          <p:nvPr/>
        </p:nvSpPr>
        <p:spPr>
          <a:xfrm>
            <a:off x="673608" y="2998113"/>
            <a:ext cx="10792968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Does every owner-manager want the same kind of external accountant? </a:t>
            </a:r>
            <a:endParaRPr lang="en-GB" sz="24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27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7E9C4D5E-4337-46DE-8E31-28418BCE3A74}"/>
              </a:ext>
            </a:extLst>
          </p:cNvPr>
          <p:cNvSpPr txBox="1"/>
          <p:nvPr/>
        </p:nvSpPr>
        <p:spPr>
          <a:xfrm>
            <a:off x="673608" y="517636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Owner-managers may not use any kind of entrepreneurial accountant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658376C-C1D3-47E4-8C06-AEE4F8C707C2}"/>
              </a:ext>
            </a:extLst>
          </p:cNvPr>
          <p:cNvGrpSpPr/>
          <p:nvPr/>
        </p:nvGrpSpPr>
        <p:grpSpPr>
          <a:xfrm>
            <a:off x="673608" y="2634480"/>
            <a:ext cx="10560680" cy="1589041"/>
            <a:chOff x="673608" y="2788920"/>
            <a:chExt cx="10560680" cy="158904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BA7A382-A90C-4321-97F9-123CD439D235}"/>
                </a:ext>
              </a:extLst>
            </p:cNvPr>
            <p:cNvSpPr txBox="1"/>
            <p:nvPr/>
          </p:nvSpPr>
          <p:spPr>
            <a:xfrm>
              <a:off x="673608" y="3275664"/>
              <a:ext cx="4602480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200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Owner-managers </a:t>
              </a:r>
              <a:r>
                <a:rPr lang="en-GB" sz="2000" b="1">
                  <a:solidFill>
                    <a:srgbClr val="92D0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differ</a:t>
              </a:r>
              <a:r>
                <a:rPr lang="en-GB" sz="200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 in traits and styles, resulting in various IEO profiles</a:t>
              </a:r>
              <a:endParaRPr lang="en-GB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C783C9D-FC03-4AB5-8F7F-860E6733D735}"/>
                </a:ext>
              </a:extLst>
            </p:cNvPr>
            <p:cNvGrpSpPr/>
            <p:nvPr/>
          </p:nvGrpSpPr>
          <p:grpSpPr>
            <a:xfrm>
              <a:off x="5786232" y="2788920"/>
              <a:ext cx="5448056" cy="1589041"/>
              <a:chOff x="2132076" y="2484120"/>
              <a:chExt cx="6431279" cy="1875818"/>
            </a:xfrm>
          </p:grpSpPr>
          <p:pic>
            <p:nvPicPr>
              <p:cNvPr id="18" name="Graphic 17" descr="Woman">
                <a:extLst>
                  <a:ext uri="{FF2B5EF4-FFF2-40B4-BE49-F238E27FC236}">
                    <a16:creationId xmlns:a16="http://schemas.microsoft.com/office/drawing/2014/main" id="{8A5D9246-8899-4376-9AA0-EBBA1487C4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4913376" y="3215640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9" name="Graphic 18" descr="Man">
                <a:extLst>
                  <a:ext uri="{FF2B5EF4-FFF2-40B4-BE49-F238E27FC236}">
                    <a16:creationId xmlns:a16="http://schemas.microsoft.com/office/drawing/2014/main" id="{A2F73975-DCE4-4CC4-9F27-D98018BABF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4311396" y="2484120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20" name="Graphic 19" descr="Man">
                <a:extLst>
                  <a:ext uri="{FF2B5EF4-FFF2-40B4-BE49-F238E27FC236}">
                    <a16:creationId xmlns:a16="http://schemas.microsoft.com/office/drawing/2014/main" id="{44D172D3-9F81-4100-97B5-E0E5924300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880866" y="3581400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21" name="Graphic 20" descr="Man">
                <a:extLst>
                  <a:ext uri="{FF2B5EF4-FFF2-40B4-BE49-F238E27FC236}">
                    <a16:creationId xmlns:a16="http://schemas.microsoft.com/office/drawing/2014/main" id="{A9330146-5058-4E6B-B547-E6F56EDD57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2636901" y="2558796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23" name="Graphic 22" descr="Man">
                <a:extLst>
                  <a:ext uri="{FF2B5EF4-FFF2-40B4-BE49-F238E27FC236}">
                    <a16:creationId xmlns:a16="http://schemas.microsoft.com/office/drawing/2014/main" id="{CE663F68-E5A2-4FF0-8938-EFC6D54B6B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6799326" y="3288161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24" name="Graphic 23" descr="Woman">
                <a:extLst>
                  <a:ext uri="{FF2B5EF4-FFF2-40B4-BE49-F238E27FC236}">
                    <a16:creationId xmlns:a16="http://schemas.microsoft.com/office/drawing/2014/main" id="{160CF0F7-B2D9-4060-A31E-1A61CFE284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2132076" y="362841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25" name="Graphic 24" descr="Man">
                <a:extLst>
                  <a:ext uri="{FF2B5EF4-FFF2-40B4-BE49-F238E27FC236}">
                    <a16:creationId xmlns:a16="http://schemas.microsoft.com/office/drawing/2014/main" id="{1A83DADB-B21B-4009-8B49-E6EF475580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6115811" y="2671391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27" name="Graphic 26" descr="Man">
                <a:extLst>
                  <a:ext uri="{FF2B5EF4-FFF2-40B4-BE49-F238E27FC236}">
                    <a16:creationId xmlns:a16="http://schemas.microsoft.com/office/drawing/2014/main" id="{B53D1432-9262-429A-BF5B-E4D3258E7B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7831835" y="3111859"/>
                <a:ext cx="731520" cy="731520"/>
              </a:xfrm>
              <a:prstGeom prst="rect">
                <a:avLst/>
              </a:prstGeom>
            </p:spPr>
          </p:pic>
        </p:grpSp>
      </p:grpSp>
      <p:pic>
        <p:nvPicPr>
          <p:cNvPr id="14" name="Graphic 13" descr="Man">
            <a:extLst>
              <a:ext uri="{FF2B5EF4-FFF2-40B4-BE49-F238E27FC236}">
                <a16:creationId xmlns:a16="http://schemas.microsoft.com/office/drawing/2014/main" id="{1DA0A5D1-B8A3-423C-BD45-7103DBE4AC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55873" y="2093224"/>
            <a:ext cx="619684" cy="619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265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7E9C4D5E-4337-46DE-8E31-28418BCE3A74}"/>
              </a:ext>
            </a:extLst>
          </p:cNvPr>
          <p:cNvSpPr txBox="1"/>
          <p:nvPr/>
        </p:nvSpPr>
        <p:spPr>
          <a:xfrm>
            <a:off x="673608" y="517636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Owner-managers may not use any kind of entrepreneurial accountant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38499D2-1006-41E0-945D-312A886D4527}"/>
              </a:ext>
            </a:extLst>
          </p:cNvPr>
          <p:cNvGrpSpPr/>
          <p:nvPr/>
        </p:nvGrpSpPr>
        <p:grpSpPr>
          <a:xfrm>
            <a:off x="673608" y="2895052"/>
            <a:ext cx="10566136" cy="1149502"/>
            <a:chOff x="673608" y="2966003"/>
            <a:chExt cx="10566136" cy="114950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BA7A382-A90C-4321-97F9-123CD439D235}"/>
                </a:ext>
              </a:extLst>
            </p:cNvPr>
            <p:cNvSpPr txBox="1"/>
            <p:nvPr/>
          </p:nvSpPr>
          <p:spPr>
            <a:xfrm>
              <a:off x="673608" y="3192175"/>
              <a:ext cx="4602480" cy="9233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200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Therefore, we think that owner-managers prefer an accountant who </a:t>
              </a:r>
              <a:r>
                <a:rPr lang="en-GB" sz="2000" b="1">
                  <a:solidFill>
                    <a:srgbClr val="92D0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fits</a:t>
              </a:r>
              <a:r>
                <a:rPr lang="en-GB" sz="200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 with their IEO profile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8CE97C8-4585-412A-9F5B-7440C29EA70B}"/>
                </a:ext>
              </a:extLst>
            </p:cNvPr>
            <p:cNvGrpSpPr/>
            <p:nvPr/>
          </p:nvGrpSpPr>
          <p:grpSpPr>
            <a:xfrm>
              <a:off x="7351776" y="2966003"/>
              <a:ext cx="3887968" cy="1067896"/>
              <a:chOff x="5103524" y="4501053"/>
              <a:chExt cx="1820722" cy="500092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2E6617E5-EE3E-4940-8E5F-C5FB9000A3B6}"/>
                  </a:ext>
                </a:extLst>
              </p:cNvPr>
              <p:cNvGrpSpPr/>
              <p:nvPr/>
            </p:nvGrpSpPr>
            <p:grpSpPr>
              <a:xfrm>
                <a:off x="6174110" y="4501053"/>
                <a:ext cx="750136" cy="500091"/>
                <a:chOff x="7137292" y="4453809"/>
                <a:chExt cx="750136" cy="500091"/>
              </a:xfrm>
            </p:grpSpPr>
            <p:pic>
              <p:nvPicPr>
                <p:cNvPr id="41" name="Graphic 40" descr="Man">
                  <a:extLst>
                    <a:ext uri="{FF2B5EF4-FFF2-40B4-BE49-F238E27FC236}">
                      <a16:creationId xmlns:a16="http://schemas.microsoft.com/office/drawing/2014/main" id="{BFD6898F-EEB7-4D88-8EFA-BE4C136B59B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137292" y="4453809"/>
                  <a:ext cx="500091" cy="500091"/>
                </a:xfrm>
                <a:prstGeom prst="rect">
                  <a:avLst/>
                </a:prstGeom>
              </p:spPr>
            </p:pic>
            <p:pic>
              <p:nvPicPr>
                <p:cNvPr id="42" name="Graphic 41" descr="Man">
                  <a:extLst>
                    <a:ext uri="{FF2B5EF4-FFF2-40B4-BE49-F238E27FC236}">
                      <a16:creationId xmlns:a16="http://schemas.microsoft.com/office/drawing/2014/main" id="{961A9FF5-EA34-408E-9E8E-072179CAC1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87337" y="4453809"/>
                  <a:ext cx="500091" cy="500091"/>
                </a:xfrm>
                <a:prstGeom prst="rect">
                  <a:avLst/>
                </a:prstGeom>
              </p:spPr>
            </p:pic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9AA429E7-CF22-4607-A051-9B0C538F665C}"/>
                  </a:ext>
                </a:extLst>
              </p:cNvPr>
              <p:cNvGrpSpPr/>
              <p:nvPr/>
            </p:nvGrpSpPr>
            <p:grpSpPr>
              <a:xfrm>
                <a:off x="5103524" y="4501054"/>
                <a:ext cx="755517" cy="500091"/>
                <a:chOff x="5103524" y="4501054"/>
                <a:chExt cx="755517" cy="500091"/>
              </a:xfrm>
            </p:grpSpPr>
            <p:pic>
              <p:nvPicPr>
                <p:cNvPr id="39" name="Graphic 38" descr="Man">
                  <a:extLst>
                    <a:ext uri="{FF2B5EF4-FFF2-40B4-BE49-F238E27FC236}">
                      <a16:creationId xmlns:a16="http://schemas.microsoft.com/office/drawing/2014/main" id="{396074F9-F42E-44D4-A0EB-4B51D000DAA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03524" y="4501054"/>
                  <a:ext cx="500091" cy="500091"/>
                </a:xfrm>
                <a:prstGeom prst="rect">
                  <a:avLst/>
                </a:prstGeom>
              </p:spPr>
            </p:pic>
            <p:pic>
              <p:nvPicPr>
                <p:cNvPr id="40" name="Graphic 39" descr="Man">
                  <a:extLst>
                    <a:ext uri="{FF2B5EF4-FFF2-40B4-BE49-F238E27FC236}">
                      <a16:creationId xmlns:a16="http://schemas.microsoft.com/office/drawing/2014/main" id="{949BD13F-706D-4ECF-82CB-52B9870C03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58950" y="4501054"/>
                  <a:ext cx="500091" cy="500091"/>
                </a:xfrm>
                <a:prstGeom prst="rect">
                  <a:avLst/>
                </a:prstGeom>
              </p:spPr>
            </p:pic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3A1B0802-4A1C-4AED-B001-E8427E2C7157}"/>
                  </a:ext>
                </a:extLst>
              </p:cNvPr>
              <p:cNvGrpSpPr/>
              <p:nvPr/>
            </p:nvGrpSpPr>
            <p:grpSpPr>
              <a:xfrm>
                <a:off x="5641508" y="4501053"/>
                <a:ext cx="750136" cy="500091"/>
                <a:chOff x="6435081" y="4453809"/>
                <a:chExt cx="750136" cy="500091"/>
              </a:xfrm>
            </p:grpSpPr>
            <p:pic>
              <p:nvPicPr>
                <p:cNvPr id="37" name="Graphic 36" descr="Man">
                  <a:extLst>
                    <a:ext uri="{FF2B5EF4-FFF2-40B4-BE49-F238E27FC236}">
                      <a16:creationId xmlns:a16="http://schemas.microsoft.com/office/drawing/2014/main" id="{F0B53B28-D2AC-45CB-8250-F3D4169D9F4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35081" y="4453809"/>
                  <a:ext cx="500091" cy="500091"/>
                </a:xfrm>
                <a:prstGeom prst="rect">
                  <a:avLst/>
                </a:prstGeom>
              </p:spPr>
            </p:pic>
            <p:pic>
              <p:nvPicPr>
                <p:cNvPr id="38" name="Graphic 37" descr="Woman">
                  <a:extLst>
                    <a:ext uri="{FF2B5EF4-FFF2-40B4-BE49-F238E27FC236}">
                      <a16:creationId xmlns:a16="http://schemas.microsoft.com/office/drawing/2014/main" id="{C0D46D1D-3FCA-4BF6-ABB1-3F736ADE795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685126" y="4453809"/>
                  <a:ext cx="500091" cy="500091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3063336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7E9C4D5E-4337-46DE-8E31-28418BCE3A74}"/>
              </a:ext>
            </a:extLst>
          </p:cNvPr>
          <p:cNvSpPr txBox="1"/>
          <p:nvPr/>
        </p:nvSpPr>
        <p:spPr>
          <a:xfrm>
            <a:off x="673608" y="517636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Owner-managers may not use any kind of entrepreneurial accountant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38499D2-1006-41E0-945D-312A886D4527}"/>
              </a:ext>
            </a:extLst>
          </p:cNvPr>
          <p:cNvGrpSpPr/>
          <p:nvPr/>
        </p:nvGrpSpPr>
        <p:grpSpPr>
          <a:xfrm>
            <a:off x="673608" y="2895052"/>
            <a:ext cx="10566136" cy="1067896"/>
            <a:chOff x="673608" y="2966003"/>
            <a:chExt cx="10566136" cy="106789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BA7A382-A90C-4321-97F9-123CD439D235}"/>
                </a:ext>
              </a:extLst>
            </p:cNvPr>
            <p:cNvSpPr txBox="1"/>
            <p:nvPr/>
          </p:nvSpPr>
          <p:spPr>
            <a:xfrm>
              <a:off x="673608" y="3411631"/>
              <a:ext cx="5059680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2000" b="1">
                  <a:solidFill>
                    <a:srgbClr val="92D0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Person-environment fit literature</a:t>
              </a:r>
            </a:p>
            <a:p>
              <a:r>
                <a:rPr lang="nl-BE" sz="1600" i="1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Congruence between individuals have positive outcomes</a:t>
              </a:r>
              <a:endParaRPr lang="en-GB" sz="2000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8CE97C8-4585-412A-9F5B-7440C29EA70B}"/>
                </a:ext>
              </a:extLst>
            </p:cNvPr>
            <p:cNvGrpSpPr/>
            <p:nvPr/>
          </p:nvGrpSpPr>
          <p:grpSpPr>
            <a:xfrm>
              <a:off x="7351776" y="2966003"/>
              <a:ext cx="3887968" cy="1067896"/>
              <a:chOff x="5103524" y="4501053"/>
              <a:chExt cx="1820722" cy="500092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2E6617E5-EE3E-4940-8E5F-C5FB9000A3B6}"/>
                  </a:ext>
                </a:extLst>
              </p:cNvPr>
              <p:cNvGrpSpPr/>
              <p:nvPr/>
            </p:nvGrpSpPr>
            <p:grpSpPr>
              <a:xfrm>
                <a:off x="6174110" y="4501053"/>
                <a:ext cx="750136" cy="500091"/>
                <a:chOff x="7137292" y="4453809"/>
                <a:chExt cx="750136" cy="500091"/>
              </a:xfrm>
            </p:grpSpPr>
            <p:pic>
              <p:nvPicPr>
                <p:cNvPr id="41" name="Graphic 40" descr="Man">
                  <a:extLst>
                    <a:ext uri="{FF2B5EF4-FFF2-40B4-BE49-F238E27FC236}">
                      <a16:creationId xmlns:a16="http://schemas.microsoft.com/office/drawing/2014/main" id="{BFD6898F-EEB7-4D88-8EFA-BE4C136B59B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137292" y="4453809"/>
                  <a:ext cx="500091" cy="500091"/>
                </a:xfrm>
                <a:prstGeom prst="rect">
                  <a:avLst/>
                </a:prstGeom>
              </p:spPr>
            </p:pic>
            <p:pic>
              <p:nvPicPr>
                <p:cNvPr id="42" name="Graphic 41" descr="Man">
                  <a:extLst>
                    <a:ext uri="{FF2B5EF4-FFF2-40B4-BE49-F238E27FC236}">
                      <a16:creationId xmlns:a16="http://schemas.microsoft.com/office/drawing/2014/main" id="{961A9FF5-EA34-408E-9E8E-072179CAC1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87337" y="4453809"/>
                  <a:ext cx="500091" cy="500091"/>
                </a:xfrm>
                <a:prstGeom prst="rect">
                  <a:avLst/>
                </a:prstGeom>
              </p:spPr>
            </p:pic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9AA429E7-CF22-4607-A051-9B0C538F665C}"/>
                  </a:ext>
                </a:extLst>
              </p:cNvPr>
              <p:cNvGrpSpPr/>
              <p:nvPr/>
            </p:nvGrpSpPr>
            <p:grpSpPr>
              <a:xfrm>
                <a:off x="5103524" y="4501054"/>
                <a:ext cx="755517" cy="500091"/>
                <a:chOff x="5103524" y="4501054"/>
                <a:chExt cx="755517" cy="500091"/>
              </a:xfrm>
            </p:grpSpPr>
            <p:pic>
              <p:nvPicPr>
                <p:cNvPr id="39" name="Graphic 38" descr="Man">
                  <a:extLst>
                    <a:ext uri="{FF2B5EF4-FFF2-40B4-BE49-F238E27FC236}">
                      <a16:creationId xmlns:a16="http://schemas.microsoft.com/office/drawing/2014/main" id="{396074F9-F42E-44D4-A0EB-4B51D000DAA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03524" y="4501054"/>
                  <a:ext cx="500091" cy="500091"/>
                </a:xfrm>
                <a:prstGeom prst="rect">
                  <a:avLst/>
                </a:prstGeom>
              </p:spPr>
            </p:pic>
            <p:pic>
              <p:nvPicPr>
                <p:cNvPr id="40" name="Graphic 39" descr="Man">
                  <a:extLst>
                    <a:ext uri="{FF2B5EF4-FFF2-40B4-BE49-F238E27FC236}">
                      <a16:creationId xmlns:a16="http://schemas.microsoft.com/office/drawing/2014/main" id="{949BD13F-706D-4ECF-82CB-52B9870C03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58950" y="4501054"/>
                  <a:ext cx="500091" cy="500091"/>
                </a:xfrm>
                <a:prstGeom prst="rect">
                  <a:avLst/>
                </a:prstGeom>
              </p:spPr>
            </p:pic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3A1B0802-4A1C-4AED-B001-E8427E2C7157}"/>
                  </a:ext>
                </a:extLst>
              </p:cNvPr>
              <p:cNvGrpSpPr/>
              <p:nvPr/>
            </p:nvGrpSpPr>
            <p:grpSpPr>
              <a:xfrm>
                <a:off x="5641508" y="4501053"/>
                <a:ext cx="750136" cy="500091"/>
                <a:chOff x="6435081" y="4453809"/>
                <a:chExt cx="750136" cy="500091"/>
              </a:xfrm>
            </p:grpSpPr>
            <p:pic>
              <p:nvPicPr>
                <p:cNvPr id="37" name="Graphic 36" descr="Man">
                  <a:extLst>
                    <a:ext uri="{FF2B5EF4-FFF2-40B4-BE49-F238E27FC236}">
                      <a16:creationId xmlns:a16="http://schemas.microsoft.com/office/drawing/2014/main" id="{F0B53B28-D2AC-45CB-8250-F3D4169D9F4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35081" y="4453809"/>
                  <a:ext cx="500091" cy="500091"/>
                </a:xfrm>
                <a:prstGeom prst="rect">
                  <a:avLst/>
                </a:prstGeom>
              </p:spPr>
            </p:pic>
            <p:pic>
              <p:nvPicPr>
                <p:cNvPr id="38" name="Graphic 37" descr="Woman">
                  <a:extLst>
                    <a:ext uri="{FF2B5EF4-FFF2-40B4-BE49-F238E27FC236}">
                      <a16:creationId xmlns:a16="http://schemas.microsoft.com/office/drawing/2014/main" id="{C0D46D1D-3FCA-4BF6-ABB1-3F736ADE795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685126" y="4453809"/>
                  <a:ext cx="500091" cy="500091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30311426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7E9C4D5E-4337-46DE-8E31-28418BCE3A74}"/>
              </a:ext>
            </a:extLst>
          </p:cNvPr>
          <p:cNvSpPr txBox="1"/>
          <p:nvPr/>
        </p:nvSpPr>
        <p:spPr>
          <a:xfrm>
            <a:off x="673608" y="517636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Owner-managers may not use any kind of entrepreneurial accountant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87E3713-B2C5-4F04-8C11-DF16647DAAB0}"/>
              </a:ext>
            </a:extLst>
          </p:cNvPr>
          <p:cNvGrpSpPr/>
          <p:nvPr/>
        </p:nvGrpSpPr>
        <p:grpSpPr>
          <a:xfrm>
            <a:off x="673608" y="2593673"/>
            <a:ext cx="10411546" cy="1670655"/>
            <a:chOff x="673608" y="2424223"/>
            <a:chExt cx="10411546" cy="167065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BA7A382-A90C-4321-97F9-123CD439D235}"/>
                </a:ext>
              </a:extLst>
            </p:cNvPr>
            <p:cNvSpPr txBox="1"/>
            <p:nvPr/>
          </p:nvSpPr>
          <p:spPr>
            <a:xfrm>
              <a:off x="673608" y="2951774"/>
              <a:ext cx="4602480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200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Owner-managers may want a </a:t>
              </a:r>
              <a:r>
                <a:rPr lang="en-GB" sz="2000" b="1">
                  <a:solidFill>
                    <a:srgbClr val="92D0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sounding board</a:t>
              </a:r>
              <a:r>
                <a:rPr lang="en-GB" sz="200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 that fits with their IEO profile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D1A82E8-7AE8-4C7C-BC15-6B47DD83F823}"/>
                </a:ext>
              </a:extLst>
            </p:cNvPr>
            <p:cNvGrpSpPr/>
            <p:nvPr/>
          </p:nvGrpSpPr>
          <p:grpSpPr>
            <a:xfrm>
              <a:off x="6915913" y="2424223"/>
              <a:ext cx="4169241" cy="1670655"/>
              <a:chOff x="5228009" y="4438883"/>
              <a:chExt cx="3323494" cy="1331756"/>
            </a:xfrm>
          </p:grpSpPr>
          <p:pic>
            <p:nvPicPr>
              <p:cNvPr id="16" name="Graphic 15" descr="Man">
                <a:extLst>
                  <a:ext uri="{FF2B5EF4-FFF2-40B4-BE49-F238E27FC236}">
                    <a16:creationId xmlns:a16="http://schemas.microsoft.com/office/drawing/2014/main" id="{6EDC3DC5-69A7-4326-8230-C75FA3A848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228009" y="4726106"/>
                <a:ext cx="1044533" cy="1044533"/>
              </a:xfrm>
              <a:prstGeom prst="rect">
                <a:avLst/>
              </a:prstGeom>
            </p:spPr>
          </p:pic>
          <p:pic>
            <p:nvPicPr>
              <p:cNvPr id="18" name="Graphic 17" descr="Man">
                <a:extLst>
                  <a:ext uri="{FF2B5EF4-FFF2-40B4-BE49-F238E27FC236}">
                    <a16:creationId xmlns:a16="http://schemas.microsoft.com/office/drawing/2014/main" id="{19EB07DA-3077-46F8-BE1E-F20828F9F2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506970" y="4726105"/>
                <a:ext cx="1044533" cy="1044533"/>
              </a:xfrm>
              <a:prstGeom prst="rect">
                <a:avLst/>
              </a:prstGeom>
            </p:spPr>
          </p:pic>
          <p:pic>
            <p:nvPicPr>
              <p:cNvPr id="19" name="Graphic 18" descr="Chat RTL" hidden="1">
                <a:extLst>
                  <a:ext uri="{FF2B5EF4-FFF2-40B4-BE49-F238E27FC236}">
                    <a16:creationId xmlns:a16="http://schemas.microsoft.com/office/drawing/2014/main" id="{C7416DF7-EBCA-42A7-91F8-D12F9F4A61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975357" y="4438883"/>
                <a:ext cx="590317" cy="590317"/>
              </a:xfrm>
              <a:prstGeom prst="rect">
                <a:avLst/>
              </a:prstGeom>
            </p:spPr>
          </p:pic>
          <p:pic>
            <p:nvPicPr>
              <p:cNvPr id="20" name="Graphic 19" descr="Chat RTL" hidden="1">
                <a:extLst>
                  <a:ext uri="{FF2B5EF4-FFF2-40B4-BE49-F238E27FC236}">
                    <a16:creationId xmlns:a16="http://schemas.microsoft.com/office/drawing/2014/main" id="{412EBBB7-8D4A-4040-8C46-32B930755F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7209785" y="4438883"/>
                <a:ext cx="590317" cy="590317"/>
              </a:xfrm>
              <a:prstGeom prst="rect">
                <a:avLst/>
              </a:prstGeom>
            </p:spPr>
          </p:pic>
        </p:grpSp>
      </p:grpSp>
      <p:pic>
        <p:nvPicPr>
          <p:cNvPr id="10" name="Graphic 9" descr="Speech">
            <a:extLst>
              <a:ext uri="{FF2B5EF4-FFF2-40B4-BE49-F238E27FC236}">
                <a16:creationId xmlns:a16="http://schemas.microsoft.com/office/drawing/2014/main" id="{31FFEAD1-9A1F-44E0-8469-FD9D26F4D74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7859012" y="2599242"/>
            <a:ext cx="734969" cy="734969"/>
          </a:xfrm>
          <a:prstGeom prst="rect">
            <a:avLst/>
          </a:prstGeom>
        </p:spPr>
      </p:pic>
      <p:pic>
        <p:nvPicPr>
          <p:cNvPr id="11" name="Graphic 10" descr="Speech">
            <a:extLst>
              <a:ext uri="{FF2B5EF4-FFF2-40B4-BE49-F238E27FC236}">
                <a16:creationId xmlns:a16="http://schemas.microsoft.com/office/drawing/2014/main" id="{D2F39D38-C066-43FA-80E0-47F2217BBF9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402002" y="2586501"/>
            <a:ext cx="734969" cy="73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463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014B04-A465-4BAF-94FD-2B32E25713F3}"/>
              </a:ext>
            </a:extLst>
          </p:cNvPr>
          <p:cNvSpPr txBox="1"/>
          <p:nvPr/>
        </p:nvSpPr>
        <p:spPr>
          <a:xfrm>
            <a:off x="673608" y="3213557"/>
            <a:ext cx="1079296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sounding board ≠ full agreement </a:t>
            </a:r>
            <a:endParaRPr lang="en-GB" sz="24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5483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7E9C4D5E-4337-46DE-8E31-28418BCE3A74}"/>
              </a:ext>
            </a:extLst>
          </p:cNvPr>
          <p:cNvSpPr txBox="1"/>
          <p:nvPr/>
        </p:nvSpPr>
        <p:spPr>
          <a:xfrm>
            <a:off x="673608" y="517636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sounding board does not always mean full agreement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3F4C19-C55A-4B42-9672-A5CE669E620D}"/>
              </a:ext>
            </a:extLst>
          </p:cNvPr>
          <p:cNvSpPr txBox="1"/>
          <p:nvPr/>
        </p:nvSpPr>
        <p:spPr>
          <a:xfrm>
            <a:off x="673608" y="1044206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Entrepreneurship is the art of finding, pursuing, and balancing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B530AE9-4A64-497F-8BFA-8750D79BA83F}"/>
              </a:ext>
            </a:extLst>
          </p:cNvPr>
          <p:cNvSpPr/>
          <p:nvPr/>
        </p:nvSpPr>
        <p:spPr>
          <a:xfrm>
            <a:off x="1203427" y="2407120"/>
            <a:ext cx="947670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fontAlgn="base"/>
            <a:r>
              <a:rPr lang="en-GB" sz="6000">
                <a:solidFill>
                  <a:srgbClr val="0070C0"/>
                </a:solidFill>
                <a:latin typeface="-apple-system"/>
              </a:rPr>
              <a:t>💡</a:t>
            </a:r>
            <a:endParaRPr lang="en-GB" sz="6000" b="1" i="0">
              <a:solidFill>
                <a:srgbClr val="0070C0"/>
              </a:solidFill>
              <a:effectLst/>
              <a:latin typeface="-apple-system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2CB2AFF-1B07-4B8A-9BB4-2551F6AB7D48}"/>
              </a:ext>
            </a:extLst>
          </p:cNvPr>
          <p:cNvSpPr/>
          <p:nvPr/>
        </p:nvSpPr>
        <p:spPr>
          <a:xfrm>
            <a:off x="1073882" y="3877756"/>
            <a:ext cx="12067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>
                <a:solidFill>
                  <a:srgbClr val="FFC000"/>
                </a:solidFill>
                <a:latin typeface="-apple-system"/>
              </a:rPr>
              <a:t>⚡</a:t>
            </a:r>
            <a:endParaRPr lang="en-GB" sz="6000">
              <a:solidFill>
                <a:srgbClr val="FFC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BEA710-312E-4F3D-A17D-3B136D69571F}"/>
              </a:ext>
            </a:extLst>
          </p:cNvPr>
          <p:cNvSpPr/>
          <p:nvPr/>
        </p:nvSpPr>
        <p:spPr>
          <a:xfrm>
            <a:off x="1110440" y="5440725"/>
            <a:ext cx="113364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>
                <a:solidFill>
                  <a:srgbClr val="FF0000"/>
                </a:solidFill>
                <a:latin typeface="-apple-system"/>
              </a:rPr>
              <a:t>🎲</a:t>
            </a:r>
            <a:endParaRPr lang="en-GB" sz="600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DAF683F-7E4D-4557-AD9B-252A38DF9788}"/>
              </a:ext>
            </a:extLst>
          </p:cNvPr>
          <p:cNvSpPr txBox="1"/>
          <p:nvPr/>
        </p:nvSpPr>
        <p:spPr>
          <a:xfrm>
            <a:off x="2999232" y="2545620"/>
            <a:ext cx="8083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Innovativeness motivates owner-managers to </a:t>
            </a:r>
            <a:r>
              <a:rPr lang="en-GB" b="1">
                <a:solidFill>
                  <a:srgbClr val="92D050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find</a:t>
            </a:r>
            <a:r>
              <a:rPr lang="en-GB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new opportunities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7757584-6491-4162-A563-EAE285E397C9}"/>
              </a:ext>
            </a:extLst>
          </p:cNvPr>
          <p:cNvSpPr txBox="1"/>
          <p:nvPr/>
        </p:nvSpPr>
        <p:spPr>
          <a:xfrm>
            <a:off x="2999232" y="4200921"/>
            <a:ext cx="8083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l-BE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Proactiveness enables a forward-looking approach to </a:t>
            </a:r>
            <a:r>
              <a:rPr lang="nl-BE">
                <a:solidFill>
                  <a:srgbClr val="92D050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pursue</a:t>
            </a:r>
            <a:r>
              <a:rPr lang="nl-BE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opportunities</a:t>
            </a:r>
            <a:endParaRPr lang="en-GB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34B1721-3551-48E2-BE17-FF7A872329B2}"/>
              </a:ext>
            </a:extLst>
          </p:cNvPr>
          <p:cNvSpPr txBox="1"/>
          <p:nvPr/>
        </p:nvSpPr>
        <p:spPr>
          <a:xfrm>
            <a:off x="2999232" y="5763890"/>
            <a:ext cx="808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l-BE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Risk-taking requires a </a:t>
            </a:r>
            <a:r>
              <a:rPr lang="nl-BE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balance</a:t>
            </a:r>
            <a:r>
              <a:rPr lang="nl-BE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not too much, not too little.</a:t>
            </a:r>
            <a:endParaRPr lang="en-GB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56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7E9C4D5E-4337-46DE-8E31-28418BCE3A74}"/>
              </a:ext>
            </a:extLst>
          </p:cNvPr>
          <p:cNvSpPr txBox="1"/>
          <p:nvPr/>
        </p:nvSpPr>
        <p:spPr>
          <a:xfrm>
            <a:off x="673608" y="517636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sounding board does not always mean full agreement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3F4C19-C55A-4B42-9672-A5CE669E620D}"/>
              </a:ext>
            </a:extLst>
          </p:cNvPr>
          <p:cNvSpPr txBox="1"/>
          <p:nvPr/>
        </p:nvSpPr>
        <p:spPr>
          <a:xfrm>
            <a:off x="673608" y="1479316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So we may need a specific ‘type’ of fit for each IEO dimension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A809E31-E9BD-4BD8-AB1A-8F7F2CF80025}"/>
              </a:ext>
            </a:extLst>
          </p:cNvPr>
          <p:cNvGrpSpPr/>
          <p:nvPr/>
        </p:nvGrpSpPr>
        <p:grpSpPr>
          <a:xfrm>
            <a:off x="826008" y="2746648"/>
            <a:ext cx="4169241" cy="2154983"/>
            <a:chOff x="826008" y="2746648"/>
            <a:chExt cx="4169241" cy="215498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C0D16C3-A4B7-43F5-9E93-4BBBB171003F}"/>
                </a:ext>
              </a:extLst>
            </p:cNvPr>
            <p:cNvSpPr txBox="1"/>
            <p:nvPr/>
          </p:nvSpPr>
          <p:spPr>
            <a:xfrm>
              <a:off x="1793536" y="4593854"/>
              <a:ext cx="2234184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nl-BE" sz="200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Supplementary</a:t>
              </a:r>
              <a:r>
                <a:rPr lang="en-GB" sz="200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 fit </a:t>
              </a:r>
              <a:endParaRPr lang="nl-BE"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5644B70-3692-4F2B-97EF-3386F7A4BEF2}"/>
                </a:ext>
              </a:extLst>
            </p:cNvPr>
            <p:cNvGrpSpPr/>
            <p:nvPr/>
          </p:nvGrpSpPr>
          <p:grpSpPr>
            <a:xfrm>
              <a:off x="826008" y="2746648"/>
              <a:ext cx="4169241" cy="1632969"/>
              <a:chOff x="826008" y="2765471"/>
              <a:chExt cx="4169241" cy="1632969"/>
            </a:xfrm>
          </p:grpSpPr>
          <p:pic>
            <p:nvPicPr>
              <p:cNvPr id="30" name="Graphic 29" descr="Man">
                <a:extLst>
                  <a:ext uri="{FF2B5EF4-FFF2-40B4-BE49-F238E27FC236}">
                    <a16:creationId xmlns:a16="http://schemas.microsoft.com/office/drawing/2014/main" id="{89DEA354-00A8-4459-93A4-EA65EB9358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26008" y="3088099"/>
                <a:ext cx="1310341" cy="1310341"/>
              </a:xfrm>
              <a:prstGeom prst="rect">
                <a:avLst/>
              </a:prstGeom>
            </p:spPr>
          </p:pic>
          <p:pic>
            <p:nvPicPr>
              <p:cNvPr id="31" name="Graphic 30" descr="Man">
                <a:extLst>
                  <a:ext uri="{FF2B5EF4-FFF2-40B4-BE49-F238E27FC236}">
                    <a16:creationId xmlns:a16="http://schemas.microsoft.com/office/drawing/2014/main" id="{2E6EE94E-6226-4391-A967-AC742F7E2B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684908" y="3088098"/>
                <a:ext cx="1310341" cy="1310341"/>
              </a:xfrm>
              <a:prstGeom prst="rect">
                <a:avLst/>
              </a:prstGeom>
            </p:spPr>
          </p:pic>
          <p:pic>
            <p:nvPicPr>
              <p:cNvPr id="6" name="Graphic 5" descr="Speech">
                <a:extLst>
                  <a:ext uri="{FF2B5EF4-FFF2-40B4-BE49-F238E27FC236}">
                    <a16:creationId xmlns:a16="http://schemas.microsoft.com/office/drawing/2014/main" id="{69721139-D9F4-4786-BC84-2CB5DB71B2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413208" y="2765471"/>
                <a:ext cx="734969" cy="734969"/>
              </a:xfrm>
              <a:prstGeom prst="rect">
                <a:avLst/>
              </a:prstGeom>
            </p:spPr>
          </p:pic>
          <p:pic>
            <p:nvPicPr>
              <p:cNvPr id="34" name="Graphic 33" descr="Speech">
                <a:extLst>
                  <a:ext uri="{FF2B5EF4-FFF2-40B4-BE49-F238E27FC236}">
                    <a16:creationId xmlns:a16="http://schemas.microsoft.com/office/drawing/2014/main" id="{688F0F70-186A-4168-B63B-B1B8ECD1D0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1768864" y="2765471"/>
                <a:ext cx="734969" cy="734969"/>
              </a:xfrm>
              <a:prstGeom prst="rect">
                <a:avLst/>
              </a:prstGeom>
            </p:spPr>
          </p:pic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7404345-4014-4CBD-A334-E88216ECA046}"/>
              </a:ext>
            </a:extLst>
          </p:cNvPr>
          <p:cNvGrpSpPr/>
          <p:nvPr/>
        </p:nvGrpSpPr>
        <p:grpSpPr>
          <a:xfrm>
            <a:off x="7196751" y="2746648"/>
            <a:ext cx="4169241" cy="2154983"/>
            <a:chOff x="7196751" y="2746648"/>
            <a:chExt cx="4169241" cy="215498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BBA1A5E-7A1C-4B12-B76B-19D2C87C44C9}"/>
                </a:ext>
              </a:extLst>
            </p:cNvPr>
            <p:cNvSpPr txBox="1"/>
            <p:nvPr/>
          </p:nvSpPr>
          <p:spPr>
            <a:xfrm>
              <a:off x="8164279" y="4593854"/>
              <a:ext cx="2234184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nl-BE" sz="200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Complementary fit</a:t>
              </a: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58B9C19C-40C0-49E4-98A3-E5063ED6D90B}"/>
                </a:ext>
              </a:extLst>
            </p:cNvPr>
            <p:cNvGrpSpPr/>
            <p:nvPr/>
          </p:nvGrpSpPr>
          <p:grpSpPr>
            <a:xfrm>
              <a:off x="7196751" y="2746648"/>
              <a:ext cx="4169241" cy="1632969"/>
              <a:chOff x="826008" y="2765471"/>
              <a:chExt cx="4169241" cy="1632969"/>
            </a:xfrm>
          </p:grpSpPr>
          <p:pic>
            <p:nvPicPr>
              <p:cNvPr id="39" name="Graphic 38" descr="Man">
                <a:extLst>
                  <a:ext uri="{FF2B5EF4-FFF2-40B4-BE49-F238E27FC236}">
                    <a16:creationId xmlns:a16="http://schemas.microsoft.com/office/drawing/2014/main" id="{AB36AD6A-2FEC-46B0-9ABE-5FCF469D1E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26008" y="3088099"/>
                <a:ext cx="1310341" cy="1310341"/>
              </a:xfrm>
              <a:prstGeom prst="rect">
                <a:avLst/>
              </a:prstGeom>
            </p:spPr>
          </p:pic>
          <p:pic>
            <p:nvPicPr>
              <p:cNvPr id="40" name="Graphic 39" descr="Man">
                <a:extLst>
                  <a:ext uri="{FF2B5EF4-FFF2-40B4-BE49-F238E27FC236}">
                    <a16:creationId xmlns:a16="http://schemas.microsoft.com/office/drawing/2014/main" id="{A08E1362-859A-4543-81E3-EE466A2899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684908" y="3088098"/>
                <a:ext cx="1310341" cy="1310341"/>
              </a:xfrm>
              <a:prstGeom prst="rect">
                <a:avLst/>
              </a:prstGeom>
            </p:spPr>
          </p:pic>
          <p:pic>
            <p:nvPicPr>
              <p:cNvPr id="41" name="Graphic 40" descr="Speech">
                <a:extLst>
                  <a:ext uri="{FF2B5EF4-FFF2-40B4-BE49-F238E27FC236}">
                    <a16:creationId xmlns:a16="http://schemas.microsoft.com/office/drawing/2014/main" id="{1C950BB5-15DC-4DC6-A435-D66A3384C6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413208" y="2765471"/>
                <a:ext cx="734969" cy="734969"/>
              </a:xfrm>
              <a:prstGeom prst="rect">
                <a:avLst/>
              </a:prstGeom>
            </p:spPr>
          </p:pic>
          <p:pic>
            <p:nvPicPr>
              <p:cNvPr id="42" name="Graphic 41" descr="Speech">
                <a:extLst>
                  <a:ext uri="{FF2B5EF4-FFF2-40B4-BE49-F238E27FC236}">
                    <a16:creationId xmlns:a16="http://schemas.microsoft.com/office/drawing/2014/main" id="{B63C48FB-40FF-4558-A58B-059976DA16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1768864" y="2765471"/>
                <a:ext cx="734969" cy="734969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64843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7E9C4D5E-4337-46DE-8E31-28418BCE3A74}"/>
              </a:ext>
            </a:extLst>
          </p:cNvPr>
          <p:cNvSpPr txBox="1"/>
          <p:nvPr/>
        </p:nvSpPr>
        <p:spPr>
          <a:xfrm>
            <a:off x="673608" y="517636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sounding board does not always mean full agreement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3F4C19-C55A-4B42-9672-A5CE669E620D}"/>
              </a:ext>
            </a:extLst>
          </p:cNvPr>
          <p:cNvSpPr txBox="1"/>
          <p:nvPr/>
        </p:nvSpPr>
        <p:spPr>
          <a:xfrm>
            <a:off x="673608" y="1292102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We propose two sets of hypotheses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0423D91-8D9E-40B0-B1B6-82FEBCF81F12}"/>
              </a:ext>
            </a:extLst>
          </p:cNvPr>
          <p:cNvGrpSpPr/>
          <p:nvPr/>
        </p:nvGrpSpPr>
        <p:grpSpPr>
          <a:xfrm>
            <a:off x="950976" y="2781788"/>
            <a:ext cx="3099816" cy="1472851"/>
            <a:chOff x="950976" y="2388596"/>
            <a:chExt cx="3099816" cy="147285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A944FE5-07E7-488B-B0BE-66A93E7DA39D}"/>
                </a:ext>
              </a:extLst>
            </p:cNvPr>
            <p:cNvGrpSpPr/>
            <p:nvPr/>
          </p:nvGrpSpPr>
          <p:grpSpPr>
            <a:xfrm>
              <a:off x="1377176" y="2388596"/>
              <a:ext cx="2247417" cy="1015663"/>
              <a:chOff x="1203427" y="2360953"/>
              <a:chExt cx="2247417" cy="1015663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B530AE9-4A64-497F-8BFA-8750D79BA83F}"/>
                  </a:ext>
                </a:extLst>
              </p:cNvPr>
              <p:cNvSpPr/>
              <p:nvPr/>
            </p:nvSpPr>
            <p:spPr>
              <a:xfrm>
                <a:off x="1203427" y="2407119"/>
                <a:ext cx="947670" cy="923330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 fontAlgn="base"/>
                <a:r>
                  <a:rPr lang="en-GB" sz="6000">
                    <a:solidFill>
                      <a:srgbClr val="0070C0"/>
                    </a:solidFill>
                    <a:latin typeface="-apple-system"/>
                  </a:rPr>
                  <a:t>💡</a:t>
                </a:r>
                <a:endParaRPr lang="en-GB" sz="6000" b="1" i="0">
                  <a:solidFill>
                    <a:srgbClr val="0070C0"/>
                  </a:solidFill>
                  <a:effectLst/>
                  <a:latin typeface="-apple-system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2CB2AFF-1B07-4B8A-9BB4-2551F6AB7D48}"/>
                  </a:ext>
                </a:extLst>
              </p:cNvPr>
              <p:cNvSpPr/>
              <p:nvPr/>
            </p:nvSpPr>
            <p:spPr>
              <a:xfrm>
                <a:off x="2244084" y="2360953"/>
                <a:ext cx="120676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6000">
                    <a:solidFill>
                      <a:srgbClr val="FFC000"/>
                    </a:solidFill>
                    <a:latin typeface="-apple-system"/>
                  </a:rPr>
                  <a:t>⚡</a:t>
                </a:r>
                <a:endParaRPr lang="en-GB" sz="6000"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0F20754-35E9-4C71-AFA6-1E71E7A6C458}"/>
                </a:ext>
              </a:extLst>
            </p:cNvPr>
            <p:cNvSpPr txBox="1"/>
            <p:nvPr/>
          </p:nvSpPr>
          <p:spPr>
            <a:xfrm>
              <a:off x="950976" y="3584448"/>
              <a:ext cx="3099816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nl-BE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Supplementary fit</a:t>
              </a:r>
              <a:endParaRPr lang="en-GB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CDA34A1-5B90-49C7-9428-093CDDEA9419}"/>
              </a:ext>
            </a:extLst>
          </p:cNvPr>
          <p:cNvGrpSpPr/>
          <p:nvPr/>
        </p:nvGrpSpPr>
        <p:grpSpPr>
          <a:xfrm>
            <a:off x="7831186" y="2781788"/>
            <a:ext cx="3099816" cy="1472851"/>
            <a:chOff x="7831186" y="2388596"/>
            <a:chExt cx="3099816" cy="147285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CBEA710-312E-4F3D-A17D-3B136D69571F}"/>
                </a:ext>
              </a:extLst>
            </p:cNvPr>
            <p:cNvSpPr/>
            <p:nvPr/>
          </p:nvSpPr>
          <p:spPr>
            <a:xfrm>
              <a:off x="8814272" y="2388596"/>
              <a:ext cx="1133644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6000">
                  <a:solidFill>
                    <a:srgbClr val="FF0000"/>
                  </a:solidFill>
                  <a:latin typeface="-apple-system"/>
                </a:rPr>
                <a:t>🎲</a:t>
              </a:r>
              <a:endParaRPr lang="en-GB" sz="6000">
                <a:solidFill>
                  <a:srgbClr val="FF0000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057CB6B-E1CB-418F-8E9C-47BC91C5D26A}"/>
                </a:ext>
              </a:extLst>
            </p:cNvPr>
            <p:cNvSpPr txBox="1"/>
            <p:nvPr/>
          </p:nvSpPr>
          <p:spPr>
            <a:xfrm>
              <a:off x="7831186" y="3584448"/>
              <a:ext cx="3099816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nl-BE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Complementary fit</a:t>
              </a:r>
              <a:endParaRPr lang="en-GB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994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D4AB3A-FC46-469D-A962-5315675B3EE4}"/>
              </a:ext>
            </a:extLst>
          </p:cNvPr>
          <p:cNvSpPr txBox="1"/>
          <p:nvPr/>
        </p:nvSpPr>
        <p:spPr>
          <a:xfrm>
            <a:off x="673608" y="517636"/>
            <a:ext cx="1079296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Methodology</a:t>
            </a:r>
            <a:endParaRPr lang="en-GB" sz="24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819864-D6A5-4D0E-AC72-23EBAFB1D6AA}"/>
              </a:ext>
            </a:extLst>
          </p:cNvPr>
          <p:cNvSpPr txBox="1"/>
          <p:nvPr/>
        </p:nvSpPr>
        <p:spPr>
          <a:xfrm>
            <a:off x="673608" y="1255963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What did we do?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6AF88D7-CAA1-43E1-83D7-344F14AF9AC4}"/>
              </a:ext>
            </a:extLst>
          </p:cNvPr>
          <p:cNvGrpSpPr/>
          <p:nvPr/>
        </p:nvGrpSpPr>
        <p:grpSpPr>
          <a:xfrm>
            <a:off x="3351287" y="2732955"/>
            <a:ext cx="5489427" cy="1392091"/>
            <a:chOff x="4479304" y="2971800"/>
            <a:chExt cx="3605750" cy="914400"/>
          </a:xfrm>
        </p:grpSpPr>
        <p:pic>
          <p:nvPicPr>
            <p:cNvPr id="6" name="Graphic 5" descr="Puzzle">
              <a:extLst>
                <a:ext uri="{FF2B5EF4-FFF2-40B4-BE49-F238E27FC236}">
                  <a16:creationId xmlns:a16="http://schemas.microsoft.com/office/drawing/2014/main" id="{5418B201-16B3-44C6-BEE6-8422B1FB49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24979" y="2971800"/>
              <a:ext cx="914400" cy="914400"/>
            </a:xfrm>
            <a:prstGeom prst="rect">
              <a:avLst/>
            </a:prstGeom>
          </p:spPr>
        </p:pic>
        <p:pic>
          <p:nvPicPr>
            <p:cNvPr id="8" name="Graphic 7" descr="Table">
              <a:extLst>
                <a:ext uri="{FF2B5EF4-FFF2-40B4-BE49-F238E27FC236}">
                  <a16:creationId xmlns:a16="http://schemas.microsoft.com/office/drawing/2014/main" id="{50DBC0F4-1DB0-413B-BFE1-2B34AE9ABC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79304" y="2971800"/>
              <a:ext cx="914400" cy="914400"/>
            </a:xfrm>
            <a:prstGeom prst="rect">
              <a:avLst/>
            </a:prstGeom>
          </p:spPr>
        </p:pic>
        <p:pic>
          <p:nvPicPr>
            <p:cNvPr id="11" name="Graphic 10" descr="Magnifying glass">
              <a:extLst>
                <a:ext uri="{FF2B5EF4-FFF2-40B4-BE49-F238E27FC236}">
                  <a16:creationId xmlns:a16="http://schemas.microsoft.com/office/drawing/2014/main" id="{73F1150E-BF04-4CC0-9918-FD436AE793A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170654" y="2971800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944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FE3CD9-0DB3-45CA-96E9-FD33E95CCF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120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D4AB3A-FC46-469D-A962-5315675B3EE4}"/>
              </a:ext>
            </a:extLst>
          </p:cNvPr>
          <p:cNvSpPr txBox="1"/>
          <p:nvPr/>
        </p:nvSpPr>
        <p:spPr>
          <a:xfrm>
            <a:off x="673608" y="517636"/>
            <a:ext cx="1079296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Methodology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819864-D6A5-4D0E-AC72-23EBAFB1D6AA}"/>
              </a:ext>
            </a:extLst>
          </p:cNvPr>
          <p:cNvSpPr txBox="1"/>
          <p:nvPr/>
        </p:nvSpPr>
        <p:spPr>
          <a:xfrm>
            <a:off x="673608" y="1275232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What did we do?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6AF88D7-CAA1-43E1-83D7-344F14AF9AC4}"/>
              </a:ext>
            </a:extLst>
          </p:cNvPr>
          <p:cNvGrpSpPr/>
          <p:nvPr/>
        </p:nvGrpSpPr>
        <p:grpSpPr>
          <a:xfrm>
            <a:off x="3351287" y="2732955"/>
            <a:ext cx="5489427" cy="1392091"/>
            <a:chOff x="4479304" y="2971800"/>
            <a:chExt cx="3605750" cy="914400"/>
          </a:xfrm>
        </p:grpSpPr>
        <p:pic>
          <p:nvPicPr>
            <p:cNvPr id="6" name="Graphic 5" descr="Puzzle">
              <a:extLst>
                <a:ext uri="{FF2B5EF4-FFF2-40B4-BE49-F238E27FC236}">
                  <a16:creationId xmlns:a16="http://schemas.microsoft.com/office/drawing/2014/main" id="{5418B201-16B3-44C6-BEE6-8422B1FB49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24979" y="2971800"/>
              <a:ext cx="914400" cy="914400"/>
            </a:xfrm>
            <a:prstGeom prst="rect">
              <a:avLst/>
            </a:prstGeom>
          </p:spPr>
        </p:pic>
        <p:pic>
          <p:nvPicPr>
            <p:cNvPr id="8" name="Graphic 7" descr="Table">
              <a:extLst>
                <a:ext uri="{FF2B5EF4-FFF2-40B4-BE49-F238E27FC236}">
                  <a16:creationId xmlns:a16="http://schemas.microsoft.com/office/drawing/2014/main" id="{50DBC0F4-1DB0-413B-BFE1-2B34AE9ABC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79304" y="2971800"/>
              <a:ext cx="914400" cy="914400"/>
            </a:xfrm>
            <a:prstGeom prst="rect">
              <a:avLst/>
            </a:prstGeom>
          </p:spPr>
        </p:pic>
        <p:pic>
          <p:nvPicPr>
            <p:cNvPr id="11" name="Graphic 10" descr="Magnifying glass">
              <a:extLst>
                <a:ext uri="{FF2B5EF4-FFF2-40B4-BE49-F238E27FC236}">
                  <a16:creationId xmlns:a16="http://schemas.microsoft.com/office/drawing/2014/main" id="{73F1150E-BF04-4CC0-9918-FD436AE793A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170654" y="2971800"/>
              <a:ext cx="914400" cy="914400"/>
            </a:xfrm>
            <a:prstGeom prst="rect">
              <a:avLst/>
            </a:prstGeom>
          </p:spPr>
        </p:pic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B7135858-E590-4237-BB5F-E53E6F99A535}"/>
              </a:ext>
            </a:extLst>
          </p:cNvPr>
          <p:cNvSpPr txBox="1"/>
          <p:nvPr/>
        </p:nvSpPr>
        <p:spPr>
          <a:xfrm>
            <a:off x="1778824" y="4513310"/>
            <a:ext cx="858253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nl-BE" sz="2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Unique dataset of 161 owner-manager – external accountant pairs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98566A-3728-4AD8-AB17-90C63ADE9354}"/>
              </a:ext>
            </a:extLst>
          </p:cNvPr>
          <p:cNvSpPr txBox="1"/>
          <p:nvPr/>
        </p:nvSpPr>
        <p:spPr>
          <a:xfrm>
            <a:off x="1293829" y="4840019"/>
            <a:ext cx="9604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Surveying IEO of owner-managers and external accountants via Bolton &amp; Lane (2012) Likert scale</a:t>
            </a:r>
            <a:endParaRPr lang="en-GB" i="1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2821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D4AB3A-FC46-469D-A962-5315675B3EE4}"/>
              </a:ext>
            </a:extLst>
          </p:cNvPr>
          <p:cNvSpPr txBox="1"/>
          <p:nvPr/>
        </p:nvSpPr>
        <p:spPr>
          <a:xfrm>
            <a:off x="673608" y="517636"/>
            <a:ext cx="1079296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Methodology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819864-D6A5-4D0E-AC72-23EBAFB1D6AA}"/>
              </a:ext>
            </a:extLst>
          </p:cNvPr>
          <p:cNvSpPr txBox="1"/>
          <p:nvPr/>
        </p:nvSpPr>
        <p:spPr>
          <a:xfrm>
            <a:off x="673608" y="1275232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What did we do?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6AF88D7-CAA1-43E1-83D7-344F14AF9AC4}"/>
              </a:ext>
            </a:extLst>
          </p:cNvPr>
          <p:cNvGrpSpPr/>
          <p:nvPr/>
        </p:nvGrpSpPr>
        <p:grpSpPr>
          <a:xfrm>
            <a:off x="3351287" y="2732955"/>
            <a:ext cx="5489427" cy="1392091"/>
            <a:chOff x="4479304" y="2971800"/>
            <a:chExt cx="3605750" cy="914400"/>
          </a:xfrm>
        </p:grpSpPr>
        <p:pic>
          <p:nvPicPr>
            <p:cNvPr id="6" name="Graphic 5" descr="Puzzle">
              <a:extLst>
                <a:ext uri="{FF2B5EF4-FFF2-40B4-BE49-F238E27FC236}">
                  <a16:creationId xmlns:a16="http://schemas.microsoft.com/office/drawing/2014/main" id="{5418B201-16B3-44C6-BEE6-8422B1FB49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24979" y="2971800"/>
              <a:ext cx="914400" cy="914400"/>
            </a:xfrm>
            <a:prstGeom prst="rect">
              <a:avLst/>
            </a:prstGeom>
          </p:spPr>
        </p:pic>
        <p:pic>
          <p:nvPicPr>
            <p:cNvPr id="8" name="Graphic 7" descr="Table">
              <a:extLst>
                <a:ext uri="{FF2B5EF4-FFF2-40B4-BE49-F238E27FC236}">
                  <a16:creationId xmlns:a16="http://schemas.microsoft.com/office/drawing/2014/main" id="{50DBC0F4-1DB0-413B-BFE1-2B34AE9ABC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79304" y="2971800"/>
              <a:ext cx="914400" cy="914400"/>
            </a:xfrm>
            <a:prstGeom prst="rect">
              <a:avLst/>
            </a:prstGeom>
          </p:spPr>
        </p:pic>
        <p:pic>
          <p:nvPicPr>
            <p:cNvPr id="11" name="Graphic 10" descr="Magnifying glass">
              <a:extLst>
                <a:ext uri="{FF2B5EF4-FFF2-40B4-BE49-F238E27FC236}">
                  <a16:creationId xmlns:a16="http://schemas.microsoft.com/office/drawing/2014/main" id="{73F1150E-BF04-4CC0-9918-FD436AE793A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170654" y="2971800"/>
              <a:ext cx="914400" cy="914400"/>
            </a:xfrm>
            <a:prstGeom prst="rect">
              <a:avLst/>
            </a:prstGeom>
          </p:spPr>
        </p:pic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B7135858-E590-4237-BB5F-E53E6F99A535}"/>
              </a:ext>
            </a:extLst>
          </p:cNvPr>
          <p:cNvSpPr txBox="1"/>
          <p:nvPr/>
        </p:nvSpPr>
        <p:spPr>
          <a:xfrm>
            <a:off x="2792601" y="4513310"/>
            <a:ext cx="66067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nl-BE" sz="2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created fit variables using absolute differences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236EF1-9DC3-4364-9A48-1F1E4657EFF6}"/>
              </a:ext>
            </a:extLst>
          </p:cNvPr>
          <p:cNvSpPr txBox="1"/>
          <p:nvPr/>
        </p:nvSpPr>
        <p:spPr>
          <a:xfrm>
            <a:off x="1293829" y="4952018"/>
            <a:ext cx="9604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Symbol" panose="05050102010706020507" pitchFamily="18" charset="2"/>
              </a:rPr>
              <a:t>IEO_[I; P; R]_AD = OM</a:t>
            </a:r>
            <a:r>
              <a:rPr lang="en-GB" baseline="-25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Symbol" panose="05050102010706020507" pitchFamily="18" charset="2"/>
              </a:rPr>
              <a:t>IEO</a:t>
            </a:r>
            <a:r>
              <a:rPr lang="en-GB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Symbol" panose="05050102010706020507" pitchFamily="18" charset="2"/>
              </a:rPr>
              <a:t> - ACC</a:t>
            </a:r>
            <a:r>
              <a:rPr lang="en-GB" baseline="-25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Symbol" panose="05050102010706020507" pitchFamily="18" charset="2"/>
              </a:rPr>
              <a:t>IEO</a:t>
            </a:r>
            <a:r>
              <a:rPr lang="en-GB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Symbol" panose="05050102010706020507" pitchFamily="18" charset="2"/>
              </a:rPr>
              <a:t> </a:t>
            </a:r>
            <a:endParaRPr lang="en-GB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en-GB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0 means perfect fit, 4 means total mismatch.</a:t>
            </a:r>
          </a:p>
        </p:txBody>
      </p:sp>
    </p:spTree>
    <p:extLst>
      <p:ext uri="{BB962C8B-B14F-4D97-AF65-F5344CB8AC3E}">
        <p14:creationId xmlns:p14="http://schemas.microsoft.com/office/powerpoint/2010/main" val="323732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D4AB3A-FC46-469D-A962-5315675B3EE4}"/>
              </a:ext>
            </a:extLst>
          </p:cNvPr>
          <p:cNvSpPr txBox="1"/>
          <p:nvPr/>
        </p:nvSpPr>
        <p:spPr>
          <a:xfrm>
            <a:off x="673608" y="517636"/>
            <a:ext cx="1079296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Methodology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819864-D6A5-4D0E-AC72-23EBAFB1D6AA}"/>
              </a:ext>
            </a:extLst>
          </p:cNvPr>
          <p:cNvSpPr txBox="1"/>
          <p:nvPr/>
        </p:nvSpPr>
        <p:spPr>
          <a:xfrm>
            <a:off x="673608" y="1275232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What did we do?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6AF88D7-CAA1-43E1-83D7-344F14AF9AC4}"/>
              </a:ext>
            </a:extLst>
          </p:cNvPr>
          <p:cNvGrpSpPr/>
          <p:nvPr/>
        </p:nvGrpSpPr>
        <p:grpSpPr>
          <a:xfrm>
            <a:off x="3351287" y="2732955"/>
            <a:ext cx="5489427" cy="1392091"/>
            <a:chOff x="4479304" y="2971800"/>
            <a:chExt cx="3605750" cy="914400"/>
          </a:xfrm>
        </p:grpSpPr>
        <p:pic>
          <p:nvPicPr>
            <p:cNvPr id="6" name="Graphic 5" descr="Puzzle">
              <a:extLst>
                <a:ext uri="{FF2B5EF4-FFF2-40B4-BE49-F238E27FC236}">
                  <a16:creationId xmlns:a16="http://schemas.microsoft.com/office/drawing/2014/main" id="{5418B201-16B3-44C6-BEE6-8422B1FB49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24979" y="2971800"/>
              <a:ext cx="914400" cy="914400"/>
            </a:xfrm>
            <a:prstGeom prst="rect">
              <a:avLst/>
            </a:prstGeom>
          </p:spPr>
        </p:pic>
        <p:pic>
          <p:nvPicPr>
            <p:cNvPr id="8" name="Graphic 7" descr="Table">
              <a:extLst>
                <a:ext uri="{FF2B5EF4-FFF2-40B4-BE49-F238E27FC236}">
                  <a16:creationId xmlns:a16="http://schemas.microsoft.com/office/drawing/2014/main" id="{50DBC0F4-1DB0-413B-BFE1-2B34AE9ABC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79304" y="2971800"/>
              <a:ext cx="914400" cy="914400"/>
            </a:xfrm>
            <a:prstGeom prst="rect">
              <a:avLst/>
            </a:prstGeom>
          </p:spPr>
        </p:pic>
        <p:pic>
          <p:nvPicPr>
            <p:cNvPr id="11" name="Graphic 10" descr="Magnifying glass">
              <a:extLst>
                <a:ext uri="{FF2B5EF4-FFF2-40B4-BE49-F238E27FC236}">
                  <a16:creationId xmlns:a16="http://schemas.microsoft.com/office/drawing/2014/main" id="{73F1150E-BF04-4CC0-9918-FD436AE793A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170654" y="2971800"/>
              <a:ext cx="914400" cy="914400"/>
            </a:xfrm>
            <a:prstGeom prst="rect">
              <a:avLst/>
            </a:prstGeom>
          </p:spPr>
        </p:pic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B7135858-E590-4237-BB5F-E53E6F99A535}"/>
              </a:ext>
            </a:extLst>
          </p:cNvPr>
          <p:cNvSpPr txBox="1"/>
          <p:nvPr/>
        </p:nvSpPr>
        <p:spPr>
          <a:xfrm>
            <a:off x="2792601" y="4513310"/>
            <a:ext cx="66067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nl-BE" sz="2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used OLS regression for the following model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A5C0DF-69EB-4EB6-A951-20EF1B9A2A8B}"/>
              </a:ext>
            </a:extLst>
          </p:cNvPr>
          <p:cNvSpPr txBox="1"/>
          <p:nvPr/>
        </p:nvSpPr>
        <p:spPr>
          <a:xfrm>
            <a:off x="1293829" y="4952018"/>
            <a:ext cx="9604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OM_UseAdvice = </a:t>
            </a:r>
            <a:r>
              <a:rPr lang="el-GR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β</a:t>
            </a:r>
            <a:r>
              <a:rPr lang="nl-BE" i="1" baseline="-25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0i </a:t>
            </a:r>
            <a:r>
              <a:rPr lang="nl-BE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+ B</a:t>
            </a:r>
            <a:r>
              <a:rPr lang="nl-BE" i="1" baseline="-25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1i</a:t>
            </a:r>
            <a:r>
              <a:rPr lang="nl-BE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IEO_Innov_AD + B</a:t>
            </a:r>
            <a:r>
              <a:rPr lang="nl-BE" i="1" baseline="-25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2i</a:t>
            </a:r>
            <a:r>
              <a:rPr lang="nl-BE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IEO_Proact_AD + B</a:t>
            </a:r>
            <a:r>
              <a:rPr lang="nl-BE" i="1" baseline="-25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3i</a:t>
            </a:r>
            <a:r>
              <a:rPr lang="nl-BE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IEO_Risk_AD + B</a:t>
            </a:r>
            <a:r>
              <a:rPr lang="nl-BE" i="1" baseline="-25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4-4+n</a:t>
            </a:r>
            <a:r>
              <a:rPr lang="el-GR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θ</a:t>
            </a:r>
            <a:r>
              <a:rPr lang="nl-BE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+</a:t>
            </a:r>
            <a:r>
              <a:rPr lang="el-GR" i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ε</a:t>
            </a:r>
            <a:r>
              <a:rPr lang="nl-BE" i="1" baseline="-25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</a:t>
            </a:r>
            <a:endParaRPr lang="en-GB" i="1" baseline="-2500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7939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D4AB3A-FC46-469D-A962-5315675B3EE4}"/>
              </a:ext>
            </a:extLst>
          </p:cNvPr>
          <p:cNvSpPr txBox="1"/>
          <p:nvPr/>
        </p:nvSpPr>
        <p:spPr>
          <a:xfrm>
            <a:off x="673608" y="517636"/>
            <a:ext cx="1079296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Results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819864-D6A5-4D0E-AC72-23EBAFB1D6AA}"/>
              </a:ext>
            </a:extLst>
          </p:cNvPr>
          <p:cNvSpPr txBox="1"/>
          <p:nvPr/>
        </p:nvSpPr>
        <p:spPr>
          <a:xfrm>
            <a:off x="673608" y="1261102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What did we find?</a:t>
            </a:r>
          </a:p>
        </p:txBody>
      </p:sp>
      <p:pic>
        <p:nvPicPr>
          <p:cNvPr id="9" name="Image 0" descr="preencoded.png">
            <a:extLst>
              <a:ext uri="{FF2B5EF4-FFF2-40B4-BE49-F238E27FC236}">
                <a16:creationId xmlns:a16="http://schemas.microsoft.com/office/drawing/2014/main" id="{38C928DA-A22D-47B5-98CD-FACDD7BBA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49300" y="4940300"/>
            <a:ext cx="10693400" cy="19050"/>
          </a:xfrm>
          <a:prstGeom prst="rect">
            <a:avLst/>
          </a:prstGeom>
        </p:spPr>
      </p:pic>
      <p:pic>
        <p:nvPicPr>
          <p:cNvPr id="10" name="Image 1" descr="preencoded.png">
            <a:extLst>
              <a:ext uri="{FF2B5EF4-FFF2-40B4-BE49-F238E27FC236}">
                <a16:creationId xmlns:a16="http://schemas.microsoft.com/office/drawing/2014/main" id="{C993FBC0-2E68-48CD-B8F7-125D71B54A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922427" y="4768850"/>
            <a:ext cx="19050" cy="381000"/>
          </a:xfrm>
          <a:prstGeom prst="rect">
            <a:avLst/>
          </a:prstGeom>
        </p:spPr>
      </p:pic>
      <p:pic>
        <p:nvPicPr>
          <p:cNvPr id="14" name="Image 3" descr="preencoded.png">
            <a:extLst>
              <a:ext uri="{FF2B5EF4-FFF2-40B4-BE49-F238E27FC236}">
                <a16:creationId xmlns:a16="http://schemas.microsoft.com/office/drawing/2014/main" id="{C87D9189-8A15-4059-9B63-AA64311BC8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49300" y="2730500"/>
            <a:ext cx="10680700" cy="3549650"/>
          </a:xfrm>
          <a:prstGeom prst="rect">
            <a:avLst/>
          </a:prstGeom>
        </p:spPr>
      </p:pic>
      <p:sp>
        <p:nvSpPr>
          <p:cNvPr id="15" name="Text 0" hidden="1">
            <a:extLst>
              <a:ext uri="{FF2B5EF4-FFF2-40B4-BE49-F238E27FC236}">
                <a16:creationId xmlns:a16="http://schemas.microsoft.com/office/drawing/2014/main" id="{D4FD78AB-E737-4EB8-B552-5F9B61346709}"/>
              </a:ext>
            </a:extLst>
          </p:cNvPr>
          <p:cNvSpPr/>
          <p:nvPr/>
        </p:nvSpPr>
        <p:spPr>
          <a:xfrm>
            <a:off x="4819650" y="3270250"/>
            <a:ext cx="2540000" cy="5524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lnSpc>
                <a:spcPts val="4350"/>
              </a:lnSpc>
            </a:pPr>
            <a:r>
              <a:rPr lang="en-US" sz="3200" dirty="0">
                <a:solidFill>
                  <a:srgbClr val="000000"/>
                </a:solidFill>
                <a:latin typeface="Open Sans Light" pitchFamily="34" charset="0"/>
                <a:ea typeface="Open Sans Light" pitchFamily="34" charset="-122"/>
                <a:cs typeface="Open Sans Light" pitchFamily="34" charset="-120"/>
              </a:rPr>
              <a:t>Proactiveness</a:t>
            </a:r>
            <a:endParaRPr lang="en-US" sz="3200" dirty="0"/>
          </a:p>
        </p:txBody>
      </p:sp>
      <p:sp>
        <p:nvSpPr>
          <p:cNvPr id="17" name="Text 2">
            <a:extLst>
              <a:ext uri="{FF2B5EF4-FFF2-40B4-BE49-F238E27FC236}">
                <a16:creationId xmlns:a16="http://schemas.microsoft.com/office/drawing/2014/main" id="{83ECEB94-0A68-4740-9163-5A0195CCC7C1}"/>
              </a:ext>
            </a:extLst>
          </p:cNvPr>
          <p:cNvSpPr/>
          <p:nvPr/>
        </p:nvSpPr>
        <p:spPr>
          <a:xfrm>
            <a:off x="736599" y="5959764"/>
            <a:ext cx="2883293" cy="3111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2450"/>
              </a:lnSpc>
            </a:pPr>
            <a:r>
              <a:rPr lang="en-US" dirty="0">
                <a:solidFill>
                  <a:srgbClr val="000000"/>
                </a:solidFill>
                <a:latin typeface="Open Sans Light" pitchFamily="34" charset="0"/>
                <a:ea typeface="Open Sans Light" pitchFamily="34" charset="-122"/>
                <a:cs typeface="Open Sans Light" pitchFamily="34" charset="-120"/>
              </a:rPr>
              <a:t>†= p &lt; 0.10; *= p &lt; 0.05</a:t>
            </a:r>
            <a:endParaRPr lang="en-US" dirty="0"/>
          </a:p>
        </p:txBody>
      </p:sp>
      <p:sp>
        <p:nvSpPr>
          <p:cNvPr id="18" name="Text 3">
            <a:extLst>
              <a:ext uri="{FF2B5EF4-FFF2-40B4-BE49-F238E27FC236}">
                <a16:creationId xmlns:a16="http://schemas.microsoft.com/office/drawing/2014/main" id="{9490BDA6-F6E6-4C54-B88B-53C4B70D94AB}"/>
              </a:ext>
            </a:extLst>
          </p:cNvPr>
          <p:cNvSpPr/>
          <p:nvPr/>
        </p:nvSpPr>
        <p:spPr>
          <a:xfrm>
            <a:off x="10642600" y="4019550"/>
            <a:ext cx="716700" cy="3429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2700"/>
              </a:lnSpc>
            </a:pPr>
            <a:r>
              <a:rPr lang="en-US" sz="2000" dirty="0">
                <a:solidFill>
                  <a:srgbClr val="FFFFFF"/>
                </a:solidFill>
                <a:latin typeface="Open Sans ExtraBold" pitchFamily="34" charset="0"/>
                <a:ea typeface="Open Sans ExtraBold" pitchFamily="34" charset="-122"/>
                <a:cs typeface="Open Sans ExtraBold" pitchFamily="34" charset="-120"/>
              </a:rPr>
              <a:t>0.27</a:t>
            </a:r>
            <a:r>
              <a:rPr lang="en-US" sz="2000" baseline="30000" dirty="0">
                <a:solidFill>
                  <a:srgbClr val="FFFFFF"/>
                </a:solidFill>
                <a:latin typeface="Open Sans ExtraBold" pitchFamily="34" charset="0"/>
                <a:ea typeface="Open Sans ExtraBold" pitchFamily="34" charset="-122"/>
                <a:cs typeface="Open Sans ExtraBold" pitchFamily="34" charset="-120"/>
              </a:rPr>
              <a:t>*</a:t>
            </a:r>
            <a:endParaRPr lang="en-US" sz="2000" baseline="30000" dirty="0"/>
          </a:p>
        </p:txBody>
      </p:sp>
      <p:sp>
        <p:nvSpPr>
          <p:cNvPr id="19" name="Text 4" hidden="1">
            <a:extLst>
              <a:ext uri="{FF2B5EF4-FFF2-40B4-BE49-F238E27FC236}">
                <a16:creationId xmlns:a16="http://schemas.microsoft.com/office/drawing/2014/main" id="{4890C340-EC9A-4D8A-820D-D9F8F1D0364D}"/>
              </a:ext>
            </a:extLst>
          </p:cNvPr>
          <p:cNvSpPr/>
          <p:nvPr/>
        </p:nvSpPr>
        <p:spPr>
          <a:xfrm>
            <a:off x="5111750" y="3911600"/>
            <a:ext cx="1962150" cy="5524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lnSpc>
                <a:spcPts val="4350"/>
              </a:lnSpc>
            </a:pPr>
            <a:r>
              <a:rPr lang="en-US" sz="3200" dirty="0">
                <a:solidFill>
                  <a:srgbClr val="000000"/>
                </a:solidFill>
                <a:latin typeface="Open Sans Light" pitchFamily="34" charset="0"/>
                <a:ea typeface="Open Sans Light" pitchFamily="34" charset="-122"/>
                <a:cs typeface="Open Sans Light" pitchFamily="34" charset="-120"/>
              </a:rPr>
              <a:t>Risk-taking</a:t>
            </a:r>
            <a:endParaRPr lang="en-US" sz="3200" dirty="0"/>
          </a:p>
        </p:txBody>
      </p:sp>
      <p:sp>
        <p:nvSpPr>
          <p:cNvPr id="21" name="Text 6">
            <a:extLst>
              <a:ext uri="{FF2B5EF4-FFF2-40B4-BE49-F238E27FC236}">
                <a16:creationId xmlns:a16="http://schemas.microsoft.com/office/drawing/2014/main" id="{3CB88DEE-E189-4EC8-9C69-099D7B7791C7}"/>
              </a:ext>
            </a:extLst>
          </p:cNvPr>
          <p:cNvSpPr/>
          <p:nvPr/>
        </p:nvSpPr>
        <p:spPr>
          <a:xfrm>
            <a:off x="9874250" y="4959350"/>
            <a:ext cx="1562100" cy="3111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lnSpc>
                <a:spcPts val="2450"/>
              </a:lnSpc>
            </a:pPr>
            <a:r>
              <a:rPr lang="en-US" dirty="0">
                <a:solidFill>
                  <a:srgbClr val="000000"/>
                </a:solidFill>
                <a:latin typeface="Open Sans Light Italic" pitchFamily="34" charset="0"/>
                <a:ea typeface="Open Sans Light Italic" pitchFamily="34" charset="-122"/>
                <a:cs typeface="Open Sans Light Italic" pitchFamily="34" charset="-120"/>
              </a:rPr>
              <a:t>Complementary</a:t>
            </a:r>
            <a:endParaRPr lang="en-US" dirty="0"/>
          </a:p>
        </p:txBody>
      </p:sp>
      <p:sp>
        <p:nvSpPr>
          <p:cNvPr id="22" name="Text 7">
            <a:extLst>
              <a:ext uri="{FF2B5EF4-FFF2-40B4-BE49-F238E27FC236}">
                <a16:creationId xmlns:a16="http://schemas.microsoft.com/office/drawing/2014/main" id="{49B4BAC2-8727-416A-951B-89C70B61B8B6}"/>
              </a:ext>
            </a:extLst>
          </p:cNvPr>
          <p:cNvSpPr/>
          <p:nvPr/>
        </p:nvSpPr>
        <p:spPr>
          <a:xfrm>
            <a:off x="831850" y="4959350"/>
            <a:ext cx="1479550" cy="3111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2450"/>
              </a:lnSpc>
            </a:pPr>
            <a:r>
              <a:rPr lang="en-US" dirty="0">
                <a:solidFill>
                  <a:srgbClr val="000000"/>
                </a:solidFill>
                <a:latin typeface="Open Sans Light Italic" pitchFamily="34" charset="0"/>
                <a:ea typeface="Open Sans Light Italic" pitchFamily="34" charset="-122"/>
                <a:cs typeface="Open Sans Light Italic" pitchFamily="34" charset="-120"/>
              </a:rPr>
              <a:t>Supplementary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BE40ACB-F91D-4B15-A1D4-DA87C5DD1E2D}"/>
              </a:ext>
            </a:extLst>
          </p:cNvPr>
          <p:cNvSpPr/>
          <p:nvPr/>
        </p:nvSpPr>
        <p:spPr>
          <a:xfrm>
            <a:off x="5328572" y="2672099"/>
            <a:ext cx="12067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>
                <a:solidFill>
                  <a:srgbClr val="FFC000"/>
                </a:solidFill>
                <a:latin typeface="-apple-system"/>
              </a:rPr>
              <a:t>⚡</a:t>
            </a:r>
            <a:endParaRPr lang="en-GB" sz="6000">
              <a:solidFill>
                <a:srgbClr val="FFC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2C251F7-F397-4E54-95B4-A799328BC48A}"/>
              </a:ext>
            </a:extLst>
          </p:cNvPr>
          <p:cNvSpPr/>
          <p:nvPr/>
        </p:nvSpPr>
        <p:spPr>
          <a:xfrm>
            <a:off x="5365130" y="3715087"/>
            <a:ext cx="113364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>
                <a:solidFill>
                  <a:srgbClr val="FF0000"/>
                </a:solidFill>
                <a:latin typeface="-apple-system"/>
              </a:rPr>
              <a:t>🎲</a:t>
            </a:r>
            <a:endParaRPr lang="en-GB" sz="6000">
              <a:solidFill>
                <a:srgbClr val="FF0000"/>
              </a:solidFill>
            </a:endParaRPr>
          </a:p>
        </p:txBody>
      </p:sp>
      <p:sp>
        <p:nvSpPr>
          <p:cNvPr id="3" name="Image 2" descr="preencoded.png">
            <a:extLst>
              <a:ext uri="{FF2B5EF4-FFF2-40B4-BE49-F238E27FC236}">
                <a16:creationId xmlns:a16="http://schemas.microsoft.com/office/drawing/2014/main" id="{32B9E53D-BC23-4D41-A91A-03B92E030ACB}"/>
              </a:ext>
            </a:extLst>
          </p:cNvPr>
          <p:cNvSpPr/>
          <p:nvPr/>
        </p:nvSpPr>
        <p:spPr>
          <a:xfrm>
            <a:off x="1438669" y="1949749"/>
            <a:ext cx="4356100" cy="469900"/>
          </a:xfrm>
          <a:custGeom>
            <a:avLst/>
            <a:gdLst>
              <a:gd name="connsiteX0" fmla="*/ 3173 w 4356100"/>
              <a:gd name="connsiteY0" fmla="*/ 3173 h 469900"/>
              <a:gd name="connsiteX1" fmla="*/ 4359273 w 4356100"/>
              <a:gd name="connsiteY1" fmla="*/ 3173 h 469900"/>
              <a:gd name="connsiteX2" fmla="*/ 4359273 w 4356100"/>
              <a:gd name="connsiteY2" fmla="*/ 473073 h 469900"/>
              <a:gd name="connsiteX3" fmla="*/ 3173 w 4356100"/>
              <a:gd name="connsiteY3" fmla="*/ 473073 h 4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6100" h="469900">
                <a:moveTo>
                  <a:pt x="3173" y="3173"/>
                </a:moveTo>
                <a:lnTo>
                  <a:pt x="4359273" y="3173"/>
                </a:lnTo>
                <a:lnTo>
                  <a:pt x="4359273" y="473073"/>
                </a:lnTo>
                <a:lnTo>
                  <a:pt x="3173" y="473073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rgbClr val="0070C0"/>
              </a:gs>
            </a:gsLst>
            <a:lin ang="10800000" scaled="0"/>
            <a:tileRect/>
          </a:gradFill>
          <a:ln w="6345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5510965-DA19-4860-87F5-40E86DC770A3}"/>
              </a:ext>
            </a:extLst>
          </p:cNvPr>
          <p:cNvSpPr/>
          <p:nvPr/>
        </p:nvSpPr>
        <p:spPr>
          <a:xfrm>
            <a:off x="5546750" y="1726207"/>
            <a:ext cx="770405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fontAlgn="base"/>
            <a:r>
              <a:rPr lang="en-GB" sz="6000">
                <a:solidFill>
                  <a:srgbClr val="0070C0"/>
                </a:solidFill>
                <a:latin typeface="-apple-system"/>
              </a:rPr>
              <a:t>💡</a:t>
            </a:r>
            <a:endParaRPr lang="en-GB" sz="6000" b="1" i="0">
              <a:solidFill>
                <a:srgbClr val="0070C0"/>
              </a:solidFill>
              <a:effectLst/>
              <a:latin typeface="-apple-system"/>
            </a:endParaRPr>
          </a:p>
        </p:txBody>
      </p:sp>
      <p:sp>
        <p:nvSpPr>
          <p:cNvPr id="23" name="Text 3">
            <a:extLst>
              <a:ext uri="{FF2B5EF4-FFF2-40B4-BE49-F238E27FC236}">
                <a16:creationId xmlns:a16="http://schemas.microsoft.com/office/drawing/2014/main" id="{E4F430ED-7B50-403C-97C8-13CAD6223A22}"/>
              </a:ext>
            </a:extLst>
          </p:cNvPr>
          <p:cNvSpPr/>
          <p:nvPr/>
        </p:nvSpPr>
        <p:spPr>
          <a:xfrm>
            <a:off x="1604650" y="2029647"/>
            <a:ext cx="1413499" cy="3429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2700"/>
              </a:lnSpc>
            </a:pPr>
            <a:r>
              <a:rPr lang="en-US" sz="2000">
                <a:solidFill>
                  <a:schemeClr val="bg1"/>
                </a:solidFill>
                <a:latin typeface="Open Sans ExtraBold" pitchFamily="34" charset="0"/>
                <a:ea typeface="Open Sans ExtraBold" pitchFamily="34" charset="-122"/>
                <a:cs typeface="Open Sans ExtraBold" pitchFamily="34" charset="-120"/>
              </a:rPr>
              <a:t>-0.22</a:t>
            </a:r>
            <a:r>
              <a:rPr lang="en-US" sz="2000" baseline="30000">
                <a:solidFill>
                  <a:schemeClr val="bg1"/>
                </a:solidFill>
                <a:latin typeface="Open Sans Light" pitchFamily="34" charset="0"/>
                <a:ea typeface="Open Sans Light" pitchFamily="34" charset="-122"/>
                <a:cs typeface="Open Sans Light" pitchFamily="34" charset="-120"/>
              </a:rPr>
              <a:t>†</a:t>
            </a:r>
            <a:endParaRPr lang="en-US" sz="2000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52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4" grpId="0"/>
      <p:bldP spid="25" grpId="0"/>
      <p:bldP spid="3" grpId="0" animBg="1"/>
      <p:bldP spid="16" grpId="0"/>
      <p:bldP spid="2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014B04-A465-4BAF-94FD-2B32E25713F3}"/>
              </a:ext>
            </a:extLst>
          </p:cNvPr>
          <p:cNvSpPr txBox="1"/>
          <p:nvPr/>
        </p:nvSpPr>
        <p:spPr>
          <a:xfrm>
            <a:off x="673608" y="2412087"/>
            <a:ext cx="1079296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What’s the conclusion?</a:t>
            </a:r>
            <a:endParaRPr lang="en-GB" sz="24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107A1C-487A-4AD6-8CFD-B335E110F257}"/>
              </a:ext>
            </a:extLst>
          </p:cNvPr>
          <p:cNvSpPr txBox="1"/>
          <p:nvPr/>
        </p:nvSpPr>
        <p:spPr>
          <a:xfrm>
            <a:off x="673608" y="2842974"/>
            <a:ext cx="10792968" cy="1602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Studying the </a:t>
            </a:r>
            <a:r>
              <a:rPr lang="nl-BE" sz="2400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functional aspect </a:t>
            </a:r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is important</a:t>
            </a:r>
            <a:endParaRPr lang="nl-BE" sz="2400" b="1">
              <a:solidFill>
                <a:srgbClr val="92D05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GB" sz="2400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IEO</a:t>
            </a:r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is a key functional aspect and the </a:t>
            </a:r>
            <a:r>
              <a:rPr lang="en-GB" sz="2400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fit</a:t>
            </a:r>
            <a:r>
              <a:rPr lang="en-GB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matters for the use of advice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Future research should consider </a:t>
            </a:r>
            <a:r>
              <a:rPr lang="nl-BE" sz="2400" b="1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role of fit </a:t>
            </a:r>
            <a:r>
              <a:rPr lang="nl-BE" sz="2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 advisory relationships</a:t>
            </a:r>
            <a:endParaRPr lang="en-GB" sz="240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4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932BC-A664-4D86-9517-1A57FB0CC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65376"/>
            <a:ext cx="9144000" cy="1883840"/>
          </a:xfrm>
        </p:spPr>
        <p:txBody>
          <a:bodyPr lIns="0" tIns="0" rIns="0" bIns="0" anchor="b" anchorCtr="0">
            <a:normAutofit/>
          </a:bodyPr>
          <a:lstStyle/>
          <a:p>
            <a:pPr algn="l"/>
            <a:r>
              <a:rPr lang="en-GB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influence of </a:t>
            </a:r>
            <a:br>
              <a:rPr lang="en-GB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individual entrepreneurial orientation fit </a:t>
            </a:r>
            <a:br>
              <a:rPr lang="en-GB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 SMEs’ use of external accountants’ advice</a:t>
            </a:r>
            <a:endParaRPr lang="en-GB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10C7C2-FFF4-4DC7-88E4-160FF15BB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41291"/>
            <a:ext cx="9144000" cy="626838"/>
          </a:xfrm>
        </p:spPr>
        <p:txBody>
          <a:bodyPr lIns="0" tIns="0" rIns="0" bIns="0">
            <a:spAutoFit/>
          </a:bodyPr>
          <a:lstStyle/>
          <a:p>
            <a:pPr algn="l"/>
            <a:r>
              <a:rPr lang="nl-BE" sz="20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Presenter</a:t>
            </a:r>
            <a:r>
              <a:rPr lang="nl-BE"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Rob Janssens</a:t>
            </a:r>
          </a:p>
          <a:p>
            <a:pPr algn="l"/>
            <a:r>
              <a:rPr lang="nl-BE" sz="16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Co-authors</a:t>
            </a:r>
            <a:r>
              <a:rPr lang="nl-BE" sz="16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Maarten Corten, Nadine Lybaert, Anneleen Michiels, Jelle Schepers</a:t>
            </a:r>
          </a:p>
        </p:txBody>
      </p:sp>
    </p:spTree>
    <p:extLst>
      <p:ext uri="{BB962C8B-B14F-4D97-AF65-F5344CB8AC3E}">
        <p14:creationId xmlns:p14="http://schemas.microsoft.com/office/powerpoint/2010/main" val="3319042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A7B49B-67FE-469E-8175-2C98C8A03D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177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6C03537-7144-4B15-A181-3546B5857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914B39E-84D9-4783-8387-CEC351E43B21}"/>
              </a:ext>
            </a:extLst>
          </p:cNvPr>
          <p:cNvSpPr/>
          <p:nvPr/>
        </p:nvSpPr>
        <p:spPr>
          <a:xfrm>
            <a:off x="1106424" y="987552"/>
            <a:ext cx="7461504" cy="5577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35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510EAD-CC82-46A2-A670-12362D427F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0838F3A-0C44-4E39-8717-44407676BE8B}"/>
              </a:ext>
            </a:extLst>
          </p:cNvPr>
          <p:cNvSpPr/>
          <p:nvPr/>
        </p:nvSpPr>
        <p:spPr>
          <a:xfrm>
            <a:off x="1115568" y="1033272"/>
            <a:ext cx="2980944" cy="420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979C04-B5BF-4864-A152-FA6EC65556E9}"/>
              </a:ext>
            </a:extLst>
          </p:cNvPr>
          <p:cNvSpPr/>
          <p:nvPr/>
        </p:nvSpPr>
        <p:spPr>
          <a:xfrm>
            <a:off x="1307592" y="2121408"/>
            <a:ext cx="9884664" cy="3703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644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510EAD-CC82-46A2-A670-12362D427F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0838F3A-0C44-4E39-8717-44407676BE8B}"/>
              </a:ext>
            </a:extLst>
          </p:cNvPr>
          <p:cNvSpPr/>
          <p:nvPr/>
        </p:nvSpPr>
        <p:spPr>
          <a:xfrm>
            <a:off x="1115568" y="1033272"/>
            <a:ext cx="2980944" cy="420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439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FCE5E0-7BE2-4DF5-A57E-735405D299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1F5B0F7-71BB-4CEE-93E4-AAFB318401CF}"/>
              </a:ext>
            </a:extLst>
          </p:cNvPr>
          <p:cNvSpPr/>
          <p:nvPr/>
        </p:nvSpPr>
        <p:spPr>
          <a:xfrm>
            <a:off x="1115568" y="1033272"/>
            <a:ext cx="2980944" cy="420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232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014B04-A465-4BAF-94FD-2B32E25713F3}"/>
              </a:ext>
            </a:extLst>
          </p:cNvPr>
          <p:cNvSpPr txBox="1"/>
          <p:nvPr/>
        </p:nvSpPr>
        <p:spPr>
          <a:xfrm>
            <a:off x="673608" y="3244334"/>
            <a:ext cx="107929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BE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the business advisor role only about providing services?</a:t>
            </a:r>
            <a:endParaRPr lang="en-GB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28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645</Words>
  <Application>Microsoft Office PowerPoint</Application>
  <PresentationFormat>Widescreen</PresentationFormat>
  <Paragraphs>105</Paragraphs>
  <Slides>35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-apple-system</vt:lpstr>
      <vt:lpstr>Arial</vt:lpstr>
      <vt:lpstr>Calibri</vt:lpstr>
      <vt:lpstr>Calibri Light</vt:lpstr>
      <vt:lpstr>Open Sans</vt:lpstr>
      <vt:lpstr>Open Sans ExtraBold</vt:lpstr>
      <vt:lpstr>Open Sans ExtraBold</vt:lpstr>
      <vt:lpstr>Open Sans Light</vt:lpstr>
      <vt:lpstr>Open Sans Light Italic</vt:lpstr>
      <vt:lpstr>Symbol</vt:lpstr>
      <vt:lpstr>Office Theme</vt:lpstr>
      <vt:lpstr>The influence of  individual entrepreneurial orientation fit  on SMEs’ use of external accountants’ advice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influence of  individual entrepreneurial orientation fit  on SMEs’ use of external accountants’ advice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Takes Two to Tango: CEO-CFO Dynamics and Financial Reporting Quality</dc:title>
  <dc:creator>JANSSENS Rob</dc:creator>
  <cp:lastModifiedBy>JANSSENS Rob</cp:lastModifiedBy>
  <cp:revision>107</cp:revision>
  <dcterms:created xsi:type="dcterms:W3CDTF">2022-03-21T10:38:42Z</dcterms:created>
  <dcterms:modified xsi:type="dcterms:W3CDTF">2023-03-29T13:13:12Z</dcterms:modified>
</cp:coreProperties>
</file>