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9"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5" r:id="rId16"/>
    <p:sldId id="280" r:id="rId17"/>
    <p:sldId id="284" r:id="rId18"/>
    <p:sldId id="281" r:id="rId19"/>
    <p:sldId id="282" r:id="rId20"/>
    <p:sldId id="260" r:id="rId21"/>
    <p:sldId id="283" r:id="rId22"/>
  </p:sldIdLst>
  <p:sldSz cx="9144000" cy="6858000" type="screen4x3"/>
  <p:notesSz cx="6797675" cy="9926638"/>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F4F"/>
    <a:srgbClr val="141313"/>
    <a:srgbClr val="474746"/>
    <a:srgbClr val="323030"/>
    <a:srgbClr val="811A20"/>
    <a:srgbClr val="18233A"/>
    <a:srgbClr val="631D1D"/>
    <a:srgbClr val="62616E"/>
    <a:srgbClr val="053C7B"/>
    <a:srgbClr val="ACD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02" autoAdjust="0"/>
    <p:restoredTop sz="94660"/>
  </p:normalViewPr>
  <p:slideViewPr>
    <p:cSldViewPr>
      <p:cViewPr varScale="1">
        <p:scale>
          <a:sx n="78" d="100"/>
          <a:sy n="78"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534D8A6-E91F-2349-9524-29B4C5A5DC24}" type="datetimeFigureOut">
              <a:rPr lang="nl-NL" smtClean="0"/>
              <a:t>2-3-2024</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2621A2C-3C7C-D545-A329-5793AF5DBC8F}" type="slidenum">
              <a:rPr lang="nl-NL" smtClean="0"/>
              <a:t>‹nr.›</a:t>
            </a:fld>
            <a:endParaRPr lang="nl-NL"/>
          </a:p>
        </p:txBody>
      </p:sp>
    </p:spTree>
    <p:extLst>
      <p:ext uri="{BB962C8B-B14F-4D97-AF65-F5344CB8AC3E}">
        <p14:creationId xmlns:p14="http://schemas.microsoft.com/office/powerpoint/2010/main" val="106862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Afbeelding 11" descr="foto-1.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7535"/>
          <a:stretch/>
        </p:blipFill>
        <p:spPr>
          <a:xfrm>
            <a:off x="0" y="0"/>
            <a:ext cx="9144000" cy="3870745"/>
          </a:xfrm>
          <a:prstGeom prst="rect">
            <a:avLst/>
          </a:prstGeom>
        </p:spPr>
      </p:pic>
      <p:pic>
        <p:nvPicPr>
          <p:cNvPr id="14" name="Afbeelding 13" descr="logo-slide-titel.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79512" y="188640"/>
            <a:ext cx="8784976" cy="6535682"/>
          </a:xfrm>
          <a:prstGeom prst="rect">
            <a:avLst/>
          </a:prstGeom>
        </p:spPr>
      </p:pic>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nl-BE" dirty="0"/>
          </a:p>
        </p:txBody>
      </p:sp>
    </p:spTree>
    <p:extLst>
      <p:ext uri="{BB962C8B-B14F-4D97-AF65-F5344CB8AC3E}">
        <p14:creationId xmlns:p14="http://schemas.microsoft.com/office/powerpoint/2010/main" val="121482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Afbeelding 6" descr="logo-slid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27000" y="76200"/>
            <a:ext cx="8869680" cy="6687312"/>
          </a:xfrm>
          <a:prstGeom prst="rect">
            <a:avLst/>
          </a:prstGeom>
        </p:spPr>
      </p:pic>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16" name="Date Placeholder 3"/>
          <p:cNvSpPr>
            <a:spLocks noGrp="1"/>
          </p:cNvSpPr>
          <p:nvPr>
            <p:ph type="dt" sz="half" idx="10"/>
          </p:nvPr>
        </p:nvSpPr>
        <p:spPr>
          <a:xfrm>
            <a:off x="179512" y="6381328"/>
            <a:ext cx="2133600" cy="365125"/>
          </a:xfrm>
        </p:spPr>
        <p:txBody>
          <a:bodyPr/>
          <a:lstStyle>
            <a:lvl1pPr>
              <a:defRPr/>
            </a:lvl1pPr>
          </a:lstStyle>
          <a:p>
            <a:fld id="{6559652E-C199-334F-9320-471B095246A8}" type="datetime1">
              <a:rPr lang="nl-BE"/>
              <a:pPr/>
              <a:t>2/03/2024</a:t>
            </a:fld>
            <a:endParaRPr lang="nl-BE" dirty="0"/>
          </a:p>
        </p:txBody>
      </p:sp>
      <p:sp>
        <p:nvSpPr>
          <p:cNvPr id="17" name="Footer Placeholder 4"/>
          <p:cNvSpPr>
            <a:spLocks noGrp="1"/>
          </p:cNvSpPr>
          <p:nvPr>
            <p:ph type="ftr" sz="quarter" idx="11"/>
          </p:nvPr>
        </p:nvSpPr>
        <p:spPr>
          <a:xfrm>
            <a:off x="2411760" y="6381328"/>
            <a:ext cx="4464496"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6948264" y="6382916"/>
            <a:ext cx="752475" cy="365125"/>
          </a:xfrm>
        </p:spPr>
        <p:txBody>
          <a:bodyPr/>
          <a:lstStyle>
            <a:lvl1pPr>
              <a:defRPr/>
            </a:lvl1pPr>
          </a:lstStyle>
          <a:p>
            <a:fld id="{BBB2625E-E22D-324D-B6D3-F6234E5E9FE9}" type="slidenum">
              <a:rPr lang="nl-BE"/>
              <a:pPr/>
              <a:t>‹nr.›</a:t>
            </a:fld>
            <a:endParaRPr lang="nl-BE"/>
          </a:p>
        </p:txBody>
      </p:sp>
    </p:spTree>
    <p:extLst>
      <p:ext uri="{BB962C8B-B14F-4D97-AF65-F5344CB8AC3E}">
        <p14:creationId xmlns:p14="http://schemas.microsoft.com/office/powerpoint/2010/main" val="147664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hthoek 7"/>
          <p:cNvSpPr/>
          <p:nvPr userDrawn="1"/>
        </p:nvSpPr>
        <p:spPr>
          <a:xfrm>
            <a:off x="0" y="0"/>
            <a:ext cx="9144000" cy="68580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descr="logo-slide-titel-wit.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1520" y="224468"/>
            <a:ext cx="8640960" cy="6402670"/>
          </a:xfrm>
          <a:prstGeom prst="rect">
            <a:avLst/>
          </a:prstGeom>
        </p:spPr>
      </p:pic>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a:t>Titel</a:t>
            </a:r>
            <a:r>
              <a:rPr lang="en-US" dirty="0"/>
              <a:t> </a:t>
            </a:r>
            <a:r>
              <a:rPr lang="en-US" dirty="0" err="1"/>
              <a:t>tussenslide</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Ondertitel</a:t>
            </a:r>
            <a:r>
              <a:rPr lang="en-US" dirty="0"/>
              <a:t> </a:t>
            </a:r>
            <a:r>
              <a:rPr lang="en-US" dirty="0" err="1"/>
              <a:t>tussenslide</a:t>
            </a:r>
            <a:endParaRPr lang="nl-BE" dirty="0"/>
          </a:p>
        </p:txBody>
      </p:sp>
    </p:spTree>
    <p:extLst>
      <p:ext uri="{BB962C8B-B14F-4D97-AF65-F5344CB8AC3E}">
        <p14:creationId xmlns:p14="http://schemas.microsoft.com/office/powerpoint/2010/main" val="3863296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nl-B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a:pPr/>
              <a:t>2/03/2024</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a:pPr/>
              <a:t>‹nr.›</a:t>
            </a:fld>
            <a:endParaRPr lang="nl-BE"/>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539552" y="4077072"/>
            <a:ext cx="8136904" cy="432048"/>
          </a:xfrm>
        </p:spPr>
        <p:txBody>
          <a:bodyPr>
            <a:noAutofit/>
          </a:bodyPr>
          <a:lstStyle/>
          <a:p>
            <a:pPr algn="ctr"/>
            <a:r>
              <a:rPr lang="nl-NL" sz="2000" dirty="0"/>
              <a:t>Le </a:t>
            </a:r>
            <a:r>
              <a:rPr lang="nl-NL" sz="2000" dirty="0" err="1"/>
              <a:t>murmure</a:t>
            </a:r>
            <a:r>
              <a:rPr lang="nl-NL" sz="2000" dirty="0"/>
              <a:t> de </a:t>
            </a:r>
            <a:r>
              <a:rPr lang="nl-NL" sz="2000" dirty="0" err="1"/>
              <a:t>narratives</a:t>
            </a:r>
            <a:r>
              <a:rPr lang="nl-NL" sz="2000" dirty="0"/>
              <a:t> </a:t>
            </a:r>
            <a:r>
              <a:rPr lang="nl-NL" sz="2000" dirty="0" err="1"/>
              <a:t>entre</a:t>
            </a:r>
            <a:r>
              <a:rPr lang="nl-NL" sz="2000" dirty="0"/>
              <a:t> la </a:t>
            </a:r>
            <a:r>
              <a:rPr lang="nl-NL" sz="2000" dirty="0" err="1"/>
              <a:t>loi</a:t>
            </a:r>
            <a:r>
              <a:rPr lang="nl-NL" sz="2000" dirty="0"/>
              <a:t> et </a:t>
            </a:r>
            <a:r>
              <a:rPr lang="nl-NL" sz="2000" dirty="0" err="1"/>
              <a:t>l’imaginaire</a:t>
            </a:r>
            <a:endParaRPr lang="nl-NL" sz="2000" dirty="0"/>
          </a:p>
        </p:txBody>
      </p:sp>
      <p:sp>
        <p:nvSpPr>
          <p:cNvPr id="5" name="Subtitel 4"/>
          <p:cNvSpPr>
            <a:spLocks noGrp="1"/>
          </p:cNvSpPr>
          <p:nvPr>
            <p:ph type="subTitle" idx="1"/>
          </p:nvPr>
        </p:nvSpPr>
        <p:spPr>
          <a:xfrm>
            <a:off x="1403648" y="4725144"/>
            <a:ext cx="6984776" cy="846960"/>
          </a:xfrm>
        </p:spPr>
        <p:txBody>
          <a:bodyPr>
            <a:normAutofit fontScale="62500" lnSpcReduction="20000"/>
          </a:bodyPr>
          <a:lstStyle/>
          <a:p>
            <a:r>
              <a:rPr lang="nl-NL" dirty="0" err="1"/>
              <a:t>Atteintes</a:t>
            </a:r>
            <a:r>
              <a:rPr lang="nl-NL" dirty="0"/>
              <a:t> à la </a:t>
            </a:r>
            <a:r>
              <a:rPr lang="nl-NL" dirty="0" err="1"/>
              <a:t>biodiversité</a:t>
            </a:r>
            <a:r>
              <a:rPr lang="nl-NL" dirty="0"/>
              <a:t>. (In)actions et </a:t>
            </a:r>
            <a:r>
              <a:rPr lang="nl-NL" dirty="0" err="1"/>
              <a:t>réactions</a:t>
            </a:r>
            <a:r>
              <a:rPr lang="nl-NL" dirty="0"/>
              <a:t>. </a:t>
            </a:r>
            <a:r>
              <a:rPr lang="nl-NL" dirty="0" err="1"/>
              <a:t>Colloque</a:t>
            </a:r>
            <a:r>
              <a:rPr lang="nl-NL" dirty="0"/>
              <a:t> de </a:t>
            </a:r>
            <a:r>
              <a:rPr lang="nl-NL" dirty="0" err="1"/>
              <a:t>clôture</a:t>
            </a:r>
            <a:r>
              <a:rPr lang="nl-NL" dirty="0"/>
              <a:t> CRIM-BIODIV.</a:t>
            </a:r>
          </a:p>
          <a:p>
            <a:r>
              <a:rPr lang="nl-NL" dirty="0" err="1"/>
              <a:t>Sénat</a:t>
            </a:r>
            <a:r>
              <a:rPr lang="nl-NL" dirty="0"/>
              <a:t> de </a:t>
            </a:r>
            <a:r>
              <a:rPr lang="nl-NL" dirty="0" err="1"/>
              <a:t>Belgique</a:t>
            </a:r>
            <a:r>
              <a:rPr lang="nl-NL" dirty="0"/>
              <a:t>, 3 </a:t>
            </a:r>
            <a:r>
              <a:rPr lang="nl-NL" dirty="0" err="1"/>
              <a:t>février</a:t>
            </a:r>
            <a:r>
              <a:rPr lang="nl-NL" dirty="0"/>
              <a:t> 2023.</a:t>
            </a:r>
          </a:p>
          <a:p>
            <a:r>
              <a:rPr lang="nl-NL" dirty="0"/>
              <a:t>Prof. dr. Carole M. Billiet, Head </a:t>
            </a:r>
            <a:r>
              <a:rPr lang="nl-NL" dirty="0" err="1"/>
              <a:t>Environmental</a:t>
            </a:r>
            <a:r>
              <a:rPr lang="nl-NL" dirty="0"/>
              <a:t> </a:t>
            </a:r>
            <a:r>
              <a:rPr lang="nl-NL" dirty="0" err="1"/>
              <a:t>Law</a:t>
            </a:r>
            <a:r>
              <a:rPr lang="nl-NL" dirty="0"/>
              <a:t> Unit </a:t>
            </a:r>
            <a:r>
              <a:rPr lang="nl-NL" dirty="0" err="1"/>
              <a:t>Uhassselt</a:t>
            </a:r>
            <a:r>
              <a:rPr lang="nl-NL" dirty="0"/>
              <a:t>.</a:t>
            </a:r>
          </a:p>
        </p:txBody>
      </p:sp>
    </p:spTree>
    <p:extLst>
      <p:ext uri="{BB962C8B-B14F-4D97-AF65-F5344CB8AC3E}">
        <p14:creationId xmlns:p14="http://schemas.microsoft.com/office/powerpoint/2010/main" val="387160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3F16B2-FBF5-42E0-9028-2C612D4B3D44}"/>
              </a:ext>
            </a:extLst>
          </p:cNvPr>
          <p:cNvSpPr>
            <a:spLocks noGrp="1"/>
          </p:cNvSpPr>
          <p:nvPr>
            <p:ph type="title"/>
          </p:nvPr>
        </p:nvSpPr>
        <p:spPr/>
        <p:txBody>
          <a:bodyPr>
            <a:normAutofit/>
          </a:bodyPr>
          <a:lstStyle/>
          <a:p>
            <a:r>
              <a:rPr lang="nl-BE" dirty="0"/>
              <a:t>1.5. </a:t>
            </a:r>
            <a:r>
              <a:rPr lang="nl-BE" dirty="0" err="1"/>
              <a:t>Biodiversité</a:t>
            </a:r>
            <a:r>
              <a:rPr lang="nl-BE" dirty="0"/>
              <a:t> et </a:t>
            </a:r>
            <a:r>
              <a:rPr lang="nl-BE" dirty="0" err="1"/>
              <a:t>générations</a:t>
            </a:r>
            <a:r>
              <a:rPr lang="nl-BE" dirty="0"/>
              <a:t> </a:t>
            </a:r>
            <a:r>
              <a:rPr lang="nl-BE" dirty="0" err="1"/>
              <a:t>futures</a:t>
            </a:r>
            <a:endParaRPr lang="nl-BE" dirty="0"/>
          </a:p>
        </p:txBody>
      </p:sp>
      <p:sp>
        <p:nvSpPr>
          <p:cNvPr id="3" name="Tijdelijke aanduiding voor inhoud 2">
            <a:extLst>
              <a:ext uri="{FF2B5EF4-FFF2-40B4-BE49-F238E27FC236}">
                <a16:creationId xmlns:a16="http://schemas.microsoft.com/office/drawing/2014/main" id="{5AD006F1-3AF4-4AD6-B63C-E4519FD646D3}"/>
              </a:ext>
            </a:extLst>
          </p:cNvPr>
          <p:cNvSpPr>
            <a:spLocks noGrp="1"/>
          </p:cNvSpPr>
          <p:nvPr>
            <p:ph idx="1"/>
          </p:nvPr>
        </p:nvSpPr>
        <p:spPr>
          <a:xfrm>
            <a:off x="251520" y="836712"/>
            <a:ext cx="8640960" cy="5400600"/>
          </a:xfrm>
        </p:spPr>
        <p:txBody>
          <a:bodyPr/>
          <a:lstStyle/>
          <a:p>
            <a:pPr marL="0" indent="0">
              <a:buNone/>
            </a:pPr>
            <a:endParaRPr lang="nl-BE" sz="2400" dirty="0"/>
          </a:p>
          <a:p>
            <a:pPr marL="0" indent="0">
              <a:buNone/>
            </a:pPr>
            <a:r>
              <a:rPr lang="fr-BE" sz="2400" dirty="0"/>
              <a:t>Espagne, 30 septembre 2023: Loi 19/2022 Mar </a:t>
            </a:r>
            <a:r>
              <a:rPr lang="fr-BE" sz="2400" dirty="0" err="1"/>
              <a:t>Ménor</a:t>
            </a:r>
            <a:endParaRPr lang="fr-BE" sz="2400" dirty="0"/>
          </a:p>
          <a:p>
            <a:pPr marL="0" indent="0">
              <a:buNone/>
            </a:pPr>
            <a:endParaRPr lang="fr-BE" sz="2400" dirty="0"/>
          </a:p>
          <a:p>
            <a:pPr marL="0" indent="0">
              <a:buNone/>
            </a:pPr>
            <a:r>
              <a:rPr lang="fr-BE" sz="2400" dirty="0"/>
              <a:t>Dans la foulée de </a:t>
            </a:r>
          </a:p>
          <a:p>
            <a:pPr>
              <a:buFontTx/>
              <a:buChar char="-"/>
            </a:pPr>
            <a:r>
              <a:rPr lang="fr-BE" sz="2400" dirty="0"/>
              <a:t>la Nouvelle-Zélande – </a:t>
            </a:r>
            <a:r>
              <a:rPr lang="fr-BE" sz="2400" dirty="0" err="1"/>
              <a:t>Whanganui</a:t>
            </a:r>
            <a:r>
              <a:rPr lang="fr-BE" sz="2400" dirty="0"/>
              <a:t> River </a:t>
            </a:r>
            <a:r>
              <a:rPr lang="fr-BE" sz="2400" dirty="0" err="1"/>
              <a:t>Act</a:t>
            </a:r>
            <a:r>
              <a:rPr lang="fr-BE" sz="2400" dirty="0"/>
              <a:t> 2017</a:t>
            </a:r>
          </a:p>
          <a:p>
            <a:pPr lvl="1">
              <a:buFontTx/>
              <a:buChar char="-"/>
            </a:pPr>
            <a:r>
              <a:rPr lang="fr-BE" sz="2000" dirty="0"/>
              <a:t>l’Inde, le Bangladesh, la Colombie</a:t>
            </a:r>
          </a:p>
          <a:p>
            <a:pPr lvl="1">
              <a:buFontTx/>
              <a:buChar char="-"/>
            </a:pPr>
            <a:r>
              <a:rPr lang="fr-BE" sz="2000" i="1" dirty="0" err="1"/>
              <a:t>Should</a:t>
            </a:r>
            <a:r>
              <a:rPr lang="fr-BE" sz="2000" i="1" dirty="0"/>
              <a:t> </a:t>
            </a:r>
            <a:r>
              <a:rPr lang="fr-BE" sz="2000" i="1" dirty="0" err="1"/>
              <a:t>trees</a:t>
            </a:r>
            <a:r>
              <a:rPr lang="fr-BE" sz="2000" i="1" dirty="0"/>
              <a:t> have standing? Law, </a:t>
            </a:r>
            <a:r>
              <a:rPr lang="fr-BE" sz="2000" i="1" dirty="0" err="1"/>
              <a:t>morality</a:t>
            </a:r>
            <a:r>
              <a:rPr lang="fr-BE" sz="2000" i="1" dirty="0"/>
              <a:t> and the </a:t>
            </a:r>
            <a:r>
              <a:rPr lang="fr-BE" sz="2000" i="1" dirty="0" err="1"/>
              <a:t>environment</a:t>
            </a:r>
            <a:r>
              <a:rPr lang="fr-BE" sz="2000" dirty="0"/>
              <a:t>, Christopher D. Stone 1972</a:t>
            </a:r>
          </a:p>
          <a:p>
            <a:pPr lvl="1">
              <a:buFontTx/>
              <a:buChar char="-"/>
            </a:pPr>
            <a:r>
              <a:rPr lang="fr-BE" sz="2000" dirty="0"/>
              <a:t>Jugements au pénal ici au moyen </a:t>
            </a:r>
            <a:r>
              <a:rPr lang="fr-BE" sz="2000" dirty="0" err="1"/>
              <a:t>age</a:t>
            </a:r>
            <a:r>
              <a:rPr lang="fr-BE" sz="2000" dirty="0"/>
              <a:t> (JT)</a:t>
            </a:r>
          </a:p>
          <a:p>
            <a:pPr marL="0" indent="0">
              <a:buNone/>
            </a:pPr>
            <a:r>
              <a:rPr lang="fr-BE" sz="2400" dirty="0"/>
              <a:t>- A. Skelton, UN CRC: lien avec le droit fondamental à la culture</a:t>
            </a:r>
          </a:p>
          <a:p>
            <a:pPr marL="0" indent="0">
              <a:buNone/>
            </a:pPr>
            <a:endParaRPr lang="fr-BE" sz="2400" dirty="0"/>
          </a:p>
          <a:p>
            <a:pPr marL="0" indent="0">
              <a:buNone/>
            </a:pPr>
            <a:r>
              <a:rPr lang="fr-BE" sz="2400" dirty="0"/>
              <a:t>En contraste avec la solitude des générations futures</a:t>
            </a:r>
          </a:p>
        </p:txBody>
      </p:sp>
    </p:spTree>
    <p:extLst>
      <p:ext uri="{BB962C8B-B14F-4D97-AF65-F5344CB8AC3E}">
        <p14:creationId xmlns:p14="http://schemas.microsoft.com/office/powerpoint/2010/main" val="1738774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1F9CF0-A234-4470-9B66-B42AF69A28E7}"/>
              </a:ext>
            </a:extLst>
          </p:cNvPr>
          <p:cNvSpPr>
            <a:spLocks noGrp="1"/>
          </p:cNvSpPr>
          <p:nvPr>
            <p:ph type="title"/>
          </p:nvPr>
        </p:nvSpPr>
        <p:spPr>
          <a:xfrm>
            <a:off x="251520" y="188640"/>
            <a:ext cx="8640960" cy="1224136"/>
          </a:xfrm>
        </p:spPr>
        <p:txBody>
          <a:bodyPr>
            <a:normAutofit/>
          </a:bodyPr>
          <a:lstStyle/>
          <a:p>
            <a:pPr algn="ctr"/>
            <a:r>
              <a:rPr lang="nl-BE" dirty="0"/>
              <a:t>II. </a:t>
            </a:r>
            <a:r>
              <a:rPr lang="nl-BE" dirty="0" err="1"/>
              <a:t>Révision</a:t>
            </a:r>
            <a:r>
              <a:rPr lang="nl-BE" dirty="0"/>
              <a:t> de la Directive 2008/99/CE </a:t>
            </a:r>
            <a:r>
              <a:rPr lang="nl-BE" dirty="0" err="1"/>
              <a:t>relative</a:t>
            </a:r>
            <a:r>
              <a:rPr lang="nl-BE" dirty="0"/>
              <a:t> à la </a:t>
            </a:r>
            <a:r>
              <a:rPr lang="nl-BE" dirty="0" err="1"/>
              <a:t>protection</a:t>
            </a:r>
            <a:r>
              <a:rPr lang="nl-BE" dirty="0"/>
              <a:t> de </a:t>
            </a:r>
            <a:r>
              <a:rPr lang="nl-BE" dirty="0" err="1"/>
              <a:t>l’environnement</a:t>
            </a:r>
            <a:r>
              <a:rPr lang="nl-BE" dirty="0"/>
              <a:t> par le </a:t>
            </a:r>
            <a:r>
              <a:rPr lang="nl-BE" dirty="0" err="1"/>
              <a:t>droit</a:t>
            </a:r>
            <a:r>
              <a:rPr lang="nl-BE" dirty="0"/>
              <a:t> </a:t>
            </a:r>
            <a:r>
              <a:rPr lang="nl-BE" dirty="0" err="1"/>
              <a:t>pénal</a:t>
            </a:r>
            <a:endParaRPr lang="nl-BE" dirty="0"/>
          </a:p>
        </p:txBody>
      </p:sp>
      <p:sp>
        <p:nvSpPr>
          <p:cNvPr id="3" name="Tijdelijke aanduiding voor inhoud 2">
            <a:extLst>
              <a:ext uri="{FF2B5EF4-FFF2-40B4-BE49-F238E27FC236}">
                <a16:creationId xmlns:a16="http://schemas.microsoft.com/office/drawing/2014/main" id="{3DC0E83E-387C-439A-8D73-BBF37BEE2999}"/>
              </a:ext>
            </a:extLst>
          </p:cNvPr>
          <p:cNvSpPr>
            <a:spLocks noGrp="1"/>
          </p:cNvSpPr>
          <p:nvPr>
            <p:ph idx="1"/>
          </p:nvPr>
        </p:nvSpPr>
        <p:spPr>
          <a:xfrm>
            <a:off x="251520" y="2060848"/>
            <a:ext cx="8640960" cy="3816424"/>
          </a:xfrm>
        </p:spPr>
        <p:txBody>
          <a:bodyPr/>
          <a:lstStyle/>
          <a:p>
            <a:pPr marL="0" indent="0">
              <a:buNone/>
            </a:pPr>
            <a:endParaRPr lang="nl-BE" dirty="0"/>
          </a:p>
          <a:p>
            <a:pPr marL="0" indent="0">
              <a:buNone/>
            </a:pPr>
            <a:r>
              <a:rPr lang="nl-BE" sz="2400" dirty="0" err="1"/>
              <a:t>Proposition</a:t>
            </a:r>
            <a:r>
              <a:rPr lang="nl-BE" sz="2400" dirty="0"/>
              <a:t> de </a:t>
            </a:r>
            <a:r>
              <a:rPr lang="nl-BE" sz="2400" dirty="0" err="1"/>
              <a:t>directive</a:t>
            </a:r>
            <a:r>
              <a:rPr lang="nl-BE" sz="2400" dirty="0"/>
              <a:t> </a:t>
            </a:r>
            <a:r>
              <a:rPr lang="nl-BE" sz="2400" dirty="0" err="1"/>
              <a:t>relative</a:t>
            </a:r>
            <a:r>
              <a:rPr lang="nl-BE" sz="2400" dirty="0"/>
              <a:t> à la </a:t>
            </a:r>
            <a:r>
              <a:rPr lang="nl-BE" sz="2400" dirty="0" err="1"/>
              <a:t>protection</a:t>
            </a:r>
            <a:r>
              <a:rPr lang="nl-BE" sz="2400" dirty="0"/>
              <a:t> de </a:t>
            </a:r>
            <a:r>
              <a:rPr lang="nl-BE" sz="2400" dirty="0" err="1"/>
              <a:t>l’environnement</a:t>
            </a:r>
            <a:r>
              <a:rPr lang="nl-BE" sz="2400" dirty="0"/>
              <a:t> par le </a:t>
            </a:r>
            <a:r>
              <a:rPr lang="nl-BE" sz="2400" dirty="0" err="1"/>
              <a:t>droit</a:t>
            </a:r>
            <a:r>
              <a:rPr lang="nl-BE" sz="2400" dirty="0"/>
              <a:t> </a:t>
            </a:r>
            <a:r>
              <a:rPr lang="nl-BE" sz="2400" dirty="0" err="1"/>
              <a:t>pénal</a:t>
            </a:r>
            <a:r>
              <a:rPr lang="nl-BE" sz="2400" dirty="0"/>
              <a:t> et remplaçant la </a:t>
            </a:r>
            <a:r>
              <a:rPr lang="nl-BE" sz="2400" dirty="0" err="1"/>
              <a:t>directive</a:t>
            </a:r>
            <a:r>
              <a:rPr lang="nl-BE" sz="2400" dirty="0"/>
              <a:t> 2008/99/CE, Bruxelles 15 </a:t>
            </a:r>
            <a:r>
              <a:rPr lang="nl-BE" sz="2400" dirty="0" err="1"/>
              <a:t>décembre</a:t>
            </a:r>
            <a:r>
              <a:rPr lang="nl-BE" sz="2400" dirty="0"/>
              <a:t> 2021 – COM(2021) 851 </a:t>
            </a:r>
            <a:r>
              <a:rPr lang="nl-BE" sz="2400" dirty="0" err="1"/>
              <a:t>final</a:t>
            </a:r>
            <a:endParaRPr lang="nl-BE" sz="2400" dirty="0"/>
          </a:p>
          <a:p>
            <a:pPr marL="0" indent="0">
              <a:buNone/>
            </a:pPr>
            <a:r>
              <a:rPr lang="nl-BE" sz="2400" dirty="0"/>
              <a:t>	</a:t>
            </a:r>
          </a:p>
          <a:p>
            <a:pPr marL="0" indent="0">
              <a:buNone/>
            </a:pPr>
            <a:r>
              <a:rPr lang="nl-BE" sz="2400" dirty="0"/>
              <a:t>	(Version </a:t>
            </a:r>
            <a:r>
              <a:rPr lang="nl-BE" sz="2400" dirty="0" err="1"/>
              <a:t>Conseil</a:t>
            </a:r>
            <a:r>
              <a:rPr lang="nl-BE" sz="2400" dirty="0"/>
              <a:t> du 25 </a:t>
            </a:r>
            <a:r>
              <a:rPr lang="nl-BE" sz="2400" dirty="0" err="1"/>
              <a:t>novembre</a:t>
            </a:r>
            <a:r>
              <a:rPr lang="nl-BE" sz="2400" dirty="0"/>
              <a:t> 2022)</a:t>
            </a:r>
          </a:p>
        </p:txBody>
      </p:sp>
    </p:spTree>
    <p:extLst>
      <p:ext uri="{BB962C8B-B14F-4D97-AF65-F5344CB8AC3E}">
        <p14:creationId xmlns:p14="http://schemas.microsoft.com/office/powerpoint/2010/main" val="245820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509880-61FF-4191-A971-7094F1E089CF}"/>
              </a:ext>
            </a:extLst>
          </p:cNvPr>
          <p:cNvSpPr>
            <a:spLocks noGrp="1"/>
          </p:cNvSpPr>
          <p:nvPr>
            <p:ph type="title"/>
          </p:nvPr>
        </p:nvSpPr>
        <p:spPr/>
        <p:txBody>
          <a:bodyPr/>
          <a:lstStyle/>
          <a:p>
            <a:endParaRPr lang="nl-BE"/>
          </a:p>
        </p:txBody>
      </p:sp>
      <p:sp>
        <p:nvSpPr>
          <p:cNvPr id="3" name="Tijdelijke aanduiding voor inhoud 2">
            <a:extLst>
              <a:ext uri="{FF2B5EF4-FFF2-40B4-BE49-F238E27FC236}">
                <a16:creationId xmlns:a16="http://schemas.microsoft.com/office/drawing/2014/main" id="{BE40C348-589A-4C91-AE03-F702CCC1C45C}"/>
              </a:ext>
            </a:extLst>
          </p:cNvPr>
          <p:cNvSpPr>
            <a:spLocks noGrp="1"/>
          </p:cNvSpPr>
          <p:nvPr>
            <p:ph idx="1"/>
          </p:nvPr>
        </p:nvSpPr>
        <p:spPr/>
        <p:txBody>
          <a:bodyPr/>
          <a:lstStyle/>
          <a:p>
            <a:pPr marL="0" indent="0">
              <a:buNone/>
            </a:pPr>
            <a:endParaRPr lang="nl-BE" dirty="0"/>
          </a:p>
          <a:p>
            <a:pPr marL="0" indent="0">
              <a:buNone/>
            </a:pPr>
            <a:r>
              <a:rPr lang="nl-BE" sz="2400" dirty="0"/>
              <a:t>Beaucoup de nouveautés, </a:t>
            </a:r>
            <a:r>
              <a:rPr lang="nl-BE" sz="2400" dirty="0" err="1"/>
              <a:t>dont</a:t>
            </a:r>
            <a:r>
              <a:rPr lang="nl-BE" sz="2400" dirty="0"/>
              <a:t>:</a:t>
            </a:r>
          </a:p>
          <a:p>
            <a:pPr marL="0" indent="0">
              <a:buNone/>
            </a:pPr>
            <a:endParaRPr lang="nl-BE" sz="2400" dirty="0"/>
          </a:p>
          <a:p>
            <a:r>
              <a:rPr lang="nl-BE" sz="2400" dirty="0"/>
              <a:t>De 9 à 20 </a:t>
            </a:r>
            <a:r>
              <a:rPr lang="nl-BE" sz="2400" dirty="0" err="1"/>
              <a:t>infractions</a:t>
            </a:r>
            <a:r>
              <a:rPr lang="nl-BE" sz="2400" dirty="0"/>
              <a:t> graves</a:t>
            </a:r>
          </a:p>
          <a:p>
            <a:r>
              <a:rPr lang="nl-BE" sz="2400" dirty="0" err="1"/>
              <a:t>Un</a:t>
            </a:r>
            <a:r>
              <a:rPr lang="nl-BE" sz="2400" dirty="0"/>
              <a:t> instrumentaire de </a:t>
            </a:r>
            <a:r>
              <a:rPr lang="nl-BE" sz="2400" dirty="0" err="1"/>
              <a:t>sanction</a:t>
            </a:r>
            <a:r>
              <a:rPr lang="nl-BE" sz="2400" dirty="0"/>
              <a:t> plus </a:t>
            </a:r>
            <a:r>
              <a:rPr lang="nl-BE" sz="2400" dirty="0" err="1"/>
              <a:t>diversifié</a:t>
            </a:r>
            <a:endParaRPr lang="nl-BE" sz="2400" dirty="0"/>
          </a:p>
          <a:p>
            <a:r>
              <a:rPr lang="nl-BE" sz="2400" dirty="0"/>
              <a:t>Des </a:t>
            </a:r>
            <a:r>
              <a:rPr lang="nl-BE" sz="2400" dirty="0" err="1"/>
              <a:t>peines</a:t>
            </a:r>
            <a:r>
              <a:rPr lang="nl-BE" sz="2400" dirty="0"/>
              <a:t> </a:t>
            </a:r>
            <a:r>
              <a:rPr lang="nl-BE" sz="2400" dirty="0" err="1"/>
              <a:t>punitives</a:t>
            </a:r>
            <a:r>
              <a:rPr lang="nl-BE" sz="2400" dirty="0"/>
              <a:t> plus </a:t>
            </a:r>
            <a:r>
              <a:rPr lang="nl-BE" sz="2400" dirty="0" err="1"/>
              <a:t>sévères</a:t>
            </a:r>
            <a:endParaRPr lang="nl-BE" sz="2400" dirty="0"/>
          </a:p>
          <a:p>
            <a:r>
              <a:rPr lang="nl-BE" sz="2400" dirty="0"/>
              <a:t>Des </a:t>
            </a:r>
            <a:r>
              <a:rPr lang="nl-BE" sz="2400" dirty="0" err="1"/>
              <a:t>conditions</a:t>
            </a:r>
            <a:r>
              <a:rPr lang="nl-BE" sz="2400" dirty="0"/>
              <a:t> </a:t>
            </a:r>
            <a:r>
              <a:rPr lang="nl-BE" sz="2400" dirty="0" err="1"/>
              <a:t>aggravantes</a:t>
            </a:r>
            <a:r>
              <a:rPr lang="nl-BE" sz="2400" dirty="0"/>
              <a:t> et </a:t>
            </a:r>
            <a:r>
              <a:rPr lang="nl-BE" sz="2400" dirty="0" err="1"/>
              <a:t>atténuantes</a:t>
            </a:r>
            <a:endParaRPr lang="nl-BE" sz="2400" dirty="0"/>
          </a:p>
        </p:txBody>
      </p:sp>
    </p:spTree>
    <p:extLst>
      <p:ext uri="{BB962C8B-B14F-4D97-AF65-F5344CB8AC3E}">
        <p14:creationId xmlns:p14="http://schemas.microsoft.com/office/powerpoint/2010/main" val="2998837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DE2304-5EB4-44E6-AE04-957D52AB8F34}"/>
              </a:ext>
            </a:extLst>
          </p:cNvPr>
          <p:cNvSpPr>
            <a:spLocks noGrp="1"/>
          </p:cNvSpPr>
          <p:nvPr>
            <p:ph type="title"/>
          </p:nvPr>
        </p:nvSpPr>
        <p:spPr/>
        <p:txBody>
          <a:bodyPr>
            <a:normAutofit/>
          </a:bodyPr>
          <a:lstStyle/>
          <a:p>
            <a:r>
              <a:rPr lang="nl-BE" dirty="0"/>
              <a:t>II.1. </a:t>
            </a:r>
            <a:r>
              <a:rPr lang="nl-BE" dirty="0" err="1"/>
              <a:t>Nouvelles</a:t>
            </a:r>
            <a:r>
              <a:rPr lang="nl-BE" dirty="0"/>
              <a:t> </a:t>
            </a:r>
            <a:r>
              <a:rPr lang="nl-BE" dirty="0" err="1"/>
              <a:t>infractions</a:t>
            </a:r>
            <a:r>
              <a:rPr lang="nl-BE" dirty="0"/>
              <a:t> </a:t>
            </a:r>
            <a:r>
              <a:rPr lang="nl-BE" dirty="0" err="1"/>
              <a:t>biodiversité</a:t>
            </a:r>
            <a:endParaRPr lang="nl-BE" dirty="0"/>
          </a:p>
        </p:txBody>
      </p:sp>
      <p:sp>
        <p:nvSpPr>
          <p:cNvPr id="3" name="Tijdelijke aanduiding voor inhoud 2">
            <a:extLst>
              <a:ext uri="{FF2B5EF4-FFF2-40B4-BE49-F238E27FC236}">
                <a16:creationId xmlns:a16="http://schemas.microsoft.com/office/drawing/2014/main" id="{315BFE12-8553-4533-8912-C933F612F037}"/>
              </a:ext>
            </a:extLst>
          </p:cNvPr>
          <p:cNvSpPr>
            <a:spLocks noGrp="1"/>
          </p:cNvSpPr>
          <p:nvPr>
            <p:ph idx="1"/>
          </p:nvPr>
        </p:nvSpPr>
        <p:spPr/>
        <p:txBody>
          <a:bodyPr/>
          <a:lstStyle/>
          <a:p>
            <a:pPr marL="0" indent="0">
              <a:buNone/>
            </a:pPr>
            <a:endParaRPr lang="nl-BE" dirty="0"/>
          </a:p>
          <a:p>
            <a:pPr marL="0" indent="0">
              <a:buNone/>
            </a:pPr>
            <a:endParaRPr lang="nl-BE" dirty="0"/>
          </a:p>
          <a:p>
            <a:r>
              <a:rPr lang="nl-BE" dirty="0"/>
              <a:t>commerce </a:t>
            </a:r>
            <a:r>
              <a:rPr lang="nl-BE" dirty="0" err="1"/>
              <a:t>illégal</a:t>
            </a:r>
            <a:r>
              <a:rPr lang="nl-BE" dirty="0"/>
              <a:t> du </a:t>
            </a:r>
            <a:r>
              <a:rPr lang="nl-BE" dirty="0" err="1"/>
              <a:t>bois</a:t>
            </a:r>
            <a:r>
              <a:rPr lang="nl-BE" dirty="0"/>
              <a:t>, </a:t>
            </a:r>
          </a:p>
          <a:p>
            <a:r>
              <a:rPr lang="fr-FR" dirty="0"/>
              <a:t>infractions graves aux règles relatives à l’introduction et à la propagation d’espèces exotiques envahissantes préoccupantes pour l’Union, </a:t>
            </a:r>
          </a:p>
          <a:p>
            <a:endParaRPr lang="nl-BE" dirty="0"/>
          </a:p>
        </p:txBody>
      </p:sp>
    </p:spTree>
    <p:extLst>
      <p:ext uri="{BB962C8B-B14F-4D97-AF65-F5344CB8AC3E}">
        <p14:creationId xmlns:p14="http://schemas.microsoft.com/office/powerpoint/2010/main" val="4166609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306CD6-5472-43F0-83D0-2415B1A9668D}"/>
              </a:ext>
            </a:extLst>
          </p:cNvPr>
          <p:cNvSpPr>
            <a:spLocks noGrp="1"/>
          </p:cNvSpPr>
          <p:nvPr>
            <p:ph type="title"/>
          </p:nvPr>
        </p:nvSpPr>
        <p:spPr/>
        <p:txBody>
          <a:bodyPr/>
          <a:lstStyle/>
          <a:p>
            <a:r>
              <a:rPr lang="nl-BE" dirty="0"/>
              <a:t>II.2. </a:t>
            </a:r>
            <a:r>
              <a:rPr lang="nl-BE" dirty="0" err="1"/>
              <a:t>Sanctions</a:t>
            </a:r>
            <a:r>
              <a:rPr lang="nl-BE" dirty="0"/>
              <a:t> </a:t>
            </a:r>
            <a:r>
              <a:rPr lang="nl-BE" dirty="0" err="1"/>
              <a:t>personnes</a:t>
            </a:r>
            <a:r>
              <a:rPr lang="nl-BE" dirty="0"/>
              <a:t> </a:t>
            </a:r>
            <a:r>
              <a:rPr lang="nl-BE" dirty="0" err="1"/>
              <a:t>physiques</a:t>
            </a:r>
            <a:r>
              <a:rPr lang="nl-BE" dirty="0"/>
              <a:t> (</a:t>
            </a:r>
            <a:r>
              <a:rPr lang="nl-BE" dirty="0" err="1"/>
              <a:t>article</a:t>
            </a:r>
            <a:r>
              <a:rPr lang="nl-BE" dirty="0"/>
              <a:t> 5 </a:t>
            </a:r>
            <a:r>
              <a:rPr lang="nl-BE" dirty="0" err="1"/>
              <a:t>projet</a:t>
            </a:r>
            <a:r>
              <a:rPr lang="nl-BE" dirty="0"/>
              <a:t>)</a:t>
            </a:r>
          </a:p>
        </p:txBody>
      </p:sp>
      <p:sp>
        <p:nvSpPr>
          <p:cNvPr id="3" name="Tijdelijke aanduiding voor inhoud 2">
            <a:extLst>
              <a:ext uri="{FF2B5EF4-FFF2-40B4-BE49-F238E27FC236}">
                <a16:creationId xmlns:a16="http://schemas.microsoft.com/office/drawing/2014/main" id="{2CC95964-6C80-43FE-B124-FCCE76F87709}"/>
              </a:ext>
            </a:extLst>
          </p:cNvPr>
          <p:cNvSpPr>
            <a:spLocks noGrp="1"/>
          </p:cNvSpPr>
          <p:nvPr>
            <p:ph idx="1"/>
          </p:nvPr>
        </p:nvSpPr>
        <p:spPr/>
        <p:txBody>
          <a:bodyPr/>
          <a:lstStyle/>
          <a:p>
            <a:pPr marL="0" indent="0">
              <a:buNone/>
            </a:pPr>
            <a:r>
              <a:rPr lang="fr-FR" sz="2000" i="1" dirty="0"/>
              <a:t>‘(…)</a:t>
            </a:r>
          </a:p>
          <a:p>
            <a:pPr marL="0" indent="0">
              <a:buNone/>
            </a:pPr>
            <a:r>
              <a:rPr lang="fr-FR" sz="2000" i="1" dirty="0"/>
              <a:t>3.Les États membres prennent les mesures nécessaires pour que les infractions visées à l’article 3, paragraphe 1, points a) à j), n), q), et r) soient passibles d’une peine d’emprisonnement maximale d’au moins </a:t>
            </a:r>
            <a:r>
              <a:rPr lang="fr-FR" sz="2000" dirty="0"/>
              <a:t>six</a:t>
            </a:r>
            <a:r>
              <a:rPr lang="fr-FR" sz="2000" i="1" dirty="0"/>
              <a:t> ans. </a:t>
            </a:r>
          </a:p>
          <a:p>
            <a:pPr marL="0" indent="0">
              <a:buNone/>
            </a:pPr>
            <a:r>
              <a:rPr lang="fr-FR" sz="2000" i="1" dirty="0"/>
              <a:t>4. Les États membres prennent les mesures nécessaires pour que les infractions visées à </a:t>
            </a:r>
            <a:r>
              <a:rPr lang="fr-FR" sz="2000" dirty="0"/>
              <a:t>l’article 3, paragraphe 1, points k), l), m), o), et p) </a:t>
            </a:r>
            <a:r>
              <a:rPr lang="fr-FR" sz="2000" i="1" dirty="0"/>
              <a:t>soient passibles d’une peine d’emprisonnement maximale d’au moins </a:t>
            </a:r>
            <a:r>
              <a:rPr lang="fr-FR" sz="2000" dirty="0"/>
              <a:t>quatre</a:t>
            </a:r>
            <a:r>
              <a:rPr lang="fr-FR" sz="2000" i="1" dirty="0"/>
              <a:t> ans</a:t>
            </a:r>
            <a:r>
              <a:rPr lang="fr-FR" sz="2000" dirty="0"/>
              <a:t>.’ </a:t>
            </a:r>
          </a:p>
          <a:p>
            <a:pPr marL="0" indent="0">
              <a:buNone/>
            </a:pPr>
            <a:endParaRPr lang="fr-FR" sz="2400" dirty="0"/>
          </a:p>
          <a:p>
            <a:pPr>
              <a:buFont typeface="Wingdings" panose="05000000000000000000" pitchFamily="2" charset="2"/>
              <a:buChar char="Ø"/>
            </a:pPr>
            <a:r>
              <a:rPr lang="fr-FR" sz="2400" dirty="0"/>
              <a:t>Article 3.1. l), m), o), p): directive habitat et oiseaux, règlement CITES, directive habitat (habitats), règlement espèces invasives</a:t>
            </a:r>
          </a:p>
          <a:p>
            <a:pPr>
              <a:buFont typeface="Wingdings" panose="05000000000000000000" pitchFamily="2" charset="2"/>
              <a:buChar char="Ø"/>
            </a:pPr>
            <a:r>
              <a:rPr lang="fr-FR" sz="2400" dirty="0"/>
              <a:t>Article 3.1 n): règlement commerce du bois</a:t>
            </a:r>
          </a:p>
        </p:txBody>
      </p:sp>
    </p:spTree>
    <p:extLst>
      <p:ext uri="{BB962C8B-B14F-4D97-AF65-F5344CB8AC3E}">
        <p14:creationId xmlns:p14="http://schemas.microsoft.com/office/powerpoint/2010/main" val="269521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C51ADB-ED88-4EF8-81E3-CDE474D8BDA7}"/>
              </a:ext>
            </a:extLst>
          </p:cNvPr>
          <p:cNvSpPr>
            <a:spLocks noGrp="1"/>
          </p:cNvSpPr>
          <p:nvPr>
            <p:ph type="title"/>
          </p:nvPr>
        </p:nvSpPr>
        <p:spPr/>
        <p:txBody>
          <a:bodyPr/>
          <a:lstStyle/>
          <a:p>
            <a:r>
              <a:rPr lang="nl-BE" dirty="0"/>
              <a:t>(</a:t>
            </a:r>
            <a:r>
              <a:rPr lang="nl-BE" dirty="0" err="1"/>
              <a:t>article</a:t>
            </a:r>
            <a:r>
              <a:rPr lang="nl-BE" dirty="0"/>
              <a:t> 5 </a:t>
            </a:r>
            <a:r>
              <a:rPr lang="nl-BE" dirty="0" err="1"/>
              <a:t>projet</a:t>
            </a:r>
            <a:r>
              <a:rPr lang="nl-BE" dirty="0"/>
              <a:t>, suite)</a:t>
            </a:r>
          </a:p>
        </p:txBody>
      </p:sp>
      <p:sp>
        <p:nvSpPr>
          <p:cNvPr id="3" name="Tijdelijke aanduiding voor inhoud 2">
            <a:extLst>
              <a:ext uri="{FF2B5EF4-FFF2-40B4-BE49-F238E27FC236}">
                <a16:creationId xmlns:a16="http://schemas.microsoft.com/office/drawing/2014/main" id="{6A7BC47C-F710-4C0C-83BB-E6413632520F}"/>
              </a:ext>
            </a:extLst>
          </p:cNvPr>
          <p:cNvSpPr>
            <a:spLocks noGrp="1"/>
          </p:cNvSpPr>
          <p:nvPr>
            <p:ph idx="1"/>
          </p:nvPr>
        </p:nvSpPr>
        <p:spPr/>
        <p:txBody>
          <a:bodyPr/>
          <a:lstStyle/>
          <a:p>
            <a:pPr marL="0" indent="0">
              <a:buNone/>
            </a:pPr>
            <a:r>
              <a:rPr lang="fr-FR" sz="2000" i="1" dirty="0"/>
              <a:t>5. Les États membres prennent les mesures nécessaires pour (…) </a:t>
            </a:r>
            <a:r>
              <a:rPr lang="fr-FR" sz="2000" dirty="0"/>
              <a:t>sanctions ou de mesures supplémentaires</a:t>
            </a:r>
            <a:r>
              <a:rPr lang="fr-FR" sz="2000" i="1" dirty="0"/>
              <a:t>, (…) notamment: </a:t>
            </a:r>
          </a:p>
          <a:p>
            <a:pPr marL="0" indent="0">
              <a:buNone/>
            </a:pPr>
            <a:r>
              <a:rPr lang="fr-FR" sz="2000" i="1" dirty="0"/>
              <a:t>(a) </a:t>
            </a:r>
            <a:r>
              <a:rPr lang="fr-FR" sz="2000" dirty="0"/>
              <a:t>l’obligation de restaurer l’environnement dans un délai donné</a:t>
            </a:r>
            <a:r>
              <a:rPr lang="fr-FR" sz="2000" i="1" dirty="0"/>
              <a:t>; </a:t>
            </a:r>
          </a:p>
          <a:p>
            <a:pPr marL="0" indent="0">
              <a:buNone/>
            </a:pPr>
            <a:r>
              <a:rPr lang="nl-BE" sz="2000" i="1" dirty="0"/>
              <a:t>(b) des </a:t>
            </a:r>
            <a:r>
              <a:rPr lang="nl-BE" sz="2000" i="1" dirty="0" err="1"/>
              <a:t>amendes</a:t>
            </a:r>
            <a:r>
              <a:rPr lang="nl-BE" sz="2000" i="1" dirty="0"/>
              <a:t>; </a:t>
            </a:r>
          </a:p>
          <a:p>
            <a:pPr marL="0" indent="0">
              <a:buNone/>
            </a:pPr>
            <a:r>
              <a:rPr lang="fr-FR" sz="2000" i="1" dirty="0"/>
              <a:t>(c) l’exclusion temporaire ou définitive de l’accès aux financements publics, y compris aux procédures d’appels d’offres, aux subventions et aux concessions; </a:t>
            </a:r>
          </a:p>
          <a:p>
            <a:pPr marL="0" indent="0">
              <a:buNone/>
            </a:pPr>
            <a:r>
              <a:rPr lang="fr-FR" sz="2000" i="1" dirty="0"/>
              <a:t>(d) l’interdiction de diriger des établissements du type utilisé pour commettre l’infraction; </a:t>
            </a:r>
          </a:p>
          <a:p>
            <a:pPr marL="0" indent="0">
              <a:buNone/>
            </a:pPr>
            <a:r>
              <a:rPr lang="fr-FR" sz="2000" i="1" dirty="0"/>
              <a:t>(e) </a:t>
            </a:r>
            <a:r>
              <a:rPr lang="fr-FR" sz="2000" dirty="0"/>
              <a:t>le retrait des permis et autorisations d’exercer des activités ayant abouti à la commission de l’infraction</a:t>
            </a:r>
            <a:r>
              <a:rPr lang="fr-FR" sz="2000" i="1" dirty="0"/>
              <a:t>; </a:t>
            </a:r>
          </a:p>
          <a:p>
            <a:pPr marL="0" indent="0">
              <a:buNone/>
            </a:pPr>
            <a:r>
              <a:rPr lang="fr-FR" sz="2000" i="1" dirty="0"/>
              <a:t>(f) l’interdiction temporaire de se présenter à des fonctions électives ou publiques; </a:t>
            </a:r>
          </a:p>
          <a:p>
            <a:pPr marL="0" indent="0">
              <a:buNone/>
            </a:pPr>
            <a:r>
              <a:rPr lang="fr-FR" sz="2000" i="1" dirty="0"/>
              <a:t>(g) la publication, au niveau national ou à l’échelle de l’Union, de la décision judiciaire relative à la condamnation ou de toute sanction ou mesure appliquée.’</a:t>
            </a:r>
            <a:endParaRPr lang="nl-BE" sz="2000" i="1" dirty="0"/>
          </a:p>
          <a:p>
            <a:pPr marL="0" indent="0">
              <a:buNone/>
            </a:pPr>
            <a:endParaRPr lang="nl-BE" dirty="0"/>
          </a:p>
        </p:txBody>
      </p:sp>
    </p:spTree>
    <p:extLst>
      <p:ext uri="{BB962C8B-B14F-4D97-AF65-F5344CB8AC3E}">
        <p14:creationId xmlns:p14="http://schemas.microsoft.com/office/powerpoint/2010/main" val="3370351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D5C96-DE71-43E1-B9C8-A21A74C89033}"/>
              </a:ext>
            </a:extLst>
          </p:cNvPr>
          <p:cNvSpPr>
            <a:spLocks noGrp="1"/>
          </p:cNvSpPr>
          <p:nvPr>
            <p:ph type="title"/>
          </p:nvPr>
        </p:nvSpPr>
        <p:spPr/>
        <p:txBody>
          <a:bodyPr/>
          <a:lstStyle/>
          <a:p>
            <a:r>
              <a:rPr lang="nl-BE" dirty="0"/>
              <a:t>II.3.1 </a:t>
            </a:r>
            <a:r>
              <a:rPr lang="nl-BE" dirty="0" err="1"/>
              <a:t>Circonstances</a:t>
            </a:r>
            <a:r>
              <a:rPr lang="nl-BE" dirty="0"/>
              <a:t> </a:t>
            </a:r>
            <a:r>
              <a:rPr lang="nl-BE" dirty="0" err="1"/>
              <a:t>aggravantes</a:t>
            </a:r>
            <a:r>
              <a:rPr lang="nl-BE" dirty="0"/>
              <a:t> (</a:t>
            </a:r>
            <a:r>
              <a:rPr lang="nl-BE" dirty="0" err="1"/>
              <a:t>article</a:t>
            </a:r>
            <a:r>
              <a:rPr lang="nl-BE" dirty="0"/>
              <a:t> 8 </a:t>
            </a:r>
            <a:r>
              <a:rPr lang="nl-BE" dirty="0" err="1"/>
              <a:t>projet</a:t>
            </a:r>
            <a:r>
              <a:rPr lang="nl-BE" dirty="0"/>
              <a:t>)</a:t>
            </a:r>
          </a:p>
        </p:txBody>
      </p:sp>
      <p:sp>
        <p:nvSpPr>
          <p:cNvPr id="3" name="Tijdelijke aanduiding voor inhoud 2">
            <a:extLst>
              <a:ext uri="{FF2B5EF4-FFF2-40B4-BE49-F238E27FC236}">
                <a16:creationId xmlns:a16="http://schemas.microsoft.com/office/drawing/2014/main" id="{9F88E410-B86C-447C-A880-81D3F0723503}"/>
              </a:ext>
            </a:extLst>
          </p:cNvPr>
          <p:cNvSpPr>
            <a:spLocks noGrp="1"/>
          </p:cNvSpPr>
          <p:nvPr>
            <p:ph idx="1"/>
          </p:nvPr>
        </p:nvSpPr>
        <p:spPr/>
        <p:txBody>
          <a:bodyPr/>
          <a:lstStyle/>
          <a:p>
            <a:pPr marL="0" indent="0">
              <a:buNone/>
            </a:pPr>
            <a:endParaRPr lang="fr-FR" sz="2000" dirty="0"/>
          </a:p>
          <a:p>
            <a:pPr marL="0" indent="0">
              <a:buNone/>
            </a:pPr>
            <a:r>
              <a:rPr lang="fr-FR" sz="2000" i="1" dirty="0"/>
              <a:t>‘(a) … a causé la mort ou de graves lésions </a:t>
            </a:r>
            <a:r>
              <a:rPr lang="fr-FR" sz="2000" dirty="0"/>
              <a:t>à des personnes</a:t>
            </a:r>
            <a:r>
              <a:rPr lang="fr-FR" sz="2000" i="1" dirty="0"/>
              <a:t>; </a:t>
            </a:r>
          </a:p>
          <a:p>
            <a:pPr marL="0" indent="0">
              <a:buNone/>
            </a:pPr>
            <a:r>
              <a:rPr lang="fr-FR" sz="2000" i="1" dirty="0"/>
              <a:t>(b) … a causé </a:t>
            </a:r>
            <a:r>
              <a:rPr lang="fr-FR" sz="2000" dirty="0"/>
              <a:t>la destruction ou des dommages substantiels irréversibles ou durables à un écosystème</a:t>
            </a:r>
            <a:r>
              <a:rPr lang="fr-FR" sz="2000" i="1" dirty="0"/>
              <a:t>; </a:t>
            </a:r>
          </a:p>
          <a:p>
            <a:pPr marL="0" indent="0">
              <a:buNone/>
            </a:pPr>
            <a:r>
              <a:rPr lang="fr-FR" sz="2000" i="1" dirty="0"/>
              <a:t>(c) … a été commise dans le cadre d’une organisation criminelle au sens de la décision-cadre 2008/841/JAI56; </a:t>
            </a:r>
          </a:p>
          <a:p>
            <a:pPr marL="0" indent="0">
              <a:buNone/>
            </a:pPr>
            <a:r>
              <a:rPr lang="fr-FR" sz="2000" i="1" dirty="0"/>
              <a:t>(d) … impliquait l’utilisation de documents faux ou falsifiés; </a:t>
            </a:r>
          </a:p>
          <a:p>
            <a:pPr marL="0" indent="0">
              <a:buNone/>
            </a:pPr>
            <a:r>
              <a:rPr lang="fr-FR" sz="2000" i="1" dirty="0"/>
              <a:t>(e) …. par un agent public dans l’exercice de ses fonctions; </a:t>
            </a:r>
          </a:p>
          <a:p>
            <a:pPr marL="0" indent="0">
              <a:buNone/>
            </a:pPr>
            <a:r>
              <a:rPr lang="fr-FR" sz="2000" i="1" dirty="0"/>
              <a:t>(f) l’auteur de l’infraction a commis précédemment des infractions similaires au droit de l’environnement; </a:t>
            </a:r>
          </a:p>
          <a:p>
            <a:pPr marL="0" indent="0">
              <a:buNone/>
            </a:pPr>
            <a:r>
              <a:rPr lang="fr-FR" sz="2000" i="1" dirty="0"/>
              <a:t>(g) …. a généré ou était censée générer des avantages financiers importants, ou a permis d’éviter des dépenses substantielles, directement ou indirectement; </a:t>
            </a:r>
            <a:endParaRPr lang="nl-BE" sz="2000" i="1" dirty="0"/>
          </a:p>
        </p:txBody>
      </p:sp>
    </p:spTree>
    <p:extLst>
      <p:ext uri="{BB962C8B-B14F-4D97-AF65-F5344CB8AC3E}">
        <p14:creationId xmlns:p14="http://schemas.microsoft.com/office/powerpoint/2010/main" val="2107110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623804-4380-4BB1-B5B6-AF95024C5EAF}"/>
              </a:ext>
            </a:extLst>
          </p:cNvPr>
          <p:cNvSpPr>
            <a:spLocks noGrp="1"/>
          </p:cNvSpPr>
          <p:nvPr>
            <p:ph type="title"/>
          </p:nvPr>
        </p:nvSpPr>
        <p:spPr/>
        <p:txBody>
          <a:bodyPr/>
          <a:lstStyle/>
          <a:p>
            <a:endParaRPr lang="nl-BE" dirty="0"/>
          </a:p>
        </p:txBody>
      </p:sp>
      <p:sp>
        <p:nvSpPr>
          <p:cNvPr id="3" name="Tijdelijke aanduiding voor inhoud 2">
            <a:extLst>
              <a:ext uri="{FF2B5EF4-FFF2-40B4-BE49-F238E27FC236}">
                <a16:creationId xmlns:a16="http://schemas.microsoft.com/office/drawing/2014/main" id="{882B59D7-8911-4A9C-A0F9-1BE22DF668D0}"/>
              </a:ext>
            </a:extLst>
          </p:cNvPr>
          <p:cNvSpPr>
            <a:spLocks noGrp="1"/>
          </p:cNvSpPr>
          <p:nvPr>
            <p:ph idx="1"/>
          </p:nvPr>
        </p:nvSpPr>
        <p:spPr/>
        <p:txBody>
          <a:bodyPr/>
          <a:lstStyle/>
          <a:p>
            <a:endParaRPr lang="nl-BE" dirty="0"/>
          </a:p>
        </p:txBody>
      </p:sp>
      <p:sp>
        <p:nvSpPr>
          <p:cNvPr id="4" name="Rechthoek 3">
            <a:extLst>
              <a:ext uri="{FF2B5EF4-FFF2-40B4-BE49-F238E27FC236}">
                <a16:creationId xmlns:a16="http://schemas.microsoft.com/office/drawing/2014/main" id="{38508A47-0A60-4714-B63E-B74D696D4D9C}"/>
              </a:ext>
            </a:extLst>
          </p:cNvPr>
          <p:cNvSpPr/>
          <p:nvPr/>
        </p:nvSpPr>
        <p:spPr>
          <a:xfrm>
            <a:off x="467544" y="1028343"/>
            <a:ext cx="8424936" cy="3477875"/>
          </a:xfrm>
          <a:prstGeom prst="rect">
            <a:avLst/>
          </a:prstGeom>
        </p:spPr>
        <p:txBody>
          <a:bodyPr wrap="square">
            <a:spAutoFit/>
          </a:bodyPr>
          <a:lstStyle/>
          <a:p>
            <a:pPr marL="0" indent="0">
              <a:buNone/>
            </a:pPr>
            <a:r>
              <a:rPr lang="fr-FR" sz="2000" i="1" dirty="0">
                <a:latin typeface="Verdana" panose="020B0604030504040204" pitchFamily="34" charset="0"/>
                <a:ea typeface="Verdana" panose="020B0604030504040204" pitchFamily="34" charset="0"/>
              </a:rPr>
              <a:t>(h) le comportement de l’auteur de l’infraction donne lieu à une </a:t>
            </a:r>
            <a:r>
              <a:rPr lang="fr-FR" sz="2000" dirty="0">
                <a:latin typeface="Verdana" panose="020B0604030504040204" pitchFamily="34" charset="0"/>
                <a:ea typeface="Verdana" panose="020B0604030504040204" pitchFamily="34" charset="0"/>
              </a:rPr>
              <a:t>responsabilité pour les dommages causés à l’environnement, </a:t>
            </a:r>
            <a:r>
              <a:rPr lang="fr-FR" sz="2000" i="1" dirty="0">
                <a:latin typeface="Verdana" panose="020B0604030504040204" pitchFamily="34" charset="0"/>
                <a:ea typeface="Verdana" panose="020B0604030504040204" pitchFamily="34" charset="0"/>
              </a:rPr>
              <a:t>mais l’auteur ne s’acquitte pas des obligations qui lui incombent de prendre des mesures de réparation en vertu de l’article 6 de la directive 2004/35/CE57; </a:t>
            </a:r>
          </a:p>
          <a:p>
            <a:pPr marL="0" indent="0">
              <a:buNone/>
            </a:pPr>
            <a:r>
              <a:rPr lang="fr-FR" sz="2000" i="1" dirty="0">
                <a:latin typeface="Verdana" panose="020B0604030504040204" pitchFamily="34" charset="0"/>
                <a:ea typeface="Verdana" panose="020B0604030504040204" pitchFamily="34" charset="0"/>
              </a:rPr>
              <a:t>(i) l’auteur de l’infraction ne fournit pas d’assistance aux organismes de contrôle et autres autorités répressives lorsque la loi l’exige; </a:t>
            </a:r>
          </a:p>
          <a:p>
            <a:pPr marL="0" indent="0">
              <a:buNone/>
            </a:pPr>
            <a:r>
              <a:rPr lang="fr-FR" sz="2000" i="1" dirty="0">
                <a:latin typeface="Verdana" panose="020B0604030504040204" pitchFamily="34" charset="0"/>
                <a:ea typeface="Verdana" panose="020B0604030504040204" pitchFamily="34" charset="0"/>
              </a:rPr>
              <a:t>(j) l’auteur de l’infraction fait activement obstacle à l’inspection, aux contrôles douaniers ou aux activités d’enquête, ou intimide ou influence des témoins ou des plaignants.’ </a:t>
            </a:r>
            <a:endParaRPr lang="nl-BE" sz="200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10144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6DFC4A-D1F9-4DD6-8486-9A6ECABEBB1D}"/>
              </a:ext>
            </a:extLst>
          </p:cNvPr>
          <p:cNvSpPr>
            <a:spLocks noGrp="1"/>
          </p:cNvSpPr>
          <p:nvPr>
            <p:ph type="title"/>
          </p:nvPr>
        </p:nvSpPr>
        <p:spPr/>
        <p:txBody>
          <a:bodyPr/>
          <a:lstStyle/>
          <a:p>
            <a:r>
              <a:rPr lang="nl-BE" dirty="0"/>
              <a:t>II.3.2. </a:t>
            </a:r>
            <a:r>
              <a:rPr lang="nl-BE" dirty="0" err="1"/>
              <a:t>Circonstances</a:t>
            </a:r>
            <a:r>
              <a:rPr lang="nl-BE" dirty="0"/>
              <a:t> </a:t>
            </a:r>
            <a:r>
              <a:rPr lang="nl-BE" dirty="0" err="1"/>
              <a:t>atténuantes</a:t>
            </a:r>
            <a:r>
              <a:rPr lang="nl-BE" dirty="0"/>
              <a:t> (</a:t>
            </a:r>
            <a:r>
              <a:rPr lang="nl-BE" dirty="0" err="1"/>
              <a:t>article</a:t>
            </a:r>
            <a:r>
              <a:rPr lang="nl-BE" dirty="0"/>
              <a:t> 9 </a:t>
            </a:r>
            <a:r>
              <a:rPr lang="nl-BE" dirty="0" err="1"/>
              <a:t>projet</a:t>
            </a:r>
            <a:r>
              <a:rPr lang="nl-BE" dirty="0"/>
              <a:t>)</a:t>
            </a:r>
          </a:p>
        </p:txBody>
      </p:sp>
      <p:sp>
        <p:nvSpPr>
          <p:cNvPr id="3" name="Tijdelijke aanduiding voor inhoud 2">
            <a:extLst>
              <a:ext uri="{FF2B5EF4-FFF2-40B4-BE49-F238E27FC236}">
                <a16:creationId xmlns:a16="http://schemas.microsoft.com/office/drawing/2014/main" id="{4923197E-B684-4DB4-81A2-E33D6DE82D18}"/>
              </a:ext>
            </a:extLst>
          </p:cNvPr>
          <p:cNvSpPr>
            <a:spLocks noGrp="1"/>
          </p:cNvSpPr>
          <p:nvPr>
            <p:ph idx="1"/>
          </p:nvPr>
        </p:nvSpPr>
        <p:spPr/>
        <p:txBody>
          <a:bodyPr/>
          <a:lstStyle/>
          <a:p>
            <a:pPr marL="0" indent="0">
              <a:buNone/>
            </a:pPr>
            <a:endParaRPr lang="fr-FR" sz="2400" dirty="0"/>
          </a:p>
          <a:p>
            <a:pPr marL="0" indent="0">
              <a:buNone/>
            </a:pPr>
            <a:r>
              <a:rPr lang="fr-FR" sz="2400" i="1" dirty="0"/>
              <a:t>‘(a) l’auteur de l’infraction </a:t>
            </a:r>
            <a:r>
              <a:rPr lang="fr-FR" sz="2400" dirty="0"/>
              <a:t>rétablit la nature </a:t>
            </a:r>
            <a:r>
              <a:rPr lang="fr-FR" sz="2400" i="1" dirty="0"/>
              <a:t>dans son état antérieur; </a:t>
            </a:r>
          </a:p>
          <a:p>
            <a:pPr marL="0" indent="0">
              <a:buNone/>
            </a:pPr>
            <a:endParaRPr lang="fr-FR" sz="2400" i="1" dirty="0"/>
          </a:p>
          <a:p>
            <a:pPr marL="0" indent="0">
              <a:buNone/>
            </a:pPr>
            <a:r>
              <a:rPr lang="fr-FR" sz="2400" i="1" dirty="0"/>
              <a:t>(b) l’auteur de l’infraction fournit aux autorités administratives ou judiciaires des informations, qu’elles n’auraient pas pu obtenir autrement, les aidant: </a:t>
            </a:r>
          </a:p>
          <a:p>
            <a:pPr marL="0" indent="0">
              <a:buNone/>
            </a:pPr>
            <a:r>
              <a:rPr lang="fr-FR" sz="2400" i="1" dirty="0"/>
              <a:t>	i) à identifier ou à traduire en justice les 	autres 	auteurs de l’infraction; </a:t>
            </a:r>
          </a:p>
          <a:p>
            <a:pPr marL="0" indent="0">
              <a:buNone/>
            </a:pPr>
            <a:r>
              <a:rPr lang="fr-FR" sz="2400" i="1" dirty="0"/>
              <a:t>	ii) à trouver des preuves.’ </a:t>
            </a:r>
            <a:endParaRPr lang="nl-BE" sz="2400" i="1" dirty="0"/>
          </a:p>
        </p:txBody>
      </p:sp>
    </p:spTree>
    <p:extLst>
      <p:ext uri="{BB962C8B-B14F-4D97-AF65-F5344CB8AC3E}">
        <p14:creationId xmlns:p14="http://schemas.microsoft.com/office/powerpoint/2010/main" val="2877688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33BA81-9E58-4F04-9DF7-70F86AAC2DFD}"/>
              </a:ext>
            </a:extLst>
          </p:cNvPr>
          <p:cNvSpPr>
            <a:spLocks noGrp="1"/>
          </p:cNvSpPr>
          <p:nvPr>
            <p:ph type="title"/>
          </p:nvPr>
        </p:nvSpPr>
        <p:spPr/>
        <p:txBody>
          <a:bodyPr/>
          <a:lstStyle/>
          <a:p>
            <a:pPr algn="ctr"/>
            <a:r>
              <a:rPr lang="nl-BE" dirty="0"/>
              <a:t>III. Le </a:t>
            </a:r>
            <a:r>
              <a:rPr lang="nl-BE" dirty="0" err="1"/>
              <a:t>projet</a:t>
            </a:r>
            <a:r>
              <a:rPr lang="nl-BE" dirty="0"/>
              <a:t> CRIM-BIODIV</a:t>
            </a:r>
          </a:p>
        </p:txBody>
      </p:sp>
      <p:sp>
        <p:nvSpPr>
          <p:cNvPr id="3" name="Tijdelijke aanduiding voor inhoud 2">
            <a:extLst>
              <a:ext uri="{FF2B5EF4-FFF2-40B4-BE49-F238E27FC236}">
                <a16:creationId xmlns:a16="http://schemas.microsoft.com/office/drawing/2014/main" id="{0C6A78EC-A924-4F78-852B-6D532B8C37C2}"/>
              </a:ext>
            </a:extLst>
          </p:cNvPr>
          <p:cNvSpPr>
            <a:spLocks noGrp="1"/>
          </p:cNvSpPr>
          <p:nvPr>
            <p:ph idx="1"/>
          </p:nvPr>
        </p:nvSpPr>
        <p:spPr/>
        <p:txBody>
          <a:bodyPr/>
          <a:lstStyle/>
          <a:p>
            <a:pPr marL="0" indent="0">
              <a:buNone/>
            </a:pPr>
            <a:endParaRPr lang="nl-BE" dirty="0"/>
          </a:p>
          <a:p>
            <a:pPr>
              <a:buFont typeface="Wingdings" panose="05000000000000000000" pitchFamily="2" charset="2"/>
              <a:buChar char="Ø"/>
            </a:pPr>
            <a:r>
              <a:rPr lang="nl-BE" dirty="0" err="1"/>
              <a:t>Quelle</a:t>
            </a:r>
            <a:r>
              <a:rPr lang="nl-BE" dirty="0"/>
              <a:t> </a:t>
            </a:r>
            <a:r>
              <a:rPr lang="nl-BE" dirty="0" err="1"/>
              <a:t>biodiversité</a:t>
            </a:r>
            <a:r>
              <a:rPr lang="nl-BE" dirty="0"/>
              <a:t> </a:t>
            </a:r>
            <a:r>
              <a:rPr lang="nl-BE" dirty="0" err="1"/>
              <a:t>est</a:t>
            </a:r>
            <a:r>
              <a:rPr lang="nl-BE" dirty="0"/>
              <a:t> ‘on’ </a:t>
            </a:r>
            <a:r>
              <a:rPr lang="nl-BE" dirty="0" err="1"/>
              <a:t>disposé</a:t>
            </a:r>
            <a:r>
              <a:rPr lang="nl-BE" dirty="0"/>
              <a:t> à </a:t>
            </a:r>
            <a:r>
              <a:rPr lang="nl-BE" dirty="0" err="1"/>
              <a:t>accepter</a:t>
            </a:r>
            <a:r>
              <a:rPr lang="nl-BE" dirty="0"/>
              <a:t> et à </a:t>
            </a:r>
            <a:r>
              <a:rPr lang="nl-BE" dirty="0" err="1"/>
              <a:t>défendre</a:t>
            </a:r>
            <a:r>
              <a:rPr lang="nl-BE" dirty="0"/>
              <a:t> </a:t>
            </a:r>
          </a:p>
          <a:p>
            <a:pPr>
              <a:buFont typeface="Wingdings" panose="05000000000000000000" pitchFamily="2" charset="2"/>
              <a:buChar char="Ø"/>
            </a:pPr>
            <a:r>
              <a:rPr lang="nl-BE" dirty="0"/>
              <a:t>Les coulisses de </a:t>
            </a:r>
            <a:r>
              <a:rPr lang="nl-BE" dirty="0" err="1"/>
              <a:t>l’action</a:t>
            </a:r>
            <a:r>
              <a:rPr lang="nl-BE" dirty="0"/>
              <a:t>, soit les </a:t>
            </a:r>
            <a:r>
              <a:rPr lang="nl-BE" dirty="0" err="1"/>
              <a:t>logiques</a:t>
            </a:r>
            <a:r>
              <a:rPr lang="nl-BE" dirty="0"/>
              <a:t> et </a:t>
            </a:r>
            <a:r>
              <a:rPr lang="nl-BE" dirty="0" err="1"/>
              <a:t>mécanismes</a:t>
            </a:r>
            <a:r>
              <a:rPr lang="nl-BE" dirty="0"/>
              <a:t> </a:t>
            </a:r>
            <a:r>
              <a:rPr lang="nl-BE" dirty="0" err="1"/>
              <a:t>peu</a:t>
            </a:r>
            <a:r>
              <a:rPr lang="nl-BE" dirty="0"/>
              <a:t> (</a:t>
            </a:r>
            <a:r>
              <a:rPr lang="nl-BE" dirty="0" err="1"/>
              <a:t>ou</a:t>
            </a:r>
            <a:r>
              <a:rPr lang="nl-BE" dirty="0"/>
              <a:t> pas) </a:t>
            </a:r>
            <a:r>
              <a:rPr lang="nl-BE" dirty="0" err="1"/>
              <a:t>visibles</a:t>
            </a:r>
            <a:r>
              <a:rPr lang="nl-BE" dirty="0"/>
              <a:t> </a:t>
            </a:r>
            <a:r>
              <a:rPr lang="nl-BE" dirty="0" err="1"/>
              <a:t>qui</a:t>
            </a:r>
            <a:r>
              <a:rPr lang="nl-BE" dirty="0"/>
              <a:t> sous-</a:t>
            </a:r>
            <a:r>
              <a:rPr lang="nl-BE" dirty="0" err="1"/>
              <a:t>tendent</a:t>
            </a:r>
            <a:r>
              <a:rPr lang="nl-BE" dirty="0"/>
              <a:t> la mise en </a:t>
            </a:r>
            <a:r>
              <a:rPr lang="nl-BE" dirty="0" err="1"/>
              <a:t>place</a:t>
            </a:r>
            <a:r>
              <a:rPr lang="nl-BE" dirty="0"/>
              <a:t> des </a:t>
            </a:r>
            <a:r>
              <a:rPr lang="nl-BE" dirty="0" err="1"/>
              <a:t>normes</a:t>
            </a:r>
            <a:r>
              <a:rPr lang="nl-BE" dirty="0"/>
              <a:t> en </a:t>
            </a:r>
            <a:r>
              <a:rPr lang="nl-BE" dirty="0" err="1"/>
              <a:t>matière</a:t>
            </a:r>
            <a:r>
              <a:rPr lang="nl-BE" dirty="0"/>
              <a:t> </a:t>
            </a:r>
            <a:r>
              <a:rPr lang="nl-BE" dirty="0" err="1"/>
              <a:t>d’environnement</a:t>
            </a:r>
            <a:r>
              <a:rPr lang="nl-BE" dirty="0"/>
              <a:t> et </a:t>
            </a:r>
            <a:r>
              <a:rPr lang="nl-BE" dirty="0" err="1"/>
              <a:t>l’efficience</a:t>
            </a:r>
            <a:r>
              <a:rPr lang="nl-BE" dirty="0"/>
              <a:t> de </a:t>
            </a:r>
            <a:r>
              <a:rPr lang="nl-BE" dirty="0" err="1"/>
              <a:t>celles</a:t>
            </a:r>
            <a:r>
              <a:rPr lang="nl-BE" dirty="0"/>
              <a:t>-ci.</a:t>
            </a:r>
          </a:p>
          <a:p>
            <a:pPr>
              <a:buFont typeface="Wingdings" panose="05000000000000000000" pitchFamily="2" charset="2"/>
              <a:buChar char="Ø"/>
            </a:pPr>
            <a:endParaRPr lang="nl-BE" dirty="0"/>
          </a:p>
          <a:p>
            <a:pPr>
              <a:buFont typeface="Wingdings" panose="05000000000000000000" pitchFamily="2" charset="2"/>
              <a:buChar char="Ø"/>
            </a:pPr>
            <a:r>
              <a:rPr lang="nl-BE" dirty="0" err="1"/>
              <a:t>Questionnement</a:t>
            </a:r>
            <a:r>
              <a:rPr lang="nl-BE" dirty="0"/>
              <a:t> du </a:t>
            </a:r>
            <a:r>
              <a:rPr lang="nl-BE" dirty="0" err="1"/>
              <a:t>rôle</a:t>
            </a:r>
            <a:r>
              <a:rPr lang="nl-BE" dirty="0"/>
              <a:t> du </a:t>
            </a:r>
            <a:r>
              <a:rPr lang="nl-BE" dirty="0" err="1"/>
              <a:t>droit</a:t>
            </a:r>
            <a:endParaRPr lang="nl-BE" dirty="0"/>
          </a:p>
        </p:txBody>
      </p:sp>
    </p:spTree>
    <p:extLst>
      <p:ext uri="{BB962C8B-B14F-4D97-AF65-F5344CB8AC3E}">
        <p14:creationId xmlns:p14="http://schemas.microsoft.com/office/powerpoint/2010/main" val="3312516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428FE6-8A83-4DAA-8BDE-ACF5F1B70299}"/>
              </a:ext>
            </a:extLst>
          </p:cNvPr>
          <p:cNvSpPr>
            <a:spLocks noGrp="1"/>
          </p:cNvSpPr>
          <p:nvPr>
            <p:ph type="title"/>
          </p:nvPr>
        </p:nvSpPr>
        <p:spPr/>
        <p:txBody>
          <a:bodyPr/>
          <a:lstStyle/>
          <a:p>
            <a:endParaRPr lang="nl-BE"/>
          </a:p>
        </p:txBody>
      </p:sp>
      <p:sp>
        <p:nvSpPr>
          <p:cNvPr id="3" name="Tijdelijke aanduiding voor inhoud 2">
            <a:extLst>
              <a:ext uri="{FF2B5EF4-FFF2-40B4-BE49-F238E27FC236}">
                <a16:creationId xmlns:a16="http://schemas.microsoft.com/office/drawing/2014/main" id="{1178AF74-2F7C-49C2-B2E2-9CFCBBCF8EBE}"/>
              </a:ext>
            </a:extLst>
          </p:cNvPr>
          <p:cNvSpPr>
            <a:spLocks noGrp="1"/>
          </p:cNvSpPr>
          <p:nvPr>
            <p:ph idx="1"/>
          </p:nvPr>
        </p:nvSpPr>
        <p:spPr/>
        <p:txBody>
          <a:bodyPr/>
          <a:lstStyle/>
          <a:p>
            <a:pPr marL="0" indent="0">
              <a:buNone/>
            </a:pPr>
            <a:endParaRPr lang="nl-BE" dirty="0"/>
          </a:p>
          <a:p>
            <a:pPr marL="0" indent="0">
              <a:buNone/>
            </a:pPr>
            <a:endParaRPr lang="nl-BE" dirty="0"/>
          </a:p>
          <a:p>
            <a:pPr marL="571500" indent="-571500" algn="ctr">
              <a:buAutoNum type="romanUcPeriod"/>
            </a:pPr>
            <a:r>
              <a:rPr lang="nl-BE" dirty="0" err="1"/>
              <a:t>Narratives</a:t>
            </a:r>
            <a:r>
              <a:rPr lang="nl-BE" dirty="0"/>
              <a:t> </a:t>
            </a:r>
            <a:r>
              <a:rPr lang="nl-BE" dirty="0" err="1"/>
              <a:t>entre</a:t>
            </a:r>
            <a:r>
              <a:rPr lang="nl-BE" dirty="0"/>
              <a:t> </a:t>
            </a:r>
            <a:r>
              <a:rPr lang="nl-BE" dirty="0" err="1"/>
              <a:t>droit</a:t>
            </a:r>
            <a:r>
              <a:rPr lang="nl-BE" dirty="0"/>
              <a:t> et imaginaire</a:t>
            </a:r>
          </a:p>
          <a:p>
            <a:pPr marL="0" indent="0">
              <a:buNone/>
            </a:pPr>
            <a:endParaRPr lang="nl-BE" dirty="0"/>
          </a:p>
        </p:txBody>
      </p:sp>
    </p:spTree>
    <p:extLst>
      <p:ext uri="{BB962C8B-B14F-4D97-AF65-F5344CB8AC3E}">
        <p14:creationId xmlns:p14="http://schemas.microsoft.com/office/powerpoint/2010/main" val="3779706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755576" y="836712"/>
            <a:ext cx="6984776" cy="2664296"/>
          </a:xfrm>
        </p:spPr>
        <p:txBody>
          <a:bodyPr/>
          <a:lstStyle/>
          <a:p>
            <a:pPr algn="ctr"/>
            <a:r>
              <a:rPr lang="nl-NL" dirty="0"/>
              <a:t>Merci!</a:t>
            </a:r>
          </a:p>
        </p:txBody>
      </p:sp>
      <p:sp>
        <p:nvSpPr>
          <p:cNvPr id="5" name="Subtitel 4"/>
          <p:cNvSpPr>
            <a:spLocks noGrp="1"/>
          </p:cNvSpPr>
          <p:nvPr>
            <p:ph type="subTitle" idx="1"/>
          </p:nvPr>
        </p:nvSpPr>
        <p:spPr>
          <a:xfrm>
            <a:off x="755576" y="4725144"/>
            <a:ext cx="6984776" cy="360040"/>
          </a:xfrm>
        </p:spPr>
        <p:txBody>
          <a:bodyPr>
            <a:normAutofit fontScale="92500" lnSpcReduction="10000"/>
          </a:bodyPr>
          <a:lstStyle/>
          <a:p>
            <a:endParaRPr lang="nl-NL" dirty="0"/>
          </a:p>
        </p:txBody>
      </p:sp>
    </p:spTree>
    <p:extLst>
      <p:ext uri="{BB962C8B-B14F-4D97-AF65-F5344CB8AC3E}">
        <p14:creationId xmlns:p14="http://schemas.microsoft.com/office/powerpoint/2010/main" val="3938676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73B9F-DB60-43E4-AFCA-F84EB61FD732}"/>
              </a:ext>
            </a:extLst>
          </p:cNvPr>
          <p:cNvSpPr>
            <a:spLocks noGrp="1"/>
          </p:cNvSpPr>
          <p:nvPr>
            <p:ph type="title"/>
          </p:nvPr>
        </p:nvSpPr>
        <p:spPr/>
        <p:txBody>
          <a:bodyPr/>
          <a:lstStyle/>
          <a:p>
            <a:r>
              <a:rPr lang="nl-BE" dirty="0" err="1"/>
              <a:t>Bibliographie</a:t>
            </a:r>
            <a:endParaRPr lang="nl-BE" dirty="0"/>
          </a:p>
        </p:txBody>
      </p:sp>
      <p:sp>
        <p:nvSpPr>
          <p:cNvPr id="3" name="Tijdelijke aanduiding voor inhoud 2">
            <a:extLst>
              <a:ext uri="{FF2B5EF4-FFF2-40B4-BE49-F238E27FC236}">
                <a16:creationId xmlns:a16="http://schemas.microsoft.com/office/drawing/2014/main" id="{8BCC83C8-AA17-4A0B-BD28-E324F6C034CF}"/>
              </a:ext>
            </a:extLst>
          </p:cNvPr>
          <p:cNvSpPr>
            <a:spLocks noGrp="1"/>
          </p:cNvSpPr>
          <p:nvPr>
            <p:ph idx="1"/>
          </p:nvPr>
        </p:nvSpPr>
        <p:spPr/>
        <p:txBody>
          <a:bodyPr/>
          <a:lstStyle/>
          <a:p>
            <a:pPr marL="0" indent="0">
              <a:buNone/>
            </a:pPr>
            <a:endParaRPr lang="nl-BE" sz="2000" dirty="0"/>
          </a:p>
          <a:p>
            <a:pPr marL="0" indent="0">
              <a:buNone/>
            </a:pPr>
            <a:r>
              <a:rPr lang="nl-BE" sz="2000" dirty="0"/>
              <a:t>(1) P. </a:t>
            </a:r>
            <a:r>
              <a:rPr lang="nl-BE" sz="2000" dirty="0" err="1"/>
              <a:t>Moërynck</a:t>
            </a:r>
            <a:r>
              <a:rPr lang="nl-BE" sz="2000" dirty="0"/>
              <a:t> &amp; A. </a:t>
            </a:r>
            <a:r>
              <a:rPr lang="nl-BE" sz="2000" dirty="0" err="1"/>
              <a:t>Vandenberghe</a:t>
            </a:r>
            <a:r>
              <a:rPr lang="nl-BE" sz="2000" dirty="0"/>
              <a:t>, “</a:t>
            </a:r>
            <a:r>
              <a:rPr lang="nl-BE" sz="2000" dirty="0" err="1"/>
              <a:t>Infractions</a:t>
            </a:r>
            <a:r>
              <a:rPr lang="nl-BE" sz="2000" dirty="0"/>
              <a:t> en </a:t>
            </a:r>
            <a:r>
              <a:rPr lang="nl-BE" sz="2000" dirty="0" err="1"/>
              <a:t>matière</a:t>
            </a:r>
            <a:r>
              <a:rPr lang="nl-BE" sz="2000" dirty="0"/>
              <a:t> de </a:t>
            </a:r>
            <a:r>
              <a:rPr lang="nl-BE" sz="2000" dirty="0" err="1"/>
              <a:t>biodiversité</a:t>
            </a:r>
            <a:r>
              <a:rPr lang="nl-BE" sz="2000" dirty="0"/>
              <a:t>: </a:t>
            </a:r>
            <a:r>
              <a:rPr lang="nl-BE" sz="2000" dirty="0" err="1"/>
              <a:t>éléments</a:t>
            </a:r>
            <a:r>
              <a:rPr lang="nl-BE" sz="2000" dirty="0"/>
              <a:t> de </a:t>
            </a:r>
            <a:r>
              <a:rPr lang="nl-BE" sz="2000" dirty="0" err="1"/>
              <a:t>jurisprudence</a:t>
            </a:r>
            <a:r>
              <a:rPr lang="nl-BE" sz="2000" dirty="0"/>
              <a:t> pénale en </a:t>
            </a:r>
            <a:r>
              <a:rPr lang="nl-BE" sz="2000" dirty="0" err="1"/>
              <a:t>Région</a:t>
            </a:r>
            <a:r>
              <a:rPr lang="nl-BE" sz="2000" dirty="0"/>
              <a:t> </a:t>
            </a:r>
            <a:r>
              <a:rPr lang="nl-BE" sz="2000" dirty="0" err="1"/>
              <a:t>wallonne</a:t>
            </a:r>
            <a:r>
              <a:rPr lang="nl-BE" sz="2000" dirty="0"/>
              <a:t>”, dans C.M. Billiet (ed.) 2018.</a:t>
            </a:r>
          </a:p>
          <a:p>
            <a:pPr marL="0" indent="0">
              <a:buNone/>
            </a:pPr>
            <a:r>
              <a:rPr lang="nl-BE" sz="2000" dirty="0"/>
              <a:t>(2) C.M. Billiet (ed.), </a:t>
            </a:r>
            <a:r>
              <a:rPr lang="nl-BE" sz="2000" i="1" dirty="0"/>
              <a:t>La </a:t>
            </a:r>
            <a:r>
              <a:rPr lang="nl-BE" sz="2000" i="1" dirty="0" err="1"/>
              <a:t>biodiversité</a:t>
            </a:r>
            <a:r>
              <a:rPr lang="nl-BE" sz="2000" i="1" dirty="0"/>
              <a:t> en </a:t>
            </a:r>
            <a:r>
              <a:rPr lang="nl-BE" sz="2000" i="1" dirty="0" err="1"/>
              <a:t>matière</a:t>
            </a:r>
            <a:r>
              <a:rPr lang="nl-BE" sz="2000" i="1" dirty="0"/>
              <a:t> de </a:t>
            </a:r>
            <a:r>
              <a:rPr lang="nl-BE" sz="2000" i="1" dirty="0" err="1"/>
              <a:t>biodiversité</a:t>
            </a:r>
            <a:r>
              <a:rPr lang="nl-BE" sz="2000" i="1" dirty="0"/>
              <a:t> </a:t>
            </a:r>
            <a:r>
              <a:rPr lang="nl-BE" sz="2000" i="1" dirty="0" err="1"/>
              <a:t>chez</a:t>
            </a:r>
            <a:r>
              <a:rPr lang="nl-BE" sz="2000" i="1" dirty="0"/>
              <a:t> </a:t>
            </a:r>
            <a:r>
              <a:rPr lang="nl-BE" sz="2000" i="1" dirty="0" err="1"/>
              <a:t>nous</a:t>
            </a:r>
            <a:r>
              <a:rPr lang="nl-BE" sz="2000" i="1" dirty="0"/>
              <a:t>: des </a:t>
            </a:r>
            <a:r>
              <a:rPr lang="nl-BE" sz="2000" i="1" dirty="0" err="1"/>
              <a:t>savanes</a:t>
            </a:r>
            <a:r>
              <a:rPr lang="nl-BE" sz="2000" i="1" dirty="0"/>
              <a:t> </a:t>
            </a:r>
            <a:r>
              <a:rPr lang="nl-BE" sz="2000" i="1" dirty="0" err="1"/>
              <a:t>flamandes</a:t>
            </a:r>
            <a:r>
              <a:rPr lang="nl-BE" sz="2000" i="1" dirty="0"/>
              <a:t> et </a:t>
            </a:r>
            <a:r>
              <a:rPr lang="nl-BE" sz="2000" i="1" dirty="0" err="1"/>
              <a:t>forêts</a:t>
            </a:r>
            <a:r>
              <a:rPr lang="nl-BE" sz="2000" i="1" dirty="0"/>
              <a:t> </a:t>
            </a:r>
            <a:r>
              <a:rPr lang="nl-BE" sz="2000" i="1" dirty="0" err="1"/>
              <a:t>pluviales</a:t>
            </a:r>
            <a:r>
              <a:rPr lang="nl-BE" sz="2000" i="1" dirty="0"/>
              <a:t> </a:t>
            </a:r>
            <a:r>
              <a:rPr lang="nl-BE" sz="2000" i="1" dirty="0" err="1"/>
              <a:t>wallonnes</a:t>
            </a:r>
            <a:r>
              <a:rPr lang="nl-BE" sz="2000" dirty="0"/>
              <a:t>, </a:t>
            </a:r>
            <a:r>
              <a:rPr lang="nl-BE" sz="2000" dirty="0" err="1"/>
              <a:t>Bruges</a:t>
            </a:r>
            <a:r>
              <a:rPr lang="nl-BE" sz="2000" dirty="0"/>
              <a:t>, La </a:t>
            </a:r>
            <a:r>
              <a:rPr lang="nl-BE" sz="2000" dirty="0" err="1"/>
              <a:t>Charte</a:t>
            </a:r>
            <a:r>
              <a:rPr lang="nl-BE" sz="2000" dirty="0"/>
              <a:t>, 2018, 567 p.</a:t>
            </a:r>
          </a:p>
          <a:p>
            <a:pPr marL="0" indent="0">
              <a:buNone/>
            </a:pPr>
            <a:r>
              <a:rPr lang="nl-BE" sz="2000" dirty="0"/>
              <a:t>(3) L. Lippens, </a:t>
            </a:r>
            <a:r>
              <a:rPr lang="nl-BE" sz="2000" i="1" dirty="0"/>
              <a:t>Les </a:t>
            </a:r>
            <a:r>
              <a:rPr lang="nl-BE" sz="2000" i="1" dirty="0" err="1"/>
              <a:t>oiseaux</a:t>
            </a:r>
            <a:r>
              <a:rPr lang="nl-BE" sz="2000" i="1" dirty="0"/>
              <a:t> en </a:t>
            </a:r>
            <a:r>
              <a:rPr lang="nl-BE" sz="2000" i="1" dirty="0" err="1"/>
              <a:t>Belgique</a:t>
            </a:r>
            <a:r>
              <a:rPr lang="nl-BE" sz="2000" i="1" dirty="0"/>
              <a:t>. Premier guide à </a:t>
            </a:r>
            <a:r>
              <a:rPr lang="nl-BE" sz="2000" i="1" dirty="0" err="1"/>
              <a:t>l’étude</a:t>
            </a:r>
            <a:r>
              <a:rPr lang="nl-BE" sz="2000" i="1" dirty="0"/>
              <a:t> de </a:t>
            </a:r>
            <a:r>
              <a:rPr lang="nl-BE" sz="2000" i="1" dirty="0" err="1"/>
              <a:t>nos</a:t>
            </a:r>
            <a:r>
              <a:rPr lang="nl-BE" sz="2000" i="1" dirty="0"/>
              <a:t> </a:t>
            </a:r>
            <a:r>
              <a:rPr lang="nl-BE" sz="2000" i="1" dirty="0" err="1"/>
              <a:t>oiseaux</a:t>
            </a:r>
            <a:r>
              <a:rPr lang="nl-BE" sz="2000" dirty="0"/>
              <a:t>, </a:t>
            </a:r>
            <a:r>
              <a:rPr lang="nl-BE" sz="2000" dirty="0" err="1"/>
              <a:t>Bruges</a:t>
            </a:r>
            <a:r>
              <a:rPr lang="nl-BE" sz="2000" dirty="0"/>
              <a:t>, Vercruysse-Vandenhove Ed</a:t>
            </a:r>
            <a:r>
              <a:rPr lang="nl-BE" sz="2000"/>
              <a:t>., 1948, 175 p.</a:t>
            </a:r>
            <a:endParaRPr lang="nl-BE" sz="2000" dirty="0"/>
          </a:p>
          <a:p>
            <a:pPr marL="0" indent="0">
              <a:buNone/>
            </a:pPr>
            <a:r>
              <a:rPr lang="nl-BE" sz="2000" dirty="0"/>
              <a:t>(4) Y. Stevens </a:t>
            </a:r>
            <a:r>
              <a:rPr lang="nl-BE" sz="2000" i="1" dirty="0"/>
              <a:t>et al., Recht. Een verkennende inleiding voor niet-juristen </a:t>
            </a:r>
            <a:r>
              <a:rPr lang="nl-BE" sz="2000" dirty="0"/>
              <a:t>(syllabus), </a:t>
            </a:r>
            <a:r>
              <a:rPr lang="nl-BE" sz="2000" dirty="0" err="1"/>
              <a:t>Law</a:t>
            </a:r>
            <a:r>
              <a:rPr lang="nl-BE" sz="2000" dirty="0"/>
              <a:t> Publishing, 2021.</a:t>
            </a:r>
          </a:p>
          <a:p>
            <a:pPr marL="0" indent="0">
              <a:buNone/>
            </a:pPr>
            <a:endParaRPr lang="nl-BE" sz="2000" dirty="0"/>
          </a:p>
        </p:txBody>
      </p:sp>
    </p:spTree>
    <p:extLst>
      <p:ext uri="{BB962C8B-B14F-4D97-AF65-F5344CB8AC3E}">
        <p14:creationId xmlns:p14="http://schemas.microsoft.com/office/powerpoint/2010/main" val="1062551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BB0449-E597-43BD-B02A-5578C2B54770}"/>
              </a:ext>
            </a:extLst>
          </p:cNvPr>
          <p:cNvSpPr>
            <a:spLocks noGrp="1"/>
          </p:cNvSpPr>
          <p:nvPr>
            <p:ph type="title"/>
          </p:nvPr>
        </p:nvSpPr>
        <p:spPr/>
        <p:txBody>
          <a:bodyPr/>
          <a:lstStyle/>
          <a:p>
            <a:r>
              <a:rPr lang="nl-BE" dirty="0"/>
              <a:t>1.1. Le </a:t>
            </a:r>
            <a:r>
              <a:rPr lang="nl-BE" dirty="0" err="1"/>
              <a:t>juge</a:t>
            </a:r>
            <a:r>
              <a:rPr lang="nl-BE" dirty="0"/>
              <a:t> </a:t>
            </a:r>
            <a:r>
              <a:rPr lang="nl-BE" dirty="0" err="1"/>
              <a:t>entre</a:t>
            </a:r>
            <a:r>
              <a:rPr lang="nl-BE" dirty="0"/>
              <a:t> </a:t>
            </a:r>
            <a:r>
              <a:rPr lang="nl-BE" dirty="0" err="1"/>
              <a:t>droit</a:t>
            </a:r>
            <a:r>
              <a:rPr lang="nl-BE" dirty="0"/>
              <a:t> et …</a:t>
            </a:r>
          </a:p>
        </p:txBody>
      </p:sp>
      <p:sp>
        <p:nvSpPr>
          <p:cNvPr id="3" name="Tijdelijke aanduiding voor inhoud 2">
            <a:extLst>
              <a:ext uri="{FF2B5EF4-FFF2-40B4-BE49-F238E27FC236}">
                <a16:creationId xmlns:a16="http://schemas.microsoft.com/office/drawing/2014/main" id="{F725FA34-3628-4300-A35C-E698BC9AB949}"/>
              </a:ext>
            </a:extLst>
          </p:cNvPr>
          <p:cNvSpPr>
            <a:spLocks noGrp="1"/>
          </p:cNvSpPr>
          <p:nvPr>
            <p:ph idx="1"/>
          </p:nvPr>
        </p:nvSpPr>
        <p:spPr/>
        <p:txBody>
          <a:bodyPr/>
          <a:lstStyle/>
          <a:p>
            <a:pPr marL="0" indent="0">
              <a:buNone/>
            </a:pPr>
            <a:endParaRPr lang="nl-BE" dirty="0"/>
          </a:p>
          <a:p>
            <a:pPr marL="0" indent="0">
              <a:buNone/>
            </a:pPr>
            <a:r>
              <a:rPr lang="nl-BE" sz="2400" dirty="0"/>
              <a:t>“</a:t>
            </a:r>
            <a:r>
              <a:rPr lang="nl-BE" sz="2400" i="1" dirty="0"/>
              <a:t>Pour des </a:t>
            </a:r>
            <a:r>
              <a:rPr lang="nl-BE" sz="2400" i="1" dirty="0" err="1"/>
              <a:t>faits</a:t>
            </a:r>
            <a:r>
              <a:rPr lang="nl-BE" sz="2400" i="1" dirty="0"/>
              <a:t> de </a:t>
            </a:r>
            <a:r>
              <a:rPr lang="nl-BE" sz="2400" i="1" dirty="0" err="1"/>
              <a:t>grenouillage</a:t>
            </a:r>
            <a:r>
              <a:rPr lang="nl-BE" sz="2400" i="1" dirty="0"/>
              <a:t> </a:t>
            </a:r>
            <a:r>
              <a:rPr lang="nl-BE" sz="2400" i="1" dirty="0" err="1"/>
              <a:t>visant</a:t>
            </a:r>
            <a:r>
              <a:rPr lang="nl-BE" sz="2400" i="1" dirty="0"/>
              <a:t> pas </a:t>
            </a:r>
            <a:r>
              <a:rPr lang="nl-BE" sz="2400" i="1" dirty="0" err="1"/>
              <a:t>moins</a:t>
            </a:r>
            <a:r>
              <a:rPr lang="nl-BE" sz="2400" i="1" dirty="0"/>
              <a:t> de cent </a:t>
            </a:r>
            <a:r>
              <a:rPr lang="nl-BE" sz="2400" i="1" dirty="0" err="1"/>
              <a:t>septante</a:t>
            </a:r>
            <a:r>
              <a:rPr lang="nl-BE" sz="2400" i="1" dirty="0"/>
              <a:t> </a:t>
            </a:r>
            <a:r>
              <a:rPr lang="nl-BE" sz="2400" i="1" dirty="0" err="1"/>
              <a:t>grenouilles</a:t>
            </a:r>
            <a:r>
              <a:rPr lang="nl-BE" sz="2400" i="1" dirty="0"/>
              <a:t> </a:t>
            </a:r>
            <a:r>
              <a:rPr lang="nl-BE" sz="2400" i="1" dirty="0" err="1"/>
              <a:t>rousses</a:t>
            </a:r>
            <a:r>
              <a:rPr lang="nl-BE" sz="2400" i="1" dirty="0"/>
              <a:t> et </a:t>
            </a:r>
            <a:r>
              <a:rPr lang="nl-BE" sz="2400" i="1" dirty="0" err="1"/>
              <a:t>trois</a:t>
            </a:r>
            <a:r>
              <a:rPr lang="nl-BE" sz="2400" i="1" dirty="0"/>
              <a:t> cent </a:t>
            </a:r>
            <a:r>
              <a:rPr lang="nl-BE" sz="2400" i="1" dirty="0" err="1"/>
              <a:t>cinquante-huit</a:t>
            </a:r>
            <a:r>
              <a:rPr lang="nl-BE" sz="2400" i="1" dirty="0"/>
              <a:t> </a:t>
            </a:r>
            <a:r>
              <a:rPr lang="nl-BE" sz="2400" i="1" dirty="0" err="1"/>
              <a:t>grenouilles</a:t>
            </a:r>
            <a:r>
              <a:rPr lang="nl-BE" sz="2400" i="1" dirty="0"/>
              <a:t> vertes le 19 mars 2005 et </a:t>
            </a:r>
            <a:r>
              <a:rPr lang="nl-BE" sz="2400" i="1" dirty="0" err="1"/>
              <a:t>un</a:t>
            </a:r>
            <a:r>
              <a:rPr lang="nl-BE" sz="2400" i="1" dirty="0"/>
              <a:t> </a:t>
            </a:r>
            <a:r>
              <a:rPr lang="nl-BE" sz="2400" i="1" dirty="0" err="1"/>
              <a:t>nombre</a:t>
            </a:r>
            <a:r>
              <a:rPr lang="nl-BE" sz="2400" i="1" dirty="0"/>
              <a:t> </a:t>
            </a:r>
            <a:r>
              <a:rPr lang="nl-BE" sz="2400" i="1" dirty="0" err="1"/>
              <a:t>indéterminé</a:t>
            </a:r>
            <a:r>
              <a:rPr lang="nl-BE" sz="2400" i="1" dirty="0"/>
              <a:t> </a:t>
            </a:r>
            <a:r>
              <a:rPr lang="nl-BE" sz="2400" i="1" dirty="0" err="1"/>
              <a:t>d’individus</a:t>
            </a:r>
            <a:r>
              <a:rPr lang="nl-BE" sz="2400" i="1" dirty="0"/>
              <a:t> </a:t>
            </a:r>
            <a:r>
              <a:rPr lang="nl-BE" sz="2400" i="1" dirty="0" err="1"/>
              <a:t>entre</a:t>
            </a:r>
            <a:r>
              <a:rPr lang="nl-BE" sz="2400" i="1" dirty="0"/>
              <a:t> le 19 mars 2000 et le 19 mars 2005, le </a:t>
            </a:r>
            <a:r>
              <a:rPr lang="nl-BE" sz="2400" i="1" dirty="0" err="1"/>
              <a:t>tribunal</a:t>
            </a:r>
            <a:r>
              <a:rPr lang="nl-BE" sz="2400" i="1" dirty="0"/>
              <a:t> </a:t>
            </a:r>
            <a:r>
              <a:rPr lang="nl-BE" sz="2400" i="1" dirty="0" err="1"/>
              <a:t>correctionnel</a:t>
            </a:r>
            <a:r>
              <a:rPr lang="nl-BE" sz="2400" i="1" dirty="0"/>
              <a:t> de Dinant a </a:t>
            </a:r>
            <a:r>
              <a:rPr lang="nl-BE" sz="2400" i="1" dirty="0" err="1"/>
              <a:t>justifié</a:t>
            </a:r>
            <a:r>
              <a:rPr lang="nl-BE" sz="2400" i="1" dirty="0"/>
              <a:t> </a:t>
            </a:r>
            <a:r>
              <a:rPr lang="nl-BE" sz="2400" dirty="0"/>
              <a:t>la suspension </a:t>
            </a:r>
            <a:r>
              <a:rPr lang="nl-BE" sz="2400" dirty="0" err="1"/>
              <a:t>simple</a:t>
            </a:r>
            <a:r>
              <a:rPr lang="nl-BE" sz="2400" dirty="0"/>
              <a:t> </a:t>
            </a:r>
            <a:r>
              <a:rPr lang="nl-BE" sz="2400" i="1" dirty="0"/>
              <a:t>du </a:t>
            </a:r>
            <a:r>
              <a:rPr lang="nl-BE" sz="2400" i="1" dirty="0" err="1"/>
              <a:t>prononcé</a:t>
            </a:r>
            <a:r>
              <a:rPr lang="nl-BE" sz="2400" i="1" dirty="0"/>
              <a:t> au double </a:t>
            </a:r>
            <a:r>
              <a:rPr lang="nl-BE" sz="2400" i="1" dirty="0" err="1"/>
              <a:t>motif</a:t>
            </a:r>
            <a:r>
              <a:rPr lang="nl-BE" sz="2400" i="1" dirty="0"/>
              <a:t> que ‘la nature de la prévention </a:t>
            </a:r>
            <a:r>
              <a:rPr lang="nl-BE" sz="2400" dirty="0" err="1"/>
              <a:t>heurte</a:t>
            </a:r>
            <a:r>
              <a:rPr lang="nl-BE" sz="2400" dirty="0"/>
              <a:t> </a:t>
            </a:r>
            <a:r>
              <a:rPr lang="nl-BE" sz="2400" dirty="0" err="1"/>
              <a:t>une</a:t>
            </a:r>
            <a:r>
              <a:rPr lang="nl-BE" sz="2400" dirty="0"/>
              <a:t> longue </a:t>
            </a:r>
            <a:r>
              <a:rPr lang="nl-BE" sz="2400" dirty="0" err="1"/>
              <a:t>tradition</a:t>
            </a:r>
            <a:r>
              <a:rPr lang="nl-BE" sz="2400" dirty="0"/>
              <a:t> </a:t>
            </a:r>
            <a:r>
              <a:rPr lang="nl-BE" sz="2400" dirty="0" err="1"/>
              <a:t>chez</a:t>
            </a:r>
            <a:r>
              <a:rPr lang="nl-BE" sz="2400" dirty="0"/>
              <a:t> de </a:t>
            </a:r>
            <a:r>
              <a:rPr lang="nl-BE" sz="2400" dirty="0" err="1"/>
              <a:t>nombreux</a:t>
            </a:r>
            <a:r>
              <a:rPr lang="nl-BE" sz="2400" dirty="0"/>
              <a:t> </a:t>
            </a:r>
            <a:r>
              <a:rPr lang="nl-BE" sz="2400" dirty="0" err="1"/>
              <a:t>belges</a:t>
            </a:r>
            <a:r>
              <a:rPr lang="nl-BE" sz="2400" i="1" dirty="0"/>
              <a:t>’ et que la </a:t>
            </a:r>
            <a:r>
              <a:rPr lang="nl-BE" sz="2400" i="1" dirty="0" err="1"/>
              <a:t>réglementation</a:t>
            </a:r>
            <a:r>
              <a:rPr lang="nl-BE" sz="2400" i="1" dirty="0"/>
              <a:t> en France présente </a:t>
            </a:r>
            <a:r>
              <a:rPr lang="nl-BE" sz="2400" i="1" dirty="0" err="1"/>
              <a:t>davantage</a:t>
            </a:r>
            <a:r>
              <a:rPr lang="nl-BE" sz="2400" i="1" dirty="0"/>
              <a:t> de souplesse’.</a:t>
            </a:r>
            <a:r>
              <a:rPr lang="nl-BE" sz="2400" dirty="0"/>
              <a:t>”</a:t>
            </a:r>
          </a:p>
          <a:p>
            <a:pPr marL="0" indent="0">
              <a:buNone/>
            </a:pPr>
            <a:endParaRPr lang="nl-BE" sz="1000" dirty="0"/>
          </a:p>
          <a:p>
            <a:pPr marL="0" indent="0">
              <a:buNone/>
            </a:pPr>
            <a:r>
              <a:rPr lang="nl-BE" sz="2000" dirty="0" err="1"/>
              <a:t>Corr</a:t>
            </a:r>
            <a:r>
              <a:rPr lang="nl-BE" sz="2000" dirty="0"/>
              <a:t>. Dinant, 10 </a:t>
            </a:r>
            <a:r>
              <a:rPr lang="nl-BE" sz="2000" dirty="0" err="1"/>
              <a:t>novembre</a:t>
            </a:r>
            <a:r>
              <a:rPr lang="nl-BE" sz="2000" dirty="0"/>
              <a:t> 2005, </a:t>
            </a:r>
            <a:r>
              <a:rPr lang="nl-BE" sz="2000" dirty="0" err="1"/>
              <a:t>inédit</a:t>
            </a:r>
            <a:r>
              <a:rPr lang="nl-BE" sz="2000" dirty="0"/>
              <a:t>, cité (1).</a:t>
            </a:r>
          </a:p>
        </p:txBody>
      </p:sp>
    </p:spTree>
    <p:extLst>
      <p:ext uri="{BB962C8B-B14F-4D97-AF65-F5344CB8AC3E}">
        <p14:creationId xmlns:p14="http://schemas.microsoft.com/office/powerpoint/2010/main" val="701595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C99B9-D492-4287-807D-64099FB5ACAC}"/>
              </a:ext>
            </a:extLst>
          </p:cNvPr>
          <p:cNvSpPr>
            <a:spLocks noGrp="1"/>
          </p:cNvSpPr>
          <p:nvPr>
            <p:ph type="title"/>
          </p:nvPr>
        </p:nvSpPr>
        <p:spPr/>
        <p:txBody>
          <a:bodyPr/>
          <a:lstStyle/>
          <a:p>
            <a:endParaRPr lang="nl-BE" dirty="0"/>
          </a:p>
        </p:txBody>
      </p:sp>
      <p:sp>
        <p:nvSpPr>
          <p:cNvPr id="3" name="Tijdelijke aanduiding voor inhoud 2">
            <a:extLst>
              <a:ext uri="{FF2B5EF4-FFF2-40B4-BE49-F238E27FC236}">
                <a16:creationId xmlns:a16="http://schemas.microsoft.com/office/drawing/2014/main" id="{B5C513D9-E7EB-4980-8453-9B194D3D4E4D}"/>
              </a:ext>
            </a:extLst>
          </p:cNvPr>
          <p:cNvSpPr>
            <a:spLocks noGrp="1"/>
          </p:cNvSpPr>
          <p:nvPr>
            <p:ph idx="1"/>
          </p:nvPr>
        </p:nvSpPr>
        <p:spPr/>
        <p:txBody>
          <a:bodyPr/>
          <a:lstStyle/>
          <a:p>
            <a:pPr marL="0" indent="0">
              <a:buNone/>
            </a:pPr>
            <a:r>
              <a:rPr lang="nl-BE" dirty="0" err="1"/>
              <a:t>Autres</a:t>
            </a:r>
            <a:r>
              <a:rPr lang="nl-BE" dirty="0"/>
              <a:t> </a:t>
            </a:r>
            <a:r>
              <a:rPr lang="nl-BE" dirty="0" err="1"/>
              <a:t>faits</a:t>
            </a:r>
            <a:r>
              <a:rPr lang="nl-BE" dirty="0"/>
              <a:t> de </a:t>
            </a:r>
            <a:r>
              <a:rPr lang="nl-BE" dirty="0" err="1"/>
              <a:t>grenouillage</a:t>
            </a:r>
            <a:endParaRPr lang="nl-BE" dirty="0"/>
          </a:p>
          <a:p>
            <a:r>
              <a:rPr lang="nl-BE" sz="2400" dirty="0" err="1"/>
              <a:t>Tribunal</a:t>
            </a:r>
            <a:r>
              <a:rPr lang="nl-BE" sz="2400" dirty="0"/>
              <a:t> de </a:t>
            </a:r>
            <a:r>
              <a:rPr lang="nl-BE" sz="2400" dirty="0" err="1"/>
              <a:t>police</a:t>
            </a:r>
            <a:r>
              <a:rPr lang="nl-BE" sz="2400" dirty="0"/>
              <a:t> de Huy, 8 </a:t>
            </a:r>
            <a:r>
              <a:rPr lang="nl-BE" sz="2400" dirty="0" err="1"/>
              <a:t>décembre</a:t>
            </a:r>
            <a:r>
              <a:rPr lang="nl-BE" sz="2400" dirty="0"/>
              <a:t> 1998: </a:t>
            </a:r>
            <a:r>
              <a:rPr lang="nl-BE" sz="2400" dirty="0" err="1"/>
              <a:t>une</a:t>
            </a:r>
            <a:r>
              <a:rPr lang="nl-BE" sz="2400" dirty="0"/>
              <a:t> </a:t>
            </a:r>
            <a:r>
              <a:rPr lang="nl-BE" sz="2400" dirty="0" err="1"/>
              <a:t>peine</a:t>
            </a:r>
            <a:r>
              <a:rPr lang="nl-BE" sz="2400" dirty="0"/>
              <a:t> </a:t>
            </a:r>
            <a:r>
              <a:rPr lang="nl-BE" sz="2400" dirty="0" err="1"/>
              <a:t>d’emprisonnement</a:t>
            </a:r>
            <a:r>
              <a:rPr lang="nl-BE" sz="2400" dirty="0"/>
              <a:t> de deux </a:t>
            </a:r>
            <a:r>
              <a:rPr lang="nl-BE" sz="2400" dirty="0" err="1"/>
              <a:t>mois</a:t>
            </a:r>
            <a:r>
              <a:rPr lang="nl-BE" sz="2400" dirty="0"/>
              <a:t> et </a:t>
            </a:r>
            <a:r>
              <a:rPr lang="nl-BE" sz="2400" dirty="0" err="1"/>
              <a:t>une</a:t>
            </a:r>
            <a:r>
              <a:rPr lang="nl-BE" sz="2400" dirty="0"/>
              <a:t> </a:t>
            </a:r>
            <a:r>
              <a:rPr lang="nl-BE" sz="2400" dirty="0" err="1"/>
              <a:t>peine</a:t>
            </a:r>
            <a:r>
              <a:rPr lang="nl-BE" sz="2400" dirty="0"/>
              <a:t> </a:t>
            </a:r>
            <a:r>
              <a:rPr lang="nl-BE" sz="2400" dirty="0" err="1"/>
              <a:t>d’amende</a:t>
            </a:r>
            <a:r>
              <a:rPr lang="nl-BE" sz="2400" dirty="0"/>
              <a:t> de 250 EUR (à multiplier par les </a:t>
            </a:r>
            <a:r>
              <a:rPr lang="nl-BE" sz="2400" dirty="0" err="1"/>
              <a:t>décimes</a:t>
            </a:r>
            <a:r>
              <a:rPr lang="nl-BE" sz="2400" dirty="0"/>
              <a:t> </a:t>
            </a:r>
            <a:r>
              <a:rPr lang="nl-BE" sz="2400" dirty="0" err="1"/>
              <a:t>addidionnelles</a:t>
            </a:r>
            <a:r>
              <a:rPr lang="nl-BE" sz="2400" dirty="0"/>
              <a:t> </a:t>
            </a:r>
            <a:r>
              <a:rPr lang="nl-BE" sz="2400" dirty="0" err="1"/>
              <a:t>d’application</a:t>
            </a:r>
            <a:r>
              <a:rPr lang="nl-BE" sz="2400" dirty="0"/>
              <a:t>)</a:t>
            </a:r>
          </a:p>
          <a:p>
            <a:pPr lvl="1"/>
            <a:r>
              <a:rPr lang="nl-BE" sz="2000" dirty="0"/>
              <a:t>‘Sévérité: récidive </a:t>
            </a:r>
            <a:r>
              <a:rPr lang="nl-BE" sz="2000" dirty="0" err="1"/>
              <a:t>faits</a:t>
            </a:r>
            <a:r>
              <a:rPr lang="nl-BE" sz="2000" dirty="0"/>
              <a:t> </a:t>
            </a:r>
            <a:r>
              <a:rPr lang="nl-BE" sz="2000" dirty="0" err="1"/>
              <a:t>similaires</a:t>
            </a:r>
            <a:r>
              <a:rPr lang="nl-BE" sz="2000" dirty="0"/>
              <a:t>’</a:t>
            </a:r>
          </a:p>
          <a:p>
            <a:r>
              <a:rPr lang="nl-BE" sz="2400" dirty="0" err="1"/>
              <a:t>Corr</a:t>
            </a:r>
            <a:r>
              <a:rPr lang="nl-BE" sz="2400" dirty="0"/>
              <a:t>. </a:t>
            </a:r>
            <a:r>
              <a:rPr lang="nl-BE" sz="2400" dirty="0" err="1"/>
              <a:t>Neufchateau</a:t>
            </a:r>
            <a:r>
              <a:rPr lang="nl-BE" sz="2400" dirty="0"/>
              <a:t>, 7 </a:t>
            </a:r>
            <a:r>
              <a:rPr lang="nl-BE" sz="2400" dirty="0" err="1"/>
              <a:t>octobre</a:t>
            </a:r>
            <a:r>
              <a:rPr lang="nl-BE" sz="2400" dirty="0"/>
              <a:t> 2004: 2/1 </a:t>
            </a:r>
            <a:r>
              <a:rPr lang="nl-BE" sz="2400" dirty="0" err="1"/>
              <a:t>mois</a:t>
            </a:r>
            <a:r>
              <a:rPr lang="nl-BE" sz="2400" dirty="0"/>
              <a:t> </a:t>
            </a:r>
            <a:r>
              <a:rPr lang="nl-BE" sz="2400" dirty="0" err="1"/>
              <a:t>d’emprisonnement</a:t>
            </a:r>
            <a:r>
              <a:rPr lang="nl-BE" sz="2400" dirty="0"/>
              <a:t> </a:t>
            </a:r>
            <a:r>
              <a:rPr lang="nl-BE" sz="2400" dirty="0" err="1"/>
              <a:t>avec</a:t>
            </a:r>
            <a:r>
              <a:rPr lang="nl-BE" sz="2400" dirty="0"/>
              <a:t> </a:t>
            </a:r>
            <a:r>
              <a:rPr lang="nl-BE" sz="2400" dirty="0" err="1"/>
              <a:t>sursis</a:t>
            </a:r>
            <a:r>
              <a:rPr lang="nl-BE" sz="2400" dirty="0"/>
              <a:t> de 3 </a:t>
            </a:r>
            <a:r>
              <a:rPr lang="nl-BE" sz="2400" dirty="0" err="1"/>
              <a:t>ans</a:t>
            </a:r>
            <a:r>
              <a:rPr lang="nl-BE" sz="2400" dirty="0"/>
              <a:t> et 3 EUR.</a:t>
            </a:r>
          </a:p>
          <a:p>
            <a:pPr lvl="1"/>
            <a:r>
              <a:rPr lang="nl-BE" sz="2000" dirty="0"/>
              <a:t>‘</a:t>
            </a:r>
            <a:r>
              <a:rPr lang="nl-BE" sz="2000" dirty="0" err="1"/>
              <a:t>Quantité</a:t>
            </a:r>
            <a:r>
              <a:rPr lang="nl-BE" sz="2000" dirty="0"/>
              <a:t> impressionante de </a:t>
            </a:r>
            <a:r>
              <a:rPr lang="nl-BE" sz="2000" dirty="0" err="1"/>
              <a:t>grenouilles</a:t>
            </a:r>
            <a:r>
              <a:rPr lang="nl-BE" sz="2000" dirty="0"/>
              <a:t> </a:t>
            </a:r>
            <a:r>
              <a:rPr lang="nl-BE" sz="2000" dirty="0" err="1"/>
              <a:t>capturées</a:t>
            </a:r>
            <a:r>
              <a:rPr lang="nl-BE" sz="2000" dirty="0"/>
              <a:t> (1817 </a:t>
            </a:r>
            <a:r>
              <a:rPr lang="nl-BE" sz="2000" dirty="0" err="1"/>
              <a:t>grenouilles</a:t>
            </a:r>
            <a:r>
              <a:rPr lang="nl-BE" sz="2000" dirty="0"/>
              <a:t> et plus) en 2000-2001’</a:t>
            </a:r>
          </a:p>
          <a:p>
            <a:pPr lvl="1"/>
            <a:r>
              <a:rPr lang="nl-BE" sz="2000" dirty="0"/>
              <a:t>‘Mais </a:t>
            </a:r>
            <a:r>
              <a:rPr lang="nl-BE" sz="2000" dirty="0" err="1"/>
              <a:t>ancienneté</a:t>
            </a:r>
            <a:r>
              <a:rPr lang="nl-BE" sz="2000" dirty="0"/>
              <a:t> des </a:t>
            </a:r>
            <a:r>
              <a:rPr lang="nl-BE" sz="2000" dirty="0" err="1"/>
              <a:t>faits</a:t>
            </a:r>
            <a:r>
              <a:rPr lang="nl-BE" sz="2000" dirty="0"/>
              <a:t>’</a:t>
            </a:r>
          </a:p>
          <a:p>
            <a:pPr marL="0" indent="0">
              <a:buNone/>
            </a:pPr>
            <a:endParaRPr lang="nl-BE" sz="2400" dirty="0"/>
          </a:p>
          <a:p>
            <a:pPr marL="0" indent="0">
              <a:buNone/>
            </a:pPr>
            <a:r>
              <a:rPr lang="nl-BE" sz="2400" dirty="0"/>
              <a:t>Cités (1)</a:t>
            </a:r>
          </a:p>
        </p:txBody>
      </p:sp>
    </p:spTree>
    <p:extLst>
      <p:ext uri="{BB962C8B-B14F-4D97-AF65-F5344CB8AC3E}">
        <p14:creationId xmlns:p14="http://schemas.microsoft.com/office/powerpoint/2010/main" val="86561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670460-E1B5-47F2-82F6-6CCCE1B9AC7C}"/>
              </a:ext>
            </a:extLst>
          </p:cNvPr>
          <p:cNvSpPr>
            <a:spLocks noGrp="1"/>
          </p:cNvSpPr>
          <p:nvPr>
            <p:ph type="title"/>
          </p:nvPr>
        </p:nvSpPr>
        <p:spPr/>
        <p:txBody>
          <a:bodyPr/>
          <a:lstStyle/>
          <a:p>
            <a:endParaRPr lang="nl-BE" dirty="0"/>
          </a:p>
        </p:txBody>
      </p:sp>
      <p:sp>
        <p:nvSpPr>
          <p:cNvPr id="3" name="Tijdelijke aanduiding voor inhoud 2">
            <a:extLst>
              <a:ext uri="{FF2B5EF4-FFF2-40B4-BE49-F238E27FC236}">
                <a16:creationId xmlns:a16="http://schemas.microsoft.com/office/drawing/2014/main" id="{920AE308-BFBE-4CCB-8052-EF0A0A8B354D}"/>
              </a:ext>
            </a:extLst>
          </p:cNvPr>
          <p:cNvSpPr>
            <a:spLocks noGrp="1"/>
          </p:cNvSpPr>
          <p:nvPr>
            <p:ph idx="1"/>
          </p:nvPr>
        </p:nvSpPr>
        <p:spPr/>
        <p:txBody>
          <a:bodyPr/>
          <a:lstStyle/>
          <a:p>
            <a:pPr marL="0" indent="0">
              <a:buNone/>
            </a:pPr>
            <a:r>
              <a:rPr lang="nl-BE" dirty="0" err="1"/>
              <a:t>Flandre</a:t>
            </a:r>
            <a:r>
              <a:rPr lang="nl-BE" dirty="0"/>
              <a:t>?</a:t>
            </a:r>
          </a:p>
          <a:p>
            <a:pPr marL="0" indent="0">
              <a:buNone/>
            </a:pPr>
            <a:r>
              <a:rPr lang="nl-BE" dirty="0"/>
              <a:t> </a:t>
            </a:r>
            <a:endParaRPr lang="nl-BE" sz="2400" dirty="0"/>
          </a:p>
          <a:p>
            <a:pPr marL="0" indent="0">
              <a:buNone/>
            </a:pPr>
            <a:r>
              <a:rPr lang="nl-BE" sz="2400" dirty="0"/>
              <a:t>Pas de point de </a:t>
            </a:r>
            <a:r>
              <a:rPr lang="nl-BE" sz="2400" dirty="0" err="1"/>
              <a:t>comparaison</a:t>
            </a:r>
            <a:r>
              <a:rPr lang="nl-BE" sz="2400" dirty="0"/>
              <a:t>.</a:t>
            </a:r>
          </a:p>
          <a:p>
            <a:pPr marL="0" indent="0">
              <a:buNone/>
            </a:pPr>
            <a:endParaRPr lang="nl-BE" sz="2400" dirty="0"/>
          </a:p>
          <a:p>
            <a:pPr marL="0" indent="0">
              <a:buNone/>
            </a:pPr>
            <a:r>
              <a:rPr lang="nl-BE" sz="2400" dirty="0"/>
              <a:t>Pas </a:t>
            </a:r>
            <a:r>
              <a:rPr lang="nl-BE" sz="2400" dirty="0" err="1"/>
              <a:t>un</a:t>
            </a:r>
            <a:r>
              <a:rPr lang="nl-BE" sz="2400" dirty="0"/>
              <a:t> dossier </a:t>
            </a:r>
            <a:r>
              <a:rPr lang="nl-BE" sz="2400" dirty="0" err="1"/>
              <a:t>punitif</a:t>
            </a:r>
            <a:r>
              <a:rPr lang="nl-BE" sz="2400" dirty="0"/>
              <a:t> (</a:t>
            </a:r>
            <a:r>
              <a:rPr lang="nl-BE" sz="2400" dirty="0" err="1"/>
              <a:t>pénal</a:t>
            </a:r>
            <a:r>
              <a:rPr lang="nl-BE" sz="2400" dirty="0"/>
              <a:t>, </a:t>
            </a:r>
            <a:r>
              <a:rPr lang="nl-BE" sz="2400" dirty="0" err="1"/>
              <a:t>administratif</a:t>
            </a:r>
            <a:r>
              <a:rPr lang="nl-BE" sz="2400" dirty="0"/>
              <a:t>) de </a:t>
            </a:r>
            <a:r>
              <a:rPr lang="nl-BE" sz="2400" dirty="0" err="1"/>
              <a:t>grenouillage</a:t>
            </a:r>
            <a:r>
              <a:rPr lang="nl-BE" sz="2400" dirty="0"/>
              <a:t> de </a:t>
            </a:r>
            <a:r>
              <a:rPr lang="nl-BE" sz="2400" dirty="0" err="1"/>
              <a:t>publié</a:t>
            </a:r>
            <a:r>
              <a:rPr lang="nl-BE" sz="2400" dirty="0"/>
              <a:t> </a:t>
            </a:r>
            <a:r>
              <a:rPr lang="nl-BE" sz="2400" dirty="0" err="1"/>
              <a:t>ou</a:t>
            </a:r>
            <a:r>
              <a:rPr lang="nl-BE" sz="2400" dirty="0"/>
              <a:t> de </a:t>
            </a:r>
            <a:r>
              <a:rPr lang="nl-BE" sz="2400" dirty="0" err="1"/>
              <a:t>mentionné</a:t>
            </a:r>
            <a:r>
              <a:rPr lang="nl-BE" sz="2400" dirty="0"/>
              <a:t> dans la recherche </a:t>
            </a:r>
            <a:r>
              <a:rPr lang="nl-BE" sz="2400" dirty="0" err="1"/>
              <a:t>empirique</a:t>
            </a:r>
            <a:r>
              <a:rPr lang="nl-BE" dirty="0"/>
              <a:t>.</a:t>
            </a:r>
          </a:p>
          <a:p>
            <a:pPr marL="0" indent="0">
              <a:buNone/>
            </a:pPr>
            <a:endParaRPr lang="nl-BE" dirty="0"/>
          </a:p>
          <a:p>
            <a:pPr marL="0" indent="0">
              <a:buNone/>
            </a:pPr>
            <a:endParaRPr lang="nl-BE" dirty="0"/>
          </a:p>
          <a:p>
            <a:pPr marL="0" indent="0">
              <a:buNone/>
            </a:pPr>
            <a:r>
              <a:rPr lang="nl-BE" dirty="0"/>
              <a:t>(2)</a:t>
            </a:r>
          </a:p>
        </p:txBody>
      </p:sp>
    </p:spTree>
    <p:extLst>
      <p:ext uri="{BB962C8B-B14F-4D97-AF65-F5344CB8AC3E}">
        <p14:creationId xmlns:p14="http://schemas.microsoft.com/office/powerpoint/2010/main" val="126983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8A6424-9494-41F7-AFB1-F9D24A478DCD}"/>
              </a:ext>
            </a:extLst>
          </p:cNvPr>
          <p:cNvSpPr>
            <a:spLocks noGrp="1"/>
          </p:cNvSpPr>
          <p:nvPr>
            <p:ph type="title"/>
          </p:nvPr>
        </p:nvSpPr>
        <p:spPr/>
        <p:txBody>
          <a:bodyPr/>
          <a:lstStyle/>
          <a:p>
            <a:r>
              <a:rPr lang="nl-BE" dirty="0"/>
              <a:t>1.2. </a:t>
            </a:r>
            <a:r>
              <a:rPr lang="nl-BE" dirty="0" err="1"/>
              <a:t>Contrevenant</a:t>
            </a:r>
            <a:r>
              <a:rPr lang="nl-BE" dirty="0"/>
              <a:t> </a:t>
            </a:r>
            <a:r>
              <a:rPr lang="nl-BE" dirty="0" err="1"/>
              <a:t>ou</a:t>
            </a:r>
            <a:r>
              <a:rPr lang="nl-BE" dirty="0"/>
              <a:t> pas?</a:t>
            </a:r>
          </a:p>
        </p:txBody>
      </p:sp>
      <p:sp>
        <p:nvSpPr>
          <p:cNvPr id="3" name="Tijdelijke aanduiding voor inhoud 2">
            <a:extLst>
              <a:ext uri="{FF2B5EF4-FFF2-40B4-BE49-F238E27FC236}">
                <a16:creationId xmlns:a16="http://schemas.microsoft.com/office/drawing/2014/main" id="{C55DB928-98C2-4FE0-8B21-3F6C1CD29AEC}"/>
              </a:ext>
            </a:extLst>
          </p:cNvPr>
          <p:cNvSpPr>
            <a:spLocks noGrp="1"/>
          </p:cNvSpPr>
          <p:nvPr>
            <p:ph idx="1"/>
          </p:nvPr>
        </p:nvSpPr>
        <p:spPr/>
        <p:txBody>
          <a:bodyPr/>
          <a:lstStyle/>
          <a:p>
            <a:pPr marL="0" indent="0">
              <a:buNone/>
            </a:pPr>
            <a:endParaRPr lang="nl-BE" dirty="0"/>
          </a:p>
          <a:p>
            <a:pPr marL="0" indent="0">
              <a:buNone/>
            </a:pPr>
            <a:r>
              <a:rPr lang="nl-BE" sz="2400" i="1" dirty="0"/>
              <a:t>“Si tu </a:t>
            </a:r>
            <a:r>
              <a:rPr lang="nl-BE" sz="2400" i="1" dirty="0" err="1"/>
              <a:t>partages</a:t>
            </a:r>
            <a:r>
              <a:rPr lang="nl-BE" sz="2400" i="1" dirty="0"/>
              <a:t> </a:t>
            </a:r>
            <a:r>
              <a:rPr lang="nl-BE" sz="2400" i="1" dirty="0" err="1"/>
              <a:t>cette</a:t>
            </a:r>
            <a:r>
              <a:rPr lang="nl-BE" sz="2400" i="1" dirty="0"/>
              <a:t> </a:t>
            </a:r>
            <a:r>
              <a:rPr lang="nl-BE" sz="2400" i="1" dirty="0" err="1"/>
              <a:t>opionion</a:t>
            </a:r>
            <a:r>
              <a:rPr lang="nl-BE" sz="2400" i="1" dirty="0"/>
              <a:t> que le </a:t>
            </a:r>
            <a:r>
              <a:rPr lang="nl-BE" sz="2400" i="1" dirty="0" err="1"/>
              <a:t>bonheur</a:t>
            </a:r>
            <a:r>
              <a:rPr lang="nl-BE" sz="2400" i="1" dirty="0"/>
              <a:t> </a:t>
            </a:r>
            <a:r>
              <a:rPr lang="nl-BE" sz="2400" i="1" dirty="0" err="1"/>
              <a:t>ici</a:t>
            </a:r>
            <a:r>
              <a:rPr lang="nl-BE" sz="2400" i="1" dirty="0"/>
              <a:t>-bas </a:t>
            </a:r>
            <a:r>
              <a:rPr lang="nl-BE" sz="2400" i="1" dirty="0" err="1"/>
              <a:t>n’est</a:t>
            </a:r>
            <a:r>
              <a:rPr lang="nl-BE" sz="2400" i="1" dirty="0"/>
              <a:t> ni dans la </a:t>
            </a:r>
            <a:r>
              <a:rPr lang="nl-BE" sz="2400" i="1" dirty="0" err="1"/>
              <a:t>posession</a:t>
            </a:r>
            <a:r>
              <a:rPr lang="nl-BE" sz="2400" i="1" dirty="0"/>
              <a:t> des </a:t>
            </a:r>
            <a:r>
              <a:rPr lang="nl-BE" sz="2400" i="1" dirty="0" err="1"/>
              <a:t>richesses</a:t>
            </a:r>
            <a:r>
              <a:rPr lang="nl-BE" sz="2400" i="1" dirty="0"/>
              <a:t> ni dans </a:t>
            </a:r>
            <a:r>
              <a:rPr lang="nl-BE" sz="2400" i="1" dirty="0" err="1"/>
              <a:t>celle</a:t>
            </a:r>
            <a:r>
              <a:rPr lang="nl-BE" sz="2400" i="1" dirty="0"/>
              <a:t> de la </a:t>
            </a:r>
            <a:r>
              <a:rPr lang="nl-BE" sz="2400" i="1" dirty="0" err="1"/>
              <a:t>gloire</a:t>
            </a:r>
            <a:r>
              <a:rPr lang="nl-BE" sz="2400" i="1" dirty="0"/>
              <a:t>, mais </a:t>
            </a:r>
            <a:r>
              <a:rPr lang="nl-BE" sz="2400" i="1" dirty="0" err="1"/>
              <a:t>bien</a:t>
            </a:r>
            <a:r>
              <a:rPr lang="nl-BE" sz="2400" i="1" dirty="0"/>
              <a:t> </a:t>
            </a:r>
            <a:r>
              <a:rPr lang="nl-BE" sz="2400" i="1" dirty="0" err="1"/>
              <a:t>plutôt</a:t>
            </a:r>
            <a:r>
              <a:rPr lang="nl-BE" sz="2400" i="1" dirty="0"/>
              <a:t> dans la </a:t>
            </a:r>
            <a:r>
              <a:rPr lang="nl-BE" sz="2400" i="1" dirty="0" err="1"/>
              <a:t>compréhension</a:t>
            </a:r>
            <a:r>
              <a:rPr lang="nl-BE" sz="2400" i="1" dirty="0"/>
              <a:t> du vent et de la </a:t>
            </a:r>
            <a:r>
              <a:rPr lang="nl-BE" sz="2400" i="1" dirty="0" err="1"/>
              <a:t>pluie</a:t>
            </a:r>
            <a:r>
              <a:rPr lang="nl-BE" sz="2400" i="1" dirty="0"/>
              <a:t>, du soleil et de la </a:t>
            </a:r>
            <a:r>
              <a:rPr lang="nl-BE" sz="2400" i="1" dirty="0" err="1"/>
              <a:t>brume</a:t>
            </a:r>
            <a:r>
              <a:rPr lang="nl-BE" sz="2400" i="1" dirty="0"/>
              <a:t>, de </a:t>
            </a:r>
            <a:r>
              <a:rPr lang="nl-BE" sz="2400" i="1" dirty="0" err="1"/>
              <a:t>l’été</a:t>
            </a:r>
            <a:r>
              <a:rPr lang="nl-BE" sz="2400" i="1" dirty="0"/>
              <a:t> et de </a:t>
            </a:r>
            <a:r>
              <a:rPr lang="nl-BE" sz="2400" i="1" dirty="0" err="1"/>
              <a:t>l’hiver</a:t>
            </a:r>
            <a:r>
              <a:rPr lang="nl-BE" sz="2400" i="1" dirty="0"/>
              <a:t>, dans le charme </a:t>
            </a:r>
            <a:r>
              <a:rPr lang="nl-BE" sz="2400" i="1" dirty="0" err="1"/>
              <a:t>d’une</a:t>
            </a:r>
            <a:r>
              <a:rPr lang="nl-BE" sz="2400" i="1" dirty="0"/>
              <a:t> nuit </a:t>
            </a:r>
            <a:r>
              <a:rPr lang="nl-BE" sz="2400" i="1" dirty="0" err="1"/>
              <a:t>étoilée</a:t>
            </a:r>
            <a:r>
              <a:rPr lang="nl-BE" sz="2400" i="1" dirty="0"/>
              <a:t>, </a:t>
            </a:r>
            <a:r>
              <a:rPr lang="nl-BE" sz="2400" i="1" dirty="0" err="1"/>
              <a:t>d’une</a:t>
            </a:r>
            <a:r>
              <a:rPr lang="nl-BE" sz="2400" i="1" dirty="0"/>
              <a:t> </a:t>
            </a:r>
            <a:r>
              <a:rPr lang="nl-BE" sz="2400" i="1" dirty="0" err="1"/>
              <a:t>plante</a:t>
            </a:r>
            <a:r>
              <a:rPr lang="nl-BE" sz="2400" i="1" dirty="0"/>
              <a:t> </a:t>
            </a:r>
            <a:r>
              <a:rPr lang="nl-BE" sz="2400" i="1" dirty="0" err="1"/>
              <a:t>figée</a:t>
            </a:r>
            <a:r>
              <a:rPr lang="nl-BE" sz="2400" i="1" dirty="0"/>
              <a:t> sous la </a:t>
            </a:r>
            <a:r>
              <a:rPr lang="nl-BE" sz="2400" i="1" dirty="0" err="1"/>
              <a:t>neige</a:t>
            </a:r>
            <a:r>
              <a:rPr lang="nl-BE" sz="2400" i="1" dirty="0"/>
              <a:t> </a:t>
            </a:r>
            <a:r>
              <a:rPr lang="nl-BE" sz="2400" i="1" dirty="0" err="1"/>
              <a:t>ou</a:t>
            </a:r>
            <a:r>
              <a:rPr lang="nl-BE" sz="2400" i="1" dirty="0"/>
              <a:t> </a:t>
            </a:r>
            <a:r>
              <a:rPr lang="nl-BE" sz="2400" i="1" dirty="0" err="1"/>
              <a:t>d’une</a:t>
            </a:r>
            <a:r>
              <a:rPr lang="nl-BE" sz="2400" i="1" dirty="0"/>
              <a:t> </a:t>
            </a:r>
            <a:r>
              <a:rPr lang="nl-BE" sz="2400" i="1" dirty="0" err="1"/>
              <a:t>mer</a:t>
            </a:r>
            <a:r>
              <a:rPr lang="nl-BE" sz="2400" i="1" dirty="0"/>
              <a:t> </a:t>
            </a:r>
            <a:r>
              <a:rPr lang="nl-BE" sz="2400" i="1" dirty="0" err="1"/>
              <a:t>démontée</a:t>
            </a:r>
            <a:r>
              <a:rPr lang="nl-BE" sz="2400" i="1" dirty="0"/>
              <a:t>, dans la </a:t>
            </a:r>
            <a:r>
              <a:rPr lang="nl-BE" sz="2400" i="1" dirty="0" err="1"/>
              <a:t>contemplation</a:t>
            </a:r>
            <a:r>
              <a:rPr lang="nl-BE" sz="2400" i="1" dirty="0"/>
              <a:t> </a:t>
            </a:r>
            <a:r>
              <a:rPr lang="nl-BE" sz="2400" i="1" dirty="0" err="1"/>
              <a:t>d’un</a:t>
            </a:r>
            <a:r>
              <a:rPr lang="nl-BE" sz="2400" i="1" dirty="0"/>
              <a:t> vol </a:t>
            </a:r>
            <a:r>
              <a:rPr lang="nl-BE" sz="2400" i="1" dirty="0" err="1"/>
              <a:t>d’oies</a:t>
            </a:r>
            <a:r>
              <a:rPr lang="nl-BE" sz="2400" i="1" dirty="0"/>
              <a:t> </a:t>
            </a:r>
            <a:r>
              <a:rPr lang="nl-BE" sz="2400" i="1" dirty="0" err="1"/>
              <a:t>sauvages</a:t>
            </a:r>
            <a:r>
              <a:rPr lang="nl-BE" sz="2400" i="1" dirty="0"/>
              <a:t> </a:t>
            </a:r>
            <a:r>
              <a:rPr lang="nl-BE" sz="2400" i="1" dirty="0" err="1"/>
              <a:t>ou</a:t>
            </a:r>
            <a:r>
              <a:rPr lang="nl-BE" sz="2400" i="1" dirty="0"/>
              <a:t> dans </a:t>
            </a:r>
            <a:r>
              <a:rPr lang="nl-BE" sz="2400" i="1" dirty="0" err="1"/>
              <a:t>l’écoute</a:t>
            </a:r>
            <a:r>
              <a:rPr lang="nl-BE" sz="2400" i="1" dirty="0"/>
              <a:t> du </a:t>
            </a:r>
            <a:r>
              <a:rPr lang="nl-BE" sz="2400" i="1" dirty="0" err="1"/>
              <a:t>chant</a:t>
            </a:r>
            <a:r>
              <a:rPr lang="nl-BE" sz="2400" i="1" dirty="0"/>
              <a:t> </a:t>
            </a:r>
            <a:r>
              <a:rPr lang="nl-BE" sz="2400" i="1" dirty="0" err="1"/>
              <a:t>d’un</a:t>
            </a:r>
            <a:r>
              <a:rPr lang="nl-BE" sz="2400" i="1" dirty="0"/>
              <a:t> </a:t>
            </a:r>
            <a:r>
              <a:rPr lang="nl-BE" sz="2400" i="1" dirty="0" err="1"/>
              <a:t>rossignol</a:t>
            </a:r>
            <a:r>
              <a:rPr lang="nl-BE" sz="2400" i="1" dirty="0"/>
              <a:t>, (…) </a:t>
            </a:r>
            <a:r>
              <a:rPr lang="nl-BE" sz="2400" i="1" dirty="0" err="1"/>
              <a:t>c’est</a:t>
            </a:r>
            <a:r>
              <a:rPr lang="nl-BE" sz="2400" i="1" dirty="0"/>
              <a:t> pour </a:t>
            </a:r>
            <a:r>
              <a:rPr lang="nl-BE" sz="2400" i="1" dirty="0" err="1"/>
              <a:t>toi</a:t>
            </a:r>
            <a:r>
              <a:rPr lang="nl-BE" sz="2400" i="1" dirty="0"/>
              <a:t> que </a:t>
            </a:r>
            <a:r>
              <a:rPr lang="nl-BE" sz="2400" i="1" dirty="0" err="1"/>
              <a:t>j’ai</a:t>
            </a:r>
            <a:r>
              <a:rPr lang="nl-BE" sz="2400" i="1" dirty="0"/>
              <a:t> </a:t>
            </a:r>
            <a:r>
              <a:rPr lang="nl-BE" sz="2400" i="1" dirty="0" err="1"/>
              <a:t>écrit</a:t>
            </a:r>
            <a:r>
              <a:rPr lang="nl-BE" sz="2400" i="1" dirty="0"/>
              <a:t> </a:t>
            </a:r>
            <a:r>
              <a:rPr lang="nl-BE" sz="2400" i="1" dirty="0" err="1"/>
              <a:t>ce</a:t>
            </a:r>
            <a:r>
              <a:rPr lang="nl-BE" sz="2400" i="1" dirty="0"/>
              <a:t> </a:t>
            </a:r>
            <a:r>
              <a:rPr lang="nl-BE" sz="2400" i="1" dirty="0" err="1"/>
              <a:t>livre</a:t>
            </a:r>
            <a:r>
              <a:rPr lang="nl-BE" sz="2400" i="1" dirty="0"/>
              <a:t>.”</a:t>
            </a:r>
          </a:p>
          <a:p>
            <a:pPr marL="0" indent="0">
              <a:buNone/>
            </a:pPr>
            <a:endParaRPr lang="nl-BE" sz="2400" i="1" dirty="0"/>
          </a:p>
          <a:p>
            <a:pPr marL="0" indent="0">
              <a:buNone/>
            </a:pPr>
            <a:r>
              <a:rPr lang="nl-BE" sz="2000" dirty="0"/>
              <a:t>L. Lippens, </a:t>
            </a:r>
            <a:r>
              <a:rPr lang="nl-BE" sz="2000" i="1" dirty="0"/>
              <a:t>Les </a:t>
            </a:r>
            <a:r>
              <a:rPr lang="nl-BE" sz="2000" i="1" dirty="0" err="1"/>
              <a:t>oiseaux</a:t>
            </a:r>
            <a:r>
              <a:rPr lang="nl-BE" sz="2000" i="1" dirty="0"/>
              <a:t> en </a:t>
            </a:r>
            <a:r>
              <a:rPr lang="nl-BE" sz="2000" i="1" dirty="0" err="1"/>
              <a:t>Belgique</a:t>
            </a:r>
            <a:r>
              <a:rPr lang="nl-BE" sz="2000" i="1" dirty="0"/>
              <a:t>. Premier guide à </a:t>
            </a:r>
            <a:r>
              <a:rPr lang="nl-BE" sz="2000" i="1" dirty="0" err="1"/>
              <a:t>l’étude</a:t>
            </a:r>
            <a:r>
              <a:rPr lang="nl-BE" sz="2000" i="1" dirty="0"/>
              <a:t> de </a:t>
            </a:r>
            <a:r>
              <a:rPr lang="nl-BE" sz="2000" i="1" dirty="0" err="1"/>
              <a:t>nos</a:t>
            </a:r>
            <a:r>
              <a:rPr lang="nl-BE" sz="2000" i="1" dirty="0"/>
              <a:t> </a:t>
            </a:r>
            <a:r>
              <a:rPr lang="nl-BE" sz="2000" i="1" dirty="0" err="1"/>
              <a:t>oiseaux</a:t>
            </a:r>
            <a:r>
              <a:rPr lang="nl-BE" sz="2000" dirty="0"/>
              <a:t>, </a:t>
            </a:r>
            <a:r>
              <a:rPr lang="nl-BE" sz="2000" dirty="0" err="1"/>
              <a:t>Préface</a:t>
            </a:r>
            <a:r>
              <a:rPr lang="nl-BE" sz="2000" dirty="0"/>
              <a:t>, 6 </a:t>
            </a:r>
            <a:r>
              <a:rPr lang="nl-BE" sz="2000" dirty="0" err="1"/>
              <a:t>septembre</a:t>
            </a:r>
            <a:r>
              <a:rPr lang="nl-BE" sz="2000" dirty="0"/>
              <a:t> 1948. (3)</a:t>
            </a:r>
          </a:p>
        </p:txBody>
      </p:sp>
    </p:spTree>
    <p:extLst>
      <p:ext uri="{BB962C8B-B14F-4D97-AF65-F5344CB8AC3E}">
        <p14:creationId xmlns:p14="http://schemas.microsoft.com/office/powerpoint/2010/main" val="309817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132EFE-7BCF-47F5-98B2-269442BDF3F0}"/>
              </a:ext>
            </a:extLst>
          </p:cNvPr>
          <p:cNvSpPr>
            <a:spLocks noGrp="1"/>
          </p:cNvSpPr>
          <p:nvPr>
            <p:ph type="title"/>
          </p:nvPr>
        </p:nvSpPr>
        <p:spPr/>
        <p:txBody>
          <a:bodyPr/>
          <a:lstStyle/>
          <a:p>
            <a:r>
              <a:rPr lang="nl-BE" dirty="0"/>
              <a:t>1.3. </a:t>
            </a:r>
            <a:r>
              <a:rPr lang="nl-BE" dirty="0" err="1"/>
              <a:t>Même</a:t>
            </a:r>
            <a:r>
              <a:rPr lang="nl-BE" dirty="0"/>
              <a:t> les mots</a:t>
            </a:r>
          </a:p>
        </p:txBody>
      </p:sp>
      <p:pic>
        <p:nvPicPr>
          <p:cNvPr id="5" name="Tijdelijke aanduiding voor inhoud 4">
            <a:extLst>
              <a:ext uri="{FF2B5EF4-FFF2-40B4-BE49-F238E27FC236}">
                <a16:creationId xmlns:a16="http://schemas.microsoft.com/office/drawing/2014/main" id="{D3C8C250-3C32-4AD5-A562-2B5F35B8E3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1196752"/>
            <a:ext cx="5688632" cy="3744416"/>
          </a:xfrm>
        </p:spPr>
      </p:pic>
    </p:spTree>
    <p:extLst>
      <p:ext uri="{BB962C8B-B14F-4D97-AF65-F5344CB8AC3E}">
        <p14:creationId xmlns:p14="http://schemas.microsoft.com/office/powerpoint/2010/main" val="352752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E3B370-1B32-4CA8-ADC4-A2095D72816F}"/>
              </a:ext>
            </a:extLst>
          </p:cNvPr>
          <p:cNvSpPr>
            <a:spLocks noGrp="1"/>
          </p:cNvSpPr>
          <p:nvPr>
            <p:ph type="title"/>
          </p:nvPr>
        </p:nvSpPr>
        <p:spPr/>
        <p:txBody>
          <a:bodyPr/>
          <a:lstStyle/>
          <a:p>
            <a:endParaRPr lang="nl-BE"/>
          </a:p>
        </p:txBody>
      </p:sp>
      <p:sp>
        <p:nvSpPr>
          <p:cNvPr id="3" name="Tijdelijke aanduiding voor inhoud 2">
            <a:extLst>
              <a:ext uri="{FF2B5EF4-FFF2-40B4-BE49-F238E27FC236}">
                <a16:creationId xmlns:a16="http://schemas.microsoft.com/office/drawing/2014/main" id="{806F722F-C670-4E02-AC7C-3E5B1BF28E50}"/>
              </a:ext>
            </a:extLst>
          </p:cNvPr>
          <p:cNvSpPr>
            <a:spLocks noGrp="1"/>
          </p:cNvSpPr>
          <p:nvPr>
            <p:ph idx="1"/>
          </p:nvPr>
        </p:nvSpPr>
        <p:spPr/>
        <p:txBody>
          <a:bodyPr/>
          <a:lstStyle/>
          <a:p>
            <a:pPr marL="0" indent="0">
              <a:buNone/>
            </a:pPr>
            <a:endParaRPr lang="nl-BE" dirty="0"/>
          </a:p>
          <a:p>
            <a:pPr marL="0" indent="0">
              <a:buNone/>
            </a:pPr>
            <a:r>
              <a:rPr lang="nl-BE" dirty="0"/>
              <a:t>“</a:t>
            </a:r>
            <a:r>
              <a:rPr lang="nl-BE" dirty="0" err="1"/>
              <a:t>Murmuration</a:t>
            </a:r>
            <a:r>
              <a:rPr lang="nl-BE" dirty="0"/>
              <a:t>”</a:t>
            </a:r>
          </a:p>
          <a:p>
            <a:pPr marL="0" indent="0">
              <a:buNone/>
            </a:pPr>
            <a:endParaRPr lang="nl-BE" dirty="0"/>
          </a:p>
          <a:p>
            <a:pPr marL="0" indent="0">
              <a:buNone/>
            </a:pPr>
            <a:r>
              <a:rPr lang="nl-BE" dirty="0"/>
              <a:t>“Vol de </a:t>
            </a:r>
            <a:r>
              <a:rPr lang="nl-BE" dirty="0" err="1"/>
              <a:t>plusieurs</a:t>
            </a:r>
            <a:r>
              <a:rPr lang="nl-BE" dirty="0"/>
              <a:t> </a:t>
            </a:r>
            <a:r>
              <a:rPr lang="nl-BE" dirty="0" err="1"/>
              <a:t>milliers</a:t>
            </a:r>
            <a:r>
              <a:rPr lang="nl-BE" dirty="0"/>
              <a:t> </a:t>
            </a:r>
            <a:r>
              <a:rPr lang="nl-BE" dirty="0" err="1"/>
              <a:t>d’oiseaux</a:t>
            </a:r>
            <a:r>
              <a:rPr lang="nl-BE" dirty="0"/>
              <a:t> </a:t>
            </a:r>
            <a:r>
              <a:rPr lang="nl-BE" dirty="0" err="1"/>
              <a:t>tournoyant</a:t>
            </a:r>
            <a:r>
              <a:rPr lang="nl-BE" dirty="0"/>
              <a:t> dans le </a:t>
            </a:r>
            <a:r>
              <a:rPr lang="nl-BE" dirty="0" err="1"/>
              <a:t>ciel</a:t>
            </a:r>
            <a:r>
              <a:rPr lang="nl-BE" dirty="0"/>
              <a:t>.”</a:t>
            </a:r>
          </a:p>
          <a:p>
            <a:pPr marL="0" indent="0">
              <a:buNone/>
            </a:pPr>
            <a:r>
              <a:rPr lang="nl-BE" dirty="0"/>
              <a:t>	</a:t>
            </a:r>
            <a:r>
              <a:rPr lang="nl-BE" sz="2400" dirty="0" err="1"/>
              <a:t>Etourneaux</a:t>
            </a:r>
            <a:r>
              <a:rPr lang="nl-BE" sz="2400" dirty="0"/>
              <a:t>, </a:t>
            </a:r>
            <a:r>
              <a:rPr lang="nl-BE" sz="2400" dirty="0" err="1"/>
              <a:t>bécasseaux</a:t>
            </a:r>
            <a:r>
              <a:rPr lang="nl-BE" sz="2400" dirty="0"/>
              <a:t>, …</a:t>
            </a:r>
          </a:p>
        </p:txBody>
      </p:sp>
    </p:spTree>
    <p:extLst>
      <p:ext uri="{BB962C8B-B14F-4D97-AF65-F5344CB8AC3E}">
        <p14:creationId xmlns:p14="http://schemas.microsoft.com/office/powerpoint/2010/main" val="228396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DC5941-5D44-4AC1-95E4-D32C773DD833}"/>
              </a:ext>
            </a:extLst>
          </p:cNvPr>
          <p:cNvSpPr>
            <a:spLocks noGrp="1"/>
          </p:cNvSpPr>
          <p:nvPr>
            <p:ph type="title"/>
          </p:nvPr>
        </p:nvSpPr>
        <p:spPr/>
        <p:txBody>
          <a:bodyPr/>
          <a:lstStyle/>
          <a:p>
            <a:r>
              <a:rPr lang="nl-BE" dirty="0"/>
              <a:t>1.4. Les sources </a:t>
            </a:r>
            <a:r>
              <a:rPr lang="nl-BE" dirty="0" err="1"/>
              <a:t>matérielles</a:t>
            </a:r>
            <a:r>
              <a:rPr lang="nl-BE" dirty="0"/>
              <a:t> du </a:t>
            </a:r>
            <a:r>
              <a:rPr lang="nl-BE" dirty="0" err="1"/>
              <a:t>droit</a:t>
            </a:r>
            <a:endParaRPr lang="nl-BE" dirty="0"/>
          </a:p>
        </p:txBody>
      </p:sp>
      <p:sp>
        <p:nvSpPr>
          <p:cNvPr id="3" name="Tijdelijke aanduiding voor inhoud 2">
            <a:extLst>
              <a:ext uri="{FF2B5EF4-FFF2-40B4-BE49-F238E27FC236}">
                <a16:creationId xmlns:a16="http://schemas.microsoft.com/office/drawing/2014/main" id="{4C55D686-01EA-415D-BB4C-D4F8F8E9A2C9}"/>
              </a:ext>
            </a:extLst>
          </p:cNvPr>
          <p:cNvSpPr>
            <a:spLocks noGrp="1"/>
          </p:cNvSpPr>
          <p:nvPr>
            <p:ph idx="1"/>
          </p:nvPr>
        </p:nvSpPr>
        <p:spPr>
          <a:xfrm>
            <a:off x="251520" y="836712"/>
            <a:ext cx="8712968" cy="5040560"/>
          </a:xfrm>
        </p:spPr>
        <p:txBody>
          <a:bodyPr/>
          <a:lstStyle/>
          <a:p>
            <a:pPr marL="0" indent="0">
              <a:buNone/>
            </a:pPr>
            <a:r>
              <a:rPr lang="nl-BE" dirty="0"/>
              <a:t>‘</a:t>
            </a:r>
            <a:r>
              <a:rPr lang="fr-BE" sz="2400" dirty="0"/>
              <a:t>Les sources matérielles du droit expliquent le contenu du droit. Ce sont les sources qui expliquent pourquoi le droit et comme il est et pas autrement. Les règles de droit sont selon les cas basées sur la science, des opinions politiques ou des conceptions du raisonnable</a:t>
            </a:r>
            <a:r>
              <a:rPr lang="fr-BE" dirty="0"/>
              <a:t>.’</a:t>
            </a:r>
          </a:p>
          <a:p>
            <a:pPr marL="0" indent="0">
              <a:buNone/>
            </a:pPr>
            <a:r>
              <a:rPr lang="fr-BE" dirty="0"/>
              <a:t>‘</a:t>
            </a:r>
            <a:r>
              <a:rPr lang="fr-BE" sz="2400" dirty="0"/>
              <a:t>Il y a évidemment une interaction ces différentes opinions et ces opinions elles-mêmes sont déterminées par de nombreuses circonstances: la démographie de la société, le climat, la religion dominante, …’</a:t>
            </a:r>
          </a:p>
          <a:p>
            <a:pPr marL="0" indent="0">
              <a:buNone/>
            </a:pPr>
            <a:endParaRPr lang="nl-BE" dirty="0"/>
          </a:p>
          <a:p>
            <a:pPr marL="0" indent="0">
              <a:buNone/>
            </a:pPr>
            <a:r>
              <a:rPr lang="nl-BE" sz="2400" dirty="0"/>
              <a:t>Y. Stevens </a:t>
            </a:r>
            <a:r>
              <a:rPr lang="nl-BE" sz="2400" i="1" dirty="0"/>
              <a:t>et al., Recht. Een verkennende inleiding voor niet-juristen </a:t>
            </a:r>
            <a:r>
              <a:rPr lang="nl-BE" sz="2400" dirty="0"/>
              <a:t>(syllabus) 2021, 34 [</a:t>
            </a:r>
            <a:r>
              <a:rPr lang="nl-BE" sz="2400" dirty="0" err="1"/>
              <a:t>traduction</a:t>
            </a:r>
            <a:r>
              <a:rPr lang="nl-BE" sz="2400" dirty="0"/>
              <a:t> libre]. (4)</a:t>
            </a:r>
          </a:p>
        </p:txBody>
      </p:sp>
    </p:spTree>
    <p:extLst>
      <p:ext uri="{BB962C8B-B14F-4D97-AF65-F5344CB8AC3E}">
        <p14:creationId xmlns:p14="http://schemas.microsoft.com/office/powerpoint/2010/main" val="3377909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1104</TotalTime>
  <Words>1542</Words>
  <Application>Microsoft Office PowerPoint</Application>
  <PresentationFormat>Diavoorstelling (4:3)</PresentationFormat>
  <Paragraphs>121</Paragraphs>
  <Slides>21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21</vt:i4>
      </vt:variant>
    </vt:vector>
  </HeadingPairs>
  <TitlesOfParts>
    <vt:vector size="26" baseType="lpstr">
      <vt:lpstr>Arial</vt:lpstr>
      <vt:lpstr>Calibri</vt:lpstr>
      <vt:lpstr>Verdana</vt:lpstr>
      <vt:lpstr>Wingdings</vt:lpstr>
      <vt:lpstr>Office Theme</vt:lpstr>
      <vt:lpstr>Le murmure de narratives entre la loi et l’imaginaire</vt:lpstr>
      <vt:lpstr>PowerPoint-presentatie</vt:lpstr>
      <vt:lpstr>1.1. Le juge entre droit et …</vt:lpstr>
      <vt:lpstr>PowerPoint-presentatie</vt:lpstr>
      <vt:lpstr>PowerPoint-presentatie</vt:lpstr>
      <vt:lpstr>1.2. Contrevenant ou pas?</vt:lpstr>
      <vt:lpstr>1.3. Même les mots</vt:lpstr>
      <vt:lpstr>PowerPoint-presentatie</vt:lpstr>
      <vt:lpstr>1.4. Les sources matérielles du droit</vt:lpstr>
      <vt:lpstr>1.5. Biodiversité et générations futures</vt:lpstr>
      <vt:lpstr>II. Révision de la Directive 2008/99/CE relative à la protection de l’environnement par le droit pénal</vt:lpstr>
      <vt:lpstr>PowerPoint-presentatie</vt:lpstr>
      <vt:lpstr>II.1. Nouvelles infractions biodiversité</vt:lpstr>
      <vt:lpstr>II.2. Sanctions personnes physiques (article 5 projet)</vt:lpstr>
      <vt:lpstr>(article 5 projet, suite)</vt:lpstr>
      <vt:lpstr>II.3.1 Circonstances aggravantes (article 8 projet)</vt:lpstr>
      <vt:lpstr>PowerPoint-presentatie</vt:lpstr>
      <vt:lpstr>II.3.2. Circonstances atténuantes (article 9 projet)</vt:lpstr>
      <vt:lpstr>III. Le projet CRIM-BIODIV</vt:lpstr>
      <vt:lpstr>Merci!</vt:lpstr>
      <vt:lpstr>Bibliographie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lambr</dc:creator>
  <cp:lastModifiedBy>Carole Billiet</cp:lastModifiedBy>
  <cp:revision>111</cp:revision>
  <cp:lastPrinted>2023-01-31T10:55:14Z</cp:lastPrinted>
  <dcterms:created xsi:type="dcterms:W3CDTF">2009-12-01T15:52:26Z</dcterms:created>
  <dcterms:modified xsi:type="dcterms:W3CDTF">2024-03-02T17:17:36Z</dcterms:modified>
</cp:coreProperties>
</file>