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58" r:id="rId3"/>
    <p:sldId id="261" r:id="rId4"/>
    <p:sldId id="262" r:id="rId5"/>
    <p:sldId id="263" r:id="rId6"/>
    <p:sldId id="264" r:id="rId7"/>
    <p:sldId id="265" r:id="rId8"/>
    <p:sldId id="266" r:id="rId9"/>
    <p:sldId id="267" r:id="rId10"/>
    <p:sldId id="270" r:id="rId11"/>
    <p:sldId id="268" r:id="rId12"/>
    <p:sldId id="260" r:id="rId13"/>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4F"/>
    <a:srgbClr val="141313"/>
    <a:srgbClr val="474746"/>
    <a:srgbClr val="323030"/>
    <a:srgbClr val="811A20"/>
    <a:srgbClr val="18233A"/>
    <a:srgbClr val="631D1D"/>
    <a:srgbClr val="62616E"/>
    <a:srgbClr val="053C7B"/>
    <a:srgbClr val="ACD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02" autoAdjust="0"/>
    <p:restoredTop sz="94660"/>
  </p:normalViewPr>
  <p:slideViewPr>
    <p:cSldViewPr>
      <p:cViewPr varScale="1">
        <p:scale>
          <a:sx n="78" d="100"/>
          <a:sy n="78"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4D8A6-E91F-2349-9524-29B4C5A5DC24}" type="datetimeFigureOut">
              <a:rPr lang="nl-NL" smtClean="0"/>
              <a:t>2-3-2024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21A2C-3C7C-D545-A329-5793AF5DBC8F}" type="slidenum">
              <a:rPr lang="nl-NL" smtClean="0"/>
              <a:t>‹nr.›</a:t>
            </a:fld>
            <a:endParaRPr lang="nl-NL"/>
          </a:p>
        </p:txBody>
      </p:sp>
    </p:spTree>
    <p:extLst>
      <p:ext uri="{BB962C8B-B14F-4D97-AF65-F5344CB8AC3E}">
        <p14:creationId xmlns:p14="http://schemas.microsoft.com/office/powerpoint/2010/main"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Afbeelding 11" descr="foto-1.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7535"/>
          <a:stretch/>
        </p:blipFill>
        <p:spPr>
          <a:xfrm>
            <a:off x="0" y="0"/>
            <a:ext cx="9144000" cy="3870745"/>
          </a:xfrm>
          <a:prstGeom prst="rect">
            <a:avLst/>
          </a:prstGeom>
        </p:spPr>
      </p:pic>
      <p:pic>
        <p:nvPicPr>
          <p:cNvPr id="14" name="Afbeelding 13" descr="logo-slide-titel.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79512" y="188640"/>
            <a:ext cx="8784976" cy="6535682"/>
          </a:xfrm>
          <a:prstGeom prst="rect">
            <a:avLst/>
          </a:prstGeom>
        </p:spPr>
      </p:pic>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nl-BE" dirty="0"/>
          </a:p>
        </p:txBody>
      </p:sp>
    </p:spTree>
    <p:extLst>
      <p:ext uri="{BB962C8B-B14F-4D97-AF65-F5344CB8AC3E}">
        <p14:creationId xmlns:p14="http://schemas.microsoft.com/office/powerpoint/2010/main" val="121482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Afbeelding 6" descr="logo-slid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27000" y="76200"/>
            <a:ext cx="8869680" cy="6687312"/>
          </a:xfrm>
          <a:prstGeom prst="rect">
            <a:avLst/>
          </a:prstGeom>
        </p:spPr>
      </p:pic>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16" name="Date Placeholder 3"/>
          <p:cNvSpPr>
            <a:spLocks noGrp="1"/>
          </p:cNvSpPr>
          <p:nvPr>
            <p:ph type="dt" sz="half" idx="10"/>
          </p:nvPr>
        </p:nvSpPr>
        <p:spPr>
          <a:xfrm>
            <a:off x="179512" y="6381328"/>
            <a:ext cx="2133600" cy="365125"/>
          </a:xfrm>
        </p:spPr>
        <p:txBody>
          <a:bodyPr/>
          <a:lstStyle>
            <a:lvl1pPr>
              <a:defRPr/>
            </a:lvl1pPr>
          </a:lstStyle>
          <a:p>
            <a:fld id="{6559652E-C199-334F-9320-471B095246A8}" type="datetime1">
              <a:rPr lang="nl-BE"/>
              <a:pPr/>
              <a:t>2/03/2024</a:t>
            </a:fld>
            <a:endParaRPr lang="nl-BE" dirty="0"/>
          </a:p>
        </p:txBody>
      </p:sp>
      <p:sp>
        <p:nvSpPr>
          <p:cNvPr id="17" name="Footer Placeholder 4"/>
          <p:cNvSpPr>
            <a:spLocks noGrp="1"/>
          </p:cNvSpPr>
          <p:nvPr>
            <p:ph type="ftr" sz="quarter" idx="11"/>
          </p:nvPr>
        </p:nvSpPr>
        <p:spPr>
          <a:xfrm>
            <a:off x="2411760" y="6381328"/>
            <a:ext cx="4464496"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6948264" y="6382916"/>
            <a:ext cx="752475" cy="365125"/>
          </a:xfrm>
        </p:spPr>
        <p:txBody>
          <a:bodyPr/>
          <a:lstStyle>
            <a:lvl1pPr>
              <a:defRPr/>
            </a:lvl1pPr>
          </a:lstStyle>
          <a:p>
            <a:fld id="{BBB2625E-E22D-324D-B6D3-F6234E5E9FE9}" type="slidenum">
              <a:rPr lang="nl-BE"/>
              <a:pPr/>
              <a:t>‹nr.›</a:t>
            </a:fld>
            <a:endParaRPr lang="nl-BE"/>
          </a:p>
        </p:txBody>
      </p:sp>
    </p:spTree>
    <p:extLst>
      <p:ext uri="{BB962C8B-B14F-4D97-AF65-F5344CB8AC3E}">
        <p14:creationId xmlns:p14="http://schemas.microsoft.com/office/powerpoint/2010/main" val="147664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hthoek 7"/>
          <p:cNvSpPr/>
          <p:nvPr userDrawn="1"/>
        </p:nvSpPr>
        <p:spPr>
          <a:xfrm>
            <a:off x="0" y="0"/>
            <a:ext cx="9144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descr="logo-slide-titel-wi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1520" y="224468"/>
            <a:ext cx="8640960" cy="6402670"/>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spTree>
    <p:extLst>
      <p:ext uri="{BB962C8B-B14F-4D97-AF65-F5344CB8AC3E}">
        <p14:creationId xmlns:p14="http://schemas.microsoft.com/office/powerpoint/2010/main" val="3863296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2/03/2024</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‹nr.›</a:t>
            </a:fld>
            <a:endParaRPr lang="nl-BE"/>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noAutofit/>
          </a:bodyPr>
          <a:lstStyle/>
          <a:p>
            <a:pPr algn="ctr"/>
            <a:r>
              <a:rPr lang="nl-NL" sz="2400" dirty="0" err="1"/>
              <a:t>Climate</a:t>
            </a:r>
            <a:r>
              <a:rPr lang="nl-NL" sz="2400" dirty="0"/>
              <a:t> Change </a:t>
            </a:r>
            <a:r>
              <a:rPr lang="nl-NL" sz="2400" dirty="0" err="1"/>
              <a:t>Litigation</a:t>
            </a:r>
            <a:r>
              <a:rPr lang="nl-NL" sz="2400" dirty="0"/>
              <a:t> in Europe: a Short Story of a Hard </a:t>
            </a:r>
            <a:r>
              <a:rPr lang="nl-NL" sz="2400" dirty="0" err="1"/>
              <a:t>Ride</a:t>
            </a:r>
            <a:endParaRPr lang="nl-NL" sz="2400" dirty="0"/>
          </a:p>
        </p:txBody>
      </p:sp>
      <p:sp>
        <p:nvSpPr>
          <p:cNvPr id="5" name="Subtitel 4"/>
          <p:cNvSpPr>
            <a:spLocks noGrp="1"/>
          </p:cNvSpPr>
          <p:nvPr>
            <p:ph type="subTitle" idx="1"/>
          </p:nvPr>
        </p:nvSpPr>
        <p:spPr>
          <a:xfrm>
            <a:off x="1403648" y="5229200"/>
            <a:ext cx="6984776" cy="342904"/>
          </a:xfrm>
        </p:spPr>
        <p:txBody>
          <a:bodyPr>
            <a:normAutofit fontScale="77500" lnSpcReduction="20000"/>
          </a:bodyPr>
          <a:lstStyle/>
          <a:p>
            <a:r>
              <a:rPr lang="nl-NL" dirty="0"/>
              <a:t>Prof. dr. Carole M. Billiet, Head </a:t>
            </a:r>
            <a:r>
              <a:rPr lang="nl-NL" dirty="0" err="1"/>
              <a:t>Environmental</a:t>
            </a:r>
            <a:r>
              <a:rPr lang="nl-NL" dirty="0"/>
              <a:t> </a:t>
            </a:r>
            <a:r>
              <a:rPr lang="nl-NL" dirty="0" err="1"/>
              <a:t>Law</a:t>
            </a:r>
            <a:r>
              <a:rPr lang="nl-NL" dirty="0"/>
              <a:t> Unit </a:t>
            </a:r>
            <a:r>
              <a:rPr lang="nl-NL" dirty="0" err="1"/>
              <a:t>UHassselt</a:t>
            </a:r>
            <a:endParaRPr lang="nl-NL" dirty="0"/>
          </a:p>
        </p:txBody>
      </p:sp>
    </p:spTree>
    <p:extLst>
      <p:ext uri="{BB962C8B-B14F-4D97-AF65-F5344CB8AC3E}">
        <p14:creationId xmlns:p14="http://schemas.microsoft.com/office/powerpoint/2010/main" val="387160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CEB8DA-0FA6-44AB-99D7-91C754711770}"/>
              </a:ext>
            </a:extLst>
          </p:cNvPr>
          <p:cNvSpPr>
            <a:spLocks noGrp="1"/>
          </p:cNvSpPr>
          <p:nvPr>
            <p:ph type="title"/>
          </p:nvPr>
        </p:nvSpPr>
        <p:spPr/>
        <p:txBody>
          <a:bodyPr/>
          <a:lstStyle/>
          <a:p>
            <a:endParaRPr lang="nl-BE"/>
          </a:p>
        </p:txBody>
      </p:sp>
      <p:pic>
        <p:nvPicPr>
          <p:cNvPr id="4" name="Tijdelijke aanduiding voor inhoud 3" descr="The full value chain (Scopes 1, 2, 3) of the GHG Protocol Corporate Standard. ">
            <a:extLst>
              <a:ext uri="{FF2B5EF4-FFF2-40B4-BE49-F238E27FC236}">
                <a16:creationId xmlns:a16="http://schemas.microsoft.com/office/drawing/2014/main" id="{F12DAB11-58A7-472A-95D6-73259287FFB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3" y="1124744"/>
            <a:ext cx="7776864" cy="4680520"/>
          </a:xfrm>
          <a:prstGeom prst="rect">
            <a:avLst/>
          </a:prstGeom>
          <a:noFill/>
          <a:ln>
            <a:noFill/>
          </a:ln>
        </p:spPr>
      </p:pic>
    </p:spTree>
    <p:extLst>
      <p:ext uri="{BB962C8B-B14F-4D97-AF65-F5344CB8AC3E}">
        <p14:creationId xmlns:p14="http://schemas.microsoft.com/office/powerpoint/2010/main" val="4216339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BB0449-E597-43BD-B02A-5578C2B54770}"/>
              </a:ext>
            </a:extLst>
          </p:cNvPr>
          <p:cNvSpPr>
            <a:spLocks noGrp="1"/>
          </p:cNvSpPr>
          <p:nvPr>
            <p:ph type="title"/>
          </p:nvPr>
        </p:nvSpPr>
        <p:spPr/>
        <p:txBody>
          <a:bodyPr/>
          <a:lstStyle/>
          <a:p>
            <a:pPr algn="ctr"/>
            <a:r>
              <a:rPr lang="nl-BE" dirty="0"/>
              <a:t>4. </a:t>
            </a:r>
            <a:r>
              <a:rPr lang="nl-BE" dirty="0" err="1"/>
              <a:t>Perspectives</a:t>
            </a:r>
            <a:endParaRPr lang="nl-BE" dirty="0"/>
          </a:p>
        </p:txBody>
      </p:sp>
      <p:sp>
        <p:nvSpPr>
          <p:cNvPr id="3" name="Tijdelijke aanduiding voor inhoud 2">
            <a:extLst>
              <a:ext uri="{FF2B5EF4-FFF2-40B4-BE49-F238E27FC236}">
                <a16:creationId xmlns:a16="http://schemas.microsoft.com/office/drawing/2014/main" id="{F725FA34-3628-4300-A35C-E698BC9AB949}"/>
              </a:ext>
            </a:extLst>
          </p:cNvPr>
          <p:cNvSpPr>
            <a:spLocks noGrp="1"/>
          </p:cNvSpPr>
          <p:nvPr>
            <p:ph idx="1"/>
          </p:nvPr>
        </p:nvSpPr>
        <p:spPr/>
        <p:txBody>
          <a:bodyPr/>
          <a:lstStyle/>
          <a:p>
            <a:r>
              <a:rPr lang="en-US" sz="2400" dirty="0"/>
              <a:t>The steep increase in Climate Change Litigation will continue</a:t>
            </a:r>
          </a:p>
          <a:p>
            <a:pPr marL="0" indent="0">
              <a:buNone/>
            </a:pPr>
            <a:endParaRPr lang="en-US" sz="2400" dirty="0"/>
          </a:p>
          <a:p>
            <a:r>
              <a:rPr lang="en-US" sz="2400" dirty="0"/>
              <a:t>Some judgments have enforcement issues but others don’t</a:t>
            </a:r>
          </a:p>
          <a:p>
            <a:pPr marL="0" indent="0">
              <a:buNone/>
            </a:pPr>
            <a:endParaRPr lang="en-US" sz="2400" dirty="0"/>
          </a:p>
          <a:p>
            <a:r>
              <a:rPr lang="en-US" sz="2400" dirty="0"/>
              <a:t>Be careful in appreciating what is a win, a successful case, a strategic case</a:t>
            </a:r>
          </a:p>
          <a:p>
            <a:pPr lvl="1"/>
            <a:r>
              <a:rPr lang="en-US" sz="2000" dirty="0"/>
              <a:t>The importance of building a social and legal narrative</a:t>
            </a:r>
          </a:p>
        </p:txBody>
      </p:sp>
    </p:spTree>
    <p:extLst>
      <p:ext uri="{BB962C8B-B14F-4D97-AF65-F5344CB8AC3E}">
        <p14:creationId xmlns:p14="http://schemas.microsoft.com/office/powerpoint/2010/main" val="701595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pPr algn="ctr"/>
            <a:r>
              <a:rPr lang="nl-NL" dirty="0" err="1"/>
              <a:t>Thank</a:t>
            </a:r>
            <a:r>
              <a:rPr lang="nl-NL" dirty="0"/>
              <a:t> </a:t>
            </a:r>
            <a:r>
              <a:rPr lang="nl-NL" dirty="0" err="1"/>
              <a:t>you</a:t>
            </a:r>
            <a:r>
              <a:rPr lang="nl-NL" dirty="0"/>
              <a:t> </a:t>
            </a:r>
            <a:r>
              <a:rPr lang="nl-NL" dirty="0" err="1"/>
              <a:t>so</a:t>
            </a:r>
            <a:r>
              <a:rPr lang="nl-NL" dirty="0"/>
              <a:t> </a:t>
            </a:r>
            <a:r>
              <a:rPr lang="nl-NL" dirty="0" err="1"/>
              <a:t>very</a:t>
            </a:r>
            <a:r>
              <a:rPr lang="nl-NL" dirty="0"/>
              <a:t> </a:t>
            </a:r>
            <a:r>
              <a:rPr lang="nl-NL" dirty="0" err="1"/>
              <a:t>much</a:t>
            </a:r>
            <a:endParaRPr lang="nl-NL" dirty="0"/>
          </a:p>
        </p:txBody>
      </p:sp>
      <p:sp>
        <p:nvSpPr>
          <p:cNvPr id="5" name="Subtitel 4"/>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93867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5" name="Tijdelijke aanduiding voor inhoud 4"/>
          <p:cNvSpPr>
            <a:spLocks noGrp="1"/>
          </p:cNvSpPr>
          <p:nvPr>
            <p:ph idx="1"/>
          </p:nvPr>
        </p:nvSpPr>
        <p:spPr/>
        <p:txBody>
          <a:bodyPr/>
          <a:lstStyle/>
          <a:p>
            <a:endParaRPr lang="nl-NL" dirty="0"/>
          </a:p>
          <a:p>
            <a:r>
              <a:rPr lang="nl-NL" sz="2400" dirty="0"/>
              <a:t>On </a:t>
            </a:r>
            <a:r>
              <a:rPr lang="nl-NL" sz="2400" dirty="0" err="1"/>
              <a:t>numbers</a:t>
            </a:r>
            <a:r>
              <a:rPr lang="nl-NL" sz="2400" dirty="0"/>
              <a:t> </a:t>
            </a:r>
            <a:r>
              <a:rPr lang="nl-NL" sz="2400" dirty="0" err="1"/>
              <a:t>and</a:t>
            </a:r>
            <a:r>
              <a:rPr lang="nl-NL" sz="2400" dirty="0"/>
              <a:t> </a:t>
            </a:r>
            <a:r>
              <a:rPr lang="nl-NL" sz="2400" dirty="0" err="1"/>
              <a:t>variety</a:t>
            </a:r>
            <a:endParaRPr lang="nl-NL" sz="2400" dirty="0"/>
          </a:p>
          <a:p>
            <a:r>
              <a:rPr lang="nl-NL" sz="2400" dirty="0"/>
              <a:t>The </a:t>
            </a:r>
            <a:r>
              <a:rPr lang="nl-NL" sz="2400" dirty="0" err="1"/>
              <a:t>Neubauer</a:t>
            </a:r>
            <a:r>
              <a:rPr lang="nl-NL" sz="2400" dirty="0"/>
              <a:t> case</a:t>
            </a:r>
          </a:p>
          <a:p>
            <a:r>
              <a:rPr lang="nl-NL" sz="2400" dirty="0"/>
              <a:t>The Shell case</a:t>
            </a:r>
          </a:p>
          <a:p>
            <a:r>
              <a:rPr lang="nl-NL" sz="2400" dirty="0" err="1"/>
              <a:t>Perspectives</a:t>
            </a:r>
            <a:endParaRPr lang="nl-NL" sz="2400" dirty="0"/>
          </a:p>
          <a:p>
            <a:endParaRPr lang="nl-NL" dirty="0"/>
          </a:p>
          <a:p>
            <a:endParaRPr lang="nl-NL" dirty="0"/>
          </a:p>
          <a:p>
            <a:pPr marL="0" indent="0" algn="ctr">
              <a:buNone/>
            </a:pPr>
            <a:r>
              <a:rPr lang="nl-NL" sz="2400" dirty="0" err="1"/>
              <a:t>Climate</a:t>
            </a:r>
            <a:r>
              <a:rPr lang="nl-NL" sz="2400" dirty="0"/>
              <a:t> Change </a:t>
            </a:r>
            <a:r>
              <a:rPr lang="nl-NL" sz="2400" dirty="0" err="1"/>
              <a:t>Litigation</a:t>
            </a:r>
            <a:r>
              <a:rPr lang="nl-NL" sz="2400" dirty="0"/>
              <a:t> (CCL): cases </a:t>
            </a:r>
            <a:r>
              <a:rPr lang="nl-NL" sz="2400" dirty="0" err="1"/>
              <a:t>that</a:t>
            </a:r>
            <a:r>
              <a:rPr lang="nl-NL" sz="2400" dirty="0"/>
              <a:t> </a:t>
            </a:r>
            <a:r>
              <a:rPr lang="nl-NL" sz="2400" dirty="0" err="1"/>
              <a:t>relate</a:t>
            </a:r>
            <a:r>
              <a:rPr lang="nl-NL" sz="2400" dirty="0"/>
              <a:t> </a:t>
            </a:r>
            <a:r>
              <a:rPr lang="nl-NL" sz="2400" dirty="0" err="1"/>
              <a:t>to</a:t>
            </a:r>
            <a:r>
              <a:rPr lang="nl-NL" sz="2400" dirty="0"/>
              <a:t> </a:t>
            </a:r>
            <a:r>
              <a:rPr lang="nl-NL" sz="2400" dirty="0" err="1"/>
              <a:t>climate</a:t>
            </a:r>
            <a:r>
              <a:rPr lang="nl-NL" sz="2400" dirty="0"/>
              <a:t> change </a:t>
            </a:r>
            <a:r>
              <a:rPr lang="nl-NL" sz="2400" dirty="0" err="1"/>
              <a:t>mitigation</a:t>
            </a:r>
            <a:r>
              <a:rPr lang="nl-NL" sz="2400" dirty="0"/>
              <a:t> or </a:t>
            </a:r>
            <a:r>
              <a:rPr lang="nl-NL" sz="2400" dirty="0" err="1"/>
              <a:t>adaptation</a:t>
            </a:r>
            <a:endParaRPr lang="nl-NL" sz="2400" dirty="0"/>
          </a:p>
        </p:txBody>
      </p:sp>
    </p:spTree>
    <p:extLst>
      <p:ext uri="{BB962C8B-B14F-4D97-AF65-F5344CB8AC3E}">
        <p14:creationId xmlns:p14="http://schemas.microsoft.com/office/powerpoint/2010/main" val="98881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7BB971-F700-4B59-94A9-FBE479844BFD}"/>
              </a:ext>
            </a:extLst>
          </p:cNvPr>
          <p:cNvSpPr>
            <a:spLocks noGrp="1"/>
          </p:cNvSpPr>
          <p:nvPr>
            <p:ph type="title"/>
          </p:nvPr>
        </p:nvSpPr>
        <p:spPr/>
        <p:txBody>
          <a:bodyPr/>
          <a:lstStyle/>
          <a:p>
            <a:pPr algn="ctr"/>
            <a:r>
              <a:rPr lang="nl-BE" dirty="0"/>
              <a:t>1. On </a:t>
            </a:r>
            <a:r>
              <a:rPr lang="nl-BE" dirty="0" err="1"/>
              <a:t>numbers</a:t>
            </a:r>
            <a:r>
              <a:rPr lang="nl-BE" dirty="0"/>
              <a:t>* </a:t>
            </a:r>
            <a:r>
              <a:rPr lang="nl-BE" dirty="0" err="1"/>
              <a:t>and</a:t>
            </a:r>
            <a:r>
              <a:rPr lang="nl-BE" dirty="0"/>
              <a:t> </a:t>
            </a:r>
            <a:r>
              <a:rPr lang="nl-BE" dirty="0" err="1"/>
              <a:t>variety</a:t>
            </a:r>
            <a:endParaRPr lang="nl-BE" dirty="0"/>
          </a:p>
        </p:txBody>
      </p:sp>
      <p:graphicFrame>
        <p:nvGraphicFramePr>
          <p:cNvPr id="4" name="Tijdelijke aanduiding voor inhoud 3">
            <a:extLst>
              <a:ext uri="{FF2B5EF4-FFF2-40B4-BE49-F238E27FC236}">
                <a16:creationId xmlns:a16="http://schemas.microsoft.com/office/drawing/2014/main" id="{86E1819F-4914-4C75-81E6-1FCDE5C898EA}"/>
              </a:ext>
            </a:extLst>
          </p:cNvPr>
          <p:cNvGraphicFramePr>
            <a:graphicFrameLocks noGrp="1"/>
          </p:cNvGraphicFramePr>
          <p:nvPr>
            <p:ph idx="1"/>
            <p:extLst>
              <p:ext uri="{D42A27DB-BD31-4B8C-83A1-F6EECF244321}">
                <p14:modId xmlns:p14="http://schemas.microsoft.com/office/powerpoint/2010/main" val="1738565119"/>
              </p:ext>
            </p:extLst>
          </p:nvPr>
        </p:nvGraphicFramePr>
        <p:xfrm>
          <a:off x="250825" y="836613"/>
          <a:ext cx="8642352" cy="5415280"/>
        </p:xfrm>
        <a:graphic>
          <a:graphicData uri="http://schemas.openxmlformats.org/drawingml/2006/table">
            <a:tbl>
              <a:tblPr firstRow="1" bandRow="1">
                <a:tableStyleId>{5C22544A-7EE6-4342-B048-85BDC9FD1C3A}</a:tableStyleId>
              </a:tblPr>
              <a:tblGrid>
                <a:gridCol w="2160588">
                  <a:extLst>
                    <a:ext uri="{9D8B030D-6E8A-4147-A177-3AD203B41FA5}">
                      <a16:colId xmlns:a16="http://schemas.microsoft.com/office/drawing/2014/main" val="2965570124"/>
                    </a:ext>
                  </a:extLst>
                </a:gridCol>
                <a:gridCol w="2160588">
                  <a:extLst>
                    <a:ext uri="{9D8B030D-6E8A-4147-A177-3AD203B41FA5}">
                      <a16:colId xmlns:a16="http://schemas.microsoft.com/office/drawing/2014/main" val="1710225685"/>
                    </a:ext>
                  </a:extLst>
                </a:gridCol>
                <a:gridCol w="2160588">
                  <a:extLst>
                    <a:ext uri="{9D8B030D-6E8A-4147-A177-3AD203B41FA5}">
                      <a16:colId xmlns:a16="http://schemas.microsoft.com/office/drawing/2014/main" val="2662297069"/>
                    </a:ext>
                  </a:extLst>
                </a:gridCol>
                <a:gridCol w="2160588">
                  <a:extLst>
                    <a:ext uri="{9D8B030D-6E8A-4147-A177-3AD203B41FA5}">
                      <a16:colId xmlns:a16="http://schemas.microsoft.com/office/drawing/2014/main" val="1009506694"/>
                    </a:ext>
                  </a:extLst>
                </a:gridCol>
              </a:tblGrid>
              <a:tr h="370840">
                <a:tc>
                  <a:txBody>
                    <a:bodyPr/>
                    <a:lstStyle/>
                    <a:p>
                      <a:pPr algn="ctr"/>
                      <a:r>
                        <a:rPr lang="nl-BE" dirty="0"/>
                        <a:t>CCL</a:t>
                      </a:r>
                    </a:p>
                  </a:txBody>
                  <a:tcPr/>
                </a:tc>
                <a:tc>
                  <a:txBody>
                    <a:bodyPr/>
                    <a:lstStyle/>
                    <a:p>
                      <a:pPr algn="ctr"/>
                      <a:r>
                        <a:rPr lang="nl-BE" dirty="0"/>
                        <a:t>USA</a:t>
                      </a:r>
                    </a:p>
                  </a:txBody>
                  <a:tcPr/>
                </a:tc>
                <a:tc>
                  <a:txBody>
                    <a:bodyPr/>
                    <a:lstStyle/>
                    <a:p>
                      <a:pPr algn="ctr"/>
                      <a:r>
                        <a:rPr lang="nl-BE" dirty="0" err="1"/>
                        <a:t>Elsewhere</a:t>
                      </a:r>
                      <a:endParaRPr lang="nl-BE" dirty="0"/>
                    </a:p>
                  </a:txBody>
                  <a:tcPr/>
                </a:tc>
                <a:tc>
                  <a:txBody>
                    <a:bodyPr/>
                    <a:lstStyle/>
                    <a:p>
                      <a:r>
                        <a:rPr lang="nl-BE" dirty="0" err="1"/>
                        <a:t>Globally</a:t>
                      </a:r>
                      <a:endParaRPr lang="nl-BE" dirty="0"/>
                    </a:p>
                  </a:txBody>
                  <a:tcPr/>
                </a:tc>
                <a:extLst>
                  <a:ext uri="{0D108BD9-81ED-4DB2-BD59-A6C34878D82A}">
                    <a16:rowId xmlns:a16="http://schemas.microsoft.com/office/drawing/2014/main" val="2528188468"/>
                  </a:ext>
                </a:extLst>
              </a:tr>
              <a:tr h="370840">
                <a:tc>
                  <a:txBody>
                    <a:bodyPr/>
                    <a:lstStyle/>
                    <a:p>
                      <a:r>
                        <a:rPr lang="nl-BE" dirty="0"/>
                        <a:t>2022</a:t>
                      </a:r>
                    </a:p>
                  </a:txBody>
                  <a:tcPr/>
                </a:tc>
                <a:tc>
                  <a:txBody>
                    <a:bodyPr/>
                    <a:lstStyle/>
                    <a:p>
                      <a:pPr algn="ctr"/>
                      <a:r>
                        <a:rPr lang="nl-BE" dirty="0"/>
                        <a:t>1426</a:t>
                      </a:r>
                    </a:p>
                  </a:txBody>
                  <a:tcPr/>
                </a:tc>
                <a:tc>
                  <a:txBody>
                    <a:bodyPr/>
                    <a:lstStyle/>
                    <a:p>
                      <a:pPr algn="ctr"/>
                      <a:r>
                        <a:rPr lang="nl-BE" dirty="0"/>
                        <a:t>576</a:t>
                      </a:r>
                    </a:p>
                    <a:p>
                      <a:pPr algn="ctr"/>
                      <a:r>
                        <a:rPr lang="nl-BE" dirty="0"/>
                        <a:t>43 </a:t>
                      </a:r>
                      <a:r>
                        <a:rPr lang="nl-BE" dirty="0" err="1"/>
                        <a:t>countries</a:t>
                      </a:r>
                      <a:endParaRPr lang="nl-BE" dirty="0"/>
                    </a:p>
                    <a:p>
                      <a:pPr algn="ctr"/>
                      <a:r>
                        <a:rPr lang="nl-BE" dirty="0"/>
                        <a:t>15 </a:t>
                      </a:r>
                      <a:r>
                        <a:rPr lang="nl-BE" dirty="0" err="1"/>
                        <a:t>supranational</a:t>
                      </a:r>
                      <a:r>
                        <a:rPr lang="nl-BE" dirty="0"/>
                        <a:t> fora</a:t>
                      </a:r>
                    </a:p>
                  </a:txBody>
                  <a:tcPr/>
                </a:tc>
                <a:tc>
                  <a:txBody>
                    <a:bodyPr/>
                    <a:lstStyle/>
                    <a:p>
                      <a:r>
                        <a:rPr lang="nl-BE" dirty="0"/>
                        <a:t>2002</a:t>
                      </a:r>
                    </a:p>
                  </a:txBody>
                  <a:tcPr/>
                </a:tc>
                <a:extLst>
                  <a:ext uri="{0D108BD9-81ED-4DB2-BD59-A6C34878D82A}">
                    <a16:rowId xmlns:a16="http://schemas.microsoft.com/office/drawing/2014/main" val="3265684776"/>
                  </a:ext>
                </a:extLst>
              </a:tr>
              <a:tr h="370840">
                <a:tc>
                  <a:txBody>
                    <a:bodyPr/>
                    <a:lstStyle/>
                    <a:p>
                      <a:r>
                        <a:rPr lang="nl-BE" dirty="0"/>
                        <a:t>2019</a:t>
                      </a:r>
                    </a:p>
                  </a:txBody>
                  <a:tcPr/>
                </a:tc>
                <a:tc>
                  <a:txBody>
                    <a:bodyPr/>
                    <a:lstStyle/>
                    <a:p>
                      <a:pPr algn="ctr"/>
                      <a:r>
                        <a:rPr lang="nl-BE" dirty="0"/>
                        <a:t>1023</a:t>
                      </a:r>
                    </a:p>
                  </a:txBody>
                  <a:tcPr/>
                </a:tc>
                <a:tc>
                  <a:txBody>
                    <a:bodyPr/>
                    <a:lstStyle/>
                    <a:p>
                      <a:pPr algn="ctr"/>
                      <a:r>
                        <a:rPr lang="nl-BE" dirty="0"/>
                        <a:t>305</a:t>
                      </a:r>
                    </a:p>
                    <a:p>
                      <a:pPr algn="ctr"/>
                      <a:r>
                        <a:rPr lang="nl-BE" dirty="0"/>
                        <a:t>27 </a:t>
                      </a:r>
                      <a:r>
                        <a:rPr lang="nl-BE" dirty="0" err="1"/>
                        <a:t>countries</a:t>
                      </a:r>
                      <a:endParaRPr lang="nl-BE" dirty="0"/>
                    </a:p>
                    <a:p>
                      <a:pPr algn="ctr"/>
                      <a:r>
                        <a:rPr lang="nl-BE" dirty="0"/>
                        <a:t>3 </a:t>
                      </a:r>
                      <a:r>
                        <a:rPr lang="nl-BE" dirty="0" err="1"/>
                        <a:t>supranational</a:t>
                      </a:r>
                      <a:r>
                        <a:rPr lang="nl-BE" dirty="0"/>
                        <a:t> fora</a:t>
                      </a:r>
                    </a:p>
                  </a:txBody>
                  <a:tcPr/>
                </a:tc>
                <a:tc>
                  <a:txBody>
                    <a:bodyPr/>
                    <a:lstStyle/>
                    <a:p>
                      <a:r>
                        <a:rPr lang="nl-BE" dirty="0"/>
                        <a:t>1328</a:t>
                      </a:r>
                    </a:p>
                  </a:txBody>
                  <a:tcPr/>
                </a:tc>
                <a:extLst>
                  <a:ext uri="{0D108BD9-81ED-4DB2-BD59-A6C34878D82A}">
                    <a16:rowId xmlns:a16="http://schemas.microsoft.com/office/drawing/2014/main" val="2488976410"/>
                  </a:ext>
                </a:extLst>
              </a:tr>
              <a:tr h="370840">
                <a:tc>
                  <a:txBody>
                    <a:bodyPr/>
                    <a:lstStyle/>
                    <a:p>
                      <a:r>
                        <a:rPr lang="nl-BE" dirty="0"/>
                        <a:t>2015</a:t>
                      </a:r>
                    </a:p>
                  </a:txBody>
                  <a:tcPr/>
                </a:tc>
                <a:tc gridSpan="3">
                  <a:txBody>
                    <a:bodyPr/>
                    <a:lstStyle/>
                    <a:p>
                      <a:pPr algn="ctr"/>
                      <a:r>
                        <a:rPr lang="nl-BE" dirty="0"/>
                        <a:t>Lahore High Court (Pakistan), </a:t>
                      </a:r>
                      <a:r>
                        <a:rPr lang="nl-BE" b="1" dirty="0" err="1"/>
                        <a:t>Ashgar</a:t>
                      </a:r>
                      <a:r>
                        <a:rPr lang="nl-BE" b="1" dirty="0"/>
                        <a:t> </a:t>
                      </a:r>
                      <a:r>
                        <a:rPr lang="nl-BE" b="1" dirty="0" err="1"/>
                        <a:t>Leghari</a:t>
                      </a:r>
                      <a:r>
                        <a:rPr lang="nl-BE" b="1" dirty="0"/>
                        <a:t> </a:t>
                      </a:r>
                      <a:r>
                        <a:rPr lang="nl-BE" dirty="0"/>
                        <a:t>case</a:t>
                      </a:r>
                    </a:p>
                    <a:p>
                      <a:pPr algn="ctr"/>
                      <a:r>
                        <a:rPr lang="nl-BE" dirty="0"/>
                        <a:t>The Hague District Court (The Netherlands), </a:t>
                      </a:r>
                      <a:r>
                        <a:rPr lang="nl-BE" b="1" dirty="0" err="1"/>
                        <a:t>Urgenda</a:t>
                      </a:r>
                      <a:r>
                        <a:rPr lang="nl-BE" b="1" dirty="0"/>
                        <a:t> </a:t>
                      </a:r>
                      <a:r>
                        <a:rPr lang="nl-BE" dirty="0"/>
                        <a:t>case</a:t>
                      </a:r>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2827450709"/>
                  </a:ext>
                </a:extLst>
              </a:tr>
              <a:tr h="370840">
                <a:tc>
                  <a:txBody>
                    <a:bodyPr/>
                    <a:lstStyle/>
                    <a:p>
                      <a:endParaRPr lang="nl-BE"/>
                    </a:p>
                  </a:txBody>
                  <a:tcPr/>
                </a:tc>
                <a:tc>
                  <a:txBody>
                    <a:bodyPr/>
                    <a:lstStyle/>
                    <a:p>
                      <a:pPr algn="ctr"/>
                      <a:endParaRPr lang="nl-BE"/>
                    </a:p>
                  </a:txBody>
                  <a:tcPr/>
                </a:tc>
                <a:tc>
                  <a:txBody>
                    <a:bodyPr/>
                    <a:lstStyle/>
                    <a:p>
                      <a:pPr algn="ctr"/>
                      <a:endParaRPr lang="nl-BE" dirty="0"/>
                    </a:p>
                  </a:txBody>
                  <a:tcPr/>
                </a:tc>
                <a:tc>
                  <a:txBody>
                    <a:bodyPr/>
                    <a:lstStyle/>
                    <a:p>
                      <a:endParaRPr lang="nl-BE"/>
                    </a:p>
                  </a:txBody>
                  <a:tcPr/>
                </a:tc>
                <a:extLst>
                  <a:ext uri="{0D108BD9-81ED-4DB2-BD59-A6C34878D82A}">
                    <a16:rowId xmlns:a16="http://schemas.microsoft.com/office/drawing/2014/main" val="1289155134"/>
                  </a:ext>
                </a:extLst>
              </a:tr>
              <a:tr h="370840">
                <a:tc>
                  <a:txBody>
                    <a:bodyPr/>
                    <a:lstStyle/>
                    <a:p>
                      <a:r>
                        <a:rPr lang="nl-BE" dirty="0"/>
                        <a:t>Timespan</a:t>
                      </a:r>
                    </a:p>
                  </a:txBody>
                  <a:tcPr/>
                </a:tc>
                <a:tc gridSpan="3">
                  <a:txBody>
                    <a:bodyPr/>
                    <a:lstStyle/>
                    <a:p>
                      <a:pPr algn="ctr"/>
                      <a:r>
                        <a:rPr lang="nl-BE" dirty="0" err="1"/>
                        <a:t>Starting</a:t>
                      </a:r>
                      <a:r>
                        <a:rPr lang="nl-BE" dirty="0"/>
                        <a:t> 1990/1994</a:t>
                      </a:r>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4068114247"/>
                  </a:ext>
                </a:extLst>
              </a:tr>
              <a:tr h="370840">
                <a:tc>
                  <a:txBody>
                    <a:bodyPr/>
                    <a:lstStyle/>
                    <a:p>
                      <a:r>
                        <a:rPr lang="nl-BE" dirty="0"/>
                        <a:t>Europe</a:t>
                      </a:r>
                    </a:p>
                  </a:txBody>
                  <a:tcPr/>
                </a:tc>
                <a:tc gridSpan="3">
                  <a:txBody>
                    <a:bodyPr/>
                    <a:lstStyle/>
                    <a:p>
                      <a:pPr algn="ctr"/>
                      <a:r>
                        <a:rPr lang="nl-BE" dirty="0"/>
                        <a:t>Australia 124</a:t>
                      </a:r>
                    </a:p>
                    <a:p>
                      <a:pPr algn="ctr"/>
                      <a:r>
                        <a:rPr lang="nl-BE" dirty="0"/>
                        <a:t>UK 83</a:t>
                      </a:r>
                    </a:p>
                    <a:p>
                      <a:pPr algn="ctr"/>
                      <a:r>
                        <a:rPr lang="nl-BE" dirty="0"/>
                        <a:t>EU 60</a:t>
                      </a:r>
                    </a:p>
                    <a:p>
                      <a:pPr algn="ctr"/>
                      <a:r>
                        <a:rPr lang="nl-BE" b="1" dirty="0" err="1"/>
                        <a:t>EctHR</a:t>
                      </a:r>
                      <a:r>
                        <a:rPr lang="nl-BE" b="1" dirty="0"/>
                        <a:t> 4</a:t>
                      </a:r>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89844262"/>
                  </a:ext>
                </a:extLst>
              </a:tr>
              <a:tr h="370840">
                <a:tc gridSpan="4">
                  <a:txBody>
                    <a:bodyPr/>
                    <a:lstStyle/>
                    <a:p>
                      <a:pPr algn="ctr"/>
                      <a:r>
                        <a:rPr lang="nl-BE" dirty="0"/>
                        <a:t>*J. </a:t>
                      </a:r>
                      <a:r>
                        <a:rPr lang="nl-BE" dirty="0" err="1"/>
                        <a:t>Setzer</a:t>
                      </a:r>
                      <a:r>
                        <a:rPr lang="nl-BE" dirty="0"/>
                        <a:t> &amp; C. </a:t>
                      </a:r>
                      <a:r>
                        <a:rPr lang="nl-BE" dirty="0" err="1"/>
                        <a:t>Higham</a:t>
                      </a:r>
                      <a:r>
                        <a:rPr lang="nl-BE" dirty="0"/>
                        <a:t>/R. </a:t>
                      </a:r>
                      <a:r>
                        <a:rPr lang="nl-BE" dirty="0" err="1"/>
                        <a:t>Byrnes</a:t>
                      </a:r>
                      <a:r>
                        <a:rPr lang="nl-BE" dirty="0"/>
                        <a:t>, </a:t>
                      </a:r>
                      <a:r>
                        <a:rPr lang="nl-BE" i="1" dirty="0"/>
                        <a:t>Global trends in [CCL], 2022/2019 Snapshot</a:t>
                      </a:r>
                    </a:p>
                  </a:txBody>
                  <a:tcPr/>
                </a:tc>
                <a:tc hMerge="1">
                  <a:txBody>
                    <a:bodyPr/>
                    <a:lstStyle/>
                    <a:p>
                      <a:pPr algn="ctr"/>
                      <a:endParaRPr lang="nl-BE" b="1" dirty="0"/>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236959031"/>
                  </a:ext>
                </a:extLst>
              </a:tr>
            </a:tbl>
          </a:graphicData>
        </a:graphic>
      </p:graphicFrame>
    </p:spTree>
    <p:extLst>
      <p:ext uri="{BB962C8B-B14F-4D97-AF65-F5344CB8AC3E}">
        <p14:creationId xmlns:p14="http://schemas.microsoft.com/office/powerpoint/2010/main" val="165231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00CE853-0402-4C9E-87FA-7A17DF3D378F}"/>
              </a:ext>
            </a:extLst>
          </p:cNvPr>
          <p:cNvSpPr>
            <a:spLocks noGrp="1"/>
          </p:cNvSpPr>
          <p:nvPr>
            <p:ph idx="1"/>
          </p:nvPr>
        </p:nvSpPr>
        <p:spPr>
          <a:xfrm>
            <a:off x="251520" y="548680"/>
            <a:ext cx="8640960" cy="5328592"/>
          </a:xfrm>
        </p:spPr>
        <p:txBody>
          <a:bodyPr/>
          <a:lstStyle/>
          <a:p>
            <a:pPr marL="0" indent="0">
              <a:buNone/>
            </a:pPr>
            <a:r>
              <a:rPr lang="nl-BE" sz="2400" dirty="0"/>
              <a:t>In Europe</a:t>
            </a:r>
          </a:p>
          <a:p>
            <a:pPr marL="0" indent="0">
              <a:buNone/>
            </a:pPr>
            <a:endParaRPr lang="nl-BE" dirty="0"/>
          </a:p>
          <a:p>
            <a:r>
              <a:rPr lang="nl-BE" sz="2400" dirty="0" err="1"/>
              <a:t>Systemic</a:t>
            </a:r>
            <a:r>
              <a:rPr lang="nl-BE" sz="2400" dirty="0"/>
              <a:t> cases</a:t>
            </a:r>
          </a:p>
          <a:p>
            <a:pPr lvl="1"/>
            <a:r>
              <a:rPr lang="nl-BE" sz="2000" dirty="0" err="1"/>
              <a:t>Against</a:t>
            </a:r>
            <a:r>
              <a:rPr lang="nl-BE" sz="2000" dirty="0"/>
              <a:t> </a:t>
            </a:r>
            <a:r>
              <a:rPr lang="nl-BE" sz="2000" dirty="0" err="1"/>
              <a:t>governments</a:t>
            </a:r>
            <a:endParaRPr lang="nl-BE" sz="2000" dirty="0"/>
          </a:p>
          <a:p>
            <a:pPr lvl="1"/>
            <a:r>
              <a:rPr lang="nl-BE" sz="2000" dirty="0" err="1"/>
              <a:t>Against</a:t>
            </a:r>
            <a:r>
              <a:rPr lang="nl-BE" sz="2000" dirty="0"/>
              <a:t> companies </a:t>
            </a:r>
          </a:p>
          <a:p>
            <a:pPr lvl="1"/>
            <a:r>
              <a:rPr lang="nl-BE" sz="2000" dirty="0" err="1"/>
              <a:t>Against</a:t>
            </a:r>
            <a:r>
              <a:rPr lang="nl-BE" sz="2000" dirty="0"/>
              <a:t> financial </a:t>
            </a:r>
            <a:r>
              <a:rPr lang="nl-BE" sz="2000" dirty="0" err="1"/>
              <a:t>institutions</a:t>
            </a:r>
            <a:endParaRPr lang="nl-BE" sz="2000" dirty="0"/>
          </a:p>
          <a:p>
            <a:pPr lvl="1"/>
            <a:endParaRPr lang="nl-BE" dirty="0"/>
          </a:p>
          <a:p>
            <a:r>
              <a:rPr lang="nl-BE" sz="2400" dirty="0" err="1"/>
              <a:t>Many</a:t>
            </a:r>
            <a:r>
              <a:rPr lang="nl-BE" sz="2400" dirty="0"/>
              <a:t> </a:t>
            </a:r>
            <a:r>
              <a:rPr lang="nl-BE" sz="2400" dirty="0" err="1"/>
              <a:t>other</a:t>
            </a:r>
            <a:endParaRPr lang="nl-BE" sz="2400" dirty="0"/>
          </a:p>
          <a:p>
            <a:pPr lvl="1"/>
            <a:r>
              <a:rPr lang="nl-BE" sz="2000" dirty="0" err="1"/>
              <a:t>Criminal</a:t>
            </a:r>
            <a:r>
              <a:rPr lang="nl-BE" sz="2000" dirty="0"/>
              <a:t> </a:t>
            </a:r>
            <a:r>
              <a:rPr lang="nl-BE" sz="2000" dirty="0" err="1"/>
              <a:t>law</a:t>
            </a:r>
            <a:r>
              <a:rPr lang="nl-BE" sz="2000" dirty="0"/>
              <a:t> – </a:t>
            </a:r>
            <a:r>
              <a:rPr lang="nl-BE" sz="2000" dirty="0" err="1"/>
              <a:t>civil</a:t>
            </a:r>
            <a:r>
              <a:rPr lang="nl-BE" sz="2000" dirty="0"/>
              <a:t> </a:t>
            </a:r>
            <a:r>
              <a:rPr lang="nl-BE" sz="2000" dirty="0" err="1"/>
              <a:t>desobedience</a:t>
            </a:r>
            <a:r>
              <a:rPr lang="nl-BE" sz="2000" dirty="0"/>
              <a:t> cases</a:t>
            </a:r>
          </a:p>
          <a:p>
            <a:pPr lvl="1"/>
            <a:r>
              <a:rPr lang="nl-BE" sz="2000" dirty="0" err="1"/>
              <a:t>Administrative</a:t>
            </a:r>
            <a:r>
              <a:rPr lang="nl-BE" sz="2000" dirty="0"/>
              <a:t> </a:t>
            </a:r>
            <a:r>
              <a:rPr lang="nl-BE" sz="2000" dirty="0" err="1"/>
              <a:t>law</a:t>
            </a:r>
            <a:r>
              <a:rPr lang="nl-BE" sz="2000" dirty="0"/>
              <a:t> – </a:t>
            </a:r>
            <a:r>
              <a:rPr lang="nl-BE" sz="2000" dirty="0" err="1"/>
              <a:t>Environmental</a:t>
            </a:r>
            <a:r>
              <a:rPr lang="nl-BE" sz="2000" dirty="0"/>
              <a:t> </a:t>
            </a:r>
            <a:r>
              <a:rPr lang="nl-BE" sz="2000" dirty="0" err="1"/>
              <a:t>permitting</a:t>
            </a:r>
            <a:r>
              <a:rPr lang="nl-BE" sz="2000" dirty="0"/>
              <a:t> cases</a:t>
            </a:r>
          </a:p>
          <a:p>
            <a:pPr lvl="1"/>
            <a:r>
              <a:rPr lang="nl-BE" sz="2000" dirty="0"/>
              <a:t>European </a:t>
            </a:r>
            <a:r>
              <a:rPr lang="nl-BE" sz="2000" dirty="0" err="1"/>
              <a:t>law</a:t>
            </a:r>
            <a:r>
              <a:rPr lang="nl-BE" sz="2000" dirty="0"/>
              <a:t> – ETS-system cases</a:t>
            </a:r>
          </a:p>
          <a:p>
            <a:pPr lvl="1"/>
            <a:r>
              <a:rPr lang="nl-BE" sz="2000" dirty="0" err="1"/>
              <a:t>Economic</a:t>
            </a:r>
            <a:r>
              <a:rPr lang="nl-BE" sz="2000" dirty="0"/>
              <a:t> </a:t>
            </a:r>
            <a:r>
              <a:rPr lang="nl-BE" sz="2000" dirty="0" err="1"/>
              <a:t>law</a:t>
            </a:r>
            <a:r>
              <a:rPr lang="nl-BE" sz="2000" dirty="0"/>
              <a:t> – </a:t>
            </a:r>
            <a:r>
              <a:rPr lang="nl-BE" sz="2000" dirty="0" err="1"/>
              <a:t>Climate</a:t>
            </a:r>
            <a:r>
              <a:rPr lang="nl-BE" sz="2000" dirty="0"/>
              <a:t> </a:t>
            </a:r>
            <a:r>
              <a:rPr lang="nl-BE" sz="2000" dirty="0" err="1"/>
              <a:t>related</a:t>
            </a:r>
            <a:r>
              <a:rPr lang="nl-BE" sz="2000" dirty="0"/>
              <a:t> greenwashing </a:t>
            </a:r>
            <a:r>
              <a:rPr lang="nl-BE" sz="2000" dirty="0" err="1"/>
              <a:t>litigation</a:t>
            </a:r>
            <a:endParaRPr lang="nl-BE" sz="2000" dirty="0"/>
          </a:p>
          <a:p>
            <a:pPr lvl="1"/>
            <a:r>
              <a:rPr lang="nl-BE" sz="2000" dirty="0"/>
              <a:t>…</a:t>
            </a:r>
          </a:p>
        </p:txBody>
      </p:sp>
      <p:sp>
        <p:nvSpPr>
          <p:cNvPr id="5" name="Titel 4">
            <a:extLst>
              <a:ext uri="{FF2B5EF4-FFF2-40B4-BE49-F238E27FC236}">
                <a16:creationId xmlns:a16="http://schemas.microsoft.com/office/drawing/2014/main" id="{08C84718-AC4F-4C36-A9DB-2C3232D242AD}"/>
              </a:ext>
            </a:extLst>
          </p:cNvPr>
          <p:cNvSpPr>
            <a:spLocks noGrp="1"/>
          </p:cNvSpPr>
          <p:nvPr>
            <p:ph type="title"/>
          </p:nvPr>
        </p:nvSpPr>
        <p:spPr>
          <a:xfrm>
            <a:off x="251520" y="332656"/>
            <a:ext cx="8640960" cy="648072"/>
          </a:xfrm>
        </p:spPr>
        <p:txBody>
          <a:bodyPr/>
          <a:lstStyle/>
          <a:p>
            <a:endParaRPr lang="nl-BE" dirty="0"/>
          </a:p>
        </p:txBody>
      </p:sp>
    </p:spTree>
    <p:extLst>
      <p:ext uri="{BB962C8B-B14F-4D97-AF65-F5344CB8AC3E}">
        <p14:creationId xmlns:p14="http://schemas.microsoft.com/office/powerpoint/2010/main" val="119887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F8C931-746D-4507-A9B2-59671B2524B8}"/>
              </a:ext>
            </a:extLst>
          </p:cNvPr>
          <p:cNvSpPr>
            <a:spLocks noGrp="1"/>
          </p:cNvSpPr>
          <p:nvPr>
            <p:ph type="title"/>
          </p:nvPr>
        </p:nvSpPr>
        <p:spPr/>
        <p:txBody>
          <a:bodyPr/>
          <a:lstStyle/>
          <a:p>
            <a:pPr algn="ctr"/>
            <a:r>
              <a:rPr lang="nl-BE" dirty="0"/>
              <a:t>2. The </a:t>
            </a:r>
            <a:r>
              <a:rPr lang="nl-BE" dirty="0" err="1"/>
              <a:t>Neubauer</a:t>
            </a:r>
            <a:r>
              <a:rPr lang="nl-BE" dirty="0"/>
              <a:t> case</a:t>
            </a:r>
          </a:p>
        </p:txBody>
      </p:sp>
      <p:sp>
        <p:nvSpPr>
          <p:cNvPr id="3" name="Tijdelijke aanduiding voor inhoud 2">
            <a:extLst>
              <a:ext uri="{FF2B5EF4-FFF2-40B4-BE49-F238E27FC236}">
                <a16:creationId xmlns:a16="http://schemas.microsoft.com/office/drawing/2014/main" id="{FF44E7F7-ECDE-4114-92C1-F9A97151DF67}"/>
              </a:ext>
            </a:extLst>
          </p:cNvPr>
          <p:cNvSpPr>
            <a:spLocks noGrp="1"/>
          </p:cNvSpPr>
          <p:nvPr>
            <p:ph idx="1"/>
          </p:nvPr>
        </p:nvSpPr>
        <p:spPr>
          <a:xfrm>
            <a:off x="251520" y="836712"/>
            <a:ext cx="8640960" cy="5112568"/>
          </a:xfrm>
        </p:spPr>
        <p:txBody>
          <a:bodyPr/>
          <a:lstStyle/>
          <a:p>
            <a:r>
              <a:rPr lang="nl-BE" sz="2400" dirty="0" err="1"/>
              <a:t>Bundesverfassungsgericht</a:t>
            </a:r>
            <a:r>
              <a:rPr lang="nl-BE" sz="2400" dirty="0"/>
              <a:t> 29 April 2021, </a:t>
            </a:r>
            <a:r>
              <a:rPr lang="nl-BE" sz="2400" dirty="0" err="1"/>
              <a:t>Neubauer</a:t>
            </a:r>
            <a:r>
              <a:rPr lang="nl-BE" sz="2400" dirty="0"/>
              <a:t> et al.</a:t>
            </a:r>
          </a:p>
          <a:p>
            <a:pPr lvl="1"/>
            <a:r>
              <a:rPr lang="nl-BE" sz="1800" dirty="0" err="1"/>
              <a:t>Germany’s</a:t>
            </a:r>
            <a:r>
              <a:rPr lang="nl-BE" sz="1800" dirty="0"/>
              <a:t> Federal </a:t>
            </a:r>
            <a:r>
              <a:rPr lang="nl-BE" sz="1800" dirty="0" err="1"/>
              <a:t>Climate</a:t>
            </a:r>
            <a:r>
              <a:rPr lang="nl-BE" sz="1800" dirty="0"/>
              <a:t> </a:t>
            </a:r>
            <a:r>
              <a:rPr lang="nl-BE" sz="1800" dirty="0" err="1"/>
              <a:t>Protection</a:t>
            </a:r>
            <a:r>
              <a:rPr lang="nl-BE" sz="1800" dirty="0"/>
              <a:t> Act (‘</a:t>
            </a:r>
            <a:r>
              <a:rPr lang="nl-BE" sz="1800" i="1" dirty="0" err="1"/>
              <a:t>Bundesklimaschutz-gesetz</a:t>
            </a:r>
            <a:r>
              <a:rPr lang="nl-BE" sz="1800" dirty="0"/>
              <a:t>’): </a:t>
            </a:r>
            <a:r>
              <a:rPr lang="nl-BE" sz="1800" i="1" dirty="0"/>
              <a:t>“</a:t>
            </a:r>
            <a:r>
              <a:rPr lang="nl-BE" sz="1800" b="1" i="1" dirty="0"/>
              <a:t>-55% </a:t>
            </a:r>
            <a:r>
              <a:rPr lang="nl-BE" sz="1800" i="1" dirty="0"/>
              <a:t>GHG-</a:t>
            </a:r>
            <a:r>
              <a:rPr lang="nl-BE" sz="1800" i="1" dirty="0" err="1"/>
              <a:t>emissions</a:t>
            </a:r>
            <a:r>
              <a:rPr lang="nl-BE" sz="1800" i="1" dirty="0"/>
              <a:t> </a:t>
            </a:r>
            <a:r>
              <a:rPr lang="nl-BE" sz="1800" i="1" dirty="0" err="1"/>
              <a:t>by</a:t>
            </a:r>
            <a:r>
              <a:rPr lang="nl-BE" sz="1800" i="1" dirty="0"/>
              <a:t> 2030 </a:t>
            </a:r>
            <a:r>
              <a:rPr lang="nl-BE" sz="1800" i="1" dirty="0" err="1"/>
              <a:t>relative</a:t>
            </a:r>
            <a:r>
              <a:rPr lang="nl-BE" sz="1800" i="1" dirty="0"/>
              <a:t> </a:t>
            </a:r>
            <a:r>
              <a:rPr lang="nl-BE" sz="1800" i="1" dirty="0" err="1"/>
              <a:t>to</a:t>
            </a:r>
            <a:r>
              <a:rPr lang="nl-BE" sz="1800" i="1" dirty="0"/>
              <a:t> 1990 level = </a:t>
            </a:r>
            <a:r>
              <a:rPr lang="nl-BE" sz="1800" b="1" i="1" dirty="0" err="1"/>
              <a:t>insufficien</a:t>
            </a:r>
            <a:r>
              <a:rPr lang="nl-BE" sz="1800" b="1" dirty="0" err="1"/>
              <a:t>t</a:t>
            </a:r>
            <a:r>
              <a:rPr lang="nl-BE" sz="1800" dirty="0"/>
              <a:t>”</a:t>
            </a:r>
          </a:p>
          <a:p>
            <a:pPr lvl="1"/>
            <a:endParaRPr lang="nl-BE" sz="1800" dirty="0"/>
          </a:p>
          <a:p>
            <a:pPr lvl="1"/>
            <a:r>
              <a:rPr lang="en-GB" sz="1800" i="1" dirty="0"/>
              <a:t>“(…) </a:t>
            </a:r>
            <a:r>
              <a:rPr lang="en-GB" sz="1800" b="1" i="1" dirty="0"/>
              <a:t>fundamental rights are violated by the fact that the emission amounts allowed until 2030 </a:t>
            </a:r>
            <a:r>
              <a:rPr lang="en-GB" sz="1800" i="1" dirty="0"/>
              <a:t>under § 3(1) second sentence and § 4(1) third sentence KSG in conjunction with Annex 2 </a:t>
            </a:r>
            <a:r>
              <a:rPr lang="en-GB" sz="1800" b="1" i="1" dirty="0"/>
              <a:t>substantially narrow the remaining options for reducing emissions after 2030, thereby jeopardising practically every type of freedom protected by fundamental rights</a:t>
            </a:r>
            <a:r>
              <a:rPr lang="en-GB" sz="1800" i="1" dirty="0"/>
              <a:t>. As intertemporal guarantees of freedom, fundamental rights afford the complainants protection against comprehensive threats to freedom caused by the </a:t>
            </a:r>
            <a:r>
              <a:rPr lang="en-GB" sz="1800" b="1" i="1" dirty="0"/>
              <a:t>greenhouse gas reduction burdens </a:t>
            </a:r>
            <a:r>
              <a:rPr lang="en-GB" sz="1800" i="1" dirty="0"/>
              <a:t>that are mandatory under Art. 20a GG being </a:t>
            </a:r>
            <a:r>
              <a:rPr lang="en-GB" sz="1800" b="1" i="1" dirty="0"/>
              <a:t>unilaterally offloaded onto the future</a:t>
            </a:r>
            <a:r>
              <a:rPr lang="en-GB" sz="1800" b="1" dirty="0"/>
              <a:t>.</a:t>
            </a:r>
            <a:r>
              <a:rPr lang="en-GB" sz="1800" dirty="0"/>
              <a:t>” </a:t>
            </a:r>
            <a:endParaRPr lang="nl-BE" sz="1800" dirty="0"/>
          </a:p>
        </p:txBody>
      </p:sp>
    </p:spTree>
    <p:extLst>
      <p:ext uri="{BB962C8B-B14F-4D97-AF65-F5344CB8AC3E}">
        <p14:creationId xmlns:p14="http://schemas.microsoft.com/office/powerpoint/2010/main" val="197330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8E9C0F-2179-4D6B-A0B3-97799EDE1127}"/>
              </a:ext>
            </a:extLst>
          </p:cNvPr>
          <p:cNvSpPr>
            <a:spLocks noGrp="1"/>
          </p:cNvSpPr>
          <p:nvPr>
            <p:ph type="title"/>
          </p:nvPr>
        </p:nvSpPr>
        <p:spPr>
          <a:xfrm>
            <a:off x="251520" y="188640"/>
            <a:ext cx="8640960" cy="216024"/>
          </a:xfrm>
        </p:spPr>
        <p:txBody>
          <a:bodyPr>
            <a:normAutofit fontScale="90000"/>
          </a:bodyPr>
          <a:lstStyle/>
          <a:p>
            <a:endParaRPr lang="nl-BE" dirty="0"/>
          </a:p>
        </p:txBody>
      </p:sp>
      <p:sp>
        <p:nvSpPr>
          <p:cNvPr id="3" name="Tijdelijke aanduiding voor inhoud 2">
            <a:extLst>
              <a:ext uri="{FF2B5EF4-FFF2-40B4-BE49-F238E27FC236}">
                <a16:creationId xmlns:a16="http://schemas.microsoft.com/office/drawing/2014/main" id="{6C61D074-8162-41DA-BC0D-BA1069CB88F1}"/>
              </a:ext>
            </a:extLst>
          </p:cNvPr>
          <p:cNvSpPr>
            <a:spLocks noGrp="1"/>
          </p:cNvSpPr>
          <p:nvPr>
            <p:ph idx="1"/>
          </p:nvPr>
        </p:nvSpPr>
        <p:spPr>
          <a:xfrm>
            <a:off x="251520" y="620688"/>
            <a:ext cx="8640960" cy="5256584"/>
          </a:xfrm>
        </p:spPr>
        <p:txBody>
          <a:bodyPr/>
          <a:lstStyle/>
          <a:p>
            <a:r>
              <a:rPr lang="en-GB" sz="1800" dirty="0"/>
              <a:t>“</a:t>
            </a:r>
            <a:r>
              <a:rPr lang="en-GB" sz="1800" i="1" dirty="0"/>
              <a:t>Provisions that allow for CO</a:t>
            </a:r>
            <a:r>
              <a:rPr lang="en-GB" sz="1800" i="1" baseline="-25000" dirty="0"/>
              <a:t>2</a:t>
            </a:r>
            <a:r>
              <a:rPr lang="en-GB" sz="1800" i="1" dirty="0"/>
              <a:t> emissions in the present time constitute an irreversible legal threat to future freedom because every amount of CO</a:t>
            </a:r>
            <a:r>
              <a:rPr lang="en-GB" sz="1800" i="1" baseline="-25000" dirty="0"/>
              <a:t>2</a:t>
            </a:r>
            <a:r>
              <a:rPr lang="en-GB" sz="1800" i="1" dirty="0"/>
              <a:t> that is </a:t>
            </a:r>
            <a:r>
              <a:rPr lang="en-GB" sz="1800" b="1" i="1" dirty="0"/>
              <a:t>allowed today narrows the remaining options </a:t>
            </a:r>
            <a:r>
              <a:rPr lang="en-GB" sz="1800" i="1" dirty="0"/>
              <a:t>for reducing emissions in compliance with Art. 20a GG; any exercise of freedom involving CO</a:t>
            </a:r>
            <a:r>
              <a:rPr lang="en-GB" sz="1800" i="1" baseline="-25000" dirty="0"/>
              <a:t>2</a:t>
            </a:r>
            <a:r>
              <a:rPr lang="en-GB" sz="1800" i="1" dirty="0"/>
              <a:t> emissions will therefore be subject to increasingly stringent, and indeed constitutionally required, restrictions. (…) However, if much of </a:t>
            </a:r>
            <a:r>
              <a:rPr lang="en-GB" sz="1800" b="1" i="1" dirty="0"/>
              <a:t>the CO</a:t>
            </a:r>
            <a:r>
              <a:rPr lang="en-GB" sz="1800" b="1" i="1" baseline="-25000" dirty="0"/>
              <a:t>2</a:t>
            </a:r>
            <a:r>
              <a:rPr lang="en-GB" sz="1800" b="1" i="1" dirty="0"/>
              <a:t> budget </a:t>
            </a:r>
            <a:r>
              <a:rPr lang="en-GB" sz="1800" i="1" dirty="0"/>
              <a:t>were already </a:t>
            </a:r>
            <a:r>
              <a:rPr lang="en-GB" sz="1800" b="1" i="1" dirty="0"/>
              <a:t>depleted by 2030</a:t>
            </a:r>
            <a:r>
              <a:rPr lang="en-GB" sz="1800" i="1" dirty="0"/>
              <a:t>, there would be a heightened risk of </a:t>
            </a:r>
            <a:r>
              <a:rPr lang="en-GB" sz="1800" b="1" i="1" dirty="0"/>
              <a:t>serious losses of freedom</a:t>
            </a:r>
            <a:r>
              <a:rPr lang="en-GB" sz="1800" i="1" dirty="0"/>
              <a:t> because there would then be a shorter timeframe for the technological and social developments required to enable today’s still heavily CO</a:t>
            </a:r>
            <a:r>
              <a:rPr lang="en-GB" sz="1800" i="1" baseline="-25000" dirty="0"/>
              <a:t>2</a:t>
            </a:r>
            <a:r>
              <a:rPr lang="en-GB" sz="1800" i="1" dirty="0"/>
              <a:t>-oriented lifestyle to make the transition to climate-neutral behaviour in a way that respects freedom</a:t>
            </a:r>
            <a:r>
              <a:rPr lang="en-GB" sz="1800" dirty="0"/>
              <a:t>.”</a:t>
            </a:r>
          </a:p>
          <a:p>
            <a:pPr marL="0" indent="0">
              <a:buNone/>
            </a:pPr>
            <a:endParaRPr lang="en-GB" sz="1800" dirty="0"/>
          </a:p>
          <a:p>
            <a:r>
              <a:rPr lang="en-US" sz="1800" dirty="0"/>
              <a:t>“</a:t>
            </a:r>
            <a:r>
              <a:rPr lang="en-US" sz="1800" i="1" dirty="0"/>
              <a:t>Furthermore, the objective duty of protection arising from Art. 20a GG encompasses </a:t>
            </a:r>
            <a:r>
              <a:rPr lang="en-US" sz="1800" b="1" i="1" dirty="0"/>
              <a:t>the necessity to treat the natural foundations of life with such care and to leave them in such condition </a:t>
            </a:r>
            <a:r>
              <a:rPr lang="en-US" sz="1800" i="1" dirty="0"/>
              <a:t>that </a:t>
            </a:r>
            <a:r>
              <a:rPr lang="en-US" sz="1800" b="1" i="1" dirty="0"/>
              <a:t>future generations </a:t>
            </a:r>
            <a:r>
              <a:rPr lang="en-US" sz="1800" i="1" dirty="0"/>
              <a:t>who wish to continue preserving these foundations are not forced to engage in radical abstinence</a:t>
            </a:r>
            <a:r>
              <a:rPr lang="en-US" sz="1800" dirty="0"/>
              <a:t>.”</a:t>
            </a:r>
            <a:endParaRPr lang="nl-BE" sz="1800" dirty="0"/>
          </a:p>
        </p:txBody>
      </p:sp>
    </p:spTree>
    <p:extLst>
      <p:ext uri="{BB962C8B-B14F-4D97-AF65-F5344CB8AC3E}">
        <p14:creationId xmlns:p14="http://schemas.microsoft.com/office/powerpoint/2010/main" val="1029680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844C22-9E29-4D95-A034-533B843C72D1}"/>
              </a:ext>
            </a:extLst>
          </p:cNvPr>
          <p:cNvSpPr>
            <a:spLocks noGrp="1"/>
          </p:cNvSpPr>
          <p:nvPr>
            <p:ph type="title"/>
          </p:nvPr>
        </p:nvSpPr>
        <p:spPr>
          <a:xfrm>
            <a:off x="251520" y="188640"/>
            <a:ext cx="8640960" cy="216024"/>
          </a:xfrm>
        </p:spPr>
        <p:txBody>
          <a:bodyPr>
            <a:normAutofit fontScale="90000"/>
          </a:bodyPr>
          <a:lstStyle/>
          <a:p>
            <a:endParaRPr lang="nl-BE" dirty="0"/>
          </a:p>
        </p:txBody>
      </p:sp>
      <p:sp>
        <p:nvSpPr>
          <p:cNvPr id="3" name="Tijdelijke aanduiding voor inhoud 2">
            <a:extLst>
              <a:ext uri="{FF2B5EF4-FFF2-40B4-BE49-F238E27FC236}">
                <a16:creationId xmlns:a16="http://schemas.microsoft.com/office/drawing/2014/main" id="{DE3F2B83-BD12-4C42-BE28-5EEDA30A4956}"/>
              </a:ext>
            </a:extLst>
          </p:cNvPr>
          <p:cNvSpPr>
            <a:spLocks noGrp="1"/>
          </p:cNvSpPr>
          <p:nvPr>
            <p:ph idx="1"/>
          </p:nvPr>
        </p:nvSpPr>
        <p:spPr>
          <a:xfrm>
            <a:off x="251520" y="404664"/>
            <a:ext cx="8640960" cy="5472608"/>
          </a:xfrm>
        </p:spPr>
        <p:txBody>
          <a:bodyPr/>
          <a:lstStyle/>
          <a:p>
            <a:r>
              <a:rPr lang="en-US" sz="2400" dirty="0"/>
              <a:t>The intergenerational aspect</a:t>
            </a:r>
          </a:p>
          <a:p>
            <a:pPr lvl="1"/>
            <a:r>
              <a:rPr lang="en-US" sz="1800" dirty="0"/>
              <a:t>Equality and non-discrimination</a:t>
            </a:r>
          </a:p>
          <a:p>
            <a:pPr lvl="1"/>
            <a:endParaRPr lang="en-US" dirty="0"/>
          </a:p>
          <a:p>
            <a:r>
              <a:rPr lang="en-US" sz="2400" dirty="0"/>
              <a:t>Its effectiveness</a:t>
            </a:r>
          </a:p>
          <a:p>
            <a:pPr lvl="1"/>
            <a:r>
              <a:rPr lang="en-US" sz="1800" dirty="0"/>
              <a:t>Order Constitutional Court: </a:t>
            </a:r>
            <a:r>
              <a:rPr lang="en-US" sz="1800" b="1" dirty="0"/>
              <a:t>29 April 2021</a:t>
            </a:r>
          </a:p>
          <a:p>
            <a:pPr lvl="1"/>
            <a:r>
              <a:rPr lang="en-US" sz="1800" dirty="0"/>
              <a:t>German Federal Government: amendment Climate Act on 12 May 2021, </a:t>
            </a:r>
            <a:r>
              <a:rPr lang="en-US" sz="1800" b="1" dirty="0"/>
              <a:t>65%</a:t>
            </a:r>
            <a:r>
              <a:rPr lang="en-US" sz="1800" dirty="0"/>
              <a:t> by 2030 from 1990</a:t>
            </a:r>
          </a:p>
          <a:p>
            <a:pPr lvl="1"/>
            <a:r>
              <a:rPr lang="en-US" sz="1800" dirty="0"/>
              <a:t>Bundestag: approval amendment on 24 June 2021</a:t>
            </a:r>
          </a:p>
          <a:p>
            <a:pPr lvl="1"/>
            <a:r>
              <a:rPr lang="en-US" sz="1800" dirty="0"/>
              <a:t>Bundesrat: approval amendment on 25 June 2021</a:t>
            </a:r>
          </a:p>
          <a:p>
            <a:pPr lvl="1"/>
            <a:r>
              <a:rPr lang="en-US" sz="1800" b="1" dirty="0"/>
              <a:t>Into force: 31 August 2021</a:t>
            </a:r>
          </a:p>
          <a:p>
            <a:pPr marL="457200" lvl="1" indent="0">
              <a:buNone/>
            </a:pPr>
            <a:r>
              <a:rPr lang="en-US" sz="1800" dirty="0"/>
              <a:t>Compare to </a:t>
            </a:r>
            <a:r>
              <a:rPr lang="en-US" sz="1800" dirty="0" err="1"/>
              <a:t>Urgenda</a:t>
            </a:r>
            <a:r>
              <a:rPr lang="en-US" sz="1800" dirty="0"/>
              <a:t>, </a:t>
            </a:r>
            <a:r>
              <a:rPr lang="en-US" sz="1800" dirty="0" err="1"/>
              <a:t>Klimaatzaak</a:t>
            </a:r>
            <a:r>
              <a:rPr lang="en-US" sz="1800" dirty="0"/>
              <a:t>, …</a:t>
            </a:r>
          </a:p>
          <a:p>
            <a:pPr marL="57150" indent="0">
              <a:buNone/>
            </a:pPr>
            <a:endParaRPr lang="en-US" sz="2200" dirty="0"/>
          </a:p>
          <a:p>
            <a:pPr marL="400050"/>
            <a:r>
              <a:rPr lang="en-US" sz="2200" dirty="0"/>
              <a:t>The “European Climate Law”</a:t>
            </a:r>
          </a:p>
          <a:p>
            <a:pPr marL="800100" lvl="1"/>
            <a:r>
              <a:rPr lang="en-US" sz="1800" dirty="0"/>
              <a:t>Regulation (EU) 2021/1119 of 30 June 2021</a:t>
            </a:r>
          </a:p>
          <a:p>
            <a:pPr marL="800100" lvl="1"/>
            <a:r>
              <a:rPr lang="en-US" sz="1800" dirty="0"/>
              <a:t>A least 55% GHG-emissions reduction by 2030 from 1990</a:t>
            </a:r>
          </a:p>
        </p:txBody>
      </p:sp>
    </p:spTree>
    <p:extLst>
      <p:ext uri="{BB962C8B-B14F-4D97-AF65-F5344CB8AC3E}">
        <p14:creationId xmlns:p14="http://schemas.microsoft.com/office/powerpoint/2010/main" val="173639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983DCF-540B-46E4-AC12-24589A7F4BEA}"/>
              </a:ext>
            </a:extLst>
          </p:cNvPr>
          <p:cNvSpPr>
            <a:spLocks noGrp="1"/>
          </p:cNvSpPr>
          <p:nvPr>
            <p:ph type="title"/>
          </p:nvPr>
        </p:nvSpPr>
        <p:spPr/>
        <p:txBody>
          <a:bodyPr/>
          <a:lstStyle/>
          <a:p>
            <a:pPr algn="ctr"/>
            <a:r>
              <a:rPr lang="nl-BE" dirty="0"/>
              <a:t>3. The Shell-case</a:t>
            </a:r>
          </a:p>
        </p:txBody>
      </p:sp>
      <p:sp>
        <p:nvSpPr>
          <p:cNvPr id="3" name="Tijdelijke aanduiding voor inhoud 2">
            <a:extLst>
              <a:ext uri="{FF2B5EF4-FFF2-40B4-BE49-F238E27FC236}">
                <a16:creationId xmlns:a16="http://schemas.microsoft.com/office/drawing/2014/main" id="{26A3664E-CC9B-40A2-A1F3-4DB3D98D7BB5}"/>
              </a:ext>
            </a:extLst>
          </p:cNvPr>
          <p:cNvSpPr>
            <a:spLocks noGrp="1"/>
          </p:cNvSpPr>
          <p:nvPr>
            <p:ph idx="1"/>
          </p:nvPr>
        </p:nvSpPr>
        <p:spPr/>
        <p:txBody>
          <a:bodyPr/>
          <a:lstStyle/>
          <a:p>
            <a:pPr marL="0" indent="0">
              <a:buNone/>
            </a:pPr>
            <a:r>
              <a:rPr lang="nl-BE" sz="2400" dirty="0"/>
              <a:t>The Hague District Court 26 May 2021, Milieudefensie </a:t>
            </a:r>
            <a:r>
              <a:rPr lang="nl-BE" sz="2400" i="1" dirty="0"/>
              <a:t>et al</a:t>
            </a:r>
            <a:r>
              <a:rPr lang="nl-BE" sz="2400" dirty="0"/>
              <a:t>. / Royal Dutch Shell (</a:t>
            </a:r>
            <a:r>
              <a:rPr lang="nl-BE" sz="2400" u="sng" dirty="0"/>
              <a:t>RDS</a:t>
            </a:r>
            <a:r>
              <a:rPr lang="nl-BE" sz="2400" dirty="0"/>
              <a:t>):</a:t>
            </a:r>
          </a:p>
          <a:p>
            <a:pPr marL="0" indent="0">
              <a:buNone/>
            </a:pPr>
            <a:endParaRPr lang="nl-BE" sz="2400" dirty="0"/>
          </a:p>
          <a:p>
            <a:pPr marL="0" indent="0">
              <a:buNone/>
            </a:pPr>
            <a:r>
              <a:rPr lang="en-US" sz="2400" dirty="0"/>
              <a:t>“</a:t>
            </a:r>
            <a:r>
              <a:rPr lang="en-US" sz="2000" b="1" i="1" dirty="0"/>
              <a:t>orders RDS</a:t>
            </a:r>
            <a:r>
              <a:rPr lang="en-US" sz="2000" i="1" dirty="0"/>
              <a:t>, both directly and via the companies and legal entities it commonly includes in its consolidated annual accounts and with which it jointly forms the </a:t>
            </a:r>
            <a:r>
              <a:rPr lang="en-US" sz="2000" b="1" i="1" dirty="0"/>
              <a:t>Shell group</a:t>
            </a:r>
            <a:r>
              <a:rPr lang="en-US" sz="2000" i="1" dirty="0"/>
              <a:t>, to limit or cause to be limited the aggregate annual volume of </a:t>
            </a:r>
            <a:r>
              <a:rPr lang="en-US" sz="2000" b="1" i="1" dirty="0"/>
              <a:t>all CO2 emissions into the atmosphere (Scope 1, 2 and 3)</a:t>
            </a:r>
            <a:r>
              <a:rPr lang="en-US" sz="2000" i="1" dirty="0"/>
              <a:t> due to the business operations and sold energy-carrying products of the Shell group to such an extent that this volume will have reduced by </a:t>
            </a:r>
            <a:r>
              <a:rPr lang="en-US" sz="2000" b="1" i="1" dirty="0"/>
              <a:t>at least net 45% at end 2030, relative to 2019 levels</a:t>
            </a:r>
            <a:r>
              <a:rPr lang="en-US" sz="2000" dirty="0"/>
              <a:t>;” (§5.3)</a:t>
            </a:r>
          </a:p>
          <a:p>
            <a:pPr marL="0" indent="0">
              <a:buNone/>
            </a:pPr>
            <a:endParaRPr lang="en-US" sz="2000" dirty="0"/>
          </a:p>
          <a:p>
            <a:pPr marL="0" indent="0">
              <a:buNone/>
            </a:pPr>
            <a:r>
              <a:rPr lang="en-US" sz="2000" dirty="0"/>
              <a:t>Scope 1: “</a:t>
            </a:r>
            <a:r>
              <a:rPr lang="en-US" sz="2000" i="1" dirty="0"/>
              <a:t>an obligation of results</a:t>
            </a:r>
            <a:r>
              <a:rPr lang="en-US" sz="2000" dirty="0"/>
              <a:t>”</a:t>
            </a:r>
          </a:p>
          <a:p>
            <a:pPr marL="0" indent="0">
              <a:buNone/>
            </a:pPr>
            <a:r>
              <a:rPr lang="en-US" sz="2000" dirty="0"/>
              <a:t>Scope 2 and 3: “</a:t>
            </a:r>
            <a:r>
              <a:rPr lang="en-US" sz="2000" i="1" dirty="0"/>
              <a:t>a significant best efforts obligation</a:t>
            </a:r>
            <a:r>
              <a:rPr lang="en-US" sz="2000" dirty="0"/>
              <a:t>”</a:t>
            </a:r>
            <a:endParaRPr lang="nl-BE" sz="2000" dirty="0"/>
          </a:p>
        </p:txBody>
      </p:sp>
    </p:spTree>
    <p:extLst>
      <p:ext uri="{BB962C8B-B14F-4D97-AF65-F5344CB8AC3E}">
        <p14:creationId xmlns:p14="http://schemas.microsoft.com/office/powerpoint/2010/main" val="205030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428FE6-8A83-4DAA-8BDE-ACF5F1B70299}"/>
              </a:ext>
            </a:extLst>
          </p:cNvPr>
          <p:cNvSpPr>
            <a:spLocks noGrp="1"/>
          </p:cNvSpPr>
          <p:nvPr>
            <p:ph type="title"/>
          </p:nvPr>
        </p:nvSpPr>
        <p:spPr/>
        <p:txBody>
          <a:bodyPr/>
          <a:lstStyle/>
          <a:p>
            <a:endParaRPr lang="nl-BE"/>
          </a:p>
        </p:txBody>
      </p:sp>
      <p:sp>
        <p:nvSpPr>
          <p:cNvPr id="3" name="Tijdelijke aanduiding voor inhoud 2">
            <a:extLst>
              <a:ext uri="{FF2B5EF4-FFF2-40B4-BE49-F238E27FC236}">
                <a16:creationId xmlns:a16="http://schemas.microsoft.com/office/drawing/2014/main" id="{1178AF74-2F7C-49C2-B2E2-9CFCBBCF8EBE}"/>
              </a:ext>
            </a:extLst>
          </p:cNvPr>
          <p:cNvSpPr>
            <a:spLocks noGrp="1"/>
          </p:cNvSpPr>
          <p:nvPr>
            <p:ph idx="1"/>
          </p:nvPr>
        </p:nvSpPr>
        <p:spPr/>
        <p:txBody>
          <a:bodyPr/>
          <a:lstStyle/>
          <a:p>
            <a:pPr marL="0" indent="0">
              <a:buNone/>
            </a:pPr>
            <a:r>
              <a:rPr lang="en-US" sz="2400" dirty="0"/>
              <a:t>“- </a:t>
            </a:r>
            <a:r>
              <a:rPr lang="en-US" sz="2400" i="1" dirty="0"/>
              <a:t>Scope 1: direct emissions from sources that are owned or controlled in full or in part by the organization;</a:t>
            </a:r>
          </a:p>
          <a:p>
            <a:pPr marL="0" indent="0">
              <a:buNone/>
            </a:pPr>
            <a:r>
              <a:rPr lang="en-US" sz="2400" i="1" dirty="0"/>
              <a:t>- Scope 2: indirect emissions from third-party sources from which the organization has purchased or acquired electricity, steam, or heating for its operations;</a:t>
            </a:r>
          </a:p>
          <a:p>
            <a:pPr marL="0" indent="0">
              <a:buNone/>
            </a:pPr>
            <a:r>
              <a:rPr lang="en-US" sz="2400" i="1" dirty="0"/>
              <a:t>- Scope 3: all other indirect emissions resulting from activities of the organization, but occurring from greenhouse gas sources owned or controlled by third parties, such as other organizations or consumers, including emissions from the use of third-party purchased crude oil and gas</a:t>
            </a:r>
            <a:r>
              <a:rPr lang="en-US" sz="2400" dirty="0"/>
              <a:t>.” (§2.5.4) </a:t>
            </a:r>
          </a:p>
          <a:p>
            <a:pPr marL="0" indent="0">
              <a:buNone/>
            </a:pPr>
            <a:endParaRPr lang="nl-BE" dirty="0"/>
          </a:p>
        </p:txBody>
      </p:sp>
    </p:spTree>
    <p:extLst>
      <p:ext uri="{BB962C8B-B14F-4D97-AF65-F5344CB8AC3E}">
        <p14:creationId xmlns:p14="http://schemas.microsoft.com/office/powerpoint/2010/main" val="3779706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896</TotalTime>
  <Words>862</Words>
  <Application>Microsoft Office PowerPoint</Application>
  <PresentationFormat>Diavoorstelling (4:3)</PresentationFormat>
  <Paragraphs>91</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Verdana</vt:lpstr>
      <vt:lpstr>Wingdings</vt:lpstr>
      <vt:lpstr>Office Theme</vt:lpstr>
      <vt:lpstr>Climate Change Litigation in Europe: a Short Story of a Hard Ride</vt:lpstr>
      <vt:lpstr>PowerPoint-presentatie</vt:lpstr>
      <vt:lpstr>1. On numbers* and variety</vt:lpstr>
      <vt:lpstr>PowerPoint-presentatie</vt:lpstr>
      <vt:lpstr>2. The Neubauer case</vt:lpstr>
      <vt:lpstr>PowerPoint-presentatie</vt:lpstr>
      <vt:lpstr>PowerPoint-presentatie</vt:lpstr>
      <vt:lpstr>3. The Shell-case</vt:lpstr>
      <vt:lpstr>PowerPoint-presentatie</vt:lpstr>
      <vt:lpstr>PowerPoint-presentatie</vt:lpstr>
      <vt:lpstr>4. Perspectives</vt:lpstr>
      <vt:lpstr>Thank you so very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lambr</dc:creator>
  <cp:lastModifiedBy>Carole Billiet</cp:lastModifiedBy>
  <cp:revision>90</cp:revision>
  <cp:lastPrinted>2016-12-19T08:56:06Z</cp:lastPrinted>
  <dcterms:created xsi:type="dcterms:W3CDTF">2009-12-01T15:52:26Z</dcterms:created>
  <dcterms:modified xsi:type="dcterms:W3CDTF">2024-03-02T17:01:47Z</dcterms:modified>
</cp:coreProperties>
</file>