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58" r:id="rId3"/>
    <p:sldId id="262" r:id="rId4"/>
    <p:sldId id="265" r:id="rId5"/>
    <p:sldId id="267" r:id="rId6"/>
    <p:sldId id="299" r:id="rId7"/>
    <p:sldId id="274" r:id="rId8"/>
    <p:sldId id="281" r:id="rId9"/>
    <p:sldId id="285" r:id="rId10"/>
    <p:sldId id="282" r:id="rId11"/>
    <p:sldId id="302" r:id="rId12"/>
    <p:sldId id="304" r:id="rId13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CLEEF Sara" initials="VS" lastIdx="0" clrIdx="0">
    <p:extLst>
      <p:ext uri="{19B8F6BF-5375-455C-9EA6-DF929625EA0E}">
        <p15:presenceInfo xmlns:p15="http://schemas.microsoft.com/office/powerpoint/2012/main" userId="S-1-5-21-725345543-1993962763-1060284298-39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E3C47"/>
    <a:srgbClr val="F18176"/>
    <a:srgbClr val="FFFFFF"/>
    <a:srgbClr val="6294B0"/>
    <a:srgbClr val="474746"/>
    <a:srgbClr val="4F4F4F"/>
    <a:srgbClr val="141313"/>
    <a:srgbClr val="0F3F56"/>
    <a:srgbClr val="C6B2AB"/>
    <a:srgbClr val="9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64259" autoAdjust="0"/>
  </p:normalViewPr>
  <p:slideViewPr>
    <p:cSldViewPr>
      <p:cViewPr varScale="1">
        <p:scale>
          <a:sx n="71" d="100"/>
          <a:sy n="71" d="100"/>
        </p:scale>
        <p:origin x="25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noProof="0" dirty="0">
                <a:latin typeface="Verdana" panose="020B0604030504040204" pitchFamily="34" charset="0"/>
                <a:ea typeface="Verdana" panose="020B0604030504040204" pitchFamily="34" charset="0"/>
              </a:rPr>
              <a:t>Employment rate Belgiu</a:t>
            </a:r>
            <a:r>
              <a:rPr lang="en-US" sz="1800" baseline="0" noProof="0" dirty="0">
                <a:latin typeface="Verdana" panose="020B0604030504040204" pitchFamily="34" charset="0"/>
                <a:ea typeface="Verdana" panose="020B0604030504040204" pitchFamily="34" charset="0"/>
              </a:rPr>
              <a:t>m </a:t>
            </a:r>
            <a:r>
              <a:rPr lang="nl-BE" sz="1800" baseline="0" dirty="0">
                <a:latin typeface="Verdana" panose="020B0604030504040204" pitchFamily="34" charset="0"/>
                <a:ea typeface="Verdana" panose="020B0604030504040204" pitchFamily="34" charset="0"/>
              </a:rPr>
              <a:t>(2022</a:t>
            </a:r>
            <a:r>
              <a:rPr lang="nl-BE" sz="18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</c:v>
                </c:pt>
              </c:strCache>
            </c:strRef>
          </c:tx>
          <c:spPr>
            <a:solidFill>
              <a:srgbClr val="6294B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0.73099999999999998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2-47C4-A68A-19FB09131D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E3C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62-47C4-A68A-19FB09131D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0.73499999999999999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62-47C4-A68A-19FB09131D5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Non-EU</c:v>
                </c:pt>
              </c:strCache>
            </c:strRef>
          </c:tx>
          <c:spPr>
            <a:solidFill>
              <a:srgbClr val="F1817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0.48699999999999999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62-47C4-A68A-19FB09131D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0251344"/>
        <c:axId val="290247408"/>
      </c:barChart>
      <c:catAx>
        <c:axId val="290251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0247408"/>
        <c:crosses val="autoZero"/>
        <c:auto val="1"/>
        <c:lblAlgn val="ctr"/>
        <c:lblOffset val="100"/>
        <c:noMultiLvlLbl val="0"/>
      </c:catAx>
      <c:valAx>
        <c:axId val="290247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29025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nl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noProof="0" dirty="0">
                <a:latin typeface="Verdana" panose="020B0604030504040204" pitchFamily="34" charset="0"/>
                <a:ea typeface="Verdana" panose="020B0604030504040204" pitchFamily="34" charset="0"/>
              </a:rPr>
              <a:t>Employment gap</a:t>
            </a:r>
          </a:p>
          <a:p>
            <a:pPr>
              <a:defRPr/>
            </a:pPr>
            <a:r>
              <a:rPr lang="en-US" sz="1600" noProof="0" dirty="0">
                <a:latin typeface="Verdana" panose="020B0604030504040204" pitchFamily="34" charset="0"/>
                <a:ea typeface="Verdana" panose="020B0604030504040204" pitchFamily="34" charset="0"/>
              </a:rPr>
              <a:t>(first generation</a:t>
            </a:r>
            <a:r>
              <a:rPr lang="en-US" sz="1600" baseline="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12291180804186515"/>
          <c:y val="0.19045060150907567"/>
          <c:w val="0.70409305095264785"/>
          <c:h val="0.7213712487752649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gap</c:v>
                </c:pt>
              </c:strCache>
            </c:strRef>
          </c:tx>
          <c:dPt>
            <c:idx val="0"/>
            <c:bubble3D val="0"/>
            <c:spPr>
              <a:solidFill>
                <a:srgbClr val="6294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0AE-4458-8823-F7231E054E89}"/>
              </c:ext>
            </c:extLst>
          </c:dPt>
          <c:dPt>
            <c:idx val="1"/>
            <c:bubble3D val="0"/>
            <c:spPr>
              <a:solidFill>
                <a:srgbClr val="CE3C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AE-4458-8823-F7231E054E89}"/>
              </c:ext>
            </c:extLst>
          </c:dPt>
          <c:dLbls>
            <c:dLbl>
              <c:idx val="0"/>
              <c:layout>
                <c:manualLayout>
                  <c:x val="0.13667715168373995"/>
                  <c:y val="-4.77853759052938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56D49F2-1414-44A1-9927-4ED3CE7964CE}" type="CATEGORYNAME">
                      <a:rPr lang="en-US" sz="140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 baseline="0" dirty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
</a:t>
                    </a:r>
                    <a:fld id="{60C1F3E5-686C-4DA2-98DC-294B6FB8FA5F}" type="PERCENTAGE">
                      <a:rPr lang="en-US" sz="1400" baseline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pPr>
                        <a:defRPr/>
                      </a:pPr>
                      <a:t>[PERCENTAGE]</a:t>
                    </a:fld>
                    <a:endParaRPr lang="en-US" sz="1400" baseline="0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B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6993140141042147"/>
                      <c:h val="0.128013611111111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AE-4458-8823-F7231E054E89}"/>
                </c:ext>
              </c:extLst>
            </c:dLbl>
            <c:dLbl>
              <c:idx val="1"/>
              <c:layout>
                <c:manualLayout>
                  <c:x val="-7.6137210730457178E-2"/>
                  <c:y val="4.056961371882888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D1EBDEE6-C9F0-44C9-9395-88518DB389A2}" type="CATEGORYNAME">
                      <a:rPr lang="en-US" sz="140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16839126-B052-4577-8FF0-CE4F59F3AB56}" type="PERCENTAGE">
                      <a:rPr lang="en-US" sz="1400" baseline="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nl-B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2247101338897736"/>
                      <c:h val="0.14148367188210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AE-4458-8823-F7231E054E8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Explained part</c:v>
                </c:pt>
                <c:pt idx="1">
                  <c:v>Unexplained part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E-4458-8823-F7231E054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noProof="0" dirty="0">
                <a:latin typeface="Verdana" panose="020B0604030504040204" pitchFamily="34" charset="0"/>
                <a:ea typeface="Verdana" panose="020B0604030504040204" pitchFamily="34" charset="0"/>
              </a:rPr>
              <a:t>Employment gap </a:t>
            </a:r>
          </a:p>
          <a:p>
            <a:pPr>
              <a:defRPr sz="1600"/>
            </a:pPr>
            <a:r>
              <a:rPr lang="en-US" sz="1600" noProof="0" dirty="0">
                <a:latin typeface="Verdana" panose="020B0604030504040204" pitchFamily="34" charset="0"/>
                <a:ea typeface="Verdana" panose="020B0604030504040204" pitchFamily="34" charset="0"/>
              </a:rPr>
              <a:t>(second generation</a:t>
            </a:r>
            <a:r>
              <a:rPr lang="nl-BE" sz="1600" noProof="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12604203175673578"/>
          <c:y val="0.19365763982181999"/>
          <c:w val="0.70096282723777736"/>
          <c:h val="0.7181642104625206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 gap (2nd gen.)</c:v>
                </c:pt>
              </c:strCache>
            </c:strRef>
          </c:tx>
          <c:dPt>
            <c:idx val="0"/>
            <c:bubble3D val="0"/>
            <c:spPr>
              <a:solidFill>
                <a:srgbClr val="6294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DB-4CE1-912D-E04EDD6005DA}"/>
              </c:ext>
            </c:extLst>
          </c:dPt>
          <c:dPt>
            <c:idx val="1"/>
            <c:bubble3D val="0"/>
            <c:spPr>
              <a:solidFill>
                <a:srgbClr val="CE3C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6DB-4CE1-912D-E04EDD6005DA}"/>
              </c:ext>
            </c:extLst>
          </c:dPt>
          <c:dLbls>
            <c:dLbl>
              <c:idx val="0"/>
              <c:layout>
                <c:manualLayout>
                  <c:x val="-6.815113213044012E-2"/>
                  <c:y val="-5.45196513166533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E4A61F7F-4977-4726-963A-00913F0E7A27}" type="CATEGORYNAME">
                      <a:rPr lang="en-US" sz="140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F5B9FB4C-8F8C-48BB-AD50-7D9B22653A1F}" type="PERCENTAGE">
                      <a:rPr lang="en-US" sz="1400" baseline="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nl-B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5083182614293832"/>
                      <c:h val="0.139987222351289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6DB-4CE1-912D-E04EDD6005DA}"/>
                </c:ext>
              </c:extLst>
            </c:dLbl>
            <c:dLbl>
              <c:idx val="1"/>
              <c:layout>
                <c:manualLayout>
                  <c:x val="2.9737125291271024E-2"/>
                  <c:y val="7.215836203674710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defRPr>
                    </a:pPr>
                    <a:fld id="{A277C136-673F-42E7-86EE-E42B0122D412}" type="CATEGORYNAME">
                      <a:rPr lang="en-US" sz="140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400" baseline="0" dirty="0"/>
                      <a:t>
</a:t>
                    </a:r>
                    <a:fld id="{EE793563-92F3-4F2C-A81C-26873D4238C4}" type="PERCENTAGE">
                      <a:rPr lang="en-US" sz="1400" baseline="0"/>
                      <a:pPr>
                        <a:defRPr>
                          <a:latin typeface="Verdana" panose="020B0604030504040204" pitchFamily="34" charset="0"/>
                          <a:ea typeface="Verdana" panose="020B0604030504040204" pitchFamily="34" charset="0"/>
                        </a:defRPr>
                      </a:pPr>
                      <a:t>[PERCENTAGE]</a:t>
                    </a:fld>
                    <a:endParaRPr lang="en-US" sz="14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+mn-cs"/>
                    </a:defRPr>
                  </a:pPr>
                  <a:endParaRPr lang="nl-B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4973299438186462"/>
                      <c:h val="0.143194260664033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6DB-4CE1-912D-E04EDD6005D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Sheet1!$A$2:$A$3</c:f>
              <c:strCache>
                <c:ptCount val="2"/>
                <c:pt idx="0">
                  <c:v>Explained part</c:v>
                </c:pt>
                <c:pt idx="1">
                  <c:v>Unexplained part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B-4CE1-912D-E04EDD6005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A1EB5-5CD6-4232-9560-1A7F95CAE06D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5DD54214-59B1-4FA5-A105-E4A6F591A8F2}">
      <dgm:prSet phldrT="[Text]" custT="1"/>
      <dgm:spPr>
        <a:solidFill>
          <a:srgbClr val="6294B0"/>
        </a:solidFill>
      </dgm:spPr>
      <dgm:t>
        <a:bodyPr/>
        <a:lstStyle/>
        <a:p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I. </a:t>
          </a:r>
          <a:r>
            <a:rPr lang="nl-BE" sz="14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Employment</a:t>
          </a:r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gap</a:t>
          </a:r>
        </a:p>
      </dgm:t>
    </dgm:pt>
    <dgm:pt modelId="{000A6EA9-D2BA-4BF5-A446-CFF267D35323}" type="parTrans" cxnId="{A2EA6D82-7BF7-4EE4-A237-F1CB15F3AFA9}">
      <dgm:prSet/>
      <dgm:spPr/>
      <dgm:t>
        <a:bodyPr/>
        <a:lstStyle/>
        <a:p>
          <a:endParaRPr lang="nl-BE"/>
        </a:p>
      </dgm:t>
    </dgm:pt>
    <dgm:pt modelId="{25176F09-79BD-4207-A5A8-0B01741E96F9}" type="sibTrans" cxnId="{A2EA6D82-7BF7-4EE4-A237-F1CB15F3AFA9}">
      <dgm:prSet/>
      <dgm:spPr/>
      <dgm:t>
        <a:bodyPr/>
        <a:lstStyle/>
        <a:p>
          <a:endParaRPr lang="nl-BE"/>
        </a:p>
      </dgm:t>
    </dgm:pt>
    <dgm:pt modelId="{D9871141-FC5E-4C2F-97B8-C4DA43FC63F4}">
      <dgm:prSet phldrT="[Text]" custT="1"/>
      <dgm:spPr>
        <a:solidFill>
          <a:srgbClr val="6294B0"/>
        </a:solidFill>
      </dgm:spPr>
      <dgm:t>
        <a:bodyPr/>
        <a:lstStyle/>
        <a:p>
          <a:r>
            <a:rPr lang="nl-BE" sz="137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II. </a:t>
          </a:r>
          <a:r>
            <a:rPr lang="nl-BE" sz="137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nl-BE" sz="137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7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discrimination</a:t>
          </a:r>
          <a:endParaRPr lang="nl-BE" sz="137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C977E83-1F4D-47A8-B6C9-940DC1B60394}" type="parTrans" cxnId="{8327BB3B-82A1-4944-8FD1-DB4ED4DA4073}">
      <dgm:prSet/>
      <dgm:spPr/>
      <dgm:t>
        <a:bodyPr/>
        <a:lstStyle/>
        <a:p>
          <a:endParaRPr lang="nl-BE"/>
        </a:p>
      </dgm:t>
    </dgm:pt>
    <dgm:pt modelId="{9994A271-119B-480F-80C7-CB671A22F31C}" type="sibTrans" cxnId="{8327BB3B-82A1-4944-8FD1-DB4ED4DA4073}">
      <dgm:prSet/>
      <dgm:spPr/>
      <dgm:t>
        <a:bodyPr/>
        <a:lstStyle/>
        <a:p>
          <a:endParaRPr lang="nl-BE"/>
        </a:p>
      </dgm:t>
    </dgm:pt>
    <dgm:pt modelId="{3D91C70A-48F6-4DED-AACB-99F033B35044}">
      <dgm:prSet phldrT="[Text]" custT="1"/>
      <dgm:spPr>
        <a:solidFill>
          <a:srgbClr val="6294B0"/>
        </a:solidFill>
      </dgm:spPr>
      <dgm:t>
        <a:bodyPr/>
        <a:lstStyle/>
        <a:p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III. </a:t>
          </a:r>
          <a:r>
            <a:rPr lang="nl-BE" sz="14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Positive</a:t>
          </a:r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action</a:t>
          </a:r>
        </a:p>
      </dgm:t>
    </dgm:pt>
    <dgm:pt modelId="{1A1B3767-0DD0-48C9-8F34-2033F2B443A7}" type="parTrans" cxnId="{6A53A3CD-B7DA-44AB-863C-FEA3EE4D5A9D}">
      <dgm:prSet/>
      <dgm:spPr/>
      <dgm:t>
        <a:bodyPr/>
        <a:lstStyle/>
        <a:p>
          <a:endParaRPr lang="nl-BE"/>
        </a:p>
      </dgm:t>
    </dgm:pt>
    <dgm:pt modelId="{59B1F0BB-CAD4-4C13-B9F3-0573F3AD0F9A}" type="sibTrans" cxnId="{6A53A3CD-B7DA-44AB-863C-FEA3EE4D5A9D}">
      <dgm:prSet/>
      <dgm:spPr/>
      <dgm:t>
        <a:bodyPr/>
        <a:lstStyle/>
        <a:p>
          <a:endParaRPr lang="nl-BE"/>
        </a:p>
      </dgm:t>
    </dgm:pt>
    <dgm:pt modelId="{416F4936-FEE9-4A96-92F6-6F6658B800FB}">
      <dgm:prSet custT="1"/>
      <dgm:spPr>
        <a:solidFill>
          <a:srgbClr val="6294B0"/>
        </a:solidFill>
      </dgm:spPr>
      <dgm:t>
        <a:bodyPr/>
        <a:lstStyle/>
        <a:p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IV. Legal </a:t>
          </a:r>
          <a:r>
            <a:rPr lang="nl-BE" sz="14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framework</a:t>
          </a:r>
          <a:endParaRPr lang="nl-BE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D4A6FD0-C41B-4DF7-B9F7-F160F60BE1B1}" type="parTrans" cxnId="{B890E935-1119-41EB-B86E-B31E6E30E1C6}">
      <dgm:prSet/>
      <dgm:spPr/>
      <dgm:t>
        <a:bodyPr/>
        <a:lstStyle/>
        <a:p>
          <a:endParaRPr lang="nl-BE"/>
        </a:p>
      </dgm:t>
    </dgm:pt>
    <dgm:pt modelId="{96365F90-57E4-4294-AC40-B04E78CE188C}" type="sibTrans" cxnId="{B890E935-1119-41EB-B86E-B31E6E30E1C6}">
      <dgm:prSet/>
      <dgm:spPr/>
      <dgm:t>
        <a:bodyPr/>
        <a:lstStyle/>
        <a:p>
          <a:endParaRPr lang="nl-BE"/>
        </a:p>
      </dgm:t>
    </dgm:pt>
    <dgm:pt modelId="{9F00598F-96CA-4FFB-BAD6-8AF98660AD65}">
      <dgm:prSet custT="1"/>
      <dgm:spPr>
        <a:solidFill>
          <a:srgbClr val="6294B0"/>
        </a:solidFill>
      </dgm:spPr>
      <dgm:t>
        <a:bodyPr/>
        <a:lstStyle/>
        <a:p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V. </a:t>
          </a:r>
          <a:r>
            <a:rPr lang="nl-BE" sz="14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Improvement</a:t>
          </a:r>
          <a:r>
            <a:rPr lang="nl-BE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4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suggestions</a:t>
          </a:r>
          <a:endParaRPr lang="nl-BE" sz="14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6E09F33-D0B3-4134-8E47-7B35520F480E}" type="parTrans" cxnId="{2D364C42-19F9-4469-9134-65CCD640C86A}">
      <dgm:prSet/>
      <dgm:spPr/>
      <dgm:t>
        <a:bodyPr/>
        <a:lstStyle/>
        <a:p>
          <a:endParaRPr lang="nl-BE"/>
        </a:p>
      </dgm:t>
    </dgm:pt>
    <dgm:pt modelId="{C11B0C62-146A-4463-9F88-07C08E44E032}" type="sibTrans" cxnId="{2D364C42-19F9-4469-9134-65CCD640C86A}">
      <dgm:prSet/>
      <dgm:spPr/>
      <dgm:t>
        <a:bodyPr/>
        <a:lstStyle/>
        <a:p>
          <a:endParaRPr lang="nl-BE"/>
        </a:p>
      </dgm:t>
    </dgm:pt>
    <dgm:pt modelId="{07D34DF9-3F13-483B-8616-FC4C88909B5D}" type="pres">
      <dgm:prSet presAssocID="{110A1EB5-5CD6-4232-9560-1A7F95CAE06D}" presName="Name0" presStyleCnt="0">
        <dgm:presLayoutVars>
          <dgm:chMax val="7"/>
          <dgm:dir/>
          <dgm:animOne val="branch"/>
        </dgm:presLayoutVars>
      </dgm:prSet>
      <dgm:spPr/>
    </dgm:pt>
    <dgm:pt modelId="{A6B2C5E9-392D-4C20-AE4F-915E48E2452C}" type="pres">
      <dgm:prSet presAssocID="{5DD54214-59B1-4FA5-A105-E4A6F591A8F2}" presName="parTx1" presStyleLbl="node1" presStyleIdx="0" presStyleCnt="5" custScaleX="110000" custScaleY="110000"/>
      <dgm:spPr/>
    </dgm:pt>
    <dgm:pt modelId="{73E9EA12-26E1-4E63-BE83-1C7BA4460BEC}" type="pres">
      <dgm:prSet presAssocID="{D9871141-FC5E-4C2F-97B8-C4DA43FC63F4}" presName="parTx2" presStyleLbl="node1" presStyleIdx="1" presStyleCnt="5"/>
      <dgm:spPr/>
    </dgm:pt>
    <dgm:pt modelId="{B3341E07-B23F-4513-856F-90B11692C7EE}" type="pres">
      <dgm:prSet presAssocID="{3D91C70A-48F6-4DED-AACB-99F033B35044}" presName="parTx3" presStyleLbl="node1" presStyleIdx="2" presStyleCnt="5"/>
      <dgm:spPr/>
    </dgm:pt>
    <dgm:pt modelId="{E12232D8-FC12-4269-A771-26274CBDB99F}" type="pres">
      <dgm:prSet presAssocID="{416F4936-FEE9-4A96-92F6-6F6658B800FB}" presName="parTx4" presStyleLbl="node1" presStyleIdx="3" presStyleCnt="5"/>
      <dgm:spPr/>
    </dgm:pt>
    <dgm:pt modelId="{45BEA0B3-05B6-4B32-BA3C-401D7AEBBE26}" type="pres">
      <dgm:prSet presAssocID="{9F00598F-96CA-4FFB-BAD6-8AF98660AD65}" presName="parTx5" presStyleLbl="node1" presStyleIdx="4" presStyleCnt="5"/>
      <dgm:spPr/>
    </dgm:pt>
  </dgm:ptLst>
  <dgm:cxnLst>
    <dgm:cxn modelId="{B890E935-1119-41EB-B86E-B31E6E30E1C6}" srcId="{110A1EB5-5CD6-4232-9560-1A7F95CAE06D}" destId="{416F4936-FEE9-4A96-92F6-6F6658B800FB}" srcOrd="3" destOrd="0" parTransId="{8D4A6FD0-C41B-4DF7-B9F7-F160F60BE1B1}" sibTransId="{96365F90-57E4-4294-AC40-B04E78CE188C}"/>
    <dgm:cxn modelId="{8327BB3B-82A1-4944-8FD1-DB4ED4DA4073}" srcId="{110A1EB5-5CD6-4232-9560-1A7F95CAE06D}" destId="{D9871141-FC5E-4C2F-97B8-C4DA43FC63F4}" srcOrd="1" destOrd="0" parTransId="{5C977E83-1F4D-47A8-B6C9-940DC1B60394}" sibTransId="{9994A271-119B-480F-80C7-CB671A22F31C}"/>
    <dgm:cxn modelId="{2D364C42-19F9-4469-9134-65CCD640C86A}" srcId="{110A1EB5-5CD6-4232-9560-1A7F95CAE06D}" destId="{9F00598F-96CA-4FFB-BAD6-8AF98660AD65}" srcOrd="4" destOrd="0" parTransId="{16E09F33-D0B3-4134-8E47-7B35520F480E}" sibTransId="{C11B0C62-146A-4463-9F88-07C08E44E032}"/>
    <dgm:cxn modelId="{32F0304F-D63F-4606-8DC4-6EF00126364E}" type="presOf" srcId="{3D91C70A-48F6-4DED-AACB-99F033B35044}" destId="{B3341E07-B23F-4513-856F-90B11692C7EE}" srcOrd="0" destOrd="0" presId="urn:microsoft.com/office/officeart/2009/3/layout/SubStepProcess"/>
    <dgm:cxn modelId="{A2EA6D82-7BF7-4EE4-A237-F1CB15F3AFA9}" srcId="{110A1EB5-5CD6-4232-9560-1A7F95CAE06D}" destId="{5DD54214-59B1-4FA5-A105-E4A6F591A8F2}" srcOrd="0" destOrd="0" parTransId="{000A6EA9-D2BA-4BF5-A446-CFF267D35323}" sibTransId="{25176F09-79BD-4207-A5A8-0B01741E96F9}"/>
    <dgm:cxn modelId="{7EB07984-BE3E-4E72-9A38-312EBB5D6F24}" type="presOf" srcId="{5DD54214-59B1-4FA5-A105-E4A6F591A8F2}" destId="{A6B2C5E9-392D-4C20-AE4F-915E48E2452C}" srcOrd="0" destOrd="0" presId="urn:microsoft.com/office/officeart/2009/3/layout/SubStepProcess"/>
    <dgm:cxn modelId="{B086B1B8-0358-4474-B347-A85DC9C71D67}" type="presOf" srcId="{D9871141-FC5E-4C2F-97B8-C4DA43FC63F4}" destId="{73E9EA12-26E1-4E63-BE83-1C7BA4460BEC}" srcOrd="0" destOrd="0" presId="urn:microsoft.com/office/officeart/2009/3/layout/SubStepProcess"/>
    <dgm:cxn modelId="{B7C83EBC-009B-43A7-B565-97DBB9060945}" type="presOf" srcId="{110A1EB5-5CD6-4232-9560-1A7F95CAE06D}" destId="{07D34DF9-3F13-483B-8616-FC4C88909B5D}" srcOrd="0" destOrd="0" presId="urn:microsoft.com/office/officeart/2009/3/layout/SubStepProcess"/>
    <dgm:cxn modelId="{6A53A3CD-B7DA-44AB-863C-FEA3EE4D5A9D}" srcId="{110A1EB5-5CD6-4232-9560-1A7F95CAE06D}" destId="{3D91C70A-48F6-4DED-AACB-99F033B35044}" srcOrd="2" destOrd="0" parTransId="{1A1B3767-0DD0-48C9-8F34-2033F2B443A7}" sibTransId="{59B1F0BB-CAD4-4C13-B9F3-0573F3AD0F9A}"/>
    <dgm:cxn modelId="{06AC34DE-9EF0-49DC-86BF-251F29629DF2}" type="presOf" srcId="{416F4936-FEE9-4A96-92F6-6F6658B800FB}" destId="{E12232D8-FC12-4269-A771-26274CBDB99F}" srcOrd="0" destOrd="0" presId="urn:microsoft.com/office/officeart/2009/3/layout/SubStepProcess"/>
    <dgm:cxn modelId="{417826E7-A1AC-4485-A569-116CA8884E31}" type="presOf" srcId="{9F00598F-96CA-4FFB-BAD6-8AF98660AD65}" destId="{45BEA0B3-05B6-4B32-BA3C-401D7AEBBE26}" srcOrd="0" destOrd="0" presId="urn:microsoft.com/office/officeart/2009/3/layout/SubStepProcess"/>
    <dgm:cxn modelId="{FD2B311A-B3C1-4D03-B0B1-257ACFB1BDB6}" type="presParOf" srcId="{07D34DF9-3F13-483B-8616-FC4C88909B5D}" destId="{A6B2C5E9-392D-4C20-AE4F-915E48E2452C}" srcOrd="0" destOrd="0" presId="urn:microsoft.com/office/officeart/2009/3/layout/SubStepProcess"/>
    <dgm:cxn modelId="{5BFC7AE1-3363-4A58-9FBE-1B88A3EBE7B8}" type="presParOf" srcId="{07D34DF9-3F13-483B-8616-FC4C88909B5D}" destId="{73E9EA12-26E1-4E63-BE83-1C7BA4460BEC}" srcOrd="1" destOrd="0" presId="urn:microsoft.com/office/officeart/2009/3/layout/SubStepProcess"/>
    <dgm:cxn modelId="{8889F089-9B56-469F-8C14-BA97D510EA54}" type="presParOf" srcId="{07D34DF9-3F13-483B-8616-FC4C88909B5D}" destId="{B3341E07-B23F-4513-856F-90B11692C7EE}" srcOrd="2" destOrd="0" presId="urn:microsoft.com/office/officeart/2009/3/layout/SubStepProcess"/>
    <dgm:cxn modelId="{895E7E46-7C8D-4CDC-8C4A-B3C3915EF75D}" type="presParOf" srcId="{07D34DF9-3F13-483B-8616-FC4C88909B5D}" destId="{E12232D8-FC12-4269-A771-26274CBDB99F}" srcOrd="3" destOrd="0" presId="urn:microsoft.com/office/officeart/2009/3/layout/SubStepProcess"/>
    <dgm:cxn modelId="{ADA11285-41AE-4907-B5FD-7C91105D1E56}" type="presParOf" srcId="{07D34DF9-3F13-483B-8616-FC4C88909B5D}" destId="{45BEA0B3-05B6-4B32-BA3C-401D7AEBBE26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5511F-C8D8-424B-B673-D58ABC01F9EF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95CAE676-D630-4A6F-A4F2-A56D02C4CC85}">
      <dgm:prSet phldrT="[Text]" custT="1"/>
      <dgm:spPr>
        <a:solidFill>
          <a:schemeClr val="bg1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16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Great responsibility for victims of discrimination</a:t>
          </a:r>
        </a:p>
      </dgm:t>
    </dgm:pt>
    <dgm:pt modelId="{EF311A76-E5B1-4002-BC48-F6E7BC088E72}" type="parTrans" cxnId="{512D109E-5188-41A5-AE5C-4E2A4BC6AD6C}">
      <dgm:prSet/>
      <dgm:spPr/>
      <dgm:t>
        <a:bodyPr/>
        <a:lstStyle/>
        <a:p>
          <a:endParaRPr lang="nl-BE"/>
        </a:p>
      </dgm:t>
    </dgm:pt>
    <dgm:pt modelId="{EB8041A7-DE16-421A-941C-CE469E845EA8}" type="sibTrans" cxnId="{512D109E-5188-41A5-AE5C-4E2A4BC6AD6C}">
      <dgm:prSet/>
      <dgm:spPr/>
      <dgm:t>
        <a:bodyPr/>
        <a:lstStyle/>
        <a:p>
          <a:endParaRPr lang="nl-BE"/>
        </a:p>
      </dgm:t>
    </dgm:pt>
    <dgm:pt modelId="{87665353-D7C2-4769-979C-EAB9DC3C9E81}">
      <dgm:prSet phldrT="[Text]" custT="1"/>
      <dgm:spPr>
        <a:solidFill>
          <a:schemeClr val="bg1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16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Requires proof of discrimination by an identifiable perpetrator</a:t>
          </a:r>
        </a:p>
      </dgm:t>
    </dgm:pt>
    <dgm:pt modelId="{893B1331-C71F-4DFE-B1CB-C9F855E1616A}" type="parTrans" cxnId="{5F49938C-714A-4582-B345-F0941DE5B396}">
      <dgm:prSet/>
      <dgm:spPr/>
      <dgm:t>
        <a:bodyPr/>
        <a:lstStyle/>
        <a:p>
          <a:endParaRPr lang="nl-BE"/>
        </a:p>
      </dgm:t>
    </dgm:pt>
    <dgm:pt modelId="{3C47A9F1-281A-447B-9119-8F849597DAEC}" type="sibTrans" cxnId="{5F49938C-714A-4582-B345-F0941DE5B396}">
      <dgm:prSet/>
      <dgm:spPr/>
      <dgm:t>
        <a:bodyPr/>
        <a:lstStyle/>
        <a:p>
          <a:endParaRPr lang="nl-BE"/>
        </a:p>
      </dgm:t>
    </dgm:pt>
    <dgm:pt modelId="{263C22B4-77B1-4535-84F8-A0BE411D8246}">
      <dgm:prSet custT="1"/>
      <dgm:spPr>
        <a:solidFill>
          <a:schemeClr val="bg1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16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Little potential for structural change</a:t>
          </a:r>
        </a:p>
      </dgm:t>
    </dgm:pt>
    <dgm:pt modelId="{D586314C-5DE7-425B-ABE2-EABD1F6B35AA}" type="parTrans" cxnId="{27E58E56-334F-4D9F-9D9D-D97CCA7F615F}">
      <dgm:prSet/>
      <dgm:spPr/>
      <dgm:t>
        <a:bodyPr/>
        <a:lstStyle/>
        <a:p>
          <a:endParaRPr lang="nl-BE"/>
        </a:p>
      </dgm:t>
    </dgm:pt>
    <dgm:pt modelId="{6D5C2B5B-F673-406F-B89B-FAD96362BC56}" type="sibTrans" cxnId="{27E58E56-334F-4D9F-9D9D-D97CCA7F615F}">
      <dgm:prSet/>
      <dgm:spPr/>
      <dgm:t>
        <a:bodyPr/>
        <a:lstStyle/>
        <a:p>
          <a:endParaRPr lang="nl-BE"/>
        </a:p>
      </dgm:t>
    </dgm:pt>
    <dgm:pt modelId="{0A8AFD6A-A503-40D2-AFA5-DC86CD1EED38}" type="pres">
      <dgm:prSet presAssocID="{3D35511F-C8D8-424B-B673-D58ABC01F9E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A6F4A85-F778-46EF-9439-D2F064C06A24}" type="pres">
      <dgm:prSet presAssocID="{95CAE676-D630-4A6F-A4F2-A56D02C4CC85}" presName="vertOne" presStyleCnt="0"/>
      <dgm:spPr/>
    </dgm:pt>
    <dgm:pt modelId="{7E521D82-4EF0-4B74-BF2B-8BCEAFD04D93}" type="pres">
      <dgm:prSet presAssocID="{95CAE676-D630-4A6F-A4F2-A56D02C4CC85}" presName="txOne" presStyleLbl="node0" presStyleIdx="0" presStyleCnt="1">
        <dgm:presLayoutVars>
          <dgm:chPref val="3"/>
        </dgm:presLayoutVars>
      </dgm:prSet>
      <dgm:spPr/>
    </dgm:pt>
    <dgm:pt modelId="{BE6F90B5-D55D-49B5-A88F-E0E57ECCF6D8}" type="pres">
      <dgm:prSet presAssocID="{95CAE676-D630-4A6F-A4F2-A56D02C4CC85}" presName="parTransOne" presStyleCnt="0"/>
      <dgm:spPr/>
    </dgm:pt>
    <dgm:pt modelId="{D8EE9055-46C3-425F-8A15-DC5959E36E40}" type="pres">
      <dgm:prSet presAssocID="{95CAE676-D630-4A6F-A4F2-A56D02C4CC85}" presName="horzOne" presStyleCnt="0"/>
      <dgm:spPr/>
    </dgm:pt>
    <dgm:pt modelId="{FD5F6AF2-CE30-4DC2-BA46-0DAB2AF4BC1E}" type="pres">
      <dgm:prSet presAssocID="{87665353-D7C2-4769-979C-EAB9DC3C9E81}" presName="vertTwo" presStyleCnt="0"/>
      <dgm:spPr/>
    </dgm:pt>
    <dgm:pt modelId="{25A1938B-5CB7-405C-9608-C3E063BA568C}" type="pres">
      <dgm:prSet presAssocID="{87665353-D7C2-4769-979C-EAB9DC3C9E81}" presName="txTwo" presStyleLbl="node2" presStyleIdx="0" presStyleCnt="1">
        <dgm:presLayoutVars>
          <dgm:chPref val="3"/>
        </dgm:presLayoutVars>
      </dgm:prSet>
      <dgm:spPr/>
    </dgm:pt>
    <dgm:pt modelId="{741A43FB-7625-4114-A9F1-DCE380CF4310}" type="pres">
      <dgm:prSet presAssocID="{87665353-D7C2-4769-979C-EAB9DC3C9E81}" presName="parTransTwo" presStyleCnt="0"/>
      <dgm:spPr/>
    </dgm:pt>
    <dgm:pt modelId="{5A876B27-98CC-44A6-928E-FBD3708F61B5}" type="pres">
      <dgm:prSet presAssocID="{87665353-D7C2-4769-979C-EAB9DC3C9E81}" presName="horzTwo" presStyleCnt="0"/>
      <dgm:spPr/>
    </dgm:pt>
    <dgm:pt modelId="{2E00725F-96FC-48D9-BD0E-3E008BEF0EC8}" type="pres">
      <dgm:prSet presAssocID="{263C22B4-77B1-4535-84F8-A0BE411D8246}" presName="vertThree" presStyleCnt="0"/>
      <dgm:spPr/>
    </dgm:pt>
    <dgm:pt modelId="{0BDDA1FE-3E34-4EB3-9ECF-1DCD63ABE389}" type="pres">
      <dgm:prSet presAssocID="{263C22B4-77B1-4535-84F8-A0BE411D8246}" presName="txThree" presStyleLbl="node3" presStyleIdx="0" presStyleCnt="1">
        <dgm:presLayoutVars>
          <dgm:chPref val="3"/>
        </dgm:presLayoutVars>
      </dgm:prSet>
      <dgm:spPr/>
    </dgm:pt>
    <dgm:pt modelId="{131AA774-4037-45EC-BB0C-E67A1AEC1D0E}" type="pres">
      <dgm:prSet presAssocID="{263C22B4-77B1-4535-84F8-A0BE411D8246}" presName="horzThree" presStyleCnt="0"/>
      <dgm:spPr/>
    </dgm:pt>
  </dgm:ptLst>
  <dgm:cxnLst>
    <dgm:cxn modelId="{86D95700-F89C-469E-894F-3244250D034A}" type="presOf" srcId="{3D35511F-C8D8-424B-B673-D58ABC01F9EF}" destId="{0A8AFD6A-A503-40D2-AFA5-DC86CD1EED38}" srcOrd="0" destOrd="0" presId="urn:microsoft.com/office/officeart/2005/8/layout/hierarchy4"/>
    <dgm:cxn modelId="{6F73DF0E-0AF1-4D28-8C49-90894CECC3F1}" type="presOf" srcId="{263C22B4-77B1-4535-84F8-A0BE411D8246}" destId="{0BDDA1FE-3E34-4EB3-9ECF-1DCD63ABE389}" srcOrd="0" destOrd="0" presId="urn:microsoft.com/office/officeart/2005/8/layout/hierarchy4"/>
    <dgm:cxn modelId="{27E58E56-334F-4D9F-9D9D-D97CCA7F615F}" srcId="{87665353-D7C2-4769-979C-EAB9DC3C9E81}" destId="{263C22B4-77B1-4535-84F8-A0BE411D8246}" srcOrd="0" destOrd="0" parTransId="{D586314C-5DE7-425B-ABE2-EABD1F6B35AA}" sibTransId="{6D5C2B5B-F673-406F-B89B-FAD96362BC56}"/>
    <dgm:cxn modelId="{26204583-B9D1-45B5-B12B-9813C39B8622}" type="presOf" srcId="{87665353-D7C2-4769-979C-EAB9DC3C9E81}" destId="{25A1938B-5CB7-405C-9608-C3E063BA568C}" srcOrd="0" destOrd="0" presId="urn:microsoft.com/office/officeart/2005/8/layout/hierarchy4"/>
    <dgm:cxn modelId="{5F49938C-714A-4582-B345-F0941DE5B396}" srcId="{95CAE676-D630-4A6F-A4F2-A56D02C4CC85}" destId="{87665353-D7C2-4769-979C-EAB9DC3C9E81}" srcOrd="0" destOrd="0" parTransId="{893B1331-C71F-4DFE-B1CB-C9F855E1616A}" sibTransId="{3C47A9F1-281A-447B-9119-8F849597DAEC}"/>
    <dgm:cxn modelId="{512D109E-5188-41A5-AE5C-4E2A4BC6AD6C}" srcId="{3D35511F-C8D8-424B-B673-D58ABC01F9EF}" destId="{95CAE676-D630-4A6F-A4F2-A56D02C4CC85}" srcOrd="0" destOrd="0" parTransId="{EF311A76-E5B1-4002-BC48-F6E7BC088E72}" sibTransId="{EB8041A7-DE16-421A-941C-CE469E845EA8}"/>
    <dgm:cxn modelId="{9DB0CDB3-3722-44C9-AFF3-CCFC9B90111E}" type="presOf" srcId="{95CAE676-D630-4A6F-A4F2-A56D02C4CC85}" destId="{7E521D82-4EF0-4B74-BF2B-8BCEAFD04D93}" srcOrd="0" destOrd="0" presId="urn:microsoft.com/office/officeart/2005/8/layout/hierarchy4"/>
    <dgm:cxn modelId="{F26FDB92-1628-4458-8211-D46EB04EE7EE}" type="presParOf" srcId="{0A8AFD6A-A503-40D2-AFA5-DC86CD1EED38}" destId="{BA6F4A85-F778-46EF-9439-D2F064C06A24}" srcOrd="0" destOrd="0" presId="urn:microsoft.com/office/officeart/2005/8/layout/hierarchy4"/>
    <dgm:cxn modelId="{A56055BB-3821-4FDC-AF27-DD420B373064}" type="presParOf" srcId="{BA6F4A85-F778-46EF-9439-D2F064C06A24}" destId="{7E521D82-4EF0-4B74-BF2B-8BCEAFD04D93}" srcOrd="0" destOrd="0" presId="urn:microsoft.com/office/officeart/2005/8/layout/hierarchy4"/>
    <dgm:cxn modelId="{2B5DDB2B-3A13-48D9-8F72-6A1FD9E40D92}" type="presParOf" srcId="{BA6F4A85-F778-46EF-9439-D2F064C06A24}" destId="{BE6F90B5-D55D-49B5-A88F-E0E57ECCF6D8}" srcOrd="1" destOrd="0" presId="urn:microsoft.com/office/officeart/2005/8/layout/hierarchy4"/>
    <dgm:cxn modelId="{E5061169-C130-48E6-AF70-7830F5426392}" type="presParOf" srcId="{BA6F4A85-F778-46EF-9439-D2F064C06A24}" destId="{D8EE9055-46C3-425F-8A15-DC5959E36E40}" srcOrd="2" destOrd="0" presId="urn:microsoft.com/office/officeart/2005/8/layout/hierarchy4"/>
    <dgm:cxn modelId="{D89893C3-C458-42D9-9F34-CD856989727E}" type="presParOf" srcId="{D8EE9055-46C3-425F-8A15-DC5959E36E40}" destId="{FD5F6AF2-CE30-4DC2-BA46-0DAB2AF4BC1E}" srcOrd="0" destOrd="0" presId="urn:microsoft.com/office/officeart/2005/8/layout/hierarchy4"/>
    <dgm:cxn modelId="{87C76EFD-EC57-49BB-AFFC-EDAA7E0DACA9}" type="presParOf" srcId="{FD5F6AF2-CE30-4DC2-BA46-0DAB2AF4BC1E}" destId="{25A1938B-5CB7-405C-9608-C3E063BA568C}" srcOrd="0" destOrd="0" presId="urn:microsoft.com/office/officeart/2005/8/layout/hierarchy4"/>
    <dgm:cxn modelId="{7DFA3FDF-CF3F-4507-82E2-9F097F7F5D71}" type="presParOf" srcId="{FD5F6AF2-CE30-4DC2-BA46-0DAB2AF4BC1E}" destId="{741A43FB-7625-4114-A9F1-DCE380CF4310}" srcOrd="1" destOrd="0" presId="urn:microsoft.com/office/officeart/2005/8/layout/hierarchy4"/>
    <dgm:cxn modelId="{B613F300-B6CD-40A2-BF10-DE5FDE3CFBA8}" type="presParOf" srcId="{FD5F6AF2-CE30-4DC2-BA46-0DAB2AF4BC1E}" destId="{5A876B27-98CC-44A6-928E-FBD3708F61B5}" srcOrd="2" destOrd="0" presId="urn:microsoft.com/office/officeart/2005/8/layout/hierarchy4"/>
    <dgm:cxn modelId="{A53A9FBC-FCFC-4E96-A673-4033828640AC}" type="presParOf" srcId="{5A876B27-98CC-44A6-928E-FBD3708F61B5}" destId="{2E00725F-96FC-48D9-BD0E-3E008BEF0EC8}" srcOrd="0" destOrd="0" presId="urn:microsoft.com/office/officeart/2005/8/layout/hierarchy4"/>
    <dgm:cxn modelId="{4F49AD5B-487B-4F1D-A464-DA7C441EE41E}" type="presParOf" srcId="{2E00725F-96FC-48D9-BD0E-3E008BEF0EC8}" destId="{0BDDA1FE-3E34-4EB3-9ECF-1DCD63ABE389}" srcOrd="0" destOrd="0" presId="urn:microsoft.com/office/officeart/2005/8/layout/hierarchy4"/>
    <dgm:cxn modelId="{99935CF1-7466-4C81-BCC7-1D6620F9B4B7}" type="presParOf" srcId="{2E00725F-96FC-48D9-BD0E-3E008BEF0EC8}" destId="{131AA774-4037-45EC-BB0C-E67A1AEC1D0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1D0283-8892-4627-BE62-216D9A91BE90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73F69D54-F020-420B-A605-2C196ED621F0}">
      <dgm:prSet phldrT="[Text]" custT="1"/>
      <dgm:spPr>
        <a:solidFill>
          <a:srgbClr val="6294B0"/>
        </a:solidFill>
      </dgm:spPr>
      <dgm:t>
        <a:bodyPr/>
        <a:lstStyle/>
        <a:p>
          <a:r>
            <a:rPr lang="en-US" sz="1500" b="1" i="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1997: Reverse discrimination of men</a:t>
          </a:r>
        </a:p>
      </dgm:t>
    </dgm:pt>
    <dgm:pt modelId="{73BC20E3-E2FE-4A4E-878F-E4D80E479B38}" type="parTrans" cxnId="{6A64650B-4E0F-4B59-A940-AC7A88362609}">
      <dgm:prSet/>
      <dgm:spPr/>
      <dgm:t>
        <a:bodyPr/>
        <a:lstStyle/>
        <a:p>
          <a:endParaRPr lang="nl-BE"/>
        </a:p>
      </dgm:t>
    </dgm:pt>
    <dgm:pt modelId="{8B5B6BAE-1492-4EA9-AF47-1F9DC56E5A5E}" type="sibTrans" cxnId="{6A64650B-4E0F-4B59-A940-AC7A88362609}">
      <dgm:prSet/>
      <dgm:spPr/>
      <dgm:t>
        <a:bodyPr/>
        <a:lstStyle/>
        <a:p>
          <a:endParaRPr lang="nl-BE"/>
        </a:p>
      </dgm:t>
    </dgm:pt>
    <dgm:pt modelId="{397BC195-8E0A-47A7-84C4-0ACBB6E1CFC0}">
      <dgm:prSet phldrT="[Text]" custT="1"/>
      <dgm:spPr>
        <a:solidFill>
          <a:schemeClr val="bg1">
            <a:alpha val="90000"/>
          </a:schemeClr>
        </a:solidFill>
        <a:ln>
          <a:solidFill>
            <a:srgbClr val="6294B0">
              <a:alpha val="90000"/>
            </a:srgbClr>
          </a:solidFill>
        </a:ln>
      </dgm:spPr>
      <dgm:t>
        <a:bodyPr/>
        <a:lstStyle/>
        <a:p>
          <a:r>
            <a:rPr lang="en-US" sz="15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Equally qualified women: no absolute and unconditional priority</a:t>
          </a:r>
        </a:p>
      </dgm:t>
    </dgm:pt>
    <dgm:pt modelId="{E7E728E6-96ED-4AD2-9A42-8D513FAF8F88}" type="parTrans" cxnId="{5B58750F-7211-44AA-A108-17804B9BCC98}">
      <dgm:prSet/>
      <dgm:spPr/>
      <dgm:t>
        <a:bodyPr/>
        <a:lstStyle/>
        <a:p>
          <a:endParaRPr lang="nl-BE"/>
        </a:p>
      </dgm:t>
    </dgm:pt>
    <dgm:pt modelId="{4D2DC6FB-9194-4420-A349-762666093169}" type="sibTrans" cxnId="{5B58750F-7211-44AA-A108-17804B9BCC98}">
      <dgm:prSet/>
      <dgm:spPr/>
      <dgm:t>
        <a:bodyPr/>
        <a:lstStyle/>
        <a:p>
          <a:endParaRPr lang="nl-BE"/>
        </a:p>
      </dgm:t>
    </dgm:pt>
    <dgm:pt modelId="{575676CB-1D90-4CF1-B2BD-7D02906F5A6B}">
      <dgm:prSet phldrT="[Text]" custT="1"/>
      <dgm:spPr>
        <a:solidFill>
          <a:srgbClr val="6294B0"/>
        </a:solidFill>
      </dgm:spPr>
      <dgm:t>
        <a:bodyPr/>
        <a:lstStyle/>
        <a:p>
          <a:r>
            <a:rPr lang="en-US" sz="15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2010: Gender stereotyping</a:t>
          </a:r>
        </a:p>
      </dgm:t>
    </dgm:pt>
    <dgm:pt modelId="{B4D836A9-1F2C-4EBF-A4D4-6759BAE38974}" type="parTrans" cxnId="{1209704E-B53F-4F72-ACA4-6216FF3FB2B1}">
      <dgm:prSet/>
      <dgm:spPr/>
      <dgm:t>
        <a:bodyPr/>
        <a:lstStyle/>
        <a:p>
          <a:endParaRPr lang="nl-BE"/>
        </a:p>
      </dgm:t>
    </dgm:pt>
    <dgm:pt modelId="{5BA898B7-AB7F-4A6D-98F0-DA2542B82B81}" type="sibTrans" cxnId="{1209704E-B53F-4F72-ACA4-6216FF3FB2B1}">
      <dgm:prSet/>
      <dgm:spPr/>
      <dgm:t>
        <a:bodyPr/>
        <a:lstStyle/>
        <a:p>
          <a:endParaRPr lang="nl-BE"/>
        </a:p>
      </dgm:t>
    </dgm:pt>
    <dgm:pt modelId="{25496771-FD7E-47B5-B45B-FF2A8A2EB9A0}">
      <dgm:prSet phldrT="[Text]" custT="1"/>
      <dgm:spPr>
        <a:solidFill>
          <a:schemeClr val="bg1">
            <a:alpha val="90000"/>
          </a:schemeClr>
        </a:solidFill>
        <a:ln>
          <a:solidFill>
            <a:srgbClr val="6294B0">
              <a:alpha val="90000"/>
            </a:srgbClr>
          </a:solidFill>
        </a:ln>
      </dgm:spPr>
      <dgm:t>
        <a:bodyPr/>
        <a:lstStyle/>
        <a:p>
          <a:r>
            <a:rPr lang="en-US" sz="15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No perpetuation of traditional roles between men and women</a:t>
          </a:r>
        </a:p>
      </dgm:t>
    </dgm:pt>
    <dgm:pt modelId="{34203715-0201-4048-A9E1-6C6913A193E6}" type="parTrans" cxnId="{0E769BA9-7D65-4AAA-854F-616D8D146F0A}">
      <dgm:prSet/>
      <dgm:spPr/>
      <dgm:t>
        <a:bodyPr/>
        <a:lstStyle/>
        <a:p>
          <a:endParaRPr lang="nl-BE"/>
        </a:p>
      </dgm:t>
    </dgm:pt>
    <dgm:pt modelId="{D51AB20D-C603-4516-8591-5EFE5F76B5B7}" type="sibTrans" cxnId="{0E769BA9-7D65-4AAA-854F-616D8D146F0A}">
      <dgm:prSet/>
      <dgm:spPr/>
      <dgm:t>
        <a:bodyPr/>
        <a:lstStyle/>
        <a:p>
          <a:endParaRPr lang="nl-BE"/>
        </a:p>
      </dgm:t>
    </dgm:pt>
    <dgm:pt modelId="{B4BBD9DD-5962-43A5-8FB3-39325BE18316}">
      <dgm:prSet phldrT="[Text]" custT="1"/>
      <dgm:spPr>
        <a:solidFill>
          <a:srgbClr val="6294B0"/>
        </a:solidFill>
      </dgm:spPr>
      <dgm:t>
        <a:bodyPr/>
        <a:lstStyle/>
        <a:p>
          <a:r>
            <a:rPr lang="en-US" sz="15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2017: “New” protected characteristics</a:t>
          </a:r>
        </a:p>
      </dgm:t>
    </dgm:pt>
    <dgm:pt modelId="{5E143BA9-9CCC-4CB6-9AD4-D438478F0F4A}" type="parTrans" cxnId="{A06B651D-112B-462F-A9A9-47BAEE50BA26}">
      <dgm:prSet/>
      <dgm:spPr/>
      <dgm:t>
        <a:bodyPr/>
        <a:lstStyle/>
        <a:p>
          <a:endParaRPr lang="nl-BE"/>
        </a:p>
      </dgm:t>
    </dgm:pt>
    <dgm:pt modelId="{CFFF87A1-D598-4752-A18C-8E2E7007B0A5}" type="sibTrans" cxnId="{A06B651D-112B-462F-A9A9-47BAEE50BA26}">
      <dgm:prSet/>
      <dgm:spPr/>
      <dgm:t>
        <a:bodyPr/>
        <a:lstStyle/>
        <a:p>
          <a:endParaRPr lang="nl-BE"/>
        </a:p>
      </dgm:t>
    </dgm:pt>
    <dgm:pt modelId="{E1B012F1-61ED-4FF2-B49B-A64A3DD99CAA}">
      <dgm:prSet phldrT="[Text]" custT="1"/>
      <dgm:spPr>
        <a:solidFill>
          <a:schemeClr val="bg1">
            <a:alpha val="90000"/>
          </a:schemeClr>
        </a:solidFill>
        <a:ln>
          <a:solidFill>
            <a:srgbClr val="6294B0">
              <a:alpha val="90000"/>
            </a:srgbClr>
          </a:solidFill>
        </a:ln>
      </dgm:spPr>
      <dgm:t>
        <a:bodyPr/>
        <a:lstStyle/>
        <a:p>
          <a:r>
            <a:rPr lang="en-US" sz="15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Disability and belief: strict proportionality test</a:t>
          </a:r>
        </a:p>
      </dgm:t>
    </dgm:pt>
    <dgm:pt modelId="{BF2F0BED-69D2-4784-A55B-28554B9CAD4E}" type="parTrans" cxnId="{3E90DEDC-2513-4F00-BC11-53C1E8AD3216}">
      <dgm:prSet/>
      <dgm:spPr/>
      <dgm:t>
        <a:bodyPr/>
        <a:lstStyle/>
        <a:p>
          <a:endParaRPr lang="nl-BE"/>
        </a:p>
      </dgm:t>
    </dgm:pt>
    <dgm:pt modelId="{9351BEF8-F060-4260-96CA-19E3672984E7}" type="sibTrans" cxnId="{3E90DEDC-2513-4F00-BC11-53C1E8AD3216}">
      <dgm:prSet/>
      <dgm:spPr/>
      <dgm:t>
        <a:bodyPr/>
        <a:lstStyle/>
        <a:p>
          <a:endParaRPr lang="nl-BE"/>
        </a:p>
      </dgm:t>
    </dgm:pt>
    <dgm:pt modelId="{71A7DFC8-BE8F-42D1-ACB8-A86FF1F131C4}" type="pres">
      <dgm:prSet presAssocID="{CD1D0283-8892-4627-BE62-216D9A91BE90}" presName="Name0" presStyleCnt="0">
        <dgm:presLayoutVars>
          <dgm:dir/>
          <dgm:animLvl val="lvl"/>
          <dgm:resizeHandles val="exact"/>
        </dgm:presLayoutVars>
      </dgm:prSet>
      <dgm:spPr/>
    </dgm:pt>
    <dgm:pt modelId="{91CC0F97-8BB8-496F-8D5B-6B0F5B1793B2}" type="pres">
      <dgm:prSet presAssocID="{B4BBD9DD-5962-43A5-8FB3-39325BE18316}" presName="boxAndChildren" presStyleCnt="0"/>
      <dgm:spPr/>
    </dgm:pt>
    <dgm:pt modelId="{CC596E74-1EA8-41DA-8D76-95089ECD5D1A}" type="pres">
      <dgm:prSet presAssocID="{B4BBD9DD-5962-43A5-8FB3-39325BE18316}" presName="parentTextBox" presStyleLbl="node1" presStyleIdx="0" presStyleCnt="3"/>
      <dgm:spPr/>
    </dgm:pt>
    <dgm:pt modelId="{3C010871-3837-4FFB-96D7-648FF42DB380}" type="pres">
      <dgm:prSet presAssocID="{B4BBD9DD-5962-43A5-8FB3-39325BE18316}" presName="entireBox" presStyleLbl="node1" presStyleIdx="0" presStyleCnt="3"/>
      <dgm:spPr/>
    </dgm:pt>
    <dgm:pt modelId="{31440DCA-B60B-49D8-8E9D-780E3507142B}" type="pres">
      <dgm:prSet presAssocID="{B4BBD9DD-5962-43A5-8FB3-39325BE18316}" presName="descendantBox" presStyleCnt="0"/>
      <dgm:spPr/>
    </dgm:pt>
    <dgm:pt modelId="{DD13FE76-3855-427B-B50C-5A1153FE0686}" type="pres">
      <dgm:prSet presAssocID="{E1B012F1-61ED-4FF2-B49B-A64A3DD99CAA}" presName="childTextBox" presStyleLbl="fgAccFollowNode1" presStyleIdx="0" presStyleCnt="3">
        <dgm:presLayoutVars>
          <dgm:bulletEnabled val="1"/>
        </dgm:presLayoutVars>
      </dgm:prSet>
      <dgm:spPr/>
    </dgm:pt>
    <dgm:pt modelId="{55CB47FF-E03A-4010-871F-B1331D74C190}" type="pres">
      <dgm:prSet presAssocID="{5BA898B7-AB7F-4A6D-98F0-DA2542B82B81}" presName="sp" presStyleCnt="0"/>
      <dgm:spPr/>
    </dgm:pt>
    <dgm:pt modelId="{BCDDCA1A-AF53-4194-805E-AF1D91A534CF}" type="pres">
      <dgm:prSet presAssocID="{575676CB-1D90-4CF1-B2BD-7D02906F5A6B}" presName="arrowAndChildren" presStyleCnt="0"/>
      <dgm:spPr/>
    </dgm:pt>
    <dgm:pt modelId="{6FFA80A3-D307-46D6-AA12-067C95CCD3BB}" type="pres">
      <dgm:prSet presAssocID="{575676CB-1D90-4CF1-B2BD-7D02906F5A6B}" presName="parentTextArrow" presStyleLbl="node1" presStyleIdx="0" presStyleCnt="3"/>
      <dgm:spPr/>
    </dgm:pt>
    <dgm:pt modelId="{23E06D27-AEAE-4946-A85D-AC3DEB81B1A8}" type="pres">
      <dgm:prSet presAssocID="{575676CB-1D90-4CF1-B2BD-7D02906F5A6B}" presName="arrow" presStyleLbl="node1" presStyleIdx="1" presStyleCnt="3"/>
      <dgm:spPr/>
    </dgm:pt>
    <dgm:pt modelId="{3F46EA17-CF30-40B1-8785-C2DEC449BAFD}" type="pres">
      <dgm:prSet presAssocID="{575676CB-1D90-4CF1-B2BD-7D02906F5A6B}" presName="descendantArrow" presStyleCnt="0"/>
      <dgm:spPr/>
    </dgm:pt>
    <dgm:pt modelId="{B90C2B17-C6EF-4A12-8AFF-A7AACEAEF406}" type="pres">
      <dgm:prSet presAssocID="{25496771-FD7E-47B5-B45B-FF2A8A2EB9A0}" presName="childTextArrow" presStyleLbl="fgAccFollowNode1" presStyleIdx="1" presStyleCnt="3">
        <dgm:presLayoutVars>
          <dgm:bulletEnabled val="1"/>
        </dgm:presLayoutVars>
      </dgm:prSet>
      <dgm:spPr/>
    </dgm:pt>
    <dgm:pt modelId="{6874B05A-FC0F-4DFF-949C-5B4A3AD95DBE}" type="pres">
      <dgm:prSet presAssocID="{8B5B6BAE-1492-4EA9-AF47-1F9DC56E5A5E}" presName="sp" presStyleCnt="0"/>
      <dgm:spPr/>
    </dgm:pt>
    <dgm:pt modelId="{19E64D01-6E5D-4E6C-BC52-609A327BC1AE}" type="pres">
      <dgm:prSet presAssocID="{73F69D54-F020-420B-A605-2C196ED621F0}" presName="arrowAndChildren" presStyleCnt="0"/>
      <dgm:spPr/>
    </dgm:pt>
    <dgm:pt modelId="{3E85A6FC-B1C3-4C18-B6E2-7306E7D95474}" type="pres">
      <dgm:prSet presAssocID="{73F69D54-F020-420B-A605-2C196ED621F0}" presName="parentTextArrow" presStyleLbl="node1" presStyleIdx="1" presStyleCnt="3"/>
      <dgm:spPr/>
    </dgm:pt>
    <dgm:pt modelId="{5CD6A71A-4961-4B10-83B5-A3F256E98C25}" type="pres">
      <dgm:prSet presAssocID="{73F69D54-F020-420B-A605-2C196ED621F0}" presName="arrow" presStyleLbl="node1" presStyleIdx="2" presStyleCnt="3" custScaleY="110000" custLinFactNeighborX="-951" custLinFactNeighborY="-2241"/>
      <dgm:spPr/>
    </dgm:pt>
    <dgm:pt modelId="{DFE0FF2F-B7C5-493D-BFD7-1B9628902194}" type="pres">
      <dgm:prSet presAssocID="{73F69D54-F020-420B-A605-2C196ED621F0}" presName="descendantArrow" presStyleCnt="0"/>
      <dgm:spPr/>
    </dgm:pt>
    <dgm:pt modelId="{B0F1E4B9-70CD-42BE-B9B6-592CB42EEDF5}" type="pres">
      <dgm:prSet presAssocID="{397BC195-8E0A-47A7-84C4-0ACBB6E1CFC0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C42AC806-FD2C-45C7-89FA-BDBE49EC08A2}" type="presOf" srcId="{25496771-FD7E-47B5-B45B-FF2A8A2EB9A0}" destId="{B90C2B17-C6EF-4A12-8AFF-A7AACEAEF406}" srcOrd="0" destOrd="0" presId="urn:microsoft.com/office/officeart/2005/8/layout/process4"/>
    <dgm:cxn modelId="{6A64650B-4E0F-4B59-A940-AC7A88362609}" srcId="{CD1D0283-8892-4627-BE62-216D9A91BE90}" destId="{73F69D54-F020-420B-A605-2C196ED621F0}" srcOrd="0" destOrd="0" parTransId="{73BC20E3-E2FE-4A4E-878F-E4D80E479B38}" sibTransId="{8B5B6BAE-1492-4EA9-AF47-1F9DC56E5A5E}"/>
    <dgm:cxn modelId="{5B58750F-7211-44AA-A108-17804B9BCC98}" srcId="{73F69D54-F020-420B-A605-2C196ED621F0}" destId="{397BC195-8E0A-47A7-84C4-0ACBB6E1CFC0}" srcOrd="0" destOrd="0" parTransId="{E7E728E6-96ED-4AD2-9A42-8D513FAF8F88}" sibTransId="{4D2DC6FB-9194-4420-A349-762666093169}"/>
    <dgm:cxn modelId="{A06B651D-112B-462F-A9A9-47BAEE50BA26}" srcId="{CD1D0283-8892-4627-BE62-216D9A91BE90}" destId="{B4BBD9DD-5962-43A5-8FB3-39325BE18316}" srcOrd="2" destOrd="0" parTransId="{5E143BA9-9CCC-4CB6-9AD4-D438478F0F4A}" sibTransId="{CFFF87A1-D598-4752-A18C-8E2E7007B0A5}"/>
    <dgm:cxn modelId="{10902830-23CB-418F-881B-1947DF280666}" type="presOf" srcId="{575676CB-1D90-4CF1-B2BD-7D02906F5A6B}" destId="{23E06D27-AEAE-4946-A85D-AC3DEB81B1A8}" srcOrd="1" destOrd="0" presId="urn:microsoft.com/office/officeart/2005/8/layout/process4"/>
    <dgm:cxn modelId="{A384E85B-9D63-407D-B5F5-6D5EBD891BE7}" type="presOf" srcId="{575676CB-1D90-4CF1-B2BD-7D02906F5A6B}" destId="{6FFA80A3-D307-46D6-AA12-067C95CCD3BB}" srcOrd="0" destOrd="0" presId="urn:microsoft.com/office/officeart/2005/8/layout/process4"/>
    <dgm:cxn modelId="{1209704E-B53F-4F72-ACA4-6216FF3FB2B1}" srcId="{CD1D0283-8892-4627-BE62-216D9A91BE90}" destId="{575676CB-1D90-4CF1-B2BD-7D02906F5A6B}" srcOrd="1" destOrd="0" parTransId="{B4D836A9-1F2C-4EBF-A4D4-6759BAE38974}" sibTransId="{5BA898B7-AB7F-4A6D-98F0-DA2542B82B81}"/>
    <dgm:cxn modelId="{25435A51-84F5-4557-9FDC-A6C09E5F0338}" type="presOf" srcId="{397BC195-8E0A-47A7-84C4-0ACBB6E1CFC0}" destId="{B0F1E4B9-70CD-42BE-B9B6-592CB42EEDF5}" srcOrd="0" destOrd="0" presId="urn:microsoft.com/office/officeart/2005/8/layout/process4"/>
    <dgm:cxn modelId="{35C00479-AE79-4D3E-8552-2903B5AE4F0F}" type="presOf" srcId="{E1B012F1-61ED-4FF2-B49B-A64A3DD99CAA}" destId="{DD13FE76-3855-427B-B50C-5A1153FE0686}" srcOrd="0" destOrd="0" presId="urn:microsoft.com/office/officeart/2005/8/layout/process4"/>
    <dgm:cxn modelId="{020A948A-81F4-46BB-A481-272D4F6A59C9}" type="presOf" srcId="{CD1D0283-8892-4627-BE62-216D9A91BE90}" destId="{71A7DFC8-BE8F-42D1-ACB8-A86FF1F131C4}" srcOrd="0" destOrd="0" presId="urn:microsoft.com/office/officeart/2005/8/layout/process4"/>
    <dgm:cxn modelId="{392CB59C-4928-43F3-9B01-9CA892F23F64}" type="presOf" srcId="{73F69D54-F020-420B-A605-2C196ED621F0}" destId="{3E85A6FC-B1C3-4C18-B6E2-7306E7D95474}" srcOrd="0" destOrd="0" presId="urn:microsoft.com/office/officeart/2005/8/layout/process4"/>
    <dgm:cxn modelId="{0E769BA9-7D65-4AAA-854F-616D8D146F0A}" srcId="{575676CB-1D90-4CF1-B2BD-7D02906F5A6B}" destId="{25496771-FD7E-47B5-B45B-FF2A8A2EB9A0}" srcOrd="0" destOrd="0" parTransId="{34203715-0201-4048-A9E1-6C6913A193E6}" sibTransId="{D51AB20D-C603-4516-8591-5EFE5F76B5B7}"/>
    <dgm:cxn modelId="{0EDF0EB8-27E5-4E3D-9E7D-F086A0ACD4E5}" type="presOf" srcId="{73F69D54-F020-420B-A605-2C196ED621F0}" destId="{5CD6A71A-4961-4B10-83B5-A3F256E98C25}" srcOrd="1" destOrd="0" presId="urn:microsoft.com/office/officeart/2005/8/layout/process4"/>
    <dgm:cxn modelId="{3E90DEDC-2513-4F00-BC11-53C1E8AD3216}" srcId="{B4BBD9DD-5962-43A5-8FB3-39325BE18316}" destId="{E1B012F1-61ED-4FF2-B49B-A64A3DD99CAA}" srcOrd="0" destOrd="0" parTransId="{BF2F0BED-69D2-4784-A55B-28554B9CAD4E}" sibTransId="{9351BEF8-F060-4260-96CA-19E3672984E7}"/>
    <dgm:cxn modelId="{40F94BE2-E5E3-4765-9359-F51709F71718}" type="presOf" srcId="{B4BBD9DD-5962-43A5-8FB3-39325BE18316}" destId="{CC596E74-1EA8-41DA-8D76-95089ECD5D1A}" srcOrd="0" destOrd="0" presId="urn:microsoft.com/office/officeart/2005/8/layout/process4"/>
    <dgm:cxn modelId="{0C95D1E4-B393-40AB-BF60-D6D12EE241A6}" type="presOf" srcId="{B4BBD9DD-5962-43A5-8FB3-39325BE18316}" destId="{3C010871-3837-4FFB-96D7-648FF42DB380}" srcOrd="1" destOrd="0" presId="urn:microsoft.com/office/officeart/2005/8/layout/process4"/>
    <dgm:cxn modelId="{B0F6724C-B565-4A06-8BE7-A3B567B9889D}" type="presParOf" srcId="{71A7DFC8-BE8F-42D1-ACB8-A86FF1F131C4}" destId="{91CC0F97-8BB8-496F-8D5B-6B0F5B1793B2}" srcOrd="0" destOrd="0" presId="urn:microsoft.com/office/officeart/2005/8/layout/process4"/>
    <dgm:cxn modelId="{73DA2588-BABC-4A2A-8211-2725646AE8A0}" type="presParOf" srcId="{91CC0F97-8BB8-496F-8D5B-6B0F5B1793B2}" destId="{CC596E74-1EA8-41DA-8D76-95089ECD5D1A}" srcOrd="0" destOrd="0" presId="urn:microsoft.com/office/officeart/2005/8/layout/process4"/>
    <dgm:cxn modelId="{FD261754-76A4-41CA-941E-3CD22D326CDD}" type="presParOf" srcId="{91CC0F97-8BB8-496F-8D5B-6B0F5B1793B2}" destId="{3C010871-3837-4FFB-96D7-648FF42DB380}" srcOrd="1" destOrd="0" presId="urn:microsoft.com/office/officeart/2005/8/layout/process4"/>
    <dgm:cxn modelId="{7FDC9775-5A0F-4C2F-8878-FB0B3AA68396}" type="presParOf" srcId="{91CC0F97-8BB8-496F-8D5B-6B0F5B1793B2}" destId="{31440DCA-B60B-49D8-8E9D-780E3507142B}" srcOrd="2" destOrd="0" presId="urn:microsoft.com/office/officeart/2005/8/layout/process4"/>
    <dgm:cxn modelId="{3D229F6E-79FB-4977-8AF6-2C0B6876ED43}" type="presParOf" srcId="{31440DCA-B60B-49D8-8E9D-780E3507142B}" destId="{DD13FE76-3855-427B-B50C-5A1153FE0686}" srcOrd="0" destOrd="0" presId="urn:microsoft.com/office/officeart/2005/8/layout/process4"/>
    <dgm:cxn modelId="{FCE60C7A-1B93-4AA6-A35F-23FD48969481}" type="presParOf" srcId="{71A7DFC8-BE8F-42D1-ACB8-A86FF1F131C4}" destId="{55CB47FF-E03A-4010-871F-B1331D74C190}" srcOrd="1" destOrd="0" presId="urn:microsoft.com/office/officeart/2005/8/layout/process4"/>
    <dgm:cxn modelId="{1F90D2E4-99DA-49E6-80F3-89C0E1110771}" type="presParOf" srcId="{71A7DFC8-BE8F-42D1-ACB8-A86FF1F131C4}" destId="{BCDDCA1A-AF53-4194-805E-AF1D91A534CF}" srcOrd="2" destOrd="0" presId="urn:microsoft.com/office/officeart/2005/8/layout/process4"/>
    <dgm:cxn modelId="{090042E2-A467-49FC-9B23-5026D8FDFE5D}" type="presParOf" srcId="{BCDDCA1A-AF53-4194-805E-AF1D91A534CF}" destId="{6FFA80A3-D307-46D6-AA12-067C95CCD3BB}" srcOrd="0" destOrd="0" presId="urn:microsoft.com/office/officeart/2005/8/layout/process4"/>
    <dgm:cxn modelId="{66A0DF0C-87A5-4DF6-ADF4-3B5DFEE2B5B8}" type="presParOf" srcId="{BCDDCA1A-AF53-4194-805E-AF1D91A534CF}" destId="{23E06D27-AEAE-4946-A85D-AC3DEB81B1A8}" srcOrd="1" destOrd="0" presId="urn:microsoft.com/office/officeart/2005/8/layout/process4"/>
    <dgm:cxn modelId="{FC927354-1AD2-4967-AFD5-6DEE959139DA}" type="presParOf" srcId="{BCDDCA1A-AF53-4194-805E-AF1D91A534CF}" destId="{3F46EA17-CF30-40B1-8785-C2DEC449BAFD}" srcOrd="2" destOrd="0" presId="urn:microsoft.com/office/officeart/2005/8/layout/process4"/>
    <dgm:cxn modelId="{A339A489-4508-46AE-97B5-C8726B8C8BE3}" type="presParOf" srcId="{3F46EA17-CF30-40B1-8785-C2DEC449BAFD}" destId="{B90C2B17-C6EF-4A12-8AFF-A7AACEAEF406}" srcOrd="0" destOrd="0" presId="urn:microsoft.com/office/officeart/2005/8/layout/process4"/>
    <dgm:cxn modelId="{8D763BAA-E41A-4EC2-A890-EC6D0D9D3E95}" type="presParOf" srcId="{71A7DFC8-BE8F-42D1-ACB8-A86FF1F131C4}" destId="{6874B05A-FC0F-4DFF-949C-5B4A3AD95DBE}" srcOrd="3" destOrd="0" presId="urn:microsoft.com/office/officeart/2005/8/layout/process4"/>
    <dgm:cxn modelId="{D02CD06E-F546-450F-9212-EB3F7514F91F}" type="presParOf" srcId="{71A7DFC8-BE8F-42D1-ACB8-A86FF1F131C4}" destId="{19E64D01-6E5D-4E6C-BC52-609A327BC1AE}" srcOrd="4" destOrd="0" presId="urn:microsoft.com/office/officeart/2005/8/layout/process4"/>
    <dgm:cxn modelId="{B459EEB0-35AC-4C44-A375-3445768F1978}" type="presParOf" srcId="{19E64D01-6E5D-4E6C-BC52-609A327BC1AE}" destId="{3E85A6FC-B1C3-4C18-B6E2-7306E7D95474}" srcOrd="0" destOrd="0" presId="urn:microsoft.com/office/officeart/2005/8/layout/process4"/>
    <dgm:cxn modelId="{DB1C59FC-B41D-4861-ADF3-D3976F935382}" type="presParOf" srcId="{19E64D01-6E5D-4E6C-BC52-609A327BC1AE}" destId="{5CD6A71A-4961-4B10-83B5-A3F256E98C25}" srcOrd="1" destOrd="0" presId="urn:microsoft.com/office/officeart/2005/8/layout/process4"/>
    <dgm:cxn modelId="{BEF87265-8A5C-4D09-9147-A976DF46F297}" type="presParOf" srcId="{19E64D01-6E5D-4E6C-BC52-609A327BC1AE}" destId="{DFE0FF2F-B7C5-493D-BFD7-1B9628902194}" srcOrd="2" destOrd="0" presId="urn:microsoft.com/office/officeart/2005/8/layout/process4"/>
    <dgm:cxn modelId="{73623610-567F-40F2-B0E6-5756F4BD5FE8}" type="presParOf" srcId="{DFE0FF2F-B7C5-493D-BFD7-1B9628902194}" destId="{B0F1E4B9-70CD-42BE-B9B6-592CB42EED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EEF6C7-22E0-46EE-BBB2-1F22B7EAEB67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20B7AABC-4BB0-45F8-8008-8D67E0FE235E}">
      <dgm:prSet phldrT="[Text]" custT="1"/>
      <dgm:spPr>
        <a:solidFill>
          <a:srgbClr val="6294B0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2000" noProof="0" dirty="0">
              <a:latin typeface="Verdana" panose="020B0604030504040204" pitchFamily="34" charset="0"/>
              <a:ea typeface="Verdana" panose="020B0604030504040204" pitchFamily="34" charset="0"/>
            </a:rPr>
            <a:t>Encourage or oblige Member States to implement positive action</a:t>
          </a:r>
        </a:p>
      </dgm:t>
    </dgm:pt>
    <dgm:pt modelId="{7799518D-7E4A-4CEF-99DF-5712E368FB74}" type="parTrans" cxnId="{35ED7E7B-977D-4646-9D98-C92F74A09BFC}">
      <dgm:prSet/>
      <dgm:spPr/>
      <dgm:t>
        <a:bodyPr/>
        <a:lstStyle/>
        <a:p>
          <a:endParaRPr lang="nl-BE"/>
        </a:p>
      </dgm:t>
    </dgm:pt>
    <dgm:pt modelId="{CA15483C-610F-4FD9-91A9-AFCB4C9A3783}" type="sibTrans" cxnId="{35ED7E7B-977D-4646-9D98-C92F74A09BFC}">
      <dgm:prSet/>
      <dgm:spPr/>
      <dgm:t>
        <a:bodyPr/>
        <a:lstStyle/>
        <a:p>
          <a:endParaRPr lang="nl-BE"/>
        </a:p>
      </dgm:t>
    </dgm:pt>
    <dgm:pt modelId="{F4B28D9F-E6A0-4237-8244-78E14D168C1B}">
      <dgm:prSet phldrT="[Text]" custT="1"/>
      <dgm:spPr>
        <a:solidFill>
          <a:srgbClr val="6294B0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2000" noProof="0" dirty="0">
              <a:latin typeface="Verdana" panose="020B0604030504040204" pitchFamily="34" charset="0"/>
              <a:ea typeface="Verdana" panose="020B0604030504040204" pitchFamily="34" charset="0"/>
            </a:rPr>
            <a:t>More efficient application of positive action</a:t>
          </a:r>
        </a:p>
      </dgm:t>
    </dgm:pt>
    <dgm:pt modelId="{FFB808EC-E8DC-4A06-8CD7-765426D4E38A}" type="parTrans" cxnId="{78F9A254-AF40-44EB-A69D-CE7A874A37B2}">
      <dgm:prSet/>
      <dgm:spPr/>
      <dgm:t>
        <a:bodyPr/>
        <a:lstStyle/>
        <a:p>
          <a:endParaRPr lang="nl-BE"/>
        </a:p>
      </dgm:t>
    </dgm:pt>
    <dgm:pt modelId="{99F5FA3D-0ABF-46D8-96EC-D197F11E5DDF}" type="sibTrans" cxnId="{78F9A254-AF40-44EB-A69D-CE7A874A37B2}">
      <dgm:prSet/>
      <dgm:spPr/>
      <dgm:t>
        <a:bodyPr/>
        <a:lstStyle/>
        <a:p>
          <a:endParaRPr lang="nl-BE"/>
        </a:p>
      </dgm:t>
    </dgm:pt>
    <dgm:pt modelId="{6A580AED-216F-45A3-9F36-632023FB4569}">
      <dgm:prSet phldrT="[Text]" custT="1"/>
      <dgm:spPr>
        <a:solidFill>
          <a:srgbClr val="6294B0"/>
        </a:solidFill>
        <a:ln>
          <a:solidFill>
            <a:srgbClr val="6294B0"/>
          </a:solidFill>
        </a:ln>
      </dgm:spPr>
      <dgm:t>
        <a:bodyPr/>
        <a:lstStyle/>
        <a:p>
          <a:r>
            <a:rPr lang="en-US" sz="2000" noProof="0" dirty="0">
              <a:latin typeface="Verdana" panose="020B0604030504040204" pitchFamily="34" charset="0"/>
              <a:ea typeface="Verdana" panose="020B0604030504040204" pitchFamily="34" charset="0"/>
            </a:rPr>
            <a:t>Independent initiatives by EU institutions</a:t>
          </a:r>
        </a:p>
      </dgm:t>
    </dgm:pt>
    <dgm:pt modelId="{9FEAA75E-A588-4AAA-B241-A7F7140CCC63}" type="parTrans" cxnId="{E9691F7E-EBA4-428C-BF9A-95E4B63C626A}">
      <dgm:prSet/>
      <dgm:spPr/>
      <dgm:t>
        <a:bodyPr/>
        <a:lstStyle/>
        <a:p>
          <a:endParaRPr lang="nl-BE"/>
        </a:p>
      </dgm:t>
    </dgm:pt>
    <dgm:pt modelId="{69B2EF6B-82F0-4FE1-9980-913DB1FD8ECF}" type="sibTrans" cxnId="{E9691F7E-EBA4-428C-BF9A-95E4B63C626A}">
      <dgm:prSet/>
      <dgm:spPr/>
      <dgm:t>
        <a:bodyPr/>
        <a:lstStyle/>
        <a:p>
          <a:endParaRPr lang="nl-BE"/>
        </a:p>
      </dgm:t>
    </dgm:pt>
    <dgm:pt modelId="{3EA11AEA-6AF2-4AFA-93F7-D6D2C9EABF54}" type="pres">
      <dgm:prSet presAssocID="{E1EEF6C7-22E0-46EE-BBB2-1F22B7EAEB67}" presName="linearFlow" presStyleCnt="0">
        <dgm:presLayoutVars>
          <dgm:dir/>
          <dgm:resizeHandles val="exact"/>
        </dgm:presLayoutVars>
      </dgm:prSet>
      <dgm:spPr/>
    </dgm:pt>
    <dgm:pt modelId="{FF94F4D6-6E64-4219-AC65-D98842C110AF}" type="pres">
      <dgm:prSet presAssocID="{20B7AABC-4BB0-45F8-8008-8D67E0FE235E}" presName="comp" presStyleCnt="0"/>
      <dgm:spPr/>
    </dgm:pt>
    <dgm:pt modelId="{B24346AE-47DA-47F1-8D43-B6042FDB3C32}" type="pres">
      <dgm:prSet presAssocID="{20B7AABC-4BB0-45F8-8008-8D67E0FE235E}" presName="rect2" presStyleLbl="node1" presStyleIdx="0" presStyleCnt="3">
        <dgm:presLayoutVars>
          <dgm:bulletEnabled val="1"/>
        </dgm:presLayoutVars>
      </dgm:prSet>
      <dgm:spPr/>
    </dgm:pt>
    <dgm:pt modelId="{71A24E4B-B74C-49CA-BF90-18B5A4C5ED7F}" type="pres">
      <dgm:prSet presAssocID="{20B7AABC-4BB0-45F8-8008-8D67E0FE235E}" presName="rect1" presStyleLbl="ln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BD35C8A4-67E9-4FA1-B3AF-C2BB45F630F1}" type="pres">
      <dgm:prSet presAssocID="{CA15483C-610F-4FD9-91A9-AFCB4C9A3783}" presName="sibTrans" presStyleCnt="0"/>
      <dgm:spPr/>
    </dgm:pt>
    <dgm:pt modelId="{77FA901F-74D6-4F73-82C3-639ADEF860D9}" type="pres">
      <dgm:prSet presAssocID="{F4B28D9F-E6A0-4237-8244-78E14D168C1B}" presName="comp" presStyleCnt="0"/>
      <dgm:spPr/>
    </dgm:pt>
    <dgm:pt modelId="{29A048E3-2F44-4A39-8C7B-CEE94F9ED3B5}" type="pres">
      <dgm:prSet presAssocID="{F4B28D9F-E6A0-4237-8244-78E14D168C1B}" presName="rect2" presStyleLbl="node1" presStyleIdx="1" presStyleCnt="3">
        <dgm:presLayoutVars>
          <dgm:bulletEnabled val="1"/>
        </dgm:presLayoutVars>
      </dgm:prSet>
      <dgm:spPr/>
    </dgm:pt>
    <dgm:pt modelId="{0CCF76B2-F71B-4FF6-87F6-A62F6D666F22}" type="pres">
      <dgm:prSet presAssocID="{F4B28D9F-E6A0-4237-8244-78E14D168C1B}" presName="rect1" presStyleLbl="ln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06F16EBE-E7DB-4F51-BB31-40AD54371BDE}" type="pres">
      <dgm:prSet presAssocID="{99F5FA3D-0ABF-46D8-96EC-D197F11E5DDF}" presName="sibTrans" presStyleCnt="0"/>
      <dgm:spPr/>
    </dgm:pt>
    <dgm:pt modelId="{EDE55641-7B8C-4B41-A40B-40A53C882E7A}" type="pres">
      <dgm:prSet presAssocID="{6A580AED-216F-45A3-9F36-632023FB4569}" presName="comp" presStyleCnt="0"/>
      <dgm:spPr/>
    </dgm:pt>
    <dgm:pt modelId="{132E7CD6-8442-4CAF-B9AB-A5E305F3A7D4}" type="pres">
      <dgm:prSet presAssocID="{6A580AED-216F-45A3-9F36-632023FB4569}" presName="rect2" presStyleLbl="node1" presStyleIdx="2" presStyleCnt="3">
        <dgm:presLayoutVars>
          <dgm:bulletEnabled val="1"/>
        </dgm:presLayoutVars>
      </dgm:prSet>
      <dgm:spPr/>
    </dgm:pt>
    <dgm:pt modelId="{1E69CAA3-A7F0-4242-8BFA-C392C125327E}" type="pres">
      <dgm:prSet presAssocID="{6A580AED-216F-45A3-9F36-632023FB4569}" presName="rect1" presStyleLbl="lnNode1" presStyleIdx="2" presStyleCnt="3"/>
      <dgm:spPr>
        <a:blipFill>
          <a:blip xmlns:r="http://schemas.openxmlformats.org/officeDocument/2006/relationships" r:embed="rId3"/>
          <a:srcRect/>
          <a:stretch>
            <a:fillRect l="-1000" r="-1000"/>
          </a:stretch>
        </a:blipFill>
      </dgm:spPr>
    </dgm:pt>
  </dgm:ptLst>
  <dgm:cxnLst>
    <dgm:cxn modelId="{FA05D214-DA26-471A-BB03-D3AD23360436}" type="presOf" srcId="{20B7AABC-4BB0-45F8-8008-8D67E0FE235E}" destId="{B24346AE-47DA-47F1-8D43-B6042FDB3C32}" srcOrd="0" destOrd="0" presId="urn:microsoft.com/office/officeart/2008/layout/AlternatingPictureBlocks"/>
    <dgm:cxn modelId="{78F9A254-AF40-44EB-A69D-CE7A874A37B2}" srcId="{E1EEF6C7-22E0-46EE-BBB2-1F22B7EAEB67}" destId="{F4B28D9F-E6A0-4237-8244-78E14D168C1B}" srcOrd="1" destOrd="0" parTransId="{FFB808EC-E8DC-4A06-8CD7-765426D4E38A}" sibTransId="{99F5FA3D-0ABF-46D8-96EC-D197F11E5DDF}"/>
    <dgm:cxn modelId="{2275CF54-B99E-4029-B066-B6A679283829}" type="presOf" srcId="{6A580AED-216F-45A3-9F36-632023FB4569}" destId="{132E7CD6-8442-4CAF-B9AB-A5E305F3A7D4}" srcOrd="0" destOrd="0" presId="urn:microsoft.com/office/officeart/2008/layout/AlternatingPictureBlocks"/>
    <dgm:cxn modelId="{35ED7E7B-977D-4646-9D98-C92F74A09BFC}" srcId="{E1EEF6C7-22E0-46EE-BBB2-1F22B7EAEB67}" destId="{20B7AABC-4BB0-45F8-8008-8D67E0FE235E}" srcOrd="0" destOrd="0" parTransId="{7799518D-7E4A-4CEF-99DF-5712E368FB74}" sibTransId="{CA15483C-610F-4FD9-91A9-AFCB4C9A3783}"/>
    <dgm:cxn modelId="{E9691F7E-EBA4-428C-BF9A-95E4B63C626A}" srcId="{E1EEF6C7-22E0-46EE-BBB2-1F22B7EAEB67}" destId="{6A580AED-216F-45A3-9F36-632023FB4569}" srcOrd="2" destOrd="0" parTransId="{9FEAA75E-A588-4AAA-B241-A7F7140CCC63}" sibTransId="{69B2EF6B-82F0-4FE1-9980-913DB1FD8ECF}"/>
    <dgm:cxn modelId="{CEAA8DE9-DDD3-4132-B8A0-FA3E0E3F0D4E}" type="presOf" srcId="{F4B28D9F-E6A0-4237-8244-78E14D168C1B}" destId="{29A048E3-2F44-4A39-8C7B-CEE94F9ED3B5}" srcOrd="0" destOrd="0" presId="urn:microsoft.com/office/officeart/2008/layout/AlternatingPictureBlocks"/>
    <dgm:cxn modelId="{CF63A7EC-D147-415D-88A6-6C1E6448B81A}" type="presOf" srcId="{E1EEF6C7-22E0-46EE-BBB2-1F22B7EAEB67}" destId="{3EA11AEA-6AF2-4AFA-93F7-D6D2C9EABF54}" srcOrd="0" destOrd="0" presId="urn:microsoft.com/office/officeart/2008/layout/AlternatingPictureBlocks"/>
    <dgm:cxn modelId="{09B52D06-A285-4B9E-90E1-CB5948C6B4A3}" type="presParOf" srcId="{3EA11AEA-6AF2-4AFA-93F7-D6D2C9EABF54}" destId="{FF94F4D6-6E64-4219-AC65-D98842C110AF}" srcOrd="0" destOrd="0" presId="urn:microsoft.com/office/officeart/2008/layout/AlternatingPictureBlocks"/>
    <dgm:cxn modelId="{E5D91AD1-CEA7-4F6B-AC80-5B7D104A9D91}" type="presParOf" srcId="{FF94F4D6-6E64-4219-AC65-D98842C110AF}" destId="{B24346AE-47DA-47F1-8D43-B6042FDB3C32}" srcOrd="0" destOrd="0" presId="urn:microsoft.com/office/officeart/2008/layout/AlternatingPictureBlocks"/>
    <dgm:cxn modelId="{D51A90BB-1733-4C68-9E07-BF7559EA751F}" type="presParOf" srcId="{FF94F4D6-6E64-4219-AC65-D98842C110AF}" destId="{71A24E4B-B74C-49CA-BF90-18B5A4C5ED7F}" srcOrd="1" destOrd="0" presId="urn:microsoft.com/office/officeart/2008/layout/AlternatingPictureBlocks"/>
    <dgm:cxn modelId="{5FC4730E-E36D-414F-AE2E-D61AAA5ED546}" type="presParOf" srcId="{3EA11AEA-6AF2-4AFA-93F7-D6D2C9EABF54}" destId="{BD35C8A4-67E9-4FA1-B3AF-C2BB45F630F1}" srcOrd="1" destOrd="0" presId="urn:microsoft.com/office/officeart/2008/layout/AlternatingPictureBlocks"/>
    <dgm:cxn modelId="{164B4DDE-975B-4EBB-B472-A9C23E3DF9F1}" type="presParOf" srcId="{3EA11AEA-6AF2-4AFA-93F7-D6D2C9EABF54}" destId="{77FA901F-74D6-4F73-82C3-639ADEF860D9}" srcOrd="2" destOrd="0" presId="urn:microsoft.com/office/officeart/2008/layout/AlternatingPictureBlocks"/>
    <dgm:cxn modelId="{E844B1AA-BF8C-4B24-8BC9-04E1EF771CAA}" type="presParOf" srcId="{77FA901F-74D6-4F73-82C3-639ADEF860D9}" destId="{29A048E3-2F44-4A39-8C7B-CEE94F9ED3B5}" srcOrd="0" destOrd="0" presId="urn:microsoft.com/office/officeart/2008/layout/AlternatingPictureBlocks"/>
    <dgm:cxn modelId="{835CB3B4-2837-40D9-9AE1-775D02DE24E0}" type="presParOf" srcId="{77FA901F-74D6-4F73-82C3-639ADEF860D9}" destId="{0CCF76B2-F71B-4FF6-87F6-A62F6D666F22}" srcOrd="1" destOrd="0" presId="urn:microsoft.com/office/officeart/2008/layout/AlternatingPictureBlocks"/>
    <dgm:cxn modelId="{B03909D4-F7C5-46CA-BD53-9378C2323333}" type="presParOf" srcId="{3EA11AEA-6AF2-4AFA-93F7-D6D2C9EABF54}" destId="{06F16EBE-E7DB-4F51-BB31-40AD54371BDE}" srcOrd="3" destOrd="0" presId="urn:microsoft.com/office/officeart/2008/layout/AlternatingPictureBlocks"/>
    <dgm:cxn modelId="{E8334A0A-EED9-481F-B55A-B4A390D104DE}" type="presParOf" srcId="{3EA11AEA-6AF2-4AFA-93F7-D6D2C9EABF54}" destId="{EDE55641-7B8C-4B41-A40B-40A53C882E7A}" srcOrd="4" destOrd="0" presId="urn:microsoft.com/office/officeart/2008/layout/AlternatingPictureBlocks"/>
    <dgm:cxn modelId="{F9C530F9-789C-43EF-9562-D668BAFE018C}" type="presParOf" srcId="{EDE55641-7B8C-4B41-A40B-40A53C882E7A}" destId="{132E7CD6-8442-4CAF-B9AB-A5E305F3A7D4}" srcOrd="0" destOrd="0" presId="urn:microsoft.com/office/officeart/2008/layout/AlternatingPictureBlocks"/>
    <dgm:cxn modelId="{02CD9FCB-381F-456F-A0F7-11199DB0774F}" type="presParOf" srcId="{EDE55641-7B8C-4B41-A40B-40A53C882E7A}" destId="{1E69CAA3-A7F0-4242-8BFA-C392C125327E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693113-55B4-4BEB-86F5-A047B06171E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EA5020AA-7BF3-4405-A7DE-7D328589FC14}">
      <dgm:prSet phldrT="[Text]"/>
      <dgm:spPr>
        <a:solidFill>
          <a:srgbClr val="6294B0"/>
        </a:solidFill>
      </dgm:spPr>
      <dgm:t>
        <a:bodyPr/>
        <a:lstStyle/>
        <a:p>
          <a:r>
            <a:rPr lang="en-US" noProof="0" dirty="0">
              <a:latin typeface="Verdana" panose="020B0604030504040204" pitchFamily="34" charset="0"/>
              <a:ea typeface="Verdana" panose="020B0604030504040204" pitchFamily="34" charset="0"/>
            </a:rPr>
            <a:t>Diversity analysis</a:t>
          </a:r>
        </a:p>
      </dgm:t>
    </dgm:pt>
    <dgm:pt modelId="{7E4E66BE-948C-48AA-B240-D62507D05FF0}" type="parTrans" cxnId="{45A3DDDE-73A8-42B1-B82E-A85F9DBB123F}">
      <dgm:prSet/>
      <dgm:spPr/>
      <dgm:t>
        <a:bodyPr/>
        <a:lstStyle/>
        <a:p>
          <a:endParaRPr lang="nl-BE"/>
        </a:p>
      </dgm:t>
    </dgm:pt>
    <dgm:pt modelId="{FADC2830-5824-46C5-B9B0-8F7CFCC94190}" type="sibTrans" cxnId="{45A3DDDE-73A8-42B1-B82E-A85F9DBB123F}">
      <dgm:prSet/>
      <dgm:spPr/>
      <dgm:t>
        <a:bodyPr/>
        <a:lstStyle/>
        <a:p>
          <a:endParaRPr lang="nl-BE"/>
        </a:p>
      </dgm:t>
    </dgm:pt>
    <dgm:pt modelId="{AA477E96-62AE-424B-A997-BB59CB9D041B}">
      <dgm:prSet phldrT="[Text]"/>
      <dgm:spPr>
        <a:solidFill>
          <a:srgbClr val="6294B0"/>
        </a:solidFill>
      </dgm:spPr>
      <dgm:t>
        <a:bodyPr/>
        <a:lstStyle/>
        <a:p>
          <a:r>
            <a:rPr lang="en-US" noProof="0" dirty="0">
              <a:latin typeface="Verdana" panose="020B0604030504040204" pitchFamily="34" charset="0"/>
              <a:ea typeface="Verdana" panose="020B0604030504040204" pitchFamily="34" charset="0"/>
            </a:rPr>
            <a:t>Design positive action plan</a:t>
          </a:r>
        </a:p>
      </dgm:t>
    </dgm:pt>
    <dgm:pt modelId="{0F5F899D-585E-4DDB-88DE-E27188F0273B}" type="parTrans" cxnId="{DD4376C0-2E46-4D26-AA59-2016F41E6808}">
      <dgm:prSet/>
      <dgm:spPr/>
      <dgm:t>
        <a:bodyPr/>
        <a:lstStyle/>
        <a:p>
          <a:endParaRPr lang="nl-BE"/>
        </a:p>
      </dgm:t>
    </dgm:pt>
    <dgm:pt modelId="{AF13AB02-2985-49C1-A878-C36AA2A55BE4}" type="sibTrans" cxnId="{DD4376C0-2E46-4D26-AA59-2016F41E6808}">
      <dgm:prSet/>
      <dgm:spPr/>
      <dgm:t>
        <a:bodyPr/>
        <a:lstStyle/>
        <a:p>
          <a:endParaRPr lang="nl-BE"/>
        </a:p>
      </dgm:t>
    </dgm:pt>
    <dgm:pt modelId="{BDCC04B7-5411-4D55-B1DF-5B0C32216F57}">
      <dgm:prSet phldrT="[Text]"/>
      <dgm:spPr>
        <a:solidFill>
          <a:srgbClr val="6294B0"/>
        </a:solidFill>
      </dgm:spPr>
      <dgm:t>
        <a:bodyPr/>
        <a:lstStyle/>
        <a:p>
          <a:r>
            <a:rPr lang="en-US" noProof="0" dirty="0">
              <a:latin typeface="Verdana" panose="020B0604030504040204" pitchFamily="34" charset="0"/>
              <a:ea typeface="Verdana" panose="020B0604030504040204" pitchFamily="34" charset="0"/>
            </a:rPr>
            <a:t>Implement positive action plan</a:t>
          </a:r>
        </a:p>
      </dgm:t>
    </dgm:pt>
    <dgm:pt modelId="{3C2C20A2-5CE4-434B-9D33-62E0AEFE5015}" type="parTrans" cxnId="{2890DAED-C448-4525-A969-56268BBF281F}">
      <dgm:prSet/>
      <dgm:spPr/>
      <dgm:t>
        <a:bodyPr/>
        <a:lstStyle/>
        <a:p>
          <a:endParaRPr lang="nl-BE"/>
        </a:p>
      </dgm:t>
    </dgm:pt>
    <dgm:pt modelId="{1CB0778E-8C75-4D0D-9A6B-BA9A823564AC}" type="sibTrans" cxnId="{2890DAED-C448-4525-A969-56268BBF281F}">
      <dgm:prSet/>
      <dgm:spPr/>
      <dgm:t>
        <a:bodyPr/>
        <a:lstStyle/>
        <a:p>
          <a:endParaRPr lang="nl-BE"/>
        </a:p>
      </dgm:t>
    </dgm:pt>
    <dgm:pt modelId="{DE3ACE92-B1FC-42CB-9AF9-0AC6D2BABC93}">
      <dgm:prSet phldrT="[Text]"/>
      <dgm:spPr>
        <a:solidFill>
          <a:srgbClr val="6294B0"/>
        </a:solidFill>
      </dgm:spPr>
      <dgm:t>
        <a:bodyPr/>
        <a:lstStyle/>
        <a:p>
          <a:r>
            <a:rPr lang="en-US" noProof="0" dirty="0">
              <a:latin typeface="Verdana" panose="020B0604030504040204" pitchFamily="34" charset="0"/>
              <a:ea typeface="Verdana" panose="020B0604030504040204" pitchFamily="34" charset="0"/>
            </a:rPr>
            <a:t>Evaluate positive action plan (and report)</a:t>
          </a:r>
        </a:p>
      </dgm:t>
    </dgm:pt>
    <dgm:pt modelId="{1C59B66B-4E20-47D4-92E2-7EF9EF272A06}" type="parTrans" cxnId="{94438388-5620-4E8E-81D9-EFF4EB9BC0B4}">
      <dgm:prSet/>
      <dgm:spPr/>
      <dgm:t>
        <a:bodyPr/>
        <a:lstStyle/>
        <a:p>
          <a:endParaRPr lang="nl-BE"/>
        </a:p>
      </dgm:t>
    </dgm:pt>
    <dgm:pt modelId="{C2779658-989F-42D3-9E67-37ACFF48EA67}" type="sibTrans" cxnId="{94438388-5620-4E8E-81D9-EFF4EB9BC0B4}">
      <dgm:prSet/>
      <dgm:spPr/>
      <dgm:t>
        <a:bodyPr/>
        <a:lstStyle/>
        <a:p>
          <a:endParaRPr lang="nl-BE"/>
        </a:p>
      </dgm:t>
    </dgm:pt>
    <dgm:pt modelId="{AE1E154D-F7F0-466D-A12E-B9BEEDED1CD9}">
      <dgm:prSet phldrT="[Text]"/>
      <dgm:spPr>
        <a:solidFill>
          <a:srgbClr val="6294B0"/>
        </a:solidFill>
      </dgm:spPr>
      <dgm:t>
        <a:bodyPr/>
        <a:lstStyle/>
        <a:p>
          <a:r>
            <a:rPr lang="en-US" noProof="0" dirty="0">
              <a:latin typeface="Verdana" panose="020B0604030504040204" pitchFamily="34" charset="0"/>
              <a:ea typeface="Verdana" panose="020B0604030504040204" pitchFamily="34" charset="0"/>
            </a:rPr>
            <a:t>Rewards and sanctions</a:t>
          </a:r>
        </a:p>
      </dgm:t>
    </dgm:pt>
    <dgm:pt modelId="{361BB401-2BC4-4B67-82CC-19AEF09267B9}" type="parTrans" cxnId="{50D8318B-AC21-4FC2-A1BD-D007A70A5C66}">
      <dgm:prSet/>
      <dgm:spPr/>
      <dgm:t>
        <a:bodyPr/>
        <a:lstStyle/>
        <a:p>
          <a:endParaRPr lang="nl-BE"/>
        </a:p>
      </dgm:t>
    </dgm:pt>
    <dgm:pt modelId="{F0655A02-CF15-4562-9344-C047C81CEF80}" type="sibTrans" cxnId="{50D8318B-AC21-4FC2-A1BD-D007A70A5C66}">
      <dgm:prSet/>
      <dgm:spPr/>
      <dgm:t>
        <a:bodyPr/>
        <a:lstStyle/>
        <a:p>
          <a:endParaRPr lang="nl-BE"/>
        </a:p>
      </dgm:t>
    </dgm:pt>
    <dgm:pt modelId="{60E44C4B-DE87-431D-8838-E379FFD90687}" type="pres">
      <dgm:prSet presAssocID="{52693113-55B4-4BEB-86F5-A047B06171E7}" presName="cycle" presStyleCnt="0">
        <dgm:presLayoutVars>
          <dgm:dir/>
          <dgm:resizeHandles val="exact"/>
        </dgm:presLayoutVars>
      </dgm:prSet>
      <dgm:spPr/>
    </dgm:pt>
    <dgm:pt modelId="{259D4B49-07FB-4AD1-8304-6EAE62196052}" type="pres">
      <dgm:prSet presAssocID="{EA5020AA-7BF3-4405-A7DE-7D328589FC14}" presName="node" presStyleLbl="node1" presStyleIdx="0" presStyleCnt="5">
        <dgm:presLayoutVars>
          <dgm:bulletEnabled val="1"/>
        </dgm:presLayoutVars>
      </dgm:prSet>
      <dgm:spPr/>
    </dgm:pt>
    <dgm:pt modelId="{5EEB52C4-5C73-4B4C-8BB0-933A81FCFF46}" type="pres">
      <dgm:prSet presAssocID="{FADC2830-5824-46C5-B9B0-8F7CFCC94190}" presName="sibTrans" presStyleLbl="sibTrans2D1" presStyleIdx="0" presStyleCnt="5"/>
      <dgm:spPr/>
    </dgm:pt>
    <dgm:pt modelId="{EC83CAD3-5B23-479C-996A-869F5EDCB912}" type="pres">
      <dgm:prSet presAssocID="{FADC2830-5824-46C5-B9B0-8F7CFCC94190}" presName="connectorText" presStyleLbl="sibTrans2D1" presStyleIdx="0" presStyleCnt="5"/>
      <dgm:spPr/>
    </dgm:pt>
    <dgm:pt modelId="{50874CAF-A005-4779-BFEB-CAEBAD7EF5FA}" type="pres">
      <dgm:prSet presAssocID="{AA477E96-62AE-424B-A997-BB59CB9D041B}" presName="node" presStyleLbl="node1" presStyleIdx="1" presStyleCnt="5">
        <dgm:presLayoutVars>
          <dgm:bulletEnabled val="1"/>
        </dgm:presLayoutVars>
      </dgm:prSet>
      <dgm:spPr/>
    </dgm:pt>
    <dgm:pt modelId="{F2E9932D-840E-41DF-9078-6E942A3AFA90}" type="pres">
      <dgm:prSet presAssocID="{AF13AB02-2985-49C1-A878-C36AA2A55BE4}" presName="sibTrans" presStyleLbl="sibTrans2D1" presStyleIdx="1" presStyleCnt="5"/>
      <dgm:spPr/>
    </dgm:pt>
    <dgm:pt modelId="{32FDA75F-F0CA-4A70-8FDB-C3C5C56BE69D}" type="pres">
      <dgm:prSet presAssocID="{AF13AB02-2985-49C1-A878-C36AA2A55BE4}" presName="connectorText" presStyleLbl="sibTrans2D1" presStyleIdx="1" presStyleCnt="5"/>
      <dgm:spPr/>
    </dgm:pt>
    <dgm:pt modelId="{38A55741-075F-45C3-9238-4C1FB879E586}" type="pres">
      <dgm:prSet presAssocID="{BDCC04B7-5411-4D55-B1DF-5B0C32216F57}" presName="node" presStyleLbl="node1" presStyleIdx="2" presStyleCnt="5">
        <dgm:presLayoutVars>
          <dgm:bulletEnabled val="1"/>
        </dgm:presLayoutVars>
      </dgm:prSet>
      <dgm:spPr/>
    </dgm:pt>
    <dgm:pt modelId="{76126DAA-FED2-442C-AD9B-51800AF67F38}" type="pres">
      <dgm:prSet presAssocID="{1CB0778E-8C75-4D0D-9A6B-BA9A823564AC}" presName="sibTrans" presStyleLbl="sibTrans2D1" presStyleIdx="2" presStyleCnt="5"/>
      <dgm:spPr/>
    </dgm:pt>
    <dgm:pt modelId="{0BF155C5-2E11-4DE3-8874-02762619371D}" type="pres">
      <dgm:prSet presAssocID="{1CB0778E-8C75-4D0D-9A6B-BA9A823564AC}" presName="connectorText" presStyleLbl="sibTrans2D1" presStyleIdx="2" presStyleCnt="5"/>
      <dgm:spPr/>
    </dgm:pt>
    <dgm:pt modelId="{A7FC024E-80A3-4CE8-8123-8CAA052B5C26}" type="pres">
      <dgm:prSet presAssocID="{DE3ACE92-B1FC-42CB-9AF9-0AC6D2BABC93}" presName="node" presStyleLbl="node1" presStyleIdx="3" presStyleCnt="5">
        <dgm:presLayoutVars>
          <dgm:bulletEnabled val="1"/>
        </dgm:presLayoutVars>
      </dgm:prSet>
      <dgm:spPr/>
    </dgm:pt>
    <dgm:pt modelId="{8500F1F4-85AF-4106-AEA2-4C11BBCC6834}" type="pres">
      <dgm:prSet presAssocID="{C2779658-989F-42D3-9E67-37ACFF48EA67}" presName="sibTrans" presStyleLbl="sibTrans2D1" presStyleIdx="3" presStyleCnt="5"/>
      <dgm:spPr/>
    </dgm:pt>
    <dgm:pt modelId="{0F2570A7-2391-4893-9D68-E571FF9B70A4}" type="pres">
      <dgm:prSet presAssocID="{C2779658-989F-42D3-9E67-37ACFF48EA67}" presName="connectorText" presStyleLbl="sibTrans2D1" presStyleIdx="3" presStyleCnt="5"/>
      <dgm:spPr/>
    </dgm:pt>
    <dgm:pt modelId="{FD906112-8950-4E4B-B920-7C8939E50F6F}" type="pres">
      <dgm:prSet presAssocID="{AE1E154D-F7F0-466D-A12E-B9BEEDED1CD9}" presName="node" presStyleLbl="node1" presStyleIdx="4" presStyleCnt="5">
        <dgm:presLayoutVars>
          <dgm:bulletEnabled val="1"/>
        </dgm:presLayoutVars>
      </dgm:prSet>
      <dgm:spPr/>
    </dgm:pt>
    <dgm:pt modelId="{7C540AF3-1718-449F-9553-43246851F15A}" type="pres">
      <dgm:prSet presAssocID="{F0655A02-CF15-4562-9344-C047C81CEF80}" presName="sibTrans" presStyleLbl="sibTrans2D1" presStyleIdx="4" presStyleCnt="5"/>
      <dgm:spPr/>
    </dgm:pt>
    <dgm:pt modelId="{9AC1A417-8857-4CCF-9BD0-09CB5F473515}" type="pres">
      <dgm:prSet presAssocID="{F0655A02-CF15-4562-9344-C047C81CEF80}" presName="connectorText" presStyleLbl="sibTrans2D1" presStyleIdx="4" presStyleCnt="5"/>
      <dgm:spPr/>
    </dgm:pt>
  </dgm:ptLst>
  <dgm:cxnLst>
    <dgm:cxn modelId="{9441750F-E645-4173-9AB5-DA7BDF9D1C17}" type="presOf" srcId="{C2779658-989F-42D3-9E67-37ACFF48EA67}" destId="{0F2570A7-2391-4893-9D68-E571FF9B70A4}" srcOrd="1" destOrd="0" presId="urn:microsoft.com/office/officeart/2005/8/layout/cycle2"/>
    <dgm:cxn modelId="{3C44D213-FF28-4FDD-98CE-FB627274AE21}" type="presOf" srcId="{DE3ACE92-B1FC-42CB-9AF9-0AC6D2BABC93}" destId="{A7FC024E-80A3-4CE8-8123-8CAA052B5C26}" srcOrd="0" destOrd="0" presId="urn:microsoft.com/office/officeart/2005/8/layout/cycle2"/>
    <dgm:cxn modelId="{6490D530-1301-449F-B606-5D8E85C5E277}" type="presOf" srcId="{AF13AB02-2985-49C1-A878-C36AA2A55BE4}" destId="{32FDA75F-F0CA-4A70-8FDB-C3C5C56BE69D}" srcOrd="1" destOrd="0" presId="urn:microsoft.com/office/officeart/2005/8/layout/cycle2"/>
    <dgm:cxn modelId="{A3E58940-7F00-4EDD-9C37-B9443F2E6814}" type="presOf" srcId="{FADC2830-5824-46C5-B9B0-8F7CFCC94190}" destId="{5EEB52C4-5C73-4B4C-8BB0-933A81FCFF46}" srcOrd="0" destOrd="0" presId="urn:microsoft.com/office/officeart/2005/8/layout/cycle2"/>
    <dgm:cxn modelId="{A83A2356-DD26-4254-9B03-00CDE516DF59}" type="presOf" srcId="{1CB0778E-8C75-4D0D-9A6B-BA9A823564AC}" destId="{0BF155C5-2E11-4DE3-8874-02762619371D}" srcOrd="1" destOrd="0" presId="urn:microsoft.com/office/officeart/2005/8/layout/cycle2"/>
    <dgm:cxn modelId="{3DA32585-57BB-4294-AF59-D3FB6C5F9C73}" type="presOf" srcId="{F0655A02-CF15-4562-9344-C047C81CEF80}" destId="{9AC1A417-8857-4CCF-9BD0-09CB5F473515}" srcOrd="1" destOrd="0" presId="urn:microsoft.com/office/officeart/2005/8/layout/cycle2"/>
    <dgm:cxn modelId="{94438388-5620-4E8E-81D9-EFF4EB9BC0B4}" srcId="{52693113-55B4-4BEB-86F5-A047B06171E7}" destId="{DE3ACE92-B1FC-42CB-9AF9-0AC6D2BABC93}" srcOrd="3" destOrd="0" parTransId="{1C59B66B-4E20-47D4-92E2-7EF9EF272A06}" sibTransId="{C2779658-989F-42D3-9E67-37ACFF48EA67}"/>
    <dgm:cxn modelId="{50D8318B-AC21-4FC2-A1BD-D007A70A5C66}" srcId="{52693113-55B4-4BEB-86F5-A047B06171E7}" destId="{AE1E154D-F7F0-466D-A12E-B9BEEDED1CD9}" srcOrd="4" destOrd="0" parTransId="{361BB401-2BC4-4B67-82CC-19AEF09267B9}" sibTransId="{F0655A02-CF15-4562-9344-C047C81CEF80}"/>
    <dgm:cxn modelId="{1F3E4A8B-5902-4EFE-8763-704E59900D4C}" type="presOf" srcId="{EA5020AA-7BF3-4405-A7DE-7D328589FC14}" destId="{259D4B49-07FB-4AD1-8304-6EAE62196052}" srcOrd="0" destOrd="0" presId="urn:microsoft.com/office/officeart/2005/8/layout/cycle2"/>
    <dgm:cxn modelId="{5407C98C-3A94-4AA6-8784-4409B5528454}" type="presOf" srcId="{AF13AB02-2985-49C1-A878-C36AA2A55BE4}" destId="{F2E9932D-840E-41DF-9078-6E942A3AFA90}" srcOrd="0" destOrd="0" presId="urn:microsoft.com/office/officeart/2005/8/layout/cycle2"/>
    <dgm:cxn modelId="{0E15E49C-4265-4D6A-B52D-C19972D94985}" type="presOf" srcId="{AE1E154D-F7F0-466D-A12E-B9BEEDED1CD9}" destId="{FD906112-8950-4E4B-B920-7C8939E50F6F}" srcOrd="0" destOrd="0" presId="urn:microsoft.com/office/officeart/2005/8/layout/cycle2"/>
    <dgm:cxn modelId="{E62326BA-E8F6-4240-8182-8CD62E519652}" type="presOf" srcId="{1CB0778E-8C75-4D0D-9A6B-BA9A823564AC}" destId="{76126DAA-FED2-442C-AD9B-51800AF67F38}" srcOrd="0" destOrd="0" presId="urn:microsoft.com/office/officeart/2005/8/layout/cycle2"/>
    <dgm:cxn modelId="{DD4376C0-2E46-4D26-AA59-2016F41E6808}" srcId="{52693113-55B4-4BEB-86F5-A047B06171E7}" destId="{AA477E96-62AE-424B-A997-BB59CB9D041B}" srcOrd="1" destOrd="0" parTransId="{0F5F899D-585E-4DDB-88DE-E27188F0273B}" sibTransId="{AF13AB02-2985-49C1-A878-C36AA2A55BE4}"/>
    <dgm:cxn modelId="{0B2D0DCE-1CDD-4361-8A56-E7099D0E4511}" type="presOf" srcId="{AA477E96-62AE-424B-A997-BB59CB9D041B}" destId="{50874CAF-A005-4779-BFEB-CAEBAD7EF5FA}" srcOrd="0" destOrd="0" presId="urn:microsoft.com/office/officeart/2005/8/layout/cycle2"/>
    <dgm:cxn modelId="{80C2E7D1-32A7-4916-9A5A-5FA02F193159}" type="presOf" srcId="{C2779658-989F-42D3-9E67-37ACFF48EA67}" destId="{8500F1F4-85AF-4106-AEA2-4C11BBCC6834}" srcOrd="0" destOrd="0" presId="urn:microsoft.com/office/officeart/2005/8/layout/cycle2"/>
    <dgm:cxn modelId="{18577ADE-46EA-4931-B319-A6506D4998F8}" type="presOf" srcId="{F0655A02-CF15-4562-9344-C047C81CEF80}" destId="{7C540AF3-1718-449F-9553-43246851F15A}" srcOrd="0" destOrd="0" presId="urn:microsoft.com/office/officeart/2005/8/layout/cycle2"/>
    <dgm:cxn modelId="{45A3DDDE-73A8-42B1-B82E-A85F9DBB123F}" srcId="{52693113-55B4-4BEB-86F5-A047B06171E7}" destId="{EA5020AA-7BF3-4405-A7DE-7D328589FC14}" srcOrd="0" destOrd="0" parTransId="{7E4E66BE-948C-48AA-B240-D62507D05FF0}" sibTransId="{FADC2830-5824-46C5-B9B0-8F7CFCC94190}"/>
    <dgm:cxn modelId="{40333CED-BC79-41BA-96DB-8C8A865E3177}" type="presOf" srcId="{BDCC04B7-5411-4D55-B1DF-5B0C32216F57}" destId="{38A55741-075F-45C3-9238-4C1FB879E586}" srcOrd="0" destOrd="0" presId="urn:microsoft.com/office/officeart/2005/8/layout/cycle2"/>
    <dgm:cxn modelId="{2890DAED-C448-4525-A969-56268BBF281F}" srcId="{52693113-55B4-4BEB-86F5-A047B06171E7}" destId="{BDCC04B7-5411-4D55-B1DF-5B0C32216F57}" srcOrd="2" destOrd="0" parTransId="{3C2C20A2-5CE4-434B-9D33-62E0AEFE5015}" sibTransId="{1CB0778E-8C75-4D0D-9A6B-BA9A823564AC}"/>
    <dgm:cxn modelId="{FEE0FCF1-7A67-412F-A250-25236DCE6239}" type="presOf" srcId="{FADC2830-5824-46C5-B9B0-8F7CFCC94190}" destId="{EC83CAD3-5B23-479C-996A-869F5EDCB912}" srcOrd="1" destOrd="0" presId="urn:microsoft.com/office/officeart/2005/8/layout/cycle2"/>
    <dgm:cxn modelId="{C9AC34FE-1E65-452A-AFE0-E741BB4524AE}" type="presOf" srcId="{52693113-55B4-4BEB-86F5-A047B06171E7}" destId="{60E44C4B-DE87-431D-8838-E379FFD90687}" srcOrd="0" destOrd="0" presId="urn:microsoft.com/office/officeart/2005/8/layout/cycle2"/>
    <dgm:cxn modelId="{6128BBD3-5836-4F83-B467-75CB298463A8}" type="presParOf" srcId="{60E44C4B-DE87-431D-8838-E379FFD90687}" destId="{259D4B49-07FB-4AD1-8304-6EAE62196052}" srcOrd="0" destOrd="0" presId="urn:microsoft.com/office/officeart/2005/8/layout/cycle2"/>
    <dgm:cxn modelId="{81FABC77-9A37-4A5B-9F44-EA302F96C3BF}" type="presParOf" srcId="{60E44C4B-DE87-431D-8838-E379FFD90687}" destId="{5EEB52C4-5C73-4B4C-8BB0-933A81FCFF46}" srcOrd="1" destOrd="0" presId="urn:microsoft.com/office/officeart/2005/8/layout/cycle2"/>
    <dgm:cxn modelId="{160B9126-98BA-4B5B-AB73-02BB6EA27EEA}" type="presParOf" srcId="{5EEB52C4-5C73-4B4C-8BB0-933A81FCFF46}" destId="{EC83CAD3-5B23-479C-996A-869F5EDCB912}" srcOrd="0" destOrd="0" presId="urn:microsoft.com/office/officeart/2005/8/layout/cycle2"/>
    <dgm:cxn modelId="{D02CCA1F-ED4A-402D-9E1A-1085AAB52370}" type="presParOf" srcId="{60E44C4B-DE87-431D-8838-E379FFD90687}" destId="{50874CAF-A005-4779-BFEB-CAEBAD7EF5FA}" srcOrd="2" destOrd="0" presId="urn:microsoft.com/office/officeart/2005/8/layout/cycle2"/>
    <dgm:cxn modelId="{D3616213-E56D-422D-B276-5890887EAF03}" type="presParOf" srcId="{60E44C4B-DE87-431D-8838-E379FFD90687}" destId="{F2E9932D-840E-41DF-9078-6E942A3AFA90}" srcOrd="3" destOrd="0" presId="urn:microsoft.com/office/officeart/2005/8/layout/cycle2"/>
    <dgm:cxn modelId="{FEF12E5A-35AE-4C5F-A55C-1C0BFEC97AB3}" type="presParOf" srcId="{F2E9932D-840E-41DF-9078-6E942A3AFA90}" destId="{32FDA75F-F0CA-4A70-8FDB-C3C5C56BE69D}" srcOrd="0" destOrd="0" presId="urn:microsoft.com/office/officeart/2005/8/layout/cycle2"/>
    <dgm:cxn modelId="{BC6D8A48-C4E7-4CC0-92BA-960E7536E0F8}" type="presParOf" srcId="{60E44C4B-DE87-431D-8838-E379FFD90687}" destId="{38A55741-075F-45C3-9238-4C1FB879E586}" srcOrd="4" destOrd="0" presId="urn:microsoft.com/office/officeart/2005/8/layout/cycle2"/>
    <dgm:cxn modelId="{7E62CBDF-0773-4EEA-99CF-AE1BB472EB14}" type="presParOf" srcId="{60E44C4B-DE87-431D-8838-E379FFD90687}" destId="{76126DAA-FED2-442C-AD9B-51800AF67F38}" srcOrd="5" destOrd="0" presId="urn:microsoft.com/office/officeart/2005/8/layout/cycle2"/>
    <dgm:cxn modelId="{6A21FB47-E1F4-4CB5-B0E4-E793ED2FA25A}" type="presParOf" srcId="{76126DAA-FED2-442C-AD9B-51800AF67F38}" destId="{0BF155C5-2E11-4DE3-8874-02762619371D}" srcOrd="0" destOrd="0" presId="urn:microsoft.com/office/officeart/2005/8/layout/cycle2"/>
    <dgm:cxn modelId="{C3E6D930-E7C9-4737-9A40-71374A8BEB5C}" type="presParOf" srcId="{60E44C4B-DE87-431D-8838-E379FFD90687}" destId="{A7FC024E-80A3-4CE8-8123-8CAA052B5C26}" srcOrd="6" destOrd="0" presId="urn:microsoft.com/office/officeart/2005/8/layout/cycle2"/>
    <dgm:cxn modelId="{7D821916-746A-40CA-9493-9BE75DB746C7}" type="presParOf" srcId="{60E44C4B-DE87-431D-8838-E379FFD90687}" destId="{8500F1F4-85AF-4106-AEA2-4C11BBCC6834}" srcOrd="7" destOrd="0" presId="urn:microsoft.com/office/officeart/2005/8/layout/cycle2"/>
    <dgm:cxn modelId="{A75FE5E6-E7C5-4761-9798-18EC958B7CD1}" type="presParOf" srcId="{8500F1F4-85AF-4106-AEA2-4C11BBCC6834}" destId="{0F2570A7-2391-4893-9D68-E571FF9B70A4}" srcOrd="0" destOrd="0" presId="urn:microsoft.com/office/officeart/2005/8/layout/cycle2"/>
    <dgm:cxn modelId="{2B3DEAB6-F232-447D-9251-213FCA39E8B6}" type="presParOf" srcId="{60E44C4B-DE87-431D-8838-E379FFD90687}" destId="{FD906112-8950-4E4B-B920-7C8939E50F6F}" srcOrd="8" destOrd="0" presId="urn:microsoft.com/office/officeart/2005/8/layout/cycle2"/>
    <dgm:cxn modelId="{482DFAEF-9F45-477C-9050-DA19D9A38CB9}" type="presParOf" srcId="{60E44C4B-DE87-431D-8838-E379FFD90687}" destId="{7C540AF3-1718-449F-9553-43246851F15A}" srcOrd="9" destOrd="0" presId="urn:microsoft.com/office/officeart/2005/8/layout/cycle2"/>
    <dgm:cxn modelId="{7DF46172-3601-4ACB-A510-27BB7645B1A4}" type="presParOf" srcId="{7C540AF3-1718-449F-9553-43246851F15A}" destId="{9AC1A417-8857-4CCF-9BD0-09CB5F47351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2C5E9-392D-4C20-AE4F-915E48E2452C}">
      <dsp:nvSpPr>
        <dsp:cNvPr id="0" name=""/>
        <dsp:cNvSpPr/>
      </dsp:nvSpPr>
      <dsp:spPr>
        <a:xfrm>
          <a:off x="1061" y="1794568"/>
          <a:ext cx="1739455" cy="1739455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I. </a:t>
          </a:r>
          <a:r>
            <a:rPr lang="nl-BE" sz="140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Employment</a:t>
          </a: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gap</a:t>
          </a:r>
        </a:p>
      </dsp:txBody>
      <dsp:txXfrm>
        <a:off x="255798" y="2049305"/>
        <a:ext cx="1229981" cy="1229981"/>
      </dsp:txXfrm>
    </dsp:sp>
    <dsp:sp modelId="{73E9EA12-26E1-4E63-BE83-1C7BA4460BEC}">
      <dsp:nvSpPr>
        <dsp:cNvPr id="0" name=""/>
        <dsp:cNvSpPr/>
      </dsp:nvSpPr>
      <dsp:spPr>
        <a:xfrm>
          <a:off x="1740517" y="1794568"/>
          <a:ext cx="1739455" cy="1739455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0896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7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II. </a:t>
          </a:r>
          <a:r>
            <a:rPr lang="nl-BE" sz="137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Systemic</a:t>
          </a:r>
          <a:r>
            <a:rPr lang="nl-BE" sz="137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37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discrimination</a:t>
          </a:r>
          <a:endParaRPr lang="nl-BE" sz="137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995254" y="2049305"/>
        <a:ext cx="1229981" cy="1229981"/>
      </dsp:txXfrm>
    </dsp:sp>
    <dsp:sp modelId="{B3341E07-B23F-4513-856F-90B11692C7EE}">
      <dsp:nvSpPr>
        <dsp:cNvPr id="0" name=""/>
        <dsp:cNvSpPr/>
      </dsp:nvSpPr>
      <dsp:spPr>
        <a:xfrm>
          <a:off x="3479973" y="1794568"/>
          <a:ext cx="1739455" cy="1739455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III. </a:t>
          </a:r>
          <a:r>
            <a:rPr lang="nl-BE" sz="140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Positive</a:t>
          </a: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action</a:t>
          </a:r>
        </a:p>
      </dsp:txBody>
      <dsp:txXfrm>
        <a:off x="3734710" y="2049305"/>
        <a:ext cx="1229981" cy="1229981"/>
      </dsp:txXfrm>
    </dsp:sp>
    <dsp:sp modelId="{E12232D8-FC12-4269-A771-26274CBDB99F}">
      <dsp:nvSpPr>
        <dsp:cNvPr id="0" name=""/>
        <dsp:cNvSpPr/>
      </dsp:nvSpPr>
      <dsp:spPr>
        <a:xfrm>
          <a:off x="5219429" y="1794568"/>
          <a:ext cx="1739455" cy="1739455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IV. Legal </a:t>
          </a:r>
          <a:r>
            <a:rPr lang="nl-BE" sz="140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framework</a:t>
          </a:r>
          <a:endParaRPr lang="nl-BE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474166" y="2049305"/>
        <a:ext cx="1229981" cy="1229981"/>
      </dsp:txXfrm>
    </dsp:sp>
    <dsp:sp modelId="{45BEA0B3-05B6-4B32-BA3C-401D7AEBBE26}">
      <dsp:nvSpPr>
        <dsp:cNvPr id="0" name=""/>
        <dsp:cNvSpPr/>
      </dsp:nvSpPr>
      <dsp:spPr>
        <a:xfrm>
          <a:off x="6958885" y="1794568"/>
          <a:ext cx="1739455" cy="1739455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PART V. </a:t>
          </a:r>
          <a:r>
            <a:rPr lang="nl-BE" sz="140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Improvement</a:t>
          </a:r>
          <a:r>
            <a:rPr lang="nl-BE" sz="1400" kern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nl-BE" sz="1400" kern="1200" dirty="0" err="1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suggestions</a:t>
          </a:r>
          <a:endParaRPr lang="nl-BE" sz="14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7213622" y="2049305"/>
        <a:ext cx="1229981" cy="1229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21D82-4EF0-4B74-BF2B-8BCEAFD04D93}">
      <dsp:nvSpPr>
        <dsp:cNvPr id="0" name=""/>
        <dsp:cNvSpPr/>
      </dsp:nvSpPr>
      <dsp:spPr>
        <a:xfrm>
          <a:off x="3334" y="2073"/>
          <a:ext cx="6822005" cy="87611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Great responsibility for victims of discrimination</a:t>
          </a:r>
        </a:p>
      </dsp:txBody>
      <dsp:txXfrm>
        <a:off x="28994" y="27733"/>
        <a:ext cx="6770685" cy="824793"/>
      </dsp:txXfrm>
    </dsp:sp>
    <dsp:sp modelId="{25A1938B-5CB7-405C-9608-C3E063BA568C}">
      <dsp:nvSpPr>
        <dsp:cNvPr id="0" name=""/>
        <dsp:cNvSpPr/>
      </dsp:nvSpPr>
      <dsp:spPr>
        <a:xfrm>
          <a:off x="3334" y="995074"/>
          <a:ext cx="6822005" cy="87611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Requires proof of discrimination by an identifiable perpetrator</a:t>
          </a:r>
        </a:p>
      </dsp:txBody>
      <dsp:txXfrm>
        <a:off x="28994" y="1020734"/>
        <a:ext cx="6770685" cy="824793"/>
      </dsp:txXfrm>
    </dsp:sp>
    <dsp:sp modelId="{0BDDA1FE-3E34-4EB3-9ECF-1DCD63ABE389}">
      <dsp:nvSpPr>
        <dsp:cNvPr id="0" name=""/>
        <dsp:cNvSpPr/>
      </dsp:nvSpPr>
      <dsp:spPr>
        <a:xfrm>
          <a:off x="3334" y="1988075"/>
          <a:ext cx="6822005" cy="87611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Little potential for structural change</a:t>
          </a:r>
        </a:p>
      </dsp:txBody>
      <dsp:txXfrm>
        <a:off x="28994" y="2013735"/>
        <a:ext cx="6770685" cy="824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10871-3837-4FFB-96D7-648FF42DB380}">
      <dsp:nvSpPr>
        <dsp:cNvPr id="0" name=""/>
        <dsp:cNvSpPr/>
      </dsp:nvSpPr>
      <dsp:spPr>
        <a:xfrm>
          <a:off x="0" y="3129523"/>
          <a:ext cx="8118902" cy="977850"/>
        </a:xfrm>
        <a:prstGeom prst="rect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2017: “New” protected characteristics</a:t>
          </a:r>
        </a:p>
      </dsp:txBody>
      <dsp:txXfrm>
        <a:off x="0" y="3129523"/>
        <a:ext cx="8118902" cy="528039"/>
      </dsp:txXfrm>
    </dsp:sp>
    <dsp:sp modelId="{DD13FE76-3855-427B-B50C-5A1153FE0686}">
      <dsp:nvSpPr>
        <dsp:cNvPr id="0" name=""/>
        <dsp:cNvSpPr/>
      </dsp:nvSpPr>
      <dsp:spPr>
        <a:xfrm>
          <a:off x="0" y="3638005"/>
          <a:ext cx="8118902" cy="449811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6294B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Disability and belief: strict proportionality test</a:t>
          </a:r>
        </a:p>
      </dsp:txBody>
      <dsp:txXfrm>
        <a:off x="0" y="3638005"/>
        <a:ext cx="8118902" cy="449811"/>
      </dsp:txXfrm>
    </dsp:sp>
    <dsp:sp modelId="{23E06D27-AEAE-4946-A85D-AC3DEB81B1A8}">
      <dsp:nvSpPr>
        <dsp:cNvPr id="0" name=""/>
        <dsp:cNvSpPr/>
      </dsp:nvSpPr>
      <dsp:spPr>
        <a:xfrm rot="10800000">
          <a:off x="0" y="1640258"/>
          <a:ext cx="8118902" cy="1503933"/>
        </a:xfrm>
        <a:prstGeom prst="upArrowCallout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2010: Gender stereotyping</a:t>
          </a:r>
        </a:p>
      </dsp:txBody>
      <dsp:txXfrm rot="-10800000">
        <a:off x="0" y="1640258"/>
        <a:ext cx="8118902" cy="527880"/>
      </dsp:txXfrm>
    </dsp:sp>
    <dsp:sp modelId="{B90C2B17-C6EF-4A12-8AFF-A7AACEAEF406}">
      <dsp:nvSpPr>
        <dsp:cNvPr id="0" name=""/>
        <dsp:cNvSpPr/>
      </dsp:nvSpPr>
      <dsp:spPr>
        <a:xfrm>
          <a:off x="0" y="2168138"/>
          <a:ext cx="8118902" cy="449676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6294B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No perpetuation of traditional roles between men and women</a:t>
          </a:r>
        </a:p>
      </dsp:txBody>
      <dsp:txXfrm>
        <a:off x="0" y="2168138"/>
        <a:ext cx="8118902" cy="449676"/>
      </dsp:txXfrm>
    </dsp:sp>
    <dsp:sp modelId="{5CD6A71A-4961-4B10-83B5-A3F256E98C25}">
      <dsp:nvSpPr>
        <dsp:cNvPr id="0" name=""/>
        <dsp:cNvSpPr/>
      </dsp:nvSpPr>
      <dsp:spPr>
        <a:xfrm rot="10800000">
          <a:off x="0" y="0"/>
          <a:ext cx="8118902" cy="1654326"/>
        </a:xfrm>
        <a:prstGeom prst="upArrowCallout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rPr>
            <a:t>1997: Reverse discrimination of men</a:t>
          </a:r>
        </a:p>
      </dsp:txBody>
      <dsp:txXfrm rot="-10800000">
        <a:off x="0" y="0"/>
        <a:ext cx="8118902" cy="580668"/>
      </dsp:txXfrm>
    </dsp:sp>
    <dsp:sp modelId="{B0F1E4B9-70CD-42BE-B9B6-592CB42EEDF5}">
      <dsp:nvSpPr>
        <dsp:cNvPr id="0" name=""/>
        <dsp:cNvSpPr/>
      </dsp:nvSpPr>
      <dsp:spPr>
        <a:xfrm>
          <a:off x="0" y="603676"/>
          <a:ext cx="8118902" cy="449676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6294B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>
              <a:solidFill>
                <a:srgbClr val="474746"/>
              </a:solidFill>
              <a:latin typeface="Verdana" panose="020B0604030504040204" pitchFamily="34" charset="0"/>
              <a:ea typeface="Verdana" panose="020B0604030504040204" pitchFamily="34" charset="0"/>
            </a:rPr>
            <a:t>Equally qualified women: no absolute and unconditional priority</a:t>
          </a:r>
        </a:p>
      </dsp:txBody>
      <dsp:txXfrm>
        <a:off x="0" y="603676"/>
        <a:ext cx="8118902" cy="449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346AE-47DA-47F1-8D43-B6042FDB3C32}">
      <dsp:nvSpPr>
        <dsp:cNvPr id="0" name=""/>
        <dsp:cNvSpPr/>
      </dsp:nvSpPr>
      <dsp:spPr>
        <a:xfrm>
          <a:off x="3473228" y="3524"/>
          <a:ext cx="3341905" cy="1511490"/>
        </a:xfrm>
        <a:prstGeom prst="rect">
          <a:avLst/>
        </a:prstGeom>
        <a:solidFill>
          <a:srgbClr val="6294B0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Encourage or oblige Member States to implement positive action</a:t>
          </a:r>
        </a:p>
      </dsp:txBody>
      <dsp:txXfrm>
        <a:off x="3473228" y="3524"/>
        <a:ext cx="3341905" cy="1511490"/>
      </dsp:txXfrm>
    </dsp:sp>
    <dsp:sp modelId="{71A24E4B-B74C-49CA-BF90-18B5A4C5ED7F}">
      <dsp:nvSpPr>
        <dsp:cNvPr id="0" name=""/>
        <dsp:cNvSpPr/>
      </dsp:nvSpPr>
      <dsp:spPr>
        <a:xfrm>
          <a:off x="1827215" y="3524"/>
          <a:ext cx="1496375" cy="15114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048E3-2F44-4A39-8C7B-CEE94F9ED3B5}">
      <dsp:nvSpPr>
        <dsp:cNvPr id="0" name=""/>
        <dsp:cNvSpPr/>
      </dsp:nvSpPr>
      <dsp:spPr>
        <a:xfrm>
          <a:off x="1827215" y="1764410"/>
          <a:ext cx="3341905" cy="1511490"/>
        </a:xfrm>
        <a:prstGeom prst="rect">
          <a:avLst/>
        </a:prstGeom>
        <a:solidFill>
          <a:srgbClr val="6294B0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More efficient application of positive action</a:t>
          </a:r>
        </a:p>
      </dsp:txBody>
      <dsp:txXfrm>
        <a:off x="1827215" y="1764410"/>
        <a:ext cx="3341905" cy="1511490"/>
      </dsp:txXfrm>
    </dsp:sp>
    <dsp:sp modelId="{0CCF76B2-F71B-4FF6-87F6-A62F6D666F22}">
      <dsp:nvSpPr>
        <dsp:cNvPr id="0" name=""/>
        <dsp:cNvSpPr/>
      </dsp:nvSpPr>
      <dsp:spPr>
        <a:xfrm>
          <a:off x="5318758" y="1764410"/>
          <a:ext cx="1496375" cy="151149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E7CD6-8442-4CAF-B9AB-A5E305F3A7D4}">
      <dsp:nvSpPr>
        <dsp:cNvPr id="0" name=""/>
        <dsp:cNvSpPr/>
      </dsp:nvSpPr>
      <dsp:spPr>
        <a:xfrm>
          <a:off x="3473228" y="3525297"/>
          <a:ext cx="3341905" cy="1511490"/>
        </a:xfrm>
        <a:prstGeom prst="rect">
          <a:avLst/>
        </a:prstGeom>
        <a:solidFill>
          <a:srgbClr val="6294B0"/>
        </a:solidFill>
        <a:ln w="25400" cap="flat" cmpd="sng" algn="ctr">
          <a:solidFill>
            <a:srgbClr val="6294B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Independent initiatives by EU institutions</a:t>
          </a:r>
        </a:p>
      </dsp:txBody>
      <dsp:txXfrm>
        <a:off x="3473228" y="3525297"/>
        <a:ext cx="3341905" cy="1511490"/>
      </dsp:txXfrm>
    </dsp:sp>
    <dsp:sp modelId="{1E69CAA3-A7F0-4242-8BFA-C392C125327E}">
      <dsp:nvSpPr>
        <dsp:cNvPr id="0" name=""/>
        <dsp:cNvSpPr/>
      </dsp:nvSpPr>
      <dsp:spPr>
        <a:xfrm>
          <a:off x="1827215" y="3525297"/>
          <a:ext cx="1496375" cy="1511490"/>
        </a:xfrm>
        <a:prstGeom prst="rect">
          <a:avLst/>
        </a:prstGeom>
        <a:blipFill>
          <a:blip xmlns:r="http://schemas.openxmlformats.org/officeDocument/2006/relationships" r:embed="rId3"/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D4B49-07FB-4AD1-8304-6EAE62196052}">
      <dsp:nvSpPr>
        <dsp:cNvPr id="0" name=""/>
        <dsp:cNvSpPr/>
      </dsp:nvSpPr>
      <dsp:spPr>
        <a:xfrm>
          <a:off x="3172490" y="1150"/>
          <a:ext cx="1294360" cy="1294360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Diversity analysis</a:t>
          </a:r>
        </a:p>
      </dsp:txBody>
      <dsp:txXfrm>
        <a:off x="3362045" y="190705"/>
        <a:ext cx="915250" cy="915250"/>
      </dsp:txXfrm>
    </dsp:sp>
    <dsp:sp modelId="{5EEB52C4-5C73-4B4C-8BB0-933A81FCFF46}">
      <dsp:nvSpPr>
        <dsp:cNvPr id="0" name=""/>
        <dsp:cNvSpPr/>
      </dsp:nvSpPr>
      <dsp:spPr>
        <a:xfrm rot="2160000">
          <a:off x="4425691" y="994822"/>
          <a:ext cx="343036" cy="436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/>
        </a:p>
      </dsp:txBody>
      <dsp:txXfrm>
        <a:off x="4435518" y="1051946"/>
        <a:ext cx="240125" cy="262108"/>
      </dsp:txXfrm>
    </dsp:sp>
    <dsp:sp modelId="{50874CAF-A005-4779-BFEB-CAEBAD7EF5FA}">
      <dsp:nvSpPr>
        <dsp:cNvPr id="0" name=""/>
        <dsp:cNvSpPr/>
      </dsp:nvSpPr>
      <dsp:spPr>
        <a:xfrm>
          <a:off x="4743276" y="1142393"/>
          <a:ext cx="1294360" cy="1294360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Design positive action plan</a:t>
          </a:r>
        </a:p>
      </dsp:txBody>
      <dsp:txXfrm>
        <a:off x="4932831" y="1331948"/>
        <a:ext cx="915250" cy="915250"/>
      </dsp:txXfrm>
    </dsp:sp>
    <dsp:sp modelId="{F2E9932D-840E-41DF-9078-6E942A3AFA90}">
      <dsp:nvSpPr>
        <dsp:cNvPr id="0" name=""/>
        <dsp:cNvSpPr/>
      </dsp:nvSpPr>
      <dsp:spPr>
        <a:xfrm rot="6480000">
          <a:off x="4921945" y="2485202"/>
          <a:ext cx="343036" cy="436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/>
        </a:p>
      </dsp:txBody>
      <dsp:txXfrm rot="10800000">
        <a:off x="4989301" y="2523634"/>
        <a:ext cx="240125" cy="262108"/>
      </dsp:txXfrm>
    </dsp:sp>
    <dsp:sp modelId="{38A55741-075F-45C3-9238-4C1FB879E586}">
      <dsp:nvSpPr>
        <dsp:cNvPr id="0" name=""/>
        <dsp:cNvSpPr/>
      </dsp:nvSpPr>
      <dsp:spPr>
        <a:xfrm>
          <a:off x="4143289" y="2988964"/>
          <a:ext cx="1294360" cy="1294360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Implement positive action plan</a:t>
          </a:r>
        </a:p>
      </dsp:txBody>
      <dsp:txXfrm>
        <a:off x="4332844" y="3178519"/>
        <a:ext cx="915250" cy="915250"/>
      </dsp:txXfrm>
    </dsp:sp>
    <dsp:sp modelId="{76126DAA-FED2-442C-AD9B-51800AF67F38}">
      <dsp:nvSpPr>
        <dsp:cNvPr id="0" name=""/>
        <dsp:cNvSpPr/>
      </dsp:nvSpPr>
      <dsp:spPr>
        <a:xfrm rot="10800000">
          <a:off x="3657861" y="3417721"/>
          <a:ext cx="343036" cy="436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/>
        </a:p>
      </dsp:txBody>
      <dsp:txXfrm rot="10800000">
        <a:off x="3760772" y="3505090"/>
        <a:ext cx="240125" cy="262108"/>
      </dsp:txXfrm>
    </dsp:sp>
    <dsp:sp modelId="{A7FC024E-80A3-4CE8-8123-8CAA052B5C26}">
      <dsp:nvSpPr>
        <dsp:cNvPr id="0" name=""/>
        <dsp:cNvSpPr/>
      </dsp:nvSpPr>
      <dsp:spPr>
        <a:xfrm>
          <a:off x="2201690" y="2988964"/>
          <a:ext cx="1294360" cy="1294360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Evaluate positive action plan (and report)</a:t>
          </a:r>
        </a:p>
      </dsp:txBody>
      <dsp:txXfrm>
        <a:off x="2391245" y="3178519"/>
        <a:ext cx="915250" cy="915250"/>
      </dsp:txXfrm>
    </dsp:sp>
    <dsp:sp modelId="{8500F1F4-85AF-4106-AEA2-4C11BBCC6834}">
      <dsp:nvSpPr>
        <dsp:cNvPr id="0" name=""/>
        <dsp:cNvSpPr/>
      </dsp:nvSpPr>
      <dsp:spPr>
        <a:xfrm rot="15120000">
          <a:off x="2380359" y="2503669"/>
          <a:ext cx="343036" cy="436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/>
        </a:p>
      </dsp:txBody>
      <dsp:txXfrm rot="10800000">
        <a:off x="2447715" y="2639975"/>
        <a:ext cx="240125" cy="262108"/>
      </dsp:txXfrm>
    </dsp:sp>
    <dsp:sp modelId="{FD906112-8950-4E4B-B920-7C8939E50F6F}">
      <dsp:nvSpPr>
        <dsp:cNvPr id="0" name=""/>
        <dsp:cNvSpPr/>
      </dsp:nvSpPr>
      <dsp:spPr>
        <a:xfrm>
          <a:off x="1601703" y="1142393"/>
          <a:ext cx="1294360" cy="1294360"/>
        </a:xfrm>
        <a:prstGeom prst="ellipse">
          <a:avLst/>
        </a:prstGeom>
        <a:solidFill>
          <a:srgbClr val="6294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>
              <a:latin typeface="Verdana" panose="020B0604030504040204" pitchFamily="34" charset="0"/>
              <a:ea typeface="Verdana" panose="020B0604030504040204" pitchFamily="34" charset="0"/>
            </a:rPr>
            <a:t>Rewards and sanctions</a:t>
          </a:r>
        </a:p>
      </dsp:txBody>
      <dsp:txXfrm>
        <a:off x="1791258" y="1331948"/>
        <a:ext cx="915250" cy="915250"/>
      </dsp:txXfrm>
    </dsp:sp>
    <dsp:sp modelId="{7C540AF3-1718-449F-9553-43246851F15A}">
      <dsp:nvSpPr>
        <dsp:cNvPr id="0" name=""/>
        <dsp:cNvSpPr/>
      </dsp:nvSpPr>
      <dsp:spPr>
        <a:xfrm rot="19440000">
          <a:off x="2854904" y="1006236"/>
          <a:ext cx="343036" cy="4368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1000" kern="1200"/>
        </a:p>
      </dsp:txBody>
      <dsp:txXfrm>
        <a:off x="2864731" y="1123850"/>
        <a:ext cx="240125" cy="262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8-3-2024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331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kern="1200" noProof="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328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kern="1200" noProof="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501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kern="1200" noProof="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52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44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44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83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89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512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BE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63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800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116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800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64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663265"/>
            <a:ext cx="7412628" cy="56579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9388" y="5301064"/>
            <a:ext cx="7412628" cy="359898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4F4F4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nl-BE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5B69C3-B2D8-473E-B2F3-CB52EC8B44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60" y="260647"/>
            <a:ext cx="8733228" cy="4366615"/>
          </a:xfrm>
          <a:prstGeom prst="rect">
            <a:avLst/>
          </a:prstGeom>
        </p:spPr>
      </p:pic>
      <p:pic>
        <p:nvPicPr>
          <p:cNvPr id="14" name="Afbeelding 13" descr="logo-slide-titel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53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logo-slid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6200"/>
            <a:ext cx="8869680" cy="66873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38132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8/03/2024</a:t>
            </a:fld>
            <a:endParaRPr lang="nl-BE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6381328"/>
            <a:ext cx="44644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2916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CE3C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 descr="logo-slide-titel-wi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4468"/>
            <a:ext cx="8640960" cy="640267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83671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148473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Ondertitel</a:t>
            </a:r>
            <a:r>
              <a:rPr lang="en-US" dirty="0"/>
              <a:t> </a:t>
            </a:r>
            <a:r>
              <a:rPr lang="en-US" dirty="0" err="1"/>
              <a:t>tussenslide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32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8/03/2024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403648" y="4941168"/>
            <a:ext cx="7412628" cy="565792"/>
          </a:xfrm>
        </p:spPr>
        <p:txBody>
          <a:bodyPr>
            <a:noAutofit/>
          </a:bodyPr>
          <a:lstStyle/>
          <a:p>
            <a:r>
              <a:rPr lang="en-US" dirty="0"/>
              <a:t>Positive action </a:t>
            </a:r>
            <a:r>
              <a:rPr lang="en-US" b="0" dirty="0"/>
              <a:t>to tackle systemic discrimination in the Belgian </a:t>
            </a:r>
            <a:r>
              <a:rPr lang="en-US" b="0" dirty="0" err="1"/>
              <a:t>labour</a:t>
            </a:r>
            <a:r>
              <a:rPr lang="en-US" b="0" dirty="0"/>
              <a:t> market</a:t>
            </a:r>
          </a:p>
        </p:txBody>
      </p:sp>
      <p:sp>
        <p:nvSpPr>
          <p:cNvPr id="5" name="Subtitel 4"/>
          <p:cNvSpPr>
            <a:spLocks noGrp="1"/>
          </p:cNvSpPr>
          <p:nvPr>
            <p:ph type="subTitle" idx="1"/>
          </p:nvPr>
        </p:nvSpPr>
        <p:spPr>
          <a:xfrm>
            <a:off x="4135756" y="6021288"/>
            <a:ext cx="4680520" cy="432191"/>
          </a:xfrm>
        </p:spPr>
        <p:txBody>
          <a:bodyPr/>
          <a:lstStyle/>
          <a:p>
            <a:pPr algn="r"/>
            <a:r>
              <a:rPr lang="en-US" sz="1500" dirty="0"/>
              <a:t>Dr. Sara </a:t>
            </a:r>
            <a:r>
              <a:rPr lang="en-US" sz="1500" dirty="0" err="1"/>
              <a:t>Vancleef</a:t>
            </a:r>
            <a:endParaRPr lang="en-US" sz="1500" dirty="0"/>
          </a:p>
          <a:p>
            <a:pPr algn="r"/>
            <a:r>
              <a:rPr lang="en-US" sz="1500" dirty="0"/>
              <a:t>FWO PENDL-project G078520N</a:t>
            </a:r>
          </a:p>
        </p:txBody>
      </p:sp>
    </p:spTree>
    <p:extLst>
      <p:ext uri="{BB962C8B-B14F-4D97-AF65-F5344CB8AC3E}">
        <p14:creationId xmlns:p14="http://schemas.microsoft.com/office/powerpoint/2010/main" val="387160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IV. BELGIAN LEGAL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en-US" sz="2000" dirty="0"/>
              <a:t>Positive action is mainly an exception to equality</a:t>
            </a:r>
          </a:p>
          <a:p>
            <a:pPr lvl="1"/>
            <a:r>
              <a:rPr lang="en-US" sz="1800" dirty="0"/>
              <a:t>Art. 4, 11°, Anti-racism Law:</a:t>
            </a:r>
            <a:br>
              <a:rPr lang="en-US" sz="1800" dirty="0"/>
            </a:br>
            <a:r>
              <a:rPr lang="en-US" sz="1800" dirty="0"/>
              <a:t>“</a:t>
            </a:r>
            <a:r>
              <a:rPr lang="en-US" sz="1800" i="1" dirty="0"/>
              <a:t>Positive action: specific measures to prevent or compensate disadvantages related to one or more protected characteristics, with a view to securing </a:t>
            </a:r>
            <a:r>
              <a:rPr lang="en-US" sz="1800" i="1" dirty="0">
                <a:solidFill>
                  <a:srgbClr val="CE3C47"/>
                </a:solidFill>
              </a:rPr>
              <a:t>a full equality in practice</a:t>
            </a:r>
            <a:r>
              <a:rPr lang="en-US" sz="1800" i="1" dirty="0"/>
              <a:t>”.</a:t>
            </a:r>
            <a:endParaRPr lang="en-US" sz="1600" i="1" dirty="0"/>
          </a:p>
          <a:p>
            <a:pPr lvl="1"/>
            <a:r>
              <a:rPr lang="en-US" sz="1800" dirty="0"/>
              <a:t>Art. 10, Anti-racism law:</a:t>
            </a:r>
            <a:br>
              <a:rPr lang="en-US" sz="1800" dirty="0"/>
            </a:br>
            <a:r>
              <a:rPr lang="en-US" sz="1800" dirty="0"/>
              <a:t>“</a:t>
            </a:r>
            <a:r>
              <a:rPr lang="en-US" sz="1800" i="1" dirty="0"/>
              <a:t>§1. A direct or indirect distinction based on one or more protected characteristics can </a:t>
            </a:r>
            <a:r>
              <a:rPr lang="en-US" sz="1800" i="1" dirty="0">
                <a:solidFill>
                  <a:srgbClr val="CE3C47"/>
                </a:solidFill>
              </a:rPr>
              <a:t>never</a:t>
            </a:r>
            <a:r>
              <a:rPr lang="en-US" sz="1800" i="1" dirty="0"/>
              <a:t> result in a form of </a:t>
            </a:r>
            <a:r>
              <a:rPr lang="en-US" sz="1800" i="1" dirty="0">
                <a:solidFill>
                  <a:srgbClr val="CE3C47"/>
                </a:solidFill>
              </a:rPr>
              <a:t>discrimination</a:t>
            </a:r>
            <a:r>
              <a:rPr lang="en-US" sz="1800" i="1" dirty="0"/>
              <a:t> when this direct or indirect distinction constitutes a measure of positive action […]</a:t>
            </a:r>
            <a:r>
              <a:rPr lang="en-US" sz="1800" dirty="0"/>
              <a:t>”.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Positive action is usually voluntary</a:t>
            </a:r>
          </a:p>
          <a:p>
            <a:pPr lvl="1"/>
            <a:r>
              <a:rPr lang="en-US" sz="1600" dirty="0"/>
              <a:t>Subject to conditions</a:t>
            </a:r>
          </a:p>
          <a:p>
            <a:pPr lvl="1"/>
            <a:r>
              <a:rPr lang="en-US" sz="1600" dirty="0"/>
              <a:t>Exceptions here and there (</a:t>
            </a:r>
            <a:r>
              <a:rPr lang="en-US" sz="1600" dirty="0" err="1"/>
              <a:t>eg.</a:t>
            </a:r>
            <a:r>
              <a:rPr lang="en-US" sz="1600" dirty="0"/>
              <a:t> for women and disabled persons in public service sector)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601E24E-4C07-424C-8E4A-243EC5B77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480" y="696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0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5596-96D8-454A-8C7A-372A6B69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V. IMPROVEMENT SUGGESTIONS: EU</a:t>
            </a:r>
            <a:endParaRPr lang="nl-BE" sz="2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EBE6C1-29DB-4237-A436-E497A32D6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375622"/>
              </p:ext>
            </p:extLst>
          </p:nvPr>
        </p:nvGraphicFramePr>
        <p:xfrm>
          <a:off x="250825" y="836613"/>
          <a:ext cx="864235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531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D746C-FCA7-4117-B08B-E1ABE3E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V. IMPROVEMENT SUGGESTIONS: BELGIUM</a:t>
            </a:r>
            <a:endParaRPr lang="nl-B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D12D-9C98-412A-B83F-A1F827C06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better framework for positive action…</a:t>
            </a:r>
          </a:p>
          <a:p>
            <a:pPr lvl="1"/>
            <a:r>
              <a:rPr lang="en-US" sz="1600" dirty="0"/>
              <a:t>Clear legislative framework, information campaigns, more transparency,…</a:t>
            </a:r>
          </a:p>
          <a:p>
            <a:r>
              <a:rPr lang="en-US" sz="2000" dirty="0"/>
              <a:t>…and a more binding approach:</a:t>
            </a:r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lvl="1"/>
            <a:endParaRPr lang="nl-BE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FA15C3-540E-49AD-9BF5-59C37A9D2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295770"/>
              </p:ext>
            </p:extLst>
          </p:nvPr>
        </p:nvGraphicFramePr>
        <p:xfrm>
          <a:off x="611560" y="1916832"/>
          <a:ext cx="7639341" cy="4284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Brace 4">
            <a:extLst>
              <a:ext uri="{FF2B5EF4-FFF2-40B4-BE49-F238E27FC236}">
                <a16:creationId xmlns:a16="http://schemas.microsoft.com/office/drawing/2014/main" id="{2D98D9A5-E586-4DB3-84F2-A3128DB318EA}"/>
              </a:ext>
            </a:extLst>
          </p:cNvPr>
          <p:cNvSpPr/>
          <p:nvPr/>
        </p:nvSpPr>
        <p:spPr>
          <a:xfrm>
            <a:off x="6660232" y="1916832"/>
            <a:ext cx="576064" cy="4312354"/>
          </a:xfrm>
          <a:prstGeom prst="rightBrace">
            <a:avLst/>
          </a:prstGeom>
          <a:ln w="19050">
            <a:solidFill>
              <a:srgbClr val="CE3C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22252-27DC-4BDB-93D2-D630AEC570C3}"/>
              </a:ext>
            </a:extLst>
          </p:cNvPr>
          <p:cNvSpPr txBox="1"/>
          <p:nvPr/>
        </p:nvSpPr>
        <p:spPr>
          <a:xfrm rot="5400000">
            <a:off x="4773971" y="3934510"/>
            <a:ext cx="5323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Material</a:t>
            </a:r>
            <a:r>
              <a:rPr lang="nl-B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B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nl-BE" sz="1200" dirty="0">
                <a:latin typeface="Verdana" panose="020B0604030504040204" pitchFamily="34" charset="0"/>
                <a:ea typeface="Verdana" panose="020B0604030504040204" pitchFamily="34" charset="0"/>
              </a:rPr>
              <a:t> financial support</a:t>
            </a:r>
          </a:p>
        </p:txBody>
      </p:sp>
    </p:spTree>
    <p:extLst>
      <p:ext uri="{BB962C8B-B14F-4D97-AF65-F5344CB8AC3E}">
        <p14:creationId xmlns:p14="http://schemas.microsoft.com/office/powerpoint/2010/main" val="282368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000" b="1" dirty="0"/>
              <a:t>OVERVIEW</a:t>
            </a:r>
            <a:endParaRPr lang="nl-NL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F522708-4D23-4BE7-9F23-0E70EB0DC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42185"/>
              </p:ext>
            </p:extLst>
          </p:nvPr>
        </p:nvGraphicFramePr>
        <p:xfrm>
          <a:off x="193077" y="620688"/>
          <a:ext cx="8699403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I. EMPLOYMENT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Belgium is one of the most multicultural countries…</a:t>
            </a:r>
            <a:endParaRPr lang="en-US" sz="2400" dirty="0"/>
          </a:p>
          <a:p>
            <a:pPr marL="0" indent="0">
              <a:buNone/>
            </a:pPr>
            <a:endParaRPr lang="nl-BE" sz="2400" dirty="0"/>
          </a:p>
        </p:txBody>
      </p:sp>
      <p:sp>
        <p:nvSpPr>
          <p:cNvPr id="6" name="Tijdelijke aanduiding voor inhoud 6">
            <a:extLst>
              <a:ext uri="{FF2B5EF4-FFF2-40B4-BE49-F238E27FC236}">
                <a16:creationId xmlns:a16="http://schemas.microsoft.com/office/drawing/2014/main" id="{748B1ACA-7017-41F3-B6CC-926F91C41064}"/>
              </a:ext>
            </a:extLst>
          </p:cNvPr>
          <p:cNvSpPr txBox="1">
            <a:spLocks/>
          </p:cNvSpPr>
          <p:nvPr/>
        </p:nvSpPr>
        <p:spPr bwMode="auto">
          <a:xfrm>
            <a:off x="515007" y="5625244"/>
            <a:ext cx="864096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l-BE" sz="1050" b="1" dirty="0">
                <a:solidFill>
                  <a:schemeClr val="bg1"/>
                </a:solidFill>
              </a:rPr>
              <a:t>KINDEREN VAN DE MIGRATIE © VRT NWS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495E10-5A24-45BF-A3BA-4CFE9596A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552" y="1488502"/>
            <a:ext cx="7756896" cy="4363254"/>
          </a:xfrm>
          <a:prstGeom prst="rect">
            <a:avLst/>
          </a:prstGeom>
        </p:spPr>
      </p:pic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61018DFB-0C1F-4893-86EC-7C3C87214214}"/>
              </a:ext>
            </a:extLst>
          </p:cNvPr>
          <p:cNvSpPr txBox="1">
            <a:spLocks/>
          </p:cNvSpPr>
          <p:nvPr/>
        </p:nvSpPr>
        <p:spPr bwMode="auto">
          <a:xfrm>
            <a:off x="814127" y="5420963"/>
            <a:ext cx="3397833" cy="3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l-BE" sz="1000" b="1" dirty="0">
                <a:solidFill>
                  <a:schemeClr val="bg1"/>
                </a:solidFill>
              </a:rPr>
              <a:t>KINDEREN VAN DE MIGRATIE © VRT NWS</a:t>
            </a:r>
          </a:p>
        </p:txBody>
      </p:sp>
    </p:spTree>
    <p:extLst>
      <p:ext uri="{BB962C8B-B14F-4D97-AF65-F5344CB8AC3E}">
        <p14:creationId xmlns:p14="http://schemas.microsoft.com/office/powerpoint/2010/main" val="299743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I. EMPLOYMENT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… but also one of the worst-performing with regard to employment outcomes of persons with a migration background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sp>
        <p:nvSpPr>
          <p:cNvPr id="5" name="Tijdelijke aanduiding voor inhoud 6">
            <a:extLst>
              <a:ext uri="{FF2B5EF4-FFF2-40B4-BE49-F238E27FC236}">
                <a16:creationId xmlns:a16="http://schemas.microsoft.com/office/drawing/2014/main" id="{B4F8D87A-B272-467C-8FDA-288F812FA1F9}"/>
              </a:ext>
            </a:extLst>
          </p:cNvPr>
          <p:cNvSpPr txBox="1">
            <a:spLocks/>
          </p:cNvSpPr>
          <p:nvPr/>
        </p:nvSpPr>
        <p:spPr bwMode="auto">
          <a:xfrm>
            <a:off x="107504" y="6357067"/>
            <a:ext cx="3397833" cy="3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 kern="1200">
                <a:solidFill>
                  <a:srgbClr val="47474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l-BE" sz="1000" b="1" dirty="0">
                <a:solidFill>
                  <a:schemeClr val="tx1"/>
                </a:solidFill>
              </a:rPr>
              <a:t>LABOUR FORCE SURVEY © EUROSTAT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7FED4D3-D04B-4330-A47D-E855C3DA1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709716"/>
              </p:ext>
            </p:extLst>
          </p:nvPr>
        </p:nvGraphicFramePr>
        <p:xfrm>
          <a:off x="827584" y="1628800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098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I. EMPLOYMENT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What causes this gap?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CBFCAF7-090E-41FB-B7C7-0D86AE392D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2619"/>
              </p:ext>
            </p:extLst>
          </p:nvPr>
        </p:nvGraphicFramePr>
        <p:xfrm>
          <a:off x="251520" y="1772776"/>
          <a:ext cx="4057218" cy="396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4BC35A0-15B5-49F5-8AD3-2227FD0DED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8919232"/>
              </p:ext>
            </p:extLst>
          </p:nvPr>
        </p:nvGraphicFramePr>
        <p:xfrm>
          <a:off x="4855706" y="1772776"/>
          <a:ext cx="4057218" cy="396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35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BC27-A6D8-49DE-9984-764EB3F57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II. SYSTEMIC DISCRIMINATION</a:t>
            </a:r>
            <a:endParaRPr lang="nl-BE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B4D7-C27A-4C93-B866-C31EA737C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Nowadays, discrimination is more systemic in nature</a:t>
            </a:r>
          </a:p>
          <a:p>
            <a:pPr lvl="1"/>
            <a:r>
              <a:rPr lang="en-US" sz="1600" dirty="0"/>
              <a:t>Disparate impact, spill-over effects &amp; many offenders and victims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Individual enforcement model?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77489C2-9C5C-4908-AF79-598A14069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2043845"/>
              </p:ext>
            </p:extLst>
          </p:nvPr>
        </p:nvGraphicFramePr>
        <p:xfrm>
          <a:off x="1103985" y="2643187"/>
          <a:ext cx="6828674" cy="286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EFC9808-8721-46F3-84FE-102825130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8384" y="1700808"/>
            <a:ext cx="654347" cy="65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6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III. POSITIVE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r>
              <a:rPr lang="en-US" sz="2000" dirty="0"/>
              <a:t>Positive action: all measures and programs that go beyond the prohibition of discrimination, and </a:t>
            </a:r>
            <a:r>
              <a:rPr lang="en-US" sz="2000" dirty="0">
                <a:solidFill>
                  <a:srgbClr val="CE3C47"/>
                </a:solidFill>
              </a:rPr>
              <a:t>proactively</a:t>
            </a:r>
            <a:r>
              <a:rPr lang="en-US" sz="2000" dirty="0"/>
              <a:t> aim for a better integration of disadvantaged or underrepresented </a:t>
            </a:r>
            <a:r>
              <a:rPr lang="en-US" sz="2000" dirty="0">
                <a:solidFill>
                  <a:srgbClr val="CE3C47"/>
                </a:solidFill>
              </a:rPr>
              <a:t>groups</a:t>
            </a:r>
            <a:r>
              <a:rPr lang="en-US" sz="2000" dirty="0"/>
              <a:t> in important </a:t>
            </a:r>
            <a:r>
              <a:rPr lang="en-US" sz="2000" dirty="0">
                <a:solidFill>
                  <a:srgbClr val="CE3C47"/>
                </a:solidFill>
              </a:rPr>
              <a:t>societal domains</a:t>
            </a:r>
            <a:endParaRPr lang="en-US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278B22-CDA5-453F-95F1-E2BF44B5553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7504" y="2636912"/>
            <a:ext cx="9144000" cy="315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1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IV. EU LEGAL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marL="0" indent="0">
              <a:buNone/>
            </a:pPr>
            <a:endParaRPr lang="nl-BE" sz="2200" dirty="0"/>
          </a:p>
          <a:p>
            <a:r>
              <a:rPr lang="en-US" sz="2000" dirty="0"/>
              <a:t>Positive action is mainly an exception to equality</a:t>
            </a:r>
          </a:p>
          <a:p>
            <a:pPr lvl="1"/>
            <a:r>
              <a:rPr lang="en-US" sz="1800" dirty="0"/>
              <a:t>Art. 5 Race Directive 2000/43/EC:</a:t>
            </a:r>
            <a:br>
              <a:rPr lang="en-US" sz="1800" dirty="0"/>
            </a:br>
            <a:r>
              <a:rPr lang="en-US" sz="1800" dirty="0"/>
              <a:t>“</a:t>
            </a:r>
            <a:r>
              <a:rPr lang="en-US" sz="1800" i="1" dirty="0"/>
              <a:t>With a view to ensuring </a:t>
            </a:r>
            <a:r>
              <a:rPr lang="en-US" sz="1800" i="1" dirty="0">
                <a:solidFill>
                  <a:srgbClr val="CE3C47"/>
                </a:solidFill>
              </a:rPr>
              <a:t>full equality in practice</a:t>
            </a:r>
            <a:r>
              <a:rPr lang="en-US" sz="1800" i="1" dirty="0"/>
              <a:t>, the principle of equal treatment </a:t>
            </a:r>
            <a:r>
              <a:rPr lang="en-US" sz="1800" i="1" dirty="0">
                <a:solidFill>
                  <a:srgbClr val="CE3C47"/>
                </a:solidFill>
              </a:rPr>
              <a:t>shall not prevent </a:t>
            </a:r>
            <a:r>
              <a:rPr lang="en-US" sz="1800" i="1" dirty="0"/>
              <a:t>any Member State from maintaining or adopting specific measures to prevent or compensate for disadvantages linked to racial or ethnic origin</a:t>
            </a:r>
            <a:r>
              <a:rPr lang="en-US" sz="1800" dirty="0"/>
              <a:t>”.</a:t>
            </a:r>
          </a:p>
          <a:p>
            <a:endParaRPr lang="en-US" sz="2200" dirty="0"/>
          </a:p>
          <a:p>
            <a:r>
              <a:rPr lang="en-US" sz="2000" dirty="0"/>
              <a:t>Positive action is not an obligation, but a possibility for Member States (subsidiarity)</a:t>
            </a:r>
          </a:p>
          <a:p>
            <a:pPr lvl="1"/>
            <a:r>
              <a:rPr lang="en-US" sz="1800" dirty="0"/>
              <a:t>Exc.: Women on Boards Directive no. 2022/2381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A7129-3B71-411E-8464-19A76301A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480" y="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0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B3C3-5CED-4F0E-9342-0742EAEB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000" b="1" dirty="0"/>
              <a:t>PART IV. EU LEGAL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52741-4FFD-4235-9C7C-A25BFA131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r>
              <a:rPr lang="nl-BE" sz="2000" dirty="0"/>
              <a:t>Court of </a:t>
            </a:r>
            <a:r>
              <a:rPr lang="nl-BE" sz="2000" dirty="0" err="1"/>
              <a:t>Justice</a:t>
            </a:r>
            <a:r>
              <a:rPr lang="nl-BE" sz="2000" dirty="0"/>
              <a:t> of </a:t>
            </a:r>
            <a:r>
              <a:rPr lang="nl-BE" sz="2000" dirty="0" err="1"/>
              <a:t>the</a:t>
            </a:r>
            <a:r>
              <a:rPr lang="nl-BE" sz="2000" dirty="0"/>
              <a:t> EU</a:t>
            </a:r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000" dirty="0"/>
          </a:p>
          <a:p>
            <a:pPr marL="0" indent="0">
              <a:buNone/>
            </a:pPr>
            <a:endParaRPr lang="nl-BE" sz="2000" dirty="0"/>
          </a:p>
          <a:p>
            <a:endParaRPr lang="nl-BE" sz="2400" dirty="0"/>
          </a:p>
          <a:p>
            <a:pPr marL="0" indent="0">
              <a:buNone/>
            </a:pPr>
            <a:endParaRPr lang="nl-BE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A7129-3B71-411E-8464-19A76301A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480" y="0"/>
            <a:ext cx="1080000" cy="1080000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EFC5162-37ED-430C-9CEE-0404DB873E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692392"/>
              </p:ext>
            </p:extLst>
          </p:nvPr>
        </p:nvGraphicFramePr>
        <p:xfrm>
          <a:off x="512549" y="1628800"/>
          <a:ext cx="8118902" cy="4107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780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5614</TotalTime>
  <Words>587</Words>
  <Application>Microsoft Office PowerPoint</Application>
  <PresentationFormat>On-screen Show (4:3)</PresentationFormat>
  <Paragraphs>157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Verdana</vt:lpstr>
      <vt:lpstr>Wingdings</vt:lpstr>
      <vt:lpstr>Office Theme</vt:lpstr>
      <vt:lpstr>Positive action to tackle systemic discrimination in the Belgian labour market</vt:lpstr>
      <vt:lpstr>OVERVIEW</vt:lpstr>
      <vt:lpstr>PART I. EMPLOYMENT GAP</vt:lpstr>
      <vt:lpstr>PART I. EMPLOYMENT GAP</vt:lpstr>
      <vt:lpstr>PART I. EMPLOYMENT GAP</vt:lpstr>
      <vt:lpstr>PART II. SYSTEMIC DISCRIMINATION</vt:lpstr>
      <vt:lpstr>PART III. POSITIVE ACTION</vt:lpstr>
      <vt:lpstr>PART IV. EU LEGAL FRAMEWORK</vt:lpstr>
      <vt:lpstr>PART IV. EU LEGAL FRAMEWORK</vt:lpstr>
      <vt:lpstr>PART IV. BELGIAN LEGAL FRAMEWORK</vt:lpstr>
      <vt:lpstr>PART V. IMPROVEMENT SUGGESTIONS: EU</vt:lpstr>
      <vt:lpstr>PART V. IMPROVEMENT SUGGESTIONS: BELGIUM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VANCLEEF Sara</cp:lastModifiedBy>
  <cp:revision>440</cp:revision>
  <cp:lastPrinted>2016-12-19T08:56:06Z</cp:lastPrinted>
  <dcterms:created xsi:type="dcterms:W3CDTF">2009-12-01T15:52:26Z</dcterms:created>
  <dcterms:modified xsi:type="dcterms:W3CDTF">2024-03-08T20:01:09Z</dcterms:modified>
</cp:coreProperties>
</file>