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4224000" cy="20104100"/>
  <p:notesSz cx="7010400" cy="9296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29" d="100"/>
          <a:sy n="29" d="100"/>
        </p:scale>
        <p:origin x="3048" y="10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200"/>
              <a:t>Mini-grid electricity Demand Vs Use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'Sheet1 (2)'!$B$2</c:f>
              <c:strCache>
                <c:ptCount val="1"/>
                <c:pt idx="0">
                  <c:v>D1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'Sheet1 (2)'!$A$3:$A$5</c:f>
              <c:strCache>
                <c:ptCount val="3"/>
                <c:pt idx="0">
                  <c:v>Lighting</c:v>
                </c:pt>
                <c:pt idx="1">
                  <c:v>Productive use</c:v>
                </c:pt>
                <c:pt idx="2">
                  <c:v>social services</c:v>
                </c:pt>
              </c:strCache>
            </c:strRef>
          </c:cat>
          <c:val>
            <c:numRef>
              <c:f>'Sheet1 (2)'!$B$3:$B$5</c:f>
              <c:numCache>
                <c:formatCode>General</c:formatCode>
                <c:ptCount val="3"/>
                <c:pt idx="0">
                  <c:v>8</c:v>
                </c:pt>
                <c:pt idx="1">
                  <c:v>4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EB-44DD-A978-18137E0F0EE7}"/>
            </c:ext>
          </c:extLst>
        </c:ser>
        <c:ser>
          <c:idx val="1"/>
          <c:order val="1"/>
          <c:tx>
            <c:strRef>
              <c:f>'Sheet1 (2)'!$C$2</c:f>
              <c:strCache>
                <c:ptCount val="1"/>
                <c:pt idx="0">
                  <c:v>D2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'Sheet1 (2)'!$A$3:$A$5</c:f>
              <c:strCache>
                <c:ptCount val="3"/>
                <c:pt idx="0">
                  <c:v>Lighting</c:v>
                </c:pt>
                <c:pt idx="1">
                  <c:v>Productive use</c:v>
                </c:pt>
                <c:pt idx="2">
                  <c:v>social services</c:v>
                </c:pt>
              </c:strCache>
            </c:strRef>
          </c:cat>
          <c:val>
            <c:numRef>
              <c:f>'Sheet1 (2)'!$C$3:$C$5</c:f>
              <c:numCache>
                <c:formatCode>General</c:formatCode>
                <c:ptCount val="3"/>
                <c:pt idx="0">
                  <c:v>7</c:v>
                </c:pt>
                <c:pt idx="1">
                  <c:v>4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6EB-44DD-A978-18137E0F0EE7}"/>
            </c:ext>
          </c:extLst>
        </c:ser>
        <c:ser>
          <c:idx val="2"/>
          <c:order val="2"/>
          <c:tx>
            <c:strRef>
              <c:f>'Sheet1 (2)'!$D$2</c:f>
              <c:strCache>
                <c:ptCount val="1"/>
                <c:pt idx="0">
                  <c:v>D3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'Sheet1 (2)'!$A$3:$A$5</c:f>
              <c:strCache>
                <c:ptCount val="3"/>
                <c:pt idx="0">
                  <c:v>Lighting</c:v>
                </c:pt>
                <c:pt idx="1">
                  <c:v>Productive use</c:v>
                </c:pt>
                <c:pt idx="2">
                  <c:v>social services</c:v>
                </c:pt>
              </c:strCache>
            </c:strRef>
          </c:cat>
          <c:val>
            <c:numRef>
              <c:f>'Sheet1 (2)'!$D$3:$D$5</c:f>
              <c:numCache>
                <c:formatCode>General</c:formatCode>
                <c:ptCount val="3"/>
                <c:pt idx="0">
                  <c:v>2</c:v>
                </c:pt>
                <c:pt idx="1">
                  <c:v>15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6EB-44DD-A978-18137E0F0EE7}"/>
            </c:ext>
          </c:extLst>
        </c:ser>
        <c:ser>
          <c:idx val="3"/>
          <c:order val="3"/>
          <c:tx>
            <c:strRef>
              <c:f>'Sheet1 (2)'!$E$2</c:f>
              <c:strCache>
                <c:ptCount val="1"/>
                <c:pt idx="0">
                  <c:v>D4</c:v>
                </c:pt>
              </c:strCache>
            </c:strRef>
          </c:tx>
          <c:invertIfNegative val="0"/>
          <c:cat>
            <c:strRef>
              <c:f>'Sheet1 (2)'!$A$3:$A$5</c:f>
              <c:strCache>
                <c:ptCount val="3"/>
                <c:pt idx="0">
                  <c:v>Lighting</c:v>
                </c:pt>
                <c:pt idx="1">
                  <c:v>Productive use</c:v>
                </c:pt>
                <c:pt idx="2">
                  <c:v>social services</c:v>
                </c:pt>
              </c:strCache>
            </c:strRef>
          </c:cat>
          <c:val>
            <c:numRef>
              <c:f>'Sheet1 (2)'!$E$3:$E$5</c:f>
              <c:numCache>
                <c:formatCode>General</c:formatCode>
                <c:ptCount val="3"/>
                <c:pt idx="0">
                  <c:v>8</c:v>
                </c:pt>
                <c:pt idx="1">
                  <c:v>5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19-4402-B5E8-5D8857F97797}"/>
            </c:ext>
          </c:extLst>
        </c:ser>
        <c:ser>
          <c:idx val="4"/>
          <c:order val="4"/>
          <c:tx>
            <c:strRef>
              <c:f>'Sheet1 (2)'!$F$2</c:f>
              <c:strCache>
                <c:ptCount val="1"/>
                <c:pt idx="0">
                  <c:v>D5</c:v>
                </c:pt>
              </c:strCache>
            </c:strRef>
          </c:tx>
          <c:invertIfNegative val="0"/>
          <c:cat>
            <c:strRef>
              <c:f>'Sheet1 (2)'!$A$3:$A$5</c:f>
              <c:strCache>
                <c:ptCount val="3"/>
                <c:pt idx="0">
                  <c:v>Lighting</c:v>
                </c:pt>
                <c:pt idx="1">
                  <c:v>Productive use</c:v>
                </c:pt>
                <c:pt idx="2">
                  <c:v>social services</c:v>
                </c:pt>
              </c:strCache>
            </c:strRef>
          </c:cat>
          <c:val>
            <c:numRef>
              <c:f>'Sheet1 (2)'!$F$3:$F$5</c:f>
              <c:numCache>
                <c:formatCode>General</c:formatCode>
                <c:ptCount val="3"/>
                <c:pt idx="0">
                  <c:v>6</c:v>
                </c:pt>
                <c:pt idx="1">
                  <c:v>5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819-4402-B5E8-5D8857F97797}"/>
            </c:ext>
          </c:extLst>
        </c:ser>
        <c:ser>
          <c:idx val="5"/>
          <c:order val="5"/>
          <c:tx>
            <c:strRef>
              <c:f>'Sheet1 (2)'!$G$2</c:f>
              <c:strCache>
                <c:ptCount val="1"/>
                <c:pt idx="0">
                  <c:v>D6</c:v>
                </c:pt>
              </c:strCache>
            </c:strRef>
          </c:tx>
          <c:invertIfNegative val="0"/>
          <c:cat>
            <c:strRef>
              <c:f>'Sheet1 (2)'!$A$3:$A$5</c:f>
              <c:strCache>
                <c:ptCount val="3"/>
                <c:pt idx="0">
                  <c:v>Lighting</c:v>
                </c:pt>
                <c:pt idx="1">
                  <c:v>Productive use</c:v>
                </c:pt>
                <c:pt idx="2">
                  <c:v>social services</c:v>
                </c:pt>
              </c:strCache>
            </c:strRef>
          </c:cat>
          <c:val>
            <c:numRef>
              <c:f>'Sheet1 (2)'!$G$3:$G$5</c:f>
              <c:numCache>
                <c:formatCode>General</c:formatCode>
                <c:ptCount val="3"/>
                <c:pt idx="0">
                  <c:v>1</c:v>
                </c:pt>
                <c:pt idx="1">
                  <c:v>13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819-4402-B5E8-5D8857F97797}"/>
            </c:ext>
          </c:extLst>
        </c:ser>
        <c:ser>
          <c:idx val="6"/>
          <c:order val="6"/>
          <c:tx>
            <c:strRef>
              <c:f>'Sheet1 (2)'!$H$2</c:f>
              <c:strCache>
                <c:ptCount val="1"/>
                <c:pt idx="0">
                  <c:v>D7</c:v>
                </c:pt>
              </c:strCache>
            </c:strRef>
          </c:tx>
          <c:invertIfNegative val="0"/>
          <c:cat>
            <c:strRef>
              <c:f>'Sheet1 (2)'!$A$3:$A$5</c:f>
              <c:strCache>
                <c:ptCount val="3"/>
                <c:pt idx="0">
                  <c:v>Lighting</c:v>
                </c:pt>
                <c:pt idx="1">
                  <c:v>Productive use</c:v>
                </c:pt>
                <c:pt idx="2">
                  <c:v>social services</c:v>
                </c:pt>
              </c:strCache>
            </c:strRef>
          </c:cat>
          <c:val>
            <c:numRef>
              <c:f>'Sheet1 (2)'!$H$3:$H$5</c:f>
              <c:numCache>
                <c:formatCode>General</c:formatCode>
                <c:ptCount val="3"/>
                <c:pt idx="0">
                  <c:v>6</c:v>
                </c:pt>
                <c:pt idx="1">
                  <c:v>3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819-4402-B5E8-5D8857F977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53303552"/>
        <c:axId val="358091392"/>
      </c:barChart>
      <c:catAx>
        <c:axId val="35330355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Established</a:t>
                </a:r>
                <a:r>
                  <a:rPr lang="en-GB" baseline="0"/>
                  <a:t> Demand</a:t>
                </a:r>
                <a:endParaRPr lang="en-GB"/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8091392"/>
        <c:crosses val="autoZero"/>
        <c:auto val="1"/>
        <c:lblAlgn val="ctr"/>
        <c:lblOffset val="100"/>
        <c:noMultiLvlLbl val="0"/>
      </c:catAx>
      <c:valAx>
        <c:axId val="358091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Coding</a:t>
                </a:r>
                <a:r>
                  <a:rPr lang="en-GB" baseline="0"/>
                  <a:t> refences</a:t>
                </a:r>
                <a:endParaRPr lang="en-GB"/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3303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599886840492243"/>
          <c:y val="6.7901234567901231E-2"/>
          <c:w val="0.68892593380782352"/>
          <c:h val="0.602127928453387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'Customer base'!$B$2</c:f>
              <c:strCache>
                <c:ptCount val="1"/>
                <c:pt idx="0">
                  <c:v>D1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'Customer base'!$A$3</c:f>
              <c:strCache>
                <c:ptCount val="1"/>
                <c:pt idx="0">
                  <c:v>Customer base</c:v>
                </c:pt>
              </c:strCache>
            </c:strRef>
          </c:cat>
          <c:val>
            <c:numRef>
              <c:f>'Customer base'!$B$3</c:f>
              <c:numCache>
                <c:formatCode>General</c:formatCode>
                <c:ptCount val="1"/>
                <c:pt idx="0">
                  <c:v>2177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EB-44DD-A978-18137E0F0EE7}"/>
            </c:ext>
          </c:extLst>
        </c:ser>
        <c:ser>
          <c:idx val="1"/>
          <c:order val="1"/>
          <c:tx>
            <c:strRef>
              <c:f>'Customer base'!$C$2</c:f>
              <c:strCache>
                <c:ptCount val="1"/>
                <c:pt idx="0">
                  <c:v>D2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'Customer base'!$A$3</c:f>
              <c:strCache>
                <c:ptCount val="1"/>
                <c:pt idx="0">
                  <c:v>Customer base</c:v>
                </c:pt>
              </c:strCache>
            </c:strRef>
          </c:cat>
          <c:val>
            <c:numRef>
              <c:f>'Customer base'!$C$3</c:f>
              <c:numCache>
                <c:formatCode>General</c:formatCode>
                <c:ptCount val="1"/>
                <c:pt idx="0">
                  <c:v>5000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6EB-44DD-A978-18137E0F0EE7}"/>
            </c:ext>
          </c:extLst>
        </c:ser>
        <c:ser>
          <c:idx val="2"/>
          <c:order val="2"/>
          <c:tx>
            <c:strRef>
              <c:f>'Customer base'!$D$2</c:f>
              <c:strCache>
                <c:ptCount val="1"/>
                <c:pt idx="0">
                  <c:v>D3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'Customer base'!$A$3</c:f>
              <c:strCache>
                <c:ptCount val="1"/>
                <c:pt idx="0">
                  <c:v>Customer base</c:v>
                </c:pt>
              </c:strCache>
            </c:strRef>
          </c:cat>
          <c:val>
            <c:numRef>
              <c:f>'Customer base'!$D$3</c:f>
              <c:numCache>
                <c:formatCode>General</c:formatCode>
                <c:ptCount val="1"/>
                <c:pt idx="0">
                  <c:v>220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6EB-44DD-A978-18137E0F0EE7}"/>
            </c:ext>
          </c:extLst>
        </c:ser>
        <c:ser>
          <c:idx val="3"/>
          <c:order val="3"/>
          <c:tx>
            <c:strRef>
              <c:f>'Customer base'!$E$2</c:f>
              <c:strCache>
                <c:ptCount val="1"/>
                <c:pt idx="0">
                  <c:v>D4</c:v>
                </c:pt>
              </c:strCache>
            </c:strRef>
          </c:tx>
          <c:invertIfNegative val="0"/>
          <c:cat>
            <c:strRef>
              <c:f>'Customer base'!$A$3</c:f>
              <c:strCache>
                <c:ptCount val="1"/>
                <c:pt idx="0">
                  <c:v>Customer base</c:v>
                </c:pt>
              </c:strCache>
            </c:strRef>
          </c:cat>
          <c:val>
            <c:numRef>
              <c:f>'Customer base'!$E$3</c:f>
              <c:numCache>
                <c:formatCode>General</c:formatCode>
                <c:ptCount val="1"/>
                <c:pt idx="0">
                  <c:v>3000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CF1-43CC-8617-177E41CD0070}"/>
            </c:ext>
          </c:extLst>
        </c:ser>
        <c:ser>
          <c:idx val="4"/>
          <c:order val="4"/>
          <c:tx>
            <c:strRef>
              <c:f>'Customer base'!$F$2</c:f>
              <c:strCache>
                <c:ptCount val="1"/>
                <c:pt idx="0">
                  <c:v>D5</c:v>
                </c:pt>
              </c:strCache>
            </c:strRef>
          </c:tx>
          <c:invertIfNegative val="0"/>
          <c:cat>
            <c:strRef>
              <c:f>'Customer base'!$A$3</c:f>
              <c:strCache>
                <c:ptCount val="1"/>
                <c:pt idx="0">
                  <c:v>Customer base</c:v>
                </c:pt>
              </c:strCache>
            </c:strRef>
          </c:cat>
          <c:val>
            <c:numRef>
              <c:f>'Customer base'!$F$3</c:f>
              <c:numCache>
                <c:formatCode>General</c:formatCode>
                <c:ptCount val="1"/>
                <c:pt idx="0">
                  <c:v>3011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CF1-43CC-8617-177E41CD0070}"/>
            </c:ext>
          </c:extLst>
        </c:ser>
        <c:ser>
          <c:idx val="5"/>
          <c:order val="5"/>
          <c:tx>
            <c:strRef>
              <c:f>'Customer base'!$G$2</c:f>
              <c:strCache>
                <c:ptCount val="1"/>
                <c:pt idx="0">
                  <c:v>D6</c:v>
                </c:pt>
              </c:strCache>
            </c:strRef>
          </c:tx>
          <c:invertIfNegative val="0"/>
          <c:cat>
            <c:strRef>
              <c:f>'Customer base'!$A$3</c:f>
              <c:strCache>
                <c:ptCount val="1"/>
                <c:pt idx="0">
                  <c:v>Customer base</c:v>
                </c:pt>
              </c:strCache>
            </c:strRef>
          </c:cat>
          <c:val>
            <c:numRef>
              <c:f>'Customer base'!$G$3</c:f>
              <c:numCache>
                <c:formatCode>General</c:formatCode>
                <c:ptCount val="1"/>
                <c:pt idx="0">
                  <c:v>2000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CF1-43CC-8617-177E41CD0070}"/>
            </c:ext>
          </c:extLst>
        </c:ser>
        <c:ser>
          <c:idx val="6"/>
          <c:order val="6"/>
          <c:tx>
            <c:strRef>
              <c:f>'Customer base'!$H$2</c:f>
              <c:strCache>
                <c:ptCount val="1"/>
                <c:pt idx="0">
                  <c:v>D7</c:v>
                </c:pt>
              </c:strCache>
            </c:strRef>
          </c:tx>
          <c:invertIfNegative val="0"/>
          <c:cat>
            <c:strRef>
              <c:f>'Customer base'!$A$3</c:f>
              <c:strCache>
                <c:ptCount val="1"/>
                <c:pt idx="0">
                  <c:v>Customer base</c:v>
                </c:pt>
              </c:strCache>
            </c:strRef>
          </c:cat>
          <c:val>
            <c:numRef>
              <c:f>'Customer base'!$H$3</c:f>
              <c:numCache>
                <c:formatCode>General</c:formatCode>
                <c:ptCount val="1"/>
                <c:pt idx="0">
                  <c:v>2312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CF1-43CC-8617-177E41CD00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94737408"/>
        <c:axId val="294739328"/>
      </c:barChart>
      <c:catAx>
        <c:axId val="294737408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baseline="0"/>
                  <a:t>Developer</a:t>
                </a:r>
                <a:endParaRPr lang="en-GB"/>
              </a:p>
            </c:rich>
          </c:tx>
          <c:layout>
            <c:manualLayout>
              <c:xMode val="edge"/>
              <c:yMode val="edge"/>
              <c:x val="0.41676203762817937"/>
              <c:y val="0.72558471857684459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crossAx val="294739328"/>
        <c:crosses val="autoZero"/>
        <c:auto val="1"/>
        <c:lblAlgn val="ctr"/>
        <c:lblOffset val="10"/>
        <c:tickLblSkip val="100"/>
        <c:noMultiLvlLbl val="0"/>
      </c:catAx>
      <c:valAx>
        <c:axId val="2947393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baseline="0"/>
                  <a:t>Customers</a:t>
                </a:r>
                <a:endParaRPr lang="en-GB"/>
              </a:p>
            </c:rich>
          </c:tx>
          <c:layout>
            <c:manualLayout>
              <c:xMode val="edge"/>
              <c:yMode val="edge"/>
              <c:x val="0"/>
              <c:y val="0.16234567901234565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47374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3178866530572582"/>
          <c:w val="0.952595203294199"/>
          <c:h val="0.1311742976572372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2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101" cy="466142"/>
          </a:xfrm>
          <a:prstGeom prst="rect">
            <a:avLst/>
          </a:prstGeom>
        </p:spPr>
        <p:txBody>
          <a:bodyPr vert="horz" lIns="43434" tIns="21717" rIns="43434" bIns="21717" rtlCol="0"/>
          <a:lstStyle>
            <a:lvl1pPr algn="l">
              <a:defRPr sz="6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734" y="0"/>
            <a:ext cx="3038101" cy="466142"/>
          </a:xfrm>
          <a:prstGeom prst="rect">
            <a:avLst/>
          </a:prstGeom>
        </p:spPr>
        <p:txBody>
          <a:bodyPr vert="horz" lIns="43434" tIns="21717" rIns="43434" bIns="21717" rtlCol="0"/>
          <a:lstStyle>
            <a:lvl1pPr algn="r">
              <a:defRPr sz="600"/>
            </a:lvl1pPr>
          </a:lstStyle>
          <a:p>
            <a:fld id="{7CA51FAB-47C1-4362-BAC6-77BB076634E4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95538" y="1162050"/>
            <a:ext cx="221932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43434" tIns="21717" rIns="43434" bIns="21717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4223"/>
            <a:ext cx="5608320" cy="3660127"/>
          </a:xfrm>
          <a:prstGeom prst="rect">
            <a:avLst/>
          </a:prstGeom>
        </p:spPr>
        <p:txBody>
          <a:bodyPr vert="horz" lIns="43434" tIns="21717" rIns="43434" bIns="2171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259"/>
            <a:ext cx="3038101" cy="466141"/>
          </a:xfrm>
          <a:prstGeom prst="rect">
            <a:avLst/>
          </a:prstGeom>
        </p:spPr>
        <p:txBody>
          <a:bodyPr vert="horz" lIns="43434" tIns="21717" rIns="43434" bIns="21717" rtlCol="0" anchor="b"/>
          <a:lstStyle>
            <a:lvl1pPr algn="l">
              <a:defRPr sz="6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734" y="8830259"/>
            <a:ext cx="3038101" cy="466141"/>
          </a:xfrm>
          <a:prstGeom prst="rect">
            <a:avLst/>
          </a:prstGeom>
        </p:spPr>
        <p:txBody>
          <a:bodyPr vert="horz" lIns="43434" tIns="21717" rIns="43434" bIns="21717" rtlCol="0" anchor="b"/>
          <a:lstStyle>
            <a:lvl1pPr algn="r">
              <a:defRPr sz="600"/>
            </a:lvl1pPr>
          </a:lstStyle>
          <a:p>
            <a:fld id="{59C735CC-5864-4E4C-9382-3D08918C07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3464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C735CC-5864-4E4C-9382-3D08918C076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8187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66800" y="6232271"/>
            <a:ext cx="12090400" cy="42218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33600" y="11258296"/>
            <a:ext cx="9956800" cy="5026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11200" y="4623943"/>
            <a:ext cx="6187440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325360" y="4623943"/>
            <a:ext cx="6187440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217719" y="2398909"/>
            <a:ext cx="13773150" cy="17487900"/>
          </a:xfrm>
          <a:custGeom>
            <a:avLst/>
            <a:gdLst/>
            <a:ahLst/>
            <a:cxnLst/>
            <a:rect l="l" t="t" r="r" b="b"/>
            <a:pathLst>
              <a:path w="13773150" h="17487900">
                <a:moveTo>
                  <a:pt x="0" y="17487470"/>
                </a:moveTo>
                <a:lnTo>
                  <a:pt x="13772638" y="17487470"/>
                </a:lnTo>
                <a:lnTo>
                  <a:pt x="13772638" y="0"/>
                </a:lnTo>
                <a:lnTo>
                  <a:pt x="0" y="0"/>
                </a:lnTo>
                <a:lnTo>
                  <a:pt x="0" y="17487470"/>
                </a:lnTo>
                <a:close/>
              </a:path>
            </a:pathLst>
          </a:custGeom>
          <a:ln w="5964">
            <a:solidFill>
              <a:srgbClr val="2155A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2416037" y="426061"/>
            <a:ext cx="1583274" cy="159443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11200" y="804164"/>
            <a:ext cx="12801600" cy="32166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11200" y="4623943"/>
            <a:ext cx="12801600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836160" y="18696814"/>
            <a:ext cx="4551680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11200" y="18696814"/>
            <a:ext cx="3271520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241280" y="18696814"/>
            <a:ext cx="3271520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.xml"/><Relationship Id="rId3" Type="http://schemas.openxmlformats.org/officeDocument/2006/relationships/image" Target="../media/image2.png"/><Relationship Id="rId7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42500" y="410104"/>
            <a:ext cx="8991600" cy="158312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lang="en-GB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Socio-economic Impacts of Rural Electrification Through Renewable Mini-grids in Tanzania</a:t>
            </a:r>
          </a:p>
          <a:p>
            <a:pPr algn="ctr"/>
            <a:endParaRPr lang="en-US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Gonda</a:t>
            </a:r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W.O</a:t>
            </a:r>
            <a:r>
              <a:rPr lang="en-US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</a:t>
            </a:r>
            <a:r>
              <a:rPr lang="en-US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Verbeeck</a:t>
            </a:r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G</a:t>
            </a:r>
            <a:r>
              <a:rPr lang="en-US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</a:t>
            </a:r>
            <a:r>
              <a:rPr lang="en-US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Kombe</a:t>
            </a:r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W.</a:t>
            </a:r>
            <a:r>
              <a:rPr lang="en-US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</a:t>
            </a:r>
            <a:r>
              <a:rPr lang="en-US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Deferme</a:t>
            </a:r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W.</a:t>
            </a:r>
            <a:r>
              <a:rPr lang="en-US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</a:t>
            </a:r>
            <a:r>
              <a:rPr lang="en-US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Phoya</a:t>
            </a:r>
            <a:r>
              <a:rPr lang="en-US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S.</a:t>
            </a:r>
            <a:r>
              <a:rPr lang="en-US" baseline="3000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</a:t>
            </a:r>
            <a:r>
              <a:rPr lang="en-US" baseline="3000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GB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1,3,5</a:t>
            </a:r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Ardhi University, Tanzania; </a:t>
            </a:r>
            <a:r>
              <a:rPr lang="en-US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2,4</a:t>
            </a:r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Hasselt University, Belgium. </a:t>
            </a:r>
            <a:endParaRPr lang="en-GB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14737" y="2198076"/>
            <a:ext cx="13790930" cy="0"/>
          </a:xfrm>
          <a:custGeom>
            <a:avLst/>
            <a:gdLst/>
            <a:ahLst/>
            <a:cxnLst/>
            <a:rect l="l" t="t" r="r" b="b"/>
            <a:pathLst>
              <a:path w="13790930">
                <a:moveTo>
                  <a:pt x="0" y="0"/>
                </a:moveTo>
                <a:lnTo>
                  <a:pt x="13790534" y="0"/>
                </a:lnTo>
              </a:path>
            </a:pathLst>
          </a:custGeom>
          <a:ln w="676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14737" y="248559"/>
            <a:ext cx="13790930" cy="0"/>
          </a:xfrm>
          <a:custGeom>
            <a:avLst/>
            <a:gdLst/>
            <a:ahLst/>
            <a:cxnLst/>
            <a:rect l="l" t="t" r="r" b="b"/>
            <a:pathLst>
              <a:path w="13790930">
                <a:moveTo>
                  <a:pt x="0" y="0"/>
                </a:moveTo>
                <a:lnTo>
                  <a:pt x="13790534" y="0"/>
                </a:lnTo>
              </a:path>
            </a:pathLst>
          </a:custGeom>
          <a:ln w="676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13237" y="493023"/>
            <a:ext cx="2713004" cy="14113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F082847-47C4-42FC-8E60-E11F3E551805}"/>
              </a:ext>
            </a:extLst>
          </p:cNvPr>
          <p:cNvSpPr txBox="1"/>
          <p:nvPr/>
        </p:nvSpPr>
        <p:spPr>
          <a:xfrm>
            <a:off x="256590" y="2355850"/>
            <a:ext cx="6851040" cy="29854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Introduction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Rural communities are the most disadvantageous communities in terms of energy  provision particularly electricity </a:t>
            </a:r>
            <a:r>
              <a:rPr lang="en-GB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(Aklin et al., 2017, </a:t>
            </a:r>
            <a:r>
              <a:rPr lang="en-GB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Szabó</a:t>
            </a:r>
            <a:r>
              <a:rPr lang="en-GB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et al., 2021).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Rural electrification highly depends on off-grid solutions more than grid connection due to rural challenges such as transmission cost, affordability, disperse population and low consumption rate (Szabo et al., 2021;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Crentsil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, 2020).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Off-grid solution particularly mini-grids from renewable sources have been the main source of energy for rural communities (Blum et al., 2013,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Uamusse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, 2019).</a:t>
            </a:r>
            <a:endParaRPr lang="en-GB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CC7F41E-88AF-4563-93B5-F4D3DCC50728}"/>
              </a:ext>
            </a:extLst>
          </p:cNvPr>
          <p:cNvSpPr txBox="1"/>
          <p:nvPr/>
        </p:nvSpPr>
        <p:spPr>
          <a:xfrm>
            <a:off x="282795" y="5327650"/>
            <a:ext cx="6647945" cy="20990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Problem statement</a:t>
            </a:r>
            <a:endParaRPr lang="en-GB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There is scarce research and unreliable information on how rural communities use mini-grid electricity towards socio-economic development. Therefore,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critical analysis of socio-economic benefits of mini-grid electricity in the rural area towards rural livelihood improvement is vital. The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focus is on how electricity access is linked to social-economic development through productive use of the electricity.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7BEF056-7FAA-4492-9026-837A7A7F8917}"/>
              </a:ext>
            </a:extLst>
          </p:cNvPr>
          <p:cNvSpPr txBox="1"/>
          <p:nvPr/>
        </p:nvSpPr>
        <p:spPr>
          <a:xfrm>
            <a:off x="282795" y="7308850"/>
            <a:ext cx="6824835" cy="37589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Aim of the Research</a:t>
            </a:r>
            <a:endParaRPr lang="en-GB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This study aims at exploring renewable mini-grid electrification in the context of rural communities focusing on how it has impacted on the productive uses and livelihoods improvement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Specific Objectives</a:t>
            </a:r>
            <a:endParaRPr lang="en-GB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lvl="0" indent="-400050">
              <a:buAutoNum type="romanLcPeriod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To examine the institutional framework and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financialization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of mini-      </a:t>
            </a:r>
          </a:p>
          <a:p>
            <a:pPr lvl="0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       grid in  Tanzania</a:t>
            </a:r>
          </a:p>
          <a:p>
            <a:pPr marL="400050" lvl="0" indent="-400050">
              <a:buAutoNum type="romanLcPeriod" startAt="2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To assess the demand and uses of mini-grid electricity within the context of rural development in Tanzania</a:t>
            </a:r>
          </a:p>
          <a:p>
            <a:pPr marL="400050" lvl="0" indent="-400050">
              <a:buAutoNum type="romanLcPeriod" startAt="3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To analyse the socio-economic impacts of mini-grid electrification in </a:t>
            </a:r>
          </a:p>
          <a:p>
            <a:pPr lvl="0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       rural areas of Tanzania.</a:t>
            </a:r>
          </a:p>
          <a:p>
            <a:pPr marL="400050" lvl="0" indent="-400050">
              <a:buAutoNum type="romanLcPeriod" startAt="4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To propose a framework and institutional response that guide mini- </a:t>
            </a:r>
          </a:p>
          <a:p>
            <a:pPr lvl="0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       grid electrification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conditionalities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in Tanzania</a:t>
            </a:r>
            <a:r>
              <a:rPr lang="en-GB" sz="16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99B125E-8A78-4D44-BB23-A1AEA6F75813}"/>
              </a:ext>
            </a:extLst>
          </p:cNvPr>
          <p:cNvSpPr txBox="1"/>
          <p:nvPr/>
        </p:nvSpPr>
        <p:spPr>
          <a:xfrm>
            <a:off x="7107629" y="16681451"/>
            <a:ext cx="6847900" cy="34968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7. </a:t>
            </a:r>
            <a:r>
              <a:rPr lang="en-US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Expected outcome</a:t>
            </a:r>
            <a:endParaRPr lang="en-GB" dirty="0">
              <a:solidFill>
                <a:srgbClr val="FF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Linkage between productive activities and mini-grid electricity towards contextual value chain of the electricity supply and  mini-grid development. </a:t>
            </a: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How mini-grid investors can synchronize surrounding economic stimulus  of the area to support the value chain of mini-grid electricity. 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Establish user-oriented solutions for both social and economic challenges related to mini-grid electricity in rural communities.</a:t>
            </a: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Framework for productive use of mini-grids electricity in rural areas.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C07EE7B-4DD1-4CE2-BBFF-BBB7C27FBC79}"/>
              </a:ext>
            </a:extLst>
          </p:cNvPr>
          <p:cNvSpPr txBox="1"/>
          <p:nvPr/>
        </p:nvSpPr>
        <p:spPr>
          <a:xfrm>
            <a:off x="286171" y="14308871"/>
            <a:ext cx="6978229" cy="57451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</a:t>
            </a:r>
            <a:r>
              <a:rPr lang="en-US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Key references</a:t>
            </a: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Aklin, M., Bayer, P., Harish, S. P., &amp;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Urpelainen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, J. (2017). Does basic energy access generate socioeconomic benefits? A field experiment with off-grid solar power in India. Science Advances, 3(5). </a:t>
            </a: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Blum, N. U.,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Sryantoro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Wakeling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, R., &amp; Schmidt, T. S. (2013). Rural electrification through village grids - Assessing the cost competitiveness of isolated renewable energy technologies in Indonesia. In Renewable and Sustainable Energy Reviews.</a:t>
            </a: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Crentsil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, A. O., Fenny, A. P.,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Ackah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, C.,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Asuman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, D., &amp;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Otieku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, E. (2020). Ensuring access to affordable, sustainable and clean household energy for all in Ghana.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Ocasional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Paper Series, 62(July).</a:t>
            </a: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Szabó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, S.,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Pinedo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Pascua, I., Puig, D.,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Moner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-Girona, M.,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Negre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, M.,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Huld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, T.,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Mulugetta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, Y.,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Kougias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, I.,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Szabó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, L., &amp;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Kammen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, D. (2021). Mapping of affordability levels for photovoltaic-based electricity generation in the solar belt of sub-Saharan Africa, East Asia and South Asia. Scientific Reports, 11(1), 1–14. </a:t>
            </a:r>
          </a:p>
          <a:p>
            <a:pPr marL="304800" indent="-304800"/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4800" indent="-304800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Uamusse, M. (2019). Sustainable energy solutions Electrification of rural Mozambique Sustainable energy solutions.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1A8B034F-5506-48E1-8D21-C957A4915B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65000" y="344563"/>
            <a:ext cx="2012938" cy="1782665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CACFC585-1AF6-43CF-9A95-6B989DB768AF}"/>
              </a:ext>
            </a:extLst>
          </p:cNvPr>
          <p:cNvSpPr txBox="1"/>
          <p:nvPr/>
        </p:nvSpPr>
        <p:spPr>
          <a:xfrm>
            <a:off x="7107630" y="6729360"/>
            <a:ext cx="6807775" cy="7862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Initial Pilot findings</a:t>
            </a:r>
            <a:endParaRPr lang="en-GB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Main mini-grid type is 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hybrid solar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(solar and generators).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Design of mini-grids depends on customer’s demand assessment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en-US" sz="1600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Primary customers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: Household (70%-80%)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en-US" sz="1600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Secondary customers: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Productive users (</a:t>
            </a:r>
            <a:r>
              <a:rPr lang="en-US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i.e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Local economic activities).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Mini-grid size is closely related to the kind of the productive activities.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Social activities</a:t>
            </a: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Churches, Schools, Mosques, Dispensaries.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Economic activities</a:t>
            </a: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Milling, Welding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Music shops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Video/cinema shows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Mini shops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Barber shops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Tailoring mat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Phone charging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Restaurants and Bars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Animal keeping and Dairies.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Financial issues: </a:t>
            </a:r>
            <a:endParaRPr lang="en-GB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000"/>
              </a:spcAft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	 - Majority cannot afford the electricity as per new tariff set by 	mini-grid developer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000"/>
              </a:spcAft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	 -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Affordability of the appliances for economics activities  is also  	a challenge</a:t>
            </a:r>
          </a:p>
          <a:p>
            <a:pPr marL="285750" indent="-285750"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Political issues: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Tariff directives has </a:t>
            </a:r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negatively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impacted the supply and reliability of electricity to users.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85D16B8-090A-4B8C-915B-13B82E54F2C6}"/>
              </a:ext>
            </a:extLst>
          </p:cNvPr>
          <p:cNvSpPr txBox="1"/>
          <p:nvPr/>
        </p:nvSpPr>
        <p:spPr>
          <a:xfrm>
            <a:off x="7263409" y="2481523"/>
            <a:ext cx="609387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Research Methodology</a:t>
            </a:r>
            <a:endParaRPr lang="en-GB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65DD25AB-BE41-4696-82E9-9B95C22B257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64400" y="2850855"/>
            <a:ext cx="6691129" cy="3878505"/>
          </a:xfrm>
          <a:prstGeom prst="rect">
            <a:avLst/>
          </a:prstGeom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BA57CFA0-17A9-44D1-8DFA-8FA35CE10106}"/>
              </a:ext>
            </a:extLst>
          </p:cNvPr>
          <p:cNvSpPr txBox="1"/>
          <p:nvPr/>
        </p:nvSpPr>
        <p:spPr>
          <a:xfrm>
            <a:off x="263342" y="11039334"/>
            <a:ext cx="6667397" cy="333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Initial Literature findings</a:t>
            </a:r>
            <a:endParaRPr lang="en-GB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Renewable mini-grids electrification is 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pushed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into the rural areas in a way that results in more 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consumptive use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rather than 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productive use.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Minimal link between rural </a:t>
            </a:r>
            <a:r>
              <a:rPr lang="en-GB" sz="1600" i="1" dirty="0">
                <a:latin typeface="Arial" panose="020B0604020202020204" pitchFamily="34" charset="0"/>
                <a:cs typeface="Arial" panose="020B0604020202020204" pitchFamily="34" charset="0"/>
              </a:rPr>
              <a:t>economic potential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sz="1600" i="1" dirty="0">
                <a:latin typeface="Arial" panose="020B0604020202020204" pitchFamily="34" charset="0"/>
                <a:cs typeface="Arial" panose="020B0604020202020204" pitchFamily="34" charset="0"/>
              </a:rPr>
              <a:t>productive use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of mini-grid electricity.</a:t>
            </a: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Productive use of mini-grid electrification </a:t>
            </a:r>
            <a:r>
              <a:rPr lang="en-GB" sz="1600" i="1" dirty="0">
                <a:latin typeface="Arial" panose="020B0604020202020204" pitchFamily="34" charset="0"/>
                <a:cs typeface="Arial" panose="020B0604020202020204" pitchFamily="34" charset="0"/>
              </a:rPr>
              <a:t>pulled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by rural economic potential may result in socio-economic benefits. </a:t>
            </a: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There is a knowledge gap between renewable mini-grids, productive use and rural potential value chain.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105E11F3-98A9-4419-AC64-885E2AB3F285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10813" b="6224"/>
          <a:stretch/>
        </p:blipFill>
        <p:spPr>
          <a:xfrm>
            <a:off x="7493000" y="7766051"/>
            <a:ext cx="6422405" cy="914400"/>
          </a:xfrm>
          <a:prstGeom prst="rect">
            <a:avLst/>
          </a:prstGeom>
        </p:spPr>
      </p:pic>
      <p:graphicFrame>
        <p:nvGraphicFramePr>
          <p:cNvPr id="32" name="Chart 31">
            <a:extLst>
              <a:ext uri="{FF2B5EF4-FFF2-40B4-BE49-F238E27FC236}">
                <a16:creationId xmlns:a16="http://schemas.microsoft.com/office/drawing/2014/main" id="{654DFF57-BD6B-4228-90A9-9540964D6E8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1234221"/>
              </p:ext>
            </p:extLst>
          </p:nvPr>
        </p:nvGraphicFramePr>
        <p:xfrm>
          <a:off x="10425404" y="13557250"/>
          <a:ext cx="3444012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4" name="Chart 33">
            <a:extLst>
              <a:ext uri="{FF2B5EF4-FFF2-40B4-BE49-F238E27FC236}">
                <a16:creationId xmlns:a16="http://schemas.microsoft.com/office/drawing/2014/main" id="{654DFF57-BD6B-4228-90A9-9540964D6E8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5419266"/>
              </p:ext>
            </p:extLst>
          </p:nvPr>
        </p:nvGraphicFramePr>
        <p:xfrm>
          <a:off x="7479817" y="13557250"/>
          <a:ext cx="3051762" cy="31242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14826</TotalTime>
  <Words>866</Words>
  <Application>Microsoft Office PowerPoint</Application>
  <PresentationFormat>Custom</PresentationFormat>
  <Paragraphs>61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Sylvie Rouche</dc:creator>
  <cp:lastModifiedBy>Oliva G</cp:lastModifiedBy>
  <cp:revision>25</cp:revision>
  <cp:lastPrinted>2022-01-13T07:31:42Z</cp:lastPrinted>
  <dcterms:created xsi:type="dcterms:W3CDTF">2018-01-22T15:44:54Z</dcterms:created>
  <dcterms:modified xsi:type="dcterms:W3CDTF">2024-04-03T10:55:44Z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2018-01-22T00:00:00Z</vt:filetime>
  </property>
  <property fmtid="{D5CDD505-2E9C-101B-9397-08002B2CF9AE}" pid="3" name="Creator">
    <vt:lpwstr>Adobe InDesign CS6 (Windows)</vt:lpwstr>
  </property>
  <property fmtid="{D5CDD505-2E9C-101B-9397-08002B2CF9AE}" pid="4" name="LastSaved">
    <vt:filetime>2018-01-22T00:00:00Z</vt:filetime>
  </property>
</Properties>
</file>