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357" r:id="rId3"/>
    <p:sldId id="261" r:id="rId4"/>
    <p:sldId id="262" r:id="rId5"/>
    <p:sldId id="263" r:id="rId6"/>
    <p:sldId id="260" r:id="rId7"/>
    <p:sldId id="264" r:id="rId8"/>
    <p:sldId id="275" r:id="rId9"/>
    <p:sldId id="27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6" r:id="rId18"/>
    <p:sldId id="273" r:id="rId19"/>
    <p:sldId id="277" r:id="rId2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pos="5524">
          <p15:clr>
            <a:srgbClr val="A4A3A4"/>
          </p15:clr>
        </p15:guide>
        <p15:guide id="4" pos="26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lly COLLINGRIDGE" initials="SC" lastIdx="12" clrIdx="0">
    <p:extLst>
      <p:ext uri="{19B8F6BF-5375-455C-9EA6-DF929625EA0E}">
        <p15:presenceInfo xmlns:p15="http://schemas.microsoft.com/office/powerpoint/2012/main" userId="S::sally_collingridge@escardio.net::bbed4dc1-00b7-474a-8549-18dc7b873d66" providerId="AD"/>
      </p:ext>
    </p:extLst>
  </p:cmAuthor>
  <p:cmAuthor id="2" name="Laure-Emmanuelle PEYRET" initials="LP" lastIdx="7" clrIdx="1">
    <p:extLst>
      <p:ext uri="{19B8F6BF-5375-455C-9EA6-DF929625EA0E}">
        <p15:presenceInfo xmlns:p15="http://schemas.microsoft.com/office/powerpoint/2012/main" userId="S::laure-emmanuelle_peyret@escardio.net::96dd4d06-5b74-42e8-b054-0c0a8419bf7b" providerId="AD"/>
      </p:ext>
    </p:extLst>
  </p:cmAuthor>
  <p:cmAuthor id="3" name="HANSEN Dominique" initials="HD" lastIdx="1" clrIdx="2">
    <p:extLst>
      <p:ext uri="{19B8F6BF-5375-455C-9EA6-DF929625EA0E}">
        <p15:presenceInfo xmlns:p15="http://schemas.microsoft.com/office/powerpoint/2012/main" userId="S::dominique.hansen@uhasselt.be::34404e80-e23c-46c3-a8ff-5f4caa8e99d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8787"/>
    <a:srgbClr val="AE1022"/>
    <a:srgbClr val="D0D0D0"/>
    <a:srgbClr val="D3D3D3"/>
    <a:srgbClr val="E0E0E0"/>
    <a:srgbClr val="F28C26"/>
    <a:srgbClr val="FFBF08"/>
    <a:srgbClr val="B62A79"/>
    <a:srgbClr val="F3BC00"/>
    <a:srgbClr val="D00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15" autoAdjust="0"/>
    <p:restoredTop sz="93792" autoAdjust="0"/>
  </p:normalViewPr>
  <p:slideViewPr>
    <p:cSldViewPr showGuides="1">
      <p:cViewPr varScale="1">
        <p:scale>
          <a:sx n="137" d="100"/>
          <a:sy n="137" d="100"/>
        </p:scale>
        <p:origin x="138" y="342"/>
      </p:cViewPr>
      <p:guideLst>
        <p:guide orient="horz" pos="1620"/>
        <p:guide pos="2880"/>
        <p:guide pos="5524"/>
        <p:guide pos="26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123" d="100"/>
          <a:sy n="123" d="100"/>
        </p:scale>
        <p:origin x="412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4CCA8C-2727-A54D-B40F-70CF9669C616}" type="datetimeFigureOut">
              <a:rPr lang="fr-FR"/>
              <a:pPr/>
              <a:t>28/04/2024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CEFCA3-4FB0-F648-923A-3843471D4321}" type="slidenum">
              <a:rPr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42067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47D4E0-ADF2-4269-A368-F8657ABA7EB7}" type="datetimeFigureOut">
              <a:rPr lang="en-US" smtClean="0"/>
              <a:pPr/>
              <a:t>4/28/2024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8DCFB2-2FC4-4A48-85D8-914292BD17B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85154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9C2774E4-5C64-4C62-984F-3967F8EB8213}"/>
              </a:ext>
            </a:extLst>
          </p:cNvPr>
          <p:cNvCxnSpPr>
            <a:cxnSpLocks/>
          </p:cNvCxnSpPr>
          <p:nvPr userDrawn="1"/>
        </p:nvCxnSpPr>
        <p:spPr>
          <a:xfrm>
            <a:off x="0" y="627534"/>
            <a:ext cx="9144000" cy="0"/>
          </a:xfrm>
          <a:prstGeom prst="line">
            <a:avLst/>
          </a:prstGeom>
          <a:ln>
            <a:solidFill>
              <a:srgbClr val="D3D3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88241F9B-0D2C-427A-A3BB-2BECB174CFED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509193"/>
            <a:ext cx="6588224" cy="2"/>
          </a:xfrm>
          <a:prstGeom prst="line">
            <a:avLst/>
          </a:prstGeom>
          <a:ln>
            <a:solidFill>
              <a:srgbClr val="D3D3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180363E9-1308-4C0E-BDA5-CF390AD35CAC}"/>
              </a:ext>
            </a:extLst>
          </p:cNvPr>
          <p:cNvCxnSpPr>
            <a:cxnSpLocks/>
          </p:cNvCxnSpPr>
          <p:nvPr userDrawn="1"/>
        </p:nvCxnSpPr>
        <p:spPr>
          <a:xfrm>
            <a:off x="611560" y="0"/>
            <a:ext cx="0" cy="5143500"/>
          </a:xfrm>
          <a:prstGeom prst="line">
            <a:avLst/>
          </a:prstGeom>
          <a:ln>
            <a:solidFill>
              <a:srgbClr val="D3D3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Ellipse 27">
            <a:extLst>
              <a:ext uri="{FF2B5EF4-FFF2-40B4-BE49-F238E27FC236}">
                <a16:creationId xmlns:a16="http://schemas.microsoft.com/office/drawing/2014/main" id="{33F0FED1-B8F9-445B-959A-F64BB176898C}"/>
              </a:ext>
            </a:extLst>
          </p:cNvPr>
          <p:cNvSpPr/>
          <p:nvPr userDrawn="1"/>
        </p:nvSpPr>
        <p:spPr>
          <a:xfrm>
            <a:off x="539552" y="555526"/>
            <a:ext cx="144016" cy="144016"/>
          </a:xfrm>
          <a:prstGeom prst="ellipse">
            <a:avLst/>
          </a:prstGeom>
          <a:solidFill>
            <a:srgbClr val="878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0F7C9BB3-3FAB-4AF6-A672-13B009C327B3}"/>
              </a:ext>
            </a:extLst>
          </p:cNvPr>
          <p:cNvSpPr/>
          <p:nvPr userDrawn="1"/>
        </p:nvSpPr>
        <p:spPr>
          <a:xfrm>
            <a:off x="563197" y="3963547"/>
            <a:ext cx="96725" cy="96725"/>
          </a:xfrm>
          <a:prstGeom prst="ellipse">
            <a:avLst/>
          </a:prstGeom>
          <a:solidFill>
            <a:srgbClr val="AE10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4953AD7C-105B-44C2-B8FA-6295064382B1}"/>
              </a:ext>
            </a:extLst>
          </p:cNvPr>
          <p:cNvSpPr/>
          <p:nvPr userDrawn="1"/>
        </p:nvSpPr>
        <p:spPr>
          <a:xfrm>
            <a:off x="539552" y="4443958"/>
            <a:ext cx="144016" cy="144016"/>
          </a:xfrm>
          <a:prstGeom prst="ellipse">
            <a:avLst/>
          </a:prstGeom>
          <a:solidFill>
            <a:srgbClr val="878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id="{B770CC4A-0144-496C-B843-8E6984A9BF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835129" y="4182038"/>
            <a:ext cx="1904879" cy="712314"/>
          </a:xfrm>
          <a:prstGeom prst="rect">
            <a:avLst/>
          </a:prstGeom>
        </p:spPr>
      </p:pic>
      <p:sp>
        <p:nvSpPr>
          <p:cNvPr id="33" name="Espace réservé du texte 32">
            <a:extLst>
              <a:ext uri="{FF2B5EF4-FFF2-40B4-BE49-F238E27FC236}">
                <a16:creationId xmlns:a16="http://schemas.microsoft.com/office/drawing/2014/main" id="{E87A3DCC-5F52-46C1-83E5-0DCD52BF0AF8}"/>
              </a:ext>
            </a:extLst>
          </p:cNvPr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1039771" y="2517053"/>
            <a:ext cx="6844590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31812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A short description about the subject of the presentation. Can be used as a subtitle. </a:t>
            </a:r>
          </a:p>
        </p:txBody>
      </p:sp>
      <p:sp>
        <p:nvSpPr>
          <p:cNvPr id="36" name="Espace réservé du texte 32">
            <a:extLst>
              <a:ext uri="{FF2B5EF4-FFF2-40B4-BE49-F238E27FC236}">
                <a16:creationId xmlns:a16="http://schemas.microsoft.com/office/drawing/2014/main" id="{16284A64-7B54-461F-9363-2BE4503F91F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43597" y="3961569"/>
            <a:ext cx="5688626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rgbClr val="AE1022"/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31812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Presentation date</a:t>
            </a:r>
          </a:p>
        </p:txBody>
      </p:sp>
      <p:sp>
        <p:nvSpPr>
          <p:cNvPr id="15" name="Espace réservé du texte 32">
            <a:extLst>
              <a:ext uri="{FF2B5EF4-FFF2-40B4-BE49-F238E27FC236}">
                <a16:creationId xmlns:a16="http://schemas.microsoft.com/office/drawing/2014/main" id="{DFFB4CC0-14B2-483B-83A6-DA9CE43781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3610" y="3577877"/>
            <a:ext cx="5688619" cy="29001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31812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7" name="Espace réservé du texte 32">
            <a:extLst>
              <a:ext uri="{FF2B5EF4-FFF2-40B4-BE49-F238E27FC236}">
                <a16:creationId xmlns:a16="http://schemas.microsoft.com/office/drawing/2014/main" id="{495DAAF3-5ADD-3B4B-9B4A-F80003C2F6E4}"/>
              </a:ext>
            </a:extLst>
          </p:cNvPr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1043610" y="927760"/>
            <a:ext cx="6768746" cy="833178"/>
          </a:xfrm>
          <a:prstGeom prst="rect">
            <a:avLst/>
          </a:prstGeom>
        </p:spPr>
        <p:txBody>
          <a:bodyPr wrap="square" lIns="90000" tIns="46800" rIns="90000" bIns="46800">
            <a:spAutoFit/>
          </a:bodyPr>
          <a:lstStyle>
            <a:lvl1pPr marL="0" indent="0">
              <a:spcBef>
                <a:spcPts val="600"/>
              </a:spcBef>
              <a:buNone/>
              <a:defRPr sz="4800" b="1" i="0" baseline="0">
                <a:solidFill>
                  <a:schemeClr val="accent1"/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31812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Presentation Title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ra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5">
            <a:extLst>
              <a:ext uri="{FF2B5EF4-FFF2-40B4-BE49-F238E27FC236}">
                <a16:creationId xmlns:a16="http://schemas.microsoft.com/office/drawing/2014/main" id="{EC9FD404-747D-47CF-8BD6-85DE35A09C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4619" y="339502"/>
            <a:ext cx="6839670" cy="4320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500"/>
              </a:lnSpc>
              <a:spcBef>
                <a:spcPts val="0"/>
              </a:spcBef>
              <a:buNone/>
              <a:defRPr sz="2800" b="1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31812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First line of the headline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448225EB-A123-4416-BF74-09996F92429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23850" y="915566"/>
            <a:ext cx="8064574" cy="3890434"/>
          </a:xfrm>
          <a:prstGeom prst="rect">
            <a:avLst/>
          </a:prstGeom>
        </p:spPr>
        <p:txBody>
          <a:bodyPr/>
          <a:lstStyle>
            <a:lvl1pPr marL="180975" indent="-180975" defTabSz="3600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1pPr>
            <a:lvl2pPr marL="447675" indent="-179388" defTabSz="358775">
              <a:buClr>
                <a:srgbClr val="AE102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2pPr>
            <a:lvl3pPr marL="628650" indent="-179388">
              <a:buClr>
                <a:srgbClr val="AE102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804863" indent="-179388">
              <a:buClr>
                <a:srgbClr val="AE1022"/>
              </a:buClr>
              <a:buFont typeface="Arial" panose="020B0604020202020204" pitchFamily="34" charset="0"/>
              <a:buChar char="•"/>
              <a:tabLst>
                <a:tab pos="804863" algn="l"/>
              </a:tabLst>
              <a:defRPr>
                <a:solidFill>
                  <a:schemeClr val="tx1"/>
                </a:solidFill>
                <a:latin typeface="+mn-lt"/>
              </a:defRPr>
            </a:lvl4pPr>
            <a:lvl5pPr marL="985838" indent="-179388">
              <a:buClr>
                <a:srgbClr val="AE102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5pPr>
            <a:lvl6pPr marL="1166813" indent="-179388">
              <a:buClr>
                <a:srgbClr val="AE1022"/>
              </a:buClr>
              <a:buFont typeface="Arial" panose="020B0604020202020204" pitchFamily="34" charset="0"/>
              <a:buChar char="•"/>
              <a:tabLst>
                <a:tab pos="1076325" algn="l"/>
              </a:tabLst>
              <a:defRPr sz="1800"/>
            </a:lvl6pPr>
            <a:lvl7pPr marL="1346400" indent="-179388">
              <a:buClr>
                <a:srgbClr val="C00000"/>
              </a:buClr>
              <a:defRPr sz="1800"/>
            </a:lvl7pPr>
            <a:lvl8pPr marL="1530000" indent="-179388">
              <a:buClr>
                <a:srgbClr val="C00000"/>
              </a:buClr>
              <a:defRPr sz="1800"/>
            </a:lvl8pPr>
            <a:lvl9pPr marL="2424113" indent="-228600">
              <a:buClr>
                <a:srgbClr val="C00000"/>
              </a:buClr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946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5">
            <a:extLst>
              <a:ext uri="{FF2B5EF4-FFF2-40B4-BE49-F238E27FC236}">
                <a16:creationId xmlns:a16="http://schemas.microsoft.com/office/drawing/2014/main" id="{75713D93-C919-4892-838C-B532C4D773A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4619" y="339502"/>
            <a:ext cx="6839670" cy="4320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500"/>
              </a:lnSpc>
              <a:spcBef>
                <a:spcPts val="0"/>
              </a:spcBef>
              <a:buNone/>
              <a:defRPr sz="2800" b="1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31812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Want to use just a headline? =&gt; type here</a:t>
            </a:r>
          </a:p>
        </p:txBody>
      </p:sp>
    </p:spTree>
    <p:extLst>
      <p:ext uri="{BB962C8B-B14F-4D97-AF65-F5344CB8AC3E}">
        <p14:creationId xmlns:p14="http://schemas.microsoft.com/office/powerpoint/2010/main" val="1972944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5">
            <a:extLst>
              <a:ext uri="{FF2B5EF4-FFF2-40B4-BE49-F238E27FC236}">
                <a16:creationId xmlns:a16="http://schemas.microsoft.com/office/drawing/2014/main" id="{8A1CE93C-D99C-4EDD-BA67-BCAAD80495D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8175" y="1364165"/>
            <a:ext cx="6825854" cy="115259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450"/>
              </a:spcBef>
              <a:buNone/>
              <a:defRPr sz="2800" b="1">
                <a:solidFill>
                  <a:schemeClr val="accent1"/>
                </a:solidFill>
                <a:latin typeface="+mj-lt"/>
              </a:defRPr>
            </a:lvl1pPr>
            <a:lvl2pPr marL="266693" indent="0">
              <a:buNone/>
              <a:defRPr/>
            </a:lvl2pPr>
            <a:lvl3pPr marL="531799" indent="0">
              <a:buNone/>
              <a:defRPr/>
            </a:lvl3pPr>
            <a:lvl4pPr marL="809605" indent="0">
              <a:buNone/>
              <a:defRPr/>
            </a:lvl4pPr>
            <a:lvl5pPr marL="1076298" indent="0">
              <a:buNone/>
              <a:defRPr/>
            </a:lvl5pPr>
          </a:lstStyle>
          <a:p>
            <a:pPr lvl="0"/>
            <a:r>
              <a:rPr lang="en-GB" dirty="0"/>
              <a:t>S</a:t>
            </a:r>
            <a:r>
              <a:rPr lang="en-US" dirty="0" err="1"/>
              <a:t>ub</a:t>
            </a:r>
            <a:r>
              <a:rPr lang="en-US" dirty="0"/>
              <a:t>-Title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2DF46A-1BA8-44CA-B779-2ACC2C3196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8176" y="2571750"/>
            <a:ext cx="6825853" cy="164306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latin typeface="+mn-lt"/>
              </a:defRPr>
            </a:lvl1pPr>
            <a:lvl2pPr indent="-266400">
              <a:buClr>
                <a:srgbClr val="AE1022"/>
              </a:buClr>
              <a:buFont typeface="Arial" panose="020B0604020202020204" pitchFamily="34" charset="0"/>
              <a:buChar char="•"/>
              <a:defRPr>
                <a:latin typeface="+mn-lt"/>
              </a:defRPr>
            </a:lvl2pPr>
            <a:lvl3pPr indent="-266400">
              <a:buClr>
                <a:srgbClr val="AE1022"/>
              </a:buClr>
              <a:buFont typeface="Arial" panose="020B0604020202020204" pitchFamily="34" charset="0"/>
              <a:buChar char="•"/>
              <a:defRPr>
                <a:latin typeface="+mn-lt"/>
              </a:defRPr>
            </a:lvl3pPr>
            <a:lvl4pPr indent="-266400">
              <a:buClr>
                <a:srgbClr val="AE1022"/>
              </a:buClr>
              <a:buFont typeface="Arial" panose="020B0604020202020204" pitchFamily="34" charset="0"/>
              <a:buChar char="•"/>
              <a:defRPr>
                <a:latin typeface="+mn-lt"/>
              </a:defRPr>
            </a:lvl4pPr>
            <a:lvl5pPr indent="-266400">
              <a:buClr>
                <a:srgbClr val="AE1022"/>
              </a:buClr>
              <a:buFont typeface="Arial" panose="020B0604020202020204" pitchFamily="34" charset="0"/>
              <a:buChar char="•"/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887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9555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logo-slide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57150"/>
            <a:ext cx="8869680" cy="50154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41480"/>
            <a:ext cx="8640960" cy="412383"/>
          </a:xfrm>
          <a:ln>
            <a:noFill/>
          </a:ln>
        </p:spPr>
        <p:txBody>
          <a:bodyPr>
            <a:normAutofit/>
          </a:bodyPr>
          <a:lstStyle>
            <a:lvl1pPr algn="l">
              <a:defRPr sz="18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627534"/>
            <a:ext cx="8640960" cy="3780420"/>
          </a:xfrm>
        </p:spPr>
        <p:txBody>
          <a:bodyPr/>
          <a:lstStyle>
            <a:lvl1pPr>
              <a:buFont typeface="Wingdings" pitchFamily="2" charset="2"/>
              <a:buChar char="§"/>
              <a:defRPr sz="2100">
                <a:solidFill>
                  <a:srgbClr val="47474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buFont typeface="Wingdings" pitchFamily="2" charset="2"/>
              <a:buChar char="§"/>
              <a:defRPr sz="1800">
                <a:solidFill>
                  <a:srgbClr val="47474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buFont typeface="Wingdings" pitchFamily="2" charset="2"/>
              <a:buChar char="§"/>
              <a:defRPr sz="1500">
                <a:solidFill>
                  <a:srgbClr val="47474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buFont typeface="Wingdings" pitchFamily="2" charset="2"/>
              <a:buChar char="§"/>
              <a:defRPr sz="1200">
                <a:solidFill>
                  <a:srgbClr val="47474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buFont typeface="Wingdings" pitchFamily="2" charset="2"/>
              <a:buChar char="§"/>
              <a:defRPr sz="1200">
                <a:solidFill>
                  <a:srgbClr val="47474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BE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179512" y="4785996"/>
            <a:ext cx="2133600" cy="273844"/>
          </a:xfrm>
        </p:spPr>
        <p:txBody>
          <a:bodyPr/>
          <a:lstStyle>
            <a:lvl1pPr>
              <a:defRPr/>
            </a:lvl1pPr>
          </a:lstStyle>
          <a:p>
            <a:fld id="{6559652E-C199-334F-9320-471B095246A8}" type="datetime1">
              <a:rPr lang="nl-BE"/>
              <a:pPr/>
              <a:t>28/04/2024</a:t>
            </a:fld>
            <a:endParaRPr lang="nl-BE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1760" y="4785996"/>
            <a:ext cx="4464496" cy="27384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48265" y="4787187"/>
            <a:ext cx="752475" cy="273844"/>
          </a:xfrm>
        </p:spPr>
        <p:txBody>
          <a:bodyPr/>
          <a:lstStyle>
            <a:lvl1pPr>
              <a:defRPr/>
            </a:lvl1pPr>
          </a:lstStyle>
          <a:p>
            <a:fld id="{BBB2625E-E22D-324D-B6D3-F6234E5E9FE9}" type="slidenum">
              <a:rPr lang="nl-BE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37199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41480"/>
            <a:ext cx="8640960" cy="412383"/>
          </a:xfrm>
          <a:ln>
            <a:noFill/>
          </a:ln>
        </p:spPr>
        <p:txBody>
          <a:bodyPr>
            <a:normAutofit/>
          </a:bodyPr>
          <a:lstStyle>
            <a:lvl1pPr algn="l">
              <a:defRPr sz="18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nl-BE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1331640" y="4894008"/>
            <a:ext cx="1080120" cy="165832"/>
          </a:xfrm>
        </p:spPr>
        <p:txBody>
          <a:bodyPr/>
          <a:lstStyle>
            <a:lvl1pPr>
              <a:defRPr sz="7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6559652E-C199-334F-9320-471B095246A8}" type="datetime1">
              <a:rPr lang="nl-BE" smtClean="0"/>
              <a:pPr/>
              <a:t>28/04/2024</a:t>
            </a:fld>
            <a:endParaRPr lang="nl-BE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55776" y="4894008"/>
            <a:ext cx="5544616" cy="165832"/>
          </a:xfrm>
        </p:spPr>
        <p:txBody>
          <a:bodyPr/>
          <a:lstStyle>
            <a:lvl1pPr>
              <a:defRPr sz="7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endParaRPr lang="nl-BE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72401" y="4895199"/>
            <a:ext cx="752475" cy="165832"/>
          </a:xfrm>
        </p:spPr>
        <p:txBody>
          <a:bodyPr/>
          <a:lstStyle>
            <a:lvl1pPr>
              <a:defRPr sz="7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BBB2625E-E22D-324D-B6D3-F6234E5E9FE9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51520" y="627534"/>
            <a:ext cx="8640960" cy="3780420"/>
          </a:xfrm>
        </p:spPr>
        <p:txBody>
          <a:bodyPr/>
          <a:lstStyle>
            <a:lvl1pPr>
              <a:buFont typeface="Wingdings" pitchFamily="2" charset="2"/>
              <a:buChar char="§"/>
              <a:defRPr sz="1800">
                <a:solidFill>
                  <a:srgbClr val="47474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buFont typeface="Wingdings" pitchFamily="2" charset="2"/>
              <a:buChar char="§"/>
              <a:defRPr sz="1650">
                <a:solidFill>
                  <a:srgbClr val="47474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buFont typeface="Wingdings" pitchFamily="2" charset="2"/>
              <a:buChar char="§"/>
              <a:defRPr sz="1500">
                <a:solidFill>
                  <a:srgbClr val="47474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buFont typeface="Wingdings" pitchFamily="2" charset="2"/>
              <a:buChar char="§"/>
              <a:defRPr sz="1200">
                <a:solidFill>
                  <a:srgbClr val="47474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buFont typeface="Wingdings" pitchFamily="2" charset="2"/>
              <a:buChar char="§"/>
              <a:defRPr sz="1200">
                <a:solidFill>
                  <a:srgbClr val="47474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BE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F43F6A1C-CC54-8947-AB24-07D5A34F28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0" y="4500965"/>
            <a:ext cx="1081924" cy="568506"/>
          </a:xfrm>
          <a:prstGeom prst="rect">
            <a:avLst/>
          </a:prstGeom>
        </p:spPr>
      </p:pic>
      <p:sp>
        <p:nvSpPr>
          <p:cNvPr id="14" name="Rechthoek 13">
            <a:extLst>
              <a:ext uri="{FF2B5EF4-FFF2-40B4-BE49-F238E27FC236}">
                <a16:creationId xmlns:a16="http://schemas.microsoft.com/office/drawing/2014/main" id="{3394646E-3E7A-4244-B0B8-631A5652B22A}"/>
              </a:ext>
            </a:extLst>
          </p:cNvPr>
          <p:cNvSpPr/>
          <p:nvPr userDrawn="1"/>
        </p:nvSpPr>
        <p:spPr>
          <a:xfrm>
            <a:off x="114810" y="91151"/>
            <a:ext cx="8903663" cy="47866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</p:spTree>
    <p:extLst>
      <p:ext uri="{BB962C8B-B14F-4D97-AF65-F5344CB8AC3E}">
        <p14:creationId xmlns:p14="http://schemas.microsoft.com/office/powerpoint/2010/main" val="3917813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BC4A9C7A-5BA6-4888-A621-AF6B8C0AA0DF}"/>
              </a:ext>
            </a:extLst>
          </p:cNvPr>
          <p:cNvCxnSpPr>
            <a:cxnSpLocks/>
          </p:cNvCxnSpPr>
          <p:nvPr/>
        </p:nvCxnSpPr>
        <p:spPr>
          <a:xfrm>
            <a:off x="289214" y="4890683"/>
            <a:ext cx="7955194" cy="0"/>
          </a:xfrm>
          <a:prstGeom prst="line">
            <a:avLst/>
          </a:prstGeom>
          <a:ln>
            <a:solidFill>
              <a:srgbClr val="D3D3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6D39A238-24AB-44F3-8FE5-EF47858B4208}"/>
              </a:ext>
            </a:extLst>
          </p:cNvPr>
          <p:cNvCxnSpPr>
            <a:cxnSpLocks/>
          </p:cNvCxnSpPr>
          <p:nvPr/>
        </p:nvCxnSpPr>
        <p:spPr>
          <a:xfrm>
            <a:off x="8704464" y="747993"/>
            <a:ext cx="0" cy="3839981"/>
          </a:xfrm>
          <a:prstGeom prst="line">
            <a:avLst/>
          </a:prstGeom>
          <a:ln>
            <a:solidFill>
              <a:srgbClr val="D3D3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FA040033-896C-4E78-8EDE-BBF09671494D}"/>
              </a:ext>
            </a:extLst>
          </p:cNvPr>
          <p:cNvCxnSpPr>
            <a:cxnSpLocks/>
          </p:cNvCxnSpPr>
          <p:nvPr/>
        </p:nvCxnSpPr>
        <p:spPr>
          <a:xfrm>
            <a:off x="287524" y="4890681"/>
            <a:ext cx="0" cy="252819"/>
          </a:xfrm>
          <a:prstGeom prst="line">
            <a:avLst/>
          </a:prstGeom>
          <a:ln>
            <a:solidFill>
              <a:srgbClr val="D3D3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lipse 9">
            <a:extLst>
              <a:ext uri="{FF2B5EF4-FFF2-40B4-BE49-F238E27FC236}">
                <a16:creationId xmlns:a16="http://schemas.microsoft.com/office/drawing/2014/main" id="{6FA7AD36-36F4-4B05-B569-FF77480FB16F}"/>
              </a:ext>
            </a:extLst>
          </p:cNvPr>
          <p:cNvSpPr/>
          <p:nvPr/>
        </p:nvSpPr>
        <p:spPr>
          <a:xfrm>
            <a:off x="179512" y="4782669"/>
            <a:ext cx="216024" cy="216024"/>
          </a:xfrm>
          <a:prstGeom prst="ellipse">
            <a:avLst/>
          </a:prstGeom>
          <a:solidFill>
            <a:srgbClr val="D0D0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Title Placeholder 2">
            <a:extLst>
              <a:ext uri="{FF2B5EF4-FFF2-40B4-BE49-F238E27FC236}">
                <a16:creationId xmlns:a16="http://schemas.microsoft.com/office/drawing/2014/main" id="{89271022-20A5-4D9A-84BD-CFB63810A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338401"/>
            <a:ext cx="6624261" cy="4095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lvl="0" indent="0">
              <a:lnSpc>
                <a:spcPts val="2500"/>
              </a:lnSpc>
              <a:spcBef>
                <a:spcPts val="0"/>
              </a:spcBef>
              <a:buClr>
                <a:srgbClr val="D00040"/>
              </a:buClr>
              <a:buFont typeface="Arial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374904E-396E-4218-8F2B-633F121269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3999" y="914400"/>
            <a:ext cx="8064423" cy="3913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66700" lvl="0" indent="-266700"/>
            <a:r>
              <a:rPr lang="en-US"/>
              <a:t>Click to edit Master text styles</a:t>
            </a:r>
          </a:p>
          <a:p>
            <a:pPr marL="266700" lvl="1" indent="-266700"/>
            <a:r>
              <a:rPr lang="en-US"/>
              <a:t>Second level</a:t>
            </a:r>
          </a:p>
          <a:p>
            <a:pPr marL="266700" lvl="2" indent="-266700"/>
            <a:r>
              <a:rPr lang="en-US"/>
              <a:t>Third level</a:t>
            </a:r>
          </a:p>
          <a:p>
            <a:pPr marL="266700" lvl="3" indent="-266700"/>
            <a:r>
              <a:rPr lang="en-US"/>
              <a:t>Fourth level</a:t>
            </a:r>
          </a:p>
          <a:p>
            <a:pPr marL="266700" lvl="4" indent="-266700"/>
            <a:r>
              <a:rPr lang="en-US"/>
              <a:t>Fifth level</a:t>
            </a: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9CB47BA-4611-487F-BA1F-D94DC65B64F6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rcRect/>
          <a:stretch/>
        </p:blipFill>
        <p:spPr>
          <a:xfrm>
            <a:off x="7212120" y="180811"/>
            <a:ext cx="1836133" cy="567181"/>
          </a:xfrm>
          <a:prstGeom prst="rect">
            <a:avLst/>
          </a:prstGeom>
        </p:spPr>
      </p:pic>
      <p:pic>
        <p:nvPicPr>
          <p:cNvPr id="11" name="Picture 10" descr="A picture containing logo&#10;&#10;Description automatically generated">
            <a:extLst>
              <a:ext uri="{FF2B5EF4-FFF2-40B4-BE49-F238E27FC236}">
                <a16:creationId xmlns:a16="http://schemas.microsoft.com/office/drawing/2014/main" id="{6E81F574-5ACC-40AD-A706-0426577CA2CF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8438319" y="4753091"/>
            <a:ext cx="575153" cy="20830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65" r:id="rId3"/>
    <p:sldLayoutId id="2147483669" r:id="rId4"/>
    <p:sldLayoutId id="2147483666" r:id="rId5"/>
    <p:sldLayoutId id="2147483670" r:id="rId6"/>
    <p:sldLayoutId id="2147483671" r:id="rId7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lang="en-US" sz="2800" b="1" i="0" kern="1200" smtClean="0">
          <a:solidFill>
            <a:schemeClr val="accent1"/>
          </a:solidFill>
          <a:latin typeface="+mj-lt"/>
          <a:ea typeface="+mn-ea"/>
          <a:cs typeface="Verdana"/>
        </a:defRPr>
      </a:lvl1pPr>
    </p:titleStyle>
    <p:bodyStyle>
      <a:lvl1pPr marL="0" indent="0" algn="l" defTabSz="3600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None/>
        <a:defRPr lang="en-US" sz="2400" b="1" i="0" kern="1200" dirty="0" smtClean="0">
          <a:solidFill>
            <a:schemeClr val="tx1"/>
          </a:solidFill>
          <a:latin typeface="+mn-lt"/>
          <a:ea typeface="+mn-ea"/>
          <a:cs typeface="Verdana"/>
        </a:defRPr>
      </a:lvl1pPr>
      <a:lvl2pPr marL="266700" indent="0" algn="l" defTabSz="3600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None/>
        <a:defRPr lang="en-US" sz="2000" b="0" i="0" kern="1200" dirty="0" smtClean="0">
          <a:solidFill>
            <a:schemeClr val="tx1"/>
          </a:solidFill>
          <a:latin typeface="+mn-lt"/>
          <a:ea typeface="+mn-ea"/>
          <a:cs typeface="Verdana"/>
        </a:defRPr>
      </a:lvl2pPr>
      <a:lvl3pPr marL="531812" indent="0" algn="l" defTabSz="3600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None/>
        <a:defRPr lang="en-US" sz="1800" b="0" i="0" kern="1200" dirty="0" smtClean="0">
          <a:solidFill>
            <a:schemeClr val="tx1"/>
          </a:solidFill>
          <a:latin typeface="+mn-lt"/>
          <a:ea typeface="+mn-ea"/>
          <a:cs typeface="Verdana"/>
        </a:defRPr>
      </a:lvl3pPr>
      <a:lvl4pPr marL="809625" indent="0" algn="l" defTabSz="3600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None/>
        <a:defRPr lang="en-US" sz="1800" b="0" i="0" kern="1200" dirty="0" smtClean="0">
          <a:solidFill>
            <a:schemeClr val="tx1"/>
          </a:solidFill>
          <a:latin typeface="+mn-lt"/>
          <a:ea typeface="+mn-ea"/>
          <a:cs typeface="Verdana"/>
        </a:defRPr>
      </a:lvl4pPr>
      <a:lvl5pPr marL="1076325" indent="0" algn="l" defTabSz="3600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None/>
        <a:defRPr lang="en-US" sz="1800" b="0" i="0" kern="1200" dirty="0" smtClean="0">
          <a:solidFill>
            <a:schemeClr val="tx1"/>
          </a:solidFill>
          <a:latin typeface="+mn-lt"/>
          <a:ea typeface="+mn-ea"/>
          <a:cs typeface="Verdana"/>
        </a:defRPr>
      </a:lvl5pPr>
      <a:lvl6pPr marL="1981200" indent="0" algn="l" defTabSz="9144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None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110484-47B9-407B-AAD0-5EFF6D5A36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Prof. Dominique Hansen, PhD, FESC</a:t>
            </a:r>
          </a:p>
          <a:p>
            <a:r>
              <a:rPr lang="en-US" dirty="0"/>
              <a:t>Hasselt University, Hasselt, Belgium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6148CC-D3A4-4136-AA81-28BD3CC083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43610" y="927760"/>
            <a:ext cx="7416822" cy="2125839"/>
          </a:xfrm>
        </p:spPr>
        <p:txBody>
          <a:bodyPr/>
          <a:lstStyle/>
          <a:p>
            <a:r>
              <a:rPr lang="en-US" sz="4400" dirty="0"/>
              <a:t>How to start up cardiac rehab? How to optimize a CR program according to standards? 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959E661B-5598-4544-9068-E4518FA83BA5}"/>
              </a:ext>
            </a:extLst>
          </p:cNvPr>
          <p:cNvSpPr txBox="1">
            <a:spLocks/>
          </p:cNvSpPr>
          <p:nvPr/>
        </p:nvSpPr>
        <p:spPr>
          <a:xfrm>
            <a:off x="815687" y="4567276"/>
            <a:ext cx="5688626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  <a:defRPr lang="en-US" sz="1600" b="0" i="0" kern="1200">
                <a:solidFill>
                  <a:srgbClr val="AE1022"/>
                </a:solidFill>
                <a:latin typeface="+mn-lt"/>
                <a:ea typeface="+mn-ea"/>
                <a:cs typeface="Verdana"/>
              </a:defRPr>
            </a:lvl1pPr>
            <a:lvl2pPr marL="266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  <a:defRPr lang="en-US" sz="2000" b="0" i="0" kern="1200">
                <a:solidFill>
                  <a:schemeClr val="tx1"/>
                </a:solidFill>
                <a:latin typeface="+mn-lt"/>
                <a:ea typeface="+mn-ea"/>
                <a:cs typeface="Verdana"/>
              </a:defRPr>
            </a:lvl2pPr>
            <a:lvl3pPr marL="531812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  <a:defRPr lang="en-US" sz="1800" b="0" i="0" kern="1200">
                <a:solidFill>
                  <a:schemeClr val="tx1"/>
                </a:solidFill>
                <a:latin typeface="+mn-lt"/>
                <a:ea typeface="+mn-ea"/>
                <a:cs typeface="Verdana"/>
              </a:defRPr>
            </a:lvl3pPr>
            <a:lvl4pPr marL="809625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  <a:defRPr lang="en-US" sz="1800" b="0" i="0" kern="1200">
                <a:solidFill>
                  <a:schemeClr val="tx1"/>
                </a:solidFill>
                <a:latin typeface="+mn-lt"/>
                <a:ea typeface="+mn-ea"/>
                <a:cs typeface="Verdana"/>
              </a:defRPr>
            </a:lvl4pPr>
            <a:lvl5pPr marL="1076325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  <a:defRPr lang="en-US" sz="1800" b="0" i="0" kern="1200">
                <a:solidFill>
                  <a:schemeClr val="tx1"/>
                </a:solidFill>
                <a:latin typeface="+mn-lt"/>
                <a:ea typeface="+mn-ea"/>
                <a:cs typeface="Verdana"/>
              </a:defRPr>
            </a:lvl5pPr>
            <a:lvl6pPr marL="1981200" indent="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>
                <a:latin typeface="Calibri" panose="020F0502020204030204" pitchFamily="34" charset="0"/>
                <a:ea typeface="Times New Roman" panose="02020603050405020304" pitchFamily="18" charset="0"/>
              </a:rPr>
              <a:t>Baku, Azerbaijan, 4-5 May 2024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453121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6FF961B-E7BB-40C8-A0BA-BA0FB8F87E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BE" dirty="0"/>
              <a:t>The </a:t>
            </a:r>
            <a:r>
              <a:rPr lang="nl-BE" dirty="0" err="1"/>
              <a:t>outdated</a:t>
            </a:r>
            <a:r>
              <a:rPr lang="nl-BE" dirty="0"/>
              <a:t> </a:t>
            </a:r>
            <a:r>
              <a:rPr lang="nl-BE" dirty="0" err="1"/>
              <a:t>vision</a:t>
            </a:r>
            <a:endParaRPr lang="nl-B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8EB4BB-EAD3-417E-A1C7-51E9AEA763BE}"/>
              </a:ext>
            </a:extLst>
          </p:cNvPr>
          <p:cNvSpPr txBox="1"/>
          <p:nvPr/>
        </p:nvSpPr>
        <p:spPr>
          <a:xfrm>
            <a:off x="145722" y="2805543"/>
            <a:ext cx="2495619" cy="63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8700" indent="0" algn="ctr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nl-BE" sz="1600" i="0" kern="1200" dirty="0" err="1">
                <a:solidFill>
                  <a:schemeClr val="tx1"/>
                </a:solidFill>
                <a:latin typeface="+mn-lt"/>
                <a:ea typeface="+mn-ea"/>
              </a:rPr>
              <a:t>Lacking</a:t>
            </a:r>
            <a:r>
              <a:rPr lang="nl-BE" sz="1600" i="0" kern="1200" dirty="0">
                <a:solidFill>
                  <a:schemeClr val="tx1"/>
                </a:solidFill>
                <a:latin typeface="+mn-lt"/>
                <a:ea typeface="+mn-ea"/>
              </a:rPr>
              <a:t> multiple risk factor </a:t>
            </a:r>
          </a:p>
          <a:p>
            <a:pPr marL="38700" indent="0" algn="ctr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nl-BE" sz="1600" i="0" kern="1200" dirty="0" err="1">
                <a:solidFill>
                  <a:schemeClr val="tx1"/>
                </a:solidFill>
                <a:latin typeface="+mn-lt"/>
                <a:ea typeface="+mn-ea"/>
              </a:rPr>
              <a:t>and</a:t>
            </a:r>
            <a:r>
              <a:rPr lang="nl-BE" sz="1600" i="0" kern="1200" dirty="0">
                <a:solidFill>
                  <a:schemeClr val="tx1"/>
                </a:solidFill>
                <a:latin typeface="+mn-lt"/>
                <a:ea typeface="+mn-ea"/>
              </a:rPr>
              <a:t> lifestyle control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ECADDE-FD75-47CF-833E-C7FB13C2C48B}"/>
              </a:ext>
            </a:extLst>
          </p:cNvPr>
          <p:cNvSpPr txBox="1"/>
          <p:nvPr/>
        </p:nvSpPr>
        <p:spPr>
          <a:xfrm>
            <a:off x="5965808" y="2142771"/>
            <a:ext cx="1761636" cy="19636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8700" indent="0" algn="ctr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nl-BE" sz="1600" dirty="0"/>
              <a:t>Wide</a:t>
            </a:r>
            <a:r>
              <a:rPr lang="nl-BE" sz="1600" i="0" kern="1200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nl-BE" sz="1600" dirty="0" err="1"/>
              <a:t>p</a:t>
            </a:r>
            <a:r>
              <a:rPr lang="nl-BE" sz="1600" i="0" kern="1200" dirty="0" err="1">
                <a:solidFill>
                  <a:schemeClr val="tx1"/>
                </a:solidFill>
                <a:latin typeface="+mn-lt"/>
                <a:ea typeface="+mn-ea"/>
              </a:rPr>
              <a:t>atient</a:t>
            </a:r>
            <a:r>
              <a:rPr lang="nl-BE" sz="1600" i="0" kern="1200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</a:p>
          <a:p>
            <a:pPr marL="38700" indent="0" algn="ctr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nl-BE" sz="1600" i="0" kern="1200" dirty="0" err="1">
                <a:solidFill>
                  <a:schemeClr val="tx1"/>
                </a:solidFill>
                <a:latin typeface="+mn-lt"/>
                <a:ea typeface="+mn-ea"/>
              </a:rPr>
              <a:t>Heterogeneity</a:t>
            </a:r>
            <a:endParaRPr lang="nl-BE" sz="1600" i="0" kern="1200" dirty="0">
              <a:solidFill>
                <a:schemeClr val="tx1"/>
              </a:solidFill>
              <a:latin typeface="+mn-lt"/>
              <a:ea typeface="+mn-ea"/>
            </a:endParaRPr>
          </a:p>
          <a:p>
            <a:pPr marL="38700" indent="0" algn="ctr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nl-BE" sz="1200" dirty="0"/>
              <a:t>CVD risk</a:t>
            </a:r>
          </a:p>
          <a:p>
            <a:pPr marL="38700" indent="0" algn="ctr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nl-BE" sz="1200" dirty="0"/>
              <a:t>Co-</a:t>
            </a:r>
            <a:r>
              <a:rPr lang="nl-BE" sz="1200" dirty="0" err="1"/>
              <a:t>morbidities</a:t>
            </a:r>
            <a:endParaRPr lang="nl-BE" sz="1200" dirty="0"/>
          </a:p>
          <a:p>
            <a:pPr marL="38700" indent="0" algn="ctr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nl-BE" sz="1200" i="0" kern="1200" dirty="0">
                <a:solidFill>
                  <a:schemeClr val="tx1"/>
                </a:solidFill>
                <a:latin typeface="+mn-lt"/>
                <a:ea typeface="+mn-ea"/>
              </a:rPr>
              <a:t>Health </a:t>
            </a:r>
            <a:r>
              <a:rPr lang="nl-BE" sz="1200" i="0" kern="1200" dirty="0" err="1">
                <a:solidFill>
                  <a:schemeClr val="tx1"/>
                </a:solidFill>
                <a:latin typeface="+mn-lt"/>
                <a:ea typeface="+mn-ea"/>
              </a:rPr>
              <a:t>literacy</a:t>
            </a:r>
            <a:endParaRPr lang="nl-BE" sz="1200" i="0" kern="1200" dirty="0">
              <a:solidFill>
                <a:schemeClr val="tx1"/>
              </a:solidFill>
              <a:latin typeface="+mn-lt"/>
              <a:ea typeface="+mn-ea"/>
            </a:endParaRPr>
          </a:p>
          <a:p>
            <a:pPr marL="38700" indent="0" algn="ctr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nl-BE" sz="1200" dirty="0" err="1"/>
              <a:t>Psychosocial</a:t>
            </a:r>
            <a:r>
              <a:rPr lang="nl-BE" sz="1200" dirty="0"/>
              <a:t> issues</a:t>
            </a:r>
          </a:p>
          <a:p>
            <a:pPr marL="38700" indent="0" algn="ctr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nl-BE" sz="1200" i="0" kern="1200" dirty="0" err="1">
                <a:solidFill>
                  <a:schemeClr val="tx1"/>
                </a:solidFill>
                <a:latin typeface="+mn-lt"/>
                <a:ea typeface="+mn-ea"/>
              </a:rPr>
              <a:t>Socio-economic</a:t>
            </a:r>
            <a:r>
              <a:rPr lang="nl-BE" sz="1200" i="0" kern="1200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nl-BE" sz="1200" i="0" kern="1200" dirty="0" err="1">
                <a:solidFill>
                  <a:schemeClr val="tx1"/>
                </a:solidFill>
                <a:latin typeface="+mn-lt"/>
                <a:ea typeface="+mn-ea"/>
              </a:rPr>
              <a:t>barriers</a:t>
            </a:r>
            <a:endParaRPr lang="nl-BE" sz="1200" i="0" kern="1200" dirty="0">
              <a:solidFill>
                <a:schemeClr val="tx1"/>
              </a:solidFill>
              <a:latin typeface="+mn-lt"/>
              <a:ea typeface="+mn-ea"/>
            </a:endParaRPr>
          </a:p>
          <a:p>
            <a:pPr marL="38700" indent="0" algn="ctr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nl-BE" sz="1200" dirty="0"/>
              <a:t>…</a:t>
            </a:r>
            <a:endParaRPr lang="nl-BE" sz="1200" i="0" kern="1200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8178CA-E37B-4359-87D2-25981C6DF976}"/>
              </a:ext>
            </a:extLst>
          </p:cNvPr>
          <p:cNvSpPr txBox="1"/>
          <p:nvPr/>
        </p:nvSpPr>
        <p:spPr>
          <a:xfrm>
            <a:off x="3636612" y="4011910"/>
            <a:ext cx="1439047" cy="63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8700" indent="0" algn="ctr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nl-BE" sz="1600" dirty="0"/>
              <a:t>Low</a:t>
            </a:r>
            <a:r>
              <a:rPr lang="nl-BE" sz="1600" i="0" kern="1200" dirty="0">
                <a:solidFill>
                  <a:schemeClr val="tx1"/>
                </a:solidFill>
                <a:latin typeface="+mn-lt"/>
                <a:ea typeface="+mn-ea"/>
              </a:rPr>
              <a:t> long-term</a:t>
            </a:r>
          </a:p>
          <a:p>
            <a:pPr marL="38700" indent="0" algn="ctr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nl-BE" sz="1600" i="0" kern="1200" dirty="0" err="1">
                <a:solidFill>
                  <a:schemeClr val="tx1"/>
                </a:solidFill>
                <a:latin typeface="+mn-lt"/>
                <a:ea typeface="+mn-ea"/>
              </a:rPr>
              <a:t>adherence</a:t>
            </a:r>
            <a:endParaRPr lang="nl-BE" sz="1600" i="0" kern="1200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pic>
        <p:nvPicPr>
          <p:cNvPr id="4098" name="Picture 2" descr="Doctor Icon Vector Art, Icons, and Graphics for Free Download">
            <a:extLst>
              <a:ext uri="{FF2B5EF4-FFF2-40B4-BE49-F238E27FC236}">
                <a16:creationId xmlns:a16="http://schemas.microsoft.com/office/drawing/2014/main" id="{00D588FE-ED66-43EB-A335-64F98DFA05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542" y="712985"/>
            <a:ext cx="1897385" cy="1897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283771C-51F1-4CCD-A81A-B564391C90E1}"/>
              </a:ext>
            </a:extLst>
          </p:cNvPr>
          <p:cNvSpPr txBox="1"/>
          <p:nvPr/>
        </p:nvSpPr>
        <p:spPr>
          <a:xfrm>
            <a:off x="3474292" y="2466989"/>
            <a:ext cx="17636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nl-BE" sz="1600" b="1" i="0" kern="1200" dirty="0">
                <a:solidFill>
                  <a:schemeClr val="tx1"/>
                </a:solidFill>
                <a:latin typeface="+mn-lt"/>
                <a:ea typeface="+mn-ea"/>
              </a:rPr>
              <a:t>I </a:t>
            </a:r>
            <a:r>
              <a:rPr lang="nl-BE" sz="1600" b="1" i="0" kern="1200" dirty="0" err="1">
                <a:solidFill>
                  <a:schemeClr val="tx1"/>
                </a:solidFill>
                <a:latin typeface="+mn-lt"/>
                <a:ea typeface="+mn-ea"/>
              </a:rPr>
              <a:t>will</a:t>
            </a:r>
            <a:r>
              <a:rPr lang="nl-BE" sz="1600" b="1" i="0" kern="1200" dirty="0">
                <a:solidFill>
                  <a:schemeClr val="tx1"/>
                </a:solidFill>
                <a:latin typeface="+mn-lt"/>
                <a:ea typeface="+mn-ea"/>
              </a:rPr>
              <a:t> manage </a:t>
            </a:r>
            <a:r>
              <a:rPr lang="nl-BE" sz="1600" b="1" i="0" kern="1200" dirty="0" err="1">
                <a:solidFill>
                  <a:schemeClr val="tx1"/>
                </a:solidFill>
                <a:latin typeface="+mn-lt"/>
                <a:ea typeface="+mn-ea"/>
              </a:rPr>
              <a:t>it</a:t>
            </a:r>
            <a:r>
              <a:rPr lang="nl-BE" sz="1600" b="1" i="0" kern="1200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nl-BE" sz="1600" b="1" i="0" kern="1200" dirty="0" err="1">
                <a:solidFill>
                  <a:schemeClr val="tx1"/>
                </a:solidFill>
                <a:latin typeface="+mn-lt"/>
                <a:ea typeface="+mn-ea"/>
              </a:rPr>
              <a:t>all</a:t>
            </a:r>
            <a:endParaRPr lang="nl-BE" sz="1600" b="1" i="0" kern="1200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B9C4EC2-3FD6-46F3-AFFB-FF295F56C685}"/>
              </a:ext>
            </a:extLst>
          </p:cNvPr>
          <p:cNvCxnSpPr>
            <a:cxnSpLocks/>
            <a:stCxn id="7" idx="1"/>
            <a:endCxn id="4" idx="3"/>
          </p:cNvCxnSpPr>
          <p:nvPr/>
        </p:nvCxnSpPr>
        <p:spPr>
          <a:xfrm flipH="1">
            <a:off x="2641341" y="2636266"/>
            <a:ext cx="832951" cy="4862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81F5A3B-AF17-461A-A226-1F096DE5C63D}"/>
              </a:ext>
            </a:extLst>
          </p:cNvPr>
          <p:cNvCxnSpPr>
            <a:cxnSpLocks/>
            <a:stCxn id="7" idx="2"/>
            <a:endCxn id="6" idx="0"/>
          </p:cNvCxnSpPr>
          <p:nvPr/>
        </p:nvCxnSpPr>
        <p:spPr>
          <a:xfrm>
            <a:off x="4356136" y="2805543"/>
            <a:ext cx="0" cy="12063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12C0B38-3DD4-4DA0-AD25-5208A063AE81}"/>
              </a:ext>
            </a:extLst>
          </p:cNvPr>
          <p:cNvCxnSpPr>
            <a:cxnSpLocks/>
            <a:stCxn id="7" idx="3"/>
            <a:endCxn id="5" idx="1"/>
          </p:cNvCxnSpPr>
          <p:nvPr/>
        </p:nvCxnSpPr>
        <p:spPr>
          <a:xfrm>
            <a:off x="5237980" y="2636266"/>
            <a:ext cx="727828" cy="4883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FC2E827-029C-4E49-BFD2-AE79E8DD90AD}"/>
              </a:ext>
            </a:extLst>
          </p:cNvPr>
          <p:cNvCxnSpPr>
            <a:stCxn id="4" idx="2"/>
            <a:endCxn id="6" idx="1"/>
          </p:cNvCxnSpPr>
          <p:nvPr/>
        </p:nvCxnSpPr>
        <p:spPr>
          <a:xfrm>
            <a:off x="1393532" y="3439563"/>
            <a:ext cx="2243080" cy="88935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C101B20-B1B1-4D08-85B4-AB2D8C1E5D27}"/>
              </a:ext>
            </a:extLst>
          </p:cNvPr>
          <p:cNvCxnSpPr>
            <a:stCxn id="6" idx="3"/>
            <a:endCxn id="5" idx="2"/>
          </p:cNvCxnSpPr>
          <p:nvPr/>
        </p:nvCxnSpPr>
        <p:spPr>
          <a:xfrm flipV="1">
            <a:off x="5075659" y="4106385"/>
            <a:ext cx="1770967" cy="22253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72587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D4B4046-9653-4FF1-BE60-A5724CBB53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BE" dirty="0"/>
              <a:t>Modern CR: </a:t>
            </a:r>
            <a:r>
              <a:rPr lang="nl-BE" dirty="0" err="1"/>
              <a:t>who</a:t>
            </a:r>
            <a:r>
              <a:rPr lang="nl-BE" dirty="0"/>
              <a:t> </a:t>
            </a:r>
            <a:r>
              <a:rPr lang="nl-BE" dirty="0" err="1"/>
              <a:t>should</a:t>
            </a:r>
            <a:r>
              <a:rPr lang="nl-BE" dirty="0"/>
              <a:t> </a:t>
            </a:r>
            <a:r>
              <a:rPr lang="nl-BE" dirty="0" err="1"/>
              <a:t>be</a:t>
            </a:r>
            <a:r>
              <a:rPr lang="nl-BE" dirty="0"/>
              <a:t> </a:t>
            </a:r>
            <a:r>
              <a:rPr lang="nl-BE" dirty="0" err="1"/>
              <a:t>involved</a:t>
            </a:r>
            <a:r>
              <a:rPr lang="nl-BE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D16D1B-4281-493D-810E-8067F6C183A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23850" y="915566"/>
            <a:ext cx="8064574" cy="432048"/>
          </a:xfrm>
        </p:spPr>
        <p:txBody>
          <a:bodyPr>
            <a:normAutofit lnSpcReduction="10000"/>
          </a:bodyPr>
          <a:lstStyle/>
          <a:p>
            <a:r>
              <a:rPr lang="nl-BE" dirty="0" err="1"/>
              <a:t>Minimal</a:t>
            </a:r>
            <a:r>
              <a:rPr lang="nl-BE" dirty="0"/>
              <a:t> standard</a:t>
            </a:r>
          </a:p>
        </p:txBody>
      </p:sp>
      <p:pic>
        <p:nvPicPr>
          <p:cNvPr id="4" name="Picture 2" descr="Doctor Icon Vector Art, Icons, and Graphics for Free Download">
            <a:extLst>
              <a:ext uri="{FF2B5EF4-FFF2-40B4-BE49-F238E27FC236}">
                <a16:creationId xmlns:a16="http://schemas.microsoft.com/office/drawing/2014/main" id="{55648C99-40EA-4676-B9E9-D7C0511B7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619" y="2553130"/>
            <a:ext cx="158417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71EC3B7-69A2-48C7-8FCD-3CDF77C27370}"/>
              </a:ext>
            </a:extLst>
          </p:cNvPr>
          <p:cNvSpPr txBox="1"/>
          <p:nvPr/>
        </p:nvSpPr>
        <p:spPr>
          <a:xfrm>
            <a:off x="978664" y="2134441"/>
            <a:ext cx="16680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8700" indent="0" algn="ctr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nl-BE" sz="1600" b="1" i="0" kern="1200" dirty="0" err="1">
                <a:solidFill>
                  <a:schemeClr val="tx1"/>
                </a:solidFill>
                <a:latin typeface="+mn-lt"/>
                <a:ea typeface="+mn-ea"/>
              </a:rPr>
              <a:t>Cardiologist</a:t>
            </a:r>
            <a:endParaRPr lang="nl-BE" sz="1600" b="1" i="0" kern="1200" dirty="0">
              <a:solidFill>
                <a:schemeClr val="tx1"/>
              </a:solidFill>
              <a:latin typeface="+mn-lt"/>
              <a:ea typeface="+mn-ea"/>
            </a:endParaRPr>
          </a:p>
          <a:p>
            <a:pPr marL="38700" indent="0" algn="ctr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nl-BE" sz="1000" b="1" dirty="0" err="1"/>
              <a:t>Often</a:t>
            </a:r>
            <a:r>
              <a:rPr lang="nl-BE" sz="1000" b="1" dirty="0"/>
              <a:t> program </a:t>
            </a:r>
            <a:r>
              <a:rPr lang="nl-BE" sz="1000" b="1" dirty="0" err="1"/>
              <a:t>coordinator</a:t>
            </a:r>
            <a:endParaRPr lang="nl-BE" sz="1000" b="1" i="0" kern="1200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pic>
        <p:nvPicPr>
          <p:cNvPr id="5124" name="Picture 4" descr="Vector People Icon #55381 - Free Icons Library">
            <a:extLst>
              <a:ext uri="{FF2B5EF4-FFF2-40B4-BE49-F238E27FC236}">
                <a16:creationId xmlns:a16="http://schemas.microsoft.com/office/drawing/2014/main" id="{FC3782F8-F99F-4469-9F3F-E1ECAA3D88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923678"/>
            <a:ext cx="2430106" cy="2430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40E6F5E-0E65-4FBF-952A-8FF3800C3D16}"/>
              </a:ext>
            </a:extLst>
          </p:cNvPr>
          <p:cNvSpPr txBox="1"/>
          <p:nvPr/>
        </p:nvSpPr>
        <p:spPr>
          <a:xfrm>
            <a:off x="6799706" y="2371184"/>
            <a:ext cx="1781898" cy="6709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nl-BE" sz="1600" b="1" i="0" kern="1200" dirty="0" err="1">
                <a:solidFill>
                  <a:schemeClr val="tx1"/>
                </a:solidFill>
                <a:latin typeface="+mn-lt"/>
                <a:ea typeface="+mn-ea"/>
              </a:rPr>
              <a:t>Exercise</a:t>
            </a:r>
            <a:r>
              <a:rPr lang="nl-BE" sz="1600" b="1" i="0" kern="1200" dirty="0">
                <a:solidFill>
                  <a:schemeClr val="tx1"/>
                </a:solidFill>
                <a:latin typeface="+mn-lt"/>
                <a:ea typeface="+mn-ea"/>
              </a:rPr>
              <a:t> specialist</a:t>
            </a:r>
          </a:p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nl-BE" sz="900" b="1" dirty="0" err="1"/>
              <a:t>Physiotherapist</a:t>
            </a:r>
            <a:r>
              <a:rPr lang="nl-BE" sz="900" b="1" dirty="0"/>
              <a:t>, </a:t>
            </a:r>
            <a:r>
              <a:rPr lang="nl-BE" sz="900" b="1" dirty="0" err="1"/>
              <a:t>clinical</a:t>
            </a:r>
            <a:r>
              <a:rPr lang="nl-BE" sz="900" b="1" dirty="0"/>
              <a:t> </a:t>
            </a:r>
            <a:r>
              <a:rPr lang="nl-BE" sz="900" b="1" dirty="0" err="1"/>
              <a:t>exercise</a:t>
            </a:r>
            <a:endParaRPr lang="nl-BE" sz="900" b="1" dirty="0"/>
          </a:p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nl-BE" sz="900" b="1" i="0" kern="1200" dirty="0" err="1">
                <a:solidFill>
                  <a:schemeClr val="tx1"/>
                </a:solidFill>
                <a:latin typeface="+mn-lt"/>
                <a:ea typeface="+mn-ea"/>
              </a:rPr>
              <a:t>physiologist</a:t>
            </a:r>
            <a:endParaRPr lang="nl-BE" sz="900" b="1" i="0" kern="1200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B1184A-A907-4D08-BB25-0508BF83F65B}"/>
              </a:ext>
            </a:extLst>
          </p:cNvPr>
          <p:cNvSpPr txBox="1"/>
          <p:nvPr/>
        </p:nvSpPr>
        <p:spPr>
          <a:xfrm>
            <a:off x="5216847" y="1799453"/>
            <a:ext cx="7711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nl-BE" sz="1600" b="1" i="0" kern="1200" dirty="0">
                <a:solidFill>
                  <a:schemeClr val="tx1"/>
                </a:solidFill>
                <a:latin typeface="+mn-lt"/>
                <a:ea typeface="+mn-ea"/>
              </a:rPr>
              <a:t>Nurse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E3910B-94C3-4A07-B279-00E7C311E955}"/>
              </a:ext>
            </a:extLst>
          </p:cNvPr>
          <p:cNvSpPr txBox="1"/>
          <p:nvPr/>
        </p:nvSpPr>
        <p:spPr>
          <a:xfrm>
            <a:off x="4977103" y="4137306"/>
            <a:ext cx="12505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nl-BE" sz="1600" b="1" i="0" kern="1200" dirty="0">
                <a:solidFill>
                  <a:schemeClr val="tx1"/>
                </a:solidFill>
                <a:latin typeface="+mn-lt"/>
                <a:ea typeface="+mn-ea"/>
              </a:rPr>
              <a:t>Nutritionist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965538-75B4-4873-9F83-A379CDDD6FC3}"/>
              </a:ext>
            </a:extLst>
          </p:cNvPr>
          <p:cNvSpPr/>
          <p:nvPr/>
        </p:nvSpPr>
        <p:spPr>
          <a:xfrm>
            <a:off x="6075085" y="3219822"/>
            <a:ext cx="1449243" cy="113396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C3EB0B-FB16-405B-8B2E-2C100BB26EB4}"/>
              </a:ext>
            </a:extLst>
          </p:cNvPr>
          <p:cNvSpPr txBox="1"/>
          <p:nvPr/>
        </p:nvSpPr>
        <p:spPr>
          <a:xfrm>
            <a:off x="170228" y="3981713"/>
            <a:ext cx="346344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8700" indent="0" algn="ctr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nl-BE" sz="1000" b="1" i="0" kern="1200" dirty="0" err="1">
                <a:solidFill>
                  <a:schemeClr val="tx1"/>
                </a:solidFill>
                <a:latin typeface="+mn-lt"/>
                <a:ea typeface="+mn-ea"/>
              </a:rPr>
              <a:t>Visits</a:t>
            </a:r>
            <a:r>
              <a:rPr lang="nl-BE" sz="1000" b="1" i="0" kern="1200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nl-BE" sz="1000" b="1" i="0" kern="1200" dirty="0" err="1">
                <a:solidFill>
                  <a:schemeClr val="tx1"/>
                </a:solidFill>
                <a:latin typeface="+mn-lt"/>
                <a:ea typeface="+mn-ea"/>
              </a:rPr>
              <a:t>congresses</a:t>
            </a:r>
            <a:r>
              <a:rPr lang="nl-BE" sz="1000" b="1" i="0" kern="1200" dirty="0">
                <a:solidFill>
                  <a:schemeClr val="tx1"/>
                </a:solidFill>
                <a:latin typeface="+mn-lt"/>
                <a:ea typeface="+mn-ea"/>
              </a:rPr>
              <a:t> on CV prevention </a:t>
            </a:r>
            <a:r>
              <a:rPr lang="nl-BE" sz="1000" b="1" i="0" kern="1200" dirty="0" err="1">
                <a:solidFill>
                  <a:schemeClr val="tx1"/>
                </a:solidFill>
                <a:latin typeface="+mn-lt"/>
                <a:ea typeface="+mn-ea"/>
              </a:rPr>
              <a:t>and</a:t>
            </a:r>
            <a:r>
              <a:rPr lang="nl-BE" sz="1000" b="1" i="0" kern="1200" dirty="0">
                <a:solidFill>
                  <a:schemeClr val="tx1"/>
                </a:solidFill>
                <a:latin typeface="+mn-lt"/>
                <a:ea typeface="+mn-ea"/>
              </a:rPr>
              <a:t> CR on a </a:t>
            </a:r>
            <a:r>
              <a:rPr lang="nl-BE" sz="1000" b="1" i="0" kern="1200" dirty="0" err="1">
                <a:solidFill>
                  <a:schemeClr val="tx1"/>
                </a:solidFill>
                <a:latin typeface="+mn-lt"/>
                <a:ea typeface="+mn-ea"/>
              </a:rPr>
              <a:t>regular</a:t>
            </a:r>
            <a:r>
              <a:rPr lang="nl-BE" sz="1000" b="1" i="0" kern="1200" dirty="0">
                <a:solidFill>
                  <a:schemeClr val="tx1"/>
                </a:solidFill>
                <a:latin typeface="+mn-lt"/>
                <a:ea typeface="+mn-ea"/>
              </a:rPr>
              <a:t> basis,</a:t>
            </a:r>
          </a:p>
          <a:p>
            <a:pPr marL="38700" indent="0" algn="ctr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en-US" sz="1000" b="1" i="0" kern="1200" dirty="0" err="1">
                <a:solidFill>
                  <a:schemeClr val="tx1"/>
                </a:solidFill>
                <a:latin typeface="+mn-lt"/>
                <a:ea typeface="+mn-ea"/>
              </a:rPr>
              <a:t>organised</a:t>
            </a:r>
            <a:r>
              <a:rPr lang="en-US" sz="1000" b="1" i="0" kern="1200" dirty="0">
                <a:solidFill>
                  <a:schemeClr val="tx1"/>
                </a:solidFill>
                <a:latin typeface="+mn-lt"/>
                <a:ea typeface="+mn-ea"/>
              </a:rPr>
              <a:t> by </a:t>
            </a:r>
            <a:r>
              <a:rPr lang="en-US" sz="1000" b="1" i="0" kern="1200" dirty="0" err="1">
                <a:solidFill>
                  <a:schemeClr val="tx1"/>
                </a:solidFill>
                <a:latin typeface="+mn-lt"/>
                <a:ea typeface="+mn-ea"/>
              </a:rPr>
              <a:t>recognised</a:t>
            </a:r>
            <a:r>
              <a:rPr lang="en-US" sz="1000" b="1" i="0" kern="1200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en-US" sz="1000" b="1" i="0" kern="1200" dirty="0" err="1">
                <a:solidFill>
                  <a:schemeClr val="tx1"/>
                </a:solidFill>
                <a:latin typeface="+mn-lt"/>
                <a:ea typeface="+mn-ea"/>
              </a:rPr>
              <a:t>organisations</a:t>
            </a:r>
            <a:r>
              <a:rPr lang="en-US" sz="1000" b="1" i="0" kern="1200" dirty="0">
                <a:solidFill>
                  <a:schemeClr val="tx1"/>
                </a:solidFill>
                <a:latin typeface="+mn-lt"/>
                <a:ea typeface="+mn-ea"/>
              </a:rPr>
              <a:t> such as the national </a:t>
            </a:r>
          </a:p>
          <a:p>
            <a:pPr marL="38700" indent="0" algn="ctr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en-US" sz="1000" b="1" i="0" kern="1200" dirty="0">
                <a:solidFill>
                  <a:schemeClr val="tx1"/>
                </a:solidFill>
                <a:latin typeface="+mn-lt"/>
                <a:ea typeface="+mn-ea"/>
              </a:rPr>
              <a:t>cardiac societies or EAPC/ESC</a:t>
            </a:r>
            <a:endParaRPr lang="nl-BE" sz="1000" b="1" i="0" kern="1200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1C202D-CCB1-42B0-B11D-32ADE3B93DD6}"/>
              </a:ext>
            </a:extLst>
          </p:cNvPr>
          <p:cNvSpPr txBox="1"/>
          <p:nvPr/>
        </p:nvSpPr>
        <p:spPr>
          <a:xfrm>
            <a:off x="4336724" y="4399238"/>
            <a:ext cx="415829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700" indent="0" algn="ctr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en-US" sz="900" b="1" i="0" kern="1200" dirty="0">
                <a:solidFill>
                  <a:schemeClr val="tx1"/>
                </a:solidFill>
                <a:latin typeface="+mn-lt"/>
                <a:ea typeface="+mn-ea"/>
              </a:rPr>
              <a:t>90% have completed a specialization course or attended a congress/symposia in the field of secondary prevention and/or CR, within 3 years, </a:t>
            </a:r>
            <a:r>
              <a:rPr lang="en-US" sz="900" b="1" i="0" kern="1200" dirty="0" err="1">
                <a:solidFill>
                  <a:schemeClr val="tx1"/>
                </a:solidFill>
                <a:latin typeface="+mn-lt"/>
                <a:ea typeface="+mn-ea"/>
              </a:rPr>
              <a:t>organised</a:t>
            </a:r>
            <a:r>
              <a:rPr lang="en-US" sz="900" b="1" i="0" kern="1200" dirty="0">
                <a:solidFill>
                  <a:schemeClr val="tx1"/>
                </a:solidFill>
                <a:latin typeface="+mn-lt"/>
                <a:ea typeface="+mn-ea"/>
              </a:rPr>
              <a:t> by </a:t>
            </a:r>
            <a:r>
              <a:rPr lang="en-US" sz="900" b="1" i="0" kern="1200" dirty="0" err="1">
                <a:solidFill>
                  <a:schemeClr val="tx1"/>
                </a:solidFill>
                <a:latin typeface="+mn-lt"/>
                <a:ea typeface="+mn-ea"/>
              </a:rPr>
              <a:t>recognised</a:t>
            </a:r>
            <a:r>
              <a:rPr lang="en-US" sz="900" b="1" i="0" kern="1200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en-US" sz="900" b="1" i="0" kern="1200" dirty="0" err="1">
                <a:solidFill>
                  <a:schemeClr val="tx1"/>
                </a:solidFill>
                <a:latin typeface="+mn-lt"/>
                <a:ea typeface="+mn-ea"/>
              </a:rPr>
              <a:t>organisations</a:t>
            </a:r>
            <a:r>
              <a:rPr lang="en-US" sz="900" b="1" i="0" kern="1200" dirty="0">
                <a:solidFill>
                  <a:schemeClr val="tx1"/>
                </a:solidFill>
                <a:latin typeface="+mn-lt"/>
                <a:ea typeface="+mn-ea"/>
              </a:rPr>
              <a:t> such as the national cardiac societies or EAPC/ESC</a:t>
            </a:r>
            <a:endParaRPr lang="nl-BE" sz="900" b="1" i="0" kern="1200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12" name="Arrow: Left-Right 11">
            <a:extLst>
              <a:ext uri="{FF2B5EF4-FFF2-40B4-BE49-F238E27FC236}">
                <a16:creationId xmlns:a16="http://schemas.microsoft.com/office/drawing/2014/main" id="{6C10B540-807E-43D6-96E3-565E094C407A}"/>
              </a:ext>
            </a:extLst>
          </p:cNvPr>
          <p:cNvSpPr/>
          <p:nvPr/>
        </p:nvSpPr>
        <p:spPr>
          <a:xfrm>
            <a:off x="2699792" y="2921017"/>
            <a:ext cx="2160240" cy="484632"/>
          </a:xfrm>
          <a:prstGeom prst="left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dirty="0" err="1"/>
              <a:t>collaboration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238761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D4B4046-9653-4FF1-BE60-A5724CBB53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BE" dirty="0"/>
              <a:t>Modern CR: </a:t>
            </a:r>
            <a:r>
              <a:rPr lang="nl-BE" dirty="0" err="1"/>
              <a:t>who</a:t>
            </a:r>
            <a:r>
              <a:rPr lang="nl-BE" dirty="0"/>
              <a:t> </a:t>
            </a:r>
            <a:r>
              <a:rPr lang="nl-BE" dirty="0" err="1"/>
              <a:t>should</a:t>
            </a:r>
            <a:r>
              <a:rPr lang="nl-BE" dirty="0"/>
              <a:t> </a:t>
            </a:r>
            <a:r>
              <a:rPr lang="nl-BE" dirty="0" err="1"/>
              <a:t>be</a:t>
            </a:r>
            <a:r>
              <a:rPr lang="nl-BE" dirty="0"/>
              <a:t> </a:t>
            </a:r>
            <a:r>
              <a:rPr lang="nl-BE" dirty="0" err="1"/>
              <a:t>involved</a:t>
            </a:r>
            <a:r>
              <a:rPr lang="nl-BE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D16D1B-4281-493D-810E-8067F6C183A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23850" y="915566"/>
            <a:ext cx="8064574" cy="432048"/>
          </a:xfrm>
        </p:spPr>
        <p:txBody>
          <a:bodyPr>
            <a:normAutofit lnSpcReduction="10000"/>
          </a:bodyPr>
          <a:lstStyle/>
          <a:p>
            <a:r>
              <a:rPr lang="nl-BE" dirty="0" err="1"/>
              <a:t>Optimal</a:t>
            </a:r>
            <a:r>
              <a:rPr lang="nl-BE" dirty="0"/>
              <a:t> standard</a:t>
            </a:r>
          </a:p>
        </p:txBody>
      </p:sp>
      <p:pic>
        <p:nvPicPr>
          <p:cNvPr id="4" name="Picture 2" descr="Doctor Icon Vector Art, Icons, and Graphics for Free Download">
            <a:extLst>
              <a:ext uri="{FF2B5EF4-FFF2-40B4-BE49-F238E27FC236}">
                <a16:creationId xmlns:a16="http://schemas.microsoft.com/office/drawing/2014/main" id="{55648C99-40EA-4676-B9E9-D7C0511B7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619" y="2553130"/>
            <a:ext cx="158417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71EC3B7-69A2-48C7-8FCD-3CDF77C27370}"/>
              </a:ext>
            </a:extLst>
          </p:cNvPr>
          <p:cNvSpPr txBox="1"/>
          <p:nvPr/>
        </p:nvSpPr>
        <p:spPr>
          <a:xfrm>
            <a:off x="1195871" y="2383853"/>
            <a:ext cx="12336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8700" indent="0" algn="ctr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nl-BE" sz="1600" b="1" i="0" kern="1200" dirty="0" err="1">
                <a:solidFill>
                  <a:schemeClr val="tx1"/>
                </a:solidFill>
                <a:latin typeface="+mn-lt"/>
                <a:ea typeface="+mn-ea"/>
              </a:rPr>
              <a:t>Cardiologist</a:t>
            </a:r>
            <a:endParaRPr lang="nl-BE" sz="1600" b="1" i="0" kern="1200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pic>
        <p:nvPicPr>
          <p:cNvPr id="5124" name="Picture 4" descr="Vector People Icon #55381 - Free Icons Library">
            <a:extLst>
              <a:ext uri="{FF2B5EF4-FFF2-40B4-BE49-F238E27FC236}">
                <a16:creationId xmlns:a16="http://schemas.microsoft.com/office/drawing/2014/main" id="{FC3782F8-F99F-4469-9F3F-E1ECAA3D88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923678"/>
            <a:ext cx="2430106" cy="2430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40E6F5E-0E65-4FBF-952A-8FF3800C3D16}"/>
              </a:ext>
            </a:extLst>
          </p:cNvPr>
          <p:cNvSpPr txBox="1"/>
          <p:nvPr/>
        </p:nvSpPr>
        <p:spPr>
          <a:xfrm>
            <a:off x="6827350" y="2581898"/>
            <a:ext cx="1982274" cy="5047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nl-BE" sz="1600" b="1" i="0" kern="1200" dirty="0" err="1">
                <a:solidFill>
                  <a:schemeClr val="tx1"/>
                </a:solidFill>
                <a:latin typeface="+mn-lt"/>
                <a:ea typeface="+mn-ea"/>
              </a:rPr>
              <a:t>Exercise</a:t>
            </a:r>
            <a:r>
              <a:rPr lang="nl-BE" sz="1600" b="1" i="0" kern="1200" dirty="0">
                <a:solidFill>
                  <a:schemeClr val="tx1"/>
                </a:solidFill>
                <a:latin typeface="+mn-lt"/>
                <a:ea typeface="+mn-ea"/>
              </a:rPr>
              <a:t> specialist</a:t>
            </a:r>
          </a:p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nl-BE" sz="900" b="1" dirty="0" err="1"/>
              <a:t>Physiotherapist</a:t>
            </a:r>
            <a:r>
              <a:rPr lang="nl-BE" sz="900" b="1" dirty="0"/>
              <a:t>, </a:t>
            </a:r>
            <a:r>
              <a:rPr lang="nl-BE" sz="900" b="1" dirty="0" err="1"/>
              <a:t>movement</a:t>
            </a:r>
            <a:r>
              <a:rPr lang="nl-BE" sz="900" b="1" dirty="0"/>
              <a:t> </a:t>
            </a:r>
            <a:r>
              <a:rPr lang="nl-BE" sz="900" b="1" dirty="0" err="1"/>
              <a:t>scientist</a:t>
            </a:r>
            <a:endParaRPr lang="nl-BE" sz="900" b="1" i="0" kern="1200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B1184A-A907-4D08-BB25-0508BF83F65B}"/>
              </a:ext>
            </a:extLst>
          </p:cNvPr>
          <p:cNvSpPr txBox="1"/>
          <p:nvPr/>
        </p:nvSpPr>
        <p:spPr>
          <a:xfrm>
            <a:off x="5216847" y="1799453"/>
            <a:ext cx="7711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nl-BE" sz="1600" b="1" i="0" kern="1200" dirty="0">
                <a:solidFill>
                  <a:schemeClr val="tx1"/>
                </a:solidFill>
                <a:latin typeface="+mn-lt"/>
                <a:ea typeface="+mn-ea"/>
              </a:rPr>
              <a:t>Nurse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E3910B-94C3-4A07-B279-00E7C311E955}"/>
              </a:ext>
            </a:extLst>
          </p:cNvPr>
          <p:cNvSpPr txBox="1"/>
          <p:nvPr/>
        </p:nvSpPr>
        <p:spPr>
          <a:xfrm>
            <a:off x="4977103" y="4137306"/>
            <a:ext cx="12505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nl-BE" sz="1600" b="1" i="0" kern="1200" dirty="0">
                <a:solidFill>
                  <a:schemeClr val="tx1"/>
                </a:solidFill>
                <a:latin typeface="+mn-lt"/>
                <a:ea typeface="+mn-ea"/>
              </a:rPr>
              <a:t>Nutritionist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965538-75B4-4873-9F83-A379CDDD6FC3}"/>
              </a:ext>
            </a:extLst>
          </p:cNvPr>
          <p:cNvSpPr/>
          <p:nvPr/>
        </p:nvSpPr>
        <p:spPr>
          <a:xfrm>
            <a:off x="6657646" y="4222718"/>
            <a:ext cx="611552" cy="12585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Arrow: Left-Right 11">
            <a:extLst>
              <a:ext uri="{FF2B5EF4-FFF2-40B4-BE49-F238E27FC236}">
                <a16:creationId xmlns:a16="http://schemas.microsoft.com/office/drawing/2014/main" id="{6C10B540-807E-43D6-96E3-565E094C407A}"/>
              </a:ext>
            </a:extLst>
          </p:cNvPr>
          <p:cNvSpPr/>
          <p:nvPr/>
        </p:nvSpPr>
        <p:spPr>
          <a:xfrm>
            <a:off x="2699792" y="2921017"/>
            <a:ext cx="2160240" cy="484632"/>
          </a:xfrm>
          <a:prstGeom prst="left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dirty="0" err="1"/>
              <a:t>collaboration</a:t>
            </a:r>
            <a:endParaRPr lang="nl-BE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105FF32-E91C-4E12-9B12-80336997BD44}"/>
              </a:ext>
            </a:extLst>
          </p:cNvPr>
          <p:cNvSpPr txBox="1"/>
          <p:nvPr/>
        </p:nvSpPr>
        <p:spPr>
          <a:xfrm>
            <a:off x="474948" y="1287348"/>
            <a:ext cx="8194103" cy="63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8700" indent="0" algn="ctr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en-US" sz="1600" dirty="0"/>
              <a:t>A</a:t>
            </a:r>
            <a:r>
              <a:rPr lang="en-US" sz="1600" i="0" kern="1200" dirty="0">
                <a:solidFill>
                  <a:schemeClr val="tx1"/>
                </a:solidFill>
                <a:latin typeface="+mn-lt"/>
                <a:ea typeface="+mn-ea"/>
              </a:rPr>
              <a:t>ny member of the team, with good organizational, management and interpersonal skills may</a:t>
            </a:r>
          </a:p>
          <a:p>
            <a:pPr marL="38700" indent="0" algn="ctr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en-US" sz="1600" dirty="0"/>
              <a:t>be the program director/coordinator</a:t>
            </a:r>
            <a:endParaRPr lang="nl-BE" sz="1600" i="0" kern="1200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B6F5510-A5E7-4E50-8A30-AD959A589EDF}"/>
              </a:ext>
            </a:extLst>
          </p:cNvPr>
          <p:cNvSpPr txBox="1"/>
          <p:nvPr/>
        </p:nvSpPr>
        <p:spPr>
          <a:xfrm>
            <a:off x="1245029" y="4645957"/>
            <a:ext cx="62222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en-US" sz="1000" i="0" kern="1200" dirty="0">
                <a:solidFill>
                  <a:schemeClr val="tx1"/>
                </a:solidFill>
                <a:latin typeface="+mn-lt"/>
                <a:ea typeface="+mn-ea"/>
              </a:rPr>
              <a:t>One of the staff members recently (actively) contributed to a relevant congress or peer-reviewed medical journal</a:t>
            </a:r>
            <a:endParaRPr lang="nl-BE" sz="1000" i="0" kern="1200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46F28BA-4D2D-40F7-9D3F-901F89400254}"/>
              </a:ext>
            </a:extLst>
          </p:cNvPr>
          <p:cNvSpPr txBox="1"/>
          <p:nvPr/>
        </p:nvSpPr>
        <p:spPr>
          <a:xfrm>
            <a:off x="6869675" y="3514985"/>
            <a:ext cx="187403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nl-BE" sz="1600" b="1" dirty="0" err="1"/>
              <a:t>P</a:t>
            </a:r>
            <a:r>
              <a:rPr lang="nl-BE" sz="1600" b="1" i="0" kern="1200" dirty="0" err="1">
                <a:solidFill>
                  <a:schemeClr val="tx1"/>
                </a:solidFill>
                <a:latin typeface="+mn-lt"/>
                <a:ea typeface="+mn-ea"/>
              </a:rPr>
              <a:t>sychologist</a:t>
            </a:r>
            <a:endParaRPr lang="nl-BE" sz="1600" b="1" i="0" kern="1200" dirty="0">
              <a:solidFill>
                <a:schemeClr val="tx1"/>
              </a:solidFill>
              <a:latin typeface="+mn-lt"/>
              <a:ea typeface="+mn-ea"/>
            </a:endParaRPr>
          </a:p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nl-BE" sz="1000" b="1" i="0" kern="1200" dirty="0" err="1">
                <a:solidFill>
                  <a:schemeClr val="tx1"/>
                </a:solidFill>
                <a:latin typeface="+mn-lt"/>
                <a:ea typeface="+mn-ea"/>
              </a:rPr>
              <a:t>Multidisciplinary</a:t>
            </a:r>
            <a:r>
              <a:rPr lang="nl-BE" sz="1000" b="1" i="0" kern="1200" dirty="0">
                <a:solidFill>
                  <a:schemeClr val="tx1"/>
                </a:solidFill>
                <a:latin typeface="+mn-lt"/>
                <a:ea typeface="+mn-ea"/>
              </a:rPr>
              <a:t> team </a:t>
            </a:r>
            <a:r>
              <a:rPr lang="nl-BE" sz="1000" b="1" i="0" kern="1200" dirty="0" err="1">
                <a:solidFill>
                  <a:schemeClr val="tx1"/>
                </a:solidFill>
                <a:latin typeface="+mn-lt"/>
                <a:ea typeface="+mn-ea"/>
              </a:rPr>
              <a:t>includes</a:t>
            </a:r>
            <a:r>
              <a:rPr lang="nl-BE" sz="1000" b="1" i="0" kern="1200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nl-BE" sz="1000" b="1" i="0" kern="1200" dirty="0" err="1">
                <a:solidFill>
                  <a:schemeClr val="tx1"/>
                </a:solidFill>
                <a:latin typeface="+mn-lt"/>
                <a:ea typeface="+mn-ea"/>
              </a:rPr>
              <a:t>additional</a:t>
            </a:r>
            <a:r>
              <a:rPr lang="nl-BE" sz="1000" b="1" i="0" kern="1200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nl-BE" sz="1000" b="1" i="0" kern="1200" dirty="0" err="1">
                <a:solidFill>
                  <a:schemeClr val="tx1"/>
                </a:solidFill>
                <a:latin typeface="+mn-lt"/>
                <a:ea typeface="+mn-ea"/>
              </a:rPr>
              <a:t>healthcare</a:t>
            </a:r>
            <a:r>
              <a:rPr lang="nl-BE" sz="1000" b="1" i="0" kern="1200" dirty="0">
                <a:solidFill>
                  <a:schemeClr val="tx1"/>
                </a:solidFill>
                <a:latin typeface="+mn-lt"/>
                <a:ea typeface="+mn-ea"/>
              </a:rPr>
              <a:t> professionals: </a:t>
            </a:r>
            <a:r>
              <a:rPr lang="nl-BE" sz="1000" b="1" i="0" kern="1200" dirty="0" err="1">
                <a:solidFill>
                  <a:schemeClr val="tx1"/>
                </a:solidFill>
                <a:latin typeface="+mn-lt"/>
                <a:ea typeface="+mn-ea"/>
              </a:rPr>
              <a:t>diabetologist</a:t>
            </a:r>
            <a:r>
              <a:rPr lang="nl-BE" sz="1000" b="1" i="0" kern="1200" dirty="0">
                <a:solidFill>
                  <a:schemeClr val="tx1"/>
                </a:solidFill>
                <a:latin typeface="+mn-lt"/>
                <a:ea typeface="+mn-ea"/>
              </a:rPr>
              <a:t>, </a:t>
            </a:r>
            <a:r>
              <a:rPr lang="nl-BE" sz="1000" b="1" i="0" kern="1200" dirty="0" err="1">
                <a:solidFill>
                  <a:schemeClr val="tx1"/>
                </a:solidFill>
                <a:latin typeface="+mn-lt"/>
                <a:ea typeface="+mn-ea"/>
              </a:rPr>
              <a:t>psychiatrist</a:t>
            </a:r>
            <a:r>
              <a:rPr lang="nl-BE" sz="1000" b="1" i="0" kern="1200" dirty="0">
                <a:solidFill>
                  <a:schemeClr val="tx1"/>
                </a:solidFill>
                <a:latin typeface="+mn-lt"/>
                <a:ea typeface="+mn-ea"/>
              </a:rPr>
              <a:t>, </a:t>
            </a:r>
            <a:r>
              <a:rPr lang="nl-BE" sz="1000" b="1" i="0" kern="1200" dirty="0" err="1">
                <a:solidFill>
                  <a:schemeClr val="tx1"/>
                </a:solidFill>
                <a:latin typeface="+mn-lt"/>
                <a:ea typeface="+mn-ea"/>
              </a:rPr>
              <a:t>social</a:t>
            </a:r>
            <a:r>
              <a:rPr lang="nl-BE" sz="1000" b="1" i="0" kern="1200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nl-BE" sz="1000" b="1" i="0" kern="1200" dirty="0" err="1">
                <a:solidFill>
                  <a:schemeClr val="tx1"/>
                </a:solidFill>
                <a:latin typeface="+mn-lt"/>
                <a:ea typeface="+mn-ea"/>
              </a:rPr>
              <a:t>worker</a:t>
            </a:r>
            <a:endParaRPr lang="nl-BE" sz="1000" b="1" i="0" kern="1200" dirty="0">
              <a:solidFill>
                <a:schemeClr val="tx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775536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6703063-B789-47EC-A3C6-E986D7D5D1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BE" dirty="0"/>
              <a:t>Modern CR: </a:t>
            </a:r>
            <a:r>
              <a:rPr lang="nl-BE" dirty="0" err="1"/>
              <a:t>how</a:t>
            </a:r>
            <a:r>
              <a:rPr lang="nl-BE" dirty="0"/>
              <a:t> a </a:t>
            </a:r>
            <a:r>
              <a:rPr lang="nl-BE" dirty="0" err="1"/>
              <a:t>centre</a:t>
            </a:r>
            <a:r>
              <a:rPr lang="nl-BE" dirty="0"/>
              <a:t> </a:t>
            </a:r>
            <a:r>
              <a:rPr lang="nl-BE" dirty="0" err="1"/>
              <a:t>should</a:t>
            </a:r>
            <a:r>
              <a:rPr lang="nl-BE" dirty="0"/>
              <a:t> look like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1504D4-60D2-43EA-AA69-B668543EDDAF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nl-BE" dirty="0" err="1"/>
              <a:t>Minimal</a:t>
            </a:r>
            <a:r>
              <a:rPr lang="nl-BE" dirty="0"/>
              <a:t> standard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BDDC3F-0AF8-4175-8AAC-FBFA35F6958C}"/>
              </a:ext>
            </a:extLst>
          </p:cNvPr>
          <p:cNvSpPr txBox="1"/>
          <p:nvPr/>
        </p:nvSpPr>
        <p:spPr>
          <a:xfrm>
            <a:off x="395536" y="1629676"/>
            <a:ext cx="8264442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en-US" sz="1000" b="1" i="0" kern="1200" dirty="0">
                <a:solidFill>
                  <a:schemeClr val="tx1"/>
                </a:solidFill>
                <a:latin typeface="+mn-lt"/>
                <a:ea typeface="+mn-ea"/>
              </a:rPr>
              <a:t>Dedicated consultation area, for medical evaluation and prescription and psychological evaluation and intervention</a:t>
            </a:r>
          </a:p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en-US" sz="1000" b="1" i="0" kern="1200" dirty="0">
                <a:solidFill>
                  <a:schemeClr val="tx1"/>
                </a:solidFill>
                <a:latin typeface="+mn-lt"/>
                <a:ea typeface="+mn-ea"/>
              </a:rPr>
              <a:t>Exercise facilities (laboratory/room) with equipment for assessment of functional capacity, including appropriate place to perform 6MWT (12 m long</a:t>
            </a:r>
          </a:p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en-US" sz="1000" b="1" i="0" kern="1200" dirty="0">
                <a:solidFill>
                  <a:schemeClr val="tx1"/>
                </a:solidFill>
                <a:latin typeface="+mn-lt"/>
                <a:ea typeface="+mn-ea"/>
              </a:rPr>
              <a:t>hallway with markers in the corners) or other functional tests and treadmill and/or </a:t>
            </a:r>
            <a:r>
              <a:rPr lang="en-US" sz="1000" b="1" i="0" kern="1200" dirty="0" err="1">
                <a:solidFill>
                  <a:schemeClr val="tx1"/>
                </a:solidFill>
                <a:latin typeface="+mn-lt"/>
                <a:ea typeface="+mn-ea"/>
              </a:rPr>
              <a:t>cycloergometer</a:t>
            </a:r>
            <a:r>
              <a:rPr lang="en-US" sz="1000" b="1" i="0" kern="1200" dirty="0">
                <a:solidFill>
                  <a:schemeClr val="tx1"/>
                </a:solidFill>
                <a:latin typeface="+mn-lt"/>
                <a:ea typeface="+mn-ea"/>
              </a:rPr>
              <a:t> for standard exercise testing</a:t>
            </a:r>
          </a:p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en-US" sz="1000" b="1" i="0" kern="1200" dirty="0">
                <a:solidFill>
                  <a:schemeClr val="tx1"/>
                </a:solidFill>
                <a:latin typeface="+mn-lt"/>
                <a:ea typeface="+mn-ea"/>
              </a:rPr>
              <a:t>Dedicated facilities for exercise training, well ventilated, good temperature and humidity conditions, floor space approximately 4 m2 per patient</a:t>
            </a:r>
          </a:p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en-US" sz="1000" b="1" i="0" kern="1200" dirty="0">
                <a:solidFill>
                  <a:schemeClr val="tx1"/>
                </a:solidFill>
                <a:latin typeface="+mn-lt"/>
                <a:ea typeface="+mn-ea"/>
              </a:rPr>
              <a:t>Equipment for assessment of clinical status: sphygmomanometer, ECG, chemistry analysis, urine analysis (analysis may be outsourced)</a:t>
            </a:r>
          </a:p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en-US" sz="1000" b="1" i="0" kern="1200" dirty="0">
                <a:solidFill>
                  <a:schemeClr val="tx1"/>
                </a:solidFill>
                <a:latin typeface="+mn-lt"/>
                <a:ea typeface="+mn-ea"/>
              </a:rPr>
              <a:t>Equipment (via outsourcing) for assessment of left ventricular function: echocardiography</a:t>
            </a:r>
          </a:p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en-US" sz="1000" b="1" i="0" kern="1200" dirty="0">
                <a:solidFill>
                  <a:schemeClr val="tx1"/>
                </a:solidFill>
                <a:latin typeface="+mn-lt"/>
                <a:ea typeface="+mn-ea"/>
              </a:rPr>
              <a:t>Equipment (via outsourcing) for assessment of arrhythmias: ambulatory ECG Holter monitoring</a:t>
            </a:r>
          </a:p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en-US" sz="1000" b="1" i="0" kern="1200" dirty="0">
                <a:solidFill>
                  <a:schemeClr val="tx1"/>
                </a:solidFill>
                <a:latin typeface="+mn-lt"/>
                <a:ea typeface="+mn-ea"/>
              </a:rPr>
              <a:t>Equipment for conducting an exercise training </a:t>
            </a:r>
            <a:r>
              <a:rPr lang="en-US" sz="1000" b="1" i="0" kern="1200" dirty="0" err="1">
                <a:solidFill>
                  <a:schemeClr val="tx1"/>
                </a:solidFill>
                <a:latin typeface="+mn-lt"/>
                <a:ea typeface="+mn-ea"/>
              </a:rPr>
              <a:t>programme</a:t>
            </a:r>
            <a:r>
              <a:rPr lang="en-US" sz="1000" b="1" i="0" kern="1200" dirty="0">
                <a:solidFill>
                  <a:schemeClr val="tx1"/>
                </a:solidFill>
                <a:latin typeface="+mn-lt"/>
                <a:ea typeface="+mn-ea"/>
              </a:rPr>
              <a:t>: for aerobic and strength training</a:t>
            </a:r>
          </a:p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en-US" sz="1000" b="1" i="0" kern="1200" dirty="0">
                <a:solidFill>
                  <a:schemeClr val="tx1"/>
                </a:solidFill>
                <a:latin typeface="+mn-lt"/>
                <a:ea typeface="+mn-ea"/>
              </a:rPr>
              <a:t>Equipment for cardiac monitoring</a:t>
            </a:r>
          </a:p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en-US" sz="1000" b="1" i="0" kern="1200" dirty="0">
                <a:solidFill>
                  <a:schemeClr val="tx1"/>
                </a:solidFill>
                <a:latin typeface="+mn-lt"/>
                <a:ea typeface="+mn-ea"/>
              </a:rPr>
              <a:t>The means, on site, to summon assistance in case of emergency in the exercise room to start life support: automated external defibrillator, material for</a:t>
            </a:r>
          </a:p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en-US" sz="1000" b="1" i="0" kern="1200" dirty="0">
                <a:solidFill>
                  <a:schemeClr val="tx1"/>
                </a:solidFill>
                <a:latin typeface="+mn-lt"/>
                <a:ea typeface="+mn-ea"/>
              </a:rPr>
              <a:t>intubation and ventilation, material for intravenous drugs administration</a:t>
            </a:r>
          </a:p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en-US" sz="1000" b="1" i="0" kern="1200" dirty="0">
                <a:solidFill>
                  <a:schemeClr val="tx1"/>
                </a:solidFill>
                <a:latin typeface="+mn-lt"/>
                <a:ea typeface="+mn-ea"/>
              </a:rPr>
              <a:t>Emergency services available or &lt;10 min away</a:t>
            </a:r>
          </a:p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en-US" sz="1000" b="1" i="0" kern="1200" dirty="0">
                <a:solidFill>
                  <a:schemeClr val="tx1"/>
                </a:solidFill>
                <a:latin typeface="+mn-lt"/>
                <a:ea typeface="+mn-ea"/>
              </a:rPr>
              <a:t>List of medical equipment and devices in use including details on maintenance and validity (if necessary)</a:t>
            </a:r>
            <a:endParaRPr lang="nl-BE" sz="1000" b="1" i="0" kern="1200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pic>
        <p:nvPicPr>
          <p:cNvPr id="6146" name="Picture 2" descr="Cardiovascular Rehabilitation at St. Luke’s">
            <a:extLst>
              <a:ext uri="{FF2B5EF4-FFF2-40B4-BE49-F238E27FC236}">
                <a16:creationId xmlns:a16="http://schemas.microsoft.com/office/drawing/2014/main" id="{5E359626-ABAF-4838-929C-987F1A9F4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528" y="3579862"/>
            <a:ext cx="1334522" cy="108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93171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6703063-B789-47EC-A3C6-E986D7D5D1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BE" dirty="0"/>
              <a:t>Modern CR: </a:t>
            </a:r>
            <a:r>
              <a:rPr lang="nl-BE" dirty="0" err="1"/>
              <a:t>how</a:t>
            </a:r>
            <a:r>
              <a:rPr lang="nl-BE" dirty="0"/>
              <a:t> a </a:t>
            </a:r>
            <a:r>
              <a:rPr lang="nl-BE" dirty="0" err="1"/>
              <a:t>centre</a:t>
            </a:r>
            <a:r>
              <a:rPr lang="nl-BE" dirty="0"/>
              <a:t> </a:t>
            </a:r>
            <a:r>
              <a:rPr lang="nl-BE" dirty="0" err="1"/>
              <a:t>should</a:t>
            </a:r>
            <a:r>
              <a:rPr lang="nl-BE" dirty="0"/>
              <a:t> look like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1504D4-60D2-43EA-AA69-B668543EDDAF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nl-BE" dirty="0" err="1"/>
              <a:t>Optimal</a:t>
            </a:r>
            <a:r>
              <a:rPr lang="nl-BE" dirty="0"/>
              <a:t> standard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BDDC3F-0AF8-4175-8AAC-FBFA35F6958C}"/>
              </a:ext>
            </a:extLst>
          </p:cNvPr>
          <p:cNvSpPr txBox="1"/>
          <p:nvPr/>
        </p:nvSpPr>
        <p:spPr>
          <a:xfrm>
            <a:off x="395536" y="1629676"/>
            <a:ext cx="8334974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en-US" sz="1000" b="1" i="0" kern="1200" dirty="0">
                <a:solidFill>
                  <a:schemeClr val="tx1"/>
                </a:solidFill>
                <a:latin typeface="+mn-lt"/>
                <a:ea typeface="+mn-ea"/>
              </a:rPr>
              <a:t>Specific education and counselling area for group interventions</a:t>
            </a:r>
          </a:p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en-US" sz="1000" b="1" i="0" kern="1200" dirty="0">
                <a:solidFill>
                  <a:schemeClr val="tx1"/>
                </a:solidFill>
                <a:latin typeface="+mn-lt"/>
                <a:ea typeface="+mn-ea"/>
              </a:rPr>
              <a:t>Electronic patient files</a:t>
            </a:r>
          </a:p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en-US" sz="1000" b="1" i="0" kern="1200" dirty="0">
                <a:solidFill>
                  <a:schemeClr val="tx1"/>
                </a:solidFill>
                <a:latin typeface="+mn-lt"/>
                <a:ea typeface="+mn-ea"/>
              </a:rPr>
              <a:t>Investigation room (e.g. for echocardiography)</a:t>
            </a:r>
          </a:p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en-US" sz="1000" b="1" i="0" kern="1200" dirty="0">
                <a:solidFill>
                  <a:schemeClr val="tx1"/>
                </a:solidFill>
                <a:latin typeface="+mn-lt"/>
                <a:ea typeface="+mn-ea"/>
              </a:rPr>
              <a:t>Dedicated exercise facilities (laboratory/room) with equipment for cardiorespiratory exercise testing</a:t>
            </a:r>
          </a:p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en-US" sz="1000" b="1" i="0" kern="1200" dirty="0">
                <a:solidFill>
                  <a:schemeClr val="tx1"/>
                </a:solidFill>
                <a:latin typeface="+mn-lt"/>
                <a:ea typeface="+mn-ea"/>
              </a:rPr>
              <a:t>Resting/dress room with separate toilets and shower facilities</a:t>
            </a:r>
          </a:p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en-US" sz="1000" b="1" i="0" kern="1200" dirty="0">
                <a:solidFill>
                  <a:schemeClr val="tx1"/>
                </a:solidFill>
                <a:latin typeface="+mn-lt"/>
                <a:ea typeface="+mn-ea"/>
              </a:rPr>
              <a:t>Lockers to safely store the patients’ belongings while training</a:t>
            </a:r>
          </a:p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en-US" sz="1000" b="1" i="0" kern="1200" dirty="0">
                <a:solidFill>
                  <a:schemeClr val="tx1"/>
                </a:solidFill>
                <a:latin typeface="+mn-lt"/>
                <a:ea typeface="+mn-ea"/>
              </a:rPr>
              <a:t>Equipment for assessment of left ventricular function: echocardiography and other imaging equipment depending on circumstances and type of patients</a:t>
            </a:r>
          </a:p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en-US" sz="1000" b="1" i="0" kern="1200" dirty="0">
                <a:solidFill>
                  <a:schemeClr val="tx1"/>
                </a:solidFill>
                <a:latin typeface="+mn-lt"/>
                <a:ea typeface="+mn-ea"/>
              </a:rPr>
              <a:t>Equipment for assessment of arrhythmias: ambulatory ECG Holter monitoring</a:t>
            </a:r>
          </a:p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en-US" sz="1000" b="1" i="0" kern="1200" dirty="0">
                <a:solidFill>
                  <a:schemeClr val="tx1"/>
                </a:solidFill>
                <a:latin typeface="+mn-lt"/>
                <a:ea typeface="+mn-ea"/>
              </a:rPr>
              <a:t>Equipment for assessment of psychosocial status: licensed tests and screening instruments (ideally </a:t>
            </a:r>
            <a:r>
              <a:rPr lang="en-US" sz="1000" b="1" i="0" kern="1200" dirty="0" err="1">
                <a:solidFill>
                  <a:schemeClr val="tx1"/>
                </a:solidFill>
                <a:latin typeface="+mn-lt"/>
                <a:ea typeface="+mn-ea"/>
              </a:rPr>
              <a:t>computerised</a:t>
            </a:r>
            <a:r>
              <a:rPr lang="en-US" sz="1000" b="1" i="0" kern="1200" dirty="0">
                <a:solidFill>
                  <a:schemeClr val="tx1"/>
                </a:solidFill>
                <a:latin typeface="+mn-lt"/>
                <a:ea typeface="+mn-ea"/>
              </a:rPr>
              <a:t>)</a:t>
            </a:r>
            <a:endParaRPr lang="nl-BE" sz="1000" b="1" i="0" kern="1200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pic>
        <p:nvPicPr>
          <p:cNvPr id="5" name="Picture 2" descr="Cardiovascular Rehabilitation at St. Luke’s">
            <a:extLst>
              <a:ext uri="{FF2B5EF4-FFF2-40B4-BE49-F238E27FC236}">
                <a16:creationId xmlns:a16="http://schemas.microsoft.com/office/drawing/2014/main" id="{8C96545A-D207-4A05-ADFA-CC1078B37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528" y="3579862"/>
            <a:ext cx="1334522" cy="108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2319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7B0AB36-A393-4352-8F49-694E7A30B1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BE" dirty="0"/>
              <a:t>Modern CR: </a:t>
            </a:r>
            <a:r>
              <a:rPr lang="nl-BE" dirty="0" err="1"/>
              <a:t>how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centre</a:t>
            </a:r>
            <a:r>
              <a:rPr lang="nl-BE" dirty="0"/>
              <a:t> </a:t>
            </a:r>
            <a:r>
              <a:rPr lang="nl-BE" dirty="0" err="1"/>
              <a:t>should</a:t>
            </a:r>
            <a:r>
              <a:rPr lang="nl-BE" dirty="0"/>
              <a:t> </a:t>
            </a:r>
            <a:r>
              <a:rPr lang="nl-BE" dirty="0" err="1"/>
              <a:t>be</a:t>
            </a:r>
            <a:r>
              <a:rPr lang="nl-BE" dirty="0"/>
              <a:t> </a:t>
            </a:r>
            <a:r>
              <a:rPr lang="nl-BE" dirty="0" err="1"/>
              <a:t>ran</a:t>
            </a:r>
            <a:endParaRPr lang="nl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1A71E0-37B7-429A-8B5A-5AEDD2CB812F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nl-BE" dirty="0"/>
              <a:t>Standard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EFE673-CFD9-4D16-AFB8-2063BA5A7697}"/>
              </a:ext>
            </a:extLst>
          </p:cNvPr>
          <p:cNvSpPr txBox="1"/>
          <p:nvPr/>
        </p:nvSpPr>
        <p:spPr>
          <a:xfrm>
            <a:off x="611559" y="1491630"/>
            <a:ext cx="6552729" cy="2603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en-US" sz="1200" b="1" i="0" kern="1200" dirty="0">
                <a:solidFill>
                  <a:schemeClr val="tx1"/>
                </a:solidFill>
                <a:latin typeface="+mn-lt"/>
                <a:ea typeface="+mn-ea"/>
              </a:rPr>
              <a:t>Minimal</a:t>
            </a:r>
          </a:p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</a:rPr>
              <a:t>Protocol handling the complaints and list of complaints (it might be a general one from the hospital/clinic)</a:t>
            </a:r>
          </a:p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</a:rPr>
              <a:t>Protocol handling the adverse events and list of adverse events (it might be a general one from the hospital/clinic)</a:t>
            </a:r>
          </a:p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</a:rPr>
              <a:t>Organizational team meetings on a 2 weeks basis (which are documented)</a:t>
            </a:r>
          </a:p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endParaRPr lang="en-US" sz="1200" b="1" i="0" kern="1200" dirty="0">
              <a:solidFill>
                <a:schemeClr val="tx1"/>
              </a:solidFill>
              <a:latin typeface="+mn-lt"/>
              <a:ea typeface="+mn-ea"/>
            </a:endParaRPr>
          </a:p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en-US" sz="1200" b="1" i="0" kern="1200" dirty="0">
                <a:solidFill>
                  <a:schemeClr val="tx1"/>
                </a:solidFill>
                <a:latin typeface="+mn-lt"/>
                <a:ea typeface="+mn-ea"/>
              </a:rPr>
              <a:t>Optimal</a:t>
            </a:r>
          </a:p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</a:rPr>
              <a:t>Organizational team meetings on a weekly basis (which are documented)</a:t>
            </a:r>
          </a:p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</a:rPr>
              <a:t>Strategic plan, not more than 5 years old (including future perspectives, objectives, care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</a:rPr>
              <a:t>programmes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</a:rPr>
              <a:t>, patient safety and enhancement of quality of care)</a:t>
            </a:r>
          </a:p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</a:rPr>
              <a:t>Annual evaluation report to monitor service delivery and outcomes</a:t>
            </a:r>
            <a:endParaRPr lang="nl-BE" sz="1200" i="0" kern="1200" dirty="0">
              <a:solidFill>
                <a:schemeClr val="tx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16597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DE7973-CE74-4DA2-BADC-45A1CAE693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BE" dirty="0"/>
              <a:t>Modern CR: </a:t>
            </a:r>
            <a:r>
              <a:rPr lang="nl-BE" dirty="0" err="1"/>
              <a:t>key</a:t>
            </a:r>
            <a:r>
              <a:rPr lang="nl-BE" dirty="0"/>
              <a:t> </a:t>
            </a:r>
            <a:r>
              <a:rPr lang="nl-BE" dirty="0" err="1"/>
              <a:t>components</a:t>
            </a:r>
            <a:endParaRPr lang="nl-BE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C4FEA9D-F0B2-43F2-83DF-64FF9850E1F8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nl-BE" dirty="0" err="1"/>
              <a:t>Minimal</a:t>
            </a:r>
            <a:r>
              <a:rPr lang="nl-BE" dirty="0"/>
              <a:t> standard</a:t>
            </a:r>
          </a:p>
        </p:txBody>
      </p:sp>
      <p:pic>
        <p:nvPicPr>
          <p:cNvPr id="4" name="Picture 2" descr="Cardiac Rehabilitation | Guthrie">
            <a:extLst>
              <a:ext uri="{FF2B5EF4-FFF2-40B4-BE49-F238E27FC236}">
                <a16:creationId xmlns:a16="http://schemas.microsoft.com/office/drawing/2014/main" id="{39FC3A76-4CEC-499E-ADB8-C27294A3F3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7" y="2139702"/>
            <a:ext cx="2915816" cy="1640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88B08F4-628F-486D-AFA9-71BA546E06D6}"/>
              </a:ext>
            </a:extLst>
          </p:cNvPr>
          <p:cNvSpPr txBox="1"/>
          <p:nvPr/>
        </p:nvSpPr>
        <p:spPr>
          <a:xfrm>
            <a:off x="3059833" y="2229841"/>
            <a:ext cx="1826782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nl-BE" sz="1600" b="1" i="0" kern="1200" dirty="0" err="1">
                <a:solidFill>
                  <a:schemeClr val="tx1"/>
                </a:solidFill>
                <a:latin typeface="+mn-lt"/>
                <a:ea typeface="+mn-ea"/>
              </a:rPr>
              <a:t>Patient</a:t>
            </a:r>
            <a:r>
              <a:rPr lang="nl-BE" sz="1600" b="1" i="0" kern="1200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nl-BE" sz="1600" b="1" i="0" kern="1200" dirty="0" err="1">
                <a:solidFill>
                  <a:schemeClr val="tx1"/>
                </a:solidFill>
                <a:latin typeface="+mn-lt"/>
                <a:ea typeface="+mn-ea"/>
              </a:rPr>
              <a:t>evaluation</a:t>
            </a:r>
            <a:endParaRPr lang="nl-BE" sz="1600" b="1" i="0" kern="1200" dirty="0">
              <a:solidFill>
                <a:schemeClr val="tx1"/>
              </a:solidFill>
              <a:latin typeface="+mn-lt"/>
              <a:ea typeface="+mn-ea"/>
            </a:endParaRPr>
          </a:p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nl-BE" sz="1000" dirty="0"/>
              <a:t>CVD risk</a:t>
            </a:r>
          </a:p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nl-BE" sz="1000" i="0" kern="1200" dirty="0" err="1">
                <a:solidFill>
                  <a:schemeClr val="tx1"/>
                </a:solidFill>
                <a:latin typeface="+mn-lt"/>
                <a:ea typeface="+mn-ea"/>
              </a:rPr>
              <a:t>Exercise</a:t>
            </a:r>
            <a:r>
              <a:rPr lang="nl-BE" sz="1000" i="0" kern="1200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nl-BE" sz="1000" i="0" kern="1200" dirty="0" err="1">
                <a:solidFill>
                  <a:schemeClr val="tx1"/>
                </a:solidFill>
                <a:latin typeface="+mn-lt"/>
                <a:ea typeface="+mn-ea"/>
              </a:rPr>
              <a:t>testing</a:t>
            </a:r>
            <a:r>
              <a:rPr lang="nl-BE" sz="1000" i="0" kern="1200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</a:p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nl-BE" sz="1000" dirty="0"/>
              <a:t>Lifestyle </a:t>
            </a:r>
            <a:r>
              <a:rPr lang="nl-BE" sz="1000" dirty="0" err="1"/>
              <a:t>habits</a:t>
            </a:r>
            <a:endParaRPr lang="nl-BE" sz="1000" dirty="0"/>
          </a:p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nl-BE" sz="1000" i="0" kern="1200" dirty="0" err="1">
                <a:solidFill>
                  <a:schemeClr val="tx1"/>
                </a:solidFill>
                <a:latin typeface="+mn-lt"/>
                <a:ea typeface="+mn-ea"/>
              </a:rPr>
              <a:t>Medication</a:t>
            </a:r>
            <a:r>
              <a:rPr lang="nl-BE" sz="1000" i="0" kern="1200" dirty="0">
                <a:solidFill>
                  <a:schemeClr val="tx1"/>
                </a:solidFill>
                <a:latin typeface="+mn-lt"/>
                <a:ea typeface="+mn-ea"/>
              </a:rPr>
              <a:t> intake (</a:t>
            </a:r>
            <a:r>
              <a:rPr lang="nl-BE" sz="1000" i="0" kern="1200" dirty="0" err="1">
                <a:solidFill>
                  <a:schemeClr val="tx1"/>
                </a:solidFill>
                <a:latin typeface="+mn-lt"/>
                <a:ea typeface="+mn-ea"/>
              </a:rPr>
              <a:t>adherence</a:t>
            </a:r>
            <a:r>
              <a:rPr lang="nl-BE" sz="1000" i="0" kern="1200" dirty="0">
                <a:solidFill>
                  <a:schemeClr val="tx1"/>
                </a:solidFill>
                <a:latin typeface="+mn-lt"/>
                <a:ea typeface="+mn-ea"/>
              </a:rPr>
              <a:t>)</a:t>
            </a:r>
          </a:p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nl-BE" sz="1000" i="0" kern="1200" dirty="0" err="1">
                <a:solidFill>
                  <a:schemeClr val="tx1"/>
                </a:solidFill>
                <a:latin typeface="+mn-lt"/>
                <a:ea typeface="+mn-ea"/>
              </a:rPr>
              <a:t>Psychosocial</a:t>
            </a:r>
            <a:r>
              <a:rPr lang="nl-BE" sz="1000" i="0" kern="1200" dirty="0">
                <a:solidFill>
                  <a:schemeClr val="tx1"/>
                </a:solidFill>
                <a:latin typeface="+mn-lt"/>
                <a:ea typeface="+mn-ea"/>
              </a:rPr>
              <a:t> issues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806534-6701-44DF-8B4B-5C0AD1BCB58D}"/>
              </a:ext>
            </a:extLst>
          </p:cNvPr>
          <p:cNvSpPr txBox="1"/>
          <p:nvPr/>
        </p:nvSpPr>
        <p:spPr>
          <a:xfrm>
            <a:off x="6442563" y="1757972"/>
            <a:ext cx="1612493" cy="63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nl-BE" sz="1600" b="1" i="0" kern="1200" dirty="0" err="1">
                <a:solidFill>
                  <a:schemeClr val="tx1"/>
                </a:solidFill>
                <a:latin typeface="+mn-lt"/>
                <a:ea typeface="+mn-ea"/>
              </a:rPr>
              <a:t>Exercise</a:t>
            </a:r>
            <a:r>
              <a:rPr lang="nl-BE" sz="1600" b="1" i="0" kern="1200" dirty="0">
                <a:solidFill>
                  <a:schemeClr val="tx1"/>
                </a:solidFill>
                <a:latin typeface="+mn-lt"/>
                <a:ea typeface="+mn-ea"/>
              </a:rPr>
              <a:t> training</a:t>
            </a:r>
          </a:p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nl-BE" sz="1600" b="1" i="0" kern="1200" dirty="0">
                <a:solidFill>
                  <a:schemeClr val="tx1"/>
                </a:solidFill>
                <a:latin typeface="+mn-lt"/>
                <a:ea typeface="+mn-ea"/>
              </a:rPr>
              <a:t>PA </a:t>
            </a:r>
            <a:r>
              <a:rPr lang="nl-BE" sz="1600" b="1" i="0" kern="1200" dirty="0" err="1">
                <a:solidFill>
                  <a:schemeClr val="tx1"/>
                </a:solidFill>
                <a:latin typeface="+mn-lt"/>
                <a:ea typeface="+mn-ea"/>
              </a:rPr>
              <a:t>counselling</a:t>
            </a:r>
            <a:endParaRPr lang="nl-BE" sz="1600" b="1" i="0" kern="1200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CABBE3-1ADC-4519-8BBC-E32A06274056}"/>
              </a:ext>
            </a:extLst>
          </p:cNvPr>
          <p:cNvSpPr txBox="1"/>
          <p:nvPr/>
        </p:nvSpPr>
        <p:spPr>
          <a:xfrm>
            <a:off x="6442563" y="2691635"/>
            <a:ext cx="2254720" cy="63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nl-BE" sz="1600" b="1" dirty="0" err="1"/>
              <a:t>Nutritional</a:t>
            </a:r>
            <a:r>
              <a:rPr lang="nl-BE" sz="1600" b="1" dirty="0"/>
              <a:t> </a:t>
            </a:r>
            <a:r>
              <a:rPr lang="nl-BE" sz="1600" b="1" dirty="0" err="1"/>
              <a:t>intervention</a:t>
            </a:r>
            <a:endParaRPr lang="nl-BE" sz="1600" b="1" i="0" kern="1200" dirty="0">
              <a:solidFill>
                <a:schemeClr val="tx1"/>
              </a:solidFill>
              <a:latin typeface="+mn-lt"/>
              <a:ea typeface="+mn-ea"/>
            </a:endParaRPr>
          </a:p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nl-BE" sz="1600" b="1" dirty="0" err="1"/>
              <a:t>Nutrition</a:t>
            </a:r>
            <a:r>
              <a:rPr lang="nl-BE" sz="1600" b="1" i="0" kern="1200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nl-BE" sz="1600" b="1" i="0" kern="1200" dirty="0" err="1">
                <a:solidFill>
                  <a:schemeClr val="tx1"/>
                </a:solidFill>
                <a:latin typeface="+mn-lt"/>
                <a:ea typeface="+mn-ea"/>
              </a:rPr>
              <a:t>counselling</a:t>
            </a:r>
            <a:endParaRPr lang="nl-BE" sz="1600" b="1" i="0" kern="1200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5E86FF-565B-453A-948F-63D75EBDE8D3}"/>
              </a:ext>
            </a:extLst>
          </p:cNvPr>
          <p:cNvSpPr txBox="1"/>
          <p:nvPr/>
        </p:nvSpPr>
        <p:spPr>
          <a:xfrm>
            <a:off x="6617226" y="4381559"/>
            <a:ext cx="20800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nl-BE" sz="1600" b="1" dirty="0" err="1"/>
              <a:t>Minimally</a:t>
            </a:r>
            <a:r>
              <a:rPr lang="nl-BE" sz="1600" b="1" dirty="0"/>
              <a:t> 24 </a:t>
            </a:r>
            <a:r>
              <a:rPr lang="nl-BE" sz="1600" b="1" dirty="0" err="1"/>
              <a:t>sessions</a:t>
            </a:r>
            <a:endParaRPr lang="nl-BE" sz="1600" b="1" i="0" kern="1200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F28133-9C8E-4B00-AE44-2FF7EEB3B781}"/>
              </a:ext>
            </a:extLst>
          </p:cNvPr>
          <p:cNvSpPr txBox="1"/>
          <p:nvPr/>
        </p:nvSpPr>
        <p:spPr>
          <a:xfrm>
            <a:off x="5868144" y="3681180"/>
            <a:ext cx="2006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nl-BE" sz="1600" b="1" i="0" kern="1200" dirty="0" err="1">
                <a:solidFill>
                  <a:schemeClr val="tx1"/>
                </a:solidFill>
                <a:latin typeface="+mn-lt"/>
                <a:ea typeface="+mn-ea"/>
              </a:rPr>
              <a:t>Psychosocial</a:t>
            </a:r>
            <a:r>
              <a:rPr lang="nl-BE" sz="1600" b="1" i="0" kern="1200" dirty="0">
                <a:solidFill>
                  <a:schemeClr val="tx1"/>
                </a:solidFill>
                <a:latin typeface="+mn-lt"/>
                <a:ea typeface="+mn-ea"/>
              </a:rPr>
              <a:t> support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8E0A516-6759-41D5-B048-C000928A363F}"/>
              </a:ext>
            </a:extLst>
          </p:cNvPr>
          <p:cNvSpPr txBox="1"/>
          <p:nvPr/>
        </p:nvSpPr>
        <p:spPr>
          <a:xfrm>
            <a:off x="5076056" y="4107123"/>
            <a:ext cx="10672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nl-BE" sz="1600" b="1" i="0" kern="1200" dirty="0" err="1">
                <a:solidFill>
                  <a:schemeClr val="tx1"/>
                </a:solidFill>
                <a:latin typeface="+mn-lt"/>
                <a:ea typeface="+mn-ea"/>
              </a:rPr>
              <a:t>Education</a:t>
            </a:r>
            <a:endParaRPr lang="nl-BE" sz="1600" b="1" i="0" kern="1200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B42985B-0D13-4D7F-BFB3-6B64D481B1F5}"/>
              </a:ext>
            </a:extLst>
          </p:cNvPr>
          <p:cNvSpPr txBox="1"/>
          <p:nvPr/>
        </p:nvSpPr>
        <p:spPr>
          <a:xfrm>
            <a:off x="4863510" y="900661"/>
            <a:ext cx="3949223" cy="63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nl-BE" sz="1600" b="1" i="0" kern="1200" dirty="0">
                <a:solidFill>
                  <a:schemeClr val="tx1"/>
                </a:solidFill>
                <a:latin typeface="+mn-lt"/>
                <a:ea typeface="+mn-ea"/>
              </a:rPr>
              <a:t>Risk factor management </a:t>
            </a:r>
            <a:r>
              <a:rPr lang="nl-BE" sz="1200" b="1" i="0" kern="1200" dirty="0">
                <a:solidFill>
                  <a:schemeClr val="tx1"/>
                </a:solidFill>
                <a:latin typeface="+mn-lt"/>
                <a:ea typeface="+mn-ea"/>
              </a:rPr>
              <a:t>(</a:t>
            </a:r>
            <a:r>
              <a:rPr lang="nl-BE" sz="1200" b="1" i="0" kern="1200" dirty="0" err="1">
                <a:solidFill>
                  <a:schemeClr val="tx1"/>
                </a:solidFill>
                <a:latin typeface="+mn-lt"/>
                <a:ea typeface="+mn-ea"/>
              </a:rPr>
              <a:t>medication</a:t>
            </a:r>
            <a:r>
              <a:rPr lang="nl-BE" sz="1200" b="1" i="0" kern="1200" dirty="0">
                <a:solidFill>
                  <a:schemeClr val="tx1"/>
                </a:solidFill>
                <a:latin typeface="+mn-lt"/>
                <a:ea typeface="+mn-ea"/>
              </a:rPr>
              <a:t> &amp; follow-up)</a:t>
            </a:r>
          </a:p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nl-BE" sz="1600" i="0" kern="1200" dirty="0">
                <a:solidFill>
                  <a:schemeClr val="tx1"/>
                </a:solidFill>
                <a:latin typeface="+mn-lt"/>
                <a:ea typeface="+mn-ea"/>
              </a:rPr>
              <a:t>BP, </a:t>
            </a:r>
            <a:r>
              <a:rPr lang="nl-BE" sz="1600" i="0" kern="1200" dirty="0" err="1">
                <a:solidFill>
                  <a:schemeClr val="tx1"/>
                </a:solidFill>
                <a:latin typeface="+mn-lt"/>
                <a:ea typeface="+mn-ea"/>
              </a:rPr>
              <a:t>lipids</a:t>
            </a:r>
            <a:r>
              <a:rPr lang="nl-BE" sz="1600" i="0" kern="1200" dirty="0">
                <a:solidFill>
                  <a:schemeClr val="tx1"/>
                </a:solidFill>
                <a:latin typeface="+mn-lt"/>
                <a:ea typeface="+mn-ea"/>
              </a:rPr>
              <a:t>, diabetes, body </a:t>
            </a:r>
            <a:r>
              <a:rPr lang="nl-BE" sz="1600" i="0" kern="1200" dirty="0" err="1">
                <a:solidFill>
                  <a:schemeClr val="tx1"/>
                </a:solidFill>
                <a:latin typeface="+mn-lt"/>
                <a:ea typeface="+mn-ea"/>
              </a:rPr>
              <a:t>weight</a:t>
            </a:r>
            <a:endParaRPr lang="nl-BE" sz="1600" i="0" kern="1200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85FC318-852A-4260-8AEE-8B5C9CCECDDB}"/>
              </a:ext>
            </a:extLst>
          </p:cNvPr>
          <p:cNvCxnSpPr/>
          <p:nvPr/>
        </p:nvCxnSpPr>
        <p:spPr>
          <a:xfrm flipV="1">
            <a:off x="4788024" y="1851670"/>
            <a:ext cx="504056" cy="3781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4E7A489-7A9B-44AC-8755-F94BFF72F5A6}"/>
              </a:ext>
            </a:extLst>
          </p:cNvPr>
          <p:cNvCxnSpPr>
            <a:cxnSpLocks/>
          </p:cNvCxnSpPr>
          <p:nvPr/>
        </p:nvCxnSpPr>
        <p:spPr>
          <a:xfrm>
            <a:off x="4831588" y="3601049"/>
            <a:ext cx="580973" cy="3095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5211BF6-2CEB-4849-998A-34F0C24AB271}"/>
              </a:ext>
            </a:extLst>
          </p:cNvPr>
          <p:cNvCxnSpPr>
            <a:cxnSpLocks/>
          </p:cNvCxnSpPr>
          <p:nvPr/>
        </p:nvCxnSpPr>
        <p:spPr>
          <a:xfrm flipV="1">
            <a:off x="4814420" y="2949921"/>
            <a:ext cx="909708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48092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DE7973-CE74-4DA2-BADC-45A1CAE693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BE" dirty="0"/>
              <a:t>Modern CR: </a:t>
            </a:r>
            <a:r>
              <a:rPr lang="nl-BE" dirty="0" err="1"/>
              <a:t>key</a:t>
            </a:r>
            <a:r>
              <a:rPr lang="nl-BE" dirty="0"/>
              <a:t> </a:t>
            </a:r>
            <a:r>
              <a:rPr lang="nl-BE" dirty="0" err="1"/>
              <a:t>components</a:t>
            </a:r>
            <a:endParaRPr lang="nl-BE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C4FEA9D-F0B2-43F2-83DF-64FF9850E1F8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nl-BE" dirty="0" err="1"/>
              <a:t>Optimal</a:t>
            </a:r>
            <a:r>
              <a:rPr lang="nl-BE" dirty="0"/>
              <a:t> standard</a:t>
            </a:r>
          </a:p>
        </p:txBody>
      </p:sp>
      <p:pic>
        <p:nvPicPr>
          <p:cNvPr id="4" name="Picture 2" descr="Cardiac Rehabilitation | Guthrie">
            <a:extLst>
              <a:ext uri="{FF2B5EF4-FFF2-40B4-BE49-F238E27FC236}">
                <a16:creationId xmlns:a16="http://schemas.microsoft.com/office/drawing/2014/main" id="{39FC3A76-4CEC-499E-ADB8-C27294A3F3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7" y="2139702"/>
            <a:ext cx="2915816" cy="1640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88B08F4-628F-486D-AFA9-71BA546E06D6}"/>
              </a:ext>
            </a:extLst>
          </p:cNvPr>
          <p:cNvSpPr txBox="1"/>
          <p:nvPr/>
        </p:nvSpPr>
        <p:spPr>
          <a:xfrm>
            <a:off x="3059833" y="2229841"/>
            <a:ext cx="1826782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nl-BE" sz="1600" b="1" i="0" kern="1200" dirty="0" err="1">
                <a:solidFill>
                  <a:schemeClr val="tx1"/>
                </a:solidFill>
                <a:latin typeface="+mn-lt"/>
                <a:ea typeface="+mn-ea"/>
              </a:rPr>
              <a:t>Patient</a:t>
            </a:r>
            <a:r>
              <a:rPr lang="nl-BE" sz="1600" b="1" i="0" kern="1200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nl-BE" sz="1600" b="1" i="0" kern="1200" dirty="0" err="1">
                <a:solidFill>
                  <a:schemeClr val="tx1"/>
                </a:solidFill>
                <a:latin typeface="+mn-lt"/>
                <a:ea typeface="+mn-ea"/>
              </a:rPr>
              <a:t>evaluation</a:t>
            </a:r>
            <a:endParaRPr lang="nl-BE" sz="1600" b="1" i="0" kern="1200" dirty="0">
              <a:solidFill>
                <a:schemeClr val="tx1"/>
              </a:solidFill>
              <a:latin typeface="+mn-lt"/>
              <a:ea typeface="+mn-ea"/>
            </a:endParaRPr>
          </a:p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nl-BE" sz="1000" dirty="0"/>
              <a:t>CVD risk</a:t>
            </a:r>
          </a:p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nl-BE" sz="1000" i="0" kern="1200" dirty="0" err="1">
                <a:solidFill>
                  <a:schemeClr val="tx1"/>
                </a:solidFill>
                <a:latin typeface="+mn-lt"/>
                <a:ea typeface="+mn-ea"/>
              </a:rPr>
              <a:t>Exercise</a:t>
            </a:r>
            <a:r>
              <a:rPr lang="nl-BE" sz="1000" i="0" kern="1200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nl-BE" sz="1000" i="0" kern="1200" dirty="0" err="1">
                <a:solidFill>
                  <a:schemeClr val="tx1"/>
                </a:solidFill>
                <a:latin typeface="+mn-lt"/>
                <a:ea typeface="+mn-ea"/>
              </a:rPr>
              <a:t>testing</a:t>
            </a:r>
            <a:r>
              <a:rPr lang="nl-BE" sz="1000" i="0" kern="1200" dirty="0">
                <a:solidFill>
                  <a:schemeClr val="tx1"/>
                </a:solidFill>
                <a:latin typeface="+mn-lt"/>
                <a:ea typeface="+mn-ea"/>
              </a:rPr>
              <a:t> (CPET)</a:t>
            </a:r>
          </a:p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nl-BE" sz="1000" dirty="0"/>
              <a:t>Lifestyle </a:t>
            </a:r>
            <a:r>
              <a:rPr lang="nl-BE" sz="1000" dirty="0" err="1"/>
              <a:t>habits</a:t>
            </a:r>
            <a:endParaRPr lang="nl-BE" sz="1000" dirty="0"/>
          </a:p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nl-BE" sz="1000" i="0" kern="1200" dirty="0" err="1">
                <a:solidFill>
                  <a:schemeClr val="tx1"/>
                </a:solidFill>
                <a:latin typeface="+mn-lt"/>
                <a:ea typeface="+mn-ea"/>
              </a:rPr>
              <a:t>Medication</a:t>
            </a:r>
            <a:r>
              <a:rPr lang="nl-BE" sz="1000" i="0" kern="1200" dirty="0">
                <a:solidFill>
                  <a:schemeClr val="tx1"/>
                </a:solidFill>
                <a:latin typeface="+mn-lt"/>
                <a:ea typeface="+mn-ea"/>
              </a:rPr>
              <a:t> intake (</a:t>
            </a:r>
            <a:r>
              <a:rPr lang="nl-BE" sz="1000" i="0" kern="1200" dirty="0" err="1">
                <a:solidFill>
                  <a:schemeClr val="tx1"/>
                </a:solidFill>
                <a:latin typeface="+mn-lt"/>
                <a:ea typeface="+mn-ea"/>
              </a:rPr>
              <a:t>adherence</a:t>
            </a:r>
            <a:r>
              <a:rPr lang="nl-BE" sz="1000" i="0" kern="1200" dirty="0">
                <a:solidFill>
                  <a:schemeClr val="tx1"/>
                </a:solidFill>
                <a:latin typeface="+mn-lt"/>
                <a:ea typeface="+mn-ea"/>
              </a:rPr>
              <a:t>)</a:t>
            </a:r>
          </a:p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nl-BE" sz="1000" i="0" kern="1200" dirty="0" err="1">
                <a:solidFill>
                  <a:schemeClr val="tx1"/>
                </a:solidFill>
                <a:latin typeface="+mn-lt"/>
                <a:ea typeface="+mn-ea"/>
              </a:rPr>
              <a:t>Psychosocial</a:t>
            </a:r>
            <a:r>
              <a:rPr lang="nl-BE" sz="1000" i="0" kern="1200" dirty="0">
                <a:solidFill>
                  <a:schemeClr val="tx1"/>
                </a:solidFill>
                <a:latin typeface="+mn-lt"/>
                <a:ea typeface="+mn-ea"/>
              </a:rPr>
              <a:t> issues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806534-6701-44DF-8B4B-5C0AD1BCB58D}"/>
              </a:ext>
            </a:extLst>
          </p:cNvPr>
          <p:cNvSpPr txBox="1"/>
          <p:nvPr/>
        </p:nvSpPr>
        <p:spPr>
          <a:xfrm>
            <a:off x="6442563" y="1757972"/>
            <a:ext cx="1612493" cy="63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nl-BE" sz="1600" b="1" i="0" kern="1200" dirty="0" err="1">
                <a:solidFill>
                  <a:schemeClr val="tx1"/>
                </a:solidFill>
                <a:latin typeface="+mn-lt"/>
                <a:ea typeface="+mn-ea"/>
              </a:rPr>
              <a:t>Exercise</a:t>
            </a:r>
            <a:r>
              <a:rPr lang="nl-BE" sz="1600" b="1" i="0" kern="1200" dirty="0">
                <a:solidFill>
                  <a:schemeClr val="tx1"/>
                </a:solidFill>
                <a:latin typeface="+mn-lt"/>
                <a:ea typeface="+mn-ea"/>
              </a:rPr>
              <a:t> training</a:t>
            </a:r>
          </a:p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nl-BE" sz="1600" b="1" i="0" kern="1200" dirty="0">
                <a:solidFill>
                  <a:schemeClr val="tx1"/>
                </a:solidFill>
                <a:latin typeface="+mn-lt"/>
                <a:ea typeface="+mn-ea"/>
              </a:rPr>
              <a:t>PA </a:t>
            </a:r>
            <a:r>
              <a:rPr lang="nl-BE" sz="1600" b="1" i="0" kern="1200" dirty="0" err="1">
                <a:solidFill>
                  <a:schemeClr val="tx1"/>
                </a:solidFill>
                <a:latin typeface="+mn-lt"/>
                <a:ea typeface="+mn-ea"/>
              </a:rPr>
              <a:t>counselling</a:t>
            </a:r>
            <a:endParaRPr lang="nl-BE" sz="1600" b="1" i="0" kern="1200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CABBE3-1ADC-4519-8BBC-E32A06274056}"/>
              </a:ext>
            </a:extLst>
          </p:cNvPr>
          <p:cNvSpPr txBox="1"/>
          <p:nvPr/>
        </p:nvSpPr>
        <p:spPr>
          <a:xfrm>
            <a:off x="6442563" y="2691635"/>
            <a:ext cx="2254720" cy="63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nl-BE" sz="1600" b="1" dirty="0" err="1"/>
              <a:t>Nutritional</a:t>
            </a:r>
            <a:r>
              <a:rPr lang="nl-BE" sz="1600" b="1" dirty="0"/>
              <a:t> </a:t>
            </a:r>
            <a:r>
              <a:rPr lang="nl-BE" sz="1600" b="1" dirty="0" err="1"/>
              <a:t>intervention</a:t>
            </a:r>
            <a:endParaRPr lang="nl-BE" sz="1600" b="1" i="0" kern="1200" dirty="0">
              <a:solidFill>
                <a:schemeClr val="tx1"/>
              </a:solidFill>
              <a:latin typeface="+mn-lt"/>
              <a:ea typeface="+mn-ea"/>
            </a:endParaRPr>
          </a:p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nl-BE" sz="1600" b="1" dirty="0" err="1"/>
              <a:t>Nutrition</a:t>
            </a:r>
            <a:r>
              <a:rPr lang="nl-BE" sz="1600" b="1" i="0" kern="1200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nl-BE" sz="1600" b="1" i="0" kern="1200" dirty="0" err="1">
                <a:solidFill>
                  <a:schemeClr val="tx1"/>
                </a:solidFill>
                <a:latin typeface="+mn-lt"/>
                <a:ea typeface="+mn-ea"/>
              </a:rPr>
              <a:t>counselling</a:t>
            </a:r>
            <a:endParaRPr lang="nl-BE" sz="1600" b="1" i="0" kern="1200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5E86FF-565B-453A-948F-63D75EBDE8D3}"/>
              </a:ext>
            </a:extLst>
          </p:cNvPr>
          <p:cNvSpPr txBox="1"/>
          <p:nvPr/>
        </p:nvSpPr>
        <p:spPr>
          <a:xfrm>
            <a:off x="6617226" y="4381559"/>
            <a:ext cx="21265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nl-BE" sz="1600" b="1" dirty="0" err="1"/>
              <a:t>Minimally</a:t>
            </a:r>
            <a:r>
              <a:rPr lang="nl-BE" sz="1600" b="1" dirty="0"/>
              <a:t> 36 </a:t>
            </a:r>
            <a:r>
              <a:rPr lang="nl-BE" sz="1600" b="1" dirty="0" err="1"/>
              <a:t>sessions</a:t>
            </a:r>
            <a:endParaRPr lang="nl-BE" sz="1600" b="1" i="0" kern="1200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F28133-9C8E-4B00-AE44-2FF7EEB3B781}"/>
              </a:ext>
            </a:extLst>
          </p:cNvPr>
          <p:cNvSpPr txBox="1"/>
          <p:nvPr/>
        </p:nvSpPr>
        <p:spPr>
          <a:xfrm>
            <a:off x="5868144" y="3681180"/>
            <a:ext cx="2006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nl-BE" sz="1600" b="1" i="0" kern="1200" dirty="0" err="1">
                <a:solidFill>
                  <a:schemeClr val="tx1"/>
                </a:solidFill>
                <a:latin typeface="+mn-lt"/>
                <a:ea typeface="+mn-ea"/>
              </a:rPr>
              <a:t>Psychosocial</a:t>
            </a:r>
            <a:r>
              <a:rPr lang="nl-BE" sz="1600" b="1" i="0" kern="1200" dirty="0">
                <a:solidFill>
                  <a:schemeClr val="tx1"/>
                </a:solidFill>
                <a:latin typeface="+mn-lt"/>
                <a:ea typeface="+mn-ea"/>
              </a:rPr>
              <a:t> support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8E0A516-6759-41D5-B048-C000928A363F}"/>
              </a:ext>
            </a:extLst>
          </p:cNvPr>
          <p:cNvSpPr txBox="1"/>
          <p:nvPr/>
        </p:nvSpPr>
        <p:spPr>
          <a:xfrm>
            <a:off x="5375798" y="4048528"/>
            <a:ext cx="10672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nl-BE" sz="1600" b="1" i="0" kern="1200" dirty="0" err="1">
                <a:solidFill>
                  <a:schemeClr val="tx1"/>
                </a:solidFill>
                <a:latin typeface="+mn-lt"/>
                <a:ea typeface="+mn-ea"/>
              </a:rPr>
              <a:t>Education</a:t>
            </a:r>
            <a:endParaRPr lang="nl-BE" sz="1600" b="1" i="0" kern="1200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B42985B-0D13-4D7F-BFB3-6B64D481B1F5}"/>
              </a:ext>
            </a:extLst>
          </p:cNvPr>
          <p:cNvSpPr txBox="1"/>
          <p:nvPr/>
        </p:nvSpPr>
        <p:spPr>
          <a:xfrm>
            <a:off x="4863510" y="900661"/>
            <a:ext cx="3678443" cy="63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nl-BE" sz="1600" b="1" i="0" kern="1200" dirty="0">
                <a:solidFill>
                  <a:schemeClr val="tx1"/>
                </a:solidFill>
                <a:latin typeface="+mn-lt"/>
                <a:ea typeface="+mn-ea"/>
              </a:rPr>
              <a:t>Risk factor management </a:t>
            </a:r>
            <a:r>
              <a:rPr lang="nl-BE" sz="1000" b="1" i="0" kern="1200" dirty="0">
                <a:solidFill>
                  <a:schemeClr val="tx1"/>
                </a:solidFill>
                <a:latin typeface="+mn-lt"/>
                <a:ea typeface="+mn-ea"/>
              </a:rPr>
              <a:t>(</a:t>
            </a:r>
            <a:r>
              <a:rPr lang="nl-BE" sz="1000" b="1" i="0" kern="1200" dirty="0" err="1">
                <a:solidFill>
                  <a:schemeClr val="tx1"/>
                </a:solidFill>
                <a:latin typeface="+mn-lt"/>
                <a:ea typeface="+mn-ea"/>
              </a:rPr>
              <a:t>medication</a:t>
            </a:r>
            <a:r>
              <a:rPr lang="nl-BE" sz="1000" b="1" i="0" kern="1200" dirty="0">
                <a:solidFill>
                  <a:schemeClr val="tx1"/>
                </a:solidFill>
                <a:latin typeface="+mn-lt"/>
                <a:ea typeface="+mn-ea"/>
              </a:rPr>
              <a:t> &amp; follow-up)</a:t>
            </a:r>
          </a:p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nl-BE" sz="1600" i="0" kern="1200" dirty="0">
                <a:solidFill>
                  <a:schemeClr val="tx1"/>
                </a:solidFill>
                <a:latin typeface="+mn-lt"/>
                <a:ea typeface="+mn-ea"/>
              </a:rPr>
              <a:t>BP, </a:t>
            </a:r>
            <a:r>
              <a:rPr lang="nl-BE" sz="1600" i="0" kern="1200" dirty="0" err="1">
                <a:solidFill>
                  <a:schemeClr val="tx1"/>
                </a:solidFill>
                <a:latin typeface="+mn-lt"/>
                <a:ea typeface="+mn-ea"/>
              </a:rPr>
              <a:t>lipids</a:t>
            </a:r>
            <a:r>
              <a:rPr lang="nl-BE" sz="1600" i="0" kern="1200" dirty="0">
                <a:solidFill>
                  <a:schemeClr val="tx1"/>
                </a:solidFill>
                <a:latin typeface="+mn-lt"/>
                <a:ea typeface="+mn-ea"/>
              </a:rPr>
              <a:t>, diabetes, body </a:t>
            </a:r>
            <a:r>
              <a:rPr lang="nl-BE" sz="1600" i="0" kern="1200" dirty="0" err="1">
                <a:solidFill>
                  <a:schemeClr val="tx1"/>
                </a:solidFill>
                <a:latin typeface="+mn-lt"/>
                <a:ea typeface="+mn-ea"/>
              </a:rPr>
              <a:t>weight</a:t>
            </a:r>
            <a:endParaRPr lang="nl-BE" sz="1600" i="0" kern="1200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85FC318-852A-4260-8AEE-8B5C9CCECDDB}"/>
              </a:ext>
            </a:extLst>
          </p:cNvPr>
          <p:cNvCxnSpPr/>
          <p:nvPr/>
        </p:nvCxnSpPr>
        <p:spPr>
          <a:xfrm flipV="1">
            <a:off x="4788024" y="1851670"/>
            <a:ext cx="504056" cy="3781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4E7A489-7A9B-44AC-8755-F94BFF72F5A6}"/>
              </a:ext>
            </a:extLst>
          </p:cNvPr>
          <p:cNvCxnSpPr>
            <a:cxnSpLocks/>
          </p:cNvCxnSpPr>
          <p:nvPr/>
        </p:nvCxnSpPr>
        <p:spPr>
          <a:xfrm>
            <a:off x="4831588" y="3601049"/>
            <a:ext cx="580973" cy="3095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5211BF6-2CEB-4849-998A-34F0C24AB271}"/>
              </a:ext>
            </a:extLst>
          </p:cNvPr>
          <p:cNvCxnSpPr>
            <a:cxnSpLocks/>
          </p:cNvCxnSpPr>
          <p:nvPr/>
        </p:nvCxnSpPr>
        <p:spPr>
          <a:xfrm flipV="1">
            <a:off x="4814420" y="2949921"/>
            <a:ext cx="909708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9F4BC0B-0928-454F-AB94-4B49B99AD4E7}"/>
              </a:ext>
            </a:extLst>
          </p:cNvPr>
          <p:cNvCxnSpPr>
            <a:cxnSpLocks/>
          </p:cNvCxnSpPr>
          <p:nvPr/>
        </p:nvCxnSpPr>
        <p:spPr>
          <a:xfrm>
            <a:off x="3895269" y="3643611"/>
            <a:ext cx="0" cy="4635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9ABC1991-D077-478A-A73C-1201C7D4B8AA}"/>
              </a:ext>
            </a:extLst>
          </p:cNvPr>
          <p:cNvSpPr txBox="1"/>
          <p:nvPr/>
        </p:nvSpPr>
        <p:spPr>
          <a:xfrm>
            <a:off x="3358853" y="4479649"/>
            <a:ext cx="21289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nl-BE" sz="1600" b="1" dirty="0" err="1"/>
              <a:t>Vocational</a:t>
            </a:r>
            <a:r>
              <a:rPr lang="nl-BE" sz="1600" b="1" dirty="0"/>
              <a:t> </a:t>
            </a:r>
            <a:r>
              <a:rPr lang="nl-BE" sz="1600" b="1" dirty="0" err="1"/>
              <a:t>counselling</a:t>
            </a:r>
            <a:endParaRPr lang="nl-BE" sz="1600" b="1" i="0" kern="1200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1018897-733B-4572-B80A-6F792ECD3045}"/>
              </a:ext>
            </a:extLst>
          </p:cNvPr>
          <p:cNvSpPr txBox="1"/>
          <p:nvPr/>
        </p:nvSpPr>
        <p:spPr>
          <a:xfrm>
            <a:off x="3530397" y="4128892"/>
            <a:ext cx="19585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nl-BE" sz="1600" b="1" dirty="0" err="1"/>
              <a:t>Sexual</a:t>
            </a:r>
            <a:r>
              <a:rPr lang="nl-BE" sz="1600" b="1" dirty="0"/>
              <a:t> </a:t>
            </a:r>
            <a:r>
              <a:rPr lang="nl-BE" sz="1600" b="1" dirty="0" err="1"/>
              <a:t>counselling</a:t>
            </a:r>
            <a:endParaRPr lang="nl-BE" sz="1600" b="1" i="0" kern="1200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238C003-47F5-4253-9D1A-869FD65B5CEC}"/>
              </a:ext>
            </a:extLst>
          </p:cNvPr>
          <p:cNvSpPr txBox="1"/>
          <p:nvPr/>
        </p:nvSpPr>
        <p:spPr>
          <a:xfrm>
            <a:off x="1452865" y="4486623"/>
            <a:ext cx="21917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nl-BE" sz="1600" b="1" dirty="0"/>
              <a:t>Remote CR </a:t>
            </a:r>
            <a:r>
              <a:rPr lang="nl-BE" sz="1600" b="1" i="0" kern="1200" dirty="0">
                <a:solidFill>
                  <a:schemeClr val="tx1"/>
                </a:solidFill>
                <a:latin typeface="+mn-lt"/>
                <a:ea typeface="+mn-ea"/>
              </a:rPr>
              <a:t>delivery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6FD5010-E0BE-4721-9859-11F6FF208A7F}"/>
              </a:ext>
            </a:extLst>
          </p:cNvPr>
          <p:cNvSpPr txBox="1"/>
          <p:nvPr/>
        </p:nvSpPr>
        <p:spPr>
          <a:xfrm>
            <a:off x="1873935" y="3986194"/>
            <a:ext cx="15542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nl-BE" sz="1600" b="1" i="0" kern="1200" dirty="0">
                <a:solidFill>
                  <a:schemeClr val="tx1"/>
                </a:solidFill>
                <a:latin typeface="+mn-lt"/>
                <a:ea typeface="+mn-ea"/>
              </a:rPr>
              <a:t>ECG monitoring</a:t>
            </a:r>
          </a:p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nl-BE" sz="1000" b="1" dirty="0"/>
              <a:t>e.g., in high-risk </a:t>
            </a:r>
            <a:r>
              <a:rPr lang="nl-BE" sz="1000" b="1" dirty="0" err="1"/>
              <a:t>patients</a:t>
            </a:r>
            <a:endParaRPr lang="nl-BE" sz="1000" b="1" i="0" kern="1200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AA45A50-0AA9-42EE-99FA-98A4D7C8EFC9}"/>
              </a:ext>
            </a:extLst>
          </p:cNvPr>
          <p:cNvSpPr txBox="1"/>
          <p:nvPr/>
        </p:nvSpPr>
        <p:spPr>
          <a:xfrm>
            <a:off x="-28830" y="4128892"/>
            <a:ext cx="2084481" cy="63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nl-BE" sz="1600" b="1" dirty="0" err="1"/>
              <a:t>Driving</a:t>
            </a:r>
            <a:r>
              <a:rPr lang="nl-BE" sz="1600" b="1" dirty="0"/>
              <a:t>, </a:t>
            </a:r>
            <a:r>
              <a:rPr lang="nl-BE" sz="1600" b="1" dirty="0" err="1"/>
              <a:t>flying</a:t>
            </a:r>
            <a:r>
              <a:rPr lang="nl-BE" sz="1600" b="1" dirty="0"/>
              <a:t>, </a:t>
            </a:r>
            <a:r>
              <a:rPr lang="nl-BE" sz="1600" b="1" dirty="0" err="1"/>
              <a:t>sports</a:t>
            </a:r>
            <a:r>
              <a:rPr lang="nl-BE" sz="1600" b="1" dirty="0"/>
              <a:t> </a:t>
            </a:r>
          </a:p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nl-BE" sz="1600" b="1" dirty="0" err="1"/>
              <a:t>counselling</a:t>
            </a:r>
            <a:endParaRPr lang="nl-BE" sz="1600" b="1" i="0" kern="1200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F264610-8A06-4B82-92D3-F2A76F739BB4}"/>
              </a:ext>
            </a:extLst>
          </p:cNvPr>
          <p:cNvCxnSpPr>
            <a:cxnSpLocks/>
          </p:cNvCxnSpPr>
          <p:nvPr/>
        </p:nvCxnSpPr>
        <p:spPr>
          <a:xfrm flipH="1">
            <a:off x="2843808" y="3590193"/>
            <a:ext cx="432048" cy="4583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39992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2292AA9-B1B1-4508-B48B-202406D967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BE" dirty="0"/>
              <a:t>The CR </a:t>
            </a:r>
            <a:r>
              <a:rPr lang="nl-BE" dirty="0" err="1"/>
              <a:t>dose</a:t>
            </a:r>
            <a:r>
              <a:rPr lang="nl-BE" dirty="0"/>
              <a:t> </a:t>
            </a:r>
            <a:r>
              <a:rPr lang="nl-BE" dirty="0" err="1"/>
              <a:t>matters</a:t>
            </a:r>
            <a:r>
              <a:rPr lang="nl-BE" dirty="0"/>
              <a:t>…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A47839A8-F127-4572-989A-EFBD10AFCC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903108"/>
            <a:ext cx="4914057" cy="3492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EEDA75B-AB1F-4297-83B2-A7B17F1B5587}"/>
              </a:ext>
            </a:extLst>
          </p:cNvPr>
          <p:cNvSpPr txBox="1"/>
          <p:nvPr/>
        </p:nvSpPr>
        <p:spPr>
          <a:xfrm>
            <a:off x="395536" y="4526999"/>
            <a:ext cx="79928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/>
              <a:t>A significant dose–response association between cardiac rehabilitation session attendance and reductions in MACEs is observed. </a:t>
            </a:r>
          </a:p>
          <a:p>
            <a:pPr algn="ctr"/>
            <a:r>
              <a:rPr lang="en-US" sz="1000" dirty="0"/>
              <a:t>MACE indicates major adverse cardiovascular event.</a:t>
            </a:r>
            <a:endParaRPr lang="nl-BE" sz="1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BB9C5E-9793-4DE9-891B-D9675D59FBC9}"/>
              </a:ext>
            </a:extLst>
          </p:cNvPr>
          <p:cNvSpPr txBox="1"/>
          <p:nvPr/>
        </p:nvSpPr>
        <p:spPr>
          <a:xfrm>
            <a:off x="324618" y="4927109"/>
            <a:ext cx="8207821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sz="900" dirty="0"/>
              <a:t>Medina-</a:t>
            </a:r>
            <a:r>
              <a:rPr lang="nl-BE" sz="900" dirty="0" err="1"/>
              <a:t>Inojosa</a:t>
            </a:r>
            <a:r>
              <a:rPr lang="nl-BE" sz="900" dirty="0"/>
              <a:t> JR, et al. </a:t>
            </a:r>
            <a:r>
              <a:rPr lang="nl-BE" sz="900" dirty="0" err="1"/>
              <a:t>Dose</a:t>
            </a:r>
            <a:r>
              <a:rPr lang="nl-BE" sz="900" dirty="0"/>
              <a:t> of </a:t>
            </a:r>
            <a:r>
              <a:rPr lang="nl-BE" sz="900" dirty="0" err="1"/>
              <a:t>Cardiac</a:t>
            </a:r>
            <a:r>
              <a:rPr lang="nl-BE" sz="900" dirty="0"/>
              <a:t> </a:t>
            </a:r>
            <a:r>
              <a:rPr lang="nl-BE" sz="900" dirty="0" err="1"/>
              <a:t>Rehabilitation</a:t>
            </a:r>
            <a:r>
              <a:rPr lang="nl-BE" sz="900" dirty="0"/>
              <a:t> </a:t>
            </a:r>
            <a:r>
              <a:rPr lang="nl-BE" sz="900" dirty="0" err="1"/>
              <a:t>to</a:t>
            </a:r>
            <a:r>
              <a:rPr lang="nl-BE" sz="900" dirty="0"/>
              <a:t> </a:t>
            </a:r>
            <a:r>
              <a:rPr lang="nl-BE" sz="900" dirty="0" err="1"/>
              <a:t>Reduce</a:t>
            </a:r>
            <a:r>
              <a:rPr lang="nl-BE" sz="900" dirty="0"/>
              <a:t> </a:t>
            </a:r>
            <a:r>
              <a:rPr lang="nl-BE" sz="900" dirty="0" err="1"/>
              <a:t>Mortality</a:t>
            </a:r>
            <a:r>
              <a:rPr lang="nl-BE" sz="900" dirty="0"/>
              <a:t> </a:t>
            </a:r>
            <a:r>
              <a:rPr lang="nl-BE" sz="900" dirty="0" err="1"/>
              <a:t>and</a:t>
            </a:r>
            <a:r>
              <a:rPr lang="nl-BE" sz="900" dirty="0"/>
              <a:t> </a:t>
            </a:r>
            <a:r>
              <a:rPr lang="nl-BE" sz="900" dirty="0" err="1"/>
              <a:t>Morbidity</a:t>
            </a:r>
            <a:r>
              <a:rPr lang="nl-BE" sz="900" dirty="0"/>
              <a:t>: A </a:t>
            </a:r>
            <a:r>
              <a:rPr lang="nl-BE" sz="900" dirty="0" err="1"/>
              <a:t>Population-Based</a:t>
            </a:r>
            <a:r>
              <a:rPr lang="nl-BE" sz="900" dirty="0"/>
              <a:t> </a:t>
            </a:r>
            <a:r>
              <a:rPr lang="nl-BE" sz="900" dirty="0" err="1"/>
              <a:t>Study</a:t>
            </a:r>
            <a:r>
              <a:rPr lang="nl-BE" sz="900" dirty="0"/>
              <a:t>. J Am </a:t>
            </a:r>
            <a:r>
              <a:rPr lang="nl-BE" sz="900" dirty="0" err="1"/>
              <a:t>Heart</a:t>
            </a:r>
            <a:r>
              <a:rPr lang="nl-BE" sz="900" dirty="0"/>
              <a:t> </a:t>
            </a:r>
            <a:r>
              <a:rPr lang="nl-BE" sz="900" dirty="0" err="1"/>
              <a:t>Assoc</a:t>
            </a:r>
            <a:r>
              <a:rPr lang="nl-BE" sz="900" dirty="0"/>
              <a:t>. 2021;10(20):e021356. </a:t>
            </a:r>
          </a:p>
        </p:txBody>
      </p:sp>
    </p:spTree>
    <p:extLst>
      <p:ext uri="{BB962C8B-B14F-4D97-AF65-F5344CB8AC3E}">
        <p14:creationId xmlns:p14="http://schemas.microsoft.com/office/powerpoint/2010/main" val="22187299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D11675C-8225-409B-9886-B9F9B330BC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BE" dirty="0"/>
              <a:t>CR </a:t>
            </a:r>
            <a:r>
              <a:rPr lang="nl-BE" dirty="0" err="1"/>
              <a:t>KPI’s</a:t>
            </a:r>
            <a:endParaRPr lang="nl-B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131AC2-D976-4696-AAAD-21261E3F282F}"/>
              </a:ext>
            </a:extLst>
          </p:cNvPr>
          <p:cNvSpPr txBox="1"/>
          <p:nvPr/>
        </p:nvSpPr>
        <p:spPr>
          <a:xfrm>
            <a:off x="755576" y="833680"/>
            <a:ext cx="648072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sz="1400" dirty="0"/>
              <a:t>% </a:t>
            </a:r>
            <a:r>
              <a:rPr lang="nl-BE" sz="1400" dirty="0" err="1"/>
              <a:t>Patients</a:t>
            </a:r>
            <a:r>
              <a:rPr lang="nl-BE" sz="1400" dirty="0"/>
              <a:t> </a:t>
            </a:r>
            <a:r>
              <a:rPr lang="nl-BE" sz="1400" dirty="0" err="1"/>
              <a:t>eligible</a:t>
            </a:r>
            <a:r>
              <a:rPr lang="nl-BE" sz="1400" dirty="0"/>
              <a:t> </a:t>
            </a:r>
            <a:r>
              <a:rPr lang="nl-BE" sz="1400" dirty="0" err="1"/>
              <a:t>to</a:t>
            </a:r>
            <a:r>
              <a:rPr lang="nl-BE" sz="1400" dirty="0"/>
              <a:t> CR </a:t>
            </a:r>
            <a:r>
              <a:rPr lang="nl-BE" sz="1400" dirty="0" err="1"/>
              <a:t>referred</a:t>
            </a:r>
            <a:r>
              <a:rPr lang="nl-BE" sz="1400" dirty="0"/>
              <a:t> </a:t>
            </a:r>
            <a:r>
              <a:rPr lang="nl-BE" sz="1400" dirty="0" err="1"/>
              <a:t>after</a:t>
            </a:r>
            <a:r>
              <a:rPr lang="nl-BE" sz="1400" dirty="0"/>
              <a:t> discharge </a:t>
            </a:r>
            <a:r>
              <a:rPr lang="nl-BE" sz="1400" dirty="0" err="1"/>
              <a:t>to</a:t>
            </a:r>
            <a:r>
              <a:rPr lang="nl-BE" sz="1400" dirty="0"/>
              <a:t> CR </a:t>
            </a:r>
            <a:r>
              <a:rPr lang="nl-BE" sz="1400" dirty="0" err="1"/>
              <a:t>programme</a:t>
            </a:r>
            <a:r>
              <a:rPr lang="nl-BE" sz="1400" dirty="0"/>
              <a:t> (&gt;80%)</a:t>
            </a:r>
          </a:p>
          <a:p>
            <a:r>
              <a:rPr lang="nl-BE" sz="1400" dirty="0"/>
              <a:t>% </a:t>
            </a:r>
            <a:r>
              <a:rPr lang="nl-BE" sz="1400" dirty="0" err="1"/>
              <a:t>Eligible</a:t>
            </a:r>
            <a:r>
              <a:rPr lang="nl-BE" sz="1400" dirty="0"/>
              <a:t> </a:t>
            </a:r>
            <a:r>
              <a:rPr lang="nl-BE" sz="1400" dirty="0" err="1"/>
              <a:t>patients</a:t>
            </a:r>
            <a:r>
              <a:rPr lang="nl-BE" sz="1400" dirty="0"/>
              <a:t> </a:t>
            </a:r>
            <a:r>
              <a:rPr lang="nl-BE" sz="1400" dirty="0" err="1"/>
              <a:t>to</a:t>
            </a:r>
            <a:r>
              <a:rPr lang="nl-BE" sz="1400" dirty="0"/>
              <a:t> CR, </a:t>
            </a:r>
            <a:r>
              <a:rPr lang="nl-BE" sz="1400" dirty="0" err="1"/>
              <a:t>enrolled</a:t>
            </a:r>
            <a:r>
              <a:rPr lang="nl-BE" sz="1400" dirty="0"/>
              <a:t> </a:t>
            </a:r>
            <a:r>
              <a:rPr lang="nl-BE" sz="1400" dirty="0" err="1"/>
              <a:t>after</a:t>
            </a:r>
            <a:r>
              <a:rPr lang="nl-BE" sz="1400" dirty="0"/>
              <a:t> discharge (&gt;50%)</a:t>
            </a:r>
          </a:p>
          <a:p>
            <a:r>
              <a:rPr lang="nl-BE" sz="1400" dirty="0" err="1"/>
              <a:t>Median</a:t>
            </a:r>
            <a:r>
              <a:rPr lang="nl-BE" sz="1400" dirty="0"/>
              <a:t> </a:t>
            </a:r>
            <a:r>
              <a:rPr lang="nl-BE" sz="1400" dirty="0" err="1"/>
              <a:t>waiting</a:t>
            </a:r>
            <a:r>
              <a:rPr lang="nl-BE" sz="1400" dirty="0"/>
              <a:t> time </a:t>
            </a:r>
            <a:r>
              <a:rPr lang="nl-BE" sz="1400" dirty="0" err="1"/>
              <a:t>from</a:t>
            </a:r>
            <a:r>
              <a:rPr lang="nl-BE" sz="1400" dirty="0"/>
              <a:t> </a:t>
            </a:r>
            <a:r>
              <a:rPr lang="nl-BE" sz="1400" dirty="0" err="1"/>
              <a:t>referral</a:t>
            </a:r>
            <a:r>
              <a:rPr lang="nl-BE" sz="1400" dirty="0"/>
              <a:t> </a:t>
            </a:r>
            <a:r>
              <a:rPr lang="nl-BE" sz="1400" dirty="0" err="1"/>
              <a:t>to</a:t>
            </a:r>
            <a:r>
              <a:rPr lang="nl-BE" sz="1400" dirty="0"/>
              <a:t> start of CR (</a:t>
            </a:r>
            <a:r>
              <a:rPr lang="nl-BE" sz="1400" dirty="0" err="1"/>
              <a:t>within</a:t>
            </a:r>
            <a:r>
              <a:rPr lang="nl-BE" sz="1400" dirty="0"/>
              <a:t> 14–28 </a:t>
            </a:r>
            <a:r>
              <a:rPr lang="nl-BE" sz="1400" dirty="0" err="1"/>
              <a:t>days</a:t>
            </a:r>
            <a:r>
              <a:rPr lang="nl-BE" sz="1400" dirty="0"/>
              <a:t>)</a:t>
            </a:r>
          </a:p>
          <a:p>
            <a:r>
              <a:rPr lang="nl-BE" sz="1400" dirty="0"/>
              <a:t>% CR </a:t>
            </a:r>
            <a:r>
              <a:rPr lang="nl-BE" sz="1400" dirty="0" err="1"/>
              <a:t>uptake</a:t>
            </a:r>
            <a:r>
              <a:rPr lang="nl-BE" sz="1400" dirty="0"/>
              <a:t> (</a:t>
            </a:r>
            <a:r>
              <a:rPr lang="nl-BE" sz="1400" dirty="0" err="1"/>
              <a:t>minimal</a:t>
            </a:r>
            <a:r>
              <a:rPr lang="nl-BE" sz="1400" dirty="0"/>
              <a:t> 24 </a:t>
            </a:r>
            <a:r>
              <a:rPr lang="nl-BE" sz="1400" dirty="0" err="1"/>
              <a:t>sessions</a:t>
            </a:r>
            <a:r>
              <a:rPr lang="nl-BE" sz="1400" dirty="0"/>
              <a:t> </a:t>
            </a:r>
            <a:r>
              <a:rPr lang="nl-BE" sz="1400" dirty="0" err="1"/>
              <a:t>with</a:t>
            </a:r>
            <a:r>
              <a:rPr lang="nl-BE" sz="1400" dirty="0"/>
              <a:t> </a:t>
            </a:r>
            <a:r>
              <a:rPr lang="nl-BE" sz="1400" dirty="0" err="1"/>
              <a:t>an</a:t>
            </a:r>
            <a:r>
              <a:rPr lang="nl-BE" sz="1400" dirty="0"/>
              <a:t> </a:t>
            </a:r>
            <a:r>
              <a:rPr lang="nl-BE" sz="1400" dirty="0" err="1"/>
              <a:t>aim</a:t>
            </a:r>
            <a:r>
              <a:rPr lang="nl-BE" sz="1400" dirty="0"/>
              <a:t> of 36 </a:t>
            </a:r>
            <a:r>
              <a:rPr lang="nl-BE" sz="1400" dirty="0" err="1"/>
              <a:t>sessions</a:t>
            </a:r>
            <a:r>
              <a:rPr lang="nl-BE" sz="1400" dirty="0"/>
              <a:t>)</a:t>
            </a:r>
          </a:p>
          <a:p>
            <a:r>
              <a:rPr lang="nl-BE" sz="1400" dirty="0"/>
              <a:t>% CR </a:t>
            </a:r>
            <a:r>
              <a:rPr lang="nl-BE" sz="1400" dirty="0" err="1"/>
              <a:t>adherence</a:t>
            </a:r>
            <a:r>
              <a:rPr lang="nl-BE" sz="1400" dirty="0"/>
              <a:t> (&gt;75% </a:t>
            </a:r>
            <a:r>
              <a:rPr lang="nl-BE" sz="1400" dirty="0" err="1"/>
              <a:t>completes</a:t>
            </a:r>
            <a:r>
              <a:rPr lang="nl-BE" sz="1400" dirty="0"/>
              <a:t> </a:t>
            </a:r>
            <a:r>
              <a:rPr lang="nl-BE" sz="1400" dirty="0" err="1"/>
              <a:t>the</a:t>
            </a:r>
            <a:r>
              <a:rPr lang="nl-BE" sz="1400" dirty="0"/>
              <a:t> </a:t>
            </a:r>
            <a:r>
              <a:rPr lang="nl-BE" sz="1400" dirty="0" err="1"/>
              <a:t>programme</a:t>
            </a:r>
            <a:r>
              <a:rPr lang="nl-BE" sz="1400" dirty="0"/>
              <a:t>)</a:t>
            </a:r>
          </a:p>
          <a:p>
            <a:r>
              <a:rPr lang="nl-BE" sz="1400" dirty="0"/>
              <a:t>% Drop-out (&lt;25%)</a:t>
            </a:r>
          </a:p>
          <a:p>
            <a:r>
              <a:rPr lang="nl-BE" sz="1400" dirty="0"/>
              <a:t>% </a:t>
            </a:r>
            <a:r>
              <a:rPr lang="nl-BE" sz="1400" dirty="0" err="1"/>
              <a:t>Patients</a:t>
            </a:r>
            <a:r>
              <a:rPr lang="nl-BE" sz="1400" dirty="0"/>
              <a:t> </a:t>
            </a:r>
            <a:r>
              <a:rPr lang="nl-BE" sz="1400" dirty="0" err="1"/>
              <a:t>with</a:t>
            </a:r>
            <a:r>
              <a:rPr lang="nl-BE" sz="1400" dirty="0"/>
              <a:t> a </a:t>
            </a:r>
            <a:r>
              <a:rPr lang="nl-BE" sz="1400" dirty="0" err="1"/>
              <a:t>recorded</a:t>
            </a:r>
            <a:r>
              <a:rPr lang="nl-BE" sz="1400" dirty="0"/>
              <a:t> assessment </a:t>
            </a:r>
            <a:r>
              <a:rPr lang="nl-BE" sz="1400" dirty="0" err="1"/>
              <a:t>before</a:t>
            </a:r>
            <a:r>
              <a:rPr lang="nl-BE" sz="1400" dirty="0"/>
              <a:t> </a:t>
            </a:r>
            <a:r>
              <a:rPr lang="nl-BE" sz="1400" dirty="0" err="1"/>
              <a:t>starting</a:t>
            </a:r>
            <a:r>
              <a:rPr lang="nl-BE" sz="1400" dirty="0"/>
              <a:t> CR (&gt;80%)</a:t>
            </a:r>
          </a:p>
          <a:p>
            <a:r>
              <a:rPr lang="nl-BE" sz="1400" dirty="0"/>
              <a:t>% </a:t>
            </a:r>
            <a:r>
              <a:rPr lang="nl-BE" sz="1400" dirty="0" err="1"/>
              <a:t>Patients</a:t>
            </a:r>
            <a:r>
              <a:rPr lang="nl-BE" sz="1400" dirty="0"/>
              <a:t> </a:t>
            </a:r>
            <a:r>
              <a:rPr lang="nl-BE" sz="1400" dirty="0" err="1"/>
              <a:t>with</a:t>
            </a:r>
            <a:r>
              <a:rPr lang="nl-BE" sz="1400" dirty="0"/>
              <a:t> a </a:t>
            </a:r>
            <a:r>
              <a:rPr lang="nl-BE" sz="1400" dirty="0" err="1"/>
              <a:t>recorded</a:t>
            </a:r>
            <a:r>
              <a:rPr lang="nl-BE" sz="1400" dirty="0"/>
              <a:t> assessment </a:t>
            </a:r>
            <a:r>
              <a:rPr lang="nl-BE" sz="1400" dirty="0" err="1"/>
              <a:t>after</a:t>
            </a:r>
            <a:r>
              <a:rPr lang="nl-BE" sz="1400" dirty="0"/>
              <a:t> </a:t>
            </a:r>
            <a:r>
              <a:rPr lang="nl-BE" sz="1400" dirty="0" err="1"/>
              <a:t>starting</a:t>
            </a:r>
            <a:r>
              <a:rPr lang="nl-BE" sz="1400" dirty="0"/>
              <a:t> CR (&gt;80%)</a:t>
            </a:r>
          </a:p>
          <a:p>
            <a:r>
              <a:rPr lang="nl-BE" sz="1400" dirty="0"/>
              <a:t>% </a:t>
            </a:r>
            <a:r>
              <a:rPr lang="nl-BE" sz="1400" dirty="0" err="1"/>
              <a:t>Pharmachological</a:t>
            </a:r>
            <a:r>
              <a:rPr lang="nl-BE" sz="1400" dirty="0"/>
              <a:t> </a:t>
            </a:r>
            <a:r>
              <a:rPr lang="nl-BE" sz="1400" dirty="0" err="1"/>
              <a:t>adherence</a:t>
            </a:r>
            <a:r>
              <a:rPr lang="nl-BE" sz="1400" dirty="0"/>
              <a:t> </a:t>
            </a:r>
            <a:r>
              <a:rPr lang="nl-BE" sz="1400" dirty="0" err="1"/>
              <a:t>improvement</a:t>
            </a:r>
            <a:r>
              <a:rPr lang="nl-BE" sz="1400" dirty="0"/>
              <a:t> (&gt;80%)</a:t>
            </a:r>
          </a:p>
          <a:p>
            <a:r>
              <a:rPr lang="nl-BE" sz="1400" dirty="0"/>
              <a:t>% </a:t>
            </a:r>
            <a:r>
              <a:rPr lang="nl-BE" sz="1400" dirty="0" err="1"/>
              <a:t>Weight</a:t>
            </a:r>
            <a:r>
              <a:rPr lang="nl-BE" sz="1400" dirty="0"/>
              <a:t> </a:t>
            </a:r>
            <a:r>
              <a:rPr lang="nl-BE" sz="1400" dirty="0" err="1"/>
              <a:t>reduction</a:t>
            </a:r>
            <a:r>
              <a:rPr lang="nl-BE" sz="1400" dirty="0"/>
              <a:t> in </a:t>
            </a:r>
            <a:r>
              <a:rPr lang="nl-BE" sz="1400" dirty="0" err="1"/>
              <a:t>obese</a:t>
            </a:r>
            <a:r>
              <a:rPr lang="nl-BE" sz="1400" dirty="0"/>
              <a:t> </a:t>
            </a:r>
            <a:r>
              <a:rPr lang="nl-BE" sz="1400" dirty="0" err="1"/>
              <a:t>and</a:t>
            </a:r>
            <a:r>
              <a:rPr lang="nl-BE" sz="1400" dirty="0"/>
              <a:t> </a:t>
            </a:r>
            <a:r>
              <a:rPr lang="nl-BE" sz="1400" dirty="0" err="1"/>
              <a:t>overweight</a:t>
            </a:r>
            <a:r>
              <a:rPr lang="nl-BE" sz="1400" dirty="0"/>
              <a:t> (&gt;5%)</a:t>
            </a:r>
          </a:p>
          <a:p>
            <a:r>
              <a:rPr lang="nl-BE" sz="1400" dirty="0"/>
              <a:t>% </a:t>
            </a:r>
            <a:r>
              <a:rPr lang="nl-BE" sz="1400" dirty="0" err="1"/>
              <a:t>Functional</a:t>
            </a:r>
            <a:r>
              <a:rPr lang="nl-BE" sz="1400" dirty="0"/>
              <a:t> </a:t>
            </a:r>
            <a:r>
              <a:rPr lang="nl-BE" sz="1400" dirty="0" err="1"/>
              <a:t>capacity</a:t>
            </a:r>
            <a:r>
              <a:rPr lang="nl-BE" sz="1400" dirty="0"/>
              <a:t> </a:t>
            </a:r>
            <a:r>
              <a:rPr lang="nl-BE" sz="1400" dirty="0" err="1"/>
              <a:t>improvement</a:t>
            </a:r>
            <a:r>
              <a:rPr lang="nl-BE" sz="1400" dirty="0"/>
              <a:t> (&gt;5%)</a:t>
            </a:r>
          </a:p>
          <a:p>
            <a:r>
              <a:rPr lang="nl-BE" sz="1400" dirty="0"/>
              <a:t>% </a:t>
            </a:r>
            <a:r>
              <a:rPr lang="nl-BE" sz="1400" dirty="0" err="1"/>
              <a:t>Muscle</a:t>
            </a:r>
            <a:r>
              <a:rPr lang="nl-BE" sz="1400" dirty="0"/>
              <a:t> </a:t>
            </a:r>
            <a:r>
              <a:rPr lang="nl-BE" sz="1400" dirty="0" err="1"/>
              <a:t>strength</a:t>
            </a:r>
            <a:r>
              <a:rPr lang="nl-BE" sz="1400" dirty="0"/>
              <a:t> </a:t>
            </a:r>
            <a:r>
              <a:rPr lang="nl-BE" sz="1400" dirty="0" err="1"/>
              <a:t>improvement</a:t>
            </a:r>
            <a:r>
              <a:rPr lang="nl-BE" sz="1400" dirty="0"/>
              <a:t> (&gt;5%)</a:t>
            </a:r>
          </a:p>
          <a:p>
            <a:r>
              <a:rPr lang="nl-BE" sz="1400" dirty="0"/>
              <a:t>% </a:t>
            </a:r>
            <a:r>
              <a:rPr lang="nl-BE" sz="1400" dirty="0" err="1"/>
              <a:t>Quality</a:t>
            </a:r>
            <a:r>
              <a:rPr lang="nl-BE" sz="1400" dirty="0"/>
              <a:t> of life score </a:t>
            </a:r>
            <a:r>
              <a:rPr lang="nl-BE" sz="1400" dirty="0" err="1"/>
              <a:t>improvement</a:t>
            </a:r>
            <a:r>
              <a:rPr lang="nl-BE" sz="1400" dirty="0"/>
              <a:t> (&gt;10%)</a:t>
            </a:r>
          </a:p>
          <a:p>
            <a:r>
              <a:rPr lang="nl-BE" sz="1400" dirty="0"/>
              <a:t>% </a:t>
            </a:r>
            <a:r>
              <a:rPr lang="nl-BE" sz="1400" dirty="0" err="1"/>
              <a:t>Anxiety</a:t>
            </a:r>
            <a:r>
              <a:rPr lang="nl-BE" sz="1400" dirty="0"/>
              <a:t>/</a:t>
            </a:r>
            <a:r>
              <a:rPr lang="nl-BE" sz="1400" dirty="0" err="1"/>
              <a:t>depression</a:t>
            </a:r>
            <a:r>
              <a:rPr lang="nl-BE" sz="1400" dirty="0"/>
              <a:t> score </a:t>
            </a:r>
            <a:r>
              <a:rPr lang="nl-BE" sz="1400" dirty="0" err="1"/>
              <a:t>improvement</a:t>
            </a:r>
            <a:r>
              <a:rPr lang="nl-BE" sz="1400" dirty="0"/>
              <a:t> (&gt;10%)</a:t>
            </a:r>
          </a:p>
          <a:p>
            <a:r>
              <a:rPr lang="nl-BE" sz="1400" dirty="0"/>
              <a:t>% Smoking </a:t>
            </a:r>
            <a:r>
              <a:rPr lang="nl-BE" sz="1400" dirty="0" err="1"/>
              <a:t>cessation</a:t>
            </a:r>
            <a:r>
              <a:rPr lang="nl-BE" sz="1400" dirty="0"/>
              <a:t> (&gt;50%)</a:t>
            </a:r>
          </a:p>
          <a:p>
            <a:r>
              <a:rPr lang="nl-BE" sz="1400" dirty="0"/>
              <a:t>% BP control in </a:t>
            </a:r>
            <a:r>
              <a:rPr lang="nl-BE" sz="1400" dirty="0" err="1"/>
              <a:t>hypertension</a:t>
            </a:r>
            <a:r>
              <a:rPr lang="nl-BE" sz="1400" dirty="0"/>
              <a:t> (&gt;50%)</a:t>
            </a:r>
          </a:p>
          <a:p>
            <a:r>
              <a:rPr lang="nl-BE" sz="1400" dirty="0"/>
              <a:t>% </a:t>
            </a:r>
            <a:r>
              <a:rPr lang="nl-BE" sz="1400" dirty="0" err="1"/>
              <a:t>Lipids</a:t>
            </a:r>
            <a:r>
              <a:rPr lang="nl-BE" sz="1400" dirty="0"/>
              <a:t> control in </a:t>
            </a:r>
            <a:r>
              <a:rPr lang="nl-BE" sz="1400" dirty="0" err="1"/>
              <a:t>dyslipidaemia</a:t>
            </a:r>
            <a:r>
              <a:rPr lang="nl-BE" sz="1400" dirty="0"/>
              <a:t> (&gt;50%)</a:t>
            </a:r>
          </a:p>
          <a:p>
            <a:r>
              <a:rPr lang="nl-BE" sz="1400" dirty="0"/>
              <a:t>% </a:t>
            </a:r>
            <a:r>
              <a:rPr lang="nl-BE" sz="1400" dirty="0" err="1"/>
              <a:t>Glycaemic</a:t>
            </a:r>
            <a:r>
              <a:rPr lang="nl-BE" sz="1400" dirty="0"/>
              <a:t> control in diabetes (&gt;50%)</a:t>
            </a:r>
          </a:p>
        </p:txBody>
      </p:sp>
    </p:spTree>
    <p:extLst>
      <p:ext uri="{BB962C8B-B14F-4D97-AF65-F5344CB8AC3E}">
        <p14:creationId xmlns:p14="http://schemas.microsoft.com/office/powerpoint/2010/main" val="4157836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11AAC38-D71B-5C87-8F98-FC6B37171F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az-Latn-AZ" dirty="0"/>
              <a:t>Declaration</a:t>
            </a:r>
            <a:r>
              <a:rPr lang="en-US" dirty="0"/>
              <a:t> </a:t>
            </a:r>
            <a:r>
              <a:rPr lang="az-Latn-AZ" dirty="0"/>
              <a:t>of interest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57EB2A-82DB-0CBD-E3B4-5F0340D7A043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None to be declared</a:t>
            </a:r>
          </a:p>
        </p:txBody>
      </p:sp>
    </p:spTree>
    <p:extLst>
      <p:ext uri="{BB962C8B-B14F-4D97-AF65-F5344CB8AC3E}">
        <p14:creationId xmlns:p14="http://schemas.microsoft.com/office/powerpoint/2010/main" val="2003105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FAD3D61-F792-4A5F-BF33-EBF3F0A7F2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BE" dirty="0" err="1"/>
              <a:t>All</a:t>
            </a:r>
            <a:r>
              <a:rPr lang="nl-BE" dirty="0"/>
              <a:t> </a:t>
            </a:r>
            <a:r>
              <a:rPr lang="nl-BE" dirty="0" err="1"/>
              <a:t>you</a:t>
            </a:r>
            <a:r>
              <a:rPr lang="nl-BE" dirty="0"/>
              <a:t> </a:t>
            </a:r>
            <a:r>
              <a:rPr lang="nl-BE" dirty="0" err="1"/>
              <a:t>need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know</a:t>
            </a:r>
            <a:r>
              <a:rPr lang="nl-BE" dirty="0"/>
              <a:t>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5034F3-F714-4343-9723-30A2D21FB9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6918" y="777652"/>
            <a:ext cx="5870163" cy="4069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883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D3C924D-E312-435E-88F4-E49591D316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BE" dirty="0" err="1"/>
              <a:t>Why</a:t>
            </a:r>
            <a:r>
              <a:rPr lang="nl-BE" dirty="0"/>
              <a:t> </a:t>
            </a:r>
            <a:r>
              <a:rPr lang="nl-BE" dirty="0" err="1"/>
              <a:t>cardiac</a:t>
            </a:r>
            <a:r>
              <a:rPr lang="nl-BE" dirty="0"/>
              <a:t> </a:t>
            </a:r>
            <a:r>
              <a:rPr lang="nl-BE" dirty="0" err="1"/>
              <a:t>rehab</a:t>
            </a:r>
            <a:r>
              <a:rPr lang="nl-BE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B6F3EE-96B3-4C6B-9672-BCC037427A6B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nl-BE" dirty="0" err="1"/>
              <a:t>Contemporary</a:t>
            </a:r>
            <a:r>
              <a:rPr lang="nl-BE" dirty="0"/>
              <a:t> CVD risk factor control (at 6-24 </a:t>
            </a:r>
            <a:r>
              <a:rPr lang="nl-BE" dirty="0" err="1"/>
              <a:t>months</a:t>
            </a:r>
            <a:r>
              <a:rPr lang="nl-BE" dirty="0"/>
              <a:t> </a:t>
            </a:r>
            <a:r>
              <a:rPr lang="nl-BE" dirty="0" err="1"/>
              <a:t>after</a:t>
            </a:r>
            <a:r>
              <a:rPr lang="nl-BE" dirty="0"/>
              <a:t> </a:t>
            </a:r>
            <a:r>
              <a:rPr lang="nl-BE" dirty="0" err="1"/>
              <a:t>coronary</a:t>
            </a:r>
            <a:r>
              <a:rPr lang="nl-BE" dirty="0"/>
              <a:t> event or diagnosis):</a:t>
            </a:r>
          </a:p>
          <a:p>
            <a:pPr lvl="1"/>
            <a:r>
              <a:rPr lang="nl-BE" dirty="0"/>
              <a:t>CVD risk factors:</a:t>
            </a:r>
          </a:p>
          <a:p>
            <a:pPr lvl="2"/>
            <a:r>
              <a:rPr lang="nl-BE" dirty="0" err="1"/>
              <a:t>Hypertension</a:t>
            </a:r>
            <a:r>
              <a:rPr lang="nl-BE" dirty="0"/>
              <a:t> (&gt;140/90 </a:t>
            </a:r>
            <a:r>
              <a:rPr lang="nl-BE" dirty="0" err="1"/>
              <a:t>mmHg</a:t>
            </a:r>
            <a:r>
              <a:rPr lang="nl-BE" dirty="0"/>
              <a:t>): 42%</a:t>
            </a:r>
          </a:p>
          <a:p>
            <a:pPr lvl="2"/>
            <a:r>
              <a:rPr lang="nl-BE" dirty="0" err="1"/>
              <a:t>Dyslipidemia</a:t>
            </a:r>
            <a:r>
              <a:rPr lang="nl-BE" dirty="0"/>
              <a:t> (LDL &gt;1.8 </a:t>
            </a:r>
            <a:r>
              <a:rPr lang="nl-BE" dirty="0" err="1"/>
              <a:t>mmol</a:t>
            </a:r>
            <a:r>
              <a:rPr lang="nl-BE" dirty="0"/>
              <a:t>/L): 71%</a:t>
            </a:r>
          </a:p>
          <a:p>
            <a:pPr lvl="2"/>
            <a:r>
              <a:rPr lang="nl-BE" dirty="0" err="1"/>
              <a:t>Hyperglycemia</a:t>
            </a:r>
            <a:r>
              <a:rPr lang="nl-BE" dirty="0"/>
              <a:t> (HbA1c &gt;7.0%): 46%</a:t>
            </a:r>
          </a:p>
          <a:p>
            <a:pPr lvl="2"/>
            <a:r>
              <a:rPr lang="nl-BE" dirty="0" err="1"/>
              <a:t>Overweight</a:t>
            </a:r>
            <a:r>
              <a:rPr lang="nl-BE" dirty="0"/>
              <a:t>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obesity</a:t>
            </a:r>
            <a:r>
              <a:rPr lang="nl-BE" dirty="0"/>
              <a:t>: 82%</a:t>
            </a:r>
          </a:p>
          <a:p>
            <a:pPr lvl="1"/>
            <a:endParaRPr lang="nl-BE" dirty="0"/>
          </a:p>
          <a:p>
            <a:pPr lvl="1"/>
            <a:r>
              <a:rPr lang="nl-BE" dirty="0"/>
              <a:t>Lifestyle factors:</a:t>
            </a:r>
          </a:p>
          <a:p>
            <a:pPr lvl="2"/>
            <a:r>
              <a:rPr lang="nl-BE" dirty="0"/>
              <a:t>Smoking: 19%</a:t>
            </a:r>
          </a:p>
          <a:p>
            <a:pPr lvl="2"/>
            <a:r>
              <a:rPr lang="nl-BE" dirty="0" err="1"/>
              <a:t>Insufficient</a:t>
            </a:r>
            <a:r>
              <a:rPr lang="nl-BE" dirty="0"/>
              <a:t> </a:t>
            </a:r>
            <a:r>
              <a:rPr lang="nl-BE" dirty="0" err="1"/>
              <a:t>physical</a:t>
            </a:r>
            <a:r>
              <a:rPr lang="nl-BE" dirty="0"/>
              <a:t> </a:t>
            </a:r>
            <a:r>
              <a:rPr lang="nl-BE" dirty="0" err="1"/>
              <a:t>activity</a:t>
            </a:r>
            <a:r>
              <a:rPr lang="nl-BE" dirty="0"/>
              <a:t>: 66%</a:t>
            </a:r>
          </a:p>
          <a:p>
            <a:endParaRPr lang="nl-BE" dirty="0"/>
          </a:p>
          <a:p>
            <a:pPr marL="0" indent="0" algn="ctr">
              <a:buNone/>
            </a:pPr>
            <a:r>
              <a:rPr lang="nl-BE" sz="1400" b="0" dirty="0"/>
              <a:t>27 </a:t>
            </a:r>
            <a:r>
              <a:rPr lang="nl-BE" sz="1400" b="0" dirty="0" err="1"/>
              <a:t>countries</a:t>
            </a:r>
            <a:r>
              <a:rPr lang="nl-BE" sz="1400" b="0" dirty="0"/>
              <a:t>: Belgium, Bosnia &amp; Herzegovina, Bulgaria, Croatia, </a:t>
            </a:r>
            <a:r>
              <a:rPr lang="nl-BE" sz="1400" b="0" dirty="0" err="1"/>
              <a:t>Czech</a:t>
            </a:r>
            <a:r>
              <a:rPr lang="nl-BE" sz="1400" b="0" dirty="0"/>
              <a:t> </a:t>
            </a:r>
            <a:r>
              <a:rPr lang="nl-BE" sz="1400" b="0" dirty="0" err="1"/>
              <a:t>Republic</a:t>
            </a:r>
            <a:r>
              <a:rPr lang="nl-BE" sz="1400" b="0" dirty="0"/>
              <a:t>, Egypt, Finland, Germany, Greece, Ireland, Italy, Kazakhstan, Kyrgyzstan, Latvia, Lithuania, The Netherlands, Poland, Portugal, Romania, Russia, </a:t>
            </a:r>
            <a:r>
              <a:rPr lang="nl-BE" sz="1400" b="0" dirty="0" err="1"/>
              <a:t>Serbia</a:t>
            </a:r>
            <a:r>
              <a:rPr lang="nl-BE" sz="1400" b="0" dirty="0"/>
              <a:t>, Slovenia, Spain, Sweden, Turkey, Ukraine, UK, </a:t>
            </a:r>
            <a:r>
              <a:rPr lang="nl-BE" sz="1400" b="0" dirty="0" err="1"/>
              <a:t>covering</a:t>
            </a:r>
            <a:r>
              <a:rPr lang="nl-BE" sz="1400" b="0" dirty="0"/>
              <a:t> 8261 </a:t>
            </a:r>
            <a:r>
              <a:rPr lang="nl-BE" sz="1400" b="0" dirty="0" err="1"/>
              <a:t>patients</a:t>
            </a:r>
            <a:endParaRPr lang="nl-BE" sz="1400" b="0" dirty="0"/>
          </a:p>
          <a:p>
            <a:endParaRPr lang="nl-B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336521-15A7-4883-89CE-3099EC49BAAC}"/>
              </a:ext>
            </a:extLst>
          </p:cNvPr>
          <p:cNvSpPr txBox="1"/>
          <p:nvPr/>
        </p:nvSpPr>
        <p:spPr>
          <a:xfrm>
            <a:off x="287846" y="4839022"/>
            <a:ext cx="81365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nl-BE" sz="800" i="0" kern="1200" dirty="0" err="1">
                <a:solidFill>
                  <a:schemeClr val="tx1"/>
                </a:solidFill>
                <a:latin typeface="+mn-lt"/>
                <a:ea typeface="+mn-ea"/>
              </a:rPr>
              <a:t>Kotseva</a:t>
            </a:r>
            <a:r>
              <a:rPr lang="nl-BE" sz="800" i="0" kern="1200" dirty="0">
                <a:solidFill>
                  <a:schemeClr val="tx1"/>
                </a:solidFill>
                <a:latin typeface="+mn-lt"/>
                <a:ea typeface="+mn-ea"/>
              </a:rPr>
              <a:t> K, et al. Lifestyle </a:t>
            </a:r>
            <a:r>
              <a:rPr lang="nl-BE" sz="800" i="0" kern="1200" dirty="0" err="1">
                <a:solidFill>
                  <a:schemeClr val="tx1"/>
                </a:solidFill>
                <a:latin typeface="+mn-lt"/>
                <a:ea typeface="+mn-ea"/>
              </a:rPr>
              <a:t>and</a:t>
            </a:r>
            <a:r>
              <a:rPr lang="nl-BE" sz="800" i="0" kern="1200" dirty="0">
                <a:solidFill>
                  <a:schemeClr val="tx1"/>
                </a:solidFill>
                <a:latin typeface="+mn-lt"/>
                <a:ea typeface="+mn-ea"/>
              </a:rPr>
              <a:t> impact on </a:t>
            </a:r>
            <a:r>
              <a:rPr lang="nl-BE" sz="800" i="0" kern="1200" dirty="0" err="1">
                <a:solidFill>
                  <a:schemeClr val="tx1"/>
                </a:solidFill>
                <a:latin typeface="+mn-lt"/>
                <a:ea typeface="+mn-ea"/>
              </a:rPr>
              <a:t>cardiovascular</a:t>
            </a:r>
            <a:r>
              <a:rPr lang="nl-BE" sz="800" i="0" kern="1200" dirty="0">
                <a:solidFill>
                  <a:schemeClr val="tx1"/>
                </a:solidFill>
                <a:latin typeface="+mn-lt"/>
                <a:ea typeface="+mn-ea"/>
              </a:rPr>
              <a:t> risk factor control in </a:t>
            </a:r>
            <a:r>
              <a:rPr lang="nl-BE" sz="800" i="0" kern="1200" dirty="0" err="1">
                <a:solidFill>
                  <a:schemeClr val="tx1"/>
                </a:solidFill>
                <a:latin typeface="+mn-lt"/>
                <a:ea typeface="+mn-ea"/>
              </a:rPr>
              <a:t>coronary</a:t>
            </a:r>
            <a:r>
              <a:rPr lang="nl-BE" sz="800" i="0" kern="1200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nl-BE" sz="800" i="0" kern="1200" dirty="0" err="1">
                <a:solidFill>
                  <a:schemeClr val="tx1"/>
                </a:solidFill>
                <a:latin typeface="+mn-lt"/>
                <a:ea typeface="+mn-ea"/>
              </a:rPr>
              <a:t>patients</a:t>
            </a:r>
            <a:r>
              <a:rPr lang="nl-BE" sz="800" i="0" kern="1200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nl-BE" sz="800" i="0" kern="1200" dirty="0" err="1">
                <a:solidFill>
                  <a:schemeClr val="tx1"/>
                </a:solidFill>
                <a:latin typeface="+mn-lt"/>
                <a:ea typeface="+mn-ea"/>
              </a:rPr>
              <a:t>across</a:t>
            </a:r>
            <a:r>
              <a:rPr lang="nl-BE" sz="800" i="0" kern="1200" dirty="0">
                <a:solidFill>
                  <a:schemeClr val="tx1"/>
                </a:solidFill>
                <a:latin typeface="+mn-lt"/>
                <a:ea typeface="+mn-ea"/>
              </a:rPr>
              <a:t> 27 </a:t>
            </a:r>
            <a:r>
              <a:rPr lang="nl-BE" sz="800" i="0" kern="1200" dirty="0" err="1">
                <a:solidFill>
                  <a:schemeClr val="tx1"/>
                </a:solidFill>
                <a:latin typeface="+mn-lt"/>
                <a:ea typeface="+mn-ea"/>
              </a:rPr>
              <a:t>countries</a:t>
            </a:r>
            <a:r>
              <a:rPr lang="nl-BE" sz="800" i="0" kern="1200" dirty="0">
                <a:solidFill>
                  <a:schemeClr val="tx1"/>
                </a:solidFill>
                <a:latin typeface="+mn-lt"/>
                <a:ea typeface="+mn-ea"/>
              </a:rPr>
              <a:t>: </a:t>
            </a:r>
            <a:r>
              <a:rPr lang="nl-BE" sz="800" i="0" kern="1200" dirty="0" err="1">
                <a:solidFill>
                  <a:schemeClr val="tx1"/>
                </a:solidFill>
                <a:latin typeface="+mn-lt"/>
                <a:ea typeface="+mn-ea"/>
              </a:rPr>
              <a:t>Results</a:t>
            </a:r>
            <a:r>
              <a:rPr lang="nl-BE" sz="800" i="0" kern="1200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nl-BE" sz="800" i="0" kern="1200" dirty="0" err="1">
                <a:solidFill>
                  <a:schemeClr val="tx1"/>
                </a:solidFill>
                <a:latin typeface="+mn-lt"/>
                <a:ea typeface="+mn-ea"/>
              </a:rPr>
              <a:t>from</a:t>
            </a:r>
            <a:r>
              <a:rPr lang="nl-BE" sz="800" i="0" kern="1200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nl-BE" sz="800" i="0" kern="1200" dirty="0" err="1">
                <a:solidFill>
                  <a:schemeClr val="tx1"/>
                </a:solidFill>
                <a:latin typeface="+mn-lt"/>
                <a:ea typeface="+mn-ea"/>
              </a:rPr>
              <a:t>the</a:t>
            </a:r>
            <a:r>
              <a:rPr lang="nl-BE" sz="800" i="0" kern="1200" dirty="0">
                <a:solidFill>
                  <a:schemeClr val="tx1"/>
                </a:solidFill>
                <a:latin typeface="+mn-lt"/>
                <a:ea typeface="+mn-ea"/>
              </a:rPr>
              <a:t> European Society of </a:t>
            </a:r>
            <a:r>
              <a:rPr lang="nl-BE" sz="800" i="0" kern="1200" dirty="0" err="1">
                <a:solidFill>
                  <a:schemeClr val="tx1"/>
                </a:solidFill>
                <a:latin typeface="+mn-lt"/>
                <a:ea typeface="+mn-ea"/>
              </a:rPr>
              <a:t>Cardiology</a:t>
            </a:r>
            <a:r>
              <a:rPr lang="nl-BE" sz="800" i="0" kern="1200" dirty="0">
                <a:solidFill>
                  <a:schemeClr val="tx1"/>
                </a:solidFill>
                <a:latin typeface="+mn-lt"/>
                <a:ea typeface="+mn-ea"/>
              </a:rPr>
              <a:t> ESC-EORP EUROASPIRE V </a:t>
            </a:r>
            <a:r>
              <a:rPr lang="nl-BE" sz="800" i="0" kern="1200" dirty="0" err="1">
                <a:solidFill>
                  <a:schemeClr val="tx1"/>
                </a:solidFill>
                <a:latin typeface="+mn-lt"/>
                <a:ea typeface="+mn-ea"/>
              </a:rPr>
              <a:t>registry</a:t>
            </a:r>
            <a:r>
              <a:rPr lang="nl-BE" sz="800" i="0" kern="1200" dirty="0">
                <a:solidFill>
                  <a:schemeClr val="tx1"/>
                </a:solidFill>
                <a:latin typeface="+mn-lt"/>
                <a:ea typeface="+mn-ea"/>
              </a:rPr>
              <a:t>. </a:t>
            </a:r>
            <a:r>
              <a:rPr lang="nl-BE" sz="800" i="0" kern="1200" dirty="0" err="1">
                <a:solidFill>
                  <a:schemeClr val="tx1"/>
                </a:solidFill>
                <a:latin typeface="+mn-lt"/>
                <a:ea typeface="+mn-ea"/>
              </a:rPr>
              <a:t>Eur</a:t>
            </a:r>
            <a:r>
              <a:rPr lang="nl-BE" sz="800" i="0" kern="1200" dirty="0">
                <a:solidFill>
                  <a:schemeClr val="tx1"/>
                </a:solidFill>
                <a:latin typeface="+mn-lt"/>
                <a:ea typeface="+mn-ea"/>
              </a:rPr>
              <a:t> J </a:t>
            </a:r>
            <a:r>
              <a:rPr lang="nl-BE" sz="800" i="0" kern="1200" dirty="0" err="1">
                <a:solidFill>
                  <a:schemeClr val="tx1"/>
                </a:solidFill>
                <a:latin typeface="+mn-lt"/>
                <a:ea typeface="+mn-ea"/>
              </a:rPr>
              <a:t>Prev</a:t>
            </a:r>
            <a:r>
              <a:rPr lang="nl-BE" sz="800" i="0" kern="1200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nl-BE" sz="800" i="0" kern="1200" dirty="0" err="1">
                <a:solidFill>
                  <a:schemeClr val="tx1"/>
                </a:solidFill>
                <a:latin typeface="+mn-lt"/>
                <a:ea typeface="+mn-ea"/>
              </a:rPr>
              <a:t>Cardiol</a:t>
            </a:r>
            <a:r>
              <a:rPr lang="nl-BE" sz="800" i="0" kern="1200" dirty="0">
                <a:solidFill>
                  <a:schemeClr val="tx1"/>
                </a:solidFill>
                <a:latin typeface="+mn-lt"/>
                <a:ea typeface="+mn-ea"/>
              </a:rPr>
              <a:t>. 2019;26(8):824-835. </a:t>
            </a:r>
          </a:p>
        </p:txBody>
      </p:sp>
    </p:spTree>
    <p:extLst>
      <p:ext uri="{BB962C8B-B14F-4D97-AF65-F5344CB8AC3E}">
        <p14:creationId xmlns:p14="http://schemas.microsoft.com/office/powerpoint/2010/main" val="1908403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24EDE57-E740-4008-8B09-C349DF63D4C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BE" dirty="0" err="1"/>
              <a:t>Cardiac</a:t>
            </a:r>
            <a:r>
              <a:rPr lang="nl-BE" dirty="0"/>
              <a:t> </a:t>
            </a:r>
            <a:r>
              <a:rPr lang="nl-BE" dirty="0" err="1"/>
              <a:t>rehab</a:t>
            </a:r>
            <a:r>
              <a:rPr lang="nl-BE" dirty="0"/>
              <a:t> =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road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optimal</a:t>
            </a:r>
            <a:r>
              <a:rPr lang="nl-BE" dirty="0"/>
              <a:t> CVD risk factor control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753858-E182-46F4-8EC2-C88BC0DBE324}"/>
              </a:ext>
            </a:extLst>
          </p:cNvPr>
          <p:cNvSpPr txBox="1"/>
          <p:nvPr/>
        </p:nvSpPr>
        <p:spPr>
          <a:xfrm>
            <a:off x="467544" y="1005265"/>
            <a:ext cx="7704856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  <a:p>
            <a:pPr algn="ctr"/>
            <a:r>
              <a:rPr lang="en-US" dirty="0"/>
              <a:t>Approximate Mortality Reduction Potential of Preventive Drug Interventions After MI</a:t>
            </a:r>
          </a:p>
          <a:p>
            <a:endParaRPr lang="en-US" dirty="0"/>
          </a:p>
          <a:p>
            <a:r>
              <a:rPr lang="en-US" b="1" dirty="0"/>
              <a:t>Intervention</a:t>
            </a:r>
            <a:r>
              <a:rPr lang="en-US" dirty="0"/>
              <a:t>		Mortality Risk Reduction, Mean (95% CI)</a:t>
            </a:r>
          </a:p>
          <a:p>
            <a:r>
              <a:rPr lang="en-US" dirty="0"/>
              <a:t>Low-dose aspirin			18% (1%–30%)</a:t>
            </a:r>
          </a:p>
          <a:p>
            <a:r>
              <a:rPr lang="en-US" dirty="0"/>
              <a:t>Statins				21% (14%–28%)</a:t>
            </a:r>
          </a:p>
          <a:p>
            <a:r>
              <a:rPr lang="en-US" dirty="0"/>
              <a:t>β-Blockers			23% (15%–31%)</a:t>
            </a:r>
          </a:p>
          <a:p>
            <a:r>
              <a:rPr lang="en-US" dirty="0"/>
              <a:t>ACE inhibitors			26% (16%–35%)</a:t>
            </a:r>
            <a:endParaRPr lang="nl-B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CDC966-435E-476B-836E-E2DC980586A4}"/>
              </a:ext>
            </a:extLst>
          </p:cNvPr>
          <p:cNvSpPr txBox="1"/>
          <p:nvPr/>
        </p:nvSpPr>
        <p:spPr>
          <a:xfrm>
            <a:off x="283270" y="4835748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nl-BE" sz="900" i="0" kern="1200" dirty="0" err="1">
                <a:solidFill>
                  <a:schemeClr val="tx1"/>
                </a:solidFill>
                <a:latin typeface="+mn-lt"/>
                <a:ea typeface="+mn-ea"/>
              </a:rPr>
              <a:t>Iestra</a:t>
            </a:r>
            <a:r>
              <a:rPr lang="nl-BE" sz="900" i="0" kern="1200" dirty="0">
                <a:solidFill>
                  <a:schemeClr val="tx1"/>
                </a:solidFill>
                <a:latin typeface="+mn-lt"/>
                <a:ea typeface="+mn-ea"/>
              </a:rPr>
              <a:t> JA, et al. Effect </a:t>
            </a:r>
            <a:r>
              <a:rPr lang="nl-BE" sz="900" i="0" kern="1200" dirty="0" err="1">
                <a:solidFill>
                  <a:schemeClr val="tx1"/>
                </a:solidFill>
                <a:latin typeface="+mn-lt"/>
                <a:ea typeface="+mn-ea"/>
              </a:rPr>
              <a:t>size</a:t>
            </a:r>
            <a:r>
              <a:rPr lang="nl-BE" sz="900" i="0" kern="1200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nl-BE" sz="900" i="0" kern="1200" dirty="0" err="1">
                <a:solidFill>
                  <a:schemeClr val="tx1"/>
                </a:solidFill>
                <a:latin typeface="+mn-lt"/>
                <a:ea typeface="+mn-ea"/>
              </a:rPr>
              <a:t>estimates</a:t>
            </a:r>
            <a:r>
              <a:rPr lang="nl-BE" sz="900" i="0" kern="1200" dirty="0">
                <a:solidFill>
                  <a:schemeClr val="tx1"/>
                </a:solidFill>
                <a:latin typeface="+mn-lt"/>
                <a:ea typeface="+mn-ea"/>
              </a:rPr>
              <a:t> of lifestyle </a:t>
            </a:r>
            <a:r>
              <a:rPr lang="nl-BE" sz="900" i="0" kern="1200" dirty="0" err="1">
                <a:solidFill>
                  <a:schemeClr val="tx1"/>
                </a:solidFill>
                <a:latin typeface="+mn-lt"/>
                <a:ea typeface="+mn-ea"/>
              </a:rPr>
              <a:t>and</a:t>
            </a:r>
            <a:r>
              <a:rPr lang="nl-BE" sz="900" i="0" kern="1200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nl-BE" sz="900" i="0" kern="1200" dirty="0" err="1">
                <a:solidFill>
                  <a:schemeClr val="tx1"/>
                </a:solidFill>
                <a:latin typeface="+mn-lt"/>
                <a:ea typeface="+mn-ea"/>
              </a:rPr>
              <a:t>dietary</a:t>
            </a:r>
            <a:r>
              <a:rPr lang="nl-BE" sz="900" i="0" kern="1200" dirty="0">
                <a:solidFill>
                  <a:schemeClr val="tx1"/>
                </a:solidFill>
                <a:latin typeface="+mn-lt"/>
                <a:ea typeface="+mn-ea"/>
              </a:rPr>
              <a:t> changes on </a:t>
            </a:r>
            <a:r>
              <a:rPr lang="nl-BE" sz="900" i="0" kern="1200" dirty="0" err="1">
                <a:solidFill>
                  <a:schemeClr val="tx1"/>
                </a:solidFill>
                <a:latin typeface="+mn-lt"/>
                <a:ea typeface="+mn-ea"/>
              </a:rPr>
              <a:t>all-cause</a:t>
            </a:r>
            <a:r>
              <a:rPr lang="nl-BE" sz="900" i="0" kern="1200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nl-BE" sz="900" i="0" kern="1200" dirty="0" err="1">
                <a:solidFill>
                  <a:schemeClr val="tx1"/>
                </a:solidFill>
                <a:latin typeface="+mn-lt"/>
                <a:ea typeface="+mn-ea"/>
              </a:rPr>
              <a:t>mortality</a:t>
            </a:r>
            <a:r>
              <a:rPr lang="nl-BE" sz="900" i="0" kern="1200" dirty="0">
                <a:solidFill>
                  <a:schemeClr val="tx1"/>
                </a:solidFill>
                <a:latin typeface="+mn-lt"/>
                <a:ea typeface="+mn-ea"/>
              </a:rPr>
              <a:t> in </a:t>
            </a:r>
            <a:r>
              <a:rPr lang="nl-BE" sz="900" i="0" kern="1200" dirty="0" err="1">
                <a:solidFill>
                  <a:schemeClr val="tx1"/>
                </a:solidFill>
                <a:latin typeface="+mn-lt"/>
                <a:ea typeface="+mn-ea"/>
              </a:rPr>
              <a:t>coronary</a:t>
            </a:r>
            <a:r>
              <a:rPr lang="nl-BE" sz="900" i="0" kern="1200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nl-BE" sz="900" i="0" kern="1200" dirty="0" err="1">
                <a:solidFill>
                  <a:schemeClr val="tx1"/>
                </a:solidFill>
                <a:latin typeface="+mn-lt"/>
                <a:ea typeface="+mn-ea"/>
              </a:rPr>
              <a:t>artery</a:t>
            </a:r>
            <a:r>
              <a:rPr lang="nl-BE" sz="900" i="0" kern="1200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nl-BE" sz="900" i="0" kern="1200" dirty="0" err="1">
                <a:solidFill>
                  <a:schemeClr val="tx1"/>
                </a:solidFill>
                <a:latin typeface="+mn-lt"/>
                <a:ea typeface="+mn-ea"/>
              </a:rPr>
              <a:t>disease</a:t>
            </a:r>
            <a:r>
              <a:rPr lang="nl-BE" sz="900" i="0" kern="1200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nl-BE" sz="900" i="0" kern="1200" dirty="0" err="1">
                <a:solidFill>
                  <a:schemeClr val="tx1"/>
                </a:solidFill>
                <a:latin typeface="+mn-lt"/>
                <a:ea typeface="+mn-ea"/>
              </a:rPr>
              <a:t>patients</a:t>
            </a:r>
            <a:r>
              <a:rPr lang="nl-BE" sz="900" i="0" kern="1200" dirty="0">
                <a:solidFill>
                  <a:schemeClr val="tx1"/>
                </a:solidFill>
                <a:latin typeface="+mn-lt"/>
                <a:ea typeface="+mn-ea"/>
              </a:rPr>
              <a:t>: a </a:t>
            </a:r>
            <a:r>
              <a:rPr lang="nl-BE" sz="900" i="0" kern="1200" dirty="0" err="1">
                <a:solidFill>
                  <a:schemeClr val="tx1"/>
                </a:solidFill>
                <a:latin typeface="+mn-lt"/>
                <a:ea typeface="+mn-ea"/>
              </a:rPr>
              <a:t>systematic</a:t>
            </a:r>
            <a:r>
              <a:rPr lang="nl-BE" sz="900" i="0" kern="1200" dirty="0">
                <a:solidFill>
                  <a:schemeClr val="tx1"/>
                </a:solidFill>
                <a:latin typeface="+mn-lt"/>
                <a:ea typeface="+mn-ea"/>
              </a:rPr>
              <a:t> review. </a:t>
            </a:r>
            <a:r>
              <a:rPr lang="nl-BE" sz="900" i="0" kern="1200" dirty="0" err="1">
                <a:solidFill>
                  <a:schemeClr val="tx1"/>
                </a:solidFill>
                <a:latin typeface="+mn-lt"/>
                <a:ea typeface="+mn-ea"/>
              </a:rPr>
              <a:t>Circulation</a:t>
            </a:r>
            <a:r>
              <a:rPr lang="nl-BE" sz="900" i="0" kern="1200" dirty="0">
                <a:solidFill>
                  <a:schemeClr val="tx1"/>
                </a:solidFill>
                <a:latin typeface="+mn-lt"/>
                <a:ea typeface="+mn-ea"/>
              </a:rPr>
              <a:t>. 2005;112(6):924-34.</a:t>
            </a:r>
          </a:p>
        </p:txBody>
      </p:sp>
    </p:spTree>
    <p:extLst>
      <p:ext uri="{BB962C8B-B14F-4D97-AF65-F5344CB8AC3E}">
        <p14:creationId xmlns:p14="http://schemas.microsoft.com/office/powerpoint/2010/main" val="3319529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24EDE57-E740-4008-8B09-C349DF63D4C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BE" dirty="0" err="1"/>
              <a:t>Cardiac</a:t>
            </a:r>
            <a:r>
              <a:rPr lang="nl-BE" dirty="0"/>
              <a:t> </a:t>
            </a:r>
            <a:r>
              <a:rPr lang="nl-BE" dirty="0" err="1"/>
              <a:t>rehab</a:t>
            </a:r>
            <a:r>
              <a:rPr lang="nl-BE" dirty="0"/>
              <a:t> =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road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optimal</a:t>
            </a:r>
            <a:r>
              <a:rPr lang="nl-BE" dirty="0"/>
              <a:t> CVD risk factor control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E5F1F9-1E92-4344-9BFE-1187E0A2F4FC}"/>
              </a:ext>
            </a:extLst>
          </p:cNvPr>
          <p:cNvSpPr txBox="1"/>
          <p:nvPr/>
        </p:nvSpPr>
        <p:spPr>
          <a:xfrm>
            <a:off x="324619" y="1203598"/>
            <a:ext cx="8135813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  <a:p>
            <a:pPr algn="ctr"/>
            <a:r>
              <a:rPr lang="en-US" dirty="0"/>
              <a:t>Approximate Mortality Reduction Potential of Lifestyle and Dietary Changes Estimated From Studies in CAD Patients and the General Population</a:t>
            </a:r>
          </a:p>
          <a:p>
            <a:endParaRPr lang="en-US" dirty="0"/>
          </a:p>
          <a:p>
            <a:r>
              <a:rPr lang="en-US" sz="1400" dirty="0"/>
              <a:t>	</a:t>
            </a:r>
          </a:p>
          <a:p>
            <a:pPr algn="ctr"/>
            <a:r>
              <a:rPr lang="en-US" sz="1400" dirty="0"/>
              <a:t>	Mortality Risk Reduction Estimated       	Mortality Risk Reduction Estimated	</a:t>
            </a:r>
          </a:p>
          <a:p>
            <a:pPr algn="ctr"/>
            <a:r>
              <a:rPr lang="en-US" sz="1400" dirty="0"/>
              <a:t>	in CAD Patients		  	in General Population</a:t>
            </a:r>
          </a:p>
          <a:p>
            <a:r>
              <a:rPr lang="en-US" sz="1400" b="1" dirty="0"/>
              <a:t>Recommendation</a:t>
            </a:r>
          </a:p>
          <a:p>
            <a:r>
              <a:rPr lang="en-US" sz="1400" dirty="0"/>
              <a:t>Smoking cessation		35%			50%</a:t>
            </a:r>
          </a:p>
          <a:p>
            <a:r>
              <a:rPr lang="en-US" sz="1400" dirty="0"/>
              <a:t>Physical activity		25%			20%–30%</a:t>
            </a:r>
          </a:p>
          <a:p>
            <a:r>
              <a:rPr lang="en-US" sz="1400" dirty="0"/>
              <a:t>Moderate alcohol		20%			15%</a:t>
            </a:r>
          </a:p>
          <a:p>
            <a:r>
              <a:rPr lang="en-US" sz="1400" dirty="0"/>
              <a:t>Combined dietary changes	45%			15%–40%</a:t>
            </a:r>
            <a:endParaRPr lang="nl-BE" sz="1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C07FF0-0577-4453-9727-73B853ACEF5A}"/>
              </a:ext>
            </a:extLst>
          </p:cNvPr>
          <p:cNvSpPr txBox="1"/>
          <p:nvPr/>
        </p:nvSpPr>
        <p:spPr>
          <a:xfrm>
            <a:off x="283270" y="4835748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nl-BE" sz="900" i="0" kern="1200" dirty="0" err="1">
                <a:solidFill>
                  <a:schemeClr val="tx1"/>
                </a:solidFill>
                <a:latin typeface="+mn-lt"/>
                <a:ea typeface="+mn-ea"/>
              </a:rPr>
              <a:t>Iestra</a:t>
            </a:r>
            <a:r>
              <a:rPr lang="nl-BE" sz="900" i="0" kern="1200" dirty="0">
                <a:solidFill>
                  <a:schemeClr val="tx1"/>
                </a:solidFill>
                <a:latin typeface="+mn-lt"/>
                <a:ea typeface="+mn-ea"/>
              </a:rPr>
              <a:t> JA, et al. Effect </a:t>
            </a:r>
            <a:r>
              <a:rPr lang="nl-BE" sz="900" i="0" kern="1200" dirty="0" err="1">
                <a:solidFill>
                  <a:schemeClr val="tx1"/>
                </a:solidFill>
                <a:latin typeface="+mn-lt"/>
                <a:ea typeface="+mn-ea"/>
              </a:rPr>
              <a:t>size</a:t>
            </a:r>
            <a:r>
              <a:rPr lang="nl-BE" sz="900" i="0" kern="1200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nl-BE" sz="900" i="0" kern="1200" dirty="0" err="1">
                <a:solidFill>
                  <a:schemeClr val="tx1"/>
                </a:solidFill>
                <a:latin typeface="+mn-lt"/>
                <a:ea typeface="+mn-ea"/>
              </a:rPr>
              <a:t>estimates</a:t>
            </a:r>
            <a:r>
              <a:rPr lang="nl-BE" sz="900" i="0" kern="1200" dirty="0">
                <a:solidFill>
                  <a:schemeClr val="tx1"/>
                </a:solidFill>
                <a:latin typeface="+mn-lt"/>
                <a:ea typeface="+mn-ea"/>
              </a:rPr>
              <a:t> of lifestyle </a:t>
            </a:r>
            <a:r>
              <a:rPr lang="nl-BE" sz="900" i="0" kern="1200" dirty="0" err="1">
                <a:solidFill>
                  <a:schemeClr val="tx1"/>
                </a:solidFill>
                <a:latin typeface="+mn-lt"/>
                <a:ea typeface="+mn-ea"/>
              </a:rPr>
              <a:t>and</a:t>
            </a:r>
            <a:r>
              <a:rPr lang="nl-BE" sz="900" i="0" kern="1200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nl-BE" sz="900" i="0" kern="1200" dirty="0" err="1">
                <a:solidFill>
                  <a:schemeClr val="tx1"/>
                </a:solidFill>
                <a:latin typeface="+mn-lt"/>
                <a:ea typeface="+mn-ea"/>
              </a:rPr>
              <a:t>dietary</a:t>
            </a:r>
            <a:r>
              <a:rPr lang="nl-BE" sz="900" i="0" kern="1200" dirty="0">
                <a:solidFill>
                  <a:schemeClr val="tx1"/>
                </a:solidFill>
                <a:latin typeface="+mn-lt"/>
                <a:ea typeface="+mn-ea"/>
              </a:rPr>
              <a:t> changes on </a:t>
            </a:r>
            <a:r>
              <a:rPr lang="nl-BE" sz="900" i="0" kern="1200" dirty="0" err="1">
                <a:solidFill>
                  <a:schemeClr val="tx1"/>
                </a:solidFill>
                <a:latin typeface="+mn-lt"/>
                <a:ea typeface="+mn-ea"/>
              </a:rPr>
              <a:t>all-cause</a:t>
            </a:r>
            <a:r>
              <a:rPr lang="nl-BE" sz="900" i="0" kern="1200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nl-BE" sz="900" i="0" kern="1200" dirty="0" err="1">
                <a:solidFill>
                  <a:schemeClr val="tx1"/>
                </a:solidFill>
                <a:latin typeface="+mn-lt"/>
                <a:ea typeface="+mn-ea"/>
              </a:rPr>
              <a:t>mortality</a:t>
            </a:r>
            <a:r>
              <a:rPr lang="nl-BE" sz="900" i="0" kern="1200" dirty="0">
                <a:solidFill>
                  <a:schemeClr val="tx1"/>
                </a:solidFill>
                <a:latin typeface="+mn-lt"/>
                <a:ea typeface="+mn-ea"/>
              </a:rPr>
              <a:t> in </a:t>
            </a:r>
            <a:r>
              <a:rPr lang="nl-BE" sz="900" i="0" kern="1200" dirty="0" err="1">
                <a:solidFill>
                  <a:schemeClr val="tx1"/>
                </a:solidFill>
                <a:latin typeface="+mn-lt"/>
                <a:ea typeface="+mn-ea"/>
              </a:rPr>
              <a:t>coronary</a:t>
            </a:r>
            <a:r>
              <a:rPr lang="nl-BE" sz="900" i="0" kern="1200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nl-BE" sz="900" i="0" kern="1200" dirty="0" err="1">
                <a:solidFill>
                  <a:schemeClr val="tx1"/>
                </a:solidFill>
                <a:latin typeface="+mn-lt"/>
                <a:ea typeface="+mn-ea"/>
              </a:rPr>
              <a:t>artery</a:t>
            </a:r>
            <a:r>
              <a:rPr lang="nl-BE" sz="900" i="0" kern="1200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nl-BE" sz="900" i="0" kern="1200" dirty="0" err="1">
                <a:solidFill>
                  <a:schemeClr val="tx1"/>
                </a:solidFill>
                <a:latin typeface="+mn-lt"/>
                <a:ea typeface="+mn-ea"/>
              </a:rPr>
              <a:t>disease</a:t>
            </a:r>
            <a:r>
              <a:rPr lang="nl-BE" sz="900" i="0" kern="1200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nl-BE" sz="900" i="0" kern="1200" dirty="0" err="1">
                <a:solidFill>
                  <a:schemeClr val="tx1"/>
                </a:solidFill>
                <a:latin typeface="+mn-lt"/>
                <a:ea typeface="+mn-ea"/>
              </a:rPr>
              <a:t>patients</a:t>
            </a:r>
            <a:r>
              <a:rPr lang="nl-BE" sz="900" i="0" kern="1200" dirty="0">
                <a:solidFill>
                  <a:schemeClr val="tx1"/>
                </a:solidFill>
                <a:latin typeface="+mn-lt"/>
                <a:ea typeface="+mn-ea"/>
              </a:rPr>
              <a:t>: a </a:t>
            </a:r>
            <a:r>
              <a:rPr lang="nl-BE" sz="900" i="0" kern="1200" dirty="0" err="1">
                <a:solidFill>
                  <a:schemeClr val="tx1"/>
                </a:solidFill>
                <a:latin typeface="+mn-lt"/>
                <a:ea typeface="+mn-ea"/>
              </a:rPr>
              <a:t>systematic</a:t>
            </a:r>
            <a:r>
              <a:rPr lang="nl-BE" sz="900" i="0" kern="1200" dirty="0">
                <a:solidFill>
                  <a:schemeClr val="tx1"/>
                </a:solidFill>
                <a:latin typeface="+mn-lt"/>
                <a:ea typeface="+mn-ea"/>
              </a:rPr>
              <a:t> review. </a:t>
            </a:r>
            <a:r>
              <a:rPr lang="nl-BE" sz="900" i="0" kern="1200" dirty="0" err="1">
                <a:solidFill>
                  <a:schemeClr val="tx1"/>
                </a:solidFill>
                <a:latin typeface="+mn-lt"/>
                <a:ea typeface="+mn-ea"/>
              </a:rPr>
              <a:t>Circulation</a:t>
            </a:r>
            <a:r>
              <a:rPr lang="nl-BE" sz="900" i="0" kern="1200" dirty="0">
                <a:solidFill>
                  <a:schemeClr val="tx1"/>
                </a:solidFill>
                <a:latin typeface="+mn-lt"/>
                <a:ea typeface="+mn-ea"/>
              </a:rPr>
              <a:t>. 2005;112(6):924-34.</a:t>
            </a:r>
          </a:p>
        </p:txBody>
      </p:sp>
    </p:spTree>
    <p:extLst>
      <p:ext uri="{BB962C8B-B14F-4D97-AF65-F5344CB8AC3E}">
        <p14:creationId xmlns:p14="http://schemas.microsoft.com/office/powerpoint/2010/main" val="1121792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D3C924D-E312-435E-88F4-E49591D316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BE" dirty="0" err="1"/>
              <a:t>Why</a:t>
            </a:r>
            <a:r>
              <a:rPr lang="nl-BE" dirty="0"/>
              <a:t> </a:t>
            </a:r>
            <a:r>
              <a:rPr lang="nl-BE" dirty="0" err="1"/>
              <a:t>cardiac</a:t>
            </a:r>
            <a:r>
              <a:rPr lang="nl-BE" dirty="0"/>
              <a:t> </a:t>
            </a:r>
            <a:r>
              <a:rPr lang="nl-BE" dirty="0" err="1"/>
              <a:t>rehab</a:t>
            </a:r>
            <a:r>
              <a:rPr lang="nl-BE" dirty="0"/>
              <a:t> </a:t>
            </a:r>
            <a:r>
              <a:rPr lang="nl-BE" dirty="0" err="1"/>
              <a:t>should</a:t>
            </a:r>
            <a:r>
              <a:rPr lang="nl-BE" dirty="0"/>
              <a:t> </a:t>
            </a:r>
            <a:r>
              <a:rPr lang="nl-BE" dirty="0" err="1"/>
              <a:t>be</a:t>
            </a:r>
            <a:r>
              <a:rPr lang="nl-BE" dirty="0"/>
              <a:t> teamwork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B41E188-3CFB-42E8-9BB3-86F8A91139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042349"/>
              </p:ext>
            </p:extLst>
          </p:nvPr>
        </p:nvGraphicFramePr>
        <p:xfrm>
          <a:off x="2267744" y="627534"/>
          <a:ext cx="6120678" cy="4247987"/>
        </p:xfrm>
        <a:graphic>
          <a:graphicData uri="http://schemas.openxmlformats.org/drawingml/2006/table">
            <a:tbl>
              <a:tblPr/>
              <a:tblGrid>
                <a:gridCol w="1020113">
                  <a:extLst>
                    <a:ext uri="{9D8B030D-6E8A-4147-A177-3AD203B41FA5}">
                      <a16:colId xmlns:a16="http://schemas.microsoft.com/office/drawing/2014/main" val="268661882"/>
                    </a:ext>
                  </a:extLst>
                </a:gridCol>
                <a:gridCol w="1020113">
                  <a:extLst>
                    <a:ext uri="{9D8B030D-6E8A-4147-A177-3AD203B41FA5}">
                      <a16:colId xmlns:a16="http://schemas.microsoft.com/office/drawing/2014/main" val="3963163028"/>
                    </a:ext>
                  </a:extLst>
                </a:gridCol>
                <a:gridCol w="1020113">
                  <a:extLst>
                    <a:ext uri="{9D8B030D-6E8A-4147-A177-3AD203B41FA5}">
                      <a16:colId xmlns:a16="http://schemas.microsoft.com/office/drawing/2014/main" val="2979832932"/>
                    </a:ext>
                  </a:extLst>
                </a:gridCol>
                <a:gridCol w="1020113">
                  <a:extLst>
                    <a:ext uri="{9D8B030D-6E8A-4147-A177-3AD203B41FA5}">
                      <a16:colId xmlns:a16="http://schemas.microsoft.com/office/drawing/2014/main" val="3088147938"/>
                    </a:ext>
                  </a:extLst>
                </a:gridCol>
                <a:gridCol w="1020113">
                  <a:extLst>
                    <a:ext uri="{9D8B030D-6E8A-4147-A177-3AD203B41FA5}">
                      <a16:colId xmlns:a16="http://schemas.microsoft.com/office/drawing/2014/main" val="2396728150"/>
                    </a:ext>
                  </a:extLst>
                </a:gridCol>
                <a:gridCol w="1020113">
                  <a:extLst>
                    <a:ext uri="{9D8B030D-6E8A-4147-A177-3AD203B41FA5}">
                      <a16:colId xmlns:a16="http://schemas.microsoft.com/office/drawing/2014/main" val="1911116374"/>
                    </a:ext>
                  </a:extLst>
                </a:gridCol>
              </a:tblGrid>
              <a:tr h="150026">
                <a:tc rowSpan="2">
                  <a:txBody>
                    <a:bodyPr/>
                    <a:lstStyle/>
                    <a:p>
                      <a:pPr algn="ctr"/>
                      <a:r>
                        <a:rPr lang="nl-BE" sz="700" b="1">
                          <a:solidFill>
                            <a:srgbClr val="222222"/>
                          </a:solidFill>
                          <a:effectLst/>
                        </a:rPr>
                        <a:t>Outcome</a:t>
                      </a:r>
                    </a:p>
                  </a:txBody>
                  <a:tcPr marL="15507" marR="15507" marT="22153" marB="1107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nl-BE" sz="700" b="1" dirty="0">
                          <a:solidFill>
                            <a:srgbClr val="222222"/>
                          </a:solidFill>
                          <a:effectLst/>
                        </a:rPr>
                        <a:t>Component</a:t>
                      </a:r>
                    </a:p>
                  </a:txBody>
                  <a:tcPr marL="15507" marR="15507" marT="22153" marB="1107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6320734"/>
                  </a:ext>
                </a:extLst>
              </a:tr>
              <a:tr h="273196"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700" b="1" dirty="0" err="1">
                          <a:solidFill>
                            <a:srgbClr val="222222"/>
                          </a:solidFill>
                          <a:effectLst/>
                        </a:rPr>
                        <a:t>Nutritional</a:t>
                      </a:r>
                      <a:r>
                        <a:rPr lang="nl-BE" sz="700" b="1" dirty="0">
                          <a:solidFill>
                            <a:srgbClr val="222222"/>
                          </a:solidFill>
                          <a:effectLst/>
                        </a:rPr>
                        <a:t> Counseling</a:t>
                      </a:r>
                    </a:p>
                  </a:txBody>
                  <a:tcPr marL="15507" marR="15507" marT="22153" marB="1107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700" b="1">
                          <a:solidFill>
                            <a:srgbClr val="222222"/>
                          </a:solidFill>
                          <a:effectLst/>
                        </a:rPr>
                        <a:t>Risk Factor Modification</a:t>
                      </a:r>
                    </a:p>
                  </a:txBody>
                  <a:tcPr marL="15507" marR="15507" marT="22153" marB="1107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700" b="1" dirty="0" err="1">
                          <a:solidFill>
                            <a:srgbClr val="222222"/>
                          </a:solidFill>
                          <a:effectLst/>
                        </a:rPr>
                        <a:t>Psychosocial</a:t>
                      </a:r>
                      <a:r>
                        <a:rPr lang="nl-BE" sz="700" b="1" dirty="0">
                          <a:solidFill>
                            <a:srgbClr val="222222"/>
                          </a:solidFill>
                          <a:effectLst/>
                        </a:rPr>
                        <a:t> Management</a:t>
                      </a:r>
                    </a:p>
                  </a:txBody>
                  <a:tcPr marL="15507" marR="15507" marT="22153" marB="1107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700" b="1">
                          <a:solidFill>
                            <a:srgbClr val="222222"/>
                          </a:solidFill>
                          <a:effectLst/>
                        </a:rPr>
                        <a:t>Patient Education</a:t>
                      </a:r>
                    </a:p>
                  </a:txBody>
                  <a:tcPr marL="15507" marR="15507" marT="22153" marB="1107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700" b="1">
                          <a:solidFill>
                            <a:srgbClr val="222222"/>
                          </a:solidFill>
                          <a:effectLst/>
                        </a:rPr>
                        <a:t>Exercise Training</a:t>
                      </a:r>
                    </a:p>
                  </a:txBody>
                  <a:tcPr marL="15507" marR="15507" marT="22153" marB="1107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1940202"/>
                  </a:ext>
                </a:extLst>
              </a:tr>
              <a:tr h="141075">
                <a:tc gridSpan="6">
                  <a:txBody>
                    <a:bodyPr/>
                    <a:lstStyle/>
                    <a:p>
                      <a:pPr algn="ctr"/>
                      <a:r>
                        <a:rPr lang="nl-BE" sz="700" b="0">
                          <a:solidFill>
                            <a:srgbClr val="222222"/>
                          </a:solidFill>
                          <a:effectLst/>
                        </a:rPr>
                        <a:t>All-Cause Mortality</a:t>
                      </a:r>
                    </a:p>
                  </a:txBody>
                  <a:tcPr marL="15507" marR="15507" marT="11077" marB="1107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6365850"/>
                  </a:ext>
                </a:extLst>
              </a:tr>
              <a:tr h="264245">
                <a:tc>
                  <a:txBody>
                    <a:bodyPr/>
                    <a:lstStyle/>
                    <a:p>
                      <a:pPr algn="ctr"/>
                      <a:r>
                        <a:rPr lang="nl-BE" sz="700" b="0" dirty="0" err="1">
                          <a:solidFill>
                            <a:srgbClr val="222222"/>
                          </a:solidFill>
                          <a:effectLst/>
                        </a:rPr>
                        <a:t>Estimate</a:t>
                      </a:r>
                      <a:r>
                        <a:rPr lang="nl-BE" sz="700" b="0" dirty="0">
                          <a:solidFill>
                            <a:srgbClr val="222222"/>
                          </a:solidFill>
                          <a:effectLst/>
                        </a:rPr>
                        <a:t> &amp; 95% </a:t>
                      </a:r>
                      <a:r>
                        <a:rPr lang="nl-BE" sz="700" b="0" dirty="0" err="1">
                          <a:solidFill>
                            <a:srgbClr val="222222"/>
                          </a:solidFill>
                          <a:effectLst/>
                        </a:rPr>
                        <a:t>Credible</a:t>
                      </a:r>
                      <a:r>
                        <a:rPr lang="nl-BE" sz="700" b="0" dirty="0">
                          <a:solidFill>
                            <a:srgbClr val="222222"/>
                          </a:solidFill>
                          <a:effectLst/>
                        </a:rPr>
                        <a:t> Interval</a:t>
                      </a:r>
                    </a:p>
                  </a:txBody>
                  <a:tcPr marL="15507" marR="15507" marT="11077" marB="1107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700" b="0">
                          <a:solidFill>
                            <a:srgbClr val="222222"/>
                          </a:solidFill>
                          <a:effectLst/>
                        </a:rPr>
                        <a:t>1.07</a:t>
                      </a:r>
                      <a:br>
                        <a:rPr lang="nl-BE" sz="700" b="0">
                          <a:solidFill>
                            <a:srgbClr val="222222"/>
                          </a:solidFill>
                          <a:effectLst/>
                        </a:rPr>
                      </a:br>
                      <a:r>
                        <a:rPr lang="nl-BE" sz="700" b="0">
                          <a:solidFill>
                            <a:srgbClr val="222222"/>
                          </a:solidFill>
                          <a:effectLst/>
                        </a:rPr>
                        <a:t>(0.78–1.46)</a:t>
                      </a:r>
                    </a:p>
                  </a:txBody>
                  <a:tcPr marL="15507" marR="15507" marT="11077" marB="1107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700" b="0">
                          <a:solidFill>
                            <a:srgbClr val="222222"/>
                          </a:solidFill>
                          <a:effectLst/>
                        </a:rPr>
                        <a:t>0.87</a:t>
                      </a:r>
                      <a:br>
                        <a:rPr lang="nl-BE" sz="700" b="0">
                          <a:solidFill>
                            <a:srgbClr val="222222"/>
                          </a:solidFill>
                          <a:effectLst/>
                        </a:rPr>
                      </a:br>
                      <a:r>
                        <a:rPr lang="nl-BE" sz="700" b="0">
                          <a:solidFill>
                            <a:srgbClr val="222222"/>
                          </a:solidFill>
                          <a:effectLst/>
                        </a:rPr>
                        <a:t>(0.66–1.15)</a:t>
                      </a:r>
                    </a:p>
                  </a:txBody>
                  <a:tcPr marL="15507" marR="15507" marT="11077" marB="1107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700" b="0">
                          <a:solidFill>
                            <a:srgbClr val="222222"/>
                          </a:solidFill>
                          <a:effectLst/>
                        </a:rPr>
                        <a:t>0.68</a:t>
                      </a:r>
                      <a:br>
                        <a:rPr lang="nl-BE" sz="700" b="0">
                          <a:solidFill>
                            <a:srgbClr val="222222"/>
                          </a:solidFill>
                          <a:effectLst/>
                        </a:rPr>
                      </a:br>
                      <a:r>
                        <a:rPr lang="nl-BE" sz="700" b="0">
                          <a:solidFill>
                            <a:srgbClr val="222222"/>
                          </a:solidFill>
                          <a:effectLst/>
                        </a:rPr>
                        <a:t>(0.54–0.85)</a:t>
                      </a:r>
                    </a:p>
                  </a:txBody>
                  <a:tcPr marL="15507" marR="15507" marT="11077" marB="1107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700" b="0">
                          <a:solidFill>
                            <a:srgbClr val="222222"/>
                          </a:solidFill>
                          <a:effectLst/>
                        </a:rPr>
                        <a:t>0.98</a:t>
                      </a:r>
                      <a:br>
                        <a:rPr lang="nl-BE" sz="700" b="0">
                          <a:solidFill>
                            <a:srgbClr val="222222"/>
                          </a:solidFill>
                          <a:effectLst/>
                        </a:rPr>
                      </a:br>
                      <a:r>
                        <a:rPr lang="nl-BE" sz="700" b="0">
                          <a:solidFill>
                            <a:srgbClr val="222222"/>
                          </a:solidFill>
                          <a:effectLst/>
                        </a:rPr>
                        <a:t>(0.78–1.20)</a:t>
                      </a:r>
                    </a:p>
                  </a:txBody>
                  <a:tcPr marL="15507" marR="15507" marT="11077" marB="1107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700" b="0">
                          <a:solidFill>
                            <a:srgbClr val="222222"/>
                          </a:solidFill>
                          <a:effectLst/>
                        </a:rPr>
                        <a:t>0.74</a:t>
                      </a:r>
                      <a:br>
                        <a:rPr lang="nl-BE" sz="700" b="0">
                          <a:solidFill>
                            <a:srgbClr val="222222"/>
                          </a:solidFill>
                          <a:effectLst/>
                        </a:rPr>
                      </a:br>
                      <a:r>
                        <a:rPr lang="nl-BE" sz="700" b="0">
                          <a:solidFill>
                            <a:srgbClr val="222222"/>
                          </a:solidFill>
                          <a:effectLst/>
                        </a:rPr>
                        <a:t>(0.60–0.92)</a:t>
                      </a:r>
                    </a:p>
                  </a:txBody>
                  <a:tcPr marL="15507" marR="15507" marT="11077" marB="1107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1589622"/>
                  </a:ext>
                </a:extLst>
              </a:tr>
              <a:tr h="141075">
                <a:tc>
                  <a:txBody>
                    <a:bodyPr/>
                    <a:lstStyle/>
                    <a:p>
                      <a:pPr algn="ctr"/>
                      <a:r>
                        <a:rPr lang="nl-BE" sz="700" b="0">
                          <a:solidFill>
                            <a:srgbClr val="222222"/>
                          </a:solidFill>
                          <a:effectLst/>
                        </a:rPr>
                        <a:t>Probability Best</a:t>
                      </a:r>
                    </a:p>
                  </a:txBody>
                  <a:tcPr marL="15507" marR="15507" marT="11077" marB="1107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700" b="0">
                          <a:solidFill>
                            <a:srgbClr val="222222"/>
                          </a:solidFill>
                          <a:effectLst/>
                        </a:rPr>
                        <a:t>0.01</a:t>
                      </a:r>
                    </a:p>
                  </a:txBody>
                  <a:tcPr marL="15507" marR="15507" marT="11077" marB="1107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700" b="0">
                          <a:solidFill>
                            <a:srgbClr val="222222"/>
                          </a:solidFill>
                          <a:effectLst/>
                        </a:rPr>
                        <a:t>0.04</a:t>
                      </a:r>
                    </a:p>
                  </a:txBody>
                  <a:tcPr marL="15507" marR="15507" marT="11077" marB="1107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700" b="0">
                          <a:solidFill>
                            <a:srgbClr val="222222"/>
                          </a:solidFill>
                          <a:effectLst/>
                        </a:rPr>
                        <a:t>0.67</a:t>
                      </a:r>
                    </a:p>
                  </a:txBody>
                  <a:tcPr marL="15507" marR="15507" marT="11077" marB="1107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700" b="0">
                          <a:solidFill>
                            <a:srgbClr val="222222"/>
                          </a:solidFill>
                          <a:effectLst/>
                        </a:rPr>
                        <a:t>0.01</a:t>
                      </a:r>
                    </a:p>
                  </a:txBody>
                  <a:tcPr marL="15507" marR="15507" marT="11077" marB="1107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700" b="0">
                          <a:solidFill>
                            <a:srgbClr val="222222"/>
                          </a:solidFill>
                          <a:effectLst/>
                        </a:rPr>
                        <a:t>0.28</a:t>
                      </a:r>
                    </a:p>
                  </a:txBody>
                  <a:tcPr marL="15507" marR="15507" marT="11077" marB="1107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0392389"/>
                  </a:ext>
                </a:extLst>
              </a:tr>
              <a:tr h="141075">
                <a:tc gridSpan="6">
                  <a:txBody>
                    <a:bodyPr/>
                    <a:lstStyle/>
                    <a:p>
                      <a:pPr algn="ctr"/>
                      <a:r>
                        <a:rPr lang="nl-BE" sz="700" b="0">
                          <a:solidFill>
                            <a:srgbClr val="222222"/>
                          </a:solidFill>
                          <a:effectLst/>
                        </a:rPr>
                        <a:t>CV Mortality</a:t>
                      </a:r>
                    </a:p>
                  </a:txBody>
                  <a:tcPr marL="15507" marR="15507" marT="11077" marB="1107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7254465"/>
                  </a:ext>
                </a:extLst>
              </a:tr>
              <a:tr h="264245">
                <a:tc>
                  <a:txBody>
                    <a:bodyPr/>
                    <a:lstStyle/>
                    <a:p>
                      <a:pPr algn="ctr"/>
                      <a:r>
                        <a:rPr lang="nl-BE" sz="700" b="0">
                          <a:solidFill>
                            <a:srgbClr val="222222"/>
                          </a:solidFill>
                          <a:effectLst/>
                        </a:rPr>
                        <a:t>Estimate &amp; 95% Credible Interval</a:t>
                      </a:r>
                    </a:p>
                  </a:txBody>
                  <a:tcPr marL="15507" marR="15507" marT="11077" marB="1107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700" b="0" dirty="0">
                          <a:solidFill>
                            <a:srgbClr val="222222"/>
                          </a:solidFill>
                          <a:effectLst/>
                        </a:rPr>
                        <a:t>1.11</a:t>
                      </a:r>
                      <a:br>
                        <a:rPr lang="nl-BE" sz="700" b="0" dirty="0">
                          <a:solidFill>
                            <a:srgbClr val="222222"/>
                          </a:solidFill>
                          <a:effectLst/>
                        </a:rPr>
                      </a:br>
                      <a:r>
                        <a:rPr lang="nl-BE" sz="700" b="0" dirty="0">
                          <a:solidFill>
                            <a:srgbClr val="222222"/>
                          </a:solidFill>
                          <a:effectLst/>
                        </a:rPr>
                        <a:t>(0.68–1.74)</a:t>
                      </a:r>
                    </a:p>
                  </a:txBody>
                  <a:tcPr marL="15507" marR="15507" marT="11077" marB="1107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700" b="0">
                          <a:solidFill>
                            <a:srgbClr val="222222"/>
                          </a:solidFill>
                          <a:effectLst/>
                        </a:rPr>
                        <a:t>0.72</a:t>
                      </a:r>
                      <a:br>
                        <a:rPr lang="nl-BE" sz="700" b="0">
                          <a:solidFill>
                            <a:srgbClr val="222222"/>
                          </a:solidFill>
                          <a:effectLst/>
                        </a:rPr>
                      </a:br>
                      <a:r>
                        <a:rPr lang="nl-BE" sz="700" b="0">
                          <a:solidFill>
                            <a:srgbClr val="222222"/>
                          </a:solidFill>
                          <a:effectLst/>
                        </a:rPr>
                        <a:t>(0.43–1.22)</a:t>
                      </a:r>
                    </a:p>
                  </a:txBody>
                  <a:tcPr marL="15507" marR="15507" marT="11077" marB="1107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700" b="0">
                          <a:solidFill>
                            <a:srgbClr val="222222"/>
                          </a:solidFill>
                          <a:effectLst/>
                        </a:rPr>
                        <a:t>0.76</a:t>
                      </a:r>
                      <a:br>
                        <a:rPr lang="nl-BE" sz="700" b="0">
                          <a:solidFill>
                            <a:srgbClr val="222222"/>
                          </a:solidFill>
                          <a:effectLst/>
                        </a:rPr>
                      </a:br>
                      <a:r>
                        <a:rPr lang="nl-BE" sz="700" b="0">
                          <a:solidFill>
                            <a:srgbClr val="222222"/>
                          </a:solidFill>
                          <a:effectLst/>
                        </a:rPr>
                        <a:t>(0.53–1.11)</a:t>
                      </a:r>
                    </a:p>
                  </a:txBody>
                  <a:tcPr marL="15507" marR="15507" marT="11077" marB="1107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700" b="0">
                          <a:solidFill>
                            <a:srgbClr val="222222"/>
                          </a:solidFill>
                          <a:effectLst/>
                        </a:rPr>
                        <a:t>0.95</a:t>
                      </a:r>
                      <a:br>
                        <a:rPr lang="nl-BE" sz="700" b="0">
                          <a:solidFill>
                            <a:srgbClr val="222222"/>
                          </a:solidFill>
                          <a:effectLst/>
                        </a:rPr>
                      </a:br>
                      <a:r>
                        <a:rPr lang="nl-BE" sz="700" b="0">
                          <a:solidFill>
                            <a:srgbClr val="222222"/>
                          </a:solidFill>
                          <a:effectLst/>
                        </a:rPr>
                        <a:t>(0.62–1.39)</a:t>
                      </a:r>
                    </a:p>
                  </a:txBody>
                  <a:tcPr marL="15507" marR="15507" marT="11077" marB="1107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700" b="0">
                          <a:solidFill>
                            <a:srgbClr val="222222"/>
                          </a:solidFill>
                          <a:effectLst/>
                        </a:rPr>
                        <a:t>0.75</a:t>
                      </a:r>
                      <a:br>
                        <a:rPr lang="nl-BE" sz="700" b="0">
                          <a:solidFill>
                            <a:srgbClr val="222222"/>
                          </a:solidFill>
                          <a:effectLst/>
                        </a:rPr>
                      </a:br>
                      <a:r>
                        <a:rPr lang="nl-BE" sz="700" b="0">
                          <a:solidFill>
                            <a:srgbClr val="222222"/>
                          </a:solidFill>
                          <a:effectLst/>
                        </a:rPr>
                        <a:t>(0.53–1.05)</a:t>
                      </a:r>
                    </a:p>
                  </a:txBody>
                  <a:tcPr marL="15507" marR="15507" marT="11077" marB="1107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590198"/>
                  </a:ext>
                </a:extLst>
              </a:tr>
              <a:tr h="141075">
                <a:tc>
                  <a:txBody>
                    <a:bodyPr/>
                    <a:lstStyle/>
                    <a:p>
                      <a:pPr algn="ctr"/>
                      <a:r>
                        <a:rPr lang="nl-BE" sz="700" b="0">
                          <a:solidFill>
                            <a:srgbClr val="222222"/>
                          </a:solidFill>
                          <a:effectLst/>
                        </a:rPr>
                        <a:t>Probability Best</a:t>
                      </a:r>
                    </a:p>
                  </a:txBody>
                  <a:tcPr marL="15507" marR="15507" marT="11077" marB="1107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700" b="0">
                          <a:solidFill>
                            <a:srgbClr val="222222"/>
                          </a:solidFill>
                          <a:effectLst/>
                        </a:rPr>
                        <a:t>0.03</a:t>
                      </a:r>
                    </a:p>
                  </a:txBody>
                  <a:tcPr marL="15507" marR="15507" marT="11077" marB="1107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700" b="0">
                          <a:solidFill>
                            <a:srgbClr val="222222"/>
                          </a:solidFill>
                          <a:effectLst/>
                        </a:rPr>
                        <a:t>0.40</a:t>
                      </a:r>
                    </a:p>
                  </a:txBody>
                  <a:tcPr marL="15507" marR="15507" marT="11077" marB="1107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700" b="0">
                          <a:solidFill>
                            <a:srgbClr val="222222"/>
                          </a:solidFill>
                          <a:effectLst/>
                        </a:rPr>
                        <a:t>0.24</a:t>
                      </a:r>
                    </a:p>
                  </a:txBody>
                  <a:tcPr marL="15507" marR="15507" marT="11077" marB="1107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700" b="0">
                          <a:solidFill>
                            <a:srgbClr val="222222"/>
                          </a:solidFill>
                          <a:effectLst/>
                        </a:rPr>
                        <a:t>0.06</a:t>
                      </a:r>
                    </a:p>
                  </a:txBody>
                  <a:tcPr marL="15507" marR="15507" marT="11077" marB="1107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700" b="0">
                          <a:solidFill>
                            <a:srgbClr val="222222"/>
                          </a:solidFill>
                          <a:effectLst/>
                        </a:rPr>
                        <a:t>0.28</a:t>
                      </a:r>
                    </a:p>
                  </a:txBody>
                  <a:tcPr marL="15507" marR="15507" marT="11077" marB="1107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5473886"/>
                  </a:ext>
                </a:extLst>
              </a:tr>
              <a:tr h="141075">
                <a:tc gridSpan="6">
                  <a:txBody>
                    <a:bodyPr/>
                    <a:lstStyle/>
                    <a:p>
                      <a:pPr algn="ctr"/>
                      <a:r>
                        <a:rPr lang="nl-BE" sz="700" b="0">
                          <a:solidFill>
                            <a:srgbClr val="222222"/>
                          </a:solidFill>
                          <a:effectLst/>
                        </a:rPr>
                        <a:t>Total MI</a:t>
                      </a:r>
                    </a:p>
                  </a:txBody>
                  <a:tcPr marL="15507" marR="15507" marT="11077" marB="1107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5387008"/>
                  </a:ext>
                </a:extLst>
              </a:tr>
              <a:tr h="264245">
                <a:tc>
                  <a:txBody>
                    <a:bodyPr/>
                    <a:lstStyle/>
                    <a:p>
                      <a:pPr algn="ctr"/>
                      <a:r>
                        <a:rPr lang="nl-BE" sz="700" b="0">
                          <a:solidFill>
                            <a:srgbClr val="222222"/>
                          </a:solidFill>
                          <a:effectLst/>
                        </a:rPr>
                        <a:t>Estimate &amp; 95% Credible Interval</a:t>
                      </a:r>
                    </a:p>
                  </a:txBody>
                  <a:tcPr marL="15507" marR="15507" marT="11077" marB="1107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700" b="0">
                          <a:solidFill>
                            <a:srgbClr val="222222"/>
                          </a:solidFill>
                          <a:effectLst/>
                        </a:rPr>
                        <a:t>0.94</a:t>
                      </a:r>
                      <a:br>
                        <a:rPr lang="nl-BE" sz="700" b="0">
                          <a:solidFill>
                            <a:srgbClr val="222222"/>
                          </a:solidFill>
                          <a:effectLst/>
                        </a:rPr>
                      </a:br>
                      <a:r>
                        <a:rPr lang="nl-BE" sz="700" b="0">
                          <a:solidFill>
                            <a:srgbClr val="222222"/>
                          </a:solidFill>
                          <a:effectLst/>
                        </a:rPr>
                        <a:t>(0.56–1.55)</a:t>
                      </a:r>
                    </a:p>
                  </a:txBody>
                  <a:tcPr marL="15507" marR="15507" marT="11077" marB="1107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700" b="0">
                          <a:solidFill>
                            <a:srgbClr val="222222"/>
                          </a:solidFill>
                          <a:effectLst/>
                        </a:rPr>
                        <a:t>0.86</a:t>
                      </a:r>
                      <a:br>
                        <a:rPr lang="nl-BE" sz="700" b="0">
                          <a:solidFill>
                            <a:srgbClr val="222222"/>
                          </a:solidFill>
                          <a:effectLst/>
                        </a:rPr>
                      </a:br>
                      <a:r>
                        <a:rPr lang="nl-BE" sz="700" b="0">
                          <a:solidFill>
                            <a:srgbClr val="222222"/>
                          </a:solidFill>
                          <a:effectLst/>
                        </a:rPr>
                        <a:t>(0.54–1.38)</a:t>
                      </a:r>
                    </a:p>
                  </a:txBody>
                  <a:tcPr marL="15507" marR="15507" marT="11077" marB="1107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700" b="0">
                          <a:solidFill>
                            <a:srgbClr val="222222"/>
                          </a:solidFill>
                          <a:effectLst/>
                        </a:rPr>
                        <a:t>0.76</a:t>
                      </a:r>
                      <a:br>
                        <a:rPr lang="nl-BE" sz="700" b="0">
                          <a:solidFill>
                            <a:srgbClr val="222222"/>
                          </a:solidFill>
                          <a:effectLst/>
                        </a:rPr>
                      </a:br>
                      <a:r>
                        <a:rPr lang="nl-BE" sz="700" b="0">
                          <a:solidFill>
                            <a:srgbClr val="222222"/>
                          </a:solidFill>
                          <a:effectLst/>
                        </a:rPr>
                        <a:t>(0.57–0.99)</a:t>
                      </a:r>
                    </a:p>
                  </a:txBody>
                  <a:tcPr marL="15507" marR="15507" marT="11077" marB="1107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700" b="0">
                          <a:solidFill>
                            <a:srgbClr val="222222"/>
                          </a:solidFill>
                          <a:effectLst/>
                        </a:rPr>
                        <a:t>0.68</a:t>
                      </a:r>
                      <a:br>
                        <a:rPr lang="nl-BE" sz="700" b="0">
                          <a:solidFill>
                            <a:srgbClr val="222222"/>
                          </a:solidFill>
                          <a:effectLst/>
                        </a:rPr>
                      </a:br>
                      <a:r>
                        <a:rPr lang="nl-BE" sz="700" b="0">
                          <a:solidFill>
                            <a:srgbClr val="222222"/>
                          </a:solidFill>
                          <a:effectLst/>
                        </a:rPr>
                        <a:t>(0.47–0.99)</a:t>
                      </a:r>
                    </a:p>
                  </a:txBody>
                  <a:tcPr marL="15507" marR="15507" marT="11077" marB="1107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700" b="0">
                          <a:solidFill>
                            <a:srgbClr val="222222"/>
                          </a:solidFill>
                          <a:effectLst/>
                        </a:rPr>
                        <a:t>0.75</a:t>
                      </a:r>
                      <a:br>
                        <a:rPr lang="nl-BE" sz="700" b="0">
                          <a:solidFill>
                            <a:srgbClr val="222222"/>
                          </a:solidFill>
                          <a:effectLst/>
                        </a:rPr>
                      </a:br>
                      <a:r>
                        <a:rPr lang="nl-BE" sz="700" b="0">
                          <a:solidFill>
                            <a:srgbClr val="222222"/>
                          </a:solidFill>
                          <a:effectLst/>
                        </a:rPr>
                        <a:t>(0.56–0.99)</a:t>
                      </a:r>
                    </a:p>
                  </a:txBody>
                  <a:tcPr marL="15507" marR="15507" marT="11077" marB="1107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3210528"/>
                  </a:ext>
                </a:extLst>
              </a:tr>
              <a:tr h="141075">
                <a:tc>
                  <a:txBody>
                    <a:bodyPr/>
                    <a:lstStyle/>
                    <a:p>
                      <a:pPr algn="ctr"/>
                      <a:r>
                        <a:rPr lang="nl-BE" sz="700" b="0">
                          <a:solidFill>
                            <a:srgbClr val="222222"/>
                          </a:solidFill>
                          <a:effectLst/>
                        </a:rPr>
                        <a:t>Probability Best</a:t>
                      </a:r>
                    </a:p>
                  </a:txBody>
                  <a:tcPr marL="15507" marR="15507" marT="11077" marB="1107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700" b="0">
                          <a:solidFill>
                            <a:srgbClr val="222222"/>
                          </a:solidFill>
                          <a:effectLst/>
                        </a:rPr>
                        <a:t>0.08</a:t>
                      </a:r>
                    </a:p>
                  </a:txBody>
                  <a:tcPr marL="15507" marR="15507" marT="11077" marB="1107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700" b="0">
                          <a:solidFill>
                            <a:srgbClr val="222222"/>
                          </a:solidFill>
                          <a:effectLst/>
                        </a:rPr>
                        <a:t>0.10</a:t>
                      </a:r>
                    </a:p>
                  </a:txBody>
                  <a:tcPr marL="15507" marR="15507" marT="11077" marB="1107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700" b="0" dirty="0">
                          <a:solidFill>
                            <a:srgbClr val="222222"/>
                          </a:solidFill>
                          <a:effectLst/>
                        </a:rPr>
                        <a:t>0.17</a:t>
                      </a:r>
                    </a:p>
                  </a:txBody>
                  <a:tcPr marL="15507" marR="15507" marT="11077" marB="1107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700" b="0">
                          <a:solidFill>
                            <a:srgbClr val="222222"/>
                          </a:solidFill>
                          <a:effectLst/>
                        </a:rPr>
                        <a:t>0.45</a:t>
                      </a:r>
                    </a:p>
                  </a:txBody>
                  <a:tcPr marL="15507" marR="15507" marT="11077" marB="1107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700" b="0">
                          <a:solidFill>
                            <a:srgbClr val="222222"/>
                          </a:solidFill>
                          <a:effectLst/>
                        </a:rPr>
                        <a:t>0.20</a:t>
                      </a:r>
                    </a:p>
                  </a:txBody>
                  <a:tcPr marL="15507" marR="15507" marT="11077" marB="1107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3452526"/>
                  </a:ext>
                </a:extLst>
              </a:tr>
              <a:tr h="141075">
                <a:tc gridSpan="6">
                  <a:txBody>
                    <a:bodyPr/>
                    <a:lstStyle/>
                    <a:p>
                      <a:pPr algn="ctr"/>
                      <a:r>
                        <a:rPr lang="nl-BE" sz="700" b="0">
                          <a:solidFill>
                            <a:srgbClr val="222222"/>
                          </a:solidFill>
                          <a:effectLst/>
                        </a:rPr>
                        <a:t>Fatal MI</a:t>
                      </a:r>
                    </a:p>
                  </a:txBody>
                  <a:tcPr marL="15507" marR="15507" marT="11077" marB="1107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1721931"/>
                  </a:ext>
                </a:extLst>
              </a:tr>
              <a:tr h="264245">
                <a:tc>
                  <a:txBody>
                    <a:bodyPr/>
                    <a:lstStyle/>
                    <a:p>
                      <a:pPr algn="ctr"/>
                      <a:r>
                        <a:rPr lang="nl-BE" sz="700" b="0">
                          <a:solidFill>
                            <a:srgbClr val="222222"/>
                          </a:solidFill>
                          <a:effectLst/>
                        </a:rPr>
                        <a:t>Estimate &amp; 95% Credible Interval</a:t>
                      </a:r>
                    </a:p>
                  </a:txBody>
                  <a:tcPr marL="15507" marR="15507" marT="11077" marB="1107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700" b="0">
                          <a:solidFill>
                            <a:srgbClr val="222222"/>
                          </a:solidFill>
                          <a:effectLst/>
                        </a:rPr>
                        <a:t>1.99</a:t>
                      </a:r>
                      <a:br>
                        <a:rPr lang="nl-BE" sz="700" b="0">
                          <a:solidFill>
                            <a:srgbClr val="222222"/>
                          </a:solidFill>
                          <a:effectLst/>
                        </a:rPr>
                      </a:br>
                      <a:r>
                        <a:rPr lang="nl-BE" sz="700" b="0">
                          <a:solidFill>
                            <a:srgbClr val="222222"/>
                          </a:solidFill>
                          <a:effectLst/>
                        </a:rPr>
                        <a:t>(0.57–6.86)</a:t>
                      </a:r>
                    </a:p>
                  </a:txBody>
                  <a:tcPr marL="15507" marR="15507" marT="11077" marB="1107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700" b="0">
                          <a:solidFill>
                            <a:srgbClr val="222222"/>
                          </a:solidFill>
                          <a:effectLst/>
                        </a:rPr>
                        <a:t>0.54</a:t>
                      </a:r>
                      <a:br>
                        <a:rPr lang="nl-BE" sz="700" b="0">
                          <a:solidFill>
                            <a:srgbClr val="222222"/>
                          </a:solidFill>
                          <a:effectLst/>
                        </a:rPr>
                      </a:br>
                      <a:r>
                        <a:rPr lang="nl-BE" sz="700" b="0">
                          <a:solidFill>
                            <a:srgbClr val="222222"/>
                          </a:solidFill>
                          <a:effectLst/>
                        </a:rPr>
                        <a:t>(0.13–2.34)</a:t>
                      </a:r>
                    </a:p>
                  </a:txBody>
                  <a:tcPr marL="15507" marR="15507" marT="11077" marB="1107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700" b="0">
                          <a:solidFill>
                            <a:srgbClr val="222222"/>
                          </a:solidFill>
                          <a:effectLst/>
                        </a:rPr>
                        <a:t>0.50</a:t>
                      </a:r>
                      <a:br>
                        <a:rPr lang="nl-BE" sz="700" b="0">
                          <a:solidFill>
                            <a:srgbClr val="222222"/>
                          </a:solidFill>
                          <a:effectLst/>
                        </a:rPr>
                      </a:br>
                      <a:r>
                        <a:rPr lang="nl-BE" sz="700" b="0">
                          <a:solidFill>
                            <a:srgbClr val="222222"/>
                          </a:solidFill>
                          <a:effectLst/>
                        </a:rPr>
                        <a:t>(0.21–1.13)</a:t>
                      </a:r>
                    </a:p>
                  </a:txBody>
                  <a:tcPr marL="15507" marR="15507" marT="11077" marB="1107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700" b="0">
                          <a:solidFill>
                            <a:srgbClr val="222222"/>
                          </a:solidFill>
                          <a:effectLst/>
                        </a:rPr>
                        <a:t>0.58</a:t>
                      </a:r>
                      <a:br>
                        <a:rPr lang="nl-BE" sz="700" b="0">
                          <a:solidFill>
                            <a:srgbClr val="222222"/>
                          </a:solidFill>
                          <a:effectLst/>
                        </a:rPr>
                      </a:br>
                      <a:r>
                        <a:rPr lang="nl-BE" sz="700" b="0">
                          <a:solidFill>
                            <a:srgbClr val="222222"/>
                          </a:solidFill>
                          <a:effectLst/>
                        </a:rPr>
                        <a:t>(0.25–1.13)</a:t>
                      </a:r>
                    </a:p>
                  </a:txBody>
                  <a:tcPr marL="15507" marR="15507" marT="11077" marB="1107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700" b="0">
                          <a:solidFill>
                            <a:srgbClr val="222222"/>
                          </a:solidFill>
                          <a:effectLst/>
                        </a:rPr>
                        <a:t>0.54</a:t>
                      </a:r>
                      <a:br>
                        <a:rPr lang="nl-BE" sz="700" b="0">
                          <a:solidFill>
                            <a:srgbClr val="222222"/>
                          </a:solidFill>
                          <a:effectLst/>
                        </a:rPr>
                      </a:br>
                      <a:r>
                        <a:rPr lang="nl-BE" sz="700" b="0">
                          <a:solidFill>
                            <a:srgbClr val="222222"/>
                          </a:solidFill>
                          <a:effectLst/>
                        </a:rPr>
                        <a:t>(0.31–0.87)</a:t>
                      </a:r>
                    </a:p>
                  </a:txBody>
                  <a:tcPr marL="15507" marR="15507" marT="11077" marB="1107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3417485"/>
                  </a:ext>
                </a:extLst>
              </a:tr>
              <a:tr h="141075">
                <a:tc>
                  <a:txBody>
                    <a:bodyPr/>
                    <a:lstStyle/>
                    <a:p>
                      <a:pPr algn="ctr"/>
                      <a:r>
                        <a:rPr lang="nl-BE" sz="700" b="0">
                          <a:solidFill>
                            <a:srgbClr val="222222"/>
                          </a:solidFill>
                          <a:effectLst/>
                        </a:rPr>
                        <a:t>Probability Best</a:t>
                      </a:r>
                    </a:p>
                  </a:txBody>
                  <a:tcPr marL="15507" marR="15507" marT="11077" marB="1107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700" b="0">
                          <a:solidFill>
                            <a:srgbClr val="222222"/>
                          </a:solidFill>
                          <a:effectLst/>
                        </a:rPr>
                        <a:t>0.01</a:t>
                      </a:r>
                    </a:p>
                  </a:txBody>
                  <a:tcPr marL="15507" marR="15507" marT="11077" marB="1107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700" b="0">
                          <a:solidFill>
                            <a:srgbClr val="222222"/>
                          </a:solidFill>
                          <a:effectLst/>
                        </a:rPr>
                        <a:t>0.34</a:t>
                      </a:r>
                    </a:p>
                  </a:txBody>
                  <a:tcPr marL="15507" marR="15507" marT="11077" marB="1107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700" b="0">
                          <a:solidFill>
                            <a:srgbClr val="222222"/>
                          </a:solidFill>
                          <a:effectLst/>
                        </a:rPr>
                        <a:t>0.29</a:t>
                      </a:r>
                    </a:p>
                  </a:txBody>
                  <a:tcPr marL="15507" marR="15507" marT="11077" marB="1107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700" b="0">
                          <a:solidFill>
                            <a:srgbClr val="222222"/>
                          </a:solidFill>
                          <a:effectLst/>
                        </a:rPr>
                        <a:t>0.15</a:t>
                      </a:r>
                    </a:p>
                  </a:txBody>
                  <a:tcPr marL="15507" marR="15507" marT="11077" marB="1107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700" b="0">
                          <a:solidFill>
                            <a:srgbClr val="222222"/>
                          </a:solidFill>
                          <a:effectLst/>
                        </a:rPr>
                        <a:t>0.21</a:t>
                      </a:r>
                    </a:p>
                  </a:txBody>
                  <a:tcPr marL="15507" marR="15507" marT="11077" marB="1107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7392457"/>
                  </a:ext>
                </a:extLst>
              </a:tr>
              <a:tr h="141075">
                <a:tc gridSpan="6">
                  <a:txBody>
                    <a:bodyPr/>
                    <a:lstStyle/>
                    <a:p>
                      <a:pPr algn="ctr"/>
                      <a:r>
                        <a:rPr lang="nl-BE" sz="700" b="0">
                          <a:solidFill>
                            <a:srgbClr val="222222"/>
                          </a:solidFill>
                          <a:effectLst/>
                        </a:rPr>
                        <a:t>Non-Fatal MI</a:t>
                      </a:r>
                    </a:p>
                  </a:txBody>
                  <a:tcPr marL="15507" marR="15507" marT="11077" marB="1107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6212390"/>
                  </a:ext>
                </a:extLst>
              </a:tr>
              <a:tr h="264245">
                <a:tc>
                  <a:txBody>
                    <a:bodyPr/>
                    <a:lstStyle/>
                    <a:p>
                      <a:pPr algn="ctr"/>
                      <a:r>
                        <a:rPr lang="nl-BE" sz="700" b="0">
                          <a:solidFill>
                            <a:srgbClr val="222222"/>
                          </a:solidFill>
                          <a:effectLst/>
                        </a:rPr>
                        <a:t>Estimate &amp; 95% Credible Interval</a:t>
                      </a:r>
                    </a:p>
                  </a:txBody>
                  <a:tcPr marL="15507" marR="15507" marT="11077" marB="1107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700" b="0">
                          <a:solidFill>
                            <a:srgbClr val="222222"/>
                          </a:solidFill>
                          <a:effectLst/>
                        </a:rPr>
                        <a:t>0.93</a:t>
                      </a:r>
                      <a:br>
                        <a:rPr lang="nl-BE" sz="700" b="0">
                          <a:solidFill>
                            <a:srgbClr val="222222"/>
                          </a:solidFill>
                          <a:effectLst/>
                        </a:rPr>
                      </a:br>
                      <a:r>
                        <a:rPr lang="nl-BE" sz="700" b="0">
                          <a:solidFill>
                            <a:srgbClr val="222222"/>
                          </a:solidFill>
                          <a:effectLst/>
                        </a:rPr>
                        <a:t>(0.37–2.47)</a:t>
                      </a:r>
                    </a:p>
                  </a:txBody>
                  <a:tcPr marL="15507" marR="15507" marT="11077" marB="1107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700" b="0">
                          <a:solidFill>
                            <a:srgbClr val="222222"/>
                          </a:solidFill>
                          <a:effectLst/>
                        </a:rPr>
                        <a:t>1.05</a:t>
                      </a:r>
                      <a:br>
                        <a:rPr lang="nl-BE" sz="700" b="0">
                          <a:solidFill>
                            <a:srgbClr val="222222"/>
                          </a:solidFill>
                          <a:effectLst/>
                        </a:rPr>
                      </a:br>
                      <a:r>
                        <a:rPr lang="nl-BE" sz="700" b="0">
                          <a:solidFill>
                            <a:srgbClr val="222222"/>
                          </a:solidFill>
                          <a:effectLst/>
                        </a:rPr>
                        <a:t>(0.37–2.68)</a:t>
                      </a:r>
                    </a:p>
                  </a:txBody>
                  <a:tcPr marL="15507" marR="15507" marT="11077" marB="1107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700" b="0">
                          <a:solidFill>
                            <a:srgbClr val="222222"/>
                          </a:solidFill>
                          <a:effectLst/>
                        </a:rPr>
                        <a:t>0.86</a:t>
                      </a:r>
                      <a:br>
                        <a:rPr lang="nl-BE" sz="700" b="0">
                          <a:solidFill>
                            <a:srgbClr val="222222"/>
                          </a:solidFill>
                          <a:effectLst/>
                        </a:rPr>
                      </a:br>
                      <a:r>
                        <a:rPr lang="nl-BE" sz="700" b="0">
                          <a:solidFill>
                            <a:srgbClr val="222222"/>
                          </a:solidFill>
                          <a:effectLst/>
                        </a:rPr>
                        <a:t>(0.51–1.40)</a:t>
                      </a:r>
                    </a:p>
                  </a:txBody>
                  <a:tcPr marL="15507" marR="15507" marT="11077" marB="1107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700" b="0">
                          <a:solidFill>
                            <a:srgbClr val="222222"/>
                          </a:solidFill>
                          <a:effectLst/>
                        </a:rPr>
                        <a:t>0.83</a:t>
                      </a:r>
                      <a:br>
                        <a:rPr lang="nl-BE" sz="700" b="0">
                          <a:solidFill>
                            <a:srgbClr val="222222"/>
                          </a:solidFill>
                          <a:effectLst/>
                        </a:rPr>
                      </a:br>
                      <a:r>
                        <a:rPr lang="nl-BE" sz="700" b="0">
                          <a:solidFill>
                            <a:srgbClr val="222222"/>
                          </a:solidFill>
                          <a:effectLst/>
                        </a:rPr>
                        <a:t>(0.42–1.47)</a:t>
                      </a:r>
                    </a:p>
                  </a:txBody>
                  <a:tcPr marL="15507" marR="15507" marT="11077" marB="1107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700" b="0">
                          <a:solidFill>
                            <a:srgbClr val="222222"/>
                          </a:solidFill>
                          <a:effectLst/>
                        </a:rPr>
                        <a:t>0.78</a:t>
                      </a:r>
                      <a:br>
                        <a:rPr lang="nl-BE" sz="700" b="0">
                          <a:solidFill>
                            <a:srgbClr val="222222"/>
                          </a:solidFill>
                          <a:effectLst/>
                        </a:rPr>
                      </a:br>
                      <a:r>
                        <a:rPr lang="nl-BE" sz="700" b="0">
                          <a:solidFill>
                            <a:srgbClr val="222222"/>
                          </a:solidFill>
                          <a:effectLst/>
                        </a:rPr>
                        <a:t>(0.45–1.28)</a:t>
                      </a:r>
                    </a:p>
                  </a:txBody>
                  <a:tcPr marL="15507" marR="15507" marT="11077" marB="1107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6615435"/>
                  </a:ext>
                </a:extLst>
              </a:tr>
              <a:tr h="141075">
                <a:tc>
                  <a:txBody>
                    <a:bodyPr/>
                    <a:lstStyle/>
                    <a:p>
                      <a:pPr algn="ctr"/>
                      <a:r>
                        <a:rPr lang="nl-BE" sz="700" b="0">
                          <a:solidFill>
                            <a:srgbClr val="222222"/>
                          </a:solidFill>
                          <a:effectLst/>
                        </a:rPr>
                        <a:t>Probability Best</a:t>
                      </a:r>
                    </a:p>
                  </a:txBody>
                  <a:tcPr marL="15507" marR="15507" marT="11077" marB="1107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700" b="0">
                          <a:solidFill>
                            <a:srgbClr val="222222"/>
                          </a:solidFill>
                          <a:effectLst/>
                        </a:rPr>
                        <a:t>0.23</a:t>
                      </a:r>
                    </a:p>
                  </a:txBody>
                  <a:tcPr marL="15507" marR="15507" marT="11077" marB="1107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700" b="0">
                          <a:solidFill>
                            <a:srgbClr val="222222"/>
                          </a:solidFill>
                          <a:effectLst/>
                        </a:rPr>
                        <a:t>0.16</a:t>
                      </a:r>
                    </a:p>
                  </a:txBody>
                  <a:tcPr marL="15507" marR="15507" marT="11077" marB="1107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700" b="0">
                          <a:solidFill>
                            <a:srgbClr val="222222"/>
                          </a:solidFill>
                          <a:effectLst/>
                        </a:rPr>
                        <a:t>0.16</a:t>
                      </a:r>
                    </a:p>
                  </a:txBody>
                  <a:tcPr marL="15507" marR="15507" marT="11077" marB="1107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700" b="0">
                          <a:solidFill>
                            <a:srgbClr val="222222"/>
                          </a:solidFill>
                          <a:effectLst/>
                        </a:rPr>
                        <a:t>0.21</a:t>
                      </a:r>
                    </a:p>
                  </a:txBody>
                  <a:tcPr marL="15507" marR="15507" marT="11077" marB="1107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700" b="0">
                          <a:solidFill>
                            <a:srgbClr val="222222"/>
                          </a:solidFill>
                          <a:effectLst/>
                        </a:rPr>
                        <a:t>0.25</a:t>
                      </a:r>
                    </a:p>
                  </a:txBody>
                  <a:tcPr marL="15507" marR="15507" marT="11077" marB="1107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2221761"/>
                  </a:ext>
                </a:extLst>
              </a:tr>
              <a:tr h="141075">
                <a:tc gridSpan="6">
                  <a:txBody>
                    <a:bodyPr/>
                    <a:lstStyle/>
                    <a:p>
                      <a:pPr algn="ctr"/>
                      <a:r>
                        <a:rPr lang="nl-BE" sz="700" b="0">
                          <a:solidFill>
                            <a:srgbClr val="222222"/>
                          </a:solidFill>
                          <a:effectLst/>
                        </a:rPr>
                        <a:t>All-Cause Hospitalization</a:t>
                      </a:r>
                    </a:p>
                  </a:txBody>
                  <a:tcPr marL="15507" marR="15507" marT="11077" marB="1107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8284362"/>
                  </a:ext>
                </a:extLst>
              </a:tr>
              <a:tr h="264245">
                <a:tc>
                  <a:txBody>
                    <a:bodyPr/>
                    <a:lstStyle/>
                    <a:p>
                      <a:pPr algn="ctr"/>
                      <a:r>
                        <a:rPr lang="nl-BE" sz="700" b="0">
                          <a:solidFill>
                            <a:srgbClr val="222222"/>
                          </a:solidFill>
                          <a:effectLst/>
                        </a:rPr>
                        <a:t>Estimate &amp; 95% Credible Interval</a:t>
                      </a:r>
                    </a:p>
                  </a:txBody>
                  <a:tcPr marL="15507" marR="15507" marT="11077" marB="1107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700" b="0">
                          <a:solidFill>
                            <a:srgbClr val="222222"/>
                          </a:solidFill>
                          <a:effectLst/>
                        </a:rPr>
                        <a:t>1.19</a:t>
                      </a:r>
                      <a:br>
                        <a:rPr lang="nl-BE" sz="700" b="0">
                          <a:solidFill>
                            <a:srgbClr val="222222"/>
                          </a:solidFill>
                          <a:effectLst/>
                        </a:rPr>
                      </a:br>
                      <a:r>
                        <a:rPr lang="nl-BE" sz="700" b="0">
                          <a:solidFill>
                            <a:srgbClr val="222222"/>
                          </a:solidFill>
                          <a:effectLst/>
                        </a:rPr>
                        <a:t>(0.70–1.94)</a:t>
                      </a:r>
                    </a:p>
                  </a:txBody>
                  <a:tcPr marL="15507" marR="15507" marT="11077" marB="1107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700" b="0">
                          <a:solidFill>
                            <a:srgbClr val="222222"/>
                          </a:solidFill>
                          <a:effectLst/>
                        </a:rPr>
                        <a:t>0.97</a:t>
                      </a:r>
                      <a:br>
                        <a:rPr lang="nl-BE" sz="700" b="0">
                          <a:solidFill>
                            <a:srgbClr val="222222"/>
                          </a:solidFill>
                          <a:effectLst/>
                        </a:rPr>
                      </a:br>
                      <a:r>
                        <a:rPr lang="nl-BE" sz="700" b="0">
                          <a:solidFill>
                            <a:srgbClr val="222222"/>
                          </a:solidFill>
                          <a:effectLst/>
                        </a:rPr>
                        <a:t>(0.67–1.38)</a:t>
                      </a:r>
                    </a:p>
                  </a:txBody>
                  <a:tcPr marL="15507" marR="15507" marT="11077" marB="1107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700" b="0">
                          <a:solidFill>
                            <a:srgbClr val="222222"/>
                          </a:solidFill>
                          <a:effectLst/>
                        </a:rPr>
                        <a:t>0.76</a:t>
                      </a:r>
                      <a:br>
                        <a:rPr lang="nl-BE" sz="700" b="0">
                          <a:solidFill>
                            <a:srgbClr val="222222"/>
                          </a:solidFill>
                          <a:effectLst/>
                        </a:rPr>
                      </a:br>
                      <a:r>
                        <a:rPr lang="nl-BE" sz="700" b="0">
                          <a:solidFill>
                            <a:srgbClr val="222222"/>
                          </a:solidFill>
                          <a:effectLst/>
                        </a:rPr>
                        <a:t>(0.58–0.96)</a:t>
                      </a:r>
                    </a:p>
                  </a:txBody>
                  <a:tcPr marL="15507" marR="15507" marT="11077" marB="1107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700" b="0">
                          <a:solidFill>
                            <a:srgbClr val="222222"/>
                          </a:solidFill>
                          <a:effectLst/>
                        </a:rPr>
                        <a:t>0.87</a:t>
                      </a:r>
                      <a:br>
                        <a:rPr lang="nl-BE" sz="700" b="0">
                          <a:solidFill>
                            <a:srgbClr val="222222"/>
                          </a:solidFill>
                          <a:effectLst/>
                        </a:rPr>
                      </a:br>
                      <a:r>
                        <a:rPr lang="nl-BE" sz="700" b="0">
                          <a:solidFill>
                            <a:srgbClr val="222222"/>
                          </a:solidFill>
                          <a:effectLst/>
                        </a:rPr>
                        <a:t>(0.63–1.18)</a:t>
                      </a:r>
                    </a:p>
                  </a:txBody>
                  <a:tcPr marL="15507" marR="15507" marT="11077" marB="1107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700" b="0">
                          <a:solidFill>
                            <a:srgbClr val="222222"/>
                          </a:solidFill>
                          <a:effectLst/>
                        </a:rPr>
                        <a:t>0.83</a:t>
                      </a:r>
                      <a:br>
                        <a:rPr lang="nl-BE" sz="700" b="0">
                          <a:solidFill>
                            <a:srgbClr val="222222"/>
                          </a:solidFill>
                          <a:effectLst/>
                        </a:rPr>
                      </a:br>
                      <a:r>
                        <a:rPr lang="nl-BE" sz="700" b="0">
                          <a:solidFill>
                            <a:srgbClr val="222222"/>
                          </a:solidFill>
                          <a:effectLst/>
                        </a:rPr>
                        <a:t>(0.60–1.13)</a:t>
                      </a:r>
                    </a:p>
                  </a:txBody>
                  <a:tcPr marL="15507" marR="15507" marT="11077" marB="1107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3234754"/>
                  </a:ext>
                </a:extLst>
              </a:tr>
              <a:tr h="141075">
                <a:tc>
                  <a:txBody>
                    <a:bodyPr/>
                    <a:lstStyle/>
                    <a:p>
                      <a:pPr algn="ctr"/>
                      <a:r>
                        <a:rPr lang="nl-BE" sz="700" b="0">
                          <a:solidFill>
                            <a:srgbClr val="222222"/>
                          </a:solidFill>
                          <a:effectLst/>
                        </a:rPr>
                        <a:t>Probability Best</a:t>
                      </a:r>
                    </a:p>
                  </a:txBody>
                  <a:tcPr marL="15507" marR="15507" marT="11077" marB="1107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700" b="0">
                          <a:solidFill>
                            <a:srgbClr val="222222"/>
                          </a:solidFill>
                          <a:effectLst/>
                        </a:rPr>
                        <a:t>0.04</a:t>
                      </a:r>
                    </a:p>
                  </a:txBody>
                  <a:tcPr marL="15507" marR="15507" marT="11077" marB="1107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700" b="0">
                          <a:solidFill>
                            <a:srgbClr val="222222"/>
                          </a:solidFill>
                          <a:effectLst/>
                        </a:rPr>
                        <a:t>0.06</a:t>
                      </a:r>
                    </a:p>
                  </a:txBody>
                  <a:tcPr marL="15507" marR="15507" marT="11077" marB="1107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700" b="0">
                          <a:solidFill>
                            <a:srgbClr val="222222"/>
                          </a:solidFill>
                          <a:effectLst/>
                        </a:rPr>
                        <a:t>0.49</a:t>
                      </a:r>
                    </a:p>
                  </a:txBody>
                  <a:tcPr marL="15507" marR="15507" marT="11077" marB="1107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700" b="0">
                          <a:solidFill>
                            <a:srgbClr val="222222"/>
                          </a:solidFill>
                          <a:effectLst/>
                        </a:rPr>
                        <a:t>0.16</a:t>
                      </a:r>
                    </a:p>
                  </a:txBody>
                  <a:tcPr marL="15507" marR="15507" marT="11077" marB="1107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700" b="0">
                          <a:solidFill>
                            <a:srgbClr val="222222"/>
                          </a:solidFill>
                          <a:effectLst/>
                        </a:rPr>
                        <a:t>0.25</a:t>
                      </a:r>
                    </a:p>
                  </a:txBody>
                  <a:tcPr marL="15507" marR="15507" marT="11077" marB="1107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6568769"/>
                  </a:ext>
                </a:extLst>
              </a:tr>
              <a:tr h="141075">
                <a:tc gridSpan="6">
                  <a:txBody>
                    <a:bodyPr/>
                    <a:lstStyle/>
                    <a:p>
                      <a:pPr algn="ctr"/>
                      <a:r>
                        <a:rPr lang="nl-BE" sz="700" b="0">
                          <a:solidFill>
                            <a:srgbClr val="222222"/>
                          </a:solidFill>
                          <a:effectLst/>
                        </a:rPr>
                        <a:t>CV Hospitalization</a:t>
                      </a:r>
                    </a:p>
                  </a:txBody>
                  <a:tcPr marL="15507" marR="15507" marT="11077" marB="1107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1004914"/>
                  </a:ext>
                </a:extLst>
              </a:tr>
              <a:tr h="264245">
                <a:tc>
                  <a:txBody>
                    <a:bodyPr/>
                    <a:lstStyle/>
                    <a:p>
                      <a:pPr algn="ctr"/>
                      <a:r>
                        <a:rPr lang="nl-BE" sz="700" b="0">
                          <a:solidFill>
                            <a:srgbClr val="222222"/>
                          </a:solidFill>
                          <a:effectLst/>
                        </a:rPr>
                        <a:t>Estimate &amp; 95% Credible Interval</a:t>
                      </a:r>
                    </a:p>
                  </a:txBody>
                  <a:tcPr marL="15507" marR="15507" marT="11077" marB="1107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700" b="0">
                          <a:solidFill>
                            <a:srgbClr val="222222"/>
                          </a:solidFill>
                          <a:effectLst/>
                        </a:rPr>
                        <a:t>0.37</a:t>
                      </a:r>
                      <a:br>
                        <a:rPr lang="nl-BE" sz="700" b="0">
                          <a:solidFill>
                            <a:srgbClr val="222222"/>
                          </a:solidFill>
                          <a:effectLst/>
                        </a:rPr>
                      </a:br>
                      <a:r>
                        <a:rPr lang="nl-BE" sz="700" b="0">
                          <a:solidFill>
                            <a:srgbClr val="222222"/>
                          </a:solidFill>
                          <a:effectLst/>
                        </a:rPr>
                        <a:t>(0.09–1.45)</a:t>
                      </a:r>
                    </a:p>
                  </a:txBody>
                  <a:tcPr marL="15507" marR="15507" marT="11077" marB="1107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700" b="0">
                          <a:solidFill>
                            <a:srgbClr val="222222"/>
                          </a:solidFill>
                          <a:effectLst/>
                        </a:rPr>
                        <a:t>0.70</a:t>
                      </a:r>
                      <a:br>
                        <a:rPr lang="nl-BE" sz="700" b="0">
                          <a:solidFill>
                            <a:srgbClr val="222222"/>
                          </a:solidFill>
                          <a:effectLst/>
                        </a:rPr>
                      </a:br>
                      <a:r>
                        <a:rPr lang="nl-BE" sz="700" b="0">
                          <a:solidFill>
                            <a:srgbClr val="222222"/>
                          </a:solidFill>
                          <a:effectLst/>
                        </a:rPr>
                        <a:t>(0.44–1.14)</a:t>
                      </a:r>
                    </a:p>
                  </a:txBody>
                  <a:tcPr marL="15507" marR="15507" marT="11077" marB="1107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700" b="0">
                          <a:solidFill>
                            <a:srgbClr val="222222"/>
                          </a:solidFill>
                          <a:effectLst/>
                        </a:rPr>
                        <a:t>0.78</a:t>
                      </a:r>
                      <a:br>
                        <a:rPr lang="nl-BE" sz="700" b="0">
                          <a:solidFill>
                            <a:srgbClr val="222222"/>
                          </a:solidFill>
                          <a:effectLst/>
                        </a:rPr>
                      </a:br>
                      <a:r>
                        <a:rPr lang="nl-BE" sz="700" b="0">
                          <a:solidFill>
                            <a:srgbClr val="222222"/>
                          </a:solidFill>
                          <a:effectLst/>
                        </a:rPr>
                        <a:t>(0.55–1.00)</a:t>
                      </a:r>
                    </a:p>
                  </a:txBody>
                  <a:tcPr marL="15507" marR="15507" marT="11077" marB="1107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700" b="0">
                          <a:solidFill>
                            <a:srgbClr val="222222"/>
                          </a:solidFill>
                          <a:effectLst/>
                        </a:rPr>
                        <a:t>1.03</a:t>
                      </a:r>
                      <a:br>
                        <a:rPr lang="nl-BE" sz="700" b="0">
                          <a:solidFill>
                            <a:srgbClr val="222222"/>
                          </a:solidFill>
                          <a:effectLst/>
                        </a:rPr>
                      </a:br>
                      <a:r>
                        <a:rPr lang="nl-BE" sz="700" b="0">
                          <a:solidFill>
                            <a:srgbClr val="222222"/>
                          </a:solidFill>
                          <a:effectLst/>
                        </a:rPr>
                        <a:t>(0.73–1.41)</a:t>
                      </a:r>
                    </a:p>
                  </a:txBody>
                  <a:tcPr marL="15507" marR="15507" marT="11077" marB="1107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700" b="0">
                          <a:solidFill>
                            <a:srgbClr val="222222"/>
                          </a:solidFill>
                          <a:effectLst/>
                        </a:rPr>
                        <a:t>0.75</a:t>
                      </a:r>
                      <a:br>
                        <a:rPr lang="nl-BE" sz="700" b="0">
                          <a:solidFill>
                            <a:srgbClr val="222222"/>
                          </a:solidFill>
                          <a:effectLst/>
                        </a:rPr>
                      </a:br>
                      <a:r>
                        <a:rPr lang="nl-BE" sz="700" b="0">
                          <a:solidFill>
                            <a:srgbClr val="222222"/>
                          </a:solidFill>
                          <a:effectLst/>
                        </a:rPr>
                        <a:t>(0.39–1.12)</a:t>
                      </a:r>
                    </a:p>
                  </a:txBody>
                  <a:tcPr marL="15507" marR="15507" marT="11077" marB="1107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6893552"/>
                  </a:ext>
                </a:extLst>
              </a:tr>
              <a:tr h="141075">
                <a:tc>
                  <a:txBody>
                    <a:bodyPr/>
                    <a:lstStyle/>
                    <a:p>
                      <a:pPr algn="ctr"/>
                      <a:r>
                        <a:rPr lang="nl-BE" sz="700" b="0">
                          <a:solidFill>
                            <a:srgbClr val="222222"/>
                          </a:solidFill>
                          <a:effectLst/>
                        </a:rPr>
                        <a:t>Probability Best</a:t>
                      </a:r>
                    </a:p>
                  </a:txBody>
                  <a:tcPr marL="15507" marR="15507" marT="11077" marB="1107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700" b="0">
                          <a:solidFill>
                            <a:srgbClr val="222222"/>
                          </a:solidFill>
                          <a:effectLst/>
                        </a:rPr>
                        <a:t>0.74</a:t>
                      </a:r>
                    </a:p>
                  </a:txBody>
                  <a:tcPr marL="15507" marR="15507" marT="11077" marB="1107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700" b="0">
                          <a:solidFill>
                            <a:srgbClr val="222222"/>
                          </a:solidFill>
                          <a:effectLst/>
                        </a:rPr>
                        <a:t>0.11</a:t>
                      </a:r>
                    </a:p>
                  </a:txBody>
                  <a:tcPr marL="15507" marR="15507" marT="11077" marB="1107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700" b="0">
                          <a:solidFill>
                            <a:srgbClr val="222222"/>
                          </a:solidFill>
                          <a:effectLst/>
                        </a:rPr>
                        <a:t>0.04</a:t>
                      </a:r>
                    </a:p>
                  </a:txBody>
                  <a:tcPr marL="15507" marR="15507" marT="11077" marB="1107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700" b="0">
                          <a:solidFill>
                            <a:srgbClr val="222222"/>
                          </a:solidFill>
                          <a:effectLst/>
                        </a:rPr>
                        <a:t>0.00</a:t>
                      </a:r>
                    </a:p>
                  </a:txBody>
                  <a:tcPr marL="15507" marR="15507" marT="11077" marB="1107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700" b="0" dirty="0">
                          <a:solidFill>
                            <a:srgbClr val="222222"/>
                          </a:solidFill>
                          <a:effectLst/>
                        </a:rPr>
                        <a:t>0.11</a:t>
                      </a:r>
                    </a:p>
                  </a:txBody>
                  <a:tcPr marL="15507" marR="15507" marT="11077" marB="1107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3284465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7BB3DB6-49FE-41DA-BA93-F18DB0677CEB}"/>
              </a:ext>
            </a:extLst>
          </p:cNvPr>
          <p:cNvSpPr txBox="1"/>
          <p:nvPr/>
        </p:nvSpPr>
        <p:spPr>
          <a:xfrm>
            <a:off x="38398" y="1715540"/>
            <a:ext cx="219573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700" indent="0" algn="ctr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en-US" sz="1000" b="1" i="0" kern="1200" dirty="0">
                <a:solidFill>
                  <a:schemeClr val="tx1"/>
                </a:solidFill>
                <a:latin typeface="+mn-lt"/>
                <a:ea typeface="+mn-ea"/>
              </a:rPr>
              <a:t>Psychosocial management, exercise training and risk factor modification </a:t>
            </a:r>
            <a:r>
              <a:rPr lang="en-US" sz="1000" i="0" kern="1200" dirty="0">
                <a:solidFill>
                  <a:schemeClr val="tx1"/>
                </a:solidFill>
                <a:latin typeface="+mn-lt"/>
                <a:ea typeface="+mn-ea"/>
              </a:rPr>
              <a:t>each clearly </a:t>
            </a:r>
            <a:r>
              <a:rPr lang="en-US" sz="1000" i="0" kern="1200" dirty="0">
                <a:solidFill>
                  <a:srgbClr val="00B050"/>
                </a:solidFill>
                <a:latin typeface="+mn-lt"/>
                <a:ea typeface="+mn-ea"/>
              </a:rPr>
              <a:t>reduced the hazard of mortality</a:t>
            </a:r>
          </a:p>
          <a:p>
            <a:pPr marL="38700" indent="0" algn="ctr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endParaRPr lang="en-US" sz="1000" i="0" kern="1200" dirty="0">
              <a:solidFill>
                <a:schemeClr val="tx1"/>
              </a:solidFill>
              <a:latin typeface="+mn-lt"/>
              <a:ea typeface="+mn-ea"/>
            </a:endParaRPr>
          </a:p>
          <a:p>
            <a:pPr marL="38700" indent="0" algn="ctr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en-US" sz="1000" b="1" i="0" kern="1200" dirty="0">
                <a:solidFill>
                  <a:schemeClr val="tx1"/>
                </a:solidFill>
                <a:latin typeface="+mn-lt"/>
                <a:ea typeface="+mn-ea"/>
              </a:rPr>
              <a:t>Patient education, exercise training and psychosocial management</a:t>
            </a:r>
            <a:r>
              <a:rPr lang="en-US" sz="1000" i="0" kern="1200" dirty="0">
                <a:solidFill>
                  <a:schemeClr val="tx1"/>
                </a:solidFill>
                <a:latin typeface="+mn-lt"/>
                <a:ea typeface="+mn-ea"/>
              </a:rPr>
              <a:t> each </a:t>
            </a:r>
            <a:r>
              <a:rPr lang="en-US" sz="1000" i="0" kern="1200" dirty="0">
                <a:solidFill>
                  <a:srgbClr val="00B050"/>
                </a:solidFill>
                <a:latin typeface="+mn-lt"/>
                <a:ea typeface="+mn-ea"/>
              </a:rPr>
              <a:t>reduced the hazard of morbidity </a:t>
            </a:r>
            <a:r>
              <a:rPr lang="en-US" sz="1000" i="0" kern="1200" dirty="0">
                <a:solidFill>
                  <a:schemeClr val="tx1"/>
                </a:solidFill>
                <a:latin typeface="+mn-lt"/>
                <a:ea typeface="+mn-ea"/>
              </a:rPr>
              <a:t>(i.e., MI, re-hospitalization). </a:t>
            </a:r>
          </a:p>
          <a:p>
            <a:pPr marL="38700" indent="0" algn="ctr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endParaRPr lang="en-US" sz="1000" dirty="0"/>
          </a:p>
          <a:p>
            <a:pPr marL="38700" indent="0" algn="ctr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en-US" sz="1000" b="1" i="0" kern="1200" dirty="0">
                <a:solidFill>
                  <a:schemeClr val="tx1"/>
                </a:solidFill>
                <a:latin typeface="+mn-lt"/>
                <a:ea typeface="+mn-ea"/>
              </a:rPr>
              <a:t>All core components </a:t>
            </a:r>
            <a:r>
              <a:rPr lang="en-US" sz="1000" i="0" kern="1200" dirty="0">
                <a:solidFill>
                  <a:schemeClr val="tx1"/>
                </a:solidFill>
                <a:latin typeface="+mn-lt"/>
                <a:ea typeface="+mn-ea"/>
              </a:rPr>
              <a:t>interacted synergistically to </a:t>
            </a:r>
            <a:r>
              <a:rPr lang="en-US" sz="1000" i="0" kern="1200" dirty="0">
                <a:solidFill>
                  <a:srgbClr val="00B050"/>
                </a:solidFill>
                <a:latin typeface="+mn-lt"/>
                <a:ea typeface="+mn-ea"/>
              </a:rPr>
              <a:t>reduce revascularization</a:t>
            </a:r>
            <a:r>
              <a:rPr lang="en-US" sz="1000" i="0" kern="1200" dirty="0">
                <a:solidFill>
                  <a:schemeClr val="tx1"/>
                </a:solidFill>
                <a:latin typeface="+mn-lt"/>
                <a:ea typeface="+mn-ea"/>
              </a:rPr>
              <a:t>.</a:t>
            </a:r>
            <a:endParaRPr lang="nl-BE" sz="1000" i="0" kern="1200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B5CF46-B30A-48D7-98E5-31429F9F5B8F}"/>
              </a:ext>
            </a:extLst>
          </p:cNvPr>
          <p:cNvSpPr txBox="1"/>
          <p:nvPr/>
        </p:nvSpPr>
        <p:spPr>
          <a:xfrm>
            <a:off x="344339" y="4843771"/>
            <a:ext cx="792087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sz="800" dirty="0" err="1"/>
              <a:t>Kabboul</a:t>
            </a:r>
            <a:r>
              <a:rPr lang="nl-BE" sz="800" dirty="0"/>
              <a:t> NN, et al. </a:t>
            </a:r>
            <a:r>
              <a:rPr lang="nl-BE" sz="800" dirty="0" err="1"/>
              <a:t>Comparative</a:t>
            </a:r>
            <a:r>
              <a:rPr lang="nl-BE" sz="800" dirty="0"/>
              <a:t> </a:t>
            </a:r>
            <a:r>
              <a:rPr lang="nl-BE" sz="800" dirty="0" err="1"/>
              <a:t>Effectiveness</a:t>
            </a:r>
            <a:r>
              <a:rPr lang="nl-BE" sz="800" dirty="0"/>
              <a:t> of </a:t>
            </a:r>
            <a:r>
              <a:rPr lang="nl-BE" sz="800" dirty="0" err="1"/>
              <a:t>the</a:t>
            </a:r>
            <a:r>
              <a:rPr lang="nl-BE" sz="800" dirty="0"/>
              <a:t> </a:t>
            </a:r>
            <a:r>
              <a:rPr lang="nl-BE" sz="800" dirty="0" err="1"/>
              <a:t>Core</a:t>
            </a:r>
            <a:r>
              <a:rPr lang="nl-BE" sz="800" dirty="0"/>
              <a:t> </a:t>
            </a:r>
            <a:r>
              <a:rPr lang="nl-BE" sz="800" dirty="0" err="1"/>
              <a:t>Components</a:t>
            </a:r>
            <a:r>
              <a:rPr lang="nl-BE" sz="800" dirty="0"/>
              <a:t> of </a:t>
            </a:r>
            <a:r>
              <a:rPr lang="nl-BE" sz="800" dirty="0" err="1"/>
              <a:t>Cardiac</a:t>
            </a:r>
            <a:r>
              <a:rPr lang="nl-BE" sz="800" dirty="0"/>
              <a:t> </a:t>
            </a:r>
            <a:r>
              <a:rPr lang="nl-BE" sz="800" dirty="0" err="1"/>
              <a:t>Rehabilitation</a:t>
            </a:r>
            <a:r>
              <a:rPr lang="nl-BE" sz="800" dirty="0"/>
              <a:t> on </a:t>
            </a:r>
            <a:r>
              <a:rPr lang="nl-BE" sz="800" dirty="0" err="1"/>
              <a:t>Mortality</a:t>
            </a:r>
            <a:r>
              <a:rPr lang="nl-BE" sz="800" dirty="0"/>
              <a:t> </a:t>
            </a:r>
            <a:r>
              <a:rPr lang="nl-BE" sz="800" dirty="0" err="1"/>
              <a:t>and</a:t>
            </a:r>
            <a:r>
              <a:rPr lang="nl-BE" sz="800" dirty="0"/>
              <a:t> </a:t>
            </a:r>
            <a:r>
              <a:rPr lang="nl-BE" sz="800" dirty="0" err="1"/>
              <a:t>Morbidity</a:t>
            </a:r>
            <a:r>
              <a:rPr lang="nl-BE" sz="800" dirty="0"/>
              <a:t>: A </a:t>
            </a:r>
            <a:r>
              <a:rPr lang="nl-BE" sz="800" dirty="0" err="1"/>
              <a:t>Systematic</a:t>
            </a:r>
            <a:r>
              <a:rPr lang="nl-BE" sz="800" dirty="0"/>
              <a:t> Review </a:t>
            </a:r>
            <a:r>
              <a:rPr lang="nl-BE" sz="800" dirty="0" err="1"/>
              <a:t>and</a:t>
            </a:r>
            <a:r>
              <a:rPr lang="nl-BE" sz="800" dirty="0"/>
              <a:t> Network Meta-Analysis. J </a:t>
            </a:r>
            <a:r>
              <a:rPr lang="nl-BE" sz="800" dirty="0" err="1"/>
              <a:t>Clin</a:t>
            </a:r>
            <a:r>
              <a:rPr lang="nl-BE" sz="800" dirty="0"/>
              <a:t> </a:t>
            </a:r>
            <a:r>
              <a:rPr lang="nl-BE" sz="800" dirty="0" err="1"/>
              <a:t>Med</a:t>
            </a:r>
            <a:r>
              <a:rPr lang="nl-BE" sz="800" dirty="0"/>
              <a:t>. 2018;7(12):514. </a:t>
            </a:r>
          </a:p>
        </p:txBody>
      </p:sp>
    </p:spTree>
    <p:extLst>
      <p:ext uri="{BB962C8B-B14F-4D97-AF65-F5344CB8AC3E}">
        <p14:creationId xmlns:p14="http://schemas.microsoft.com/office/powerpoint/2010/main" val="3805790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17B3090-3E70-455C-8D2C-1A420635A8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BE" dirty="0"/>
              <a:t>Be </a:t>
            </a:r>
            <a:r>
              <a:rPr lang="nl-BE" dirty="0" err="1"/>
              <a:t>aware</a:t>
            </a:r>
            <a:r>
              <a:rPr lang="nl-BE" dirty="0"/>
              <a:t> of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patient</a:t>
            </a:r>
            <a:r>
              <a:rPr lang="nl-BE" dirty="0"/>
              <a:t> </a:t>
            </a:r>
            <a:r>
              <a:rPr lang="nl-BE" dirty="0" err="1"/>
              <a:t>heterogeneity</a:t>
            </a:r>
            <a:r>
              <a:rPr lang="nl-BE" dirty="0"/>
              <a:t>…</a:t>
            </a:r>
          </a:p>
        </p:txBody>
      </p:sp>
      <p:pic>
        <p:nvPicPr>
          <p:cNvPr id="10242" name="Picture 2" descr="Cardiac Rehabilitation | Guthrie">
            <a:extLst>
              <a:ext uri="{FF2B5EF4-FFF2-40B4-BE49-F238E27FC236}">
                <a16:creationId xmlns:a16="http://schemas.microsoft.com/office/drawing/2014/main" id="{3A5982D5-CC07-40E7-A3C8-D20BE4EEFC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751676"/>
            <a:ext cx="2915816" cy="1640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D1B9A20-916E-4383-B505-6774A00A288D}"/>
              </a:ext>
            </a:extLst>
          </p:cNvPr>
          <p:cNvSpPr txBox="1"/>
          <p:nvPr/>
        </p:nvSpPr>
        <p:spPr>
          <a:xfrm>
            <a:off x="1115616" y="1335367"/>
            <a:ext cx="15405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nl-BE" sz="1600" b="1" i="0" kern="1200" dirty="0">
                <a:solidFill>
                  <a:schemeClr val="tx1"/>
                </a:solidFill>
                <a:latin typeface="+mn-lt"/>
                <a:ea typeface="+mn-ea"/>
              </a:rPr>
              <a:t>CVD risk profile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115E31-AD60-4CCE-AF2C-B201981FBA57}"/>
              </a:ext>
            </a:extLst>
          </p:cNvPr>
          <p:cNvSpPr txBox="1"/>
          <p:nvPr/>
        </p:nvSpPr>
        <p:spPr>
          <a:xfrm>
            <a:off x="3754772" y="1004702"/>
            <a:ext cx="12379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nl-BE" sz="1600" b="1" dirty="0"/>
              <a:t>Age </a:t>
            </a:r>
            <a:r>
              <a:rPr lang="nl-BE" sz="1600" b="1" dirty="0" err="1"/>
              <a:t>and</a:t>
            </a:r>
            <a:r>
              <a:rPr lang="nl-BE" sz="1600" b="1" dirty="0"/>
              <a:t> </a:t>
            </a:r>
            <a:r>
              <a:rPr lang="nl-BE" sz="1600" b="1" dirty="0" err="1"/>
              <a:t>sex</a:t>
            </a:r>
            <a:endParaRPr lang="nl-BE" sz="1600" b="1" i="0" kern="1200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D713DB-2654-4C2E-8C5D-8BB321EC3109}"/>
              </a:ext>
            </a:extLst>
          </p:cNvPr>
          <p:cNvSpPr txBox="1"/>
          <p:nvPr/>
        </p:nvSpPr>
        <p:spPr>
          <a:xfrm>
            <a:off x="5612069" y="1331058"/>
            <a:ext cx="31044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nl-BE" sz="1600" b="1" dirty="0" err="1"/>
              <a:t>Surgical</a:t>
            </a:r>
            <a:r>
              <a:rPr lang="nl-BE" sz="1600" b="1" dirty="0"/>
              <a:t> </a:t>
            </a:r>
            <a:r>
              <a:rPr lang="nl-BE" sz="1600" b="1" dirty="0" err="1"/>
              <a:t>intervention</a:t>
            </a:r>
            <a:r>
              <a:rPr lang="nl-BE" sz="1600" b="1" dirty="0"/>
              <a:t>(s) or </a:t>
            </a:r>
            <a:r>
              <a:rPr lang="nl-BE" sz="1600" b="1" dirty="0" err="1"/>
              <a:t>devices</a:t>
            </a:r>
            <a:endParaRPr lang="nl-BE" sz="1600" b="1" i="0" kern="1200" dirty="0">
              <a:solidFill>
                <a:schemeClr val="tx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30869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17B3090-3E70-455C-8D2C-1A420635A8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BE" dirty="0"/>
              <a:t>Be </a:t>
            </a:r>
            <a:r>
              <a:rPr lang="nl-BE" dirty="0" err="1"/>
              <a:t>aware</a:t>
            </a:r>
            <a:r>
              <a:rPr lang="nl-BE" dirty="0"/>
              <a:t> of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patient</a:t>
            </a:r>
            <a:r>
              <a:rPr lang="nl-BE" dirty="0"/>
              <a:t> </a:t>
            </a:r>
            <a:r>
              <a:rPr lang="nl-BE" dirty="0" err="1"/>
              <a:t>heterogeneity</a:t>
            </a:r>
            <a:r>
              <a:rPr lang="nl-BE" dirty="0"/>
              <a:t>…</a:t>
            </a:r>
          </a:p>
        </p:txBody>
      </p:sp>
      <p:pic>
        <p:nvPicPr>
          <p:cNvPr id="10242" name="Picture 2" descr="Cardiac Rehabilitation | Guthrie">
            <a:extLst>
              <a:ext uri="{FF2B5EF4-FFF2-40B4-BE49-F238E27FC236}">
                <a16:creationId xmlns:a16="http://schemas.microsoft.com/office/drawing/2014/main" id="{3A5982D5-CC07-40E7-A3C8-D20BE4EEFC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751676"/>
            <a:ext cx="2915816" cy="1640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D1B9A20-916E-4383-B505-6774A00A288D}"/>
              </a:ext>
            </a:extLst>
          </p:cNvPr>
          <p:cNvSpPr txBox="1"/>
          <p:nvPr/>
        </p:nvSpPr>
        <p:spPr>
          <a:xfrm>
            <a:off x="1115616" y="1335367"/>
            <a:ext cx="15405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nl-BE" sz="1600" b="1" i="0" kern="1200" dirty="0">
                <a:solidFill>
                  <a:schemeClr val="tx1"/>
                </a:solidFill>
                <a:latin typeface="+mn-lt"/>
                <a:ea typeface="+mn-ea"/>
              </a:rPr>
              <a:t>CVD risk profile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115E31-AD60-4CCE-AF2C-B201981FBA57}"/>
              </a:ext>
            </a:extLst>
          </p:cNvPr>
          <p:cNvSpPr txBox="1"/>
          <p:nvPr/>
        </p:nvSpPr>
        <p:spPr>
          <a:xfrm>
            <a:off x="3754772" y="1004702"/>
            <a:ext cx="12379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nl-BE" sz="1600" b="1" dirty="0"/>
              <a:t>Age </a:t>
            </a:r>
            <a:r>
              <a:rPr lang="nl-BE" sz="1600" b="1" dirty="0" err="1"/>
              <a:t>and</a:t>
            </a:r>
            <a:r>
              <a:rPr lang="nl-BE" sz="1600" b="1" dirty="0"/>
              <a:t> </a:t>
            </a:r>
            <a:r>
              <a:rPr lang="nl-BE" sz="1600" b="1" dirty="0" err="1"/>
              <a:t>sex</a:t>
            </a:r>
            <a:endParaRPr lang="nl-BE" sz="1600" b="1" i="0" kern="1200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42A888-EDDC-434C-BDAF-201BFA7BF5BA}"/>
              </a:ext>
            </a:extLst>
          </p:cNvPr>
          <p:cNvSpPr txBox="1"/>
          <p:nvPr/>
        </p:nvSpPr>
        <p:spPr>
          <a:xfrm>
            <a:off x="6215413" y="2063574"/>
            <a:ext cx="18394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nl-BE" sz="1600" b="1" dirty="0" err="1"/>
              <a:t>Premorbid</a:t>
            </a:r>
            <a:r>
              <a:rPr lang="nl-BE" sz="1600" b="1" dirty="0"/>
              <a:t> lifestyle</a:t>
            </a:r>
            <a:endParaRPr lang="nl-BE" sz="1600" b="1" i="0" kern="1200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F23D44-07B7-48E8-B17A-2AC9C16F59AE}"/>
              </a:ext>
            </a:extLst>
          </p:cNvPr>
          <p:cNvSpPr txBox="1"/>
          <p:nvPr/>
        </p:nvSpPr>
        <p:spPr>
          <a:xfrm>
            <a:off x="6215413" y="2621032"/>
            <a:ext cx="19277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nl-BE" sz="1600" b="1" dirty="0" err="1"/>
              <a:t>Psychosocial</a:t>
            </a:r>
            <a:r>
              <a:rPr lang="nl-BE" sz="1600" b="1" dirty="0"/>
              <a:t> issues</a:t>
            </a:r>
          </a:p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nl-BE" sz="1000" b="1" i="0" kern="1200" dirty="0" err="1">
                <a:solidFill>
                  <a:schemeClr val="tx1"/>
                </a:solidFill>
                <a:latin typeface="+mn-lt"/>
                <a:ea typeface="+mn-ea"/>
              </a:rPr>
              <a:t>Anxiety</a:t>
            </a:r>
            <a:r>
              <a:rPr lang="nl-BE" sz="1000" b="1" i="0" kern="1200" dirty="0">
                <a:solidFill>
                  <a:schemeClr val="tx1"/>
                </a:solidFill>
                <a:latin typeface="+mn-lt"/>
                <a:ea typeface="+mn-ea"/>
              </a:rPr>
              <a:t>, </a:t>
            </a:r>
            <a:r>
              <a:rPr lang="nl-BE" sz="1000" b="1" i="0" kern="1200" dirty="0" err="1">
                <a:solidFill>
                  <a:schemeClr val="tx1"/>
                </a:solidFill>
                <a:latin typeface="+mn-lt"/>
                <a:ea typeface="+mn-ea"/>
              </a:rPr>
              <a:t>depression</a:t>
            </a:r>
            <a:r>
              <a:rPr lang="nl-BE" sz="1000" b="1" i="0" kern="1200" dirty="0">
                <a:solidFill>
                  <a:schemeClr val="tx1"/>
                </a:solidFill>
                <a:latin typeface="+mn-lt"/>
                <a:ea typeface="+mn-ea"/>
              </a:rPr>
              <a:t>, </a:t>
            </a:r>
            <a:r>
              <a:rPr lang="nl-BE" sz="1000" b="1" i="0" kern="1200" dirty="0" err="1">
                <a:solidFill>
                  <a:schemeClr val="tx1"/>
                </a:solidFill>
                <a:latin typeface="+mn-lt"/>
                <a:ea typeface="+mn-ea"/>
              </a:rPr>
              <a:t>motivation</a:t>
            </a:r>
            <a:endParaRPr lang="nl-BE" sz="1000" b="1" i="0" kern="1200" dirty="0">
              <a:solidFill>
                <a:schemeClr val="tx1"/>
              </a:solidFill>
              <a:latin typeface="+mn-lt"/>
              <a:ea typeface="+mn-ea"/>
            </a:endParaRPr>
          </a:p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nl-BE" sz="1000" b="1" dirty="0"/>
              <a:t>Health </a:t>
            </a:r>
            <a:r>
              <a:rPr lang="nl-BE" sz="1000" b="1" dirty="0" err="1"/>
              <a:t>literacy</a:t>
            </a:r>
            <a:endParaRPr lang="nl-BE" sz="1000" b="1" i="0" kern="1200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D713DB-2654-4C2E-8C5D-8BB321EC3109}"/>
              </a:ext>
            </a:extLst>
          </p:cNvPr>
          <p:cNvSpPr txBox="1"/>
          <p:nvPr/>
        </p:nvSpPr>
        <p:spPr>
          <a:xfrm>
            <a:off x="5612069" y="1331058"/>
            <a:ext cx="31044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nl-BE" sz="1600" b="1" dirty="0" err="1"/>
              <a:t>Surgical</a:t>
            </a:r>
            <a:r>
              <a:rPr lang="nl-BE" sz="1600" b="1" dirty="0"/>
              <a:t> </a:t>
            </a:r>
            <a:r>
              <a:rPr lang="nl-BE" sz="1600" b="1" dirty="0" err="1"/>
              <a:t>intervention</a:t>
            </a:r>
            <a:r>
              <a:rPr lang="nl-BE" sz="1600" b="1" dirty="0"/>
              <a:t>(s) or </a:t>
            </a:r>
            <a:r>
              <a:rPr lang="nl-BE" sz="1600" b="1" dirty="0" err="1"/>
              <a:t>devices</a:t>
            </a:r>
            <a:endParaRPr lang="nl-BE" sz="1600" b="1" i="0" kern="1200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F477D5-4D97-4E5F-8880-DF49DD7A6DD7}"/>
              </a:ext>
            </a:extLst>
          </p:cNvPr>
          <p:cNvSpPr txBox="1"/>
          <p:nvPr/>
        </p:nvSpPr>
        <p:spPr>
          <a:xfrm>
            <a:off x="3187350" y="4012022"/>
            <a:ext cx="21308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nl-BE" sz="1600" b="1" dirty="0"/>
              <a:t>Personal goals/</a:t>
            </a:r>
            <a:r>
              <a:rPr lang="nl-BE" sz="1600" b="1" dirty="0" err="1"/>
              <a:t>desires</a:t>
            </a:r>
            <a:endParaRPr lang="nl-BE" sz="1600" b="1" i="0" kern="1200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DEE1CE-603B-4924-84FE-79A20172F2AA}"/>
              </a:ext>
            </a:extLst>
          </p:cNvPr>
          <p:cNvSpPr txBox="1"/>
          <p:nvPr/>
        </p:nvSpPr>
        <p:spPr>
          <a:xfrm>
            <a:off x="272013" y="1913146"/>
            <a:ext cx="23589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nl-BE" sz="1600" b="1" dirty="0"/>
              <a:t>Non-CV </a:t>
            </a:r>
            <a:r>
              <a:rPr lang="nl-BE" sz="1600" b="1" dirty="0" err="1"/>
              <a:t>comorbidities</a:t>
            </a:r>
            <a:endParaRPr lang="nl-BE" sz="1600" b="1" dirty="0"/>
          </a:p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nl-BE" sz="1000" b="1" i="0" kern="1200" dirty="0" err="1">
                <a:solidFill>
                  <a:schemeClr val="tx1"/>
                </a:solidFill>
                <a:latin typeface="+mn-lt"/>
                <a:ea typeface="+mn-ea"/>
              </a:rPr>
              <a:t>Pulmonary</a:t>
            </a:r>
            <a:r>
              <a:rPr lang="nl-BE" sz="1000" b="1" i="0" kern="1200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nl-BE" sz="1000" b="1" i="0" kern="1200" dirty="0" err="1">
                <a:solidFill>
                  <a:schemeClr val="tx1"/>
                </a:solidFill>
                <a:latin typeface="+mn-lt"/>
                <a:ea typeface="+mn-ea"/>
              </a:rPr>
              <a:t>disease</a:t>
            </a:r>
            <a:r>
              <a:rPr lang="nl-BE" sz="1000" b="1" i="0" kern="1200" dirty="0">
                <a:solidFill>
                  <a:schemeClr val="tx1"/>
                </a:solidFill>
                <a:latin typeface="+mn-lt"/>
                <a:ea typeface="+mn-ea"/>
              </a:rPr>
              <a:t>, </a:t>
            </a:r>
            <a:r>
              <a:rPr lang="nl-BE" sz="1000" b="1" i="0" kern="1200" dirty="0" err="1">
                <a:solidFill>
                  <a:schemeClr val="tx1"/>
                </a:solidFill>
                <a:latin typeface="+mn-lt"/>
                <a:ea typeface="+mn-ea"/>
              </a:rPr>
              <a:t>orthopedic</a:t>
            </a:r>
            <a:r>
              <a:rPr lang="nl-BE" sz="1000" b="1" i="0" kern="1200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nl-BE" sz="1000" b="1" i="0" kern="1200" dirty="0" err="1">
                <a:solidFill>
                  <a:schemeClr val="tx1"/>
                </a:solidFill>
                <a:latin typeface="+mn-lt"/>
                <a:ea typeface="+mn-ea"/>
              </a:rPr>
              <a:t>disease</a:t>
            </a:r>
            <a:r>
              <a:rPr lang="nl-BE" sz="1000" b="1" i="0" kern="1200" dirty="0">
                <a:solidFill>
                  <a:schemeClr val="tx1"/>
                </a:solidFill>
                <a:latin typeface="+mn-lt"/>
                <a:ea typeface="+mn-ea"/>
              </a:rPr>
              <a:t>, </a:t>
            </a:r>
          </a:p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nl-BE" sz="1000" b="1" i="0" kern="1200" dirty="0" err="1">
                <a:solidFill>
                  <a:schemeClr val="tx1"/>
                </a:solidFill>
                <a:latin typeface="+mn-lt"/>
                <a:ea typeface="+mn-ea"/>
              </a:rPr>
              <a:t>neurological</a:t>
            </a:r>
            <a:r>
              <a:rPr lang="nl-BE" sz="1000" b="1" i="0" kern="1200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nl-BE" sz="1000" b="1" i="0" kern="1200" dirty="0" err="1">
                <a:solidFill>
                  <a:schemeClr val="tx1"/>
                </a:solidFill>
                <a:latin typeface="+mn-lt"/>
                <a:ea typeface="+mn-ea"/>
              </a:rPr>
              <a:t>disease</a:t>
            </a:r>
            <a:r>
              <a:rPr lang="nl-BE" sz="1000" b="1" i="0" kern="1200" dirty="0">
                <a:solidFill>
                  <a:schemeClr val="tx1"/>
                </a:solidFill>
                <a:latin typeface="+mn-lt"/>
                <a:ea typeface="+mn-ea"/>
              </a:rPr>
              <a:t>,…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F74EA4F-579F-48DA-9ED9-B4587B4872A1}"/>
              </a:ext>
            </a:extLst>
          </p:cNvPr>
          <p:cNvSpPr txBox="1"/>
          <p:nvPr/>
        </p:nvSpPr>
        <p:spPr>
          <a:xfrm>
            <a:off x="272442" y="2805698"/>
            <a:ext cx="22932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nl-BE" sz="1600" b="1" dirty="0" err="1"/>
              <a:t>Physical</a:t>
            </a:r>
            <a:r>
              <a:rPr lang="nl-BE" sz="1600" b="1" dirty="0"/>
              <a:t> fitness</a:t>
            </a:r>
          </a:p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nl-BE" sz="1000" b="1" i="0" kern="1200" dirty="0" err="1">
                <a:solidFill>
                  <a:schemeClr val="tx1"/>
                </a:solidFill>
                <a:latin typeface="+mn-lt"/>
                <a:ea typeface="+mn-ea"/>
              </a:rPr>
              <a:t>Endurance</a:t>
            </a:r>
            <a:r>
              <a:rPr lang="nl-BE" sz="1000" b="1" i="0" kern="1200" dirty="0">
                <a:solidFill>
                  <a:schemeClr val="tx1"/>
                </a:solidFill>
                <a:latin typeface="+mn-lt"/>
                <a:ea typeface="+mn-ea"/>
              </a:rPr>
              <a:t> &amp; </a:t>
            </a:r>
            <a:r>
              <a:rPr lang="nl-BE" sz="1000" b="1" i="0" kern="1200" dirty="0" err="1">
                <a:solidFill>
                  <a:schemeClr val="tx1"/>
                </a:solidFill>
                <a:latin typeface="+mn-lt"/>
                <a:ea typeface="+mn-ea"/>
              </a:rPr>
              <a:t>muscle</a:t>
            </a:r>
            <a:r>
              <a:rPr lang="nl-BE" sz="1000" b="1" i="0" kern="1200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nl-BE" sz="1000" b="1" i="0" kern="1200" dirty="0" err="1">
                <a:solidFill>
                  <a:schemeClr val="tx1"/>
                </a:solidFill>
                <a:latin typeface="+mn-lt"/>
                <a:ea typeface="+mn-ea"/>
              </a:rPr>
              <a:t>strength</a:t>
            </a:r>
            <a:r>
              <a:rPr lang="nl-BE" sz="1000" b="1" i="0" kern="1200" dirty="0">
                <a:solidFill>
                  <a:schemeClr val="tx1"/>
                </a:solidFill>
                <a:latin typeface="+mn-lt"/>
                <a:ea typeface="+mn-ea"/>
              </a:rPr>
              <a:t>, </a:t>
            </a:r>
            <a:r>
              <a:rPr lang="nl-BE" sz="1000" b="1" i="0" kern="1200" dirty="0" err="1">
                <a:solidFill>
                  <a:schemeClr val="tx1"/>
                </a:solidFill>
                <a:latin typeface="+mn-lt"/>
                <a:ea typeface="+mn-ea"/>
              </a:rPr>
              <a:t>balance</a:t>
            </a:r>
            <a:r>
              <a:rPr lang="nl-BE" sz="1000" b="1" i="0" kern="1200" dirty="0">
                <a:solidFill>
                  <a:schemeClr val="tx1"/>
                </a:solidFill>
                <a:latin typeface="+mn-lt"/>
                <a:ea typeface="+mn-ea"/>
              </a:rPr>
              <a:t>,</a:t>
            </a:r>
          </a:p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nl-BE" sz="1000" b="1" dirty="0" err="1"/>
              <a:t>coordination</a:t>
            </a:r>
            <a:endParaRPr lang="nl-BE" sz="1000" b="1" i="0" kern="1200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82099FF-F1CE-46CE-8261-71AF1362CF4C}"/>
              </a:ext>
            </a:extLst>
          </p:cNvPr>
          <p:cNvSpPr txBox="1"/>
          <p:nvPr/>
        </p:nvSpPr>
        <p:spPr>
          <a:xfrm>
            <a:off x="5508104" y="3425655"/>
            <a:ext cx="2022670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nl-BE" sz="1600" b="1" dirty="0" err="1"/>
              <a:t>Environmental</a:t>
            </a:r>
            <a:r>
              <a:rPr lang="nl-BE" sz="1600" b="1" dirty="0"/>
              <a:t> issues</a:t>
            </a:r>
          </a:p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nl-BE" sz="1000" b="1" i="0" kern="1200" dirty="0" err="1">
                <a:solidFill>
                  <a:schemeClr val="tx1"/>
                </a:solidFill>
                <a:latin typeface="+mn-lt"/>
                <a:ea typeface="+mn-ea"/>
              </a:rPr>
              <a:t>Weather</a:t>
            </a:r>
            <a:r>
              <a:rPr lang="nl-BE" sz="1000" b="1" i="0" kern="1200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nl-BE" sz="1000" b="1" i="0" kern="1200" dirty="0" err="1">
                <a:solidFill>
                  <a:schemeClr val="tx1"/>
                </a:solidFill>
                <a:latin typeface="+mn-lt"/>
                <a:ea typeface="+mn-ea"/>
              </a:rPr>
              <a:t>conditions</a:t>
            </a:r>
            <a:endParaRPr lang="nl-BE" sz="1000" b="1" i="0" kern="1200" dirty="0">
              <a:solidFill>
                <a:schemeClr val="tx1"/>
              </a:solidFill>
              <a:latin typeface="+mn-lt"/>
              <a:ea typeface="+mn-ea"/>
            </a:endParaRPr>
          </a:p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nl-BE" sz="1000" b="1" dirty="0" err="1"/>
              <a:t>Distance</a:t>
            </a:r>
            <a:r>
              <a:rPr lang="nl-BE" sz="1000" b="1" dirty="0"/>
              <a:t> </a:t>
            </a:r>
            <a:r>
              <a:rPr lang="nl-BE" sz="1000" b="1" dirty="0" err="1"/>
              <a:t>to</a:t>
            </a:r>
            <a:r>
              <a:rPr lang="nl-BE" sz="1000" b="1" dirty="0"/>
              <a:t> </a:t>
            </a:r>
            <a:r>
              <a:rPr lang="nl-BE" sz="1000" b="1" dirty="0" err="1"/>
              <a:t>rehab</a:t>
            </a:r>
            <a:r>
              <a:rPr lang="nl-BE" sz="1000" b="1" dirty="0"/>
              <a:t> </a:t>
            </a:r>
            <a:r>
              <a:rPr lang="nl-BE" sz="1000" b="1" dirty="0" err="1"/>
              <a:t>centre</a:t>
            </a:r>
            <a:endParaRPr lang="nl-BE" sz="1000" b="1" dirty="0"/>
          </a:p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nl-BE" sz="1000" b="1" i="0" kern="1200" dirty="0">
                <a:solidFill>
                  <a:schemeClr val="tx1"/>
                </a:solidFill>
                <a:latin typeface="+mn-lt"/>
                <a:ea typeface="+mn-ea"/>
              </a:rPr>
              <a:t>Ur</a:t>
            </a:r>
            <a:r>
              <a:rPr lang="nl-BE" sz="1000" b="1" dirty="0"/>
              <a:t>ban vs. </a:t>
            </a:r>
            <a:r>
              <a:rPr lang="nl-BE" sz="1000" b="1" dirty="0" err="1"/>
              <a:t>rural</a:t>
            </a:r>
            <a:r>
              <a:rPr lang="nl-BE" sz="1000" b="1" dirty="0"/>
              <a:t> living area</a:t>
            </a:r>
            <a:endParaRPr lang="nl-BE" sz="1000" b="1" i="0" kern="1200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B647B60-F3E1-4186-806E-04B739ADAEAC}"/>
              </a:ext>
            </a:extLst>
          </p:cNvPr>
          <p:cNvSpPr txBox="1"/>
          <p:nvPr/>
        </p:nvSpPr>
        <p:spPr>
          <a:xfrm>
            <a:off x="1290918" y="3513584"/>
            <a:ext cx="19034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nl-BE" sz="1600" b="1" dirty="0" err="1"/>
              <a:t>Occupational</a:t>
            </a:r>
            <a:r>
              <a:rPr lang="nl-BE" sz="1600" b="1" dirty="0"/>
              <a:t> issues</a:t>
            </a:r>
          </a:p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nl-BE" sz="1000" b="1" i="0" kern="1200" dirty="0" err="1">
                <a:solidFill>
                  <a:schemeClr val="tx1"/>
                </a:solidFill>
                <a:latin typeface="+mn-lt"/>
                <a:ea typeface="+mn-ea"/>
              </a:rPr>
              <a:t>Work</a:t>
            </a:r>
            <a:r>
              <a:rPr lang="nl-BE" sz="1000" b="1" i="0" kern="1200" dirty="0">
                <a:solidFill>
                  <a:schemeClr val="tx1"/>
                </a:solidFill>
                <a:latin typeface="+mn-lt"/>
                <a:ea typeface="+mn-ea"/>
              </a:rPr>
              <a:t> type </a:t>
            </a:r>
            <a:r>
              <a:rPr lang="nl-BE" sz="1000" b="1" i="0" kern="1200" dirty="0" err="1">
                <a:solidFill>
                  <a:schemeClr val="tx1"/>
                </a:solidFill>
                <a:latin typeface="+mn-lt"/>
                <a:ea typeface="+mn-ea"/>
              </a:rPr>
              <a:t>and</a:t>
            </a:r>
            <a:r>
              <a:rPr lang="nl-BE" sz="1000" b="1" i="0" kern="1200" dirty="0">
                <a:solidFill>
                  <a:schemeClr val="tx1"/>
                </a:solidFill>
                <a:latin typeface="+mn-lt"/>
                <a:ea typeface="+mn-ea"/>
              </a:rPr>
              <a:t> fte%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0816B94-69BB-4C65-9063-51AACA5A97FF}"/>
              </a:ext>
            </a:extLst>
          </p:cNvPr>
          <p:cNvSpPr txBox="1"/>
          <p:nvPr/>
        </p:nvSpPr>
        <p:spPr>
          <a:xfrm>
            <a:off x="3507428" y="4472067"/>
            <a:ext cx="17325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nl-BE" sz="1600" b="1" dirty="0" err="1"/>
              <a:t>And</a:t>
            </a:r>
            <a:r>
              <a:rPr lang="nl-BE" sz="1600" b="1" dirty="0"/>
              <a:t> </a:t>
            </a:r>
            <a:r>
              <a:rPr lang="nl-BE" sz="1600" b="1" dirty="0" err="1"/>
              <a:t>many</a:t>
            </a:r>
            <a:r>
              <a:rPr lang="nl-BE" sz="1600" b="1" dirty="0"/>
              <a:t> more…</a:t>
            </a:r>
            <a:endParaRPr lang="nl-BE" sz="1600" b="1" i="0" kern="1200" dirty="0">
              <a:solidFill>
                <a:schemeClr val="tx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12835106"/>
      </p:ext>
    </p:extLst>
  </p:cSld>
  <p:clrMapOvr>
    <a:masterClrMapping/>
  </p:clrMapOvr>
</p:sld>
</file>

<file path=ppt/theme/theme1.xml><?xml version="1.0" encoding="utf-8"?>
<a:theme xmlns:a="http://schemas.openxmlformats.org/drawingml/2006/main" name="ESC_PPT_Light_220817-16-9">
  <a:themeElements>
    <a:clrScheme name="ESC // branding 2017">
      <a:dk1>
        <a:sysClr val="windowText" lastClr="000000"/>
      </a:dk1>
      <a:lt1>
        <a:sysClr val="window" lastClr="FFFFFF"/>
      </a:lt1>
      <a:dk2>
        <a:srgbClr val="595959"/>
      </a:dk2>
      <a:lt2>
        <a:srgbClr val="F2F2F2"/>
      </a:lt2>
      <a:accent1>
        <a:srgbClr val="AE1022"/>
      </a:accent1>
      <a:accent2>
        <a:srgbClr val="552682"/>
      </a:accent2>
      <a:accent3>
        <a:srgbClr val="00ABAA"/>
      </a:accent3>
      <a:accent4>
        <a:srgbClr val="005694"/>
      </a:accent4>
      <a:accent5>
        <a:srgbClr val="FBB800"/>
      </a:accent5>
      <a:accent6>
        <a:srgbClr val="EF7918"/>
      </a:accent6>
      <a:hlink>
        <a:srgbClr val="F8B836"/>
      </a:hlink>
      <a:folHlink>
        <a:srgbClr val="F5832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spDef>
    <a:txDef>
      <a:spPr>
        <a:noFill/>
      </a:spPr>
      <a:bodyPr wrap="square" rtlCol="0">
        <a:spAutoFit/>
      </a:bodyPr>
      <a:lstStyle>
        <a:defPPr marL="38700" indent="0" algn="l" defTabSz="360000" rtl="0" eaLnBrk="1" latinLnBrk="0" hangingPunct="1">
          <a:spcBef>
            <a:spcPct val="20000"/>
          </a:spcBef>
          <a:buClr>
            <a:srgbClr val="C00000"/>
          </a:buClr>
          <a:buFont typeface="Arial" panose="020B0604020202020204" pitchFamily="34" charset="0"/>
          <a:buNone/>
          <a:defRPr sz="1600" b="1" i="0" kern="1200" dirty="0" smtClean="0">
            <a:solidFill>
              <a:schemeClr val="tx1"/>
            </a:solidFill>
            <a:latin typeface="+mn-lt"/>
            <a:ea typeface="+mn-e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47C6D214-5C6A-484A-8A01-949D2AE4982B}" vid="{524B413A-0D59-4501-8E75-16533A1DEEE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EAPC-PPT_2021</Template>
  <TotalTime>9604</TotalTime>
  <Words>1967</Words>
  <Application>Microsoft Office PowerPoint</Application>
  <PresentationFormat>On-screen Show (16:9)</PresentationFormat>
  <Paragraphs>317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Verdana</vt:lpstr>
      <vt:lpstr>Wingdings</vt:lpstr>
      <vt:lpstr>ESC_PPT_Light_220817-16-9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Britta ETTELT</dc:creator>
  <cp:lastModifiedBy>HANSEN Dominique</cp:lastModifiedBy>
  <cp:revision>99</cp:revision>
  <dcterms:created xsi:type="dcterms:W3CDTF">2022-09-15T07:22:44Z</dcterms:created>
  <dcterms:modified xsi:type="dcterms:W3CDTF">2024-05-04T19:28:45Z</dcterms:modified>
</cp:coreProperties>
</file>