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57" r:id="rId3"/>
    <p:sldId id="506" r:id="rId4"/>
    <p:sldId id="504" r:id="rId5"/>
    <p:sldId id="505" r:id="rId6"/>
    <p:sldId id="507" r:id="rId7"/>
    <p:sldId id="279" r:id="rId8"/>
    <p:sldId id="277" r:id="rId9"/>
    <p:sldId id="515" r:id="rId10"/>
    <p:sldId id="266" r:id="rId11"/>
    <p:sldId id="269" r:id="rId12"/>
    <p:sldId id="270" r:id="rId13"/>
    <p:sldId id="287" r:id="rId14"/>
    <p:sldId id="517" r:id="rId15"/>
    <p:sldId id="518" r:id="rId16"/>
    <p:sldId id="508" r:id="rId17"/>
    <p:sldId id="301" r:id="rId18"/>
    <p:sldId id="306" r:id="rId19"/>
    <p:sldId id="302" r:id="rId20"/>
    <p:sldId id="516" r:id="rId21"/>
    <p:sldId id="522" r:id="rId22"/>
    <p:sldId id="307" r:id="rId23"/>
    <p:sldId id="308" r:id="rId24"/>
    <p:sldId id="520" r:id="rId25"/>
    <p:sldId id="521" r:id="rId26"/>
    <p:sldId id="509" r:id="rId27"/>
    <p:sldId id="291" r:id="rId28"/>
    <p:sldId id="510" r:id="rId29"/>
    <p:sldId id="292" r:id="rId30"/>
    <p:sldId id="293" r:id="rId31"/>
    <p:sldId id="280" r:id="rId32"/>
    <p:sldId id="295" r:id="rId33"/>
    <p:sldId id="284" r:id="rId34"/>
    <p:sldId id="296" r:id="rId35"/>
    <p:sldId id="297" r:id="rId36"/>
    <p:sldId id="298" r:id="rId37"/>
    <p:sldId id="300" r:id="rId38"/>
    <p:sldId id="514" r:id="rId39"/>
    <p:sldId id="519" r:id="rId40"/>
    <p:sldId id="413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AE1022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howGuides="1">
      <p:cViewPr varScale="1">
        <p:scale>
          <a:sx n="150" d="100"/>
          <a:sy n="150" d="100"/>
        </p:scale>
        <p:origin x="510" y="108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22/04/2024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4/22/2024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192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3DB52-C3B4-483D-9F29-3FA1B6CB8799}" type="slidenum">
              <a:rPr lang="nl-NL">
                <a:ea typeface="ＭＳ Ｐゴシック"/>
                <a:cs typeface="ＭＳ Ｐゴシック"/>
              </a:rPr>
              <a:pPr/>
              <a:t>4</a:t>
            </a:fld>
            <a:endParaRPr lang="nl-NL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6164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jdelijke aanduiding voor dia-afbeelding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4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/>
          </a:p>
        </p:txBody>
      </p:sp>
      <p:sp>
        <p:nvSpPr>
          <p:cNvPr id="192515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53DB52-C3B4-483D-9F29-3FA1B6CB8799}" type="slidenum">
              <a:rPr lang="nl-NL">
                <a:ea typeface="ＭＳ Ｐゴシック"/>
                <a:cs typeface="ＭＳ Ｐゴシック"/>
              </a:rPr>
              <a:pPr/>
              <a:t>5</a:t>
            </a:fld>
            <a:endParaRPr lang="nl-NL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56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C2774E4-5C64-4C62-984F-3967F8EB8213}"/>
              </a:ext>
            </a:extLst>
          </p:cNvPr>
          <p:cNvCxnSpPr>
            <a:cxnSpLocks/>
          </p:cNvCxnSpPr>
          <p:nvPr userDrawn="1"/>
        </p:nvCxnSpPr>
        <p:spPr>
          <a:xfrm>
            <a:off x="0" y="627534"/>
            <a:ext cx="9144000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88241F9B-0D2C-427A-A3BB-2BECB174CFED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509193"/>
            <a:ext cx="6588224" cy="2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180363E9-1308-4C0E-BDA5-CF390AD35CAC}"/>
              </a:ext>
            </a:extLst>
          </p:cNvPr>
          <p:cNvCxnSpPr>
            <a:cxnSpLocks/>
          </p:cNvCxnSpPr>
          <p:nvPr userDrawn="1"/>
        </p:nvCxnSpPr>
        <p:spPr>
          <a:xfrm>
            <a:off x="611560" y="0"/>
            <a:ext cx="0" cy="514350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33F0FED1-B8F9-445B-959A-F64BB176898C}"/>
              </a:ext>
            </a:extLst>
          </p:cNvPr>
          <p:cNvSpPr/>
          <p:nvPr userDrawn="1"/>
        </p:nvSpPr>
        <p:spPr>
          <a:xfrm>
            <a:off x="539552" y="555526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0F7C9BB3-3FAB-4AF6-A672-13B009C327B3}"/>
              </a:ext>
            </a:extLst>
          </p:cNvPr>
          <p:cNvSpPr/>
          <p:nvPr userDrawn="1"/>
        </p:nvSpPr>
        <p:spPr>
          <a:xfrm>
            <a:off x="563197" y="3963547"/>
            <a:ext cx="96725" cy="96725"/>
          </a:xfrm>
          <a:prstGeom prst="ellipse">
            <a:avLst/>
          </a:prstGeom>
          <a:solidFill>
            <a:srgbClr val="AE1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953AD7C-105B-44C2-B8FA-6295064382B1}"/>
              </a:ext>
            </a:extLst>
          </p:cNvPr>
          <p:cNvSpPr/>
          <p:nvPr userDrawn="1"/>
        </p:nvSpPr>
        <p:spPr>
          <a:xfrm>
            <a:off x="539552" y="4443958"/>
            <a:ext cx="144016" cy="144016"/>
          </a:xfrm>
          <a:prstGeom prst="ellipse">
            <a:avLst/>
          </a:prstGeom>
          <a:solidFill>
            <a:srgbClr val="8787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B770CC4A-0144-496C-B843-8E6984A9BF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835129" y="4182038"/>
            <a:ext cx="1904879" cy="712314"/>
          </a:xfrm>
          <a:prstGeom prst="rect">
            <a:avLst/>
          </a:prstGeom>
        </p:spPr>
      </p:pic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683967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8064574" cy="3890434"/>
          </a:xfrm>
          <a:prstGeom prst="rect">
            <a:avLst/>
          </a:prstGeom>
        </p:spPr>
        <p:txBody>
          <a:bodyPr/>
          <a:lstStyle>
            <a:lvl1pPr marL="180975" indent="-180975" defTabSz="3600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9" y="339502"/>
            <a:ext cx="6839670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-slid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7150"/>
            <a:ext cx="8869680" cy="5015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640960" cy="412383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3780420"/>
          </a:xfrm>
        </p:spPr>
        <p:txBody>
          <a:bodyPr/>
          <a:lstStyle>
            <a:lvl1pPr>
              <a:buFont typeface="Wingdings" pitchFamily="2" charset="2"/>
              <a:buChar char="§"/>
              <a:defRPr sz="21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5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79512" y="4785996"/>
            <a:ext cx="2133600" cy="273844"/>
          </a:xfrm>
        </p:spPr>
        <p:txBody>
          <a:bodyPr/>
          <a:lstStyle>
            <a:lvl1pPr>
              <a:defRPr/>
            </a:lvl1pPr>
          </a:lstStyle>
          <a:p>
            <a:fld id="{6559652E-C199-334F-9320-471B095246A8}" type="datetime1">
              <a:rPr lang="nl-BE"/>
              <a:pPr/>
              <a:t>22/04/2024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1760" y="4785996"/>
            <a:ext cx="4464496" cy="2738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5" y="4787187"/>
            <a:ext cx="752475" cy="273844"/>
          </a:xfrm>
        </p:spPr>
        <p:txBody>
          <a:bodyPr/>
          <a:lstStyle>
            <a:lvl1pPr>
              <a:defRPr/>
            </a:lvl1pPr>
          </a:lstStyle>
          <a:p>
            <a:fld id="{BBB2625E-E22D-324D-B6D3-F6234E5E9FE9}" type="slidenum">
              <a:rPr lang="nl-BE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379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1480"/>
            <a:ext cx="8640960" cy="412383"/>
          </a:xfrm>
          <a:ln>
            <a:noFill/>
          </a:ln>
        </p:spPr>
        <p:txBody>
          <a:bodyPr>
            <a:normAutofit/>
          </a:bodyPr>
          <a:lstStyle>
            <a:lvl1pPr algn="l">
              <a:defRPr sz="1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BE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331640" y="4894008"/>
            <a:ext cx="1080120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559652E-C199-334F-9320-471B095246A8}" type="datetime1">
              <a:rPr lang="nl-BE" smtClean="0"/>
              <a:pPr/>
              <a:t>22/04/2024</a:t>
            </a:fld>
            <a:endParaRPr lang="nl-BE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4894008"/>
            <a:ext cx="5544616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1" y="4895199"/>
            <a:ext cx="752475" cy="165832"/>
          </a:xfrm>
        </p:spPr>
        <p:txBody>
          <a:bodyPr/>
          <a:lstStyle>
            <a:lvl1pPr>
              <a:defRPr sz="7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B2625E-E22D-324D-B6D3-F6234E5E9FE9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51520" y="627534"/>
            <a:ext cx="8640960" cy="3780420"/>
          </a:xfrm>
        </p:spPr>
        <p:txBody>
          <a:bodyPr/>
          <a:lstStyle>
            <a:lvl1pPr>
              <a:buFont typeface="Wingdings" pitchFamily="2" charset="2"/>
              <a:buChar char="§"/>
              <a:defRPr sz="18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Wingdings" pitchFamily="2" charset="2"/>
              <a:buChar char="§"/>
              <a:defRPr sz="165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Wingdings" pitchFamily="2" charset="2"/>
              <a:buChar char="§"/>
              <a:defRPr sz="15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Wingdings" pitchFamily="2" charset="2"/>
              <a:buChar char="§"/>
              <a:defRPr sz="1200">
                <a:solidFill>
                  <a:srgbClr val="47474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F43F6A1C-CC54-8947-AB24-07D5A34F2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0" y="4500965"/>
            <a:ext cx="1081924" cy="568506"/>
          </a:xfrm>
          <a:prstGeom prst="rect">
            <a:avLst/>
          </a:prstGeom>
        </p:spPr>
      </p:pic>
      <p:sp>
        <p:nvSpPr>
          <p:cNvPr id="14" name="Rechthoek 13">
            <a:extLst>
              <a:ext uri="{FF2B5EF4-FFF2-40B4-BE49-F238E27FC236}">
                <a16:creationId xmlns:a16="http://schemas.microsoft.com/office/drawing/2014/main" id="{3394646E-3E7A-4244-B0B8-631A5652B22A}"/>
              </a:ext>
            </a:extLst>
          </p:cNvPr>
          <p:cNvSpPr/>
          <p:nvPr userDrawn="1"/>
        </p:nvSpPr>
        <p:spPr>
          <a:xfrm>
            <a:off x="114810" y="91151"/>
            <a:ext cx="8903663" cy="47866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</p:spTree>
    <p:extLst>
      <p:ext uri="{BB962C8B-B14F-4D97-AF65-F5344CB8AC3E}">
        <p14:creationId xmlns:p14="http://schemas.microsoft.com/office/powerpoint/2010/main" val="67651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A3EA6-4118-4865-B1BE-6B77D3DFFB3A}" type="datetimeFigureOut">
              <a:rPr lang="en-GB" smtClean="0"/>
              <a:t>22/04/2024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F53BA-30F5-4001-BBBF-BB6B7A0F9A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07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BC4A9C7A-5BA6-4888-A621-AF6B8C0AA0DF}"/>
              </a:ext>
            </a:extLst>
          </p:cNvPr>
          <p:cNvCxnSpPr>
            <a:cxnSpLocks/>
          </p:cNvCxnSpPr>
          <p:nvPr/>
        </p:nvCxnSpPr>
        <p:spPr>
          <a:xfrm>
            <a:off x="289214" y="4890683"/>
            <a:ext cx="7955194" cy="0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6D39A238-24AB-44F3-8FE5-EF47858B4208}"/>
              </a:ext>
            </a:extLst>
          </p:cNvPr>
          <p:cNvCxnSpPr>
            <a:cxnSpLocks/>
          </p:cNvCxnSpPr>
          <p:nvPr/>
        </p:nvCxnSpPr>
        <p:spPr>
          <a:xfrm>
            <a:off x="8704464" y="747993"/>
            <a:ext cx="0" cy="3839981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A040033-896C-4E78-8EDE-BBF09671494D}"/>
              </a:ext>
            </a:extLst>
          </p:cNvPr>
          <p:cNvCxnSpPr>
            <a:cxnSpLocks/>
          </p:cNvCxnSpPr>
          <p:nvPr/>
        </p:nvCxnSpPr>
        <p:spPr>
          <a:xfrm>
            <a:off x="287524" y="4890681"/>
            <a:ext cx="0" cy="252819"/>
          </a:xfrm>
          <a:prstGeom prst="line">
            <a:avLst/>
          </a:prstGeom>
          <a:ln>
            <a:solidFill>
              <a:srgbClr val="D3D3D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>
            <a:extLst>
              <a:ext uri="{FF2B5EF4-FFF2-40B4-BE49-F238E27FC236}">
                <a16:creationId xmlns:a16="http://schemas.microsoft.com/office/drawing/2014/main" id="{6FA7AD36-36F4-4B05-B569-FF77480FB16F}"/>
              </a:ext>
            </a:extLst>
          </p:cNvPr>
          <p:cNvSpPr/>
          <p:nvPr/>
        </p:nvSpPr>
        <p:spPr>
          <a:xfrm>
            <a:off x="179512" y="4782669"/>
            <a:ext cx="216024" cy="216024"/>
          </a:xfrm>
          <a:prstGeom prst="ellipse">
            <a:avLst/>
          </a:prstGeom>
          <a:solidFill>
            <a:srgbClr val="D0D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6624261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999" y="914400"/>
            <a:ext cx="8064423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en-US"/>
              <a:t>Click to edit Master text styles</a:t>
            </a:r>
          </a:p>
          <a:p>
            <a:pPr marL="266700" lvl="1" indent="-266700"/>
            <a:r>
              <a:rPr lang="en-US"/>
              <a:t>Second level</a:t>
            </a:r>
          </a:p>
          <a:p>
            <a:pPr marL="266700" lvl="2" indent="-266700"/>
            <a:r>
              <a:rPr lang="en-US"/>
              <a:t>Third level</a:t>
            </a:r>
          </a:p>
          <a:p>
            <a:pPr marL="266700" lvl="3" indent="-266700"/>
            <a:r>
              <a:rPr lang="en-US"/>
              <a:t>Fourth level</a:t>
            </a:r>
          </a:p>
          <a:p>
            <a:pPr marL="266700" lvl="4" indent="-266700"/>
            <a:r>
              <a:rPr lang="en-US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9CB47BA-4611-487F-BA1F-D94DC65B64F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7212120" y="180811"/>
            <a:ext cx="1836133" cy="56718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E81F574-5ACC-40AD-A706-0426577CA2CF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38319" y="4753091"/>
            <a:ext cx="575153" cy="2083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  <p:sldLayoutId id="2147483670" r:id="rId6"/>
    <p:sldLayoutId id="2147483671" r:id="rId7"/>
    <p:sldLayoutId id="2147483672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8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400" b="1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20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8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54CD9-6332-4018-80C0-8851DA2A6F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5687" y="4567276"/>
            <a:ext cx="5688626" cy="288032"/>
          </a:xfrm>
        </p:spPr>
        <p:txBody>
          <a:bodyPr/>
          <a:lstStyle/>
          <a:p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Baku, Azerbaijan, 4-5 May 2024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10484-47B9-407B-AAD0-5EFF6D5A3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672" y="3595442"/>
            <a:ext cx="6412542" cy="498851"/>
          </a:xfrm>
        </p:spPr>
        <p:txBody>
          <a:bodyPr/>
          <a:lstStyle/>
          <a:p>
            <a:r>
              <a:rPr lang="en-US" sz="2000" b="1" dirty="0"/>
              <a:t>Prof. Dominique Hansen, PhD, FESC</a:t>
            </a:r>
          </a:p>
          <a:p>
            <a:r>
              <a:rPr lang="en-US" sz="1400" dirty="0"/>
              <a:t>Hasselt University, Hasselt, Belgium</a:t>
            </a:r>
            <a:endParaRPr lang="az-Latn-AZ" sz="1400" dirty="0"/>
          </a:p>
          <a:p>
            <a:r>
              <a:rPr lang="en-US" sz="2000" b="1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6148CC-D3A4-4136-AA81-28BD3CC083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1559" y="576224"/>
            <a:ext cx="8280918" cy="498852"/>
          </a:xfrm>
        </p:spPr>
        <p:txBody>
          <a:bodyPr/>
          <a:lstStyle/>
          <a:p>
            <a:pPr algn="ctr"/>
            <a:r>
              <a:rPr lang="en-US" sz="3200" spc="0" dirty="0">
                <a:effectLst/>
              </a:rPr>
              <a:t>Cardiovascular Prevention and Rehabilitation Course</a:t>
            </a:r>
            <a:endParaRPr lang="en-US" sz="32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B340A7C-D750-BE8A-D84A-F9EF0995BA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3675" y="1879252"/>
            <a:ext cx="7636685" cy="954107"/>
          </a:xfrm>
        </p:spPr>
        <p:txBody>
          <a:bodyPr/>
          <a:lstStyle/>
          <a:p>
            <a:r>
              <a:rPr lang="en-US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General principles of exercise prescription: aerobic, resistance and inspiratory muscle training</a:t>
            </a:r>
            <a:r>
              <a:rPr lang="en-US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45312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muscle</a:t>
            </a:r>
            <a:r>
              <a:rPr lang="nl-BE" dirty="0"/>
              <a:t> </a:t>
            </a:r>
            <a:r>
              <a:rPr lang="nl-BE" dirty="0" err="1"/>
              <a:t>strength</a:t>
            </a:r>
            <a:r>
              <a:rPr lang="nl-BE" dirty="0"/>
              <a:t> </a:t>
            </a:r>
            <a:r>
              <a:rPr lang="nl-BE" dirty="0" err="1"/>
              <a:t>matters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95536" y="4892675"/>
            <a:ext cx="1762125" cy="250825"/>
            <a:chOff x="2325" y="1541"/>
            <a:chExt cx="1110" cy="15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325" y="1541"/>
              <a:ext cx="111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5" y="1541"/>
              <a:ext cx="1114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1110556" y="1470542"/>
            <a:ext cx="3456384" cy="2676963"/>
            <a:chOff x="2033" y="964"/>
            <a:chExt cx="1694" cy="1312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33" y="964"/>
              <a:ext cx="1694" cy="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3" y="964"/>
              <a:ext cx="1698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Afbeelding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065184"/>
            <a:ext cx="2301830" cy="15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2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642350" cy="412750"/>
          </a:xfrm>
        </p:spPr>
        <p:txBody>
          <a:bodyPr/>
          <a:lstStyle/>
          <a:p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</a:t>
            </a:r>
            <a:endParaRPr lang="en-GB" dirty="0"/>
          </a:p>
        </p:txBody>
      </p: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2850098" y="743337"/>
            <a:ext cx="5170429" cy="4260446"/>
            <a:chOff x="884" y="-380"/>
            <a:chExt cx="4808" cy="4921"/>
          </a:xfrm>
        </p:grpSpPr>
        <p:sp>
          <p:nvSpPr>
            <p:cNvPr id="16" name="AutoShape 15"/>
            <p:cNvSpPr>
              <a:spLocks noChangeAspect="1" noChangeArrowheads="1" noTextEdit="1"/>
            </p:cNvSpPr>
            <p:nvPr/>
          </p:nvSpPr>
          <p:spPr bwMode="auto">
            <a:xfrm>
              <a:off x="884" y="-380"/>
              <a:ext cx="4642" cy="4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2065" name="Picture 1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" y="52"/>
              <a:ext cx="4646" cy="4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"/>
          <p:cNvGrpSpPr>
            <a:grpSpLocks noChangeAspect="1"/>
          </p:cNvGrpSpPr>
          <p:nvPr/>
        </p:nvGrpSpPr>
        <p:grpSpPr bwMode="auto">
          <a:xfrm>
            <a:off x="323528" y="687542"/>
            <a:ext cx="3910601" cy="511611"/>
            <a:chOff x="204" y="465"/>
            <a:chExt cx="3883" cy="508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465"/>
              <a:ext cx="388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65"/>
              <a:ext cx="388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Afbeelding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21" y="4994621"/>
            <a:ext cx="1685981" cy="1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9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642350" cy="412750"/>
          </a:xfrm>
        </p:spPr>
        <p:txBody>
          <a:bodyPr/>
          <a:lstStyle/>
          <a:p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23528" y="687542"/>
            <a:ext cx="3910601" cy="511611"/>
            <a:chOff x="204" y="465"/>
            <a:chExt cx="3883" cy="5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4" y="465"/>
              <a:ext cx="3883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465"/>
              <a:ext cx="3887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21" y="4994621"/>
            <a:ext cx="1685981" cy="130500"/>
          </a:xfrm>
          <a:prstGeom prst="rect">
            <a:avLst/>
          </a:prstGeom>
        </p:spPr>
      </p:pic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2113502" y="4229782"/>
            <a:ext cx="5405438" cy="273844"/>
            <a:chOff x="610" y="3580"/>
            <a:chExt cx="4540" cy="230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610" y="3580"/>
              <a:ext cx="4540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" y="3580"/>
              <a:ext cx="454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619672" y="1495388"/>
            <a:ext cx="6393099" cy="2646294"/>
            <a:chOff x="1114" y="1429"/>
            <a:chExt cx="3532" cy="1462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14" y="1429"/>
              <a:ext cx="3532" cy="1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" y="1429"/>
              <a:ext cx="3536" cy="1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437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3" descr="Graph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646" y="1113588"/>
            <a:ext cx="6380541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324619" y="4935751"/>
            <a:ext cx="233589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750" dirty="0" err="1">
                <a:cs typeface="ＭＳ Ｐゴシック"/>
              </a:rPr>
              <a:t>Marzolini</a:t>
            </a:r>
            <a:r>
              <a:rPr lang="nl-BE" sz="750" dirty="0">
                <a:cs typeface="ＭＳ Ｐゴシック"/>
              </a:rPr>
              <a:t> et al. </a:t>
            </a:r>
            <a:r>
              <a:rPr lang="nl-BE" sz="750" dirty="0" err="1">
                <a:cs typeface="ＭＳ Ｐゴシック"/>
              </a:rPr>
              <a:t>Med</a:t>
            </a:r>
            <a:r>
              <a:rPr lang="nl-BE" sz="750" dirty="0">
                <a:cs typeface="ＭＳ Ｐゴシック"/>
              </a:rPr>
              <a:t> </a:t>
            </a:r>
            <a:r>
              <a:rPr lang="nl-BE" sz="750" dirty="0" err="1">
                <a:cs typeface="ＭＳ Ｐゴシック"/>
              </a:rPr>
              <a:t>Sci</a:t>
            </a:r>
            <a:r>
              <a:rPr lang="nl-BE" sz="750" dirty="0">
                <a:cs typeface="ＭＳ Ｐゴシック"/>
              </a:rPr>
              <a:t> </a:t>
            </a:r>
            <a:r>
              <a:rPr lang="nl-BE" sz="750" dirty="0" err="1">
                <a:cs typeface="ＭＳ Ｐゴシック"/>
              </a:rPr>
              <a:t>Sports</a:t>
            </a:r>
            <a:r>
              <a:rPr lang="nl-BE" sz="750" dirty="0">
                <a:cs typeface="ＭＳ Ｐゴシック"/>
              </a:rPr>
              <a:t> </a:t>
            </a:r>
            <a:r>
              <a:rPr lang="nl-BE" sz="750" dirty="0" err="1">
                <a:cs typeface="ＭＳ Ｐゴシック"/>
              </a:rPr>
              <a:t>Exerc</a:t>
            </a:r>
            <a:r>
              <a:rPr lang="nl-BE" sz="750" dirty="0">
                <a:cs typeface="ＭＳ Ｐゴシック"/>
              </a:rPr>
              <a:t> 2008; 40: 1557-64</a:t>
            </a:r>
            <a:endParaRPr lang="nl-NL" sz="750" dirty="0">
              <a:cs typeface="ＭＳ Ｐゴシック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141288"/>
            <a:ext cx="8642350" cy="412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800" b="1" i="0" kern="1200" smtClean="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</a:lstStyle>
          <a:p>
            <a:r>
              <a:rPr lang="nl-BE"/>
              <a:t>Evidence for resistance exercise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86866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64F4B-2588-4DDA-A039-1514B156B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IMT in </a:t>
            </a:r>
            <a:r>
              <a:rPr lang="nl-BE" dirty="0" err="1"/>
              <a:t>heart</a:t>
            </a:r>
            <a:r>
              <a:rPr lang="nl-BE" dirty="0"/>
              <a:t> failure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0DE68-8204-4042-9B40-38C3897CB248}"/>
              </a:ext>
            </a:extLst>
          </p:cNvPr>
          <p:cNvSpPr txBox="1"/>
          <p:nvPr/>
        </p:nvSpPr>
        <p:spPr>
          <a:xfrm>
            <a:off x="314499" y="1059582"/>
            <a:ext cx="4257501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When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used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1600" b="1" dirty="0" err="1"/>
              <a:t>iso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lation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significantly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improved</a:t>
            </a:r>
            <a:r>
              <a:rPr lang="nl-BE" sz="1600" dirty="0"/>
              <a:t>: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PImax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VE/VCO2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slope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Quality</a:t>
            </a:r>
            <a:r>
              <a:rPr lang="nl-BE" sz="1600" dirty="0"/>
              <a:t> of life,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Walking</a:t>
            </a:r>
            <a:r>
              <a:rPr lang="nl-BE" sz="1600" dirty="0"/>
              <a:t> </a:t>
            </a:r>
            <a:r>
              <a:rPr lang="nl-BE" sz="1600" dirty="0" err="1"/>
              <a:t>capacity</a:t>
            </a:r>
            <a:r>
              <a:rPr lang="nl-BE" sz="1600" dirty="0"/>
              <a:t>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/>
              <a:t>VO2peak (in </a:t>
            </a:r>
            <a:r>
              <a:rPr lang="nl-BE" sz="1600" dirty="0" err="1"/>
              <a:t>some</a:t>
            </a:r>
            <a:r>
              <a:rPr lang="nl-BE" sz="1600" dirty="0"/>
              <a:t> studies),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Dyspnea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75D2-CAAD-4769-93CA-994A8EFDA87E}"/>
              </a:ext>
            </a:extLst>
          </p:cNvPr>
          <p:cNvSpPr txBox="1"/>
          <p:nvPr/>
        </p:nvSpPr>
        <p:spPr>
          <a:xfrm>
            <a:off x="4572000" y="1056389"/>
            <a:ext cx="3713132" cy="2997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When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combined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endurance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training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Significantly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(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additionally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)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improved</a:t>
            </a:r>
            <a:r>
              <a:rPr lang="nl-BE" sz="1600" dirty="0"/>
              <a:t>: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PImax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Dyspnea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8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8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6BA49-C467-4755-A9E5-9D72609D1973}"/>
              </a:ext>
            </a:extLst>
          </p:cNvPr>
          <p:cNvSpPr txBox="1"/>
          <p:nvPr/>
        </p:nvSpPr>
        <p:spPr>
          <a:xfrm>
            <a:off x="395536" y="4100981"/>
            <a:ext cx="806489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-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Azambuja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ACM, et al.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Inspiratory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Training in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Heart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Failure: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What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Is New?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Systematic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Review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Meta-Analysis.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Phys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Ther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. 2020;100(12):2099-2109. </a:t>
            </a:r>
          </a:p>
          <a:p>
            <a:pPr marL="38700" algn="l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- Gomes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M, et al. The impact of high-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intensity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inspiratory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training on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capacity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inspiratory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strength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heart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failure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reduced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ejection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fraction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: a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systematic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review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meta-analysis.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Clin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Rehabil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. 2018;32(11):1482-1492. </a:t>
            </a:r>
          </a:p>
          <a:p>
            <a:pPr marL="38700" algn="l" defTabSz="360000" rtl="0" eaLnBrk="1" latinLnBrk="0" hangingPunct="1">
              <a:spcBef>
                <a:spcPct val="20000"/>
              </a:spcBef>
              <a:buClr>
                <a:srgbClr val="C00000"/>
              </a:buClr>
            </a:pP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- Gomes-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Neto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M, et al.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Effects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Interventions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on Aerobic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Capacity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Heart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Failure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Preserved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Left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Ventricular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Ejection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Fraction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: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Systematic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Review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Network Meta-Analysis.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Cardiol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800" i="0" kern="1200" dirty="0" err="1">
                <a:solidFill>
                  <a:schemeClr val="tx1"/>
                </a:solidFill>
                <a:latin typeface="+mn-lt"/>
                <a:ea typeface="+mn-ea"/>
              </a:rPr>
              <a:t>Rev</a:t>
            </a:r>
            <a:r>
              <a:rPr lang="nl-BE" sz="800" i="0" kern="1200" dirty="0">
                <a:solidFill>
                  <a:schemeClr val="tx1"/>
                </a:solidFill>
                <a:latin typeface="+mn-lt"/>
                <a:ea typeface="+mn-ea"/>
              </a:rPr>
              <a:t>. 2024;32(1):45-50.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8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6094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664F4B-2588-4DDA-A039-1514B156B3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Evidence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IMT </a:t>
            </a:r>
            <a:r>
              <a:rPr lang="nl-BE" dirty="0" err="1"/>
              <a:t>after</a:t>
            </a:r>
            <a:r>
              <a:rPr lang="nl-BE" dirty="0"/>
              <a:t> </a:t>
            </a:r>
            <a:r>
              <a:rPr lang="nl-BE" dirty="0" err="1"/>
              <a:t>cardiothoracic</a:t>
            </a:r>
            <a:r>
              <a:rPr lang="nl-BE" dirty="0"/>
              <a:t> </a:t>
            </a:r>
            <a:r>
              <a:rPr lang="nl-BE" dirty="0" err="1"/>
              <a:t>surgery</a:t>
            </a:r>
            <a:endParaRPr lang="nl-B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F0DE68-8204-4042-9B40-38C3897CB248}"/>
              </a:ext>
            </a:extLst>
          </p:cNvPr>
          <p:cNvSpPr txBox="1"/>
          <p:nvPr/>
        </p:nvSpPr>
        <p:spPr>
          <a:xfrm>
            <a:off x="314499" y="1059582"/>
            <a:ext cx="4257501" cy="398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Phase</a:t>
            </a:r>
            <a:r>
              <a:rPr lang="nl-BE" sz="1600" b="1" dirty="0"/>
              <a:t> 1 setting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significantly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improved</a:t>
            </a:r>
            <a:r>
              <a:rPr lang="nl-BE" sz="1600" dirty="0"/>
              <a:t>: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PImax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Tidal</a:t>
            </a:r>
            <a:r>
              <a:rPr lang="nl-BE" sz="1600" dirty="0"/>
              <a:t> volume,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Significantly</a:t>
            </a:r>
            <a:r>
              <a:rPr lang="nl-BE" sz="1600" dirty="0"/>
              <a:t> </a:t>
            </a:r>
            <a:r>
              <a:rPr lang="nl-BE" sz="1600" dirty="0" err="1"/>
              <a:t>lowered</a:t>
            </a:r>
            <a:r>
              <a:rPr lang="nl-BE" sz="1600" dirty="0"/>
              <a:t>: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Pulmonary</a:t>
            </a:r>
            <a:r>
              <a:rPr lang="nl-BE" sz="1600" dirty="0"/>
              <a:t> </a:t>
            </a:r>
            <a:r>
              <a:rPr lang="nl-BE" sz="1600" dirty="0" err="1"/>
              <a:t>complication</a:t>
            </a:r>
            <a:r>
              <a:rPr lang="nl-BE" sz="1600" dirty="0"/>
              <a:t> risk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dirty="0" err="1"/>
              <a:t>Hospital</a:t>
            </a:r>
            <a:r>
              <a:rPr lang="nl-BE" sz="1600" dirty="0"/>
              <a:t> </a:t>
            </a:r>
            <a:r>
              <a:rPr lang="nl-BE" sz="1600" dirty="0" err="1"/>
              <a:t>stay</a:t>
            </a:r>
            <a:endParaRPr lang="nl-BE" sz="16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0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- </a:t>
            </a:r>
            <a:r>
              <a:rPr lang="nl-BE" sz="1000" dirty="0" err="1"/>
              <a:t>Aquino</a:t>
            </a:r>
            <a:r>
              <a:rPr lang="nl-BE" sz="1000" dirty="0"/>
              <a:t> TN, et al. </a:t>
            </a:r>
            <a:r>
              <a:rPr lang="nl-BE" sz="1000" dirty="0" err="1"/>
              <a:t>Efficacy</a:t>
            </a:r>
            <a:r>
              <a:rPr lang="nl-BE" sz="1000" dirty="0"/>
              <a:t> of </a:t>
            </a:r>
            <a:r>
              <a:rPr lang="nl-BE" sz="1000" dirty="0" err="1"/>
              <a:t>Respiratory</a:t>
            </a:r>
            <a:r>
              <a:rPr lang="nl-BE" sz="1000" dirty="0"/>
              <a:t> </a:t>
            </a:r>
            <a:r>
              <a:rPr lang="nl-BE" sz="1000" dirty="0" err="1"/>
              <a:t>Muscle</a:t>
            </a:r>
            <a:r>
              <a:rPr lang="nl-BE" sz="1000" dirty="0"/>
              <a:t> Training in </a:t>
            </a:r>
            <a:r>
              <a:rPr lang="nl-BE" sz="1000" dirty="0" err="1"/>
              <a:t>the</a:t>
            </a:r>
            <a:r>
              <a:rPr lang="nl-BE" sz="1000" dirty="0"/>
              <a:t> </a:t>
            </a:r>
            <a:r>
              <a:rPr lang="nl-BE" sz="1000" dirty="0" err="1"/>
              <a:t>Immediate</a:t>
            </a:r>
            <a:r>
              <a:rPr lang="nl-BE" sz="1000" dirty="0"/>
              <a:t> </a:t>
            </a:r>
            <a:r>
              <a:rPr lang="nl-BE" sz="1000" dirty="0" err="1"/>
              <a:t>Postoperative</a:t>
            </a:r>
            <a:r>
              <a:rPr lang="nl-BE" sz="1000" dirty="0"/>
              <a:t> </a:t>
            </a:r>
            <a:r>
              <a:rPr lang="nl-BE" sz="1000" dirty="0" err="1"/>
              <a:t>Period</a:t>
            </a:r>
            <a:r>
              <a:rPr lang="nl-BE" sz="1000" dirty="0"/>
              <a:t> of </a:t>
            </a:r>
            <a:r>
              <a:rPr lang="nl-BE" sz="1000" dirty="0" err="1"/>
              <a:t>Cardiac</a:t>
            </a:r>
            <a:r>
              <a:rPr lang="nl-BE" sz="1000" dirty="0"/>
              <a:t> </a:t>
            </a:r>
            <a:r>
              <a:rPr lang="nl-BE" sz="1000" dirty="0" err="1"/>
              <a:t>Surgery</a:t>
            </a:r>
            <a:r>
              <a:rPr lang="nl-BE" sz="1000" dirty="0"/>
              <a:t>: A </a:t>
            </a:r>
            <a:r>
              <a:rPr lang="nl-BE" sz="1000" dirty="0" err="1"/>
              <a:t>Systematic</a:t>
            </a:r>
            <a:r>
              <a:rPr lang="nl-BE" sz="1000" dirty="0"/>
              <a:t> Review </a:t>
            </a:r>
            <a:r>
              <a:rPr lang="nl-BE" sz="1000" dirty="0" err="1"/>
              <a:t>and</a:t>
            </a:r>
            <a:r>
              <a:rPr lang="nl-BE" sz="1000" dirty="0"/>
              <a:t> Meta-Analysis. </a:t>
            </a:r>
            <a:r>
              <a:rPr lang="nl-BE" sz="1000" dirty="0" err="1"/>
              <a:t>Braz</a:t>
            </a:r>
            <a:r>
              <a:rPr lang="nl-BE" sz="1000" dirty="0"/>
              <a:t> J </a:t>
            </a:r>
            <a:r>
              <a:rPr lang="nl-BE" sz="1000" dirty="0" err="1"/>
              <a:t>Cardiovasc</a:t>
            </a:r>
            <a:r>
              <a:rPr lang="nl-BE" sz="1000" dirty="0"/>
              <a:t> </a:t>
            </a:r>
            <a:r>
              <a:rPr lang="nl-BE" sz="1000" dirty="0" err="1"/>
              <a:t>Surg</a:t>
            </a:r>
            <a:r>
              <a:rPr lang="nl-BE" sz="1000" dirty="0"/>
              <a:t>. 2024 Feb 5;39(1):e20220165. 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dirty="0"/>
              <a:t>- </a:t>
            </a:r>
            <a:r>
              <a:rPr lang="nl-BE" sz="1000" dirty="0" err="1"/>
              <a:t>Kendall</a:t>
            </a:r>
            <a:r>
              <a:rPr lang="nl-BE" sz="1000" dirty="0"/>
              <a:t> F, et al. </a:t>
            </a:r>
            <a:r>
              <a:rPr lang="nl-BE" sz="1000" dirty="0" err="1"/>
              <a:t>Inspiratory</a:t>
            </a:r>
            <a:r>
              <a:rPr lang="nl-BE" sz="1000" dirty="0"/>
              <a:t> </a:t>
            </a:r>
            <a:r>
              <a:rPr lang="nl-BE" sz="1000" dirty="0" err="1"/>
              <a:t>muscle</a:t>
            </a:r>
            <a:r>
              <a:rPr lang="nl-BE" sz="1000" dirty="0"/>
              <a:t> training is </a:t>
            </a:r>
            <a:r>
              <a:rPr lang="nl-BE" sz="1000" dirty="0" err="1"/>
              <a:t>effective</a:t>
            </a:r>
            <a:r>
              <a:rPr lang="nl-BE" sz="1000" dirty="0"/>
              <a:t> </a:t>
            </a:r>
            <a:r>
              <a:rPr lang="nl-BE" sz="1000" dirty="0" err="1"/>
              <a:t>to</a:t>
            </a:r>
            <a:r>
              <a:rPr lang="nl-BE" sz="1000" dirty="0"/>
              <a:t> </a:t>
            </a:r>
            <a:r>
              <a:rPr lang="nl-BE" sz="1000" dirty="0" err="1"/>
              <a:t>reduce</a:t>
            </a:r>
            <a:r>
              <a:rPr lang="nl-BE" sz="1000" dirty="0"/>
              <a:t> </a:t>
            </a:r>
            <a:r>
              <a:rPr lang="nl-BE" sz="1000" dirty="0" err="1"/>
              <a:t>postoperative</a:t>
            </a:r>
            <a:r>
              <a:rPr lang="nl-BE" sz="1000" dirty="0"/>
              <a:t> </a:t>
            </a:r>
            <a:r>
              <a:rPr lang="nl-BE" sz="1000" dirty="0" err="1"/>
              <a:t>pulmonary</a:t>
            </a:r>
            <a:r>
              <a:rPr lang="nl-BE" sz="1000" dirty="0"/>
              <a:t> </a:t>
            </a:r>
            <a:r>
              <a:rPr lang="nl-BE" sz="1000" dirty="0" err="1"/>
              <a:t>complications</a:t>
            </a:r>
            <a:r>
              <a:rPr lang="nl-BE" sz="1000" dirty="0"/>
              <a:t> </a:t>
            </a:r>
            <a:r>
              <a:rPr lang="nl-BE" sz="1000" dirty="0" err="1"/>
              <a:t>and</a:t>
            </a:r>
            <a:r>
              <a:rPr lang="nl-BE" sz="1000" dirty="0"/>
              <a:t> </a:t>
            </a:r>
            <a:r>
              <a:rPr lang="nl-BE" sz="1000" dirty="0" err="1"/>
              <a:t>length</a:t>
            </a:r>
            <a:r>
              <a:rPr lang="nl-BE" sz="1000" dirty="0"/>
              <a:t> of </a:t>
            </a:r>
            <a:r>
              <a:rPr lang="nl-BE" sz="1000" dirty="0" err="1"/>
              <a:t>hospital</a:t>
            </a:r>
            <a:r>
              <a:rPr lang="nl-BE" sz="1000" dirty="0"/>
              <a:t> </a:t>
            </a:r>
            <a:r>
              <a:rPr lang="nl-BE" sz="1000" dirty="0" err="1"/>
              <a:t>stay</a:t>
            </a:r>
            <a:r>
              <a:rPr lang="nl-BE" sz="1000" dirty="0"/>
              <a:t>: a </a:t>
            </a:r>
            <a:r>
              <a:rPr lang="nl-BE" sz="1000" dirty="0" err="1"/>
              <a:t>systematic</a:t>
            </a:r>
            <a:r>
              <a:rPr lang="nl-BE" sz="1000" dirty="0"/>
              <a:t> review </a:t>
            </a:r>
            <a:r>
              <a:rPr lang="nl-BE" sz="1000" dirty="0" err="1"/>
              <a:t>and</a:t>
            </a:r>
            <a:r>
              <a:rPr lang="nl-BE" sz="1000" dirty="0"/>
              <a:t> meta-analysis. </a:t>
            </a:r>
            <a:r>
              <a:rPr lang="nl-BE" sz="1000" dirty="0" err="1"/>
              <a:t>Disabil</a:t>
            </a:r>
            <a:r>
              <a:rPr lang="nl-BE" sz="1000" dirty="0"/>
              <a:t> </a:t>
            </a:r>
            <a:r>
              <a:rPr lang="nl-BE" sz="1000" dirty="0" err="1"/>
              <a:t>Rehabil</a:t>
            </a:r>
            <a:r>
              <a:rPr lang="nl-BE" sz="1000" dirty="0"/>
              <a:t>. 2018 Apr;40(8):864-882.</a:t>
            </a:r>
            <a:endParaRPr lang="nl-BE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8E75D2-CAAD-4769-93CA-994A8EFDA87E}"/>
              </a:ext>
            </a:extLst>
          </p:cNvPr>
          <p:cNvSpPr txBox="1"/>
          <p:nvPr/>
        </p:nvSpPr>
        <p:spPr>
          <a:xfrm>
            <a:off x="4572001" y="1056389"/>
            <a:ext cx="3960439" cy="380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Phase</a:t>
            </a:r>
            <a:r>
              <a:rPr lang="nl-BE" sz="1600" b="1" dirty="0"/>
              <a:t> 2 setting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Mixed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results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…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so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appropriate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selection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still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needs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to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be</a:t>
            </a:r>
            <a:r>
              <a:rPr lang="nl-BE" sz="16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i="0" kern="1200" dirty="0" err="1">
                <a:solidFill>
                  <a:schemeClr val="tx1"/>
                </a:solidFill>
                <a:latin typeface="+mn-lt"/>
                <a:ea typeface="+mn-ea"/>
              </a:rPr>
              <a:t>defined</a:t>
            </a:r>
            <a:endParaRPr lang="nl-BE" sz="16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-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Miozzo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AP, et al.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Effects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of High-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Intensity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Inspiratory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Training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Associated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with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Aerobic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Undergoing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CABG: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Randomized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Clinical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Trial.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Braz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J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Cardiovasc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Surg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. 2018;33(4):376-383.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- Dos Santos TD, Pereira SN,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Portela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LOC,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Cardoso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DM, Lago PD, Dos Santos Guarda N,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Moresco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RN, Pereira MB, de Albuquerque IM. Moderate-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to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-high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intensity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inspiratory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muscle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training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improves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the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effects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of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combined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training on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exercise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capacity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after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coronary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artery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bypass graft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surgery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: A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randomized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clinical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 trial. Int J </a:t>
            </a:r>
            <a:r>
              <a:rPr lang="nl-BE" sz="1000" i="0" kern="1200" dirty="0" err="1">
                <a:solidFill>
                  <a:schemeClr val="tx1"/>
                </a:solidFill>
                <a:latin typeface="+mn-lt"/>
                <a:ea typeface="+mn-ea"/>
              </a:rPr>
              <a:t>Cardiol</a:t>
            </a:r>
            <a:r>
              <a:rPr lang="nl-BE" sz="1000" i="0" kern="1200" dirty="0">
                <a:solidFill>
                  <a:schemeClr val="tx1"/>
                </a:solidFill>
                <a:latin typeface="+mn-lt"/>
                <a:ea typeface="+mn-ea"/>
              </a:rPr>
              <a:t>. 2019;279:40-46. </a:t>
            </a:r>
            <a:endParaRPr lang="nl-BE" sz="800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363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C62A-0031-4D76-B6F4-6E4F27D16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131590"/>
            <a:ext cx="6825854" cy="1152592"/>
          </a:xfrm>
        </p:spPr>
        <p:txBody>
          <a:bodyPr>
            <a:noAutofit/>
          </a:bodyPr>
          <a:lstStyle/>
          <a:p>
            <a:endParaRPr lang="nl-BE" sz="2400" dirty="0"/>
          </a:p>
          <a:p>
            <a:pPr algn="ctr"/>
            <a:r>
              <a:rPr lang="nl-BE" sz="2400" dirty="0"/>
              <a:t>Aerobic, </a:t>
            </a:r>
            <a:r>
              <a:rPr lang="nl-BE" sz="2400" dirty="0" err="1"/>
              <a:t>resistance</a:t>
            </a:r>
            <a:r>
              <a:rPr lang="nl-BE" sz="2400" dirty="0"/>
              <a:t> or </a:t>
            </a:r>
            <a:r>
              <a:rPr lang="nl-BE" sz="2400" dirty="0" err="1"/>
              <a:t>inspiratory</a:t>
            </a:r>
            <a:r>
              <a:rPr lang="nl-BE" sz="2400" dirty="0"/>
              <a:t> </a:t>
            </a:r>
            <a:r>
              <a:rPr lang="nl-BE" sz="2400" dirty="0" err="1"/>
              <a:t>muscle</a:t>
            </a:r>
            <a:r>
              <a:rPr lang="nl-BE" sz="2400" dirty="0"/>
              <a:t> training: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/>
              <a:t>How </a:t>
            </a:r>
            <a:r>
              <a:rPr lang="nl-BE" sz="2400" dirty="0" err="1"/>
              <a:t>to</a:t>
            </a:r>
            <a:r>
              <a:rPr lang="nl-BE" sz="2400" dirty="0"/>
              <a:t> do </a:t>
            </a:r>
            <a:r>
              <a:rPr lang="nl-BE" sz="2400" dirty="0" err="1"/>
              <a:t>it</a:t>
            </a:r>
            <a:r>
              <a:rPr lang="nl-BE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466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708497" y="897572"/>
            <a:ext cx="5727006" cy="3906426"/>
            <a:chOff x="354" y="437"/>
            <a:chExt cx="5052" cy="3446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354" y="437"/>
              <a:ext cx="5052" cy="3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37"/>
              <a:ext cx="5056" cy="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012028-3E9F-4D86-861C-B4EAC8C210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nl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A43284-7AD3-420C-B073-300AB26DA04B}"/>
              </a:ext>
            </a:extLst>
          </p:cNvPr>
          <p:cNvSpPr txBox="1"/>
          <p:nvPr/>
        </p:nvSpPr>
        <p:spPr>
          <a:xfrm>
            <a:off x="324619" y="488864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Eur J </a:t>
            </a:r>
            <a:r>
              <a:rPr lang="en-US" sz="1000" dirty="0" err="1"/>
              <a:t>Prev</a:t>
            </a:r>
            <a:r>
              <a:rPr lang="en-US" sz="1000" dirty="0"/>
              <a:t> </a:t>
            </a:r>
            <a:r>
              <a:rPr lang="en-US" sz="1000" dirty="0" err="1"/>
              <a:t>Cardiol</a:t>
            </a:r>
            <a:r>
              <a:rPr lang="en-US" sz="1000" dirty="0"/>
              <a:t>. 2022;29(1):230-245. </a:t>
            </a:r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618353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599232" y="1283529"/>
            <a:ext cx="6120593" cy="2171189"/>
            <a:chOff x="1971" y="1497"/>
            <a:chExt cx="3738" cy="1326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71" y="1497"/>
              <a:ext cx="373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497"/>
              <a:ext cx="374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kstvak 8"/>
          <p:cNvSpPr txBox="1"/>
          <p:nvPr/>
        </p:nvSpPr>
        <p:spPr>
          <a:xfrm>
            <a:off x="3131840" y="3805248"/>
            <a:ext cx="2226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BE" sz="1350" b="1" dirty="0">
                <a:solidFill>
                  <a:schemeClr val="accent1"/>
                </a:solidFill>
              </a:rPr>
              <a:t>Red </a:t>
            </a:r>
            <a:r>
              <a:rPr lang="nl-BE" sz="1350" b="1" dirty="0" err="1">
                <a:solidFill>
                  <a:schemeClr val="accent1"/>
                </a:solidFill>
              </a:rPr>
              <a:t>arrow</a:t>
            </a:r>
            <a:r>
              <a:rPr lang="nl-BE" sz="1350" b="1" dirty="0">
                <a:solidFill>
                  <a:schemeClr val="accent1"/>
                </a:solidFill>
              </a:rPr>
              <a:t>: VT1</a:t>
            </a:r>
          </a:p>
          <a:p>
            <a:pPr algn="ctr"/>
            <a:r>
              <a:rPr lang="nl-BE" sz="1350" b="1" dirty="0">
                <a:solidFill>
                  <a:srgbClr val="00B0F0"/>
                </a:solidFill>
              </a:rPr>
              <a:t>Blue </a:t>
            </a:r>
            <a:r>
              <a:rPr lang="nl-BE" sz="1350" b="1" dirty="0" err="1">
                <a:solidFill>
                  <a:srgbClr val="00B0F0"/>
                </a:solidFill>
              </a:rPr>
              <a:t>arrow</a:t>
            </a:r>
            <a:r>
              <a:rPr lang="nl-BE" sz="1350" b="1" dirty="0">
                <a:solidFill>
                  <a:srgbClr val="00B0F0"/>
                </a:solidFill>
              </a:rPr>
              <a:t>: VT2</a:t>
            </a:r>
          </a:p>
          <a:p>
            <a:pPr algn="ctr"/>
            <a:endParaRPr lang="nl-BE" sz="1350" b="1" dirty="0"/>
          </a:p>
          <a:p>
            <a:pPr algn="ctr"/>
            <a:r>
              <a:rPr lang="nl-BE" sz="1350" b="1" dirty="0" err="1"/>
              <a:t>Extrapolation</a:t>
            </a:r>
            <a:r>
              <a:rPr lang="nl-BE" sz="1350" b="1" dirty="0"/>
              <a:t> </a:t>
            </a:r>
            <a:r>
              <a:rPr lang="nl-BE" sz="1350" b="1" dirty="0" err="1"/>
              <a:t>to</a:t>
            </a:r>
            <a:r>
              <a:rPr lang="nl-BE" sz="1350" b="1" dirty="0"/>
              <a:t> HR, W, time</a:t>
            </a:r>
            <a:endParaRPr lang="en-GB" sz="1350" b="1" dirty="0"/>
          </a:p>
        </p:txBody>
      </p:sp>
      <p:sp>
        <p:nvSpPr>
          <p:cNvPr id="11" name="Pijl-omhoog 10"/>
          <p:cNvSpPr/>
          <p:nvPr/>
        </p:nvSpPr>
        <p:spPr>
          <a:xfrm>
            <a:off x="6349365" y="2610714"/>
            <a:ext cx="171450" cy="3639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Pijl-omhoog 11"/>
          <p:cNvSpPr/>
          <p:nvPr/>
        </p:nvSpPr>
        <p:spPr>
          <a:xfrm>
            <a:off x="4371975" y="2720207"/>
            <a:ext cx="171450" cy="36394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Pijl-omhoog 12"/>
          <p:cNvSpPr/>
          <p:nvPr/>
        </p:nvSpPr>
        <p:spPr>
          <a:xfrm>
            <a:off x="2802724" y="2390553"/>
            <a:ext cx="171450" cy="363944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Pijl-omhoog 13"/>
          <p:cNvSpPr/>
          <p:nvPr/>
        </p:nvSpPr>
        <p:spPr>
          <a:xfrm>
            <a:off x="6677494" y="2476278"/>
            <a:ext cx="171450" cy="363944"/>
          </a:xfrm>
          <a:prstGeom prst="up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F9F75F-F0D3-44E3-B256-F424CDF92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808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31533" y="951570"/>
            <a:ext cx="4405908" cy="989410"/>
            <a:chOff x="1373" y="1606"/>
            <a:chExt cx="4934" cy="110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373" y="1606"/>
              <a:ext cx="4934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" y="1606"/>
              <a:ext cx="4938" cy="1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114" y="2121000"/>
            <a:ext cx="5129669" cy="2331338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DC3DD6-0B3C-4500-AC9F-FE0213B0CB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nl-B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781938-03A6-405F-A73D-5A306E4706C1}"/>
              </a:ext>
            </a:extLst>
          </p:cNvPr>
          <p:cNvSpPr txBox="1"/>
          <p:nvPr/>
        </p:nvSpPr>
        <p:spPr>
          <a:xfrm>
            <a:off x="358279" y="492231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 err="1"/>
              <a:t>Pelliccia</a:t>
            </a:r>
            <a:r>
              <a:rPr lang="nl-BE" sz="1000" dirty="0"/>
              <a:t> A, et al. </a:t>
            </a:r>
            <a:r>
              <a:rPr lang="nl-BE" sz="1000" dirty="0" err="1"/>
              <a:t>Eur</a:t>
            </a:r>
            <a:r>
              <a:rPr lang="nl-BE" sz="1000" dirty="0"/>
              <a:t> </a:t>
            </a:r>
            <a:r>
              <a:rPr lang="nl-BE" sz="1000" dirty="0" err="1"/>
              <a:t>Heart</a:t>
            </a:r>
            <a:r>
              <a:rPr lang="nl-BE" sz="1000" dirty="0"/>
              <a:t> J. 2021 Jan 1;42(1):17-96. </a:t>
            </a:r>
          </a:p>
        </p:txBody>
      </p:sp>
    </p:spTree>
    <p:extLst>
      <p:ext uri="{BB962C8B-B14F-4D97-AF65-F5344CB8AC3E}">
        <p14:creationId xmlns:p14="http://schemas.microsoft.com/office/powerpoint/2010/main" val="3018888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AAC38-D71B-5C87-8F98-FC6B37171F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az-Latn-AZ" dirty="0"/>
              <a:t>Declaration</a:t>
            </a:r>
            <a:r>
              <a:rPr lang="en-US" dirty="0"/>
              <a:t> </a:t>
            </a:r>
            <a:r>
              <a:rPr lang="az-Latn-AZ" dirty="0"/>
              <a:t>of interest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EB2A-82DB-0CBD-E3B4-5F0340D7A04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None to be declared</a:t>
            </a:r>
          </a:p>
        </p:txBody>
      </p:sp>
    </p:spTree>
    <p:extLst>
      <p:ext uri="{BB962C8B-B14F-4D97-AF65-F5344CB8AC3E}">
        <p14:creationId xmlns:p14="http://schemas.microsoft.com/office/powerpoint/2010/main" val="2003105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51520" y="123478"/>
            <a:ext cx="2343150" cy="1007765"/>
            <a:chOff x="2052" y="1391"/>
            <a:chExt cx="3576" cy="1538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052" y="1391"/>
              <a:ext cx="3576" cy="1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" y="1391"/>
              <a:ext cx="3580" cy="1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1830389" y="1347614"/>
            <a:ext cx="5483221" cy="1944529"/>
            <a:chOff x="1336" y="1272"/>
            <a:chExt cx="5008" cy="177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336" y="1272"/>
              <a:ext cx="5008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4345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" y="1272"/>
              <a:ext cx="5012" cy="1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hthoek 9"/>
          <p:cNvSpPr/>
          <p:nvPr/>
        </p:nvSpPr>
        <p:spPr>
          <a:xfrm>
            <a:off x="315253" y="4955885"/>
            <a:ext cx="1321196" cy="1876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19" dirty="0" err="1"/>
              <a:t>Eur</a:t>
            </a:r>
            <a:r>
              <a:rPr lang="en-GB" sz="619" dirty="0"/>
              <a:t> J </a:t>
            </a:r>
            <a:r>
              <a:rPr lang="en-GB" sz="619" dirty="0" err="1"/>
              <a:t>Prev</a:t>
            </a:r>
            <a:r>
              <a:rPr lang="en-GB" sz="619" dirty="0"/>
              <a:t> </a:t>
            </a:r>
            <a:r>
              <a:rPr lang="en-GB" sz="619" dirty="0" err="1"/>
              <a:t>Cardiol</a:t>
            </a:r>
            <a:r>
              <a:rPr lang="en-GB" sz="619" dirty="0"/>
              <a:t> 2019; 26: 1921-8.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14878A4B-41A8-42CB-9FD6-A748BDA7CECB}"/>
              </a:ext>
            </a:extLst>
          </p:cNvPr>
          <p:cNvSpPr/>
          <p:nvPr/>
        </p:nvSpPr>
        <p:spPr>
          <a:xfrm>
            <a:off x="3656521" y="2139858"/>
            <a:ext cx="216024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E3133BDB-BF30-4345-BD73-D177488DD837}"/>
              </a:ext>
            </a:extLst>
          </p:cNvPr>
          <p:cNvSpPr/>
          <p:nvPr/>
        </p:nvSpPr>
        <p:spPr>
          <a:xfrm>
            <a:off x="5806269" y="2119233"/>
            <a:ext cx="216024" cy="36004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982709FF-F337-4337-B2C4-5EBF0A42FC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3363838"/>
            <a:ext cx="8064574" cy="14421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000" dirty="0"/>
              <a:t>Others confirm:</a:t>
            </a:r>
          </a:p>
          <a:p>
            <a:r>
              <a:rPr lang="en-GB" sz="800" b="0" dirty="0" err="1"/>
              <a:t>Pymer</a:t>
            </a:r>
            <a:r>
              <a:rPr lang="en-GB" sz="800" b="0" dirty="0"/>
              <a:t> S, et al. Does exercise prescription based on estimated heart rate training zones exceed the ventilatory anaerobic threshold in patients with coronary heart disease undergoing usual-care cardiovascular rehabilitation? A United Kingdom perspective. Eur J </a:t>
            </a:r>
            <a:r>
              <a:rPr lang="en-GB" sz="800" b="0" dirty="0" err="1"/>
              <a:t>Prev</a:t>
            </a:r>
            <a:r>
              <a:rPr lang="en-GB" sz="800" b="0" dirty="0"/>
              <a:t> </a:t>
            </a:r>
            <a:r>
              <a:rPr lang="en-GB" sz="800" b="0" dirty="0" err="1"/>
              <a:t>Cardiol</a:t>
            </a:r>
            <a:r>
              <a:rPr lang="en-GB" sz="800" b="0" dirty="0"/>
              <a:t> 2020;27:579-589.</a:t>
            </a:r>
          </a:p>
          <a:p>
            <a:r>
              <a:rPr lang="en-GB" sz="800" b="0" dirty="0" err="1"/>
              <a:t>Iannetta</a:t>
            </a:r>
            <a:r>
              <a:rPr lang="en-GB" sz="800" b="0" dirty="0"/>
              <a:t> D, et al. A Critical Evaluation of Current Methods for Exercise Prescription in Women and Men. Med Sci Sports </a:t>
            </a:r>
            <a:r>
              <a:rPr lang="en-GB" sz="800" b="0" dirty="0" err="1"/>
              <a:t>Exerc</a:t>
            </a:r>
            <a:r>
              <a:rPr lang="en-GB" sz="800" b="0" dirty="0"/>
              <a:t> 2020;52:466-473.</a:t>
            </a:r>
            <a:endParaRPr lang="nl-BE" sz="800" b="0" dirty="0"/>
          </a:p>
          <a:p>
            <a:r>
              <a:rPr lang="en-GB" sz="800" b="0" dirty="0" err="1"/>
              <a:t>Jamnick</a:t>
            </a:r>
            <a:r>
              <a:rPr lang="en-GB" sz="800" b="0" dirty="0"/>
              <a:t> NA, et al. An Examination and Critique of Current Methods to Determine Exercise Intensity. Sports Med 2020;50:1729-1756.</a:t>
            </a:r>
            <a:endParaRPr lang="nl-BE" sz="800" b="0" dirty="0"/>
          </a:p>
          <a:p>
            <a:r>
              <a:rPr lang="en-GB" sz="800" b="0" dirty="0" err="1"/>
              <a:t>Anselmi</a:t>
            </a:r>
            <a:r>
              <a:rPr lang="en-GB" sz="800" b="0" dirty="0"/>
              <a:t> F, et al. The importance of ventilatory thresholds to define aerobic exercise intensity in cardiac patients and healthy subjects. </a:t>
            </a:r>
            <a:r>
              <a:rPr lang="en-GB" sz="800" b="0" dirty="0" err="1"/>
              <a:t>Scand</a:t>
            </a:r>
            <a:r>
              <a:rPr lang="en-GB" sz="800" b="0" dirty="0"/>
              <a:t> J Med Sci Sports. 2021;31(9):1796-1808.</a:t>
            </a:r>
          </a:p>
          <a:p>
            <a:r>
              <a:rPr lang="en-GB" sz="800" b="0" dirty="0"/>
              <a:t>Milani JGPO, et al. Exercise intensity domains determined by heart rate at the ventilatory thresholds in patients with cardiovascular disease: new insights and comparisons to cardiovascular rehabilitation prescription recommendations. BMJ Open Sport </a:t>
            </a:r>
            <a:r>
              <a:rPr lang="en-GB" sz="800" b="0" dirty="0" err="1"/>
              <a:t>Exerc</a:t>
            </a:r>
            <a:r>
              <a:rPr lang="en-GB" sz="800" b="0" dirty="0"/>
              <a:t> Med. 2023;9(3):e001601.</a:t>
            </a:r>
          </a:p>
        </p:txBody>
      </p:sp>
    </p:spTree>
    <p:extLst>
      <p:ext uri="{BB962C8B-B14F-4D97-AF65-F5344CB8AC3E}">
        <p14:creationId xmlns:p14="http://schemas.microsoft.com/office/powerpoint/2010/main" val="100290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20555" y="123478"/>
            <a:ext cx="2074544" cy="514350"/>
            <a:chOff x="1541" y="1590"/>
            <a:chExt cx="4598" cy="114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41" y="1590"/>
              <a:ext cx="4598" cy="11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6389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1" y="1590"/>
              <a:ext cx="4602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8"/>
          <p:cNvGrpSpPr>
            <a:grpSpLocks noChangeAspect="1"/>
          </p:cNvGrpSpPr>
          <p:nvPr/>
        </p:nvGrpSpPr>
        <p:grpSpPr bwMode="auto">
          <a:xfrm>
            <a:off x="487743" y="4968229"/>
            <a:ext cx="1707356" cy="103585"/>
            <a:chOff x="2884" y="2102"/>
            <a:chExt cx="1912" cy="116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2884" y="2102"/>
              <a:ext cx="1912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" y="2102"/>
              <a:ext cx="1916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3272195" y="1880949"/>
            <a:ext cx="2813658" cy="1728074"/>
            <a:chOff x="2570" y="1380"/>
            <a:chExt cx="2540" cy="1560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570" y="1380"/>
              <a:ext cx="2540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6397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0" y="1380"/>
              <a:ext cx="2544" cy="1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3333202" y="745451"/>
            <a:ext cx="2691645" cy="3685136"/>
            <a:chOff x="2526" y="361"/>
            <a:chExt cx="2628" cy="3598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26" y="361"/>
              <a:ext cx="2628" cy="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640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6" y="361"/>
              <a:ext cx="2632" cy="36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522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74" y="928257"/>
            <a:ext cx="3072093" cy="14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112" y="928257"/>
            <a:ext cx="2792849" cy="14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/>
          <p:cNvSpPr/>
          <p:nvPr/>
        </p:nvSpPr>
        <p:spPr>
          <a:xfrm>
            <a:off x="4426733" y="2482102"/>
            <a:ext cx="33327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The test is suitable in patients with CAD and shows quite </a:t>
            </a:r>
            <a:r>
              <a:rPr lang="en-GB" sz="1350" b="1" dirty="0">
                <a:solidFill>
                  <a:srgbClr val="00B050"/>
                </a:solidFill>
              </a:rPr>
              <a:t>good intra-class correlation</a:t>
            </a:r>
            <a:r>
              <a:rPr lang="en-GB" sz="1350" dirty="0"/>
              <a:t>, when comparing self-ratings with external observations. </a:t>
            </a:r>
          </a:p>
          <a:p>
            <a:pPr algn="ctr"/>
            <a:endParaRPr lang="en-GB" sz="1350" dirty="0"/>
          </a:p>
          <a:p>
            <a:pPr algn="ctr"/>
            <a:r>
              <a:rPr lang="en-GB" sz="1350" dirty="0"/>
              <a:t>However, when comparing with VT1 and/or VT2, the </a:t>
            </a:r>
            <a:r>
              <a:rPr lang="en-GB" sz="1350" b="1" dirty="0">
                <a:solidFill>
                  <a:srgbClr val="FF0000"/>
                </a:solidFill>
              </a:rPr>
              <a:t>level of agreement demonstrates wide ranges</a:t>
            </a:r>
            <a:r>
              <a:rPr lang="en-GB" sz="1350" dirty="0"/>
              <a:t>.</a:t>
            </a:r>
          </a:p>
        </p:txBody>
      </p:sp>
      <p:sp>
        <p:nvSpPr>
          <p:cNvPr id="6" name="Rechthoek 5"/>
          <p:cNvSpPr/>
          <p:nvPr/>
        </p:nvSpPr>
        <p:spPr>
          <a:xfrm>
            <a:off x="1499117" y="2482102"/>
            <a:ext cx="27528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dirty="0"/>
              <a:t>Although Borg's RPE scale </a:t>
            </a:r>
            <a:r>
              <a:rPr lang="en-GB" sz="1350" b="1" dirty="0">
                <a:solidFill>
                  <a:srgbClr val="00B050"/>
                </a:solidFill>
              </a:rPr>
              <a:t>has been shown to be a valid measure</a:t>
            </a:r>
            <a:r>
              <a:rPr lang="en-GB" sz="1350" dirty="0"/>
              <a:t> of exercise intensity, its </a:t>
            </a:r>
            <a:r>
              <a:rPr lang="en-GB" sz="1350" b="1" dirty="0">
                <a:solidFill>
                  <a:srgbClr val="FF0000"/>
                </a:solidFill>
              </a:rPr>
              <a:t>validity may not be as high as previously thought</a:t>
            </a:r>
            <a:r>
              <a:rPr lang="en-GB" sz="1350" dirty="0"/>
              <a:t>, except under specific conditions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345AE65-6D2E-4A1B-8F3D-1C533136E7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3118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Ultimate Guide to Fitness, Motivation and Strength Training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09" y="1488759"/>
            <a:ext cx="3072093" cy="146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Exercising with COPD and Asthma | Body Happ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262" y="1488327"/>
            <a:ext cx="2792849" cy="14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1845307" y="3163945"/>
            <a:ext cx="52978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350" b="1" dirty="0"/>
              <a:t>Borg RPE and/or the talk test are used as an </a:t>
            </a:r>
            <a:r>
              <a:rPr lang="en-GB" sz="1350" b="1" u="sng" dirty="0"/>
              <a:t>adjunct</a:t>
            </a:r>
            <a:r>
              <a:rPr lang="en-GB" sz="1350" b="1" dirty="0"/>
              <a:t> practical way to guide exercise intensity in daily activities of CVD patients.</a:t>
            </a:r>
          </a:p>
          <a:p>
            <a:pPr algn="ctr"/>
            <a:endParaRPr lang="nl-BE" sz="1350" b="1" dirty="0"/>
          </a:p>
          <a:p>
            <a:pPr algn="ctr"/>
            <a:r>
              <a:rPr lang="nl-BE" sz="1350" b="1" dirty="0" err="1"/>
              <a:t>They</a:t>
            </a:r>
            <a:r>
              <a:rPr lang="nl-BE" sz="1350" b="1" dirty="0"/>
              <a:t> are </a:t>
            </a:r>
            <a:r>
              <a:rPr lang="nl-BE" sz="1350" b="1" dirty="0" err="1"/>
              <a:t>an</a:t>
            </a:r>
            <a:r>
              <a:rPr lang="nl-BE" sz="1350" b="1" dirty="0"/>
              <a:t> </a:t>
            </a:r>
            <a:r>
              <a:rPr lang="nl-BE" sz="1350" b="1" dirty="0" err="1"/>
              <a:t>essential</a:t>
            </a:r>
            <a:r>
              <a:rPr lang="nl-BE" sz="1350" b="1" dirty="0"/>
              <a:t> tool </a:t>
            </a:r>
            <a:r>
              <a:rPr lang="nl-BE" sz="1350" b="1" dirty="0" err="1"/>
              <a:t>for</a:t>
            </a:r>
            <a:r>
              <a:rPr lang="nl-BE" sz="1350" b="1" dirty="0"/>
              <a:t> shared-</a:t>
            </a:r>
            <a:r>
              <a:rPr lang="nl-BE" sz="1350" b="1" dirty="0" err="1"/>
              <a:t>decision</a:t>
            </a:r>
            <a:r>
              <a:rPr lang="nl-BE" sz="1350" b="1" dirty="0"/>
              <a:t> making</a:t>
            </a:r>
            <a:endParaRPr lang="en-GB" sz="1350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E6B5B7C-2F6D-421D-91E9-3D460DF8E2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71925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"/>
          <p:cNvSpPr>
            <a:spLocks noChangeArrowheads="1"/>
          </p:cNvSpPr>
          <p:nvPr/>
        </p:nvSpPr>
        <p:spPr bwMode="auto">
          <a:xfrm>
            <a:off x="1665067" y="922335"/>
            <a:ext cx="4375236" cy="32993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exercise intensity at entry of CR (phase 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6" name="Tekstvak 2"/>
          <p:cNvSpPr txBox="1">
            <a:spLocks noChangeArrowheads="1"/>
          </p:cNvSpPr>
          <p:nvPr/>
        </p:nvSpPr>
        <p:spPr bwMode="auto">
          <a:xfrm>
            <a:off x="1798923" y="1271308"/>
            <a:ext cx="2038133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first CPET:</a:t>
            </a:r>
            <a:endParaRPr lang="en-US" altLang="en-US" sz="60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VT1 by VE/VO</a:t>
            </a:r>
            <a:r>
              <a:rPr lang="en-US" altLang="en-US" sz="675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slope</a:t>
            </a:r>
            <a:endParaRPr lang="en-US" altLang="en-US" sz="60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VT2 by VE/VCO</a:t>
            </a:r>
            <a:r>
              <a:rPr lang="en-US" altLang="en-US" sz="675" baseline="-30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slope</a:t>
            </a:r>
            <a:endParaRPr lang="en-US" altLang="en-US" sz="60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Extrapolate to HR, W or time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7" name="Rechthoek 7"/>
          <p:cNvSpPr>
            <a:spLocks noChangeArrowheads="1"/>
          </p:cNvSpPr>
          <p:nvPr/>
        </p:nvSpPr>
        <p:spPr bwMode="auto">
          <a:xfrm>
            <a:off x="1665066" y="1819418"/>
            <a:ext cx="4375237" cy="329603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8" name="Text Box 73"/>
          <p:cNvSpPr txBox="1">
            <a:spLocks noChangeArrowheads="1"/>
          </p:cNvSpPr>
          <p:nvPr/>
        </p:nvSpPr>
        <p:spPr bwMode="auto">
          <a:xfrm>
            <a:off x="2332396" y="2199305"/>
            <a:ext cx="3418334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test or Borg RPE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49" name="Rechthoek 10"/>
          <p:cNvSpPr>
            <a:spLocks noChangeArrowheads="1"/>
          </p:cNvSpPr>
          <p:nvPr/>
        </p:nvSpPr>
        <p:spPr bwMode="auto">
          <a:xfrm>
            <a:off x="1665066" y="2441506"/>
            <a:ext cx="4375235" cy="355997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exercise intensity during progressive CR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0" name="Text Box 72"/>
          <p:cNvSpPr txBox="1">
            <a:spLocks noChangeArrowheads="1"/>
          </p:cNvSpPr>
          <p:nvPr/>
        </p:nvSpPr>
        <p:spPr bwMode="auto">
          <a:xfrm>
            <a:off x="1814550" y="2825968"/>
            <a:ext cx="2038133" cy="58399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CPET after 3 months, or preferentially earlier, based on clinical decision: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VT1 by VE/VO</a:t>
            </a:r>
            <a:r>
              <a:rPr lang="en-US" altLang="en-US" sz="675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slope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VT2 by VE/VCO</a:t>
            </a:r>
            <a:r>
              <a:rPr lang="en-US" altLang="en-US" sz="675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slope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Extrapolate to HR, W or time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0" name="Rechthoek 23"/>
          <p:cNvSpPr>
            <a:spLocks noChangeArrowheads="1"/>
          </p:cNvSpPr>
          <p:nvPr/>
        </p:nvSpPr>
        <p:spPr bwMode="auto">
          <a:xfrm>
            <a:off x="1665066" y="3443364"/>
            <a:ext cx="4375235" cy="33575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61" name="Text Box 67"/>
          <p:cNvSpPr txBox="1">
            <a:spLocks noChangeArrowheads="1"/>
          </p:cNvSpPr>
          <p:nvPr/>
        </p:nvSpPr>
        <p:spPr bwMode="auto">
          <a:xfrm>
            <a:off x="2332396" y="3809384"/>
            <a:ext cx="3414469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Talk test or Borg RPE guided by clinician/therapist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5" name="Text Box 81"/>
          <p:cNvSpPr txBox="1">
            <a:spLocks noChangeArrowheads="1"/>
          </p:cNvSpPr>
          <p:nvPr/>
        </p:nvSpPr>
        <p:spPr bwMode="auto">
          <a:xfrm>
            <a:off x="2269060" y="672390"/>
            <a:ext cx="1212057" cy="1731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Optimal</a:t>
            </a:r>
            <a:r>
              <a:rPr lang="nl-BE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endParaRPr lang="nl-BE" altLang="en-US" sz="1350" dirty="0">
              <a:latin typeface="Arial" panose="020B0604020202020204" pitchFamily="34" charset="0"/>
            </a:endParaRPr>
          </a:p>
        </p:txBody>
      </p:sp>
      <p:sp>
        <p:nvSpPr>
          <p:cNvPr id="66" name="Text Box 82"/>
          <p:cNvSpPr txBox="1">
            <a:spLocks noChangeArrowheads="1"/>
          </p:cNvSpPr>
          <p:nvPr/>
        </p:nvSpPr>
        <p:spPr bwMode="auto">
          <a:xfrm>
            <a:off x="4400537" y="672390"/>
            <a:ext cx="1138238" cy="1731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Minimal</a:t>
            </a:r>
            <a:r>
              <a:rPr lang="nl-BE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standards</a:t>
            </a:r>
            <a:endParaRPr lang="nl-BE" altLang="en-US" sz="1350" dirty="0">
              <a:latin typeface="Arial" panose="020B0604020202020204" pitchFamily="34" charset="0"/>
            </a:endParaRPr>
          </a:p>
        </p:txBody>
      </p:sp>
      <p:sp>
        <p:nvSpPr>
          <p:cNvPr id="67" name="Text Box 79"/>
          <p:cNvSpPr txBox="1">
            <a:spLocks noChangeArrowheads="1"/>
          </p:cNvSpPr>
          <p:nvPr/>
        </p:nvSpPr>
        <p:spPr bwMode="auto">
          <a:xfrm>
            <a:off x="3924807" y="1272551"/>
            <a:ext cx="2036786" cy="4770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first 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ergometry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test: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baseline="-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Extrapolate to %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%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time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8" name="Text Box 71"/>
          <p:cNvSpPr txBox="1">
            <a:spLocks noChangeArrowheads="1"/>
          </p:cNvSpPr>
          <p:nvPr/>
        </p:nvSpPr>
        <p:spPr bwMode="auto">
          <a:xfrm>
            <a:off x="3951263" y="2820019"/>
            <a:ext cx="2036786" cy="5817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ergometry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after 3 months, or preferentially earlier, based on clinical decision: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Extrapolate to %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%</a:t>
            </a:r>
            <a:r>
              <a:rPr lang="en-US" altLang="en-US" sz="675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675" baseline="-30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</a:t>
            </a:r>
            <a:r>
              <a:rPr lang="en-US" altLang="en-US" sz="67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time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2264020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0" name="Rectangle 110"/>
          <p:cNvSpPr>
            <a:spLocks noChangeArrowheads="1"/>
          </p:cNvSpPr>
          <p:nvPr/>
        </p:nvSpPr>
        <p:spPr bwMode="auto">
          <a:xfrm>
            <a:off x="2264020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1" name="Rectangle 111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B5DF8-E496-4988-AC4A-D725ED4D1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35"/>
            <a:ext cx="6962235" cy="75597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2F47BE3-53F8-4884-92E1-1D5021F94536}"/>
              </a:ext>
            </a:extLst>
          </p:cNvPr>
          <p:cNvSpPr txBox="1"/>
          <p:nvPr/>
        </p:nvSpPr>
        <p:spPr>
          <a:xfrm>
            <a:off x="323528" y="4898715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Hansen D, et al. Eur J </a:t>
            </a:r>
            <a:r>
              <a:rPr lang="en-US" sz="1000" dirty="0" err="1"/>
              <a:t>Prev</a:t>
            </a:r>
            <a:r>
              <a:rPr lang="en-US" sz="1000" dirty="0"/>
              <a:t> </a:t>
            </a:r>
            <a:r>
              <a:rPr lang="en-US" sz="1000" dirty="0" err="1"/>
              <a:t>Cardiol</a:t>
            </a:r>
            <a:r>
              <a:rPr lang="en-US" sz="1000" dirty="0"/>
              <a:t>. 2022;29(1):230-245. </a:t>
            </a:r>
            <a:endParaRPr lang="nl-BE" sz="1000" dirty="0"/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7D44C6D8-7D0E-492C-8C54-59DEA4941131}"/>
              </a:ext>
            </a:extLst>
          </p:cNvPr>
          <p:cNvSpPr/>
          <p:nvPr/>
        </p:nvSpPr>
        <p:spPr>
          <a:xfrm>
            <a:off x="3682491" y="4086501"/>
            <a:ext cx="484632" cy="44430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3E0CD3-728F-4038-B518-340E5EF0A38B}"/>
              </a:ext>
            </a:extLst>
          </p:cNvPr>
          <p:cNvSpPr txBox="1"/>
          <p:nvPr/>
        </p:nvSpPr>
        <p:spPr>
          <a:xfrm>
            <a:off x="3739980" y="4524459"/>
            <a:ext cx="369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764749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9EE6F-866F-40C7-ADCD-E5EBB57D1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sz="2400" dirty="0"/>
              <a:t>But </a:t>
            </a:r>
            <a:r>
              <a:rPr lang="nl-BE" sz="2400" dirty="0" err="1"/>
              <a:t>what</a:t>
            </a:r>
            <a:r>
              <a:rPr lang="nl-BE" sz="2400" dirty="0"/>
              <a:t> </a:t>
            </a:r>
            <a:r>
              <a:rPr lang="nl-BE" sz="2400" dirty="0" err="1"/>
              <a:t>to</a:t>
            </a:r>
            <a:r>
              <a:rPr lang="nl-BE" sz="2400" dirty="0"/>
              <a:t> do without gas exchange analysis?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BE8CF-89CE-4D74-A8DA-8E3AE56BC17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7C964F50-D497-4993-ABD2-C6C47620538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26529" y="1635646"/>
            <a:ext cx="3579873" cy="1269907"/>
            <a:chOff x="1971" y="1497"/>
            <a:chExt cx="3738" cy="1326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C17672C-CFB4-4299-BF87-3B3F3BBC4F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971" y="1497"/>
              <a:ext cx="3738" cy="1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EE3BED2E-F31E-426A-BFDF-8EFDD43B81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1497"/>
              <a:ext cx="3742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6F20C8B-EAB2-4F46-8B4E-DAAECB9AEA85}"/>
              </a:ext>
            </a:extLst>
          </p:cNvPr>
          <p:cNvSpPr txBox="1"/>
          <p:nvPr/>
        </p:nvSpPr>
        <p:spPr>
          <a:xfrm>
            <a:off x="538497" y="1203598"/>
            <a:ext cx="3803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N = 975 CMD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patients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from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8 EU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countries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F5F0DAE9-731C-4D09-BB53-1ED2AD9F2B05}"/>
              </a:ext>
            </a:extLst>
          </p:cNvPr>
          <p:cNvSpPr/>
          <p:nvPr/>
        </p:nvSpPr>
        <p:spPr>
          <a:xfrm rot="5400000">
            <a:off x="581276" y="3106090"/>
            <a:ext cx="792088" cy="731520"/>
          </a:xfrm>
          <a:prstGeom prst="bent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7542A1-FBE0-47C1-9D93-348F04D73F00}"/>
              </a:ext>
            </a:extLst>
          </p:cNvPr>
          <p:cNvSpPr txBox="1"/>
          <p:nvPr/>
        </p:nvSpPr>
        <p:spPr>
          <a:xfrm>
            <a:off x="1354168" y="3061320"/>
            <a:ext cx="3147657" cy="13726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Prediction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equation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for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HR @VT1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= 4.866+(0.405 𝑥 𝐻𝑅𝑝𝑒𝑎𝑘)+(0.542 𝑥 𝐻𝑅𝑟𝑒𝑠𝑡)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600" b="1" dirty="0"/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dirty="0" err="1"/>
              <a:t>Prediction</a:t>
            </a:r>
            <a:r>
              <a:rPr lang="nl-BE" sz="1600" b="1" dirty="0"/>
              <a:t> </a:t>
            </a:r>
            <a:r>
              <a:rPr lang="nl-BE" sz="1600" b="1" dirty="0" err="1"/>
              <a:t>equation</a:t>
            </a:r>
            <a:r>
              <a:rPr lang="nl-BE" sz="1600" b="1" dirty="0"/>
              <a:t> </a:t>
            </a:r>
            <a:r>
              <a:rPr lang="nl-BE" sz="1600" b="1" dirty="0" err="1"/>
              <a:t>for</a:t>
            </a:r>
            <a:r>
              <a:rPr lang="nl-BE" sz="1600" b="1" dirty="0"/>
              <a:t> HR @VT2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200" b="1" i="0" kern="1200" dirty="0">
                <a:solidFill>
                  <a:schemeClr val="tx1"/>
                </a:solidFill>
                <a:latin typeface="+mn-lt"/>
                <a:ea typeface="+mn-ea"/>
              </a:rPr>
              <a:t>= −2.606+(0.773 𝑥 𝐻𝑅𝑝𝑒𝑎𝑘)+(0.254 𝑥 𝐻𝑅𝑟𝑒𝑠𝑡)</a:t>
            </a: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4D56CC83-CFBE-4EE8-9879-A241B9E10746}"/>
              </a:ext>
            </a:extLst>
          </p:cNvPr>
          <p:cNvSpPr/>
          <p:nvPr/>
        </p:nvSpPr>
        <p:spPr>
          <a:xfrm rot="18901560">
            <a:off x="4217350" y="2011707"/>
            <a:ext cx="2118392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0845E4-B4D7-4285-862C-023DE7654567}"/>
              </a:ext>
            </a:extLst>
          </p:cNvPr>
          <p:cNvSpPr txBox="1"/>
          <p:nvPr/>
        </p:nvSpPr>
        <p:spPr>
          <a:xfrm>
            <a:off x="5802151" y="1084507"/>
            <a:ext cx="2530822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b="1" i="0" kern="1200" dirty="0">
                <a:solidFill>
                  <a:schemeClr val="tx1"/>
                </a:solidFill>
              </a:rPr>
              <a:t>N = 1893 CMD </a:t>
            </a:r>
            <a:r>
              <a:rPr lang="nl-BE" sz="1400" b="1" i="0" kern="1200" dirty="0" err="1">
                <a:solidFill>
                  <a:schemeClr val="tx1"/>
                </a:solidFill>
              </a:rPr>
              <a:t>patients</a:t>
            </a:r>
            <a:r>
              <a:rPr lang="nl-BE" sz="1400" b="1" i="0" kern="1200" dirty="0">
                <a:solidFill>
                  <a:schemeClr val="tx1"/>
                </a:solidFill>
              </a:rPr>
              <a:t> </a:t>
            </a:r>
            <a:r>
              <a:rPr lang="nl-BE" sz="1400" b="1" i="0" kern="1200" dirty="0" err="1">
                <a:solidFill>
                  <a:schemeClr val="tx1"/>
                </a:solidFill>
              </a:rPr>
              <a:t>from</a:t>
            </a:r>
            <a:r>
              <a:rPr lang="nl-BE" sz="1400" b="1" i="0" kern="1200" dirty="0">
                <a:solidFill>
                  <a:schemeClr val="tx1"/>
                </a:solidFill>
              </a:rPr>
              <a:t> Brazil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b="1" dirty="0" err="1"/>
              <a:t>External</a:t>
            </a:r>
            <a:r>
              <a:rPr lang="nl-BE" sz="1400" b="1" dirty="0"/>
              <a:t> </a:t>
            </a:r>
            <a:r>
              <a:rPr lang="nl-BE" sz="1400" b="1" dirty="0" err="1"/>
              <a:t>validation</a:t>
            </a:r>
            <a:endParaRPr lang="nl-BE" sz="1400" b="1" i="0" kern="12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3AD593-7A45-49CB-8F69-792657508271}"/>
              </a:ext>
            </a:extLst>
          </p:cNvPr>
          <p:cNvSpPr txBox="1"/>
          <p:nvPr/>
        </p:nvSpPr>
        <p:spPr>
          <a:xfrm>
            <a:off x="5364088" y="2272570"/>
            <a:ext cx="3214663" cy="237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mean</a:t>
            </a:r>
            <a:r>
              <a:rPr lang="nl-BE" sz="1400" b="1" i="0" kern="1200" dirty="0">
                <a:solidFill>
                  <a:schemeClr val="tx1"/>
                </a:solidFill>
                <a:latin typeface="+mn-lt"/>
                <a:ea typeface="+mn-ea"/>
              </a:rPr>
              <a:t> absolute percentage error (MAPE)</a:t>
            </a:r>
          </a:p>
          <a:p>
            <a:pPr marL="38700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400" b="1" dirty="0"/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Equations</a:t>
            </a:r>
            <a:endParaRPr lang="nl-BE" sz="1400" b="1" i="0" kern="12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dirty="0"/>
              <a:t>VT1: 7.1%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i="0" kern="1200" dirty="0">
                <a:solidFill>
                  <a:schemeClr val="tx1"/>
                </a:solidFill>
                <a:latin typeface="+mn-lt"/>
                <a:ea typeface="+mn-ea"/>
              </a:rPr>
              <a:t>VT2: 5.0%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endParaRPr lang="nl-BE" sz="1400" b="1" dirty="0"/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b="1" dirty="0"/>
              <a:t>%</a:t>
            </a:r>
            <a:r>
              <a:rPr lang="nl-BE" sz="1400" b="1" dirty="0" err="1"/>
              <a:t>peakHR</a:t>
            </a:r>
            <a:r>
              <a:rPr lang="nl-BE" sz="1400" b="1" dirty="0"/>
              <a:t> (</a:t>
            </a:r>
            <a:r>
              <a:rPr lang="nl-BE" sz="1400" b="1" dirty="0" err="1"/>
              <a:t>guidelines</a:t>
            </a:r>
            <a:r>
              <a:rPr lang="nl-BE" sz="1400" b="1" dirty="0"/>
              <a:t>)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dirty="0"/>
              <a:t>VT1: 21.3%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400" dirty="0"/>
              <a:t>VT2: 16.7%</a:t>
            </a:r>
            <a:endParaRPr lang="nl-BE" sz="1400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83BD3E6-FAAD-4935-ABD2-6C531355560D}"/>
              </a:ext>
            </a:extLst>
          </p:cNvPr>
          <p:cNvSpPr/>
          <p:nvPr/>
        </p:nvSpPr>
        <p:spPr>
          <a:xfrm rot="5400000">
            <a:off x="6654409" y="1784837"/>
            <a:ext cx="634019" cy="484632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758F4A-5F9B-48DC-BC1E-D7D2E1A10F99}"/>
              </a:ext>
            </a:extLst>
          </p:cNvPr>
          <p:cNvSpPr txBox="1"/>
          <p:nvPr/>
        </p:nvSpPr>
        <p:spPr>
          <a:xfrm>
            <a:off x="331974" y="4829746"/>
            <a:ext cx="813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900" dirty="0" err="1"/>
              <a:t>Milani</a:t>
            </a:r>
            <a:r>
              <a:rPr lang="nl-BE" sz="900" dirty="0"/>
              <a:t> JGPO, et al. Accurate </a:t>
            </a:r>
            <a:r>
              <a:rPr lang="nl-BE" sz="900" dirty="0" err="1"/>
              <a:t>Prediction</a:t>
            </a:r>
            <a:r>
              <a:rPr lang="nl-BE" sz="900" dirty="0"/>
              <a:t> </a:t>
            </a:r>
            <a:r>
              <a:rPr lang="nl-BE" sz="900" dirty="0" err="1"/>
              <a:t>Equations</a:t>
            </a:r>
            <a:r>
              <a:rPr lang="nl-BE" sz="900" dirty="0"/>
              <a:t> </a:t>
            </a:r>
            <a:r>
              <a:rPr lang="nl-BE" sz="900" dirty="0" err="1"/>
              <a:t>for</a:t>
            </a:r>
            <a:r>
              <a:rPr lang="nl-BE" sz="900" dirty="0"/>
              <a:t> </a:t>
            </a:r>
            <a:r>
              <a:rPr lang="nl-BE" sz="900" dirty="0" err="1"/>
              <a:t>Ventilatory</a:t>
            </a:r>
            <a:r>
              <a:rPr lang="nl-BE" sz="900" dirty="0"/>
              <a:t> </a:t>
            </a:r>
            <a:r>
              <a:rPr lang="nl-BE" sz="900" dirty="0" err="1"/>
              <a:t>Thresholds</a:t>
            </a:r>
            <a:r>
              <a:rPr lang="nl-BE" sz="900" dirty="0"/>
              <a:t> in </a:t>
            </a:r>
            <a:r>
              <a:rPr lang="nl-BE" sz="900" dirty="0" err="1"/>
              <a:t>Cardiometabolic</a:t>
            </a:r>
            <a:r>
              <a:rPr lang="nl-BE" sz="900" dirty="0"/>
              <a:t> </a:t>
            </a:r>
            <a:r>
              <a:rPr lang="nl-BE" sz="900" dirty="0" err="1"/>
              <a:t>Disease</a:t>
            </a:r>
            <a:r>
              <a:rPr lang="nl-BE" sz="900" dirty="0"/>
              <a:t> </a:t>
            </a:r>
            <a:r>
              <a:rPr lang="nl-BE" sz="900" dirty="0" err="1"/>
              <a:t>When</a:t>
            </a:r>
            <a:r>
              <a:rPr lang="nl-BE" sz="900" dirty="0"/>
              <a:t> Gas Exchange Analysis is </a:t>
            </a:r>
            <a:r>
              <a:rPr lang="nl-BE" sz="900" dirty="0" err="1"/>
              <a:t>Unavailable</a:t>
            </a:r>
            <a:r>
              <a:rPr lang="nl-BE" sz="900" dirty="0"/>
              <a:t>: Development </a:t>
            </a:r>
            <a:r>
              <a:rPr lang="nl-BE" sz="900" dirty="0" err="1"/>
              <a:t>and</a:t>
            </a:r>
            <a:r>
              <a:rPr lang="nl-BE" sz="900" dirty="0"/>
              <a:t> </a:t>
            </a:r>
            <a:r>
              <a:rPr lang="nl-BE" sz="900" dirty="0" err="1"/>
              <a:t>Validation</a:t>
            </a:r>
            <a:r>
              <a:rPr lang="nl-BE" sz="900" dirty="0"/>
              <a:t>. Eur J </a:t>
            </a:r>
            <a:r>
              <a:rPr lang="nl-BE" sz="900" dirty="0" err="1"/>
              <a:t>Prev</a:t>
            </a:r>
            <a:r>
              <a:rPr lang="nl-BE" sz="900" dirty="0"/>
              <a:t> </a:t>
            </a:r>
            <a:r>
              <a:rPr lang="nl-BE" sz="900" dirty="0" err="1"/>
              <a:t>Cardiol</a:t>
            </a:r>
            <a:r>
              <a:rPr lang="nl-BE" sz="900" dirty="0"/>
              <a:t>. 2024 </a:t>
            </a:r>
            <a:r>
              <a:rPr lang="nl-BE" sz="900" dirty="0" err="1"/>
              <a:t>Epub</a:t>
            </a:r>
            <a:r>
              <a:rPr lang="nl-BE" sz="900" dirty="0"/>
              <a:t> </a:t>
            </a:r>
            <a:r>
              <a:rPr lang="nl-BE" sz="900" dirty="0" err="1"/>
              <a:t>ahead</a:t>
            </a:r>
            <a:r>
              <a:rPr lang="nl-BE" sz="900" dirty="0"/>
              <a:t> of print. </a:t>
            </a:r>
          </a:p>
        </p:txBody>
      </p:sp>
    </p:spTree>
    <p:extLst>
      <p:ext uri="{BB962C8B-B14F-4D97-AF65-F5344CB8AC3E}">
        <p14:creationId xmlns:p14="http://schemas.microsoft.com/office/powerpoint/2010/main" val="199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en-GB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644" y="1186567"/>
            <a:ext cx="4050985" cy="334843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27" y="4984990"/>
            <a:ext cx="1902117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187624" y="915566"/>
            <a:ext cx="6820495" cy="3685046"/>
            <a:chOff x="398" y="279"/>
            <a:chExt cx="4964" cy="26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8" y="279"/>
              <a:ext cx="4964" cy="2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" y="279"/>
              <a:ext cx="4968" cy="2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/>
          <p:nvPr/>
        </p:nvSpPr>
        <p:spPr>
          <a:xfrm>
            <a:off x="335790" y="4897279"/>
            <a:ext cx="34179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Hansen D, et al. </a:t>
            </a:r>
            <a:r>
              <a:rPr lang="en-GB" sz="1000" dirty="0" err="1"/>
              <a:t>Eur</a:t>
            </a:r>
            <a:r>
              <a:rPr lang="en-GB" sz="1000" dirty="0"/>
              <a:t> J </a:t>
            </a:r>
            <a:r>
              <a:rPr lang="en-GB" sz="1000" dirty="0" err="1"/>
              <a:t>Prev</a:t>
            </a:r>
            <a:r>
              <a:rPr lang="en-GB" sz="1000" dirty="0"/>
              <a:t> </a:t>
            </a:r>
            <a:r>
              <a:rPr lang="en-GB" sz="1000" dirty="0" err="1"/>
              <a:t>Cardiol</a:t>
            </a:r>
            <a:r>
              <a:rPr lang="en-GB" sz="1000" dirty="0"/>
              <a:t>. 2019 Sep;26(14):1483-1492</a:t>
            </a:r>
          </a:p>
        </p:txBody>
      </p:sp>
      <p:sp>
        <p:nvSpPr>
          <p:cNvPr id="8" name="Rechthoek 7"/>
          <p:cNvSpPr/>
          <p:nvPr/>
        </p:nvSpPr>
        <p:spPr>
          <a:xfrm>
            <a:off x="2699792" y="2427734"/>
            <a:ext cx="4032448" cy="7200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8B5564-633E-4F72-A5D4-3E6CB9182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en-GB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059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827584" y="873427"/>
            <a:ext cx="3168352" cy="515617"/>
            <a:chOff x="588" y="1247"/>
            <a:chExt cx="4584" cy="74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588" y="1247"/>
              <a:ext cx="4584" cy="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" y="1247"/>
              <a:ext cx="4588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Rechthoek 15"/>
          <p:cNvSpPr/>
          <p:nvPr/>
        </p:nvSpPr>
        <p:spPr>
          <a:xfrm>
            <a:off x="323528" y="4904434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Med. Sci. Sports </a:t>
            </a:r>
            <a:r>
              <a:rPr lang="en-GB" sz="1000" dirty="0" err="1"/>
              <a:t>Exerc</a:t>
            </a:r>
            <a:r>
              <a:rPr lang="en-GB" sz="1000" dirty="0"/>
              <a:t>. Vol. 48, No. 4, pp. 581–588, 2016.</a:t>
            </a:r>
          </a:p>
        </p:txBody>
      </p:sp>
      <p:grpSp>
        <p:nvGrpSpPr>
          <p:cNvPr id="18" name="Group 8"/>
          <p:cNvGrpSpPr>
            <a:grpSpLocks noChangeAspect="1"/>
          </p:cNvGrpSpPr>
          <p:nvPr/>
        </p:nvGrpSpPr>
        <p:grpSpPr bwMode="auto">
          <a:xfrm>
            <a:off x="3051042" y="1563638"/>
            <a:ext cx="3637222" cy="2957944"/>
            <a:chOff x="1610" y="564"/>
            <a:chExt cx="2540" cy="2112"/>
          </a:xfrm>
        </p:grpSpPr>
        <p:sp>
          <p:nvSpPr>
            <p:cNvPr id="19" name="AutoShape 7"/>
            <p:cNvSpPr>
              <a:spLocks noChangeAspect="1" noChangeArrowheads="1" noTextEdit="1"/>
            </p:cNvSpPr>
            <p:nvPr/>
          </p:nvSpPr>
          <p:spPr bwMode="auto">
            <a:xfrm>
              <a:off x="1610" y="564"/>
              <a:ext cx="2540" cy="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564"/>
              <a:ext cx="2544" cy="2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12"/>
          <p:cNvGrpSpPr>
            <a:grpSpLocks noChangeAspect="1"/>
          </p:cNvGrpSpPr>
          <p:nvPr/>
        </p:nvGrpSpPr>
        <p:grpSpPr bwMode="auto">
          <a:xfrm>
            <a:off x="107505" y="1665515"/>
            <a:ext cx="8534846" cy="2848744"/>
            <a:chOff x="274" y="842"/>
            <a:chExt cx="5212" cy="1556"/>
          </a:xfrm>
        </p:grpSpPr>
        <p:sp>
          <p:nvSpPr>
            <p:cNvPr id="2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74" y="842"/>
              <a:ext cx="5212" cy="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157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" y="842"/>
              <a:ext cx="5216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en-GB" dirty="0"/>
          </a:p>
        </p:txBody>
      </p:sp>
      <p:sp>
        <p:nvSpPr>
          <p:cNvPr id="31" name="Rechthoek 30"/>
          <p:cNvSpPr/>
          <p:nvPr/>
        </p:nvSpPr>
        <p:spPr>
          <a:xfrm>
            <a:off x="231877" y="2931789"/>
            <a:ext cx="7868515" cy="35863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64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497" y="6634"/>
            <a:ext cx="3528392" cy="1440117"/>
            <a:chOff x="1187" y="929"/>
            <a:chExt cx="3386" cy="13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7" y="929"/>
              <a:ext cx="3386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" y="929"/>
              <a:ext cx="3390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/>
          <p:nvPr/>
        </p:nvSpPr>
        <p:spPr>
          <a:xfrm>
            <a:off x="323528" y="4897279"/>
            <a:ext cx="7272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Ambrosetti</a:t>
            </a:r>
            <a:r>
              <a:rPr lang="en-GB" sz="1000" dirty="0"/>
              <a:t> M, et al. </a:t>
            </a:r>
            <a:r>
              <a:rPr lang="en-GB" sz="1000" dirty="0" err="1"/>
              <a:t>Eur</a:t>
            </a:r>
            <a:r>
              <a:rPr lang="en-GB" sz="1000" dirty="0"/>
              <a:t> J </a:t>
            </a:r>
            <a:r>
              <a:rPr lang="en-GB" sz="1000" dirty="0" err="1"/>
              <a:t>Prev</a:t>
            </a:r>
            <a:r>
              <a:rPr lang="en-GB" sz="1000" dirty="0"/>
              <a:t> </a:t>
            </a:r>
            <a:r>
              <a:rPr lang="en-GB" sz="1000" dirty="0" err="1"/>
              <a:t>Cardiol</a:t>
            </a:r>
            <a:r>
              <a:rPr lang="en-GB" sz="1000" dirty="0"/>
              <a:t> 2021; 28: 460–495</a:t>
            </a:r>
          </a:p>
        </p:txBody>
      </p:sp>
      <p:sp>
        <p:nvSpPr>
          <p:cNvPr id="8" name="Rechthoek 7"/>
          <p:cNvSpPr/>
          <p:nvPr/>
        </p:nvSpPr>
        <p:spPr>
          <a:xfrm>
            <a:off x="1547664" y="233522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Frequency: 2 times/week for resistance/strength training</a:t>
            </a:r>
          </a:p>
        </p:txBody>
      </p:sp>
      <p:sp>
        <p:nvSpPr>
          <p:cNvPr id="9" name="Rechthoek 8"/>
          <p:cNvSpPr/>
          <p:nvPr/>
        </p:nvSpPr>
        <p:spPr>
          <a:xfrm>
            <a:off x="1547664" y="3127690"/>
            <a:ext cx="5544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Intensity: 30–70% of the 1-RM for the upper body and 40-80% of 1-RM for lower body exercises, with 12-15 repetitions in one set for resistance/strength training</a:t>
            </a:r>
          </a:p>
        </p:txBody>
      </p:sp>
      <p:sp>
        <p:nvSpPr>
          <p:cNvPr id="11" name="Rechthoek 10"/>
          <p:cNvSpPr/>
          <p:nvPr/>
        </p:nvSpPr>
        <p:spPr>
          <a:xfrm>
            <a:off x="395536" y="1846665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General advice (applicable to all conditions)</a:t>
            </a:r>
          </a:p>
        </p:txBody>
      </p:sp>
    </p:spTree>
    <p:extLst>
      <p:ext uri="{BB962C8B-B14F-4D97-AF65-F5344CB8AC3E}">
        <p14:creationId xmlns:p14="http://schemas.microsoft.com/office/powerpoint/2010/main" val="1525515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C62A-0031-4D76-B6F4-6E4F27D16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635646"/>
            <a:ext cx="6825854" cy="1152592"/>
          </a:xfrm>
        </p:spPr>
        <p:txBody>
          <a:bodyPr/>
          <a:lstStyle/>
          <a:p>
            <a:endParaRPr lang="nl-BE" dirty="0"/>
          </a:p>
          <a:p>
            <a:pPr algn="ctr"/>
            <a:r>
              <a:rPr lang="nl-BE" dirty="0" err="1"/>
              <a:t>What</a:t>
            </a:r>
            <a:r>
              <a:rPr lang="nl-BE" dirty="0"/>
              <a:t> do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guidelines</a:t>
            </a:r>
            <a:r>
              <a:rPr lang="nl-BE" dirty="0"/>
              <a:t> say?</a:t>
            </a:r>
          </a:p>
        </p:txBody>
      </p:sp>
    </p:spTree>
    <p:extLst>
      <p:ext uri="{BB962C8B-B14F-4D97-AF65-F5344CB8AC3E}">
        <p14:creationId xmlns:p14="http://schemas.microsoft.com/office/powerpoint/2010/main" val="2893416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35497" y="6634"/>
            <a:ext cx="3528392" cy="1440117"/>
            <a:chOff x="1187" y="929"/>
            <a:chExt cx="3386" cy="138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87" y="929"/>
              <a:ext cx="3386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" y="929"/>
              <a:ext cx="3390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hthoek 6"/>
          <p:cNvSpPr/>
          <p:nvPr/>
        </p:nvSpPr>
        <p:spPr>
          <a:xfrm>
            <a:off x="323528" y="4897279"/>
            <a:ext cx="72728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err="1"/>
              <a:t>Ambrosetti</a:t>
            </a:r>
            <a:r>
              <a:rPr lang="en-GB" sz="1000" dirty="0"/>
              <a:t> M, et al. </a:t>
            </a:r>
            <a:r>
              <a:rPr lang="en-GB" sz="1000" dirty="0" err="1"/>
              <a:t>Eur</a:t>
            </a:r>
            <a:r>
              <a:rPr lang="en-GB" sz="1000" dirty="0"/>
              <a:t> J </a:t>
            </a:r>
            <a:r>
              <a:rPr lang="en-GB" sz="1000" dirty="0" err="1"/>
              <a:t>Prev</a:t>
            </a:r>
            <a:r>
              <a:rPr lang="en-GB" sz="1000" dirty="0"/>
              <a:t> </a:t>
            </a:r>
            <a:r>
              <a:rPr lang="en-GB" sz="1000" dirty="0" err="1"/>
              <a:t>Cardiol</a:t>
            </a:r>
            <a:r>
              <a:rPr lang="en-GB" sz="1000" dirty="0"/>
              <a:t> 2021; 28: 460–495</a:t>
            </a:r>
          </a:p>
        </p:txBody>
      </p:sp>
      <p:sp>
        <p:nvSpPr>
          <p:cNvPr id="8" name="Rechthoek 7"/>
          <p:cNvSpPr/>
          <p:nvPr/>
        </p:nvSpPr>
        <p:spPr>
          <a:xfrm>
            <a:off x="1547664" y="2105632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Median sternotomy: no unilateral weight lifting in the first 6-8 weeks (or only after sufficient sternal healing)</a:t>
            </a:r>
          </a:p>
        </p:txBody>
      </p:sp>
      <p:sp>
        <p:nvSpPr>
          <p:cNvPr id="9" name="Rechthoek 8"/>
          <p:cNvSpPr/>
          <p:nvPr/>
        </p:nvSpPr>
        <p:spPr>
          <a:xfrm>
            <a:off x="1547664" y="2790828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err="1"/>
              <a:t>Frailty</a:t>
            </a:r>
            <a:r>
              <a:rPr lang="nl-BE" dirty="0"/>
              <a:t>: </a:t>
            </a:r>
            <a:r>
              <a:rPr lang="nl-BE" dirty="0" err="1"/>
              <a:t>greater</a:t>
            </a:r>
            <a:r>
              <a:rPr lang="nl-BE" dirty="0"/>
              <a:t> </a:t>
            </a:r>
            <a:r>
              <a:rPr lang="nl-BE" dirty="0" err="1"/>
              <a:t>intensities</a:t>
            </a:r>
            <a:r>
              <a:rPr lang="nl-BE" dirty="0"/>
              <a:t> </a:t>
            </a:r>
            <a:r>
              <a:rPr lang="nl-BE" dirty="0" err="1"/>
              <a:t>preferred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mandatory</a:t>
            </a:r>
            <a:r>
              <a:rPr lang="nl-BE" dirty="0"/>
              <a:t> component</a:t>
            </a:r>
            <a:endParaRPr lang="en-GB" dirty="0"/>
          </a:p>
        </p:txBody>
      </p:sp>
      <p:sp>
        <p:nvSpPr>
          <p:cNvPr id="11" name="Rechthoek 10"/>
          <p:cNvSpPr/>
          <p:nvPr/>
        </p:nvSpPr>
        <p:spPr>
          <a:xfrm>
            <a:off x="395536" y="1694386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Specific advice (applicable to specific conditions)</a:t>
            </a:r>
          </a:p>
        </p:txBody>
      </p:sp>
      <p:sp>
        <p:nvSpPr>
          <p:cNvPr id="10" name="Rechthoek 9"/>
          <p:cNvSpPr/>
          <p:nvPr/>
        </p:nvSpPr>
        <p:spPr>
          <a:xfrm>
            <a:off x="1547664" y="3179277"/>
            <a:ext cx="66247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In </a:t>
            </a:r>
            <a:r>
              <a:rPr lang="nl-BE" dirty="0" err="1"/>
              <a:t>heart</a:t>
            </a:r>
            <a:r>
              <a:rPr lang="nl-BE" dirty="0"/>
              <a:t> failure: </a:t>
            </a:r>
            <a:r>
              <a:rPr lang="en-GB" dirty="0"/>
              <a:t>Initial instruction phase (&lt;30% 1-RM, RPE 11–12, 5–10 repetitions) is followed by resistance/endurance phase with high number of repetitions (12–25) and a low intensity (30–40% 1-RM, RPE 12) so as to reach the resistance exercise training/muscle build-up phase by increasing weights progressively up to 40–60% of the 1-RM (RPE &gt;15, 8–15 repetitions).</a:t>
            </a:r>
          </a:p>
        </p:txBody>
      </p:sp>
    </p:spTree>
    <p:extLst>
      <p:ext uri="{BB962C8B-B14F-4D97-AF65-F5344CB8AC3E}">
        <p14:creationId xmlns:p14="http://schemas.microsoft.com/office/powerpoint/2010/main" val="28341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Optimisation</a:t>
            </a:r>
            <a:r>
              <a:rPr lang="nl-BE" dirty="0"/>
              <a:t> of </a:t>
            </a:r>
            <a:r>
              <a:rPr lang="nl-BE" dirty="0" err="1"/>
              <a:t>medical</a:t>
            </a:r>
            <a:r>
              <a:rPr lang="nl-BE" dirty="0"/>
              <a:t> </a:t>
            </a:r>
            <a:r>
              <a:rPr lang="nl-BE" dirty="0" err="1"/>
              <a:t>safety</a:t>
            </a:r>
            <a:endParaRPr lang="nl-BE" dirty="0"/>
          </a:p>
          <a:p>
            <a:pPr lvl="1"/>
            <a:r>
              <a:rPr lang="nl-BE" dirty="0" err="1"/>
              <a:t>Prevent</a:t>
            </a:r>
            <a:r>
              <a:rPr lang="nl-BE" dirty="0"/>
              <a:t> Valsalva manoeuvre</a:t>
            </a:r>
          </a:p>
          <a:p>
            <a:pPr lvl="2"/>
            <a:r>
              <a:rPr lang="nl-BE" dirty="0" err="1"/>
              <a:t>Exhale</a:t>
            </a:r>
            <a:r>
              <a:rPr lang="nl-BE" dirty="0"/>
              <a:t> </a:t>
            </a:r>
            <a:r>
              <a:rPr lang="nl-BE" dirty="0" err="1"/>
              <a:t>during</a:t>
            </a:r>
            <a:r>
              <a:rPr lang="nl-BE" dirty="0"/>
              <a:t> </a:t>
            </a:r>
            <a:r>
              <a:rPr lang="nl-BE" dirty="0" err="1"/>
              <a:t>contraction</a:t>
            </a:r>
            <a:endParaRPr lang="nl-BE" dirty="0"/>
          </a:p>
          <a:p>
            <a:pPr lvl="1"/>
            <a:r>
              <a:rPr lang="nl-BE" dirty="0"/>
              <a:t>Check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orthopedic</a:t>
            </a:r>
            <a:r>
              <a:rPr lang="nl-BE" dirty="0"/>
              <a:t> </a:t>
            </a:r>
            <a:r>
              <a:rPr lang="nl-BE" dirty="0" err="1"/>
              <a:t>symptoms</a:t>
            </a:r>
            <a:endParaRPr lang="nl-BE" dirty="0"/>
          </a:p>
          <a:p>
            <a:pPr lvl="1"/>
            <a:r>
              <a:rPr lang="nl-BE" dirty="0"/>
              <a:t>Monitoring of ‘</a:t>
            </a:r>
            <a:r>
              <a:rPr lang="nl-BE" dirty="0" err="1"/>
              <a:t>cardiovascular</a:t>
            </a:r>
            <a:r>
              <a:rPr lang="nl-BE" dirty="0"/>
              <a:t>’ </a:t>
            </a:r>
            <a:r>
              <a:rPr lang="nl-BE" dirty="0" err="1"/>
              <a:t>symptoms</a:t>
            </a:r>
            <a:endParaRPr lang="nl-BE" dirty="0"/>
          </a:p>
          <a:p>
            <a:pPr lvl="2"/>
            <a:r>
              <a:rPr lang="nl-BE" dirty="0" err="1"/>
              <a:t>Diziness</a:t>
            </a:r>
            <a:r>
              <a:rPr lang="nl-BE" dirty="0"/>
              <a:t>, </a:t>
            </a:r>
            <a:r>
              <a:rPr lang="nl-BE" dirty="0" err="1"/>
              <a:t>dyspnea</a:t>
            </a:r>
            <a:r>
              <a:rPr lang="nl-BE" dirty="0"/>
              <a:t>, angina, </a:t>
            </a:r>
            <a:r>
              <a:rPr lang="nl-BE" dirty="0" err="1"/>
              <a:t>heart</a:t>
            </a:r>
            <a:r>
              <a:rPr lang="nl-BE" dirty="0"/>
              <a:t> </a:t>
            </a:r>
            <a:r>
              <a:rPr lang="nl-BE" dirty="0" err="1"/>
              <a:t>rythm</a:t>
            </a:r>
            <a:r>
              <a:rPr lang="nl-BE" dirty="0"/>
              <a:t> </a:t>
            </a:r>
            <a:r>
              <a:rPr lang="nl-BE" dirty="0" err="1"/>
              <a:t>disturbances</a:t>
            </a:r>
            <a:r>
              <a:rPr lang="nl-BE" dirty="0"/>
              <a:t>, </a:t>
            </a:r>
            <a:r>
              <a:rPr lang="nl-BE" dirty="0" err="1"/>
              <a:t>hypertension</a:t>
            </a:r>
            <a:r>
              <a:rPr lang="nl-BE" dirty="0"/>
              <a:t>, etc.</a:t>
            </a:r>
          </a:p>
          <a:p>
            <a:pPr lvl="1"/>
            <a:r>
              <a:rPr lang="nl-BE" dirty="0" err="1"/>
              <a:t>Guaruantee</a:t>
            </a:r>
            <a:r>
              <a:rPr lang="nl-BE" dirty="0"/>
              <a:t> correct </a:t>
            </a:r>
            <a:r>
              <a:rPr lang="nl-BE" dirty="0" err="1"/>
              <a:t>execution</a:t>
            </a:r>
            <a:endParaRPr lang="nl-BE" dirty="0"/>
          </a:p>
          <a:p>
            <a:pPr lvl="2"/>
            <a:r>
              <a:rPr lang="nl-BE" dirty="0" err="1"/>
              <a:t>Supervision</a:t>
            </a:r>
            <a:r>
              <a:rPr lang="nl-BE" dirty="0"/>
              <a:t> is important</a:t>
            </a:r>
          </a:p>
          <a:p>
            <a:pPr lvl="1"/>
            <a:r>
              <a:rPr lang="nl-BE" dirty="0" err="1"/>
              <a:t>Provide</a:t>
            </a:r>
            <a:r>
              <a:rPr lang="nl-BE" dirty="0"/>
              <a:t> warming up</a:t>
            </a:r>
          </a:p>
          <a:p>
            <a:pPr lvl="1"/>
            <a:r>
              <a:rPr lang="nl-BE" dirty="0" err="1"/>
              <a:t>Use</a:t>
            </a:r>
            <a:r>
              <a:rPr lang="nl-BE" dirty="0"/>
              <a:t> correct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22F90-827E-4749-ABD9-209B33B172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</a:t>
            </a:r>
          </a:p>
        </p:txBody>
      </p:sp>
    </p:spTree>
    <p:extLst>
      <p:ext uri="{BB962C8B-B14F-4D97-AF65-F5344CB8AC3E}">
        <p14:creationId xmlns:p14="http://schemas.microsoft.com/office/powerpoint/2010/main" val="3528310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"/>
          <p:cNvSpPr>
            <a:spLocks noChangeArrowheads="1"/>
          </p:cNvSpPr>
          <p:nvPr/>
        </p:nvSpPr>
        <p:spPr bwMode="auto">
          <a:xfrm>
            <a:off x="3496217" y="318512"/>
            <a:ext cx="3744416" cy="32993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exercise intensity at entry of CR (phase 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3496217" y="688907"/>
            <a:ext cx="3744417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every few weeks: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2264020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0" name="Rectangle 110"/>
          <p:cNvSpPr>
            <a:spLocks noChangeArrowheads="1"/>
          </p:cNvSpPr>
          <p:nvPr/>
        </p:nvSpPr>
        <p:spPr bwMode="auto">
          <a:xfrm>
            <a:off x="2264020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1" name="Rectangle 111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68429" y="51470"/>
            <a:ext cx="3185170" cy="1547268"/>
            <a:chOff x="420" y="425"/>
            <a:chExt cx="4920" cy="2390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425"/>
              <a:ext cx="4920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425"/>
              <a:ext cx="492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421969" y="4948014"/>
            <a:ext cx="2831703" cy="155235"/>
            <a:chOff x="1822" y="1562"/>
            <a:chExt cx="2116" cy="116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203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nl-BE" dirty="0"/>
              <a:t>1 RM </a:t>
            </a:r>
            <a:r>
              <a:rPr lang="nl-BE" dirty="0" err="1"/>
              <a:t>estimation</a:t>
            </a:r>
            <a:r>
              <a:rPr lang="nl-BE" dirty="0"/>
              <a:t>: approach</a:t>
            </a:r>
          </a:p>
          <a:p>
            <a:pPr lvl="1"/>
            <a:r>
              <a:rPr lang="nl-BE" dirty="0"/>
              <a:t>Warm-up </a:t>
            </a:r>
            <a:r>
              <a:rPr lang="nl-BE" dirty="0" err="1"/>
              <a:t>with</a:t>
            </a:r>
            <a:r>
              <a:rPr lang="nl-BE" dirty="0"/>
              <a:t> light </a:t>
            </a:r>
            <a:r>
              <a:rPr lang="nl-BE" dirty="0" err="1"/>
              <a:t>weight</a:t>
            </a:r>
            <a:endParaRPr lang="nl-BE" dirty="0"/>
          </a:p>
          <a:p>
            <a:pPr lvl="1"/>
            <a:r>
              <a:rPr lang="nl-BE" dirty="0" err="1"/>
              <a:t>Stretching</a:t>
            </a:r>
            <a:r>
              <a:rPr lang="nl-BE" dirty="0"/>
              <a:t> of </a:t>
            </a:r>
            <a:r>
              <a:rPr lang="nl-BE" dirty="0" err="1"/>
              <a:t>targeted</a:t>
            </a:r>
            <a:r>
              <a:rPr lang="nl-BE" dirty="0"/>
              <a:t> </a:t>
            </a:r>
            <a:r>
              <a:rPr lang="nl-BE" dirty="0" err="1"/>
              <a:t>muscle</a:t>
            </a:r>
            <a:endParaRPr lang="nl-BE" dirty="0"/>
          </a:p>
          <a:p>
            <a:pPr lvl="1"/>
            <a:r>
              <a:rPr lang="nl-BE" dirty="0"/>
              <a:t>Set </a:t>
            </a:r>
            <a:r>
              <a:rPr lang="nl-BE" dirty="0" err="1"/>
              <a:t>greater</a:t>
            </a:r>
            <a:r>
              <a:rPr lang="nl-BE" dirty="0"/>
              <a:t> </a:t>
            </a:r>
            <a:r>
              <a:rPr lang="nl-BE" dirty="0" err="1"/>
              <a:t>weight</a:t>
            </a:r>
            <a:endParaRPr lang="nl-BE" dirty="0"/>
          </a:p>
          <a:p>
            <a:pPr lvl="1"/>
            <a:r>
              <a:rPr lang="nl-BE" dirty="0" err="1"/>
              <a:t>Increase</a:t>
            </a:r>
            <a:r>
              <a:rPr lang="nl-BE" dirty="0"/>
              <a:t> </a:t>
            </a:r>
            <a:r>
              <a:rPr lang="nl-BE" dirty="0" err="1"/>
              <a:t>weight</a:t>
            </a:r>
            <a:r>
              <a:rPr lang="nl-BE" dirty="0"/>
              <a:t> </a:t>
            </a:r>
            <a:r>
              <a:rPr lang="nl-BE" dirty="0" err="1"/>
              <a:t>every</a:t>
            </a:r>
            <a:r>
              <a:rPr lang="nl-BE" dirty="0"/>
              <a:t> set </a:t>
            </a:r>
            <a:r>
              <a:rPr lang="nl-BE" dirty="0" err="1"/>
              <a:t>until</a:t>
            </a:r>
            <a:r>
              <a:rPr lang="nl-BE" dirty="0"/>
              <a:t> </a:t>
            </a:r>
            <a:r>
              <a:rPr lang="nl-BE" dirty="0" err="1"/>
              <a:t>less</a:t>
            </a:r>
            <a:r>
              <a:rPr lang="nl-BE" dirty="0"/>
              <a:t> </a:t>
            </a:r>
            <a:r>
              <a:rPr lang="nl-BE" dirty="0" err="1"/>
              <a:t>then</a:t>
            </a:r>
            <a:r>
              <a:rPr lang="nl-BE" dirty="0"/>
              <a:t> 10 </a:t>
            </a:r>
            <a:r>
              <a:rPr lang="nl-BE" dirty="0" err="1"/>
              <a:t>repetitions</a:t>
            </a:r>
            <a:r>
              <a:rPr lang="nl-BE" dirty="0"/>
              <a:t> </a:t>
            </a:r>
            <a:r>
              <a:rPr lang="nl-BE" dirty="0" err="1"/>
              <a:t>can</a:t>
            </a:r>
            <a:r>
              <a:rPr lang="nl-BE" dirty="0"/>
              <a:t> </a:t>
            </a:r>
            <a:r>
              <a:rPr lang="nl-BE" dirty="0" err="1"/>
              <a:t>be</a:t>
            </a:r>
            <a:r>
              <a:rPr lang="nl-BE" dirty="0"/>
              <a:t> </a:t>
            </a:r>
            <a:r>
              <a:rPr lang="nl-BE" dirty="0" err="1"/>
              <a:t>reached</a:t>
            </a:r>
            <a:r>
              <a:rPr lang="nl-BE" dirty="0"/>
              <a:t> (2-5 min break </a:t>
            </a:r>
            <a:r>
              <a:rPr lang="nl-BE" dirty="0" err="1"/>
              <a:t>between</a:t>
            </a:r>
            <a:r>
              <a:rPr lang="nl-BE" dirty="0"/>
              <a:t> sets)</a:t>
            </a:r>
          </a:p>
          <a:p>
            <a:pPr lvl="1"/>
            <a:r>
              <a:rPr lang="nl-BE" dirty="0" err="1"/>
              <a:t>Calculate</a:t>
            </a:r>
            <a:r>
              <a:rPr lang="nl-BE" dirty="0"/>
              <a:t> 1 RM </a:t>
            </a:r>
            <a:r>
              <a:rPr lang="nl-BE" dirty="0" err="1"/>
              <a:t>from</a:t>
            </a:r>
            <a:r>
              <a:rPr lang="nl-BE" dirty="0"/>
              <a:t> x </a:t>
            </a:r>
            <a:r>
              <a:rPr lang="nl-BE" dirty="0" err="1"/>
              <a:t>repetitions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642350" cy="412750"/>
          </a:xfrm>
        </p:spPr>
        <p:txBody>
          <a:bodyPr/>
          <a:lstStyle/>
          <a:p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training: setting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intensity</a:t>
            </a:r>
            <a:endParaRPr lang="en-GB" dirty="0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2987824" y="3867894"/>
            <a:ext cx="3082925" cy="539750"/>
            <a:chOff x="1909" y="1450"/>
            <a:chExt cx="1942" cy="340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1909" y="1450"/>
              <a:ext cx="194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" y="1450"/>
              <a:ext cx="1946" cy="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421969" y="4948014"/>
            <a:ext cx="2831703" cy="155235"/>
            <a:chOff x="1822" y="1562"/>
            <a:chExt cx="2116" cy="11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9330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"/>
          <p:cNvSpPr>
            <a:spLocks noChangeArrowheads="1"/>
          </p:cNvSpPr>
          <p:nvPr/>
        </p:nvSpPr>
        <p:spPr bwMode="auto">
          <a:xfrm>
            <a:off x="3496217" y="318512"/>
            <a:ext cx="3744416" cy="32993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exercise intensity at entry of CR (phase 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7" name="Rechthoek 7"/>
          <p:cNvSpPr>
            <a:spLocks noChangeArrowheads="1"/>
          </p:cNvSpPr>
          <p:nvPr/>
        </p:nvSpPr>
        <p:spPr bwMode="auto">
          <a:xfrm>
            <a:off x="3504218" y="1208102"/>
            <a:ext cx="3736415" cy="329603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3496217" y="1558356"/>
            <a:ext cx="3744416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3496217" y="688907"/>
            <a:ext cx="3744417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every few weeks: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2264020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0" name="Rectangle 110"/>
          <p:cNvSpPr>
            <a:spLocks noChangeArrowheads="1"/>
          </p:cNvSpPr>
          <p:nvPr/>
        </p:nvSpPr>
        <p:spPr bwMode="auto">
          <a:xfrm>
            <a:off x="2264020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1" name="Rectangle 111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68429" y="51470"/>
            <a:ext cx="3185170" cy="1547268"/>
            <a:chOff x="420" y="425"/>
            <a:chExt cx="4920" cy="2390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425"/>
              <a:ext cx="4920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425"/>
              <a:ext cx="492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421969" y="4948014"/>
            <a:ext cx="2831703" cy="155235"/>
            <a:chOff x="1822" y="1562"/>
            <a:chExt cx="2116" cy="116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193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OMNI-RES </a:t>
            </a:r>
            <a:r>
              <a:rPr lang="nl-BE" dirty="0" err="1"/>
              <a:t>scale</a:t>
            </a:r>
            <a:endParaRPr lang="en-GB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987574"/>
            <a:ext cx="6864691" cy="3572566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323850" y="4897477"/>
            <a:ext cx="367240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Gearhart RF, et al. Percept Motor Skills 2008; 106: 893-903. </a:t>
            </a:r>
          </a:p>
        </p:txBody>
      </p:sp>
    </p:spTree>
    <p:extLst>
      <p:ext uri="{BB962C8B-B14F-4D97-AF65-F5344CB8AC3E}">
        <p14:creationId xmlns:p14="http://schemas.microsoft.com/office/powerpoint/2010/main" val="35329775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"/>
          <p:cNvSpPr>
            <a:spLocks noChangeArrowheads="1"/>
          </p:cNvSpPr>
          <p:nvPr/>
        </p:nvSpPr>
        <p:spPr bwMode="auto">
          <a:xfrm>
            <a:off x="3496217" y="318512"/>
            <a:ext cx="3744416" cy="32993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exercise intensity at entry of CR (phase 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7" name="Rechthoek 7"/>
          <p:cNvSpPr>
            <a:spLocks noChangeArrowheads="1"/>
          </p:cNvSpPr>
          <p:nvPr/>
        </p:nvSpPr>
        <p:spPr bwMode="auto">
          <a:xfrm>
            <a:off x="3504218" y="1208102"/>
            <a:ext cx="3736415" cy="329603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9" name="Rechthoek 10"/>
          <p:cNvSpPr>
            <a:spLocks noChangeArrowheads="1"/>
          </p:cNvSpPr>
          <p:nvPr/>
        </p:nvSpPr>
        <p:spPr bwMode="auto">
          <a:xfrm>
            <a:off x="3490498" y="1790681"/>
            <a:ext cx="3750135" cy="355997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exercise intensity during progressive CR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1" name="Rechthoek 30"/>
          <p:cNvSpPr>
            <a:spLocks noChangeArrowheads="1"/>
          </p:cNvSpPr>
          <p:nvPr/>
        </p:nvSpPr>
        <p:spPr bwMode="auto">
          <a:xfrm>
            <a:off x="3504218" y="3397124"/>
            <a:ext cx="3736415" cy="355997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exercise intensity during prolonged CR (phase III)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3490498" y="2175081"/>
            <a:ext cx="3750135" cy="5886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</a:t>
            </a:r>
            <a:r>
              <a:rPr lang="en-GB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few weeks, based on clinical decision</a:t>
            </a: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3496217" y="1558356"/>
            <a:ext cx="3744416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3496217" y="688907"/>
            <a:ext cx="3744417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every few weeks: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0" name="Rechthoek 23"/>
          <p:cNvSpPr>
            <a:spLocks noChangeArrowheads="1"/>
          </p:cNvSpPr>
          <p:nvPr/>
        </p:nvSpPr>
        <p:spPr bwMode="auto">
          <a:xfrm>
            <a:off x="3504218" y="2814913"/>
            <a:ext cx="3736415" cy="33575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3504218" y="3174271"/>
            <a:ext cx="3736415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3504218" y="3775576"/>
            <a:ext cx="3736415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to functional strength training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&lt;10 RM testing not mandatory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50" dirty="0">
              <a:latin typeface="Arial" panose="020B0604020202020204" pitchFamily="34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2264020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0" name="Rectangle 110"/>
          <p:cNvSpPr>
            <a:spLocks noChangeArrowheads="1"/>
          </p:cNvSpPr>
          <p:nvPr/>
        </p:nvSpPr>
        <p:spPr bwMode="auto">
          <a:xfrm>
            <a:off x="2264020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1" name="Rectangle 111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68429" y="51470"/>
            <a:ext cx="3185170" cy="1547268"/>
            <a:chOff x="420" y="425"/>
            <a:chExt cx="4920" cy="2390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425"/>
              <a:ext cx="4920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425"/>
              <a:ext cx="492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421969" y="4948014"/>
            <a:ext cx="2831703" cy="155235"/>
            <a:chOff x="1822" y="1562"/>
            <a:chExt cx="2116" cy="116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016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57" grpId="0" animBg="1"/>
      <p:bldP spid="60" grpId="0" animBg="1"/>
      <p:bldP spid="62" grpId="0" animBg="1"/>
      <p:bldP spid="6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"/>
          <p:cNvSpPr>
            <a:spLocks noChangeArrowheads="1"/>
          </p:cNvSpPr>
          <p:nvPr/>
        </p:nvSpPr>
        <p:spPr bwMode="auto">
          <a:xfrm>
            <a:off x="3496217" y="318512"/>
            <a:ext cx="3744416" cy="32993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1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Determination of exercise intensity at entry of CR (phase 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7" name="Rechthoek 7"/>
          <p:cNvSpPr>
            <a:spLocks noChangeArrowheads="1"/>
          </p:cNvSpPr>
          <p:nvPr/>
        </p:nvSpPr>
        <p:spPr bwMode="auto">
          <a:xfrm>
            <a:off x="3504218" y="1208102"/>
            <a:ext cx="3736415" cy="329603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2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49" name="Rechthoek 10"/>
          <p:cNvSpPr>
            <a:spLocks noChangeArrowheads="1"/>
          </p:cNvSpPr>
          <p:nvPr/>
        </p:nvSpPr>
        <p:spPr bwMode="auto">
          <a:xfrm>
            <a:off x="3490498" y="1790681"/>
            <a:ext cx="3750135" cy="355997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3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exercise intensity during progressive CR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1" name="Rechthoek 30"/>
          <p:cNvSpPr>
            <a:spLocks noChangeArrowheads="1"/>
          </p:cNvSpPr>
          <p:nvPr/>
        </p:nvSpPr>
        <p:spPr bwMode="auto">
          <a:xfrm>
            <a:off x="3504218" y="3397124"/>
            <a:ext cx="3736415" cy="355997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5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 the exercise intensity during prolonged CR (phase III)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3" name="Rechthoek 194"/>
          <p:cNvSpPr>
            <a:spLocks noChangeArrowheads="1"/>
          </p:cNvSpPr>
          <p:nvPr/>
        </p:nvSpPr>
        <p:spPr bwMode="auto">
          <a:xfrm>
            <a:off x="3513432" y="4280844"/>
            <a:ext cx="3727201" cy="33575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6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57" name="Text Box 78"/>
          <p:cNvSpPr txBox="1">
            <a:spLocks noChangeArrowheads="1"/>
          </p:cNvSpPr>
          <p:nvPr/>
        </p:nvSpPr>
        <p:spPr bwMode="auto">
          <a:xfrm>
            <a:off x="3490498" y="2175081"/>
            <a:ext cx="3750135" cy="5886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</a:t>
            </a:r>
            <a:r>
              <a:rPr lang="en-GB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few weeks, based on clinical decision</a:t>
            </a: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825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9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75"/>
          <p:cNvSpPr txBox="1">
            <a:spLocks noChangeArrowheads="1"/>
          </p:cNvSpPr>
          <p:nvPr/>
        </p:nvSpPr>
        <p:spPr bwMode="auto">
          <a:xfrm>
            <a:off x="3496217" y="1558356"/>
            <a:ext cx="3744416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59" name="Text Box 70"/>
          <p:cNvSpPr txBox="1">
            <a:spLocks noChangeArrowheads="1"/>
          </p:cNvSpPr>
          <p:nvPr/>
        </p:nvSpPr>
        <p:spPr bwMode="auto">
          <a:xfrm>
            <a:off x="3496217" y="688907"/>
            <a:ext cx="3744417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&lt;10RM test of target muscles every few weeks: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05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Calculate desired load</a:t>
            </a:r>
            <a:endParaRPr lang="en-US" altLang="en-US" sz="1350" dirty="0">
              <a:latin typeface="Arial" panose="020B0604020202020204" pitchFamily="34" charset="0"/>
            </a:endParaRPr>
          </a:p>
        </p:txBody>
      </p:sp>
      <p:sp>
        <p:nvSpPr>
          <p:cNvPr id="60" name="Rechthoek 23"/>
          <p:cNvSpPr>
            <a:spLocks noChangeArrowheads="1"/>
          </p:cNvSpPr>
          <p:nvPr/>
        </p:nvSpPr>
        <p:spPr bwMode="auto">
          <a:xfrm>
            <a:off x="3504218" y="2814913"/>
            <a:ext cx="3736415" cy="335756"/>
          </a:xfrm>
          <a:prstGeom prst="rect">
            <a:avLst/>
          </a:prstGeom>
          <a:solidFill>
            <a:srgbClr val="5B9BD5"/>
          </a:solidFill>
          <a:ln w="12700">
            <a:solidFill>
              <a:srgbClr val="41719C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Step 4</a:t>
            </a:r>
            <a:endParaRPr lang="en-GB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825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 of exercise intensity during subsequent exercise sessions</a:t>
            </a:r>
            <a:endParaRPr lang="en-GB" altLang="en-US" sz="1350" dirty="0">
              <a:latin typeface="Arial" panose="020B0604020202020204" pitchFamily="34" charset="0"/>
            </a:endParaRPr>
          </a:p>
        </p:txBody>
      </p:sp>
      <p:sp>
        <p:nvSpPr>
          <p:cNvPr id="62" name="Text Box 68"/>
          <p:cNvSpPr txBox="1">
            <a:spLocks noChangeArrowheads="1"/>
          </p:cNvSpPr>
          <p:nvPr/>
        </p:nvSpPr>
        <p:spPr bwMode="auto">
          <a:xfrm>
            <a:off x="3504218" y="3174271"/>
            <a:ext cx="3736415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guided by clinician/therapist</a:t>
            </a:r>
            <a:endParaRPr lang="en-US" altLang="en-US" sz="1350">
              <a:latin typeface="Arial" panose="020B0604020202020204" pitchFamily="34" charset="0"/>
            </a:endParaRPr>
          </a:p>
        </p:txBody>
      </p:sp>
      <p:sp>
        <p:nvSpPr>
          <p:cNvPr id="63" name="Text Box 64"/>
          <p:cNvSpPr txBox="1">
            <a:spLocks noChangeArrowheads="1"/>
          </p:cNvSpPr>
          <p:nvPr/>
        </p:nvSpPr>
        <p:spPr bwMode="auto">
          <a:xfrm>
            <a:off x="3504218" y="3775576"/>
            <a:ext cx="3736415" cy="4847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 to functional strength training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600" dirty="0"/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&lt;10 RM testing not mandatory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50" dirty="0">
              <a:latin typeface="Arial" panose="020B0604020202020204" pitchFamily="34" charset="0"/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3504218" y="4637120"/>
            <a:ext cx="3736415" cy="19620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en-US" sz="825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OMNI-RES by patient</a:t>
            </a:r>
            <a:endParaRPr lang="nl-BE" altLang="en-US" sz="1350">
              <a:latin typeface="Arial" panose="020B0604020202020204" pitchFamily="34" charset="0"/>
            </a:endParaRPr>
          </a:p>
        </p:txBody>
      </p:sp>
      <p:sp>
        <p:nvSpPr>
          <p:cNvPr id="71" name="Rectangle 89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2" name="Rectangle 92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3" name="Rectangle 93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4" name="Rectangle 97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5" name="Rectangle 98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6" name="Rectangle 100"/>
          <p:cNvSpPr>
            <a:spLocks noChangeArrowheads="1"/>
          </p:cNvSpPr>
          <p:nvPr/>
        </p:nvSpPr>
        <p:spPr bwMode="auto">
          <a:xfrm>
            <a:off x="1859207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77" name="Rectangle 102"/>
          <p:cNvSpPr>
            <a:spLocks noChangeArrowheads="1"/>
          </p:cNvSpPr>
          <p:nvPr/>
        </p:nvSpPr>
        <p:spPr bwMode="auto">
          <a:xfrm>
            <a:off x="2264020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1859207" y="167711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35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0" name="Rectangle 110"/>
          <p:cNvSpPr>
            <a:spLocks noChangeArrowheads="1"/>
          </p:cNvSpPr>
          <p:nvPr/>
        </p:nvSpPr>
        <p:spPr bwMode="auto">
          <a:xfrm>
            <a:off x="2264020" y="1630947"/>
            <a:ext cx="1385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1" name="Rectangle 111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sp>
        <p:nvSpPr>
          <p:cNvPr id="82" name="Rectangle 115"/>
          <p:cNvSpPr>
            <a:spLocks noChangeArrowheads="1"/>
          </p:cNvSpPr>
          <p:nvPr/>
        </p:nvSpPr>
        <p:spPr bwMode="auto">
          <a:xfrm>
            <a:off x="2264020" y="1423198"/>
            <a:ext cx="138564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en-GB" altLang="en-US" sz="1350">
                <a:latin typeface="Arial" panose="020B0604020202020204" pitchFamily="34" charset="0"/>
              </a:rPr>
            </a:br>
            <a:endParaRPr lang="en-GB" altLang="en-US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1350">
              <a:latin typeface="Arial" panose="020B0604020202020204" pitchFamily="34" charset="0"/>
            </a:endParaRPr>
          </a:p>
        </p:txBody>
      </p:sp>
      <p:grpSp>
        <p:nvGrpSpPr>
          <p:cNvPr id="28" name="Group 4"/>
          <p:cNvGrpSpPr>
            <a:grpSpLocks noChangeAspect="1"/>
          </p:cNvGrpSpPr>
          <p:nvPr/>
        </p:nvGrpSpPr>
        <p:grpSpPr bwMode="auto">
          <a:xfrm>
            <a:off x="68429" y="51470"/>
            <a:ext cx="3185170" cy="1547268"/>
            <a:chOff x="420" y="425"/>
            <a:chExt cx="4920" cy="2390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" y="425"/>
              <a:ext cx="4920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" y="425"/>
              <a:ext cx="4924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"/>
          <p:cNvGrpSpPr>
            <a:grpSpLocks noChangeAspect="1"/>
          </p:cNvGrpSpPr>
          <p:nvPr/>
        </p:nvGrpSpPr>
        <p:grpSpPr bwMode="auto">
          <a:xfrm>
            <a:off x="421969" y="4948014"/>
            <a:ext cx="2831703" cy="155235"/>
            <a:chOff x="1822" y="1562"/>
            <a:chExt cx="2116" cy="116"/>
          </a:xfrm>
        </p:grpSpPr>
        <p:sp>
          <p:nvSpPr>
            <p:cNvPr id="32" name="AutoShape 7"/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99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Progressive</a:t>
            </a:r>
            <a:r>
              <a:rPr lang="nl-BE" dirty="0"/>
              <a:t>/</a:t>
            </a:r>
            <a:r>
              <a:rPr lang="nl-BE" dirty="0" err="1"/>
              <a:t>functional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training</a:t>
            </a:r>
            <a:endParaRPr lang="en-GB" dirty="0"/>
          </a:p>
        </p:txBody>
      </p:sp>
      <p:grpSp>
        <p:nvGrpSpPr>
          <p:cNvPr id="8" name="Group 4"/>
          <p:cNvGrpSpPr>
            <a:grpSpLocks noChangeAspect="1"/>
          </p:cNvGrpSpPr>
          <p:nvPr/>
        </p:nvGrpSpPr>
        <p:grpSpPr bwMode="auto">
          <a:xfrm>
            <a:off x="5365720" y="1419622"/>
            <a:ext cx="3227175" cy="2664296"/>
            <a:chOff x="1676" y="626"/>
            <a:chExt cx="2408" cy="1988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76" y="626"/>
              <a:ext cx="2408" cy="1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26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626"/>
              <a:ext cx="2412" cy="1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Afbeelding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5" y="843558"/>
            <a:ext cx="5113772" cy="3651302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1081803" y="4443757"/>
            <a:ext cx="3384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La Scala </a:t>
            </a:r>
            <a:r>
              <a:rPr lang="en-GB" sz="1000" dirty="0" err="1"/>
              <a:t>Teixeira</a:t>
            </a:r>
            <a:r>
              <a:rPr lang="en-GB" sz="1000" dirty="0"/>
              <a:t> CV, et al. Front </a:t>
            </a:r>
            <a:r>
              <a:rPr lang="en-GB" sz="1000" dirty="0" err="1"/>
              <a:t>Physiol</a:t>
            </a:r>
            <a:r>
              <a:rPr lang="en-GB" sz="1000" dirty="0"/>
              <a:t> 2019; 10: 839. </a:t>
            </a:r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D1B54A54-8E9F-49A3-9E9F-3253842967A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63455" y="4070424"/>
            <a:ext cx="2831703" cy="155235"/>
            <a:chOff x="1822" y="1562"/>
            <a:chExt cx="2116" cy="116"/>
          </a:xfrm>
        </p:grpSpPr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6504B97A-5403-49CB-8DD9-7FA0D6C883E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22" y="1562"/>
              <a:ext cx="2116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4" name="Picture 9">
              <a:extLst>
                <a:ext uri="{FF2B5EF4-FFF2-40B4-BE49-F238E27FC236}">
                  <a16:creationId xmlns:a16="http://schemas.microsoft.com/office/drawing/2014/main" id="{40682979-48F3-4EC8-93D2-60120B7D43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2" y="1562"/>
              <a:ext cx="2120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3108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8EE0BF-3CD1-4993-80E1-2CA828CD14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/>
              <a:t>IMT in </a:t>
            </a:r>
            <a:r>
              <a:rPr lang="nl-BE" dirty="0" err="1"/>
              <a:t>heart</a:t>
            </a:r>
            <a:r>
              <a:rPr lang="nl-BE" dirty="0"/>
              <a:t> failure: </a:t>
            </a:r>
            <a:r>
              <a:rPr lang="nl-BE" dirty="0" err="1"/>
              <a:t>the</a:t>
            </a:r>
            <a:r>
              <a:rPr lang="nl-BE" dirty="0"/>
              <a:t> ‘ARIS’ approach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22AF21-EAF3-458F-A5CA-6614D70A7FEE}"/>
              </a:ext>
            </a:extLst>
          </p:cNvPr>
          <p:cNvSpPr txBox="1"/>
          <p:nvPr/>
        </p:nvSpPr>
        <p:spPr>
          <a:xfrm>
            <a:off x="539552" y="4011910"/>
            <a:ext cx="7741158" cy="634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Trends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for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greater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improvements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in VO2peak,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significantly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greater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improvements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in </a:t>
            </a:r>
          </a:p>
          <a:p>
            <a:pPr marL="38700" indent="0" algn="ctr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walking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capacity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,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quality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of life, </a:t>
            </a:r>
            <a:r>
              <a:rPr lang="nl-BE" sz="1600" b="1" i="0" kern="1200" dirty="0" err="1">
                <a:solidFill>
                  <a:schemeClr val="tx1"/>
                </a:solidFill>
                <a:latin typeface="+mn-lt"/>
                <a:ea typeface="+mn-ea"/>
              </a:rPr>
              <a:t>and</a:t>
            </a:r>
            <a:r>
              <a:rPr lang="nl-BE" sz="1600" b="1" i="0" kern="12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nl-BE" sz="1600" b="1" dirty="0" err="1"/>
              <a:t>cardiac</a:t>
            </a:r>
            <a:r>
              <a:rPr lang="nl-BE" sz="1600" b="1" dirty="0"/>
              <a:t> </a:t>
            </a:r>
            <a:r>
              <a:rPr lang="nl-BE" sz="1600" b="1" dirty="0" err="1"/>
              <a:t>dimensions</a:t>
            </a:r>
            <a:endParaRPr lang="nl-BE" sz="1600" b="1" i="0" kern="12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977494-E8C2-4F70-81B1-09A3611A32D4}"/>
              </a:ext>
            </a:extLst>
          </p:cNvPr>
          <p:cNvSpPr txBox="1"/>
          <p:nvPr/>
        </p:nvSpPr>
        <p:spPr>
          <a:xfrm>
            <a:off x="338752" y="4858249"/>
            <a:ext cx="804967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800" dirty="0" err="1"/>
              <a:t>Laoutaris</a:t>
            </a:r>
            <a:r>
              <a:rPr lang="nl-BE" sz="800" dirty="0"/>
              <a:t> ID, et al. </a:t>
            </a:r>
            <a:r>
              <a:rPr lang="nl-BE" sz="800" dirty="0" err="1"/>
              <a:t>Combined</a:t>
            </a:r>
            <a:r>
              <a:rPr lang="nl-BE" sz="800" dirty="0"/>
              <a:t> aerobic/</a:t>
            </a:r>
            <a:r>
              <a:rPr lang="nl-BE" sz="800" dirty="0" err="1"/>
              <a:t>resistance</a:t>
            </a:r>
            <a:r>
              <a:rPr lang="nl-BE" sz="800" dirty="0"/>
              <a:t>/</a:t>
            </a:r>
            <a:r>
              <a:rPr lang="nl-BE" sz="800" dirty="0" err="1"/>
              <a:t>inspiratory</a:t>
            </a:r>
            <a:r>
              <a:rPr lang="nl-BE" sz="800" dirty="0"/>
              <a:t> </a:t>
            </a:r>
            <a:r>
              <a:rPr lang="nl-BE" sz="800" dirty="0" err="1"/>
              <a:t>muscle</a:t>
            </a:r>
            <a:r>
              <a:rPr lang="nl-BE" sz="800" dirty="0"/>
              <a:t> training as </a:t>
            </a:r>
            <a:r>
              <a:rPr lang="nl-BE" sz="800" dirty="0" err="1"/>
              <a:t>the</a:t>
            </a:r>
            <a:r>
              <a:rPr lang="nl-BE" sz="800" dirty="0"/>
              <a:t> 'optimum' </a:t>
            </a:r>
            <a:r>
              <a:rPr lang="nl-BE" sz="800" dirty="0" err="1"/>
              <a:t>exercise</a:t>
            </a:r>
            <a:r>
              <a:rPr lang="nl-BE" sz="800" dirty="0"/>
              <a:t> </a:t>
            </a:r>
            <a:r>
              <a:rPr lang="nl-BE" sz="800" dirty="0" err="1"/>
              <a:t>programme</a:t>
            </a:r>
            <a:r>
              <a:rPr lang="nl-BE" sz="800" dirty="0"/>
              <a:t> </a:t>
            </a:r>
            <a:r>
              <a:rPr lang="nl-BE" sz="800" dirty="0" err="1"/>
              <a:t>for</a:t>
            </a:r>
            <a:r>
              <a:rPr lang="nl-BE" sz="800" dirty="0"/>
              <a:t> </a:t>
            </a:r>
            <a:r>
              <a:rPr lang="nl-BE" sz="800" dirty="0" err="1"/>
              <a:t>patients</a:t>
            </a:r>
            <a:r>
              <a:rPr lang="nl-BE" sz="800" dirty="0"/>
              <a:t> </a:t>
            </a:r>
            <a:r>
              <a:rPr lang="nl-BE" sz="800" dirty="0" err="1"/>
              <a:t>with</a:t>
            </a:r>
            <a:r>
              <a:rPr lang="nl-BE" sz="800" dirty="0"/>
              <a:t> </a:t>
            </a:r>
            <a:r>
              <a:rPr lang="nl-BE" sz="800" dirty="0" err="1"/>
              <a:t>chronic</a:t>
            </a:r>
            <a:r>
              <a:rPr lang="nl-BE" sz="800" dirty="0"/>
              <a:t> </a:t>
            </a:r>
            <a:r>
              <a:rPr lang="nl-BE" sz="800" dirty="0" err="1"/>
              <a:t>heart</a:t>
            </a:r>
            <a:r>
              <a:rPr lang="nl-BE" sz="800" dirty="0"/>
              <a:t> failure: ARISTOS-HF </a:t>
            </a:r>
            <a:r>
              <a:rPr lang="nl-BE" sz="800" dirty="0" err="1"/>
              <a:t>randomized</a:t>
            </a:r>
            <a:r>
              <a:rPr lang="nl-BE" sz="800" dirty="0"/>
              <a:t> </a:t>
            </a:r>
            <a:r>
              <a:rPr lang="nl-BE" sz="800" dirty="0" err="1"/>
              <a:t>clinical</a:t>
            </a:r>
            <a:r>
              <a:rPr lang="nl-BE" sz="800" dirty="0"/>
              <a:t> trial. </a:t>
            </a:r>
            <a:r>
              <a:rPr lang="nl-BE" sz="800" dirty="0" err="1"/>
              <a:t>Eur</a:t>
            </a:r>
            <a:r>
              <a:rPr lang="nl-BE" sz="800" dirty="0"/>
              <a:t> J </a:t>
            </a:r>
            <a:r>
              <a:rPr lang="nl-BE" sz="800" dirty="0" err="1"/>
              <a:t>Prev</a:t>
            </a:r>
            <a:r>
              <a:rPr lang="nl-BE" sz="800" dirty="0"/>
              <a:t> </a:t>
            </a:r>
            <a:r>
              <a:rPr lang="nl-BE" sz="800" dirty="0" err="1"/>
              <a:t>Cardiol</a:t>
            </a:r>
            <a:r>
              <a:rPr lang="nl-BE" sz="800" dirty="0"/>
              <a:t>. 2021;28(15):1626-1635.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4F0136-B408-42EE-8A5C-2901D1A7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313" y="910523"/>
            <a:ext cx="2824548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11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07504" y="48016"/>
            <a:ext cx="2271215" cy="953350"/>
            <a:chOff x="1179" y="1446"/>
            <a:chExt cx="3402" cy="142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79" y="1446"/>
              <a:ext cx="340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446"/>
              <a:ext cx="3406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1332857" y="1518147"/>
            <a:ext cx="6013931" cy="284698"/>
            <a:chOff x="493" y="2047"/>
            <a:chExt cx="4774" cy="226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493" y="2047"/>
              <a:ext cx="477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" y="2047"/>
              <a:ext cx="4778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2011756" y="1978538"/>
            <a:ext cx="5740205" cy="245584"/>
            <a:chOff x="566" y="2061"/>
            <a:chExt cx="4628" cy="198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566" y="2061"/>
              <a:ext cx="462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" y="2061"/>
              <a:ext cx="46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2011756" y="2408233"/>
            <a:ext cx="5310722" cy="713893"/>
            <a:chOff x="559" y="1848"/>
            <a:chExt cx="4642" cy="624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59" y="1848"/>
              <a:ext cx="4642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" y="1848"/>
              <a:ext cx="4646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24"/>
          <p:cNvGrpSpPr>
            <a:grpSpLocks noChangeAspect="1"/>
          </p:cNvGrpSpPr>
          <p:nvPr/>
        </p:nvGrpSpPr>
        <p:grpSpPr bwMode="auto">
          <a:xfrm>
            <a:off x="1925707" y="3396117"/>
            <a:ext cx="3155354" cy="146823"/>
            <a:chOff x="1698" y="2105"/>
            <a:chExt cx="2364" cy="110"/>
          </a:xfrm>
        </p:grpSpPr>
        <p:sp>
          <p:nvSpPr>
            <p:cNvPr id="21" name="AutoShape 23"/>
            <p:cNvSpPr>
              <a:spLocks noChangeAspect="1" noChangeArrowheads="1" noTextEdit="1"/>
            </p:cNvSpPr>
            <p:nvPr/>
          </p:nvSpPr>
          <p:spPr bwMode="auto">
            <a:xfrm>
              <a:off x="1698" y="2105"/>
              <a:ext cx="2364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49" name="Picture 25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8" y="2105"/>
              <a:ext cx="236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8"/>
          <p:cNvGrpSpPr>
            <a:grpSpLocks noChangeAspect="1"/>
          </p:cNvGrpSpPr>
          <p:nvPr/>
        </p:nvGrpSpPr>
        <p:grpSpPr bwMode="auto">
          <a:xfrm>
            <a:off x="1983212" y="3802662"/>
            <a:ext cx="4825445" cy="643866"/>
            <a:chOff x="613" y="2572"/>
            <a:chExt cx="4759" cy="635"/>
          </a:xfrm>
        </p:grpSpPr>
        <p:sp>
          <p:nvSpPr>
            <p:cNvPr id="24" name="AutoShape 27"/>
            <p:cNvSpPr>
              <a:spLocks noChangeAspect="1" noChangeArrowheads="1" noTextEdit="1"/>
            </p:cNvSpPr>
            <p:nvPr/>
          </p:nvSpPr>
          <p:spPr bwMode="auto">
            <a:xfrm>
              <a:off x="613" y="2572"/>
              <a:ext cx="475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" y="2572"/>
              <a:ext cx="4763" cy="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Tekstvak 4">
            <a:extLst>
              <a:ext uri="{FF2B5EF4-FFF2-40B4-BE49-F238E27FC236}">
                <a16:creationId xmlns:a16="http://schemas.microsoft.com/office/drawing/2014/main" id="{CB6F7E8F-4878-4BC9-901C-35D169F39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947292"/>
            <a:ext cx="2196435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675" dirty="0" err="1">
                <a:cs typeface="ＭＳ Ｐゴシック"/>
              </a:rPr>
              <a:t>Ambrosetti</a:t>
            </a:r>
            <a:r>
              <a:rPr lang="nl-BE" sz="675" dirty="0">
                <a:cs typeface="ＭＳ Ｐゴシック"/>
              </a:rPr>
              <a:t> M, et al. </a:t>
            </a:r>
            <a:r>
              <a:rPr lang="nl-BE" sz="675" dirty="0" err="1">
                <a:cs typeface="ＭＳ Ｐゴシック"/>
              </a:rPr>
              <a:t>Eur</a:t>
            </a:r>
            <a:r>
              <a:rPr lang="nl-BE" sz="675" dirty="0">
                <a:cs typeface="ＭＳ Ｐゴシック"/>
              </a:rPr>
              <a:t> J </a:t>
            </a:r>
            <a:r>
              <a:rPr lang="nl-BE" sz="675" dirty="0" err="1">
                <a:cs typeface="ＭＳ Ｐゴシック"/>
              </a:rPr>
              <a:t>Prev</a:t>
            </a:r>
            <a:r>
              <a:rPr lang="nl-BE" sz="675" dirty="0">
                <a:cs typeface="ＭＳ Ｐゴシック"/>
              </a:rPr>
              <a:t> </a:t>
            </a:r>
            <a:r>
              <a:rPr lang="nl-BE" sz="675" dirty="0" err="1">
                <a:cs typeface="ＭＳ Ｐゴシック"/>
              </a:rPr>
              <a:t>Cardiol</a:t>
            </a:r>
            <a:r>
              <a:rPr lang="nl-BE" sz="675" dirty="0">
                <a:cs typeface="ＭＳ Ｐゴシック"/>
              </a:rPr>
              <a:t> 2021;28(5):460-495</a:t>
            </a:r>
            <a:endParaRPr lang="nl-NL" sz="675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7086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34692" y="144709"/>
            <a:ext cx="2884922" cy="943892"/>
            <a:chOff x="1092" y="1575"/>
            <a:chExt cx="3576" cy="117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1092" y="1575"/>
              <a:ext cx="3576" cy="1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2293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" y="1575"/>
              <a:ext cx="3580" cy="1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12"/>
          <p:cNvGrpSpPr>
            <a:grpSpLocks noChangeAspect="1"/>
          </p:cNvGrpSpPr>
          <p:nvPr/>
        </p:nvGrpSpPr>
        <p:grpSpPr bwMode="auto">
          <a:xfrm>
            <a:off x="4427984" y="616655"/>
            <a:ext cx="2886075" cy="4076700"/>
            <a:chOff x="1668" y="448"/>
            <a:chExt cx="2424" cy="3424"/>
          </a:xfrm>
        </p:grpSpPr>
        <p:sp>
          <p:nvSpPr>
            <p:cNvPr id="1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68" y="448"/>
              <a:ext cx="2424" cy="3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2301" name="Picture 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448"/>
              <a:ext cx="2428" cy="3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6"/>
          <p:cNvGrpSpPr>
            <a:grpSpLocks noChangeAspect="1"/>
          </p:cNvGrpSpPr>
          <p:nvPr/>
        </p:nvGrpSpPr>
        <p:grpSpPr bwMode="auto">
          <a:xfrm>
            <a:off x="1259632" y="1335206"/>
            <a:ext cx="2886075" cy="1962150"/>
            <a:chOff x="1668" y="1336"/>
            <a:chExt cx="2424" cy="1648"/>
          </a:xfrm>
        </p:grpSpPr>
        <p:sp>
          <p:nvSpPr>
            <p:cNvPr id="1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668" y="1336"/>
              <a:ext cx="2424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2305" name="Picture 1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1336"/>
              <a:ext cx="2428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20"/>
          <p:cNvGrpSpPr>
            <a:grpSpLocks noChangeAspect="1"/>
          </p:cNvGrpSpPr>
          <p:nvPr/>
        </p:nvGrpSpPr>
        <p:grpSpPr bwMode="auto">
          <a:xfrm>
            <a:off x="1233488" y="3548724"/>
            <a:ext cx="2867025" cy="721519"/>
            <a:chOff x="1676" y="1857"/>
            <a:chExt cx="2408" cy="606"/>
          </a:xfrm>
        </p:grpSpPr>
        <p:sp>
          <p:nvSpPr>
            <p:cNvPr id="18" name="AutoShape 19"/>
            <p:cNvSpPr>
              <a:spLocks noChangeAspect="1" noChangeArrowheads="1" noTextEdit="1"/>
            </p:cNvSpPr>
            <p:nvPr/>
          </p:nvSpPr>
          <p:spPr bwMode="auto">
            <a:xfrm>
              <a:off x="1676" y="1857"/>
              <a:ext cx="2408" cy="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2309" name="Picture 2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" y="1857"/>
              <a:ext cx="2412" cy="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C257905-3A3D-409F-A78C-7D234BFA2488}"/>
              </a:ext>
            </a:extLst>
          </p:cNvPr>
          <p:cNvSpPr txBox="1"/>
          <p:nvPr/>
        </p:nvSpPr>
        <p:spPr>
          <a:xfrm>
            <a:off x="270030" y="4909619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000" dirty="0" err="1"/>
              <a:t>Eur</a:t>
            </a:r>
            <a:r>
              <a:rPr lang="nl-BE" sz="1000" dirty="0"/>
              <a:t> J </a:t>
            </a:r>
            <a:r>
              <a:rPr lang="nl-BE" sz="1000" dirty="0" err="1"/>
              <a:t>Prev</a:t>
            </a:r>
            <a:r>
              <a:rPr lang="nl-BE" sz="1000" dirty="0"/>
              <a:t> </a:t>
            </a:r>
            <a:r>
              <a:rPr lang="nl-BE" sz="1000" dirty="0" err="1"/>
              <a:t>Cardiol</a:t>
            </a:r>
            <a:r>
              <a:rPr lang="nl-BE" sz="1000" dirty="0"/>
              <a:t>. 2018 Nov;25(16):1691-1701.</a:t>
            </a:r>
          </a:p>
        </p:txBody>
      </p:sp>
    </p:spTree>
    <p:extLst>
      <p:ext uri="{BB962C8B-B14F-4D97-AF65-F5344CB8AC3E}">
        <p14:creationId xmlns:p14="http://schemas.microsoft.com/office/powerpoint/2010/main" val="1953963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735796" y="1763785"/>
            <a:ext cx="4674394" cy="1262063"/>
            <a:chOff x="917" y="1630"/>
            <a:chExt cx="3926" cy="106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17" y="1630"/>
              <a:ext cx="3926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17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" y="1630"/>
              <a:ext cx="3930" cy="1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8"/>
          <p:cNvGrpSpPr>
            <a:grpSpLocks noChangeAspect="1"/>
          </p:cNvGrpSpPr>
          <p:nvPr/>
        </p:nvGrpSpPr>
        <p:grpSpPr bwMode="auto">
          <a:xfrm>
            <a:off x="1547813" y="1503760"/>
            <a:ext cx="4762500" cy="160734"/>
            <a:chOff x="340" y="1263"/>
            <a:chExt cx="4000" cy="135"/>
          </a:xfrm>
        </p:grpSpPr>
        <p:sp>
          <p:nvSpPr>
            <p:cNvPr id="16" name="AutoShape 7"/>
            <p:cNvSpPr>
              <a:spLocks noChangeAspect="1" noChangeArrowheads="1" noTextEdit="1"/>
            </p:cNvSpPr>
            <p:nvPr/>
          </p:nvSpPr>
          <p:spPr bwMode="auto">
            <a:xfrm>
              <a:off x="340" y="1263"/>
              <a:ext cx="4000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21" name="Picture 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263"/>
              <a:ext cx="4004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12"/>
          <p:cNvGrpSpPr>
            <a:grpSpLocks noChangeAspect="1"/>
          </p:cNvGrpSpPr>
          <p:nvPr/>
        </p:nvGrpSpPr>
        <p:grpSpPr bwMode="auto">
          <a:xfrm>
            <a:off x="1569681" y="3176941"/>
            <a:ext cx="2886075" cy="142875"/>
            <a:chOff x="1668" y="2100"/>
            <a:chExt cx="2424" cy="120"/>
          </a:xfrm>
        </p:grpSpPr>
        <p:sp>
          <p:nvSpPr>
            <p:cNvPr id="25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668" y="2100"/>
              <a:ext cx="2424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8" y="2100"/>
              <a:ext cx="2428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16"/>
          <p:cNvGrpSpPr>
            <a:grpSpLocks noChangeAspect="1"/>
          </p:cNvGrpSpPr>
          <p:nvPr/>
        </p:nvGrpSpPr>
        <p:grpSpPr bwMode="auto">
          <a:xfrm>
            <a:off x="2731689" y="3376484"/>
            <a:ext cx="2312194" cy="1278731"/>
            <a:chOff x="1909" y="1623"/>
            <a:chExt cx="1942" cy="1074"/>
          </a:xfrm>
        </p:grpSpPr>
        <p:sp>
          <p:nvSpPr>
            <p:cNvPr id="28" name="AutoShape 15"/>
            <p:cNvSpPr>
              <a:spLocks noChangeAspect="1" noChangeArrowheads="1" noTextEdit="1"/>
            </p:cNvSpPr>
            <p:nvPr/>
          </p:nvSpPr>
          <p:spPr bwMode="auto">
            <a:xfrm>
              <a:off x="1909" y="1623"/>
              <a:ext cx="1942" cy="1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13329" name="Picture 17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9" y="1623"/>
              <a:ext cx="1946" cy="1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6066" y="3176941"/>
            <a:ext cx="1809313" cy="1355076"/>
          </a:xfrm>
          <a:prstGeom prst="rect">
            <a:avLst/>
          </a:prstGeom>
        </p:spPr>
      </p:pic>
      <p:grpSp>
        <p:nvGrpSpPr>
          <p:cNvPr id="24" name="Group 4">
            <a:extLst>
              <a:ext uri="{FF2B5EF4-FFF2-40B4-BE49-F238E27FC236}">
                <a16:creationId xmlns:a16="http://schemas.microsoft.com/office/drawing/2014/main" id="{424D3BB8-055C-4D2B-8526-A76E70A2E11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504" y="48016"/>
            <a:ext cx="2271215" cy="953350"/>
            <a:chOff x="1179" y="1446"/>
            <a:chExt cx="3402" cy="1428"/>
          </a:xfrm>
        </p:grpSpPr>
        <p:sp>
          <p:nvSpPr>
            <p:cNvPr id="26" name="AutoShape 3">
              <a:extLst>
                <a:ext uri="{FF2B5EF4-FFF2-40B4-BE49-F238E27FC236}">
                  <a16:creationId xmlns:a16="http://schemas.microsoft.com/office/drawing/2014/main" id="{13954651-2797-483E-B032-14EEE2769CD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79" y="1446"/>
              <a:ext cx="3402" cy="1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GB" sz="1350"/>
            </a:p>
          </p:txBody>
        </p:sp>
        <p:pic>
          <p:nvPicPr>
            <p:cNvPr id="29" name="Picture 5">
              <a:extLst>
                <a:ext uri="{FF2B5EF4-FFF2-40B4-BE49-F238E27FC236}">
                  <a16:creationId xmlns:a16="http://schemas.microsoft.com/office/drawing/2014/main" id="{19AA66D1-4E5A-483D-8B2B-D2AD0258DB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9" y="1446"/>
              <a:ext cx="3406" cy="1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kstvak 4">
            <a:extLst>
              <a:ext uri="{FF2B5EF4-FFF2-40B4-BE49-F238E27FC236}">
                <a16:creationId xmlns:a16="http://schemas.microsoft.com/office/drawing/2014/main" id="{91870272-28C2-4367-B42A-F06A66337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4947292"/>
            <a:ext cx="2196435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BE" sz="675" dirty="0" err="1">
                <a:cs typeface="ＭＳ Ｐゴシック"/>
              </a:rPr>
              <a:t>Ambrosetti</a:t>
            </a:r>
            <a:r>
              <a:rPr lang="nl-BE" sz="675" dirty="0">
                <a:cs typeface="ＭＳ Ｐゴシック"/>
              </a:rPr>
              <a:t> M, et al. </a:t>
            </a:r>
            <a:r>
              <a:rPr lang="nl-BE" sz="675" dirty="0" err="1">
                <a:cs typeface="ＭＳ Ｐゴシック"/>
              </a:rPr>
              <a:t>Eur</a:t>
            </a:r>
            <a:r>
              <a:rPr lang="nl-BE" sz="675" dirty="0">
                <a:cs typeface="ＭＳ Ｐゴシック"/>
              </a:rPr>
              <a:t> J </a:t>
            </a:r>
            <a:r>
              <a:rPr lang="nl-BE" sz="675" dirty="0" err="1">
                <a:cs typeface="ＭＳ Ｐゴシック"/>
              </a:rPr>
              <a:t>Prev</a:t>
            </a:r>
            <a:r>
              <a:rPr lang="nl-BE" sz="675" dirty="0">
                <a:cs typeface="ＭＳ Ｐゴシック"/>
              </a:rPr>
              <a:t> </a:t>
            </a:r>
            <a:r>
              <a:rPr lang="nl-BE" sz="675" dirty="0" err="1">
                <a:cs typeface="ＭＳ Ｐゴシック"/>
              </a:rPr>
              <a:t>Cardiol</a:t>
            </a:r>
            <a:r>
              <a:rPr lang="nl-BE" sz="675" dirty="0">
                <a:cs typeface="ＭＳ Ｐゴシック"/>
              </a:rPr>
              <a:t> 2021;28(5):460-495</a:t>
            </a:r>
            <a:endParaRPr lang="nl-NL" sz="675" dirty="0"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1900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60C62A-0031-4D76-B6F4-6E4F27D16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552" y="1131590"/>
            <a:ext cx="6825854" cy="1152592"/>
          </a:xfrm>
        </p:spPr>
        <p:txBody>
          <a:bodyPr>
            <a:noAutofit/>
          </a:bodyPr>
          <a:lstStyle/>
          <a:p>
            <a:endParaRPr lang="nl-BE" sz="2400" dirty="0"/>
          </a:p>
          <a:p>
            <a:pPr algn="ctr"/>
            <a:r>
              <a:rPr lang="nl-BE" sz="2400" dirty="0" err="1"/>
              <a:t>Why</a:t>
            </a:r>
            <a:r>
              <a:rPr lang="nl-BE" sz="2400" dirty="0"/>
              <a:t> aerobic, </a:t>
            </a:r>
            <a:r>
              <a:rPr lang="nl-BE" sz="2400" dirty="0" err="1"/>
              <a:t>resistance</a:t>
            </a:r>
            <a:r>
              <a:rPr lang="nl-BE" sz="2400" dirty="0"/>
              <a:t> or </a:t>
            </a:r>
            <a:r>
              <a:rPr lang="nl-BE" sz="2400" dirty="0" err="1"/>
              <a:t>inspiratory</a:t>
            </a:r>
            <a:r>
              <a:rPr lang="nl-BE" sz="2400" dirty="0"/>
              <a:t> </a:t>
            </a:r>
            <a:r>
              <a:rPr lang="nl-BE" sz="2400" dirty="0" err="1"/>
              <a:t>muscle</a:t>
            </a:r>
            <a:r>
              <a:rPr lang="nl-BE" sz="2400" dirty="0"/>
              <a:t> training?</a:t>
            </a:r>
          </a:p>
          <a:p>
            <a:pPr algn="ctr"/>
            <a:endParaRPr lang="nl-BE" sz="2400" dirty="0"/>
          </a:p>
          <a:p>
            <a:pPr algn="ctr"/>
            <a:r>
              <a:rPr lang="nl-BE" sz="2400" dirty="0" err="1"/>
              <a:t>What</a:t>
            </a:r>
            <a:r>
              <a:rPr lang="nl-BE" sz="2400" dirty="0"/>
              <a:t> are </a:t>
            </a:r>
            <a:r>
              <a:rPr lang="nl-BE" sz="2400" dirty="0" err="1"/>
              <a:t>the</a:t>
            </a:r>
            <a:r>
              <a:rPr lang="nl-BE" sz="2400" dirty="0"/>
              <a:t> benefits?</a:t>
            </a:r>
          </a:p>
        </p:txBody>
      </p:sp>
    </p:spTree>
    <p:extLst>
      <p:ext uri="{BB962C8B-B14F-4D97-AF65-F5344CB8AC3E}">
        <p14:creationId xmlns:p14="http://schemas.microsoft.com/office/powerpoint/2010/main" val="2936742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642350" cy="412750"/>
          </a:xfrm>
        </p:spPr>
        <p:txBody>
          <a:bodyPr/>
          <a:lstStyle/>
          <a:p>
            <a:r>
              <a:rPr lang="nl-BE" dirty="0" err="1"/>
              <a:t>Physiology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</a:t>
            </a:r>
            <a:endParaRPr lang="en-GB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63786"/>
            <a:ext cx="3887182" cy="416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539552" y="1256980"/>
            <a:ext cx="1998222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/>
              <a:t>Dashed lines show the primary sensors of contractile activity, continuous lines show secondary mediators of signalling pathways proposed to upregulate PGC‐1</a:t>
            </a:r>
            <a:r>
              <a:rPr lang="el-GR" sz="750" dirty="0"/>
              <a:t>α </a:t>
            </a:r>
            <a:r>
              <a:rPr lang="en-GB" sz="750" dirty="0"/>
              <a:t>expression. </a:t>
            </a:r>
          </a:p>
          <a:p>
            <a:endParaRPr lang="en-GB" sz="750" dirty="0"/>
          </a:p>
          <a:p>
            <a:r>
              <a:rPr lang="en-GB" sz="750" dirty="0"/>
              <a:t>The adenosine monophosphate kinase (AMPK) is an energy sensing protein, reactive oxygen species (ROS) are a metabolic by‐product of oxidative metabolism, which in concert with the p38 mitogen activated protein kinase (MAPK) all respond to the metabolic stress generated within skeletal muscle by exercise. </a:t>
            </a:r>
          </a:p>
          <a:p>
            <a:endParaRPr lang="en-GB" sz="750" dirty="0"/>
          </a:p>
          <a:p>
            <a:r>
              <a:rPr lang="en-GB" sz="750" dirty="0"/>
              <a:t>Modulation of cellular calcium concentration with contraction upregulates </a:t>
            </a:r>
            <a:r>
              <a:rPr lang="en-GB" sz="750" dirty="0" err="1"/>
              <a:t>calmodulin</a:t>
            </a:r>
            <a:r>
              <a:rPr lang="en-GB" sz="750" dirty="0"/>
              <a:t> kinase (</a:t>
            </a:r>
            <a:r>
              <a:rPr lang="en-GB" sz="750" dirty="0" err="1"/>
              <a:t>CaMK</a:t>
            </a:r>
            <a:r>
              <a:rPr lang="en-GB" sz="750" dirty="0"/>
              <a:t>) and/or </a:t>
            </a:r>
            <a:r>
              <a:rPr lang="en-GB" sz="750" dirty="0" err="1"/>
              <a:t>calcineurin</a:t>
            </a:r>
            <a:r>
              <a:rPr lang="en-GB" sz="750" dirty="0"/>
              <a:t> proteins, which also act as a metabolic signal for adaptation responses. </a:t>
            </a:r>
          </a:p>
          <a:p>
            <a:endParaRPr lang="en-GB" sz="750" dirty="0"/>
          </a:p>
          <a:p>
            <a:r>
              <a:rPr lang="en-GB" sz="750" dirty="0"/>
              <a:t>Together, these intermediaries coordinate complex signalling pathways regulating PGC‐1</a:t>
            </a:r>
            <a:r>
              <a:rPr lang="el-GR" sz="750" dirty="0"/>
              <a:t>α </a:t>
            </a:r>
            <a:r>
              <a:rPr lang="en-GB" sz="750" dirty="0"/>
              <a:t>expression and subsequent mitochondrial biogenesis and angiogenesis in skeletal muscle.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51520" y="4930765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Coffey</a:t>
            </a:r>
            <a:r>
              <a:rPr lang="nl-BE" sz="1000" dirty="0"/>
              <a:t> VG, et al. J </a:t>
            </a:r>
            <a:r>
              <a:rPr lang="nl-BE" sz="1000" dirty="0" err="1"/>
              <a:t>Physiol</a:t>
            </a:r>
            <a:r>
              <a:rPr lang="nl-BE" sz="1000" dirty="0"/>
              <a:t> 2017; 595: 2883-96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7404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642350" cy="412750"/>
          </a:xfrm>
        </p:spPr>
        <p:txBody>
          <a:bodyPr/>
          <a:lstStyle/>
          <a:p>
            <a:r>
              <a:rPr lang="nl-BE" dirty="0" err="1"/>
              <a:t>Physiology</a:t>
            </a:r>
            <a:r>
              <a:rPr lang="nl-BE" dirty="0"/>
              <a:t> </a:t>
            </a:r>
            <a:r>
              <a:rPr lang="nl-BE" dirty="0" err="1"/>
              <a:t>behind</a:t>
            </a:r>
            <a:r>
              <a:rPr lang="nl-BE" dirty="0"/>
              <a:t> </a:t>
            </a:r>
            <a:r>
              <a:rPr lang="nl-BE" dirty="0" err="1"/>
              <a:t>resistance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training</a:t>
            </a:r>
            <a:endParaRPr lang="en-GB" dirty="0"/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916" y="735546"/>
            <a:ext cx="3317946" cy="40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11560" y="1851670"/>
            <a:ext cx="2700300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50" dirty="0"/>
              <a:t>Dashed lines show the primary sensors of contractile activity, continuous lines show secondary mediators of signalling pathways proposed to ultimately upregulate protein synthesis. </a:t>
            </a:r>
          </a:p>
          <a:p>
            <a:endParaRPr lang="en-GB" sz="750" dirty="0"/>
          </a:p>
          <a:p>
            <a:r>
              <a:rPr lang="en-GB" sz="750" dirty="0"/>
              <a:t>Calcium, focal adhesion kinases (FAK) and integrin linked kinases have each been proposed as </a:t>
            </a:r>
            <a:r>
              <a:rPr lang="en-GB" sz="750" dirty="0" err="1"/>
              <a:t>mechanosensors</a:t>
            </a:r>
            <a:r>
              <a:rPr lang="en-GB" sz="750" dirty="0"/>
              <a:t> that initiate the signal that generates greater subsequent activity of the mechanistic target of rapamycin complex 1 (mTORC1). </a:t>
            </a:r>
          </a:p>
          <a:p>
            <a:endParaRPr lang="en-GB" sz="750" dirty="0"/>
          </a:p>
          <a:p>
            <a:r>
              <a:rPr lang="en-GB" sz="750" dirty="0"/>
              <a:t>The downstream effectors of mTORC1 are the 70 </a:t>
            </a:r>
            <a:r>
              <a:rPr lang="en-GB" sz="750" dirty="0" err="1"/>
              <a:t>kDa</a:t>
            </a:r>
            <a:r>
              <a:rPr lang="en-GB" sz="750" dirty="0"/>
              <a:t> ribosomal S6 protein kinase (S6K) and eukaryotic initiation factor 4E binding protein (4E‐BP) that have been shown to have key roles in promoting translation initiation and ribosome biogenesis.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23528" y="4935751"/>
            <a:ext cx="25314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000" dirty="0" err="1"/>
              <a:t>Coffey</a:t>
            </a:r>
            <a:r>
              <a:rPr lang="nl-BE" sz="1000" dirty="0"/>
              <a:t> VG, et al. J </a:t>
            </a:r>
            <a:r>
              <a:rPr lang="nl-BE" sz="1000" dirty="0" err="1"/>
              <a:t>Physiol</a:t>
            </a:r>
            <a:r>
              <a:rPr lang="nl-BE" sz="1000" dirty="0"/>
              <a:t> 2017; 595: 2883-96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76615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endurance</a:t>
            </a:r>
            <a:r>
              <a:rPr lang="nl-BE" dirty="0"/>
              <a:t> </a:t>
            </a:r>
            <a:r>
              <a:rPr lang="nl-BE" dirty="0" err="1"/>
              <a:t>exercise</a:t>
            </a:r>
            <a:r>
              <a:rPr lang="nl-BE" dirty="0"/>
              <a:t> </a:t>
            </a:r>
            <a:r>
              <a:rPr lang="nl-BE" dirty="0" err="1"/>
              <a:t>capacity</a:t>
            </a:r>
            <a:r>
              <a:rPr lang="nl-BE" dirty="0"/>
              <a:t> </a:t>
            </a:r>
            <a:r>
              <a:rPr lang="nl-BE" dirty="0" err="1"/>
              <a:t>matters</a:t>
            </a:r>
            <a:endParaRPr lang="en-GB" dirty="0"/>
          </a:p>
        </p:txBody>
      </p:sp>
      <p:pic>
        <p:nvPicPr>
          <p:cNvPr id="1026" name="Picture 2" descr="Fig 2">
            <a:extLst>
              <a:ext uri="{FF2B5EF4-FFF2-40B4-BE49-F238E27FC236}">
                <a16:creationId xmlns:a16="http://schemas.microsoft.com/office/drawing/2014/main" id="{61FE0FBB-0E99-43C7-8F24-EDC91D82B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50" y="886308"/>
            <a:ext cx="3452062" cy="293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0F73BCD-F690-4E41-A7C2-FF81D46CBF08}"/>
              </a:ext>
            </a:extLst>
          </p:cNvPr>
          <p:cNvSpPr txBox="1"/>
          <p:nvPr/>
        </p:nvSpPr>
        <p:spPr>
          <a:xfrm>
            <a:off x="35496" y="386789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All-cause (HR = 0.42; 95%CI: 0.28–0.61, p &lt; 0.001) and CVD (HR = 0.27; 95%CI: 0.16–0.48, p = 0.005) mortality was lower in individuals with highest CRF than in individuals with lowest CRF. </a:t>
            </a:r>
            <a:endParaRPr lang="nl-BE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62693-694F-4B7F-A0CD-07DFD4A699B2}"/>
              </a:ext>
            </a:extLst>
          </p:cNvPr>
          <p:cNvSpPr txBox="1"/>
          <p:nvPr/>
        </p:nvSpPr>
        <p:spPr>
          <a:xfrm>
            <a:off x="4162970" y="211008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According to the dose-response analyses, for each 1-MET increase in CRF there was a 19% reduction in risk for all-cause mortality</a:t>
            </a:r>
            <a:endParaRPr lang="nl-BE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E4C9B8-A600-4A39-80F1-F8482AF7F609}"/>
              </a:ext>
            </a:extLst>
          </p:cNvPr>
          <p:cNvSpPr txBox="1"/>
          <p:nvPr/>
        </p:nvSpPr>
        <p:spPr>
          <a:xfrm>
            <a:off x="343803" y="4852123"/>
            <a:ext cx="80684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800" dirty="0" err="1"/>
              <a:t>Ezzatvar</a:t>
            </a:r>
            <a:r>
              <a:rPr lang="nl-BE" sz="800" dirty="0"/>
              <a:t> Y, et al. </a:t>
            </a:r>
            <a:r>
              <a:rPr lang="nl-BE" sz="800" dirty="0" err="1"/>
              <a:t>Cardiorespiratory</a:t>
            </a:r>
            <a:r>
              <a:rPr lang="nl-BE" sz="800" dirty="0"/>
              <a:t> fitness </a:t>
            </a:r>
            <a:r>
              <a:rPr lang="nl-BE" sz="800" dirty="0" err="1"/>
              <a:t>measured</a:t>
            </a:r>
            <a:r>
              <a:rPr lang="nl-BE" sz="800" dirty="0"/>
              <a:t> </a:t>
            </a:r>
            <a:r>
              <a:rPr lang="nl-BE" sz="800" dirty="0" err="1"/>
              <a:t>with</a:t>
            </a:r>
            <a:r>
              <a:rPr lang="nl-BE" sz="800" dirty="0"/>
              <a:t> </a:t>
            </a:r>
            <a:r>
              <a:rPr lang="nl-BE" sz="800" dirty="0" err="1"/>
              <a:t>cardiopulmonary</a:t>
            </a:r>
            <a:r>
              <a:rPr lang="nl-BE" sz="800" dirty="0"/>
              <a:t> </a:t>
            </a:r>
            <a:r>
              <a:rPr lang="nl-BE" sz="800" dirty="0" err="1"/>
              <a:t>exercise</a:t>
            </a:r>
            <a:r>
              <a:rPr lang="nl-BE" sz="800" dirty="0"/>
              <a:t> </a:t>
            </a:r>
            <a:r>
              <a:rPr lang="nl-BE" sz="800" dirty="0" err="1"/>
              <a:t>testing</a:t>
            </a:r>
            <a:r>
              <a:rPr lang="nl-BE" sz="800" dirty="0"/>
              <a:t> </a:t>
            </a:r>
            <a:r>
              <a:rPr lang="nl-BE" sz="800" dirty="0" err="1"/>
              <a:t>and</a:t>
            </a:r>
            <a:r>
              <a:rPr lang="nl-BE" sz="800" dirty="0"/>
              <a:t> </a:t>
            </a:r>
            <a:r>
              <a:rPr lang="nl-BE" sz="800" dirty="0" err="1"/>
              <a:t>mortality</a:t>
            </a:r>
            <a:r>
              <a:rPr lang="nl-BE" sz="800" dirty="0"/>
              <a:t> in </a:t>
            </a:r>
            <a:r>
              <a:rPr lang="nl-BE" sz="800" dirty="0" err="1"/>
              <a:t>patients</a:t>
            </a:r>
            <a:r>
              <a:rPr lang="nl-BE" sz="800" dirty="0"/>
              <a:t> </a:t>
            </a:r>
            <a:r>
              <a:rPr lang="nl-BE" sz="800" dirty="0" err="1"/>
              <a:t>with</a:t>
            </a:r>
            <a:r>
              <a:rPr lang="nl-BE" sz="800" dirty="0"/>
              <a:t> </a:t>
            </a:r>
            <a:r>
              <a:rPr lang="nl-BE" sz="800" dirty="0" err="1"/>
              <a:t>cardiovascular</a:t>
            </a:r>
            <a:r>
              <a:rPr lang="nl-BE" sz="800" dirty="0"/>
              <a:t> </a:t>
            </a:r>
            <a:r>
              <a:rPr lang="nl-BE" sz="800" dirty="0" err="1"/>
              <a:t>disease</a:t>
            </a:r>
            <a:r>
              <a:rPr lang="nl-BE" sz="800" dirty="0"/>
              <a:t>: A </a:t>
            </a:r>
            <a:r>
              <a:rPr lang="nl-BE" sz="800" dirty="0" err="1"/>
              <a:t>systematic</a:t>
            </a:r>
            <a:r>
              <a:rPr lang="nl-BE" sz="800" dirty="0"/>
              <a:t> review </a:t>
            </a:r>
            <a:r>
              <a:rPr lang="nl-BE" sz="800" dirty="0" err="1"/>
              <a:t>and</a:t>
            </a:r>
            <a:r>
              <a:rPr lang="nl-BE" sz="800" dirty="0"/>
              <a:t> meta-analysis. J Sport Health </a:t>
            </a:r>
            <a:r>
              <a:rPr lang="nl-BE" sz="800" dirty="0" err="1"/>
              <a:t>Sci</a:t>
            </a:r>
            <a:r>
              <a:rPr lang="nl-BE" sz="800" dirty="0"/>
              <a:t>. 2021 Dec;10(6):609-619. </a:t>
            </a:r>
          </a:p>
        </p:txBody>
      </p:sp>
    </p:spTree>
    <p:extLst>
      <p:ext uri="{BB962C8B-B14F-4D97-AF65-F5344CB8AC3E}">
        <p14:creationId xmlns:p14="http://schemas.microsoft.com/office/powerpoint/2010/main" val="166594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ESC_PPT_Light_220817-16-9">
  <a:themeElements>
    <a:clrScheme name="ESC // branding 2017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F8B836"/>
      </a:hlink>
      <a:folHlink>
        <a:srgbClr val="F5832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47C6D214-5C6A-484A-8A01-949D2AE4982B}" vid="{524B413A-0D59-4501-8E75-16533A1DEE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EAPC-PPT_2021</Template>
  <TotalTime>20991</TotalTime>
  <Words>2379</Words>
  <Application>Microsoft Office PowerPoint</Application>
  <PresentationFormat>On-screen Show (16:9)</PresentationFormat>
  <Paragraphs>311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Verdana</vt:lpstr>
      <vt:lpstr>Wingdings</vt:lpstr>
      <vt:lpstr>ESC_PPT_Light_220817-16-9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Physiology behind endurance exercise training</vt:lpstr>
      <vt:lpstr>Physiology behind resistance exercise training</vt:lpstr>
      <vt:lpstr>PowerPoint Presentation</vt:lpstr>
      <vt:lpstr>PowerPoint Presentation</vt:lpstr>
      <vt:lpstr>Evidence for resistance exercise training</vt:lpstr>
      <vt:lpstr>Evidence for resistance exercise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 exercise training: setting the 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Camille PFAFF</dc:creator>
  <cp:lastModifiedBy>HANSEN Dominique</cp:lastModifiedBy>
  <cp:revision>54</cp:revision>
  <dcterms:created xsi:type="dcterms:W3CDTF">2023-01-24T12:52:55Z</dcterms:created>
  <dcterms:modified xsi:type="dcterms:W3CDTF">2024-05-04T19:12:40Z</dcterms:modified>
</cp:coreProperties>
</file>