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he6xH/MRreD9g3Yj3ebJ7pFiIK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5583b13379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9" name="Google Shape;179;g25583b13379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5583b13379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8" name="Google Shape;188;g25583b13379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7" name="Google Shape;19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4" name="Google Shape;1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3" name="Google Shape;13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5583b1337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2" name="Google Shape;142;g25583b133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1" name="Google Shape;16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5583b13379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0" name="Google Shape;170;g25583b13379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-368586" y="2933502"/>
            <a:ext cx="3086106" cy="3230760"/>
            <a:chOff x="0" y="-38100"/>
            <a:chExt cx="812800" cy="850900"/>
          </a:xfrm>
        </p:grpSpPr>
        <p:sp>
          <p:nvSpPr>
            <p:cNvPr id="85" name="Google Shape;85;p1"/>
            <p:cNvSpPr/>
            <p:nvPr/>
          </p:nvSpPr>
          <p:spPr>
            <a:xfrm>
              <a:off x="0" y="0"/>
              <a:ext cx="207456" cy="762659"/>
            </a:xfrm>
            <a:custGeom>
              <a:avLst/>
              <a:gdLst/>
              <a:ahLst/>
              <a:cxnLst/>
              <a:rect l="l" t="t" r="r" b="b"/>
              <a:pathLst>
                <a:path w="207456" h="762659" extrusionOk="0">
                  <a:moveTo>
                    <a:pt x="0" y="0"/>
                  </a:moveTo>
                  <a:lnTo>
                    <a:pt x="207456" y="0"/>
                  </a:lnTo>
                  <a:lnTo>
                    <a:pt x="207456" y="762659"/>
                  </a:lnTo>
                  <a:lnTo>
                    <a:pt x="0" y="762659"/>
                  </a:lnTo>
                  <a:close/>
                </a:path>
              </a:pathLst>
            </a:custGeom>
            <a:solidFill>
              <a:srgbClr val="0CC0DF"/>
            </a:solidFill>
            <a:ln>
              <a:noFill/>
            </a:ln>
          </p:spPr>
        </p:sp>
        <p:sp>
          <p:nvSpPr>
            <p:cNvPr id="86" name="Google Shape;86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"/>
          <p:cNvGrpSpPr/>
          <p:nvPr/>
        </p:nvGrpSpPr>
        <p:grpSpPr>
          <a:xfrm rot="2700000">
            <a:off x="16499666" y="4231191"/>
            <a:ext cx="4998443" cy="5024399"/>
            <a:chOff x="0" y="-38100"/>
            <a:chExt cx="1316462" cy="1323298"/>
          </a:xfrm>
        </p:grpSpPr>
        <p:sp>
          <p:nvSpPr>
            <p:cNvPr id="88" name="Google Shape;88;p1"/>
            <p:cNvSpPr/>
            <p:nvPr/>
          </p:nvSpPr>
          <p:spPr>
            <a:xfrm>
              <a:off x="0" y="0"/>
              <a:ext cx="1316462" cy="1285198"/>
            </a:xfrm>
            <a:custGeom>
              <a:avLst/>
              <a:gdLst/>
              <a:ahLst/>
              <a:cxnLst/>
              <a:rect l="l" t="t" r="r" b="b"/>
              <a:pathLst>
                <a:path w="1316462" h="1285198" extrusionOk="0">
                  <a:moveTo>
                    <a:pt x="0" y="0"/>
                  </a:moveTo>
                  <a:lnTo>
                    <a:pt x="1316462" y="0"/>
                  </a:lnTo>
                  <a:lnTo>
                    <a:pt x="1316462" y="1285198"/>
                  </a:lnTo>
                  <a:lnTo>
                    <a:pt x="0" y="1285198"/>
                  </a:lnTo>
                  <a:close/>
                </a:path>
              </a:pathLst>
            </a:custGeom>
            <a:solidFill>
              <a:srgbClr val="0CC0DF"/>
            </a:solidFill>
            <a:ln>
              <a:noFill/>
            </a:ln>
          </p:spPr>
        </p:sp>
        <p:sp>
          <p:nvSpPr>
            <p:cNvPr id="89" name="Google Shape;89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"/>
          <p:cNvGrpSpPr/>
          <p:nvPr/>
        </p:nvGrpSpPr>
        <p:grpSpPr>
          <a:xfrm rot="8100000">
            <a:off x="10638039" y="-4426637"/>
            <a:ext cx="7589194" cy="9681965"/>
            <a:chOff x="0" y="-38100"/>
            <a:chExt cx="1998800" cy="2549982"/>
          </a:xfrm>
        </p:grpSpPr>
        <p:sp>
          <p:nvSpPr>
            <p:cNvPr id="91" name="Google Shape;91;p1"/>
            <p:cNvSpPr/>
            <p:nvPr/>
          </p:nvSpPr>
          <p:spPr>
            <a:xfrm>
              <a:off x="0" y="0"/>
              <a:ext cx="1998800" cy="2511882"/>
            </a:xfrm>
            <a:custGeom>
              <a:avLst/>
              <a:gdLst/>
              <a:ahLst/>
              <a:cxnLst/>
              <a:rect l="l" t="t" r="r" b="b"/>
              <a:pathLst>
                <a:path w="1998800" h="2511882" extrusionOk="0">
                  <a:moveTo>
                    <a:pt x="0" y="0"/>
                  </a:moveTo>
                  <a:lnTo>
                    <a:pt x="1998800" y="0"/>
                  </a:lnTo>
                  <a:lnTo>
                    <a:pt x="1998800" y="2511882"/>
                  </a:lnTo>
                  <a:lnTo>
                    <a:pt x="0" y="2511882"/>
                  </a:lnTo>
                  <a:close/>
                </a:path>
              </a:pathLst>
            </a:custGeom>
            <a:solidFill>
              <a:srgbClr val="004AAD"/>
            </a:solidFill>
            <a:ln>
              <a:noFill/>
            </a:ln>
          </p:spPr>
        </p:sp>
        <p:sp>
          <p:nvSpPr>
            <p:cNvPr id="92" name="Google Shape;92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"/>
          <p:cNvGrpSpPr/>
          <p:nvPr/>
        </p:nvGrpSpPr>
        <p:grpSpPr>
          <a:xfrm rot="8100000">
            <a:off x="7406067" y="6571238"/>
            <a:ext cx="9653057" cy="8969201"/>
            <a:chOff x="0" y="-38100"/>
            <a:chExt cx="2542369" cy="2362259"/>
          </a:xfrm>
        </p:grpSpPr>
        <p:sp>
          <p:nvSpPr>
            <p:cNvPr id="94" name="Google Shape;94;p1"/>
            <p:cNvSpPr/>
            <p:nvPr/>
          </p:nvSpPr>
          <p:spPr>
            <a:xfrm>
              <a:off x="0" y="0"/>
              <a:ext cx="2542369" cy="2324159"/>
            </a:xfrm>
            <a:custGeom>
              <a:avLst/>
              <a:gdLst/>
              <a:ahLst/>
              <a:cxnLst/>
              <a:rect l="l" t="t" r="r" b="b"/>
              <a:pathLst>
                <a:path w="2542369" h="2324159" extrusionOk="0">
                  <a:moveTo>
                    <a:pt x="0" y="0"/>
                  </a:moveTo>
                  <a:lnTo>
                    <a:pt x="2542369" y="0"/>
                  </a:lnTo>
                  <a:lnTo>
                    <a:pt x="2542369" y="2324159"/>
                  </a:lnTo>
                  <a:lnTo>
                    <a:pt x="0" y="2324159"/>
                  </a:lnTo>
                  <a:close/>
                </a:path>
              </a:pathLst>
            </a:custGeom>
            <a:solidFill>
              <a:srgbClr val="0CC0DF"/>
            </a:solidFill>
            <a:ln>
              <a:noFill/>
            </a:ln>
          </p:spPr>
        </p:sp>
        <p:sp>
          <p:nvSpPr>
            <p:cNvPr id="95" name="Google Shape;95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1"/>
          <p:cNvGrpSpPr/>
          <p:nvPr/>
        </p:nvGrpSpPr>
        <p:grpSpPr>
          <a:xfrm rot="8100000">
            <a:off x="10790439" y="-4274237"/>
            <a:ext cx="7589194" cy="9681965"/>
            <a:chOff x="0" y="-38100"/>
            <a:chExt cx="1998800" cy="2549982"/>
          </a:xfrm>
        </p:grpSpPr>
        <p:sp>
          <p:nvSpPr>
            <p:cNvPr id="97" name="Google Shape;97;p1"/>
            <p:cNvSpPr/>
            <p:nvPr/>
          </p:nvSpPr>
          <p:spPr>
            <a:xfrm>
              <a:off x="0" y="0"/>
              <a:ext cx="1998800" cy="2511882"/>
            </a:xfrm>
            <a:custGeom>
              <a:avLst/>
              <a:gdLst/>
              <a:ahLst/>
              <a:cxnLst/>
              <a:rect l="l" t="t" r="r" b="b"/>
              <a:pathLst>
                <a:path w="1998800" h="2511882" extrusionOk="0">
                  <a:moveTo>
                    <a:pt x="0" y="0"/>
                  </a:moveTo>
                  <a:lnTo>
                    <a:pt x="1998800" y="0"/>
                  </a:lnTo>
                  <a:lnTo>
                    <a:pt x="1998800" y="2511882"/>
                  </a:lnTo>
                  <a:lnTo>
                    <a:pt x="0" y="2511882"/>
                  </a:lnTo>
                  <a:close/>
                </a:path>
              </a:pathLst>
            </a:custGeom>
            <a:solidFill>
              <a:srgbClr val="0CC0DF"/>
            </a:solidFill>
            <a:ln>
              <a:noFill/>
            </a:ln>
          </p:spPr>
        </p:sp>
        <p:sp>
          <p:nvSpPr>
            <p:cNvPr id="98" name="Google Shape;98;p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9" name="Google Shape;99;p1"/>
          <p:cNvSpPr/>
          <p:nvPr/>
        </p:nvSpPr>
        <p:spPr>
          <a:xfrm>
            <a:off x="1335629" y="363201"/>
            <a:ext cx="2352442" cy="1750867"/>
          </a:xfrm>
          <a:custGeom>
            <a:avLst/>
            <a:gdLst/>
            <a:ahLst/>
            <a:cxnLst/>
            <a:rect l="l" t="t" r="r" b="b"/>
            <a:pathLst>
              <a:path w="2352442" h="1750867" extrusionOk="0">
                <a:moveTo>
                  <a:pt x="0" y="0"/>
                </a:moveTo>
                <a:lnTo>
                  <a:pt x="2352442" y="0"/>
                </a:lnTo>
                <a:lnTo>
                  <a:pt x="2352442" y="1750868"/>
                </a:lnTo>
                <a:lnTo>
                  <a:pt x="0" y="17508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00" name="Google Shape;100;p1"/>
          <p:cNvSpPr/>
          <p:nvPr/>
        </p:nvSpPr>
        <p:spPr>
          <a:xfrm>
            <a:off x="4032011" y="585250"/>
            <a:ext cx="3233244" cy="1306770"/>
          </a:xfrm>
          <a:custGeom>
            <a:avLst/>
            <a:gdLst/>
            <a:ahLst/>
            <a:cxnLst/>
            <a:rect l="l" t="t" r="r" b="b"/>
            <a:pathLst>
              <a:path w="3233244" h="1306770" extrusionOk="0">
                <a:moveTo>
                  <a:pt x="0" y="0"/>
                </a:moveTo>
                <a:lnTo>
                  <a:pt x="3233245" y="0"/>
                </a:lnTo>
                <a:lnTo>
                  <a:pt x="3233245" y="1306770"/>
                </a:lnTo>
                <a:lnTo>
                  <a:pt x="0" y="13067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01" name="Google Shape;101;p1"/>
          <p:cNvSpPr txBox="1"/>
          <p:nvPr/>
        </p:nvSpPr>
        <p:spPr>
          <a:xfrm>
            <a:off x="777200" y="3163888"/>
            <a:ext cx="9422100" cy="21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Arial"/>
              <a:buNone/>
            </a:pPr>
            <a:r>
              <a:rPr lang="en-US" sz="4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Strategic </a:t>
            </a:r>
            <a:r>
              <a:rPr lang="en-US" sz="4600"/>
              <a:t>c</a:t>
            </a:r>
            <a:r>
              <a:rPr lang="en-US" sz="4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hanges in </a:t>
            </a:r>
            <a:r>
              <a:rPr lang="en-US" sz="4600"/>
              <a:t>f</a:t>
            </a:r>
            <a:r>
              <a:rPr lang="en-US" sz="4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amily </a:t>
            </a:r>
            <a:r>
              <a:rPr lang="en-US" sz="4600"/>
              <a:t>f</a:t>
            </a:r>
            <a:r>
              <a:rPr lang="en-US" sz="4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irms: The </a:t>
            </a:r>
            <a:r>
              <a:rPr lang="en-US" sz="4600"/>
              <a:t>r</a:t>
            </a:r>
            <a:r>
              <a:rPr lang="en-US" sz="4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ole of </a:t>
            </a:r>
            <a:r>
              <a:rPr lang="en-US" sz="4600"/>
              <a:t>s</a:t>
            </a:r>
            <a:r>
              <a:rPr lang="en-US" sz="4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ocioemotional </a:t>
            </a:r>
            <a:r>
              <a:rPr lang="en-US" sz="4600"/>
              <a:t>w</a:t>
            </a:r>
            <a:r>
              <a:rPr lang="en-US" sz="4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ealth,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600"/>
              <a:buFont typeface="Arial"/>
              <a:buNone/>
            </a:pPr>
            <a:r>
              <a:rPr lang="en-US" sz="4600"/>
              <a:t>l</a:t>
            </a:r>
            <a:r>
              <a:rPr lang="en-US" sz="4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ong-term </a:t>
            </a:r>
            <a:r>
              <a:rPr lang="en-US" sz="4600"/>
              <a:t>o</a:t>
            </a:r>
            <a:r>
              <a:rPr lang="en-US" sz="4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rientation and TMT </a:t>
            </a:r>
            <a:r>
              <a:rPr lang="en-US" sz="4600"/>
              <a:t>s</a:t>
            </a:r>
            <a:r>
              <a:rPr lang="en-US" sz="4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ize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335629" y="7233604"/>
            <a:ext cx="6990733" cy="2114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dr. Laura Hoekx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(Hasselt University)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prof. dr. Rüveyda Kelleci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(Open University Heerlen)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Google Shape;181;g25583b13379_0_17"/>
          <p:cNvGrpSpPr/>
          <p:nvPr/>
        </p:nvGrpSpPr>
        <p:grpSpPr>
          <a:xfrm rot="-5400000">
            <a:off x="3933084" y="-4067923"/>
            <a:ext cx="9258304" cy="17394143"/>
            <a:chOff x="0" y="-38100"/>
            <a:chExt cx="2616079" cy="4914988"/>
          </a:xfrm>
        </p:grpSpPr>
        <p:sp>
          <p:nvSpPr>
            <p:cNvPr id="182" name="Google Shape;182;g25583b13379_0_17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83" name="Google Shape;183;g25583b13379_0_17"/>
            <p:cNvSpPr txBox="1"/>
            <p:nvPr/>
          </p:nvSpPr>
          <p:spPr>
            <a:xfrm>
              <a:off x="0" y="-38100"/>
              <a:ext cx="812700" cy="85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4" name="Google Shape;184;g25583b13379_0_17"/>
          <p:cNvSpPr txBox="1"/>
          <p:nvPr/>
        </p:nvSpPr>
        <p:spPr>
          <a:xfrm>
            <a:off x="2860438" y="1039242"/>
            <a:ext cx="112545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9000" b="0" i="0" u="none" strike="noStrike" cap="none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Post-hoc analysis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g25583b13379_0_17"/>
          <p:cNvSpPr txBox="1"/>
          <p:nvPr/>
        </p:nvSpPr>
        <p:spPr>
          <a:xfrm>
            <a:off x="810688" y="3106250"/>
            <a:ext cx="15503100" cy="41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Distinction between </a:t>
            </a:r>
            <a:r>
              <a:rPr lang="en-US" sz="3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“upscaling”</a:t>
            </a: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(e.g., start exporting to new countries, adding new production lines, investing in additional assets) and </a:t>
            </a:r>
            <a:r>
              <a:rPr lang="en-US" sz="3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“downscaling”</a:t>
            </a: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(e.g., stop exporting to certain countries, closing production lines, selling assets) strategic changes.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Initial results can be mainly confirmed for “upscaling” part of strategic initiations and to a less extent for the “downscaling” part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oogle Shape;190;g25583b13379_0_26"/>
          <p:cNvGrpSpPr/>
          <p:nvPr/>
        </p:nvGrpSpPr>
        <p:grpSpPr>
          <a:xfrm rot="-5400000">
            <a:off x="3933084" y="-4067923"/>
            <a:ext cx="9258304" cy="17394143"/>
            <a:chOff x="0" y="-38100"/>
            <a:chExt cx="2616079" cy="4914988"/>
          </a:xfrm>
        </p:grpSpPr>
        <p:sp>
          <p:nvSpPr>
            <p:cNvPr id="191" name="Google Shape;191;g25583b13379_0_26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92" name="Google Shape;192;g25583b13379_0_26"/>
            <p:cNvSpPr txBox="1"/>
            <p:nvPr/>
          </p:nvSpPr>
          <p:spPr>
            <a:xfrm>
              <a:off x="0" y="-38100"/>
              <a:ext cx="812700" cy="85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3" name="Google Shape;193;g25583b13379_0_26"/>
          <p:cNvSpPr txBox="1"/>
          <p:nvPr/>
        </p:nvSpPr>
        <p:spPr>
          <a:xfrm>
            <a:off x="2860438" y="1039242"/>
            <a:ext cx="112545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9000" b="0" i="0" u="none" strike="noStrike" cap="none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25583b13379_0_26"/>
          <p:cNvSpPr txBox="1"/>
          <p:nvPr/>
        </p:nvSpPr>
        <p:spPr>
          <a:xfrm>
            <a:off x="810688" y="3106250"/>
            <a:ext cx="15503100" cy="56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Positive indirect relationship between importance attached to SEW prominence and strategic change initiations, mediated by long-term orientation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unraveling the mechanisms explaining the relationship between SEW and strategic change 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TMT size positively moderates this relationship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 family firm’s capability to effectively translate long-term orientation into initiation of strategic changes depends on internal capabilities of their TMT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2"/>
          <p:cNvSpPr/>
          <p:nvPr/>
        </p:nvSpPr>
        <p:spPr>
          <a:xfrm>
            <a:off x="8241547" y="1995354"/>
            <a:ext cx="1804906" cy="2693890"/>
          </a:xfrm>
          <a:custGeom>
            <a:avLst/>
            <a:gdLst/>
            <a:ahLst/>
            <a:cxnLst/>
            <a:rect l="l" t="t" r="r" b="b"/>
            <a:pathLst>
              <a:path w="1804906" h="2693890" extrusionOk="0">
                <a:moveTo>
                  <a:pt x="0" y="0"/>
                </a:moveTo>
                <a:lnTo>
                  <a:pt x="1804906" y="0"/>
                </a:lnTo>
                <a:lnTo>
                  <a:pt x="1804906" y="2693889"/>
                </a:lnTo>
                <a:lnTo>
                  <a:pt x="0" y="26938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200" name="Google Shape;200;p12"/>
          <p:cNvSpPr txBox="1"/>
          <p:nvPr/>
        </p:nvSpPr>
        <p:spPr>
          <a:xfrm>
            <a:off x="7017008" y="5038725"/>
            <a:ext cx="4253984" cy="1009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999"/>
              <a:buFont typeface="Arial"/>
              <a:buNone/>
            </a:pPr>
            <a:r>
              <a:rPr lang="en-US" sz="59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you!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2"/>
          <p:cNvSpPr txBox="1"/>
          <p:nvPr/>
        </p:nvSpPr>
        <p:spPr>
          <a:xfrm>
            <a:off x="657890" y="8661400"/>
            <a:ext cx="7343110" cy="1166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US" sz="3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laura.hoekx@uhasselt.be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ruveydakelleci@ou.nl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2"/>
          <p:cNvGrpSpPr/>
          <p:nvPr/>
        </p:nvGrpSpPr>
        <p:grpSpPr>
          <a:xfrm rot="-5400000">
            <a:off x="3933082" y="-4067918"/>
            <a:ext cx="9258300" cy="17394136"/>
            <a:chOff x="0" y="-38100"/>
            <a:chExt cx="2616079" cy="4914988"/>
          </a:xfrm>
        </p:grpSpPr>
        <p:sp>
          <p:nvSpPr>
            <p:cNvPr id="108" name="Google Shape;108;p2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09" name="Google Shape;109;p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" name="Google Shape;110;p2"/>
          <p:cNvSpPr txBox="1"/>
          <p:nvPr/>
        </p:nvSpPr>
        <p:spPr>
          <a:xfrm>
            <a:off x="2860438" y="1039242"/>
            <a:ext cx="11254633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9000" b="0" i="0" u="none" strike="noStrike" cap="none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1028700" y="2978105"/>
            <a:ext cx="15941400" cy="6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Strategic changes are indispensable for sustaining long-term organizational performance and long-term organizational survival</a:t>
            </a:r>
            <a:endParaRPr/>
          </a:p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family firms (FFs), socioemotional wealth (SEW) is a </a:t>
            </a: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primary driver </a:t>
            </a: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 strategic behavior</a:t>
            </a:r>
            <a:endParaRPr/>
          </a:p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Findings on SEW and strategic change in FFs remain </a:t>
            </a: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inconclusive</a:t>
            </a: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SEW is a </a:t>
            </a: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multidimensional construct </a:t>
            </a: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FFs are heterogenous </a:t>
            </a: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terms of the importance attached to different SEW dimensions</a:t>
            </a:r>
            <a:endParaRPr/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chemeClr val="dk1"/>
                </a:solidFill>
              </a:rPr>
              <a:t>→</a:t>
            </a: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Thus, it is critical use a multidimensional construct for SEW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oogle Shape;116;p3"/>
          <p:cNvGrpSpPr/>
          <p:nvPr/>
        </p:nvGrpSpPr>
        <p:grpSpPr>
          <a:xfrm rot="-5400000">
            <a:off x="3889745" y="-4111255"/>
            <a:ext cx="9344975" cy="17394136"/>
            <a:chOff x="0" y="-38100"/>
            <a:chExt cx="2640570" cy="4914988"/>
          </a:xfrm>
        </p:grpSpPr>
        <p:sp>
          <p:nvSpPr>
            <p:cNvPr id="117" name="Google Shape;117;p3"/>
            <p:cNvSpPr/>
            <p:nvPr/>
          </p:nvSpPr>
          <p:spPr>
            <a:xfrm>
              <a:off x="24491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285750" marR="0" lvl="0" indent="-19685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3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3"/>
          <p:cNvSpPr txBox="1"/>
          <p:nvPr/>
        </p:nvSpPr>
        <p:spPr>
          <a:xfrm>
            <a:off x="2272554" y="697770"/>
            <a:ext cx="13554634" cy="1231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r>
              <a:rPr lang="en-US" sz="7200" b="0" i="0" u="none" strike="noStrike" cap="none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: strategic change?</a:t>
            </a:r>
            <a:endParaRPr sz="7200" b="0" i="0" u="none" strike="noStrike" cap="none">
              <a:solidFill>
                <a:srgbClr val="03030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3516684" y="3823447"/>
            <a:ext cx="9942000" cy="301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marR="0" lvl="0" indent="-19685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1311367" y="2580208"/>
            <a:ext cx="14704080" cy="5816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Definition</a:t>
            </a: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“Discrete changes in the extent and scope of a firm’s existing strategies in response to environmental changes” (Hermann &amp; Nadkarni, 2014, p. 1320)</a:t>
            </a:r>
            <a:endParaRPr/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Examples of SC (based on measure Hermann &amp; Nadkarni, 2014):</a:t>
            </a:r>
            <a:endParaRPr/>
          </a:p>
          <a:p>
            <a:pPr marL="0" marR="0" lvl="8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(1) entries/exits in international markets</a:t>
            </a:r>
            <a:endParaRPr/>
          </a:p>
          <a:p>
            <a:pPr marL="0" marR="0" lvl="8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(2) additions and eliminations of product lines or segments</a:t>
            </a:r>
            <a:endParaRPr/>
          </a:p>
          <a:p>
            <a:pPr marL="0" marR="0" lvl="8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(3) new mergers and acquisitions completed</a:t>
            </a:r>
            <a:endParaRPr/>
          </a:p>
          <a:p>
            <a:pPr marL="0" marR="0" lvl="8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(4) buying and selling of properties, plants, and equipment</a:t>
            </a:r>
            <a:endParaRPr/>
          </a:p>
          <a:p>
            <a:pPr marL="0" marR="0" lvl="8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	(5) increases or decreases in R&amp;D expenditures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9"/>
          <p:cNvGrpSpPr/>
          <p:nvPr/>
        </p:nvGrpSpPr>
        <p:grpSpPr>
          <a:xfrm rot="-5400000">
            <a:off x="3933082" y="-4067918"/>
            <a:ext cx="9258300" cy="17394136"/>
            <a:chOff x="0" y="-38100"/>
            <a:chExt cx="2616079" cy="4914988"/>
          </a:xfrm>
        </p:grpSpPr>
        <p:sp>
          <p:nvSpPr>
            <p:cNvPr id="127" name="Google Shape;127;p9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28" name="Google Shape;128;p9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9" name="Google Shape;129;p9"/>
          <p:cNvSpPr txBox="1"/>
          <p:nvPr/>
        </p:nvSpPr>
        <p:spPr>
          <a:xfrm>
            <a:off x="2860438" y="1039242"/>
            <a:ext cx="11254633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9000" b="0" i="0" u="none" strike="noStrike" cap="none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Introduction: SEW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9"/>
          <p:cNvSpPr txBox="1"/>
          <p:nvPr/>
        </p:nvSpPr>
        <p:spPr>
          <a:xfrm>
            <a:off x="1028700" y="2771025"/>
            <a:ext cx="15941400" cy="7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chose Debicki et al.’s (2016) multidimensional SEW construct:</a:t>
            </a:r>
            <a:endParaRPr/>
          </a:p>
          <a:p>
            <a:pPr marL="457200" marR="0" lvl="6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Three SEW dimensions which family owners/managers attach importance to: </a:t>
            </a: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(1) family 	       prominence</a:t>
            </a: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(2) family continuity; and (3) family enrichment</a:t>
            </a:r>
            <a:endParaRPr/>
          </a:p>
          <a:p>
            <a:pPr marL="0" marR="0" lvl="6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6" indent="-4572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Specifically, dimension of interest </a:t>
            </a: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“family prominence”:</a:t>
            </a:r>
            <a:endParaRPr/>
          </a:p>
          <a:p>
            <a:pPr marL="457200" marR="0" lvl="8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0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Family prominence refers to the family's desire for </a:t>
            </a:r>
            <a:r>
              <a:rPr lang="en-US" sz="3000" b="0" i="1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public recognition and visibility </a:t>
            </a:r>
            <a:r>
              <a:rPr lang="en-US" sz="30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 their ownership and control of the business. It reflects the importance placed on the </a:t>
            </a:r>
            <a:r>
              <a:rPr lang="en-US" sz="3000" b="0" i="1" u="sng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family's reputation and prestige </a:t>
            </a:r>
            <a:r>
              <a:rPr lang="en-US" sz="3000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associated with the business (Debicki et al., 2016)” </a:t>
            </a: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400">
                <a:solidFill>
                  <a:schemeClr val="dk1"/>
                </a:solidFill>
              </a:rPr>
              <a:t>→</a:t>
            </a: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RQ: </a:t>
            </a:r>
            <a:r>
              <a:rPr lang="en-US" sz="3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“When and how does family prominence affect strategic change in family firms?”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oogle Shape;135;p4"/>
          <p:cNvGrpSpPr/>
          <p:nvPr/>
        </p:nvGrpSpPr>
        <p:grpSpPr>
          <a:xfrm rot="-5400000">
            <a:off x="3933083" y="-3981223"/>
            <a:ext cx="9258304" cy="17394143"/>
            <a:chOff x="0" y="-38100"/>
            <a:chExt cx="2616079" cy="4914988"/>
          </a:xfrm>
        </p:grpSpPr>
        <p:sp>
          <p:nvSpPr>
            <p:cNvPr id="136" name="Google Shape;136;p4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37" name="Google Shape;137;p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4"/>
          <p:cNvSpPr txBox="1"/>
          <p:nvPr/>
        </p:nvSpPr>
        <p:spPr>
          <a:xfrm>
            <a:off x="2353235" y="1039242"/>
            <a:ext cx="12788153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9000" b="0" i="0" u="none" strike="noStrike" cap="none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Why family prominence?</a:t>
            </a:r>
            <a:endParaRPr sz="9000" b="0" i="0" u="none" strike="noStrike" cap="none">
              <a:solidFill>
                <a:srgbClr val="03030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4"/>
          <p:cNvSpPr txBox="1"/>
          <p:nvPr/>
        </p:nvSpPr>
        <p:spPr>
          <a:xfrm>
            <a:off x="1156448" y="2743200"/>
            <a:ext cx="15410400" cy="551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514350" marR="0" lvl="0" indent="-51435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Family continuity and enrichment are “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restrictive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” forms of SEW (Miller &amp; Le-Breton Miller, 2014)</a:t>
            </a:r>
            <a:endParaRPr/>
          </a:p>
          <a:p>
            <a:pPr marL="457200" marR="0" lvl="1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chemeClr val="dk1"/>
                </a:solidFill>
              </a:rPr>
              <a:t>→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“family-centric”: extracting funds from the business and using business resources to 	resolve family disputes leaving little room for strategic investments </a:t>
            </a:r>
            <a:endParaRPr/>
          </a:p>
          <a:p>
            <a:pPr marL="285750" marR="0" lvl="0" indent="-10795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Noto Sans Symbols"/>
              <a:buNone/>
            </a:pP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51435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AutoNum type="arabi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Family prominence is an “</a:t>
            </a:r>
            <a:r>
              <a:rPr lang="en-US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extended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” form of SEW (Miller &amp; Le-Breton Miller, 2014)</a:t>
            </a:r>
            <a:endParaRPr/>
          </a:p>
          <a:p>
            <a:pPr marL="45720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>
                <a:solidFill>
                  <a:schemeClr val="dk1"/>
                </a:solidFill>
              </a:rPr>
              <a:t>→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satisfying </a:t>
            </a:r>
            <a:r>
              <a:rPr lang="en-US" sz="2800"/>
              <a:t>stakeholders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changing needs is important, strategic renewal is important for 	maintaining standing in the competitive market, </a:t>
            </a:r>
            <a:r>
              <a:rPr lang="en-US" sz="2800"/>
              <a:t>social capital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facilitates ability to change and</a:t>
            </a:r>
            <a:r>
              <a:rPr lang="en-US" sz="2800"/>
              <a:t> </a:t>
            </a:r>
            <a:r>
              <a:rPr lang="en-US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innovat</a:t>
            </a:r>
            <a:r>
              <a:rPr lang="en-US" sz="2800"/>
              <a:t>e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g25583b13379_0_0"/>
          <p:cNvGrpSpPr/>
          <p:nvPr/>
        </p:nvGrpSpPr>
        <p:grpSpPr>
          <a:xfrm rot="-5400000">
            <a:off x="3933084" y="-4067923"/>
            <a:ext cx="9258304" cy="17394143"/>
            <a:chOff x="0" y="-38100"/>
            <a:chExt cx="2616079" cy="4914988"/>
          </a:xfrm>
        </p:grpSpPr>
        <p:sp>
          <p:nvSpPr>
            <p:cNvPr id="145" name="Google Shape;145;g25583b13379_0_0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46" name="Google Shape;146;g25583b13379_0_0"/>
            <p:cNvSpPr txBox="1"/>
            <p:nvPr/>
          </p:nvSpPr>
          <p:spPr>
            <a:xfrm>
              <a:off x="0" y="-38100"/>
              <a:ext cx="812700" cy="85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7" name="Google Shape;147;g25583b13379_0_0"/>
          <p:cNvSpPr txBox="1"/>
          <p:nvPr/>
        </p:nvSpPr>
        <p:spPr>
          <a:xfrm>
            <a:off x="2860438" y="1039242"/>
            <a:ext cx="112545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9000" b="0" i="0" u="none" strike="noStrike" cap="none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Research model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g25583b13379_0_0"/>
          <p:cNvSpPr txBox="1"/>
          <p:nvPr/>
        </p:nvSpPr>
        <p:spPr>
          <a:xfrm>
            <a:off x="3516684" y="3810000"/>
            <a:ext cx="994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" name="Google Shape;149;g25583b13379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8198" y="2424646"/>
            <a:ext cx="13218950" cy="656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p10"/>
          <p:cNvGrpSpPr/>
          <p:nvPr/>
        </p:nvGrpSpPr>
        <p:grpSpPr>
          <a:xfrm rot="-5400000">
            <a:off x="3933082" y="-4067918"/>
            <a:ext cx="9258300" cy="17394136"/>
            <a:chOff x="0" y="-38100"/>
            <a:chExt cx="2616079" cy="4914988"/>
          </a:xfrm>
        </p:grpSpPr>
        <p:sp>
          <p:nvSpPr>
            <p:cNvPr id="155" name="Google Shape;155;p10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56" name="Google Shape;156;p10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7" name="Google Shape;157;p10"/>
          <p:cNvSpPr txBox="1"/>
          <p:nvPr/>
        </p:nvSpPr>
        <p:spPr>
          <a:xfrm>
            <a:off x="2860438" y="1039242"/>
            <a:ext cx="112545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9000" b="0" i="0" u="none" strike="noStrike" cap="none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Data collection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0"/>
          <p:cNvSpPr txBox="1"/>
          <p:nvPr/>
        </p:nvSpPr>
        <p:spPr>
          <a:xfrm>
            <a:off x="1343346" y="3416400"/>
            <a:ext cx="14660400" cy="3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 of a larger research project on “Strategic change in family firms” (collaboration between Hasselt University and University of Antwerp)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 collected through questionnaire distributed among family firm CEOs in 2020-2021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Final sample = 348 Belgian family firms 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1"/>
          <p:cNvGrpSpPr/>
          <p:nvPr/>
        </p:nvGrpSpPr>
        <p:grpSpPr>
          <a:xfrm rot="-5400000">
            <a:off x="3933082" y="-4067918"/>
            <a:ext cx="9258300" cy="17394136"/>
            <a:chOff x="0" y="-38100"/>
            <a:chExt cx="2616079" cy="4914988"/>
          </a:xfrm>
        </p:grpSpPr>
        <p:sp>
          <p:nvSpPr>
            <p:cNvPr id="164" name="Google Shape;164;p11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65" name="Google Shape;165;p1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6" name="Google Shape;166;p11"/>
          <p:cNvSpPr txBox="1"/>
          <p:nvPr/>
        </p:nvSpPr>
        <p:spPr>
          <a:xfrm>
            <a:off x="2860438" y="1039242"/>
            <a:ext cx="112545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9000" b="0" i="0" u="none" strike="noStrike" cap="none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Measures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1"/>
          <p:cNvSpPr txBox="1"/>
          <p:nvPr/>
        </p:nvSpPr>
        <p:spPr>
          <a:xfrm>
            <a:off x="1426175" y="2919975"/>
            <a:ext cx="14577600" cy="56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SEW family prominence: 3 items of SEW scale of Debicki et al. (2016)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Initiation of strategic change: measurement of Hermann and Nadkarni (2014); indicate to which extent particular changes occurred in 2018 and 2019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Long-term orientation: scale of Zellweger et al. (2012)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TMT size: number of TMT members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4450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Char char="●"/>
            </a:pPr>
            <a:r>
              <a:rPr lang="en-US" sz="3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Control variables: firm size, firm age, industry, other two SEW dimensions (family continuity and family enrichment)</a:t>
            </a:r>
            <a:endParaRPr sz="3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C0DF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oogle Shape;172;g25583b13379_0_9"/>
          <p:cNvGrpSpPr/>
          <p:nvPr/>
        </p:nvGrpSpPr>
        <p:grpSpPr>
          <a:xfrm rot="-5400000">
            <a:off x="3933084" y="-4067923"/>
            <a:ext cx="9258304" cy="17394143"/>
            <a:chOff x="0" y="-38100"/>
            <a:chExt cx="2616079" cy="4914988"/>
          </a:xfrm>
        </p:grpSpPr>
        <p:sp>
          <p:nvSpPr>
            <p:cNvPr id="173" name="Google Shape;173;g25583b13379_0_9"/>
            <p:cNvSpPr/>
            <p:nvPr/>
          </p:nvSpPr>
          <p:spPr>
            <a:xfrm>
              <a:off x="0" y="0"/>
              <a:ext cx="2616079" cy="4876888"/>
            </a:xfrm>
            <a:custGeom>
              <a:avLst/>
              <a:gdLst/>
              <a:ahLst/>
              <a:cxnLst/>
              <a:rect l="l" t="t" r="r" b="b"/>
              <a:pathLst>
                <a:path w="2616079" h="4876888" extrusionOk="0">
                  <a:moveTo>
                    <a:pt x="0" y="0"/>
                  </a:moveTo>
                  <a:lnTo>
                    <a:pt x="2616079" y="0"/>
                  </a:lnTo>
                  <a:lnTo>
                    <a:pt x="2616079" y="4876888"/>
                  </a:lnTo>
                  <a:lnTo>
                    <a:pt x="0" y="48768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74" name="Google Shape;174;g25583b13379_0_9"/>
            <p:cNvSpPr txBox="1"/>
            <p:nvPr/>
          </p:nvSpPr>
          <p:spPr>
            <a:xfrm>
              <a:off x="0" y="-38100"/>
              <a:ext cx="812700" cy="85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5" name="Google Shape;175;g25583b13379_0_9"/>
          <p:cNvSpPr txBox="1"/>
          <p:nvPr/>
        </p:nvSpPr>
        <p:spPr>
          <a:xfrm>
            <a:off x="2860438" y="1039242"/>
            <a:ext cx="112545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0"/>
              <a:buFont typeface="Arial"/>
              <a:buNone/>
            </a:pPr>
            <a:r>
              <a:rPr lang="en-US" sz="9000" b="0" i="0" u="none" strike="noStrike" cap="none">
                <a:solidFill>
                  <a:srgbClr val="030304"/>
                </a:solidFill>
                <a:latin typeface="Arial"/>
                <a:ea typeface="Arial"/>
                <a:cs typeface="Arial"/>
                <a:sym typeface="Arial"/>
              </a:rPr>
              <a:t>Preliminary findings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g25583b13379_0_9"/>
          <p:cNvSpPr txBox="1"/>
          <p:nvPr/>
        </p:nvSpPr>
        <p:spPr>
          <a:xfrm>
            <a:off x="1225325" y="2961375"/>
            <a:ext cx="14944200" cy="69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Results indicate: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●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significant relationship (β = -0.056, p = 0.634) between family prominence and the initiation of strategic change (Hypothesis 1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●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Significant positive relationship (β = 0.270, p &lt; 0.01) between family prominence and long-term orientation (Hypothesis 2 </a:t>
            </a:r>
            <a:r>
              <a:rPr lang="en-US" sz="3200" b="1" i="0" u="none" strike="noStrike" cap="non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●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Significant positive relationship (β = 0.337, p &lt; 0.01) between long-term orientation and the initiation of strategic change (Hypothesis 3 </a:t>
            </a:r>
            <a:r>
              <a:rPr lang="en-US" sz="3200" b="1" i="0" u="none" strike="noStrike" cap="non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●"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Significant positive moderating effect of TMT size (β = 0.093, p &lt; 0.10) (Hypothesis 4 </a:t>
            </a:r>
            <a:r>
              <a:rPr lang="en-US" sz="3200" b="1" i="0" u="none" strike="noStrike" cap="non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✔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598</Words>
  <Application>Microsoft Office PowerPoint</Application>
  <PresentationFormat>Custom</PresentationFormat>
  <Paragraphs>64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Noto Sans Symbols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HOEKX Laura</dc:creator>
  <cp:lastModifiedBy>Laura HOEKX</cp:lastModifiedBy>
  <cp:revision>1</cp:revision>
  <dcterms:created xsi:type="dcterms:W3CDTF">2006-08-16T00:00:00Z</dcterms:created>
  <dcterms:modified xsi:type="dcterms:W3CDTF">2024-04-30T13:22:27Z</dcterms:modified>
</cp:coreProperties>
</file>