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</p:sldMasterIdLst>
  <p:notesMasterIdLst>
    <p:notesMasterId r:id="rId30"/>
  </p:notesMasterIdLst>
  <p:sldIdLst>
    <p:sldId id="259" r:id="rId3"/>
    <p:sldId id="257" r:id="rId4"/>
    <p:sldId id="570" r:id="rId5"/>
    <p:sldId id="553" r:id="rId6"/>
    <p:sldId id="504" r:id="rId7"/>
    <p:sldId id="505" r:id="rId8"/>
    <p:sldId id="626" r:id="rId9"/>
    <p:sldId id="628" r:id="rId10"/>
    <p:sldId id="627" r:id="rId11"/>
    <p:sldId id="624" r:id="rId12"/>
    <p:sldId id="494" r:id="rId13"/>
    <p:sldId id="495" r:id="rId14"/>
    <p:sldId id="496" r:id="rId15"/>
    <p:sldId id="557" r:id="rId16"/>
    <p:sldId id="258" r:id="rId17"/>
    <p:sldId id="629" r:id="rId18"/>
    <p:sldId id="631" r:id="rId19"/>
    <p:sldId id="630" r:id="rId20"/>
    <p:sldId id="632" r:id="rId21"/>
    <p:sldId id="633" r:id="rId22"/>
    <p:sldId id="634" r:id="rId23"/>
    <p:sldId id="635" r:id="rId24"/>
    <p:sldId id="637" r:id="rId25"/>
    <p:sldId id="636" r:id="rId26"/>
    <p:sldId id="639" r:id="rId27"/>
    <p:sldId id="638" r:id="rId28"/>
    <p:sldId id="291" r:id="rId29"/>
  </p:sldIdLst>
  <p:sldSz cx="9144000" cy="6858000" type="screen4x3"/>
  <p:notesSz cx="6858000" cy="9144000"/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F4F4F"/>
    <a:srgbClr val="141313"/>
    <a:srgbClr val="474746"/>
    <a:srgbClr val="323030"/>
    <a:srgbClr val="811A20"/>
    <a:srgbClr val="18233A"/>
    <a:srgbClr val="631D1D"/>
    <a:srgbClr val="62616E"/>
    <a:srgbClr val="053C7B"/>
    <a:srgbClr val="ACD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114" d="100"/>
          <a:sy n="114" d="100"/>
        </p:scale>
        <p:origin x="83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4D8A6-E91F-2349-9524-29B4C5A5DC24}" type="datetimeFigureOut">
              <a:rPr lang="nl-NL" smtClean="0"/>
              <a:t>5-7-2024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21A2C-3C7C-D545-A329-5793AF5DBC8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862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4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/>
          </a:p>
        </p:txBody>
      </p:sp>
      <p:sp>
        <p:nvSpPr>
          <p:cNvPr id="192515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553DB52-C3B4-483D-9F29-3FA1B6CB8799}" type="slidenum">
              <a:rPr lang="nl-NL">
                <a:ea typeface="ＭＳ Ｐゴシック"/>
                <a:cs typeface="ＭＳ Ｐゴシック"/>
              </a:rPr>
              <a:pPr/>
              <a:t>5</a:t>
            </a:fld>
            <a:endParaRPr lang="nl-NL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61643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4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/>
          </a:p>
        </p:txBody>
      </p:sp>
      <p:sp>
        <p:nvSpPr>
          <p:cNvPr id="192515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553DB52-C3B4-483D-9F29-3FA1B6CB8799}" type="slidenum">
              <a:rPr lang="nl-NL">
                <a:ea typeface="ＭＳ Ｐゴシック"/>
                <a:cs typeface="ＭＳ Ｐゴシック"/>
              </a:rPr>
              <a:pPr/>
              <a:t>6</a:t>
            </a:fld>
            <a:endParaRPr lang="nl-NL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6565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foto-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5"/>
          <a:stretch/>
        </p:blipFill>
        <p:spPr>
          <a:xfrm>
            <a:off x="0" y="0"/>
            <a:ext cx="9144000" cy="3870745"/>
          </a:xfrm>
          <a:prstGeom prst="rect">
            <a:avLst/>
          </a:prstGeom>
        </p:spPr>
      </p:pic>
      <p:pic>
        <p:nvPicPr>
          <p:cNvPr id="14" name="Afbeelding 13" descr="logo-slide-titel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5356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4293096"/>
            <a:ext cx="6984776" cy="630982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4941122"/>
            <a:ext cx="6984776" cy="43204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4F4F4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14823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77554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77554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18723" y="628800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Speaker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3499-6FEA-47F6-B45F-E78ED2B25251}" type="slidenum">
              <a:rPr lang="en-GB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11096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18723" y="628800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Speaker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3499-6FEA-47F6-B45F-E78ED2B25251}" type="slidenum">
              <a:rPr lang="en-GB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62048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18723" y="628800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Speaker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3499-6FEA-47F6-B45F-E78ED2B25251}" type="slidenum">
              <a:rPr lang="en-GB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95683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logo-slid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76200"/>
            <a:ext cx="8869680" cy="6687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549844"/>
          </a:xfrm>
          <a:ln>
            <a:noFill/>
          </a:ln>
        </p:spPr>
        <p:txBody>
          <a:bodyPr>
            <a:normAutofit/>
          </a:bodyPr>
          <a:lstStyle>
            <a:lvl1pPr algn="l"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040560"/>
          </a:xfrm>
        </p:spPr>
        <p:txBody>
          <a:bodyPr/>
          <a:lstStyle>
            <a:lvl1pPr>
              <a:buFont typeface="Wingdings" pitchFamily="2" charset="2"/>
              <a:buChar char="§"/>
              <a:defRPr sz="28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Font typeface="Wingdings" pitchFamily="2" charset="2"/>
              <a:buChar char="§"/>
              <a:defRPr sz="24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Font typeface="Wingdings" pitchFamily="2" charset="2"/>
              <a:buChar char="§"/>
              <a:defRPr sz="20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buFont typeface="Wingdings" pitchFamily="2" charset="2"/>
              <a:buChar char="§"/>
              <a:defRPr sz="16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buFont typeface="Wingdings" pitchFamily="2" charset="2"/>
              <a:buChar char="§"/>
              <a:defRPr sz="16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179512" y="638132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6559652E-C199-334F-9320-471B095246A8}" type="datetime1">
              <a:rPr lang="nl-BE"/>
              <a:pPr/>
              <a:t>5/07/2024</a:t>
            </a:fld>
            <a:endParaRPr lang="nl-BE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1760" y="6381328"/>
            <a:ext cx="4464496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8264" y="6382916"/>
            <a:ext cx="752475" cy="365125"/>
          </a:xfrm>
        </p:spPr>
        <p:txBody>
          <a:bodyPr/>
          <a:lstStyle>
            <a:lvl1pPr>
              <a:defRPr/>
            </a:lvl1pPr>
          </a:lstStyle>
          <a:p>
            <a:fld id="{BBB2625E-E22D-324D-B6D3-F6234E5E9FE9}" type="slidenum">
              <a:rPr lang="nl-BE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664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6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 descr="logo-slide-titel-wit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4468"/>
            <a:ext cx="8640960" cy="640267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55576" y="836712"/>
            <a:ext cx="6984776" cy="630982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tussenslide</a:t>
            </a:r>
            <a:endParaRPr lang="nl-BE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55576" y="1484738"/>
            <a:ext cx="6984776" cy="43204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Ondertitel</a:t>
            </a:r>
            <a:r>
              <a:rPr lang="en-US" dirty="0"/>
              <a:t> </a:t>
            </a:r>
            <a:r>
              <a:rPr lang="en-US" dirty="0" err="1"/>
              <a:t>tussenslide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63296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8CC6-97EB-4A45-9195-47EF7C52919D}" type="datetime1">
              <a:rPr lang="nl-BE" smtClean="0"/>
              <a:pPr/>
              <a:t>5/07/2024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6D89C-E8B9-AE4E-B6DF-5DF853DAFA02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6925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kolom (tekst/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9DC1285-B61F-374D-A1BB-585989355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6" y="138090"/>
            <a:ext cx="938798" cy="1252220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116013" y="1653119"/>
            <a:ext cx="7127876" cy="3983567"/>
          </a:xfrm>
        </p:spPr>
        <p:txBody>
          <a:bodyPr/>
          <a:lstStyle>
            <a:lvl1pPr>
              <a:lnSpc>
                <a:spcPts val="2239"/>
              </a:lnSpc>
              <a:defRPr sz="1599">
                <a:solidFill>
                  <a:schemeClr val="tx1"/>
                </a:solidFill>
              </a:defRPr>
            </a:lvl1pPr>
            <a:lvl2pPr marL="148617" indent="-147357">
              <a:lnSpc>
                <a:spcPct val="150000"/>
              </a:lnSpc>
              <a:buClr>
                <a:srgbClr val="2E2C2D"/>
              </a:buClr>
              <a:buFont typeface="Arial" panose="020B0604020202020204" pitchFamily="34" charset="0"/>
              <a:buChar char="•"/>
              <a:defRPr sz="1428">
                <a:solidFill>
                  <a:schemeClr val="tx1"/>
                </a:solidFill>
              </a:defRPr>
            </a:lvl2pPr>
            <a:lvl3pPr marL="288417" indent="-138541">
              <a:lnSpc>
                <a:spcPct val="150000"/>
              </a:lnSpc>
              <a:buClr>
                <a:srgbClr val="2E2C2D"/>
              </a:buClr>
              <a:buFont typeface="Arial" panose="020B0604020202020204" pitchFamily="34" charset="0"/>
              <a:buChar char="•"/>
              <a:defRPr sz="1428">
                <a:solidFill>
                  <a:schemeClr val="tx1"/>
                </a:solidFill>
              </a:defRPr>
            </a:lvl3pPr>
            <a:lvl4pPr marL="437033" indent="-147357">
              <a:lnSpc>
                <a:spcPct val="150000"/>
              </a:lnSpc>
              <a:buClr>
                <a:srgbClr val="2E2C2D"/>
              </a:buClr>
              <a:buFont typeface="Arial" panose="020B0604020202020204" pitchFamily="34" charset="0"/>
              <a:buChar char="•"/>
              <a:defRPr sz="1428">
                <a:solidFill>
                  <a:schemeClr val="tx1"/>
                </a:solidFill>
              </a:defRPr>
            </a:lvl4pPr>
            <a:lvl5pPr marL="576833" indent="-138541">
              <a:lnSpc>
                <a:spcPct val="150000"/>
              </a:lnSpc>
              <a:buClr>
                <a:srgbClr val="2E2C2D"/>
              </a:buClr>
              <a:buFont typeface="Arial" panose="020B0604020202020204" pitchFamily="34" charset="0"/>
              <a:buChar char="•"/>
              <a:defRPr sz="1428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Plaats object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D58D0D5-68DB-A640-8722-3AE22EB65737}"/>
              </a:ext>
            </a:extLst>
          </p:cNvPr>
          <p:cNvSpPr/>
          <p:nvPr userDrawn="1"/>
        </p:nvSpPr>
        <p:spPr bwMode="auto">
          <a:xfrm>
            <a:off x="0" y="6068485"/>
            <a:ext cx="9144000" cy="790716"/>
          </a:xfrm>
          <a:prstGeom prst="rect">
            <a:avLst/>
          </a:prstGeom>
          <a:solidFill>
            <a:srgbClr val="F18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4" tIns="45702" rIns="91404" bIns="4570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2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C2746C4-7BC1-3D4E-8495-D1DA880245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6001" y="304096"/>
            <a:ext cx="7127888" cy="675923"/>
          </a:xfrm>
        </p:spPr>
        <p:txBody>
          <a:bodyPr anchor="b" anchorCtr="0"/>
          <a:lstStyle>
            <a:lvl1pPr>
              <a:lnSpc>
                <a:spcPts val="2199"/>
              </a:lnSpc>
              <a:defRPr sz="2199" b="0" i="0">
                <a:solidFill>
                  <a:schemeClr val="accent2"/>
                </a:solidFill>
                <a:latin typeface="FagoNo Medium" pitchFamily="2" charset="77"/>
              </a:defRPr>
            </a:lvl1pPr>
          </a:lstStyle>
          <a:p>
            <a:r>
              <a:rPr lang="nl-NL"/>
              <a:t>Klik om titel in te voeren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9E4E8548-5533-B64B-B02E-7BA3D44A858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03490" y="0"/>
            <a:ext cx="0" cy="8976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A7CABAC4-A15C-2947-BBDA-3E7C471075F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00000" y="6422399"/>
            <a:ext cx="0" cy="4368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ijdelijke aanduiding voor tekst 4">
            <a:extLst>
              <a:ext uri="{FF2B5EF4-FFF2-40B4-BE49-F238E27FC236}">
                <a16:creationId xmlns:a16="http://schemas.microsoft.com/office/drawing/2014/main" id="{EC9DF213-E3E0-8342-AB90-CB352AE852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6014" y="6168002"/>
            <a:ext cx="3204000" cy="603193"/>
          </a:xfrm>
          <a:noFill/>
        </p:spPr>
        <p:txBody>
          <a:bodyPr lIns="0" tIns="0" rIns="0" bIns="0" anchor="ctr" anchorCtr="0">
            <a:noAutofit/>
          </a:bodyPr>
          <a:lstStyle>
            <a:lvl1pPr>
              <a:defRPr sz="900" b="0" i="0">
                <a:solidFill>
                  <a:schemeClr val="bg1"/>
                </a:solidFill>
                <a:latin typeface="FagoNo Medium" pitchFamily="2" charset="77"/>
              </a:defRPr>
            </a:lvl1pPr>
          </a:lstStyle>
          <a:p>
            <a:r>
              <a:rPr lang="nl-NL"/>
              <a:t>Klik om voettekst in te voeren</a:t>
            </a:r>
          </a:p>
        </p:txBody>
      </p:sp>
      <p:sp>
        <p:nvSpPr>
          <p:cNvPr id="15" name="Tijdelijke aanduiding voor tekst 4">
            <a:extLst>
              <a:ext uri="{FF2B5EF4-FFF2-40B4-BE49-F238E27FC236}">
                <a16:creationId xmlns:a16="http://schemas.microsoft.com/office/drawing/2014/main" id="{682210DB-6D4A-BC41-B910-145F2F32D6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0314" y="6168002"/>
            <a:ext cx="3204000" cy="603193"/>
          </a:xfrm>
          <a:noFill/>
        </p:spPr>
        <p:txBody>
          <a:bodyPr lIns="0" tIns="0" rIns="0" bIns="0" anchor="ctr" anchorCtr="0">
            <a:noAutofit/>
          </a:bodyPr>
          <a:lstStyle>
            <a:lvl1pPr algn="r">
              <a:defRPr sz="900" b="0" i="0">
                <a:solidFill>
                  <a:schemeClr val="bg1"/>
                </a:solidFill>
                <a:latin typeface="FagoNo Medium" pitchFamily="2" charset="77"/>
              </a:defRPr>
            </a:lvl1pPr>
          </a:lstStyle>
          <a:p>
            <a:r>
              <a:rPr lang="nl-NL"/>
              <a:t>Klik om voettekst in te voeren</a:t>
            </a:r>
          </a:p>
        </p:txBody>
      </p:sp>
    </p:spTree>
    <p:extLst>
      <p:ext uri="{BB962C8B-B14F-4D97-AF65-F5344CB8AC3E}">
        <p14:creationId xmlns:p14="http://schemas.microsoft.com/office/powerpoint/2010/main" val="2814099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">
          <p15:clr>
            <a:srgbClr val="FBAE40"/>
          </p15:clr>
        </p15:guide>
        <p15:guide id="3" pos="6927">
          <p15:clr>
            <a:srgbClr val="FBAE40"/>
          </p15:clr>
        </p15:guide>
        <p15:guide id="4" pos="938">
          <p15:clr>
            <a:srgbClr val="FBAE40"/>
          </p15:clr>
        </p15:guide>
        <p15:guide id="6" orient="horz" pos="617">
          <p15:clr>
            <a:srgbClr val="FBAE40"/>
          </p15:clr>
        </p15:guide>
        <p15:guide id="8" orient="horz" pos="1041">
          <p15:clr>
            <a:srgbClr val="FBAE40"/>
          </p15:clr>
        </p15:guide>
        <p15:guide id="9" orient="horz" pos="3551">
          <p15:clr>
            <a:srgbClr val="FBAE40"/>
          </p15:clr>
        </p15:guide>
        <p15:guide id="10" orient="horz" pos="382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tra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EC9FD404-747D-47CF-8BD6-85DE35A09C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619" y="452669"/>
            <a:ext cx="7631757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First line of the headline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48225EB-A123-4416-BF74-09996F92429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3850" y="1220755"/>
            <a:ext cx="7632700" cy="5187245"/>
          </a:xfrm>
          <a:prstGeom prst="rect">
            <a:avLst/>
          </a:prstGeom>
        </p:spPr>
        <p:txBody>
          <a:bodyPr/>
          <a:lstStyle>
            <a:lvl1pPr marL="180975" indent="-180975" defTabSz="3600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1pPr>
            <a:lvl2pPr marL="447675" indent="-179388" defTabSz="358775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628650" indent="-179388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804863" indent="-179388">
              <a:buClr>
                <a:srgbClr val="AE1022"/>
              </a:buClr>
              <a:buFont typeface="Arial" panose="020B0604020202020204" pitchFamily="34" charset="0"/>
              <a:buChar char="•"/>
              <a:tabLst>
                <a:tab pos="804863" algn="l"/>
              </a:tabLst>
              <a:defRPr>
                <a:solidFill>
                  <a:schemeClr val="tx1"/>
                </a:solidFill>
                <a:latin typeface="+mn-lt"/>
              </a:defRPr>
            </a:lvl4pPr>
            <a:lvl5pPr marL="985838" indent="-179388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1166813" indent="-179388">
              <a:buClr>
                <a:srgbClr val="AE1022"/>
              </a:buClr>
              <a:buFont typeface="Arial" panose="020B0604020202020204" pitchFamily="34" charset="0"/>
              <a:buChar char="•"/>
              <a:tabLst>
                <a:tab pos="1076325" algn="l"/>
              </a:tabLst>
              <a:defRPr sz="1800"/>
            </a:lvl6pPr>
            <a:lvl7pPr marL="1346400" indent="-179388">
              <a:buClr>
                <a:srgbClr val="C00000"/>
              </a:buClr>
              <a:defRPr sz="1800"/>
            </a:lvl7pPr>
            <a:lvl8pPr marL="1530000" indent="-179388">
              <a:buClr>
                <a:srgbClr val="C00000"/>
              </a:buClr>
              <a:defRPr sz="1800"/>
            </a:lvl8pPr>
            <a:lvl9pPr marL="2424113" indent="-228600">
              <a:buClr>
                <a:srgbClr val="C00000"/>
              </a:buClr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460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ACPRBackground1.jpg"/>
          <p:cNvPicPr>
            <a:picLocks noChangeAspect="1"/>
          </p:cNvPicPr>
          <p:nvPr userDrawn="1"/>
        </p:nvPicPr>
        <p:blipFill>
          <a:blip r:embed="rId2" cstate="print"/>
          <a:srcRect t="2715"/>
          <a:stretch>
            <a:fillRect/>
          </a:stretch>
        </p:blipFill>
        <p:spPr>
          <a:xfrm>
            <a:off x="4986001" y="1316766"/>
            <a:ext cx="3226003" cy="418457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5760000" cy="6868800"/>
          </a:xfrm>
          <a:prstGeom prst="rect">
            <a:avLst/>
          </a:prstGeom>
          <a:gradFill flip="none" rotWithShape="1">
            <a:gsLst>
              <a:gs pos="0">
                <a:srgbClr val="4D606F"/>
              </a:gs>
              <a:gs pos="100000">
                <a:srgbClr val="384650"/>
              </a:gs>
            </a:gsLst>
            <a:lin ang="5400000" scaled="0"/>
            <a:tileRect/>
          </a:gradFill>
          <a:ln>
            <a:noFill/>
          </a:ln>
          <a:effectLst>
            <a:outerShdw blurRad="76200" dist="76200" dir="1380000" rotWithShape="0">
              <a:srgbClr val="000000">
                <a:alpha val="2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72000" y="0"/>
            <a:ext cx="72000" cy="2520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3499-6FEA-47F6-B45F-E78ED2B25251}" type="slidenum">
              <a:rPr lang="en-GB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533400" y="3120000"/>
            <a:ext cx="4800600" cy="1112835"/>
          </a:xfrm>
        </p:spPr>
        <p:txBody>
          <a:bodyPr>
            <a:normAutofit/>
          </a:bodyPr>
          <a:lstStyle>
            <a:lvl1pPr algn="l">
              <a:defRPr sz="2400" b="1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533400" y="4272000"/>
            <a:ext cx="4800600" cy="685800"/>
          </a:xfrm>
        </p:spPr>
        <p:txBody>
          <a:bodyPr/>
          <a:lstStyle>
            <a:lvl1pPr marL="0" indent="0" algn="l">
              <a:buNone/>
              <a:defRPr b="1" i="0">
                <a:solidFill>
                  <a:srgbClr val="FFFFFF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3" name="Picture 12" descr="H:\Projects\Communications Department Shared\G_Communications Planning\ESC-General\membership2016\Print and design\ESC-ribbon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900" y="1"/>
            <a:ext cx="1000100" cy="1627623"/>
          </a:xfrm>
          <a:prstGeom prst="rect">
            <a:avLst/>
          </a:prstGeom>
          <a:noFill/>
        </p:spPr>
      </p:pic>
      <p:pic>
        <p:nvPicPr>
          <p:cNvPr id="15" name="Picture 14" descr="Logo_EAPC_duo_2016 (3)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429520" y="5238763"/>
            <a:ext cx="1429376" cy="142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3778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8723" y="628800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Speaker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3499-6FEA-47F6-B45F-E78ED2B25251}" type="slidenum">
              <a:rPr lang="en-GB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75254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3502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18723" y="628800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Speaker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B053499-6FEA-47F6-B45F-E78ED2B25251}" type="slidenum">
              <a:rPr lang="en-GB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43440" y="1598921"/>
            <a:ext cx="4071937" cy="4357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25592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C988CC6-97EB-4A45-9195-47EF7C52919D}" type="datetime1">
              <a:rPr lang="nl-BE"/>
              <a:pPr/>
              <a:t>5/07/2024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476D89C-E8B9-AE4E-B6DF-5DF853DAFA02}" type="slidenum">
              <a:rPr lang="nl-BE"/>
              <a:pPr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94" r:id="rId4"/>
    <p:sldLayoutId id="2147483695" r:id="rId5"/>
    <p:sldLayoutId id="2147483696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216000"/>
          </a:xfrm>
          <a:prstGeom prst="rect">
            <a:avLst/>
          </a:prstGeom>
          <a:solidFill>
            <a:srgbClr val="78B84D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09600" y="1248001"/>
            <a:ext cx="8536800" cy="1588"/>
          </a:xfrm>
          <a:prstGeom prst="line">
            <a:avLst/>
          </a:prstGeom>
          <a:ln w="6350">
            <a:solidFill>
              <a:srgbClr val="78B84D">
                <a:alpha val="6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0"/>
            <a:ext cx="432000" cy="216000"/>
          </a:xfrm>
          <a:prstGeom prst="rect">
            <a:avLst/>
          </a:prstGeom>
          <a:solidFill>
            <a:srgbClr val="F28C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5400000" flipH="1" flipV="1">
            <a:off x="216000" y="6667200"/>
            <a:ext cx="396000" cy="794"/>
          </a:xfrm>
          <a:prstGeom prst="line">
            <a:avLst/>
          </a:prstGeom>
          <a:ln w="6350">
            <a:solidFill>
              <a:srgbClr val="F28C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002" y="312000"/>
            <a:ext cx="8263229" cy="79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000" y="1600201"/>
            <a:ext cx="8253642" cy="4329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3951" y="23127"/>
            <a:ext cx="498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B053499-6FEA-47F6-B45F-E78ED2B25251}" type="slidenum">
              <a:rPr lang="en-GB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8723" y="62880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1">
                <a:solidFill>
                  <a:schemeClr val="tx1">
                    <a:tint val="75000"/>
                  </a:schemeClr>
                </a:solidFill>
                <a:latin typeface="Verdana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Speaker</a:t>
            </a:r>
            <a:endParaRPr lang="en-GB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pic>
        <p:nvPicPr>
          <p:cNvPr id="18" name="Picture 17" descr="Logo_EAPC_duo_2016 (3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48072" y="5524515"/>
            <a:ext cx="1238770" cy="12381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7" y="6191270"/>
            <a:ext cx="2115015" cy="36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p:transition>
    <p:fade/>
  </p:transition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400" b="1" i="0" kern="1200">
          <a:solidFill>
            <a:srgbClr val="78B84D"/>
          </a:solidFill>
          <a:latin typeface="Verdana"/>
          <a:ea typeface="+mj-ea"/>
          <a:cs typeface="Verdana"/>
        </a:defRPr>
      </a:lvl1pPr>
    </p:titleStyle>
    <p:bodyStyle>
      <a:lvl1pPr marL="266700" indent="-266700" algn="l" defTabSz="914400" rtl="0" eaLnBrk="1" latinLnBrk="0" hangingPunct="1">
        <a:spcBef>
          <a:spcPct val="20000"/>
        </a:spcBef>
        <a:buClr>
          <a:srgbClr val="F28C26"/>
        </a:buClr>
        <a:buFont typeface="Arial" pitchFamily="34" charset="0"/>
        <a:buChar char="•"/>
        <a:defRPr sz="1800" b="1" i="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1pPr>
      <a:lvl2pPr marL="531813" indent="-265113" algn="l" defTabSz="914400" rtl="0" eaLnBrk="1" latinLnBrk="0" hangingPunct="1">
        <a:spcBef>
          <a:spcPct val="20000"/>
        </a:spcBef>
        <a:buClr>
          <a:srgbClr val="F28C26"/>
        </a:buClr>
        <a:buFont typeface="Arial" pitchFamily="34" charset="0"/>
        <a:buChar char="•"/>
        <a:defRPr sz="1600" b="0" i="0" kern="1200">
          <a:solidFill>
            <a:schemeClr val="tx1">
              <a:lumMod val="65000"/>
              <a:lumOff val="35000"/>
            </a:schemeClr>
          </a:solidFill>
          <a:latin typeface="Verdana Italic"/>
          <a:ea typeface="+mn-ea"/>
          <a:cs typeface="Verdana Italic"/>
        </a:defRPr>
      </a:lvl2pPr>
      <a:lvl3pPr marL="809625" indent="-277813" algn="l" defTabSz="914400" rtl="0" eaLnBrk="1" latinLnBrk="0" hangingPunct="1">
        <a:spcBef>
          <a:spcPct val="20000"/>
        </a:spcBef>
        <a:buClr>
          <a:srgbClr val="F28C26"/>
        </a:buClr>
        <a:buFont typeface="Arial" pitchFamily="34" charset="0"/>
        <a:buChar char="•"/>
        <a:defRPr sz="1400" b="0" i="0" kern="1200">
          <a:solidFill>
            <a:schemeClr val="tx1">
              <a:lumMod val="65000"/>
              <a:lumOff val="35000"/>
            </a:schemeClr>
          </a:solidFill>
          <a:latin typeface="Verdana Italic"/>
          <a:ea typeface="+mn-ea"/>
          <a:cs typeface="Verdana Italic"/>
        </a:defRPr>
      </a:lvl3pPr>
      <a:lvl4pPr marL="1076325" indent="-266700" algn="l" defTabSz="914400" rtl="0" eaLnBrk="1" latinLnBrk="0" hangingPunct="1">
        <a:spcBef>
          <a:spcPct val="20000"/>
        </a:spcBef>
        <a:buClr>
          <a:srgbClr val="F28C26"/>
        </a:buClr>
        <a:buFont typeface="Arial" pitchFamily="34" charset="0"/>
        <a:buChar char="•"/>
        <a:defRPr sz="1400" b="0" i="0" kern="1200">
          <a:solidFill>
            <a:schemeClr val="tx1">
              <a:lumMod val="65000"/>
              <a:lumOff val="35000"/>
            </a:schemeClr>
          </a:solidFill>
          <a:latin typeface="Verdana Italic"/>
          <a:ea typeface="+mn-ea"/>
          <a:cs typeface="Verdana Italic"/>
        </a:defRPr>
      </a:lvl4pPr>
      <a:lvl5pPr marL="1343025" indent="-266700" algn="l" defTabSz="914400" rtl="0" eaLnBrk="1" latinLnBrk="0" hangingPunct="1">
        <a:spcBef>
          <a:spcPct val="20000"/>
        </a:spcBef>
        <a:buClr>
          <a:srgbClr val="F28C26"/>
        </a:buClr>
        <a:buFont typeface="Arial" pitchFamily="34" charset="0"/>
        <a:buChar char="•"/>
        <a:defRPr sz="1400" b="0" i="0" kern="1200">
          <a:solidFill>
            <a:schemeClr val="tx1">
              <a:lumMod val="65000"/>
              <a:lumOff val="35000"/>
            </a:schemeClr>
          </a:solidFill>
          <a:latin typeface="Verdana Italic"/>
          <a:ea typeface="+mn-ea"/>
          <a:cs typeface="Verdana Ital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15616" y="4091714"/>
            <a:ext cx="6912768" cy="630982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/>
              <a:t>Digital </a:t>
            </a:r>
            <a:r>
              <a:rPr lang="nl-NL" dirty="0" err="1"/>
              <a:t>innovation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cardiac</a:t>
            </a:r>
            <a:r>
              <a:rPr lang="nl-NL" dirty="0"/>
              <a:t> </a:t>
            </a:r>
            <a:r>
              <a:rPr lang="nl-NL" dirty="0" err="1"/>
              <a:t>rehabilitation</a:t>
            </a:r>
            <a:endParaRPr lang="nl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2C89A5-E492-48E3-A58B-F1882B32F1EE}"/>
              </a:ext>
            </a:extLst>
          </p:cNvPr>
          <p:cNvSpPr txBox="1"/>
          <p:nvPr/>
        </p:nvSpPr>
        <p:spPr>
          <a:xfrm>
            <a:off x="2286000" y="501402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dirty="0"/>
              <a:t>Dominique Hansen, PhD, FESC</a:t>
            </a:r>
          </a:p>
          <a:p>
            <a:pPr algn="ctr"/>
            <a:r>
              <a:rPr lang="nl-BE" dirty="0"/>
              <a:t>Hasselt University, Hasselt, Belgium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8443C8-DA39-4DD3-BCD5-156CFBE6CC91}"/>
              </a:ext>
            </a:extLst>
          </p:cNvPr>
          <p:cNvSpPr txBox="1"/>
          <p:nvPr/>
        </p:nvSpPr>
        <p:spPr>
          <a:xfrm>
            <a:off x="2555776" y="5951689"/>
            <a:ext cx="65882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30th Annual Meeting of the Japanese Society of Cardiac Rehabilitation</a:t>
            </a:r>
          </a:p>
          <a:p>
            <a:r>
              <a:rPr lang="en-US" sz="1600" dirty="0"/>
              <a:t>July 13, 2024</a:t>
            </a:r>
          </a:p>
          <a:p>
            <a:r>
              <a:rPr lang="en-US" sz="1600" dirty="0"/>
              <a:t>Kobe, Japan</a:t>
            </a:r>
            <a:endParaRPr lang="nl-BE" sz="1600" dirty="0"/>
          </a:p>
        </p:txBody>
      </p:sp>
    </p:spTree>
    <p:extLst>
      <p:ext uri="{BB962C8B-B14F-4D97-AF65-F5344CB8AC3E}">
        <p14:creationId xmlns:p14="http://schemas.microsoft.com/office/powerpoint/2010/main" val="3871607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61068F-113F-42DB-9D12-909FD208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err="1"/>
              <a:t>Targeted</a:t>
            </a:r>
            <a:r>
              <a:rPr lang="nl-BE" dirty="0"/>
              <a:t> </a:t>
            </a:r>
            <a:r>
              <a:rPr lang="nl-BE" dirty="0" err="1"/>
              <a:t>exercise</a:t>
            </a:r>
            <a:r>
              <a:rPr lang="nl-BE" dirty="0"/>
              <a:t> in CVD (‘</a:t>
            </a:r>
            <a:r>
              <a:rPr lang="nl-BE" dirty="0" err="1"/>
              <a:t>precision</a:t>
            </a:r>
            <a:r>
              <a:rPr lang="nl-BE" dirty="0"/>
              <a:t> </a:t>
            </a:r>
            <a:r>
              <a:rPr lang="nl-BE" dirty="0" err="1"/>
              <a:t>intervention</a:t>
            </a:r>
            <a:r>
              <a:rPr lang="nl-BE" dirty="0"/>
              <a:t>’)</a:t>
            </a:r>
            <a:br>
              <a:rPr lang="nl-BE" dirty="0"/>
            </a:br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6DC71-EC9D-43BE-9AF7-2879B5C9B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629" y="1988080"/>
            <a:ext cx="1337567" cy="8887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567A62-70E1-401A-A0FA-6607C5CE234D}"/>
              </a:ext>
            </a:extLst>
          </p:cNvPr>
          <p:cNvSpPr txBox="1"/>
          <p:nvPr/>
        </p:nvSpPr>
        <p:spPr>
          <a:xfrm>
            <a:off x="6190772" y="1637983"/>
            <a:ext cx="1349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600" b="1" dirty="0" err="1">
                <a:latin typeface="+mn-lt"/>
                <a:ea typeface="+mn-ea"/>
              </a:rPr>
              <a:t>hypertension</a:t>
            </a:r>
            <a:endParaRPr lang="nl-BE" sz="1600" b="1" dirty="0">
              <a:latin typeface="+mn-lt"/>
              <a:ea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02EA15-4869-4F90-9FDD-BCC563475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145" y="3964983"/>
            <a:ext cx="1337567" cy="694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EBF775-75B0-48E0-B705-6D39B837ABC4}"/>
              </a:ext>
            </a:extLst>
          </p:cNvPr>
          <p:cNvSpPr txBox="1"/>
          <p:nvPr/>
        </p:nvSpPr>
        <p:spPr>
          <a:xfrm>
            <a:off x="5961649" y="3618041"/>
            <a:ext cx="1527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600" b="1" dirty="0">
                <a:latin typeface="+mn-lt"/>
              </a:rPr>
              <a:t>type 2 diabetes</a:t>
            </a:r>
            <a:endParaRPr lang="nl-BE" sz="1600" b="1" dirty="0">
              <a:latin typeface="+mn-lt"/>
              <a:ea typeface="+mn-e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286F30-CB27-40E2-81E4-A1540A0F8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239" y="1780518"/>
            <a:ext cx="1736943" cy="9114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9421B1-E595-4EE4-9431-5D022517101C}"/>
              </a:ext>
            </a:extLst>
          </p:cNvPr>
          <p:cNvSpPr txBox="1"/>
          <p:nvPr/>
        </p:nvSpPr>
        <p:spPr>
          <a:xfrm>
            <a:off x="934994" y="1463459"/>
            <a:ext cx="1913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600" b="1" dirty="0" err="1">
                <a:latin typeface="+mn-lt"/>
              </a:rPr>
              <a:t>exercise</a:t>
            </a:r>
            <a:r>
              <a:rPr lang="nl-BE" sz="1600" b="1" dirty="0">
                <a:latin typeface="+mn-lt"/>
              </a:rPr>
              <a:t> </a:t>
            </a:r>
            <a:r>
              <a:rPr lang="nl-BE" sz="1600" b="1" dirty="0" err="1">
                <a:latin typeface="+mn-lt"/>
              </a:rPr>
              <a:t>intolerance</a:t>
            </a:r>
            <a:endParaRPr lang="nl-BE" sz="1600" b="1" dirty="0">
              <a:latin typeface="+mn-lt"/>
              <a:ea typeface="+mn-e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822A10-307D-4025-82CE-6D698AB26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415" y="4112403"/>
            <a:ext cx="1241824" cy="8275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AB08A7-7CC2-45E5-B930-BE0B0AF09532}"/>
              </a:ext>
            </a:extLst>
          </p:cNvPr>
          <p:cNvSpPr txBox="1"/>
          <p:nvPr/>
        </p:nvSpPr>
        <p:spPr>
          <a:xfrm>
            <a:off x="1367767" y="3673070"/>
            <a:ext cx="1302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600" b="1" dirty="0" err="1">
                <a:latin typeface="+mn-lt"/>
                <a:ea typeface="+mn-ea"/>
              </a:rPr>
              <a:t>dyslipidemia</a:t>
            </a:r>
            <a:endParaRPr lang="nl-BE" sz="1600" b="1" dirty="0">
              <a:latin typeface="+mn-lt"/>
              <a:ea typeface="+mn-ea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57EF1C8-ED7B-47F6-8D60-43AA896F2D3F}"/>
              </a:ext>
            </a:extLst>
          </p:cNvPr>
          <p:cNvCxnSpPr>
            <a:cxnSpLocks/>
            <a:stCxn id="1026" idx="3"/>
            <a:endCxn id="4" idx="1"/>
          </p:cNvCxnSpPr>
          <p:nvPr/>
        </p:nvCxnSpPr>
        <p:spPr>
          <a:xfrm flipV="1">
            <a:off x="5435847" y="2432450"/>
            <a:ext cx="760782" cy="1274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8696AA6-400C-408F-BC50-D1B32572510F}"/>
              </a:ext>
            </a:extLst>
          </p:cNvPr>
          <p:cNvCxnSpPr>
            <a:cxnSpLocks/>
            <a:stCxn id="1026" idx="1"/>
            <a:endCxn id="9" idx="3"/>
          </p:cNvCxnSpPr>
          <p:nvPr/>
        </p:nvCxnSpPr>
        <p:spPr>
          <a:xfrm flipH="1" flipV="1">
            <a:off x="2858182" y="2236239"/>
            <a:ext cx="426916" cy="1471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B0F5420-8A58-49D5-A88B-82ECC05530A2}"/>
              </a:ext>
            </a:extLst>
          </p:cNvPr>
          <p:cNvCxnSpPr>
            <a:cxnSpLocks/>
            <a:stCxn id="1026" idx="1"/>
            <a:endCxn id="11" idx="3"/>
          </p:cNvCxnSpPr>
          <p:nvPr/>
        </p:nvCxnSpPr>
        <p:spPr>
          <a:xfrm flipH="1">
            <a:off x="2640239" y="3707429"/>
            <a:ext cx="644859" cy="818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F68C235-E5E8-4D1B-B14B-171DCB6FDAA6}"/>
              </a:ext>
            </a:extLst>
          </p:cNvPr>
          <p:cNvCxnSpPr>
            <a:cxnSpLocks/>
            <a:stCxn id="1026" idx="3"/>
            <a:endCxn id="7" idx="1"/>
          </p:cNvCxnSpPr>
          <p:nvPr/>
        </p:nvCxnSpPr>
        <p:spPr>
          <a:xfrm>
            <a:off x="5435847" y="3707429"/>
            <a:ext cx="710298" cy="604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FDF080B-0AD7-44A0-B62A-B6253634BDA1}"/>
              </a:ext>
            </a:extLst>
          </p:cNvPr>
          <p:cNvSpPr txBox="1"/>
          <p:nvPr/>
        </p:nvSpPr>
        <p:spPr>
          <a:xfrm>
            <a:off x="137449" y="2295157"/>
            <a:ext cx="3067506" cy="93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400" b="1" dirty="0">
                <a:latin typeface="+mn-lt"/>
                <a:ea typeface="+mn-ea"/>
              </a:rPr>
              <a:t>HIIT </a:t>
            </a:r>
          </a:p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000" dirty="0">
                <a:latin typeface="+mn-lt"/>
                <a:ea typeface="+mn-ea"/>
              </a:rPr>
              <a:t>(short term)</a:t>
            </a:r>
          </a:p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400" b="1" dirty="0"/>
              <a:t>High </a:t>
            </a:r>
            <a:r>
              <a:rPr lang="nl-BE" sz="1400" b="1" dirty="0" err="1"/>
              <a:t>endurance</a:t>
            </a:r>
            <a:r>
              <a:rPr lang="nl-BE" sz="1400" b="1" dirty="0"/>
              <a:t> </a:t>
            </a:r>
            <a:r>
              <a:rPr lang="nl-BE" sz="1400" b="1" dirty="0" err="1"/>
              <a:t>exercise</a:t>
            </a:r>
            <a:r>
              <a:rPr lang="nl-BE" sz="1400" b="1" dirty="0"/>
              <a:t> volume </a:t>
            </a:r>
          </a:p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000" dirty="0"/>
              <a:t>(long term)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D0E088-3B5A-481C-B8AF-D7EEE8072A12}"/>
              </a:ext>
            </a:extLst>
          </p:cNvPr>
          <p:cNvSpPr txBox="1"/>
          <p:nvPr/>
        </p:nvSpPr>
        <p:spPr>
          <a:xfrm>
            <a:off x="6954947" y="2860096"/>
            <a:ext cx="19149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400" b="1" dirty="0" err="1"/>
              <a:t>Endurance</a:t>
            </a:r>
            <a:r>
              <a:rPr lang="nl-BE" sz="1400" b="1" dirty="0"/>
              <a:t> </a:t>
            </a:r>
            <a:r>
              <a:rPr lang="nl-BE" sz="1400" b="1" dirty="0" err="1"/>
              <a:t>exercise</a:t>
            </a:r>
            <a:endParaRPr lang="nl-BE" sz="1400" b="1" dirty="0"/>
          </a:p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000" dirty="0">
                <a:latin typeface="+mn-lt"/>
                <a:ea typeface="+mn-ea"/>
              </a:rPr>
              <a:t>At </a:t>
            </a:r>
            <a:r>
              <a:rPr lang="nl-BE" sz="1000" dirty="0" err="1">
                <a:latin typeface="+mn-lt"/>
                <a:ea typeface="+mn-ea"/>
              </a:rPr>
              <a:t>least</a:t>
            </a:r>
            <a:r>
              <a:rPr lang="nl-BE" sz="1000" dirty="0">
                <a:latin typeface="+mn-lt"/>
                <a:ea typeface="+mn-ea"/>
              </a:rPr>
              <a:t> moderate-intense</a:t>
            </a:r>
          </a:p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000" dirty="0">
                <a:latin typeface="+mn-lt"/>
              </a:rPr>
              <a:t>At </a:t>
            </a:r>
            <a:r>
              <a:rPr lang="nl-BE" sz="1000" dirty="0" err="1">
                <a:latin typeface="+mn-lt"/>
              </a:rPr>
              <a:t>least</a:t>
            </a:r>
            <a:r>
              <a:rPr lang="nl-BE" sz="1000" dirty="0">
                <a:latin typeface="+mn-lt"/>
              </a:rPr>
              <a:t> 30-45 min/</a:t>
            </a:r>
            <a:r>
              <a:rPr lang="nl-BE" sz="1000" dirty="0" err="1">
                <a:latin typeface="+mn-lt"/>
              </a:rPr>
              <a:t>session</a:t>
            </a:r>
            <a:endParaRPr lang="nl-BE" sz="1200" dirty="0">
              <a:latin typeface="+mn-lt"/>
              <a:ea typeface="+mn-e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5A7628-4A9B-4D82-A4AF-4BA4EE09B6A4}"/>
              </a:ext>
            </a:extLst>
          </p:cNvPr>
          <p:cNvSpPr txBox="1"/>
          <p:nvPr/>
        </p:nvSpPr>
        <p:spPr>
          <a:xfrm>
            <a:off x="175884" y="4998944"/>
            <a:ext cx="19149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400" b="1" dirty="0" err="1"/>
              <a:t>Endurance</a:t>
            </a:r>
            <a:r>
              <a:rPr lang="nl-BE" sz="1400" b="1" dirty="0"/>
              <a:t> </a:t>
            </a:r>
            <a:r>
              <a:rPr lang="nl-BE" sz="1400" b="1" dirty="0" err="1"/>
              <a:t>exercise</a:t>
            </a:r>
            <a:endParaRPr lang="nl-BE" sz="1400" b="1" dirty="0"/>
          </a:p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000" dirty="0"/>
              <a:t>&gt;1200 kcal</a:t>
            </a:r>
            <a:r>
              <a:rPr lang="nl-BE" sz="1000" dirty="0">
                <a:latin typeface="+mn-lt"/>
                <a:ea typeface="+mn-ea"/>
              </a:rPr>
              <a:t>/week </a:t>
            </a:r>
            <a:r>
              <a:rPr lang="nl-BE" sz="1000" dirty="0" err="1">
                <a:latin typeface="+mn-lt"/>
                <a:ea typeface="+mn-ea"/>
              </a:rPr>
              <a:t>for</a:t>
            </a:r>
            <a:r>
              <a:rPr lang="nl-BE" sz="1000" dirty="0">
                <a:latin typeface="+mn-lt"/>
                <a:ea typeface="+mn-ea"/>
              </a:rPr>
              <a:t> HDL-c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AE4143-E4CB-4710-85C2-2CB0EA569A78}"/>
              </a:ext>
            </a:extLst>
          </p:cNvPr>
          <p:cNvSpPr txBox="1"/>
          <p:nvPr/>
        </p:nvSpPr>
        <p:spPr>
          <a:xfrm>
            <a:off x="7018105" y="4647067"/>
            <a:ext cx="1914948" cy="93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400" b="1" dirty="0" err="1"/>
              <a:t>Endurance</a:t>
            </a:r>
            <a:r>
              <a:rPr lang="nl-BE" sz="1400" b="1" dirty="0"/>
              <a:t> </a:t>
            </a:r>
            <a:r>
              <a:rPr lang="nl-BE" sz="1400" b="1" dirty="0" err="1"/>
              <a:t>exercise</a:t>
            </a:r>
            <a:endParaRPr lang="nl-BE" sz="1400" b="1" dirty="0"/>
          </a:p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000" dirty="0">
                <a:latin typeface="+mn-lt"/>
                <a:ea typeface="+mn-ea"/>
              </a:rPr>
              <a:t>5-7 </a:t>
            </a:r>
            <a:r>
              <a:rPr lang="nl-BE" sz="1000" dirty="0" err="1">
                <a:latin typeface="+mn-lt"/>
                <a:ea typeface="+mn-ea"/>
              </a:rPr>
              <a:t>days</a:t>
            </a:r>
            <a:r>
              <a:rPr lang="nl-BE" sz="1000" dirty="0">
                <a:latin typeface="+mn-lt"/>
                <a:ea typeface="+mn-ea"/>
              </a:rPr>
              <a:t>/week</a:t>
            </a:r>
          </a:p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400" b="1" dirty="0" err="1">
                <a:latin typeface="+mn-lt"/>
                <a:ea typeface="+mn-ea"/>
              </a:rPr>
              <a:t>Resistance</a:t>
            </a:r>
            <a:r>
              <a:rPr lang="nl-BE" sz="1400" b="1" dirty="0">
                <a:latin typeface="+mn-lt"/>
                <a:ea typeface="+mn-ea"/>
              </a:rPr>
              <a:t> </a:t>
            </a:r>
            <a:r>
              <a:rPr lang="nl-BE" sz="1400" b="1" dirty="0" err="1">
                <a:latin typeface="+mn-lt"/>
                <a:ea typeface="+mn-ea"/>
              </a:rPr>
              <a:t>exercise</a:t>
            </a:r>
            <a:endParaRPr lang="nl-BE" sz="1400" b="1" dirty="0">
              <a:latin typeface="+mn-lt"/>
              <a:ea typeface="+mn-ea"/>
            </a:endParaRPr>
          </a:p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000" dirty="0"/>
              <a:t>High volume (&gt;21 sets)</a:t>
            </a:r>
            <a:endParaRPr lang="nl-BE" sz="1000" dirty="0">
              <a:latin typeface="+mn-lt"/>
              <a:ea typeface="+mn-ea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19DAD64-1A67-4B88-85E2-2239E6D7C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8427" y="5100683"/>
            <a:ext cx="1681679" cy="76204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2145F14-62BC-435D-A43A-C677CE2E4156}"/>
              </a:ext>
            </a:extLst>
          </p:cNvPr>
          <p:cNvSpPr txBox="1"/>
          <p:nvPr/>
        </p:nvSpPr>
        <p:spPr>
          <a:xfrm>
            <a:off x="2640239" y="4745588"/>
            <a:ext cx="2539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600" b="1" dirty="0" err="1">
                <a:latin typeface="+mn-lt"/>
              </a:rPr>
              <a:t>sarcopenia</a:t>
            </a:r>
            <a:r>
              <a:rPr lang="nl-BE" sz="1600" b="1" dirty="0">
                <a:latin typeface="+mn-lt"/>
              </a:rPr>
              <a:t>/</a:t>
            </a:r>
            <a:r>
              <a:rPr lang="nl-BE" sz="1600" b="1" dirty="0" err="1">
                <a:latin typeface="+mn-lt"/>
              </a:rPr>
              <a:t>muscle</a:t>
            </a:r>
            <a:r>
              <a:rPr lang="nl-BE" sz="1600" b="1" dirty="0">
                <a:latin typeface="+mn-lt"/>
              </a:rPr>
              <a:t> </a:t>
            </a:r>
            <a:r>
              <a:rPr lang="nl-BE" sz="1600" b="1" dirty="0" err="1">
                <a:latin typeface="+mn-lt"/>
              </a:rPr>
              <a:t>wasting</a:t>
            </a:r>
            <a:endParaRPr lang="nl-BE" sz="1600" b="1" dirty="0">
              <a:latin typeface="+mn-lt"/>
              <a:ea typeface="+mn-ea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3D8E43-D0E0-4CC0-9DD0-E17D004C0B86}"/>
              </a:ext>
            </a:extLst>
          </p:cNvPr>
          <p:cNvSpPr txBox="1"/>
          <p:nvPr/>
        </p:nvSpPr>
        <p:spPr>
          <a:xfrm>
            <a:off x="2318738" y="5784924"/>
            <a:ext cx="164724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400" b="1" dirty="0" err="1">
                <a:latin typeface="+mn-lt"/>
                <a:ea typeface="+mn-ea"/>
              </a:rPr>
              <a:t>Resistance</a:t>
            </a:r>
            <a:r>
              <a:rPr lang="nl-BE" sz="1400" b="1" dirty="0">
                <a:latin typeface="+mn-lt"/>
                <a:ea typeface="+mn-ea"/>
              </a:rPr>
              <a:t> </a:t>
            </a:r>
            <a:r>
              <a:rPr lang="nl-BE" sz="1400" b="1" dirty="0" err="1">
                <a:latin typeface="+mn-lt"/>
                <a:ea typeface="+mn-ea"/>
              </a:rPr>
              <a:t>exercise</a:t>
            </a:r>
            <a:endParaRPr lang="nl-BE" sz="1400" b="1" dirty="0">
              <a:latin typeface="+mn-lt"/>
              <a:ea typeface="+mn-ea"/>
            </a:endParaRPr>
          </a:p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000" dirty="0" err="1"/>
              <a:t>Higher</a:t>
            </a:r>
            <a:r>
              <a:rPr lang="nl-BE" sz="1000" dirty="0"/>
              <a:t> </a:t>
            </a:r>
            <a:r>
              <a:rPr lang="nl-BE" sz="1000" dirty="0" err="1"/>
              <a:t>intensity</a:t>
            </a:r>
            <a:endParaRPr lang="nl-BE" sz="1000" dirty="0">
              <a:latin typeface="+mn-lt"/>
              <a:ea typeface="+mn-ea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6DFF3A6-0982-44DB-8C2E-81146F2A1CC0}"/>
              </a:ext>
            </a:extLst>
          </p:cNvPr>
          <p:cNvCxnSpPr>
            <a:cxnSpLocks/>
            <a:stCxn id="1026" idx="2"/>
            <a:endCxn id="31" idx="0"/>
          </p:cNvCxnSpPr>
          <p:nvPr/>
        </p:nvCxnSpPr>
        <p:spPr>
          <a:xfrm flipH="1">
            <a:off x="3069267" y="4425465"/>
            <a:ext cx="1291206" cy="675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ABE06909-B00B-449F-A1BA-731778F8101C}"/>
              </a:ext>
            </a:extLst>
          </p:cNvPr>
          <p:cNvSpPr txBox="1"/>
          <p:nvPr/>
        </p:nvSpPr>
        <p:spPr>
          <a:xfrm>
            <a:off x="107504" y="6329825"/>
            <a:ext cx="77169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800" dirty="0"/>
              <a:t>Hansen D, et al. </a:t>
            </a:r>
            <a:r>
              <a:rPr lang="nl-BE" sz="800" dirty="0" err="1"/>
              <a:t>Exercise</a:t>
            </a:r>
            <a:r>
              <a:rPr lang="nl-BE" sz="800" dirty="0"/>
              <a:t> </a:t>
            </a:r>
            <a:r>
              <a:rPr lang="nl-BE" sz="800" dirty="0" err="1"/>
              <a:t>Prescription</a:t>
            </a:r>
            <a:r>
              <a:rPr lang="nl-BE" sz="800" dirty="0"/>
              <a:t> in </a:t>
            </a:r>
            <a:r>
              <a:rPr lang="nl-BE" sz="800" dirty="0" err="1"/>
              <a:t>Patients</a:t>
            </a:r>
            <a:r>
              <a:rPr lang="nl-BE" sz="800" dirty="0"/>
              <a:t> </a:t>
            </a:r>
            <a:r>
              <a:rPr lang="nl-BE" sz="800" dirty="0" err="1"/>
              <a:t>with</a:t>
            </a:r>
            <a:r>
              <a:rPr lang="nl-BE" sz="800" dirty="0"/>
              <a:t> Different </a:t>
            </a:r>
            <a:r>
              <a:rPr lang="nl-BE" sz="800" dirty="0" err="1"/>
              <a:t>Combinations</a:t>
            </a:r>
            <a:r>
              <a:rPr lang="nl-BE" sz="800" dirty="0"/>
              <a:t> of </a:t>
            </a:r>
            <a:r>
              <a:rPr lang="nl-BE" sz="800" dirty="0" err="1"/>
              <a:t>Cardiovascular</a:t>
            </a:r>
            <a:r>
              <a:rPr lang="nl-BE" sz="800" dirty="0"/>
              <a:t> </a:t>
            </a:r>
            <a:r>
              <a:rPr lang="nl-BE" sz="800" dirty="0" err="1"/>
              <a:t>Disease</a:t>
            </a:r>
            <a:r>
              <a:rPr lang="nl-BE" sz="800" dirty="0"/>
              <a:t> Risk Factors: A Consensus Statement </a:t>
            </a:r>
            <a:r>
              <a:rPr lang="nl-BE" sz="800" dirty="0" err="1"/>
              <a:t>from</a:t>
            </a:r>
            <a:r>
              <a:rPr lang="nl-BE" sz="800" dirty="0"/>
              <a:t> </a:t>
            </a:r>
            <a:r>
              <a:rPr lang="nl-BE" sz="800" dirty="0" err="1"/>
              <a:t>the</a:t>
            </a:r>
            <a:r>
              <a:rPr lang="nl-BE" sz="800" dirty="0"/>
              <a:t> EXPERT </a:t>
            </a:r>
            <a:r>
              <a:rPr lang="nl-BE" sz="800" dirty="0" err="1"/>
              <a:t>Working</a:t>
            </a:r>
            <a:r>
              <a:rPr lang="nl-BE" sz="800" dirty="0"/>
              <a:t> Group. </a:t>
            </a:r>
            <a:r>
              <a:rPr lang="nl-BE" sz="800" dirty="0" err="1"/>
              <a:t>Sports</a:t>
            </a:r>
            <a:r>
              <a:rPr lang="nl-BE" sz="800" dirty="0"/>
              <a:t> </a:t>
            </a:r>
            <a:r>
              <a:rPr lang="nl-BE" sz="800" dirty="0" err="1"/>
              <a:t>Med</a:t>
            </a:r>
            <a:r>
              <a:rPr lang="nl-BE" sz="800" dirty="0"/>
              <a:t>. 2018;48:1781-97./ Hansen D, et al. </a:t>
            </a:r>
            <a:r>
              <a:rPr lang="nl-BE" sz="800" dirty="0" err="1"/>
              <a:t>Standardised</a:t>
            </a:r>
            <a:r>
              <a:rPr lang="nl-BE" sz="800" dirty="0"/>
              <a:t> </a:t>
            </a:r>
            <a:r>
              <a:rPr lang="nl-BE" sz="800" dirty="0" err="1"/>
              <a:t>Exercise</a:t>
            </a:r>
            <a:r>
              <a:rPr lang="nl-BE" sz="800" dirty="0"/>
              <a:t> </a:t>
            </a:r>
            <a:r>
              <a:rPr lang="nl-BE" sz="800" dirty="0" err="1"/>
              <a:t>Prescription</a:t>
            </a:r>
            <a:r>
              <a:rPr lang="nl-BE" sz="800" dirty="0"/>
              <a:t> </a:t>
            </a:r>
            <a:r>
              <a:rPr lang="nl-BE" sz="800" dirty="0" err="1"/>
              <a:t>for</a:t>
            </a:r>
            <a:r>
              <a:rPr lang="nl-BE" sz="800" dirty="0"/>
              <a:t> </a:t>
            </a:r>
            <a:r>
              <a:rPr lang="nl-BE" sz="800" dirty="0" err="1"/>
              <a:t>Patients</a:t>
            </a:r>
            <a:r>
              <a:rPr lang="nl-BE" sz="800" dirty="0"/>
              <a:t> </a:t>
            </a:r>
            <a:r>
              <a:rPr lang="nl-BE" sz="800" dirty="0" err="1"/>
              <a:t>with</a:t>
            </a:r>
            <a:r>
              <a:rPr lang="nl-BE" sz="800" dirty="0"/>
              <a:t> </a:t>
            </a:r>
            <a:r>
              <a:rPr lang="nl-BE" sz="800" dirty="0" err="1"/>
              <a:t>Chronic</a:t>
            </a:r>
            <a:r>
              <a:rPr lang="nl-BE" sz="800" dirty="0"/>
              <a:t> </a:t>
            </a:r>
            <a:r>
              <a:rPr lang="nl-BE" sz="800" dirty="0" err="1"/>
              <a:t>Coronary</a:t>
            </a:r>
            <a:r>
              <a:rPr lang="nl-BE" sz="800" dirty="0"/>
              <a:t> </a:t>
            </a:r>
            <a:r>
              <a:rPr lang="nl-BE" sz="800" dirty="0" err="1"/>
              <a:t>Syndrome</a:t>
            </a:r>
            <a:r>
              <a:rPr lang="nl-BE" sz="800" dirty="0"/>
              <a:t> </a:t>
            </a:r>
            <a:r>
              <a:rPr lang="nl-BE" sz="800" dirty="0" err="1"/>
              <a:t>and</a:t>
            </a:r>
            <a:r>
              <a:rPr lang="nl-BE" sz="800" dirty="0"/>
              <a:t>/or </a:t>
            </a:r>
            <a:r>
              <a:rPr lang="nl-BE" sz="800" dirty="0" err="1"/>
              <a:t>Heart</a:t>
            </a:r>
            <a:r>
              <a:rPr lang="nl-BE" sz="800" dirty="0"/>
              <a:t> Failure: A Consensus Statement </a:t>
            </a:r>
            <a:r>
              <a:rPr lang="nl-BE" sz="800" dirty="0" err="1"/>
              <a:t>from</a:t>
            </a:r>
            <a:r>
              <a:rPr lang="nl-BE" sz="800" dirty="0"/>
              <a:t> </a:t>
            </a:r>
            <a:r>
              <a:rPr lang="nl-BE" sz="800" dirty="0" err="1"/>
              <a:t>the</a:t>
            </a:r>
            <a:r>
              <a:rPr lang="nl-BE" sz="800" dirty="0"/>
              <a:t> EXPERT </a:t>
            </a:r>
            <a:r>
              <a:rPr lang="nl-BE" sz="800" dirty="0" err="1"/>
              <a:t>Working</a:t>
            </a:r>
            <a:r>
              <a:rPr lang="nl-BE" sz="800" dirty="0"/>
              <a:t> Group. </a:t>
            </a:r>
            <a:r>
              <a:rPr lang="nl-BE" sz="800" dirty="0" err="1"/>
              <a:t>Sports</a:t>
            </a:r>
            <a:r>
              <a:rPr lang="nl-BE" sz="800" dirty="0"/>
              <a:t> </a:t>
            </a:r>
            <a:r>
              <a:rPr lang="nl-BE" sz="800" dirty="0" err="1"/>
              <a:t>Med</a:t>
            </a:r>
            <a:r>
              <a:rPr lang="nl-BE" sz="800" dirty="0"/>
              <a:t>. 2023;53:2013-37. </a:t>
            </a:r>
          </a:p>
        </p:txBody>
      </p:sp>
      <p:pic>
        <p:nvPicPr>
          <p:cNvPr id="26" name="Afbeelding 9">
            <a:extLst>
              <a:ext uri="{FF2B5EF4-FFF2-40B4-BE49-F238E27FC236}">
                <a16:creationId xmlns:a16="http://schemas.microsoft.com/office/drawing/2014/main" id="{15883875-0AEC-400D-8F6F-6E51FD6F67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1306" y="1010992"/>
            <a:ext cx="1767820" cy="117994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401A08-E522-45E1-985E-3F15CA88FC81}"/>
              </a:ext>
            </a:extLst>
          </p:cNvPr>
          <p:cNvSpPr txBox="1"/>
          <p:nvPr/>
        </p:nvSpPr>
        <p:spPr>
          <a:xfrm>
            <a:off x="4068049" y="686341"/>
            <a:ext cx="847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600" b="1" dirty="0" err="1">
                <a:latin typeface="+mn-lt"/>
                <a:ea typeface="+mn-ea"/>
              </a:rPr>
              <a:t>obesity</a:t>
            </a:r>
            <a:endParaRPr lang="nl-BE" sz="1600" b="1" dirty="0">
              <a:latin typeface="+mn-lt"/>
              <a:ea typeface="+mn-e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A8717A-32C9-41CD-B779-ED1B3B5F399D}"/>
              </a:ext>
            </a:extLst>
          </p:cNvPr>
          <p:cNvSpPr txBox="1"/>
          <p:nvPr/>
        </p:nvSpPr>
        <p:spPr>
          <a:xfrm>
            <a:off x="3668100" y="2171514"/>
            <a:ext cx="19149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400" b="1" dirty="0" err="1"/>
              <a:t>Endurance</a:t>
            </a:r>
            <a:r>
              <a:rPr lang="nl-BE" sz="1400" b="1" dirty="0"/>
              <a:t> </a:t>
            </a:r>
            <a:r>
              <a:rPr lang="nl-BE" sz="1400" b="1" dirty="0" err="1"/>
              <a:t>exercise</a:t>
            </a:r>
            <a:endParaRPr lang="nl-BE" sz="1400" b="1" dirty="0"/>
          </a:p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000" dirty="0">
                <a:latin typeface="+mn-lt"/>
                <a:ea typeface="+mn-ea"/>
              </a:rPr>
              <a:t>&gt;2000 kcal/week</a:t>
            </a:r>
          </a:p>
        </p:txBody>
      </p:sp>
      <p:pic>
        <p:nvPicPr>
          <p:cNvPr id="1026" name="Picture 2" descr="Is Your Cardiac Rehab Program Keeping Up With the Latest Studies ...">
            <a:extLst>
              <a:ext uri="{FF2B5EF4-FFF2-40B4-BE49-F238E27FC236}">
                <a16:creationId xmlns:a16="http://schemas.microsoft.com/office/drawing/2014/main" id="{9EF2AFE0-7D69-4A61-8C73-A665C2B48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098" y="2989392"/>
            <a:ext cx="2150749" cy="143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9AB45E6-DA2A-4E91-A206-244EC1AF7AFD}"/>
              </a:ext>
            </a:extLst>
          </p:cNvPr>
          <p:cNvCxnSpPr>
            <a:cxnSpLocks/>
            <a:stCxn id="1026" idx="0"/>
            <a:endCxn id="26" idx="2"/>
          </p:cNvCxnSpPr>
          <p:nvPr/>
        </p:nvCxnSpPr>
        <p:spPr>
          <a:xfrm flipV="1">
            <a:off x="4360473" y="2190936"/>
            <a:ext cx="4743" cy="798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0F4B3362-A32E-4D67-8F8A-D302D8609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865" y="5126181"/>
            <a:ext cx="1337567" cy="69484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CA9406D-6CCB-4095-9A39-656857D9F8D9}"/>
              </a:ext>
            </a:extLst>
          </p:cNvPr>
          <p:cNvSpPr txBox="1"/>
          <p:nvPr/>
        </p:nvSpPr>
        <p:spPr>
          <a:xfrm>
            <a:off x="5281486" y="4803632"/>
            <a:ext cx="1527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600" b="1" dirty="0">
                <a:latin typeface="+mn-lt"/>
              </a:rPr>
              <a:t>type 1 diabetes</a:t>
            </a:r>
            <a:endParaRPr lang="nl-BE" sz="1600" b="1" dirty="0">
              <a:latin typeface="+mn-lt"/>
              <a:ea typeface="+mn-ea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6A64D54-7713-4BDA-A0E0-602F171509AC}"/>
              </a:ext>
            </a:extLst>
          </p:cNvPr>
          <p:cNvCxnSpPr>
            <a:cxnSpLocks/>
            <a:stCxn id="1026" idx="2"/>
            <a:endCxn id="48" idx="0"/>
          </p:cNvCxnSpPr>
          <p:nvPr/>
        </p:nvCxnSpPr>
        <p:spPr>
          <a:xfrm>
            <a:off x="4360473" y="4425465"/>
            <a:ext cx="1601176" cy="700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3052156-940F-4B73-9C4C-5D7736CADBB0}"/>
              </a:ext>
            </a:extLst>
          </p:cNvPr>
          <p:cNvSpPr txBox="1"/>
          <p:nvPr/>
        </p:nvSpPr>
        <p:spPr>
          <a:xfrm>
            <a:off x="5184685" y="5795675"/>
            <a:ext cx="22990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400" b="1" dirty="0">
                <a:latin typeface="+mn-lt"/>
              </a:rPr>
              <a:t>Mix </a:t>
            </a:r>
            <a:r>
              <a:rPr lang="nl-BE" sz="1400" b="1" dirty="0" err="1">
                <a:latin typeface="+mn-lt"/>
              </a:rPr>
              <a:t>with</a:t>
            </a:r>
            <a:r>
              <a:rPr lang="nl-BE" sz="1400" b="1" dirty="0">
                <a:latin typeface="+mn-lt"/>
              </a:rPr>
              <a:t> </a:t>
            </a:r>
            <a:r>
              <a:rPr lang="nl-BE" sz="1400" b="1" dirty="0" err="1">
                <a:latin typeface="+mn-lt"/>
              </a:rPr>
              <a:t>anaerobic</a:t>
            </a:r>
            <a:r>
              <a:rPr lang="nl-BE" sz="1400" b="1" dirty="0">
                <a:latin typeface="+mn-lt"/>
              </a:rPr>
              <a:t> </a:t>
            </a:r>
            <a:r>
              <a:rPr lang="nl-BE" sz="1400" b="1" dirty="0" err="1">
                <a:latin typeface="+mn-lt"/>
              </a:rPr>
              <a:t>exercise</a:t>
            </a:r>
            <a:endParaRPr lang="nl-BE" sz="1400" b="1" dirty="0">
              <a:latin typeface="+mn-lt"/>
            </a:endParaRPr>
          </a:p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000" dirty="0">
                <a:latin typeface="+mn-lt"/>
                <a:ea typeface="+mn-ea"/>
              </a:rPr>
              <a:t>SIT, HIIT, </a:t>
            </a:r>
            <a:r>
              <a:rPr lang="nl-BE" sz="1000" dirty="0" err="1">
                <a:latin typeface="+mn-lt"/>
                <a:ea typeface="+mn-ea"/>
              </a:rPr>
              <a:t>resistance</a:t>
            </a:r>
            <a:r>
              <a:rPr lang="nl-BE" sz="1000" dirty="0">
                <a:latin typeface="+mn-lt"/>
                <a:ea typeface="+mn-ea"/>
              </a:rPr>
              <a:t> </a:t>
            </a:r>
            <a:r>
              <a:rPr lang="nl-BE" sz="1000" dirty="0" err="1">
                <a:latin typeface="+mn-lt"/>
                <a:ea typeface="+mn-ea"/>
              </a:rPr>
              <a:t>eexercise</a:t>
            </a:r>
            <a:endParaRPr lang="nl-BE" sz="100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03518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So</a:t>
            </a:r>
            <a:r>
              <a:rPr lang="nl-BE" dirty="0"/>
              <a:t>…</a:t>
            </a:r>
            <a:r>
              <a:rPr lang="nl-BE" dirty="0" err="1"/>
              <a:t>what</a:t>
            </a:r>
            <a:r>
              <a:rPr lang="nl-BE" dirty="0"/>
              <a:t> do we </a:t>
            </a:r>
            <a:r>
              <a:rPr lang="nl-BE" dirty="0" err="1"/>
              <a:t>prescribe</a:t>
            </a:r>
            <a:r>
              <a:rPr lang="nl-BE" dirty="0"/>
              <a:t>?</a:t>
            </a:r>
          </a:p>
        </p:txBody>
      </p:sp>
      <p:pic>
        <p:nvPicPr>
          <p:cNvPr id="6" name="Picture 15" descr="55 Year Old Woman | 55 year old woman, Old women, Wome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492896"/>
            <a:ext cx="2011544" cy="150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971600" y="980728"/>
            <a:ext cx="3411455" cy="4975628"/>
            <a:chOff x="2398" y="1457"/>
            <a:chExt cx="964" cy="1406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2398" y="1457"/>
              <a:ext cx="964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8" y="1457"/>
              <a:ext cx="968" cy="1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5117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728497" y="3068960"/>
            <a:ext cx="1944216" cy="2835651"/>
            <a:chOff x="2398" y="1457"/>
            <a:chExt cx="964" cy="1406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2398" y="1457"/>
              <a:ext cx="964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5365" name="Picture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8" y="1457"/>
              <a:ext cx="968" cy="1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8"/>
          <p:cNvGrpSpPr>
            <a:grpSpLocks noChangeAspect="1"/>
          </p:cNvGrpSpPr>
          <p:nvPr/>
        </p:nvGrpSpPr>
        <p:grpSpPr bwMode="auto">
          <a:xfrm>
            <a:off x="207505" y="144625"/>
            <a:ext cx="4592612" cy="1198413"/>
            <a:chOff x="1121" y="1701"/>
            <a:chExt cx="3518" cy="918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1121" y="1701"/>
              <a:ext cx="3518" cy="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5369" name="Picture 9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" y="1701"/>
              <a:ext cx="3522" cy="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2"/>
          <p:cNvGrpSpPr>
            <a:grpSpLocks noChangeAspect="1"/>
          </p:cNvGrpSpPr>
          <p:nvPr/>
        </p:nvGrpSpPr>
        <p:grpSpPr bwMode="auto">
          <a:xfrm>
            <a:off x="3203848" y="1278091"/>
            <a:ext cx="5676900" cy="5016500"/>
            <a:chOff x="1092" y="580"/>
            <a:chExt cx="3576" cy="3160"/>
          </a:xfrm>
        </p:grpSpPr>
        <p:sp>
          <p:nvSpPr>
            <p:cNvPr id="12" name="AutoShape 11"/>
            <p:cNvSpPr>
              <a:spLocks noChangeAspect="1" noChangeArrowheads="1" noTextEdit="1"/>
            </p:cNvSpPr>
            <p:nvPr/>
          </p:nvSpPr>
          <p:spPr bwMode="auto">
            <a:xfrm>
              <a:off x="1092" y="580"/>
              <a:ext cx="3576" cy="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5373" name="Picture 1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" y="580"/>
              <a:ext cx="3580" cy="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kstvak 12"/>
          <p:cNvSpPr txBox="1"/>
          <p:nvPr/>
        </p:nvSpPr>
        <p:spPr>
          <a:xfrm>
            <a:off x="20887" y="6591914"/>
            <a:ext cx="3692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dirty="0"/>
              <a:t>Hansen D, et al. </a:t>
            </a:r>
            <a:r>
              <a:rPr lang="nl-BE" sz="1200" dirty="0" err="1"/>
              <a:t>Eur</a:t>
            </a:r>
            <a:r>
              <a:rPr lang="nl-BE" sz="1200" dirty="0"/>
              <a:t> J </a:t>
            </a:r>
            <a:r>
              <a:rPr lang="nl-BE" sz="1200" dirty="0" err="1"/>
              <a:t>Prev</a:t>
            </a:r>
            <a:r>
              <a:rPr lang="nl-BE" sz="1200" dirty="0"/>
              <a:t> </a:t>
            </a:r>
            <a:r>
              <a:rPr lang="nl-BE" sz="1200" dirty="0" err="1"/>
              <a:t>Cardiol</a:t>
            </a:r>
            <a:r>
              <a:rPr lang="nl-BE" sz="1200" dirty="0"/>
              <a:t> 2018; 5: 682-91</a:t>
            </a:r>
            <a:endParaRPr lang="en-GB" sz="1200" dirty="0"/>
          </a:p>
        </p:txBody>
      </p:sp>
      <p:pic>
        <p:nvPicPr>
          <p:cNvPr id="15375" name="Picture 15" descr="55 Year Old Woman | 55 year old woman, Old women, Women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67" y="1449059"/>
            <a:ext cx="2011544" cy="150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vak 13"/>
          <p:cNvSpPr txBox="1"/>
          <p:nvPr/>
        </p:nvSpPr>
        <p:spPr>
          <a:xfrm>
            <a:off x="1115639" y="5975296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dirty="0"/>
              <a:t>(</a:t>
            </a:r>
            <a:r>
              <a:rPr lang="nl-BE" sz="1200" b="1" dirty="0"/>
              <a:t>Case 2</a:t>
            </a:r>
            <a:r>
              <a:rPr lang="nl-BE" sz="1200" dirty="0"/>
              <a:t>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09602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728497" y="3068960"/>
            <a:ext cx="1944216" cy="2835651"/>
            <a:chOff x="2398" y="1457"/>
            <a:chExt cx="964" cy="1406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2398" y="1457"/>
              <a:ext cx="964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5365" name="Picture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8" y="1457"/>
              <a:ext cx="968" cy="1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8"/>
          <p:cNvGrpSpPr>
            <a:grpSpLocks noChangeAspect="1"/>
          </p:cNvGrpSpPr>
          <p:nvPr/>
        </p:nvGrpSpPr>
        <p:grpSpPr bwMode="auto">
          <a:xfrm>
            <a:off x="207505" y="144625"/>
            <a:ext cx="4592612" cy="1198413"/>
            <a:chOff x="1121" y="1701"/>
            <a:chExt cx="3518" cy="918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1121" y="1701"/>
              <a:ext cx="3518" cy="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5369" name="Picture 9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" y="1701"/>
              <a:ext cx="3522" cy="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kstvak 12"/>
          <p:cNvSpPr txBox="1"/>
          <p:nvPr/>
        </p:nvSpPr>
        <p:spPr>
          <a:xfrm>
            <a:off x="20887" y="6591914"/>
            <a:ext cx="3692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dirty="0"/>
              <a:t>Hansen D, et al. </a:t>
            </a:r>
            <a:r>
              <a:rPr lang="nl-BE" sz="1200" dirty="0" err="1"/>
              <a:t>Eur</a:t>
            </a:r>
            <a:r>
              <a:rPr lang="nl-BE" sz="1200" dirty="0"/>
              <a:t> J </a:t>
            </a:r>
            <a:r>
              <a:rPr lang="nl-BE" sz="1200" dirty="0" err="1"/>
              <a:t>Prev</a:t>
            </a:r>
            <a:r>
              <a:rPr lang="nl-BE" sz="1200" dirty="0"/>
              <a:t> </a:t>
            </a:r>
            <a:r>
              <a:rPr lang="nl-BE" sz="1200" dirty="0" err="1"/>
              <a:t>Cardiol</a:t>
            </a:r>
            <a:r>
              <a:rPr lang="nl-BE" sz="1200" dirty="0"/>
              <a:t> 2018; 5: 682-91</a:t>
            </a:r>
            <a:endParaRPr lang="en-GB" sz="1200" dirty="0"/>
          </a:p>
        </p:txBody>
      </p:sp>
      <p:pic>
        <p:nvPicPr>
          <p:cNvPr id="15375" name="Picture 15" descr="55 Year Old Woman | 55 year old woman, Old women, Wome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67" y="1449059"/>
            <a:ext cx="2011544" cy="150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vak 13"/>
          <p:cNvSpPr txBox="1"/>
          <p:nvPr/>
        </p:nvSpPr>
        <p:spPr>
          <a:xfrm>
            <a:off x="1115639" y="5975296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dirty="0"/>
              <a:t>(Case 2)</a:t>
            </a:r>
            <a:endParaRPr lang="en-GB" sz="1200" dirty="0"/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3203848" y="2197381"/>
            <a:ext cx="4893071" cy="3319719"/>
            <a:chOff x="1975" y="1546"/>
            <a:chExt cx="1810" cy="1228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975" y="1546"/>
              <a:ext cx="1810" cy="1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5" y="1546"/>
              <a:ext cx="1814" cy="1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kstvak 6"/>
          <p:cNvSpPr txBox="1"/>
          <p:nvPr/>
        </p:nvSpPr>
        <p:spPr>
          <a:xfrm>
            <a:off x="4149491" y="1780579"/>
            <a:ext cx="3001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Peak-effort training minutes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808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">
            <a:extLst>
              <a:ext uri="{FF2B5EF4-FFF2-40B4-BE49-F238E27FC236}">
                <a16:creationId xmlns:a16="http://schemas.microsoft.com/office/drawing/2014/main" id="{7B5074BD-4C5C-438E-989B-DB2CB5B19F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670" y="692696"/>
            <a:ext cx="4306660" cy="684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37F087-BE55-4FFB-8398-7FF034D4E1D0}"/>
              </a:ext>
            </a:extLst>
          </p:cNvPr>
          <p:cNvSpPr/>
          <p:nvPr/>
        </p:nvSpPr>
        <p:spPr>
          <a:xfrm>
            <a:off x="395537" y="2641079"/>
            <a:ext cx="262003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Online </a:t>
            </a:r>
            <a:r>
              <a:rPr lang="nl-BE" dirty="0" err="1"/>
              <a:t>clinical</a:t>
            </a:r>
            <a:r>
              <a:rPr lang="nl-BE" dirty="0"/>
              <a:t> </a:t>
            </a:r>
            <a:r>
              <a:rPr lang="nl-BE" dirty="0" err="1"/>
              <a:t>decision</a:t>
            </a:r>
            <a:r>
              <a:rPr lang="nl-BE" dirty="0"/>
              <a:t> support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D801B1-11B9-44D2-973D-8B3B43086F6B}"/>
              </a:ext>
            </a:extLst>
          </p:cNvPr>
          <p:cNvSpPr/>
          <p:nvPr/>
        </p:nvSpPr>
        <p:spPr>
          <a:xfrm>
            <a:off x="5580112" y="2641079"/>
            <a:ext cx="153991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Online training </a:t>
            </a:r>
            <a:r>
              <a:rPr lang="nl-BE" dirty="0" err="1"/>
              <a:t>centre</a:t>
            </a:r>
            <a:endParaRPr lang="nl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EB5ADD-D7EA-4063-B436-D4180AFFCF24}"/>
              </a:ext>
            </a:extLst>
          </p:cNvPr>
          <p:cNvSpPr txBox="1"/>
          <p:nvPr/>
        </p:nvSpPr>
        <p:spPr>
          <a:xfrm>
            <a:off x="714357" y="3555479"/>
            <a:ext cx="1579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-    </a:t>
            </a:r>
            <a:r>
              <a:rPr lang="nl-BE" sz="1000" dirty="0" err="1"/>
              <a:t>Use</a:t>
            </a:r>
            <a:r>
              <a:rPr lang="nl-BE" sz="1000" dirty="0"/>
              <a:t> in </a:t>
            </a:r>
            <a:r>
              <a:rPr lang="nl-BE" sz="1000" dirty="0" err="1"/>
              <a:t>practice</a:t>
            </a:r>
            <a:endParaRPr lang="nl-BE" sz="1000" dirty="0"/>
          </a:p>
          <a:p>
            <a:pPr marL="171450" indent="-171450">
              <a:buFontTx/>
              <a:buChar char="-"/>
            </a:pPr>
            <a:r>
              <a:rPr lang="nl-BE" sz="1000" dirty="0" err="1"/>
              <a:t>Exercise</a:t>
            </a:r>
            <a:r>
              <a:rPr lang="nl-BE" sz="1000" dirty="0"/>
              <a:t> </a:t>
            </a:r>
            <a:r>
              <a:rPr lang="nl-BE" sz="1000" dirty="0" err="1"/>
              <a:t>prescription</a:t>
            </a:r>
            <a:r>
              <a:rPr lang="nl-BE" sz="1000" dirty="0"/>
              <a:t> </a:t>
            </a:r>
          </a:p>
          <a:p>
            <a:r>
              <a:rPr lang="nl-BE" sz="1000" dirty="0"/>
              <a:t>     </a:t>
            </a:r>
            <a:r>
              <a:rPr lang="nl-BE" sz="1000" dirty="0" err="1"/>
              <a:t>after</a:t>
            </a:r>
            <a:r>
              <a:rPr lang="nl-BE" sz="1000" dirty="0"/>
              <a:t> </a:t>
            </a:r>
            <a:r>
              <a:rPr lang="nl-BE" sz="1000" dirty="0" err="1"/>
              <a:t>imputation</a:t>
            </a:r>
            <a:r>
              <a:rPr lang="nl-BE" sz="1000" dirty="0"/>
              <a:t> of </a:t>
            </a:r>
          </a:p>
          <a:p>
            <a:r>
              <a:rPr lang="nl-BE" sz="1000" dirty="0"/>
              <a:t>     </a:t>
            </a:r>
            <a:r>
              <a:rPr lang="nl-BE" sz="1000" dirty="0" err="1"/>
              <a:t>patient</a:t>
            </a:r>
            <a:r>
              <a:rPr lang="nl-BE" sz="1000" dirty="0"/>
              <a:t>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3B3F4C-0FE2-41EC-9DFC-8E9A05B4AFC3}"/>
              </a:ext>
            </a:extLst>
          </p:cNvPr>
          <p:cNvSpPr txBox="1"/>
          <p:nvPr/>
        </p:nvSpPr>
        <p:spPr>
          <a:xfrm>
            <a:off x="6156176" y="3571128"/>
            <a:ext cx="25827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-    </a:t>
            </a:r>
            <a:r>
              <a:rPr lang="nl-BE" sz="1000" dirty="0" err="1"/>
              <a:t>Predefined</a:t>
            </a:r>
            <a:r>
              <a:rPr lang="nl-BE" sz="1000" dirty="0"/>
              <a:t> cases</a:t>
            </a:r>
          </a:p>
          <a:p>
            <a:pPr marL="171450" indent="-171450">
              <a:buFontTx/>
              <a:buChar char="-"/>
            </a:pPr>
            <a:r>
              <a:rPr lang="nl-BE" sz="1000" dirty="0" err="1"/>
              <a:t>After</a:t>
            </a:r>
            <a:r>
              <a:rPr lang="nl-BE" sz="1000" dirty="0"/>
              <a:t> </a:t>
            </a:r>
            <a:r>
              <a:rPr lang="nl-BE" sz="1000" dirty="0" err="1"/>
              <a:t>fill</a:t>
            </a:r>
            <a:r>
              <a:rPr lang="nl-BE" sz="1000" dirty="0"/>
              <a:t>-out = </a:t>
            </a:r>
            <a:r>
              <a:rPr lang="nl-BE" sz="1000" dirty="0" err="1"/>
              <a:t>comparison</a:t>
            </a:r>
            <a:r>
              <a:rPr lang="nl-BE" sz="1000" dirty="0"/>
              <a:t> </a:t>
            </a:r>
            <a:r>
              <a:rPr lang="nl-BE" sz="1000" dirty="0" err="1"/>
              <a:t>with</a:t>
            </a:r>
            <a:r>
              <a:rPr lang="nl-BE" sz="1000" dirty="0"/>
              <a:t> solution </a:t>
            </a:r>
          </a:p>
          <a:p>
            <a:r>
              <a:rPr lang="nl-BE" sz="1000" dirty="0"/>
              <a:t>    (</a:t>
            </a:r>
            <a:r>
              <a:rPr lang="nl-BE" sz="1000" dirty="0" err="1"/>
              <a:t>tailored</a:t>
            </a:r>
            <a:r>
              <a:rPr lang="nl-BE" sz="1000" dirty="0"/>
              <a:t> </a:t>
            </a:r>
            <a:r>
              <a:rPr lang="nl-BE" sz="1000" dirty="0" err="1"/>
              <a:t>prescription</a:t>
            </a:r>
            <a:r>
              <a:rPr lang="nl-BE" sz="1000" dirty="0"/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A79468-294F-4431-A3B0-0804428B6A98}"/>
              </a:ext>
            </a:extLst>
          </p:cNvPr>
          <p:cNvSpPr/>
          <p:nvPr/>
        </p:nvSpPr>
        <p:spPr>
          <a:xfrm>
            <a:off x="2699792" y="4437112"/>
            <a:ext cx="3096344" cy="11762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Evidence</a:t>
            </a:r>
            <a:r>
              <a:rPr lang="nl-BE" dirty="0"/>
              <a:t>: </a:t>
            </a:r>
          </a:p>
          <a:p>
            <a:pPr algn="ctr"/>
            <a:r>
              <a:rPr lang="nl-BE" dirty="0"/>
              <a:t>ESC/EAPC </a:t>
            </a:r>
            <a:r>
              <a:rPr lang="nl-BE" dirty="0" err="1"/>
              <a:t>recommendations</a:t>
            </a:r>
            <a:endParaRPr lang="nl-BE" dirty="0"/>
          </a:p>
          <a:p>
            <a:pPr algn="ctr"/>
            <a:r>
              <a:rPr lang="nl-BE" dirty="0"/>
              <a:t>&amp; meta-analyses</a:t>
            </a:r>
          </a:p>
        </p:txBody>
      </p:sp>
      <p:sp>
        <p:nvSpPr>
          <p:cNvPr id="11" name="Arrow: Up-Down 10">
            <a:extLst>
              <a:ext uri="{FF2B5EF4-FFF2-40B4-BE49-F238E27FC236}">
                <a16:creationId xmlns:a16="http://schemas.microsoft.com/office/drawing/2014/main" id="{7F213367-491D-43A1-BC8F-805A15AAF3BC}"/>
              </a:ext>
            </a:extLst>
          </p:cNvPr>
          <p:cNvSpPr/>
          <p:nvPr/>
        </p:nvSpPr>
        <p:spPr>
          <a:xfrm rot="16200000">
            <a:off x="4041654" y="2018160"/>
            <a:ext cx="484632" cy="216023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2" name="Arrow: Up-Down 11">
            <a:extLst>
              <a:ext uri="{FF2B5EF4-FFF2-40B4-BE49-F238E27FC236}">
                <a16:creationId xmlns:a16="http://schemas.microsoft.com/office/drawing/2014/main" id="{DDB14BB0-ED4A-48D9-96D5-30058641418B}"/>
              </a:ext>
            </a:extLst>
          </p:cNvPr>
          <p:cNvSpPr/>
          <p:nvPr/>
        </p:nvSpPr>
        <p:spPr>
          <a:xfrm rot="13583955">
            <a:off x="5474710" y="3410684"/>
            <a:ext cx="484632" cy="1289532"/>
          </a:xfrm>
          <a:prstGeom prst="upDownArrow">
            <a:avLst>
              <a:gd name="adj1" fmla="val 4940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Arrow: Up-Down 12">
            <a:extLst>
              <a:ext uri="{FF2B5EF4-FFF2-40B4-BE49-F238E27FC236}">
                <a16:creationId xmlns:a16="http://schemas.microsoft.com/office/drawing/2014/main" id="{3054D5DB-1E02-460F-B172-FC176F0E8ADB}"/>
              </a:ext>
            </a:extLst>
          </p:cNvPr>
          <p:cNvSpPr/>
          <p:nvPr/>
        </p:nvSpPr>
        <p:spPr>
          <a:xfrm rot="18799411">
            <a:off x="2582241" y="3446195"/>
            <a:ext cx="394716" cy="121305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410507-7D5F-4AA5-A554-CFD6842C1137}"/>
              </a:ext>
            </a:extLst>
          </p:cNvPr>
          <p:cNvSpPr txBox="1"/>
          <p:nvPr/>
        </p:nvSpPr>
        <p:spPr>
          <a:xfrm>
            <a:off x="1997970" y="593105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/>
              <a:t>https://expert-tool.hci-ehealth.uhasselt.be/</a:t>
            </a:r>
          </a:p>
        </p:txBody>
      </p:sp>
    </p:spTree>
    <p:extLst>
      <p:ext uri="{BB962C8B-B14F-4D97-AF65-F5344CB8AC3E}">
        <p14:creationId xmlns:p14="http://schemas.microsoft.com/office/powerpoint/2010/main" val="1315385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C17F-FD92-4225-8E31-70364CCC1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Validation of EXPERT </a:t>
            </a:r>
            <a:r>
              <a:rPr lang="nl-BE" dirty="0" err="1"/>
              <a:t>decision</a:t>
            </a:r>
            <a:r>
              <a:rPr lang="nl-BE" dirty="0"/>
              <a:t> support system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CF8F4E6-B1FE-42D5-BC48-D542FD177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964" y="3338153"/>
            <a:ext cx="5220072" cy="149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831360-5A44-4EC6-A780-45459AB4AF48}"/>
              </a:ext>
            </a:extLst>
          </p:cNvPr>
          <p:cNvSpPr txBox="1"/>
          <p:nvPr/>
        </p:nvSpPr>
        <p:spPr>
          <a:xfrm>
            <a:off x="1547664" y="4924678"/>
            <a:ext cx="583198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1400" dirty="0"/>
              <a:t>Significant (p&lt;0.05) </a:t>
            </a:r>
            <a:r>
              <a:rPr lang="nl-BE" sz="1400" dirty="0" err="1"/>
              <a:t>and</a:t>
            </a:r>
            <a:r>
              <a:rPr lang="nl-BE" sz="1400" dirty="0"/>
              <a:t> </a:t>
            </a:r>
            <a:r>
              <a:rPr lang="nl-BE" sz="1400" dirty="0" err="1"/>
              <a:t>clinically</a:t>
            </a:r>
            <a:r>
              <a:rPr lang="nl-BE" sz="1400" dirty="0"/>
              <a:t> relevant (effect </a:t>
            </a:r>
            <a:r>
              <a:rPr lang="nl-BE" sz="1400" dirty="0" err="1"/>
              <a:t>size</a:t>
            </a:r>
            <a:r>
              <a:rPr lang="nl-BE" sz="1400" dirty="0"/>
              <a:t> d&gt;0.5) impact on:</a:t>
            </a:r>
          </a:p>
          <a:p>
            <a:pPr algn="ctr"/>
            <a:r>
              <a:rPr lang="nl-BE" sz="1400" dirty="0"/>
              <a:t>HDL-c</a:t>
            </a:r>
          </a:p>
          <a:p>
            <a:pPr algn="ctr"/>
            <a:r>
              <a:rPr lang="nl-BE" sz="1400" dirty="0"/>
              <a:t>Body </a:t>
            </a:r>
            <a:r>
              <a:rPr lang="nl-BE" sz="1400" dirty="0" err="1"/>
              <a:t>weight</a:t>
            </a:r>
            <a:endParaRPr lang="nl-BE" sz="1400" dirty="0"/>
          </a:p>
          <a:p>
            <a:pPr algn="ctr"/>
            <a:r>
              <a:rPr lang="nl-BE" sz="1400" dirty="0"/>
              <a:t>VO2max</a:t>
            </a:r>
          </a:p>
          <a:p>
            <a:pPr algn="ctr"/>
            <a:r>
              <a:rPr lang="nl-BE" sz="1400" dirty="0"/>
              <a:t>HbA1c</a:t>
            </a:r>
          </a:p>
          <a:p>
            <a:pPr algn="ctr"/>
            <a:r>
              <a:rPr lang="nl-BE" sz="1400" dirty="0" err="1"/>
              <a:t>Quality</a:t>
            </a:r>
            <a:r>
              <a:rPr lang="nl-BE" sz="1400" dirty="0"/>
              <a:t> of life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F9C5BC-D076-4FBF-A9F5-B64C6B6AA190}"/>
              </a:ext>
            </a:extLst>
          </p:cNvPr>
          <p:cNvSpPr txBox="1"/>
          <p:nvPr/>
        </p:nvSpPr>
        <p:spPr>
          <a:xfrm>
            <a:off x="81144" y="6353097"/>
            <a:ext cx="77579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000" dirty="0" err="1"/>
              <a:t>Sankaran</a:t>
            </a:r>
            <a:r>
              <a:rPr lang="nl-BE" sz="1000" dirty="0"/>
              <a:t> S, et al. Evaluating </a:t>
            </a:r>
            <a:r>
              <a:rPr lang="nl-BE" sz="1000" dirty="0" err="1"/>
              <a:t>the</a:t>
            </a:r>
            <a:r>
              <a:rPr lang="nl-BE" sz="1000" dirty="0"/>
              <a:t> Impact of </a:t>
            </a:r>
            <a:r>
              <a:rPr lang="nl-BE" sz="1000" dirty="0" err="1"/>
              <a:t>the</a:t>
            </a:r>
            <a:r>
              <a:rPr lang="nl-BE" sz="1000" dirty="0"/>
              <a:t> </a:t>
            </a:r>
            <a:r>
              <a:rPr lang="nl-BE" sz="1000" dirty="0" err="1"/>
              <a:t>HeartHab</a:t>
            </a:r>
            <a:r>
              <a:rPr lang="nl-BE" sz="1000" dirty="0"/>
              <a:t> App on </a:t>
            </a:r>
            <a:r>
              <a:rPr lang="nl-BE" sz="1000" dirty="0" err="1"/>
              <a:t>Motivation</a:t>
            </a:r>
            <a:r>
              <a:rPr lang="nl-BE" sz="1000" dirty="0"/>
              <a:t>, </a:t>
            </a:r>
            <a:r>
              <a:rPr lang="nl-BE" sz="1000" dirty="0" err="1"/>
              <a:t>Physical</a:t>
            </a:r>
            <a:r>
              <a:rPr lang="nl-BE" sz="1000" dirty="0"/>
              <a:t> Activity, </a:t>
            </a:r>
            <a:r>
              <a:rPr lang="nl-BE" sz="1000" dirty="0" err="1"/>
              <a:t>Quality</a:t>
            </a:r>
            <a:r>
              <a:rPr lang="nl-BE" sz="1000" dirty="0"/>
              <a:t> of Life, </a:t>
            </a:r>
            <a:r>
              <a:rPr lang="nl-BE" sz="1000" dirty="0" err="1"/>
              <a:t>and</a:t>
            </a:r>
            <a:r>
              <a:rPr lang="nl-BE" sz="1000" dirty="0"/>
              <a:t> Risk Factors of </a:t>
            </a:r>
            <a:r>
              <a:rPr lang="nl-BE" sz="1000" dirty="0" err="1"/>
              <a:t>Coronary</a:t>
            </a:r>
            <a:r>
              <a:rPr lang="nl-BE" sz="1000" dirty="0"/>
              <a:t> </a:t>
            </a:r>
            <a:r>
              <a:rPr lang="nl-BE" sz="1000" dirty="0" err="1"/>
              <a:t>Artery</a:t>
            </a:r>
            <a:r>
              <a:rPr lang="nl-BE" sz="1000" dirty="0"/>
              <a:t> </a:t>
            </a:r>
            <a:r>
              <a:rPr lang="nl-BE" sz="1000" dirty="0" err="1"/>
              <a:t>Disease</a:t>
            </a:r>
            <a:r>
              <a:rPr lang="nl-BE" sz="1000" dirty="0"/>
              <a:t> </a:t>
            </a:r>
            <a:r>
              <a:rPr lang="nl-BE" sz="1000" dirty="0" err="1"/>
              <a:t>Patients</a:t>
            </a:r>
            <a:r>
              <a:rPr lang="nl-BE" sz="1000" dirty="0"/>
              <a:t>: </a:t>
            </a:r>
            <a:r>
              <a:rPr lang="nl-BE" sz="1000" dirty="0" err="1"/>
              <a:t>Multidisciplinary</a:t>
            </a:r>
            <a:r>
              <a:rPr lang="nl-BE" sz="1000" dirty="0"/>
              <a:t> </a:t>
            </a:r>
            <a:r>
              <a:rPr lang="nl-BE" sz="1000" dirty="0" err="1"/>
              <a:t>Crossover</a:t>
            </a:r>
            <a:r>
              <a:rPr lang="nl-BE" sz="1000" dirty="0"/>
              <a:t> </a:t>
            </a:r>
            <a:r>
              <a:rPr lang="nl-BE" sz="1000" dirty="0" err="1"/>
              <a:t>Study</a:t>
            </a:r>
            <a:r>
              <a:rPr lang="nl-BE" sz="1000" dirty="0"/>
              <a:t>. JMIR </a:t>
            </a:r>
            <a:r>
              <a:rPr lang="nl-BE" sz="1000" dirty="0" err="1"/>
              <a:t>Mhealth</a:t>
            </a:r>
            <a:r>
              <a:rPr lang="nl-BE" sz="1000" dirty="0"/>
              <a:t> </a:t>
            </a:r>
            <a:r>
              <a:rPr lang="nl-BE" sz="1000" dirty="0" err="1"/>
              <a:t>Uhealth</a:t>
            </a:r>
            <a:r>
              <a:rPr lang="nl-BE" sz="1000" dirty="0"/>
              <a:t>. 2019 Apr 4;7(4):e10874.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A9275FF7-116D-45A7-B190-2E1F7A2F3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501" y="680481"/>
            <a:ext cx="5868144" cy="269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6">
            <a:extLst>
              <a:ext uri="{FF2B5EF4-FFF2-40B4-BE49-F238E27FC236}">
                <a16:creationId xmlns:a16="http://schemas.microsoft.com/office/drawing/2014/main" id="{543C26E4-000E-468B-A957-D3C219D9D6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1560" y="680481"/>
            <a:ext cx="7416392" cy="2406953"/>
            <a:chOff x="1055" y="1592"/>
            <a:chExt cx="3650" cy="1136"/>
          </a:xfrm>
        </p:grpSpPr>
        <p:sp>
          <p:nvSpPr>
            <p:cNvPr id="5" name="AutoShape 35">
              <a:extLst>
                <a:ext uri="{FF2B5EF4-FFF2-40B4-BE49-F238E27FC236}">
                  <a16:creationId xmlns:a16="http://schemas.microsoft.com/office/drawing/2014/main" id="{3FEDC8E6-461B-426F-9FAC-74D64637AFD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55" y="1592"/>
              <a:ext cx="3650" cy="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6" name="Picture 37">
              <a:extLst>
                <a:ext uri="{FF2B5EF4-FFF2-40B4-BE49-F238E27FC236}">
                  <a16:creationId xmlns:a16="http://schemas.microsoft.com/office/drawing/2014/main" id="{4E861A36-2456-4227-BA59-D92C14F39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" y="1592"/>
              <a:ext cx="3654" cy="1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446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Validation of EXPERT Training tool</a:t>
            </a:r>
            <a:endParaRPr lang="en-GB" dirty="0"/>
          </a:p>
        </p:txBody>
      </p:sp>
      <p:grpSp>
        <p:nvGrpSpPr>
          <p:cNvPr id="16" name="Group 14"/>
          <p:cNvGrpSpPr>
            <a:grpSpLocks noChangeAspect="1"/>
          </p:cNvGrpSpPr>
          <p:nvPr/>
        </p:nvGrpSpPr>
        <p:grpSpPr bwMode="auto">
          <a:xfrm>
            <a:off x="2915816" y="1268760"/>
            <a:ext cx="4403725" cy="4762500"/>
            <a:chOff x="1493" y="660"/>
            <a:chExt cx="2774" cy="3000"/>
          </a:xfrm>
        </p:grpSpPr>
        <p:sp>
          <p:nvSpPr>
            <p:cNvPr id="17" name="AutoShape 13"/>
            <p:cNvSpPr>
              <a:spLocks noChangeAspect="1" noChangeArrowheads="1" noTextEdit="1"/>
            </p:cNvSpPr>
            <p:nvPr/>
          </p:nvSpPr>
          <p:spPr bwMode="auto">
            <a:xfrm>
              <a:off x="1493" y="660"/>
              <a:ext cx="2774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7183" name="Picture 1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" y="660"/>
              <a:ext cx="2778" cy="3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hthoek 2"/>
          <p:cNvSpPr/>
          <p:nvPr/>
        </p:nvSpPr>
        <p:spPr>
          <a:xfrm>
            <a:off x="6322595" y="805715"/>
            <a:ext cx="16337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rgbClr val="00B050"/>
                </a:solidFill>
              </a:rPr>
              <a:t>+44±32%</a:t>
            </a:r>
          </a:p>
          <a:p>
            <a:pPr algn="ctr"/>
            <a:r>
              <a:rPr lang="en-GB" sz="2400" b="1" dirty="0">
                <a:solidFill>
                  <a:srgbClr val="00B050"/>
                </a:solidFill>
              </a:rPr>
              <a:t>p&lt;0.001</a:t>
            </a:r>
          </a:p>
          <a:p>
            <a:pPr algn="ctr"/>
            <a:r>
              <a:rPr lang="en-GB" sz="2400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DE814B-0422-49F2-841D-0C088754BC8D}"/>
              </a:ext>
            </a:extLst>
          </p:cNvPr>
          <p:cNvSpPr txBox="1"/>
          <p:nvPr/>
        </p:nvSpPr>
        <p:spPr>
          <a:xfrm>
            <a:off x="107504" y="6333700"/>
            <a:ext cx="78488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000" dirty="0"/>
              <a:t>Hansen D, et al. </a:t>
            </a:r>
            <a:r>
              <a:rPr lang="nl-BE" sz="1000" dirty="0" err="1"/>
              <a:t>Exercise</a:t>
            </a:r>
            <a:r>
              <a:rPr lang="nl-BE" sz="1000" dirty="0"/>
              <a:t> </a:t>
            </a:r>
            <a:r>
              <a:rPr lang="nl-BE" sz="1000" dirty="0" err="1"/>
              <a:t>prescription</a:t>
            </a:r>
            <a:r>
              <a:rPr lang="nl-BE" sz="1000" dirty="0"/>
              <a:t> </a:t>
            </a:r>
            <a:r>
              <a:rPr lang="nl-BE" sz="1000" dirty="0" err="1"/>
              <a:t>by</a:t>
            </a:r>
            <a:r>
              <a:rPr lang="nl-BE" sz="1000" dirty="0"/>
              <a:t> </a:t>
            </a:r>
            <a:r>
              <a:rPr lang="nl-BE" sz="1000" dirty="0" err="1"/>
              <a:t>physiotherapists</a:t>
            </a:r>
            <a:r>
              <a:rPr lang="nl-BE" sz="1000" dirty="0"/>
              <a:t> </a:t>
            </a:r>
            <a:r>
              <a:rPr lang="nl-BE" sz="1000" dirty="0" err="1"/>
              <a:t>to</a:t>
            </a:r>
            <a:r>
              <a:rPr lang="nl-BE" sz="1000" dirty="0"/>
              <a:t> </a:t>
            </a:r>
            <a:r>
              <a:rPr lang="nl-BE" sz="1000" dirty="0" err="1"/>
              <a:t>patients</a:t>
            </a:r>
            <a:r>
              <a:rPr lang="nl-BE" sz="1000" dirty="0"/>
              <a:t> </a:t>
            </a:r>
            <a:r>
              <a:rPr lang="nl-BE" sz="1000" dirty="0" err="1"/>
              <a:t>with</a:t>
            </a:r>
            <a:r>
              <a:rPr lang="nl-BE" sz="1000" dirty="0"/>
              <a:t> </a:t>
            </a:r>
            <a:r>
              <a:rPr lang="nl-BE" sz="1000" dirty="0" err="1"/>
              <a:t>cardiovascular</a:t>
            </a:r>
            <a:r>
              <a:rPr lang="nl-BE" sz="1000" dirty="0"/>
              <a:t> </a:t>
            </a:r>
            <a:r>
              <a:rPr lang="nl-BE" sz="1000" dirty="0" err="1"/>
              <a:t>disease</a:t>
            </a:r>
            <a:r>
              <a:rPr lang="nl-BE" sz="1000" dirty="0"/>
              <a:t> is in </a:t>
            </a:r>
            <a:r>
              <a:rPr lang="nl-BE" sz="1000" dirty="0" err="1"/>
              <a:t>greater</a:t>
            </a:r>
            <a:r>
              <a:rPr lang="nl-BE" sz="1000" dirty="0"/>
              <a:t> agreement </a:t>
            </a:r>
            <a:r>
              <a:rPr lang="nl-BE" sz="1000" dirty="0" err="1"/>
              <a:t>with</a:t>
            </a:r>
            <a:r>
              <a:rPr lang="nl-BE" sz="1000" dirty="0"/>
              <a:t> European </a:t>
            </a:r>
            <a:r>
              <a:rPr lang="nl-BE" sz="1000" dirty="0" err="1"/>
              <a:t>recommendations</a:t>
            </a:r>
            <a:r>
              <a:rPr lang="nl-BE" sz="1000" dirty="0"/>
              <a:t> </a:t>
            </a:r>
            <a:r>
              <a:rPr lang="nl-BE" sz="1000" dirty="0" err="1"/>
              <a:t>after</a:t>
            </a:r>
            <a:r>
              <a:rPr lang="nl-BE" sz="1000" dirty="0"/>
              <a:t> </a:t>
            </a:r>
            <a:r>
              <a:rPr lang="nl-BE" sz="1000" dirty="0" err="1"/>
              <a:t>using</a:t>
            </a:r>
            <a:r>
              <a:rPr lang="nl-BE" sz="1000" dirty="0"/>
              <a:t> </a:t>
            </a:r>
            <a:r>
              <a:rPr lang="nl-BE" sz="1000" dirty="0" err="1"/>
              <a:t>the</a:t>
            </a:r>
            <a:r>
              <a:rPr lang="nl-BE" sz="1000" dirty="0"/>
              <a:t> EXPERT training tool. </a:t>
            </a:r>
            <a:r>
              <a:rPr lang="nl-BE" sz="1000" dirty="0" err="1"/>
              <a:t>Med</a:t>
            </a:r>
            <a:r>
              <a:rPr lang="nl-BE" sz="1000" dirty="0"/>
              <a:t> </a:t>
            </a:r>
            <a:r>
              <a:rPr lang="nl-BE" sz="1000" dirty="0" err="1"/>
              <a:t>Educ</a:t>
            </a:r>
            <a:r>
              <a:rPr lang="nl-BE" sz="1000" dirty="0"/>
              <a:t> Online. 2023 Dec;28(1):2182660.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B8F0EC-1735-4090-BC00-169C08DA8B4D}"/>
              </a:ext>
            </a:extLst>
          </p:cNvPr>
          <p:cNvSpPr txBox="1"/>
          <p:nvPr/>
        </p:nvSpPr>
        <p:spPr>
          <a:xfrm>
            <a:off x="251520" y="1628800"/>
            <a:ext cx="2807803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Review data on 3 patient cases and prescribe:</a:t>
            </a:r>
          </a:p>
          <a:p>
            <a:endParaRPr lang="en-US" sz="1400" dirty="0"/>
          </a:p>
          <a:p>
            <a:r>
              <a:rPr lang="en-US" sz="1400" dirty="0"/>
              <a:t>exercise intensity </a:t>
            </a:r>
            <a:r>
              <a:rPr lang="en-US" sz="1000" dirty="0"/>
              <a:t>(10 points)</a:t>
            </a:r>
            <a:r>
              <a:rPr lang="en-US" sz="1400" dirty="0"/>
              <a:t>, </a:t>
            </a:r>
          </a:p>
          <a:p>
            <a:r>
              <a:rPr lang="en-US" sz="1400" dirty="0"/>
              <a:t>frequency </a:t>
            </a:r>
            <a:r>
              <a:rPr lang="en-US" sz="1000" dirty="0"/>
              <a:t>(10 points)</a:t>
            </a:r>
            <a:r>
              <a:rPr lang="en-US" sz="1400" dirty="0"/>
              <a:t>, </a:t>
            </a:r>
          </a:p>
          <a:p>
            <a:r>
              <a:rPr lang="en-US" sz="1400" dirty="0"/>
              <a:t>session duration </a:t>
            </a:r>
            <a:r>
              <a:rPr lang="en-US" sz="1000" dirty="0"/>
              <a:t>(10 points)</a:t>
            </a:r>
            <a:r>
              <a:rPr lang="en-US" sz="1400" dirty="0"/>
              <a:t>, </a:t>
            </a:r>
          </a:p>
          <a:p>
            <a:r>
              <a:rPr lang="en-US" sz="1400" dirty="0"/>
              <a:t>program duration </a:t>
            </a:r>
            <a:r>
              <a:rPr lang="en-US" sz="1000" dirty="0"/>
              <a:t>(10 points)</a:t>
            </a:r>
            <a:r>
              <a:rPr lang="en-US" sz="1400" dirty="0"/>
              <a:t>, </a:t>
            </a:r>
          </a:p>
          <a:p>
            <a:r>
              <a:rPr lang="en-US" sz="1400" dirty="0"/>
              <a:t>exercise type (endurance or strength training) </a:t>
            </a:r>
            <a:r>
              <a:rPr lang="en-US" sz="1000" dirty="0"/>
              <a:t>(10 points)</a:t>
            </a:r>
            <a:r>
              <a:rPr lang="en-US" sz="1400" dirty="0"/>
              <a:t>, additional exercise type (e.g., IMT) </a:t>
            </a:r>
            <a:r>
              <a:rPr lang="en-US" sz="1000" dirty="0"/>
              <a:t>(10 points)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Score up to 60 points per patient case * 3 cases = 180 points</a:t>
            </a:r>
            <a:endParaRPr lang="nl-BE" sz="1400" dirty="0"/>
          </a:p>
        </p:txBody>
      </p:sp>
    </p:spTree>
    <p:extLst>
      <p:ext uri="{BB962C8B-B14F-4D97-AF65-F5344CB8AC3E}">
        <p14:creationId xmlns:p14="http://schemas.microsoft.com/office/powerpoint/2010/main" val="34897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57CC0-5595-475B-B30F-0E7C57E9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Comprehensive approach?</a:t>
            </a:r>
          </a:p>
        </p:txBody>
      </p:sp>
      <p:pic>
        <p:nvPicPr>
          <p:cNvPr id="2050" name="Picture 2" descr="On-going EU Projects">
            <a:extLst>
              <a:ext uri="{FF2B5EF4-FFF2-40B4-BE49-F238E27FC236}">
                <a16:creationId xmlns:a16="http://schemas.microsoft.com/office/drawing/2014/main" id="{21EE1519-0E05-4197-B07B-BD70FD03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352" y="694231"/>
            <a:ext cx="3347864" cy="188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3531F8-BF8B-4254-9D0B-0F79306D1FE5}"/>
              </a:ext>
            </a:extLst>
          </p:cNvPr>
          <p:cNvSpPr txBox="1"/>
          <p:nvPr/>
        </p:nvSpPr>
        <p:spPr>
          <a:xfrm>
            <a:off x="2699792" y="203906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dirty="0"/>
              <a:t>12,000 </a:t>
            </a:r>
            <a:r>
              <a:rPr lang="nl-BE" dirty="0" err="1"/>
              <a:t>patients</a:t>
            </a:r>
            <a:r>
              <a:rPr lang="nl-BE" dirty="0"/>
              <a:t> </a:t>
            </a:r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six</a:t>
            </a:r>
            <a:r>
              <a:rPr lang="nl-BE" dirty="0"/>
              <a:t> EU </a:t>
            </a:r>
            <a:r>
              <a:rPr lang="nl-BE" dirty="0" err="1"/>
              <a:t>countries</a:t>
            </a:r>
            <a:endParaRPr lang="nl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9DAFB9-6ACE-4AA4-9F09-7CF4202C946D}"/>
              </a:ext>
            </a:extLst>
          </p:cNvPr>
          <p:cNvSpPr txBox="1"/>
          <p:nvPr/>
        </p:nvSpPr>
        <p:spPr>
          <a:xfrm>
            <a:off x="1871998" y="3122087"/>
            <a:ext cx="2664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/>
              <a:t>1,000 high-risk </a:t>
            </a:r>
            <a:r>
              <a:rPr lang="nl-BE" dirty="0" err="1"/>
              <a:t>patients</a:t>
            </a:r>
            <a:endParaRPr lang="nl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6B19B7-5819-406C-97F1-B5210F3B461F}"/>
              </a:ext>
            </a:extLst>
          </p:cNvPr>
          <p:cNvSpPr txBox="1"/>
          <p:nvPr/>
        </p:nvSpPr>
        <p:spPr>
          <a:xfrm>
            <a:off x="5687616" y="3119903"/>
            <a:ext cx="2736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/>
              <a:t>1,000 high-risk </a:t>
            </a:r>
            <a:r>
              <a:rPr lang="nl-BE" dirty="0" err="1"/>
              <a:t>patients</a:t>
            </a:r>
            <a:endParaRPr lang="nl-BE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99CA73-8BD6-4F84-9559-C113084AD0AB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3204146" y="2408395"/>
            <a:ext cx="1781646" cy="713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E10BAC-448E-44F4-AC15-04F852B9441D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4985792" y="2408395"/>
            <a:ext cx="2069976" cy="711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E3FB914-38A4-49A3-8B5B-68A1ACEFC98D}"/>
              </a:ext>
            </a:extLst>
          </p:cNvPr>
          <p:cNvSpPr txBox="1"/>
          <p:nvPr/>
        </p:nvSpPr>
        <p:spPr>
          <a:xfrm>
            <a:off x="5360094" y="3985745"/>
            <a:ext cx="1321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 err="1"/>
              <a:t>usual</a:t>
            </a:r>
            <a:r>
              <a:rPr lang="nl-BE" dirty="0"/>
              <a:t> care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D201FC-BDEA-4C17-BAAF-984EC9F09A9B}"/>
              </a:ext>
            </a:extLst>
          </p:cNvPr>
          <p:cNvSpPr txBox="1"/>
          <p:nvPr/>
        </p:nvSpPr>
        <p:spPr>
          <a:xfrm>
            <a:off x="1101435" y="3606837"/>
            <a:ext cx="1812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dirty="0" err="1"/>
              <a:t>personalised</a:t>
            </a:r>
            <a:r>
              <a:rPr lang="nl-BE" dirty="0"/>
              <a:t> prevention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C3F7A0-3077-45A2-9F05-8489DE29C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43" y="4355077"/>
            <a:ext cx="2194368" cy="1418389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2AE96DB-2CB7-448B-BB35-114D9F4DF3CF}"/>
              </a:ext>
            </a:extLst>
          </p:cNvPr>
          <p:cNvCxnSpPr>
            <a:cxnSpLocks/>
            <a:stCxn id="7" idx="2"/>
            <a:endCxn id="28" idx="0"/>
          </p:cNvCxnSpPr>
          <p:nvPr/>
        </p:nvCxnSpPr>
        <p:spPr>
          <a:xfrm>
            <a:off x="3204146" y="3491419"/>
            <a:ext cx="0" cy="2215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7B73C09-605B-4872-BE8C-7E1E316BF934}"/>
              </a:ext>
            </a:extLst>
          </p:cNvPr>
          <p:cNvSpPr txBox="1"/>
          <p:nvPr/>
        </p:nvSpPr>
        <p:spPr>
          <a:xfrm>
            <a:off x="2543460" y="5707414"/>
            <a:ext cx="1321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dirty="0"/>
              <a:t>3-year follow-up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A9BBED-CA0E-41E0-9BAA-FE6E7ACB945C}"/>
              </a:ext>
            </a:extLst>
          </p:cNvPr>
          <p:cNvSpPr txBox="1"/>
          <p:nvPr/>
        </p:nvSpPr>
        <p:spPr>
          <a:xfrm>
            <a:off x="6516216" y="5693536"/>
            <a:ext cx="1321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dirty="0"/>
              <a:t>3-year follow-up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579179B-AF70-4D33-BA58-2F4677787466}"/>
              </a:ext>
            </a:extLst>
          </p:cNvPr>
          <p:cNvCxnSpPr>
            <a:cxnSpLocks/>
          </p:cNvCxnSpPr>
          <p:nvPr/>
        </p:nvCxnSpPr>
        <p:spPr>
          <a:xfrm>
            <a:off x="7092280" y="3429000"/>
            <a:ext cx="0" cy="2215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695FD47-A176-4AA3-AF22-54DE79C729BD}"/>
              </a:ext>
            </a:extLst>
          </p:cNvPr>
          <p:cNvSpPr txBox="1"/>
          <p:nvPr/>
        </p:nvSpPr>
        <p:spPr>
          <a:xfrm>
            <a:off x="74189" y="6463160"/>
            <a:ext cx="77828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Funded by the European Union’s Horizon 2020 research and innovation program under grant agreement No 848056</a:t>
            </a:r>
            <a:endParaRPr lang="nl-BE" sz="1000" dirty="0"/>
          </a:p>
        </p:txBody>
      </p:sp>
    </p:spTree>
    <p:extLst>
      <p:ext uri="{BB962C8B-B14F-4D97-AF65-F5344CB8AC3E}">
        <p14:creationId xmlns:p14="http://schemas.microsoft.com/office/powerpoint/2010/main" val="4034048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rt sign cartoon Stock Vector by ©lineartestpilot 13572582">
            <a:extLst>
              <a:ext uri="{FF2B5EF4-FFF2-40B4-BE49-F238E27FC236}">
                <a16:creationId xmlns:a16="http://schemas.microsoft.com/office/drawing/2014/main" id="{73E6AAAD-3CC2-45CA-91FE-0126DDD73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2514"/>
            <a:ext cx="270892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078136-8F65-441C-8A89-D5880F7C273D}"/>
              </a:ext>
            </a:extLst>
          </p:cNvPr>
          <p:cNvSpPr txBox="1"/>
          <p:nvPr/>
        </p:nvSpPr>
        <p:spPr>
          <a:xfrm>
            <a:off x="899592" y="412676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Uptake</a:t>
            </a:r>
            <a:endParaRPr lang="nl-BE" dirty="0"/>
          </a:p>
        </p:txBody>
      </p:sp>
      <p:pic>
        <p:nvPicPr>
          <p:cNvPr id="1028" name="Picture 4" descr="Black And White Finish Line Clipart, Finish Line, Clipart, Black And ...">
            <a:extLst>
              <a:ext uri="{FF2B5EF4-FFF2-40B4-BE49-F238E27FC236}">
                <a16:creationId xmlns:a16="http://schemas.microsoft.com/office/drawing/2014/main" id="{3A9390C5-A718-458B-A820-DD277D02C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1850281"/>
            <a:ext cx="225101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130C0D-0353-4121-BD60-B9218C47ACEC}"/>
              </a:ext>
            </a:extLst>
          </p:cNvPr>
          <p:cNvSpPr txBox="1"/>
          <p:nvPr/>
        </p:nvSpPr>
        <p:spPr>
          <a:xfrm>
            <a:off x="3548358" y="4174622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dirty="0" err="1"/>
              <a:t>Adherence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</a:p>
          <a:p>
            <a:pPr algn="ctr"/>
            <a:r>
              <a:rPr lang="nl-BE" dirty="0"/>
              <a:t>CR program</a:t>
            </a:r>
          </a:p>
        </p:txBody>
      </p:sp>
      <p:pic>
        <p:nvPicPr>
          <p:cNvPr id="1030" name="Picture 6" descr="The Importance of a Balanced Lifestyle | PhysioWest">
            <a:extLst>
              <a:ext uri="{FF2B5EF4-FFF2-40B4-BE49-F238E27FC236}">
                <a16:creationId xmlns:a16="http://schemas.microsoft.com/office/drawing/2014/main" id="{F148F061-B398-4230-89BE-216381E5A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272" y="1850281"/>
            <a:ext cx="3504208" cy="19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0C3E8A-CB9F-4896-9361-EEFCA723E982}"/>
              </a:ext>
            </a:extLst>
          </p:cNvPr>
          <p:cNvSpPr txBox="1"/>
          <p:nvPr/>
        </p:nvSpPr>
        <p:spPr>
          <a:xfrm>
            <a:off x="6042775" y="4116342"/>
            <a:ext cx="2403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dirty="0"/>
              <a:t>Permanent (life-long) </a:t>
            </a:r>
          </a:p>
          <a:p>
            <a:pPr algn="ctr"/>
            <a:r>
              <a:rPr lang="nl-BE" dirty="0"/>
              <a:t>lifestyle change</a:t>
            </a:r>
          </a:p>
        </p:txBody>
      </p:sp>
    </p:spTree>
    <p:extLst>
      <p:ext uri="{BB962C8B-B14F-4D97-AF65-F5344CB8AC3E}">
        <p14:creationId xmlns:p14="http://schemas.microsoft.com/office/powerpoint/2010/main" val="3226590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CF63E-F39E-4B34-9B2C-042EEE012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Targeting</a:t>
            </a:r>
            <a:r>
              <a:rPr lang="nl-BE" dirty="0"/>
              <a:t> CR </a:t>
            </a:r>
            <a:r>
              <a:rPr lang="nl-BE" dirty="0" err="1"/>
              <a:t>uptake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in-program </a:t>
            </a:r>
            <a:r>
              <a:rPr lang="nl-BE" dirty="0" err="1"/>
              <a:t>adherence</a:t>
            </a:r>
            <a:endParaRPr lang="nl-BE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8ED4AC4-61BC-4956-9DE6-BD718A98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0" y="1052736"/>
            <a:ext cx="8172400" cy="340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A84481-9080-4AE0-8B81-5870D3FE1915}"/>
              </a:ext>
            </a:extLst>
          </p:cNvPr>
          <p:cNvSpPr txBox="1"/>
          <p:nvPr/>
        </p:nvSpPr>
        <p:spPr>
          <a:xfrm>
            <a:off x="107504" y="6381328"/>
            <a:ext cx="78488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000" dirty="0" err="1"/>
              <a:t>Höppchen</a:t>
            </a:r>
            <a:r>
              <a:rPr lang="nl-BE" sz="1000" dirty="0"/>
              <a:t> I, et al. </a:t>
            </a:r>
            <a:r>
              <a:rPr lang="nl-BE" sz="1000" dirty="0" err="1"/>
              <a:t>Targeting</a:t>
            </a:r>
            <a:r>
              <a:rPr lang="nl-BE" sz="1000" dirty="0"/>
              <a:t> </a:t>
            </a:r>
            <a:r>
              <a:rPr lang="nl-BE" sz="1000" dirty="0" err="1"/>
              <a:t>behavioral</a:t>
            </a:r>
            <a:r>
              <a:rPr lang="nl-BE" sz="1000" dirty="0"/>
              <a:t> factors </a:t>
            </a:r>
            <a:r>
              <a:rPr lang="nl-BE" sz="1000" dirty="0" err="1"/>
              <a:t>with</a:t>
            </a:r>
            <a:r>
              <a:rPr lang="nl-BE" sz="1000" dirty="0"/>
              <a:t> digital health </a:t>
            </a:r>
            <a:r>
              <a:rPr lang="nl-BE" sz="1000" dirty="0" err="1"/>
              <a:t>and</a:t>
            </a:r>
            <a:r>
              <a:rPr lang="nl-BE" sz="1000" dirty="0"/>
              <a:t> shared </a:t>
            </a:r>
            <a:r>
              <a:rPr lang="nl-BE" sz="1000" dirty="0" err="1"/>
              <a:t>decision</a:t>
            </a:r>
            <a:r>
              <a:rPr lang="nl-BE" sz="1000" dirty="0"/>
              <a:t>-making </a:t>
            </a:r>
            <a:r>
              <a:rPr lang="nl-BE" sz="1000" dirty="0" err="1"/>
              <a:t>to</a:t>
            </a:r>
            <a:r>
              <a:rPr lang="nl-BE" sz="1000" dirty="0"/>
              <a:t> </a:t>
            </a:r>
            <a:r>
              <a:rPr lang="nl-BE" sz="1000" dirty="0" err="1"/>
              <a:t>promote</a:t>
            </a:r>
            <a:r>
              <a:rPr lang="nl-BE" sz="1000" dirty="0"/>
              <a:t> </a:t>
            </a:r>
            <a:r>
              <a:rPr lang="nl-BE" sz="1000" dirty="0" err="1"/>
              <a:t>cardiac</a:t>
            </a:r>
            <a:r>
              <a:rPr lang="nl-BE" sz="1000" dirty="0"/>
              <a:t> </a:t>
            </a:r>
            <a:r>
              <a:rPr lang="nl-BE" sz="1000" dirty="0" err="1"/>
              <a:t>rehabilitation</a:t>
            </a:r>
            <a:r>
              <a:rPr lang="nl-BE" sz="1000" dirty="0"/>
              <a:t>-a </a:t>
            </a:r>
            <a:r>
              <a:rPr lang="nl-BE" sz="1000" dirty="0" err="1"/>
              <a:t>narrative</a:t>
            </a:r>
            <a:r>
              <a:rPr lang="nl-BE" sz="1000" dirty="0"/>
              <a:t> review. Front Digit Health. 2024 Feb 23;6:1324544.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F61804-6121-461F-8831-B12549B1C1CD}"/>
              </a:ext>
            </a:extLst>
          </p:cNvPr>
          <p:cNvSpPr txBox="1"/>
          <p:nvPr/>
        </p:nvSpPr>
        <p:spPr>
          <a:xfrm>
            <a:off x="464036" y="4764898"/>
            <a:ext cx="72507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err="1"/>
              <a:t>After</a:t>
            </a:r>
            <a:r>
              <a:rPr lang="nl-BE" b="1" dirty="0"/>
              <a:t> event or </a:t>
            </a:r>
            <a:r>
              <a:rPr lang="nl-BE" b="1" dirty="0" err="1"/>
              <a:t>during</a:t>
            </a:r>
            <a:r>
              <a:rPr lang="nl-BE" b="1" dirty="0"/>
              <a:t> </a:t>
            </a:r>
            <a:r>
              <a:rPr lang="nl-BE" b="1" dirty="0" err="1"/>
              <a:t>hospitalisation</a:t>
            </a:r>
            <a:endParaRPr lang="nl-BE" b="1" dirty="0"/>
          </a:p>
          <a:p>
            <a:r>
              <a:rPr lang="nl-BE" dirty="0"/>
              <a:t>Information </a:t>
            </a:r>
            <a:r>
              <a:rPr lang="nl-BE" dirty="0" err="1"/>
              <a:t>really</a:t>
            </a:r>
            <a:r>
              <a:rPr lang="nl-BE" dirty="0"/>
              <a:t> </a:t>
            </a:r>
            <a:r>
              <a:rPr lang="nl-BE" dirty="0" err="1"/>
              <a:t>matters</a:t>
            </a:r>
            <a:r>
              <a:rPr lang="nl-BE" dirty="0"/>
              <a:t> (</a:t>
            </a:r>
            <a:r>
              <a:rPr lang="nl-BE" dirty="0" err="1"/>
              <a:t>also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relatives</a:t>
            </a:r>
            <a:r>
              <a:rPr lang="nl-BE" dirty="0"/>
              <a:t>) – </a:t>
            </a:r>
            <a:r>
              <a:rPr lang="nl-BE" dirty="0" err="1"/>
              <a:t>use</a:t>
            </a:r>
            <a:r>
              <a:rPr lang="nl-BE" dirty="0"/>
              <a:t> of digital tools </a:t>
            </a:r>
            <a:r>
              <a:rPr lang="nl-BE" dirty="0" err="1"/>
              <a:t>with</a:t>
            </a:r>
            <a:r>
              <a:rPr lang="nl-BE" dirty="0"/>
              <a:t> </a:t>
            </a:r>
          </a:p>
          <a:p>
            <a:r>
              <a:rPr lang="nl-BE" dirty="0"/>
              <a:t>                                                                         option </a:t>
            </a:r>
            <a:r>
              <a:rPr lang="nl-BE" dirty="0" err="1"/>
              <a:t>to</a:t>
            </a:r>
            <a:r>
              <a:rPr lang="nl-BE" dirty="0"/>
              <a:t> select topics</a:t>
            </a:r>
          </a:p>
          <a:p>
            <a:r>
              <a:rPr lang="nl-BE" dirty="0" err="1"/>
              <a:t>Allow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voice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thoughts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patient</a:t>
            </a:r>
            <a:r>
              <a:rPr lang="nl-BE" dirty="0"/>
              <a:t> – shared-</a:t>
            </a:r>
            <a:r>
              <a:rPr lang="nl-BE" dirty="0" err="1"/>
              <a:t>decision</a:t>
            </a:r>
            <a:r>
              <a:rPr lang="nl-BE" dirty="0"/>
              <a:t> making</a:t>
            </a:r>
          </a:p>
        </p:txBody>
      </p:sp>
    </p:spTree>
    <p:extLst>
      <p:ext uri="{BB962C8B-B14F-4D97-AF65-F5344CB8AC3E}">
        <p14:creationId xmlns:p14="http://schemas.microsoft.com/office/powerpoint/2010/main" val="78571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BA24-AE97-4A53-A348-F68EA5DAC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Conflicts</a:t>
            </a:r>
            <a:r>
              <a:rPr lang="nl-BE" dirty="0"/>
              <a:t>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64110-EF07-4C23-87A2-B85E2E8C7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 algn="ctr">
              <a:buNone/>
            </a:pPr>
            <a:r>
              <a:rPr lang="nl-BE" dirty="0"/>
              <a:t>None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declared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15786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CF63E-F39E-4B34-9B2C-042EEE012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Targeting</a:t>
            </a:r>
            <a:r>
              <a:rPr lang="nl-BE" dirty="0"/>
              <a:t> CR </a:t>
            </a:r>
            <a:r>
              <a:rPr lang="nl-BE" dirty="0" err="1"/>
              <a:t>uptake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in-program </a:t>
            </a:r>
            <a:r>
              <a:rPr lang="nl-BE" dirty="0" err="1"/>
              <a:t>adherence</a:t>
            </a:r>
            <a:endParaRPr lang="nl-BE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8ED4AC4-61BC-4956-9DE6-BD718A98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0" y="1052736"/>
            <a:ext cx="8172400" cy="340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A84481-9080-4AE0-8B81-5870D3FE1915}"/>
              </a:ext>
            </a:extLst>
          </p:cNvPr>
          <p:cNvSpPr txBox="1"/>
          <p:nvPr/>
        </p:nvSpPr>
        <p:spPr>
          <a:xfrm>
            <a:off x="107504" y="6381328"/>
            <a:ext cx="78488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000" dirty="0" err="1"/>
              <a:t>Höppchen</a:t>
            </a:r>
            <a:r>
              <a:rPr lang="nl-BE" sz="1000" dirty="0"/>
              <a:t> I, et al. </a:t>
            </a:r>
            <a:r>
              <a:rPr lang="nl-BE" sz="1000" dirty="0" err="1"/>
              <a:t>Targeting</a:t>
            </a:r>
            <a:r>
              <a:rPr lang="nl-BE" sz="1000" dirty="0"/>
              <a:t> </a:t>
            </a:r>
            <a:r>
              <a:rPr lang="nl-BE" sz="1000" dirty="0" err="1"/>
              <a:t>behavioral</a:t>
            </a:r>
            <a:r>
              <a:rPr lang="nl-BE" sz="1000" dirty="0"/>
              <a:t> factors </a:t>
            </a:r>
            <a:r>
              <a:rPr lang="nl-BE" sz="1000" dirty="0" err="1"/>
              <a:t>with</a:t>
            </a:r>
            <a:r>
              <a:rPr lang="nl-BE" sz="1000" dirty="0"/>
              <a:t> digital health </a:t>
            </a:r>
            <a:r>
              <a:rPr lang="nl-BE" sz="1000" dirty="0" err="1"/>
              <a:t>and</a:t>
            </a:r>
            <a:r>
              <a:rPr lang="nl-BE" sz="1000" dirty="0"/>
              <a:t> shared </a:t>
            </a:r>
            <a:r>
              <a:rPr lang="nl-BE" sz="1000" dirty="0" err="1"/>
              <a:t>decision</a:t>
            </a:r>
            <a:r>
              <a:rPr lang="nl-BE" sz="1000" dirty="0"/>
              <a:t>-making </a:t>
            </a:r>
            <a:r>
              <a:rPr lang="nl-BE" sz="1000" dirty="0" err="1"/>
              <a:t>to</a:t>
            </a:r>
            <a:r>
              <a:rPr lang="nl-BE" sz="1000" dirty="0"/>
              <a:t> </a:t>
            </a:r>
            <a:r>
              <a:rPr lang="nl-BE" sz="1000" dirty="0" err="1"/>
              <a:t>promote</a:t>
            </a:r>
            <a:r>
              <a:rPr lang="nl-BE" sz="1000" dirty="0"/>
              <a:t> </a:t>
            </a:r>
            <a:r>
              <a:rPr lang="nl-BE" sz="1000" dirty="0" err="1"/>
              <a:t>cardiac</a:t>
            </a:r>
            <a:r>
              <a:rPr lang="nl-BE" sz="1000" dirty="0"/>
              <a:t> </a:t>
            </a:r>
            <a:r>
              <a:rPr lang="nl-BE" sz="1000" dirty="0" err="1"/>
              <a:t>rehabilitation</a:t>
            </a:r>
            <a:r>
              <a:rPr lang="nl-BE" sz="1000" dirty="0"/>
              <a:t>-a </a:t>
            </a:r>
            <a:r>
              <a:rPr lang="nl-BE" sz="1000" dirty="0" err="1"/>
              <a:t>narrative</a:t>
            </a:r>
            <a:r>
              <a:rPr lang="nl-BE" sz="1000" dirty="0"/>
              <a:t> review. Front Digit Health. 2024 Feb 23;6:1324544.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F61804-6121-461F-8831-B12549B1C1CD}"/>
              </a:ext>
            </a:extLst>
          </p:cNvPr>
          <p:cNvSpPr txBox="1"/>
          <p:nvPr/>
        </p:nvSpPr>
        <p:spPr>
          <a:xfrm>
            <a:off x="464036" y="4764898"/>
            <a:ext cx="7378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 err="1"/>
              <a:t>During</a:t>
            </a:r>
            <a:r>
              <a:rPr lang="nl-BE" b="1" dirty="0"/>
              <a:t> </a:t>
            </a:r>
            <a:r>
              <a:rPr lang="nl-BE" b="1" dirty="0" err="1"/>
              <a:t>rehabilitation</a:t>
            </a:r>
            <a:endParaRPr lang="nl-BE" b="1" dirty="0"/>
          </a:p>
          <a:p>
            <a:r>
              <a:rPr lang="nl-BE" dirty="0" err="1"/>
              <a:t>Personalisation</a:t>
            </a:r>
            <a:r>
              <a:rPr lang="nl-BE" dirty="0"/>
              <a:t> is </a:t>
            </a:r>
            <a:r>
              <a:rPr lang="nl-BE" dirty="0" err="1"/>
              <a:t>key</a:t>
            </a:r>
            <a:r>
              <a:rPr lang="nl-BE" dirty="0"/>
              <a:t> – </a:t>
            </a:r>
            <a:r>
              <a:rPr lang="nl-BE" dirty="0" err="1"/>
              <a:t>decision</a:t>
            </a:r>
            <a:r>
              <a:rPr lang="nl-BE" dirty="0"/>
              <a:t> support system </a:t>
            </a:r>
            <a:r>
              <a:rPr lang="nl-BE" dirty="0" err="1"/>
              <a:t>and</a:t>
            </a:r>
            <a:r>
              <a:rPr lang="nl-BE" dirty="0"/>
              <a:t> SDM</a:t>
            </a:r>
          </a:p>
          <a:p>
            <a:r>
              <a:rPr lang="nl-BE" dirty="0" err="1"/>
              <a:t>Progress</a:t>
            </a:r>
            <a:r>
              <a:rPr lang="nl-BE" dirty="0"/>
              <a:t> monitoring </a:t>
            </a:r>
            <a:r>
              <a:rPr lang="nl-BE" dirty="0" err="1"/>
              <a:t>really</a:t>
            </a:r>
            <a:r>
              <a:rPr lang="nl-BE" dirty="0"/>
              <a:t> </a:t>
            </a:r>
            <a:r>
              <a:rPr lang="nl-BE" dirty="0" err="1"/>
              <a:t>matters</a:t>
            </a:r>
            <a:r>
              <a:rPr lang="nl-BE" dirty="0"/>
              <a:t> – </a:t>
            </a:r>
            <a:r>
              <a:rPr lang="nl-BE" dirty="0" err="1"/>
              <a:t>with</a:t>
            </a:r>
            <a:r>
              <a:rPr lang="nl-BE" dirty="0"/>
              <a:t> feedback</a:t>
            </a:r>
          </a:p>
          <a:p>
            <a:r>
              <a:rPr lang="nl-BE" dirty="0" err="1"/>
              <a:t>Allow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experiences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patient</a:t>
            </a:r>
            <a:r>
              <a:rPr lang="nl-BE" dirty="0"/>
              <a:t> – digital </a:t>
            </a:r>
            <a:r>
              <a:rPr lang="nl-BE" dirty="0" err="1"/>
              <a:t>social</a:t>
            </a:r>
            <a:r>
              <a:rPr lang="nl-BE" dirty="0"/>
              <a:t> </a:t>
            </a:r>
            <a:r>
              <a:rPr lang="nl-BE" dirty="0" err="1"/>
              <a:t>contacts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SDM</a:t>
            </a:r>
          </a:p>
        </p:txBody>
      </p:sp>
    </p:spTree>
    <p:extLst>
      <p:ext uri="{BB962C8B-B14F-4D97-AF65-F5344CB8AC3E}">
        <p14:creationId xmlns:p14="http://schemas.microsoft.com/office/powerpoint/2010/main" val="3987262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C3DCF-9F95-4615-A9C0-7E1F77F38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An </a:t>
            </a:r>
            <a:r>
              <a:rPr lang="nl-BE" dirty="0" err="1"/>
              <a:t>example</a:t>
            </a:r>
            <a:r>
              <a:rPr lang="nl-BE" dirty="0"/>
              <a:t> - </a:t>
            </a:r>
            <a:r>
              <a:rPr lang="nl-BE" dirty="0" err="1"/>
              <a:t>SharedHeart</a:t>
            </a:r>
            <a:endParaRPr lang="nl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F72C1D-AD87-459B-994D-94E983E0E9FE}"/>
              </a:ext>
            </a:extLst>
          </p:cNvPr>
          <p:cNvSpPr txBox="1"/>
          <p:nvPr/>
        </p:nvSpPr>
        <p:spPr>
          <a:xfrm>
            <a:off x="107504" y="6304002"/>
            <a:ext cx="77187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000" dirty="0" err="1"/>
              <a:t>Bonneux</a:t>
            </a:r>
            <a:r>
              <a:rPr lang="nl-BE" sz="1000" dirty="0"/>
              <a:t> C, et al. The </a:t>
            </a:r>
            <a:r>
              <a:rPr lang="nl-BE" sz="1000" dirty="0" err="1"/>
              <a:t>SharedHeart</a:t>
            </a:r>
            <a:r>
              <a:rPr lang="nl-BE" sz="1000" dirty="0"/>
              <a:t> Approach: Technology-</a:t>
            </a:r>
            <a:r>
              <a:rPr lang="nl-BE" sz="1000" dirty="0" err="1"/>
              <a:t>Supported</a:t>
            </a:r>
            <a:r>
              <a:rPr lang="nl-BE" sz="1000" dirty="0"/>
              <a:t> Shared </a:t>
            </a:r>
            <a:r>
              <a:rPr lang="nl-BE" sz="1000" dirty="0" err="1"/>
              <a:t>Decision</a:t>
            </a:r>
            <a:r>
              <a:rPr lang="nl-BE" sz="1000" dirty="0"/>
              <a:t> Making </a:t>
            </a:r>
            <a:r>
              <a:rPr lang="nl-BE" sz="1000" dirty="0" err="1"/>
              <a:t>to</a:t>
            </a:r>
            <a:r>
              <a:rPr lang="nl-BE" sz="1000" dirty="0"/>
              <a:t> </a:t>
            </a:r>
            <a:r>
              <a:rPr lang="nl-BE" sz="1000" dirty="0" err="1"/>
              <a:t>Increase</a:t>
            </a:r>
            <a:r>
              <a:rPr lang="nl-BE" sz="1000" dirty="0"/>
              <a:t> </a:t>
            </a:r>
            <a:r>
              <a:rPr lang="nl-BE" sz="1000" dirty="0" err="1"/>
              <a:t>Physical</a:t>
            </a:r>
            <a:r>
              <a:rPr lang="nl-BE" sz="1000" dirty="0"/>
              <a:t> Activity in </a:t>
            </a:r>
            <a:r>
              <a:rPr lang="nl-BE" sz="1000" dirty="0" err="1"/>
              <a:t>Cardiac</a:t>
            </a:r>
            <a:r>
              <a:rPr lang="nl-BE" sz="1000" dirty="0"/>
              <a:t> </a:t>
            </a:r>
            <a:r>
              <a:rPr lang="nl-BE" sz="1000" dirty="0" err="1"/>
              <a:t>Patients</a:t>
            </a:r>
            <a:r>
              <a:rPr lang="nl-BE" sz="1000" dirty="0"/>
              <a:t>. In: </a:t>
            </a:r>
            <a:r>
              <a:rPr lang="nl-BE" sz="1000" dirty="0" err="1"/>
              <a:t>Levy</a:t>
            </a:r>
            <a:r>
              <a:rPr lang="nl-BE" sz="1000" dirty="0"/>
              <a:t> </a:t>
            </a:r>
            <a:r>
              <a:rPr lang="nl-BE" sz="1000" dirty="0" err="1"/>
              <a:t>Hadas</a:t>
            </a:r>
            <a:r>
              <a:rPr lang="nl-BE" sz="1000" dirty="0"/>
              <a:t>, </a:t>
            </a:r>
            <a:r>
              <a:rPr lang="nl-BE" sz="1000" dirty="0" err="1"/>
              <a:t>Barkan</a:t>
            </a:r>
            <a:r>
              <a:rPr lang="nl-BE" sz="1000" dirty="0"/>
              <a:t> Rafael, PERVASIVE COMPUTING TECHNOLOGIES FOR HEALTHCARE, PERVASIVE</a:t>
            </a:r>
          </a:p>
          <a:p>
            <a:r>
              <a:rPr lang="nl-BE" sz="1000" dirty="0"/>
              <a:t>HEALTH 2021, SPRINGER INTERNATIONAL PUBLISHING AG, p. 469 -488.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CB5696-6AE3-4B6D-92EB-2FC905C96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112867"/>
            <a:ext cx="7280363" cy="463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53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C3DCF-9F95-4615-A9C0-7E1F77F38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An </a:t>
            </a:r>
            <a:r>
              <a:rPr lang="nl-BE" dirty="0" err="1"/>
              <a:t>example</a:t>
            </a:r>
            <a:r>
              <a:rPr lang="nl-BE" dirty="0"/>
              <a:t> - </a:t>
            </a:r>
            <a:r>
              <a:rPr lang="nl-BE" dirty="0" err="1"/>
              <a:t>SharedHeart</a:t>
            </a:r>
            <a:endParaRPr lang="nl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F72C1D-AD87-459B-994D-94E983E0E9FE}"/>
              </a:ext>
            </a:extLst>
          </p:cNvPr>
          <p:cNvSpPr txBox="1"/>
          <p:nvPr/>
        </p:nvSpPr>
        <p:spPr>
          <a:xfrm>
            <a:off x="107504" y="6304002"/>
            <a:ext cx="77187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000" dirty="0" err="1"/>
              <a:t>Bonneux</a:t>
            </a:r>
            <a:r>
              <a:rPr lang="nl-BE" sz="1000" dirty="0"/>
              <a:t> C, et al. The </a:t>
            </a:r>
            <a:r>
              <a:rPr lang="nl-BE" sz="1000" dirty="0" err="1"/>
              <a:t>SharedHeart</a:t>
            </a:r>
            <a:r>
              <a:rPr lang="nl-BE" sz="1000" dirty="0"/>
              <a:t> Approach: Technology-</a:t>
            </a:r>
            <a:r>
              <a:rPr lang="nl-BE" sz="1000" dirty="0" err="1"/>
              <a:t>Supported</a:t>
            </a:r>
            <a:r>
              <a:rPr lang="nl-BE" sz="1000" dirty="0"/>
              <a:t> Shared </a:t>
            </a:r>
            <a:r>
              <a:rPr lang="nl-BE" sz="1000" dirty="0" err="1"/>
              <a:t>Decision</a:t>
            </a:r>
            <a:r>
              <a:rPr lang="nl-BE" sz="1000" dirty="0"/>
              <a:t> Making </a:t>
            </a:r>
            <a:r>
              <a:rPr lang="nl-BE" sz="1000" dirty="0" err="1"/>
              <a:t>to</a:t>
            </a:r>
            <a:r>
              <a:rPr lang="nl-BE" sz="1000" dirty="0"/>
              <a:t> </a:t>
            </a:r>
            <a:r>
              <a:rPr lang="nl-BE" sz="1000" dirty="0" err="1"/>
              <a:t>Increase</a:t>
            </a:r>
            <a:r>
              <a:rPr lang="nl-BE" sz="1000" dirty="0"/>
              <a:t> </a:t>
            </a:r>
            <a:r>
              <a:rPr lang="nl-BE" sz="1000" dirty="0" err="1"/>
              <a:t>Physical</a:t>
            </a:r>
            <a:r>
              <a:rPr lang="nl-BE" sz="1000" dirty="0"/>
              <a:t> Activity in </a:t>
            </a:r>
            <a:r>
              <a:rPr lang="nl-BE" sz="1000" dirty="0" err="1"/>
              <a:t>Cardiac</a:t>
            </a:r>
            <a:r>
              <a:rPr lang="nl-BE" sz="1000" dirty="0"/>
              <a:t> </a:t>
            </a:r>
            <a:r>
              <a:rPr lang="nl-BE" sz="1000" dirty="0" err="1"/>
              <a:t>Patients</a:t>
            </a:r>
            <a:r>
              <a:rPr lang="nl-BE" sz="1000" dirty="0"/>
              <a:t>. In: </a:t>
            </a:r>
            <a:r>
              <a:rPr lang="nl-BE" sz="1000" dirty="0" err="1"/>
              <a:t>Levy</a:t>
            </a:r>
            <a:r>
              <a:rPr lang="nl-BE" sz="1000" dirty="0"/>
              <a:t> </a:t>
            </a:r>
            <a:r>
              <a:rPr lang="nl-BE" sz="1000" dirty="0" err="1"/>
              <a:t>Hadas</a:t>
            </a:r>
            <a:r>
              <a:rPr lang="nl-BE" sz="1000" dirty="0"/>
              <a:t>, </a:t>
            </a:r>
            <a:r>
              <a:rPr lang="nl-BE" sz="1000" dirty="0" err="1"/>
              <a:t>Barkan</a:t>
            </a:r>
            <a:r>
              <a:rPr lang="nl-BE" sz="1000" dirty="0"/>
              <a:t> Rafael, PERVASIVE COMPUTING TECHNOLOGIES FOR HEALTHCARE, PERVASIVE</a:t>
            </a:r>
          </a:p>
          <a:p>
            <a:r>
              <a:rPr lang="nl-BE" sz="1000" dirty="0"/>
              <a:t>HEALTH 2021, SPRINGER INTERNATIONAL PUBLISHING AG, p. 469 -488.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F59474-80BD-4C90-B54B-F689FADAD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417" y="1484784"/>
            <a:ext cx="4995839" cy="2827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9138AD-12F3-44D5-83F4-0AF744313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374" y="1196752"/>
            <a:ext cx="6467251" cy="426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6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C3DCF-9F95-4615-A9C0-7E1F77F38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An </a:t>
            </a:r>
            <a:r>
              <a:rPr lang="nl-BE" dirty="0" err="1"/>
              <a:t>example</a:t>
            </a:r>
            <a:r>
              <a:rPr lang="nl-BE" dirty="0"/>
              <a:t> - </a:t>
            </a:r>
            <a:r>
              <a:rPr lang="nl-BE" dirty="0" err="1"/>
              <a:t>SharedHeart</a:t>
            </a:r>
            <a:endParaRPr lang="nl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0F2CB6-CAA5-4EB5-9872-390AD727AF0C}"/>
              </a:ext>
            </a:extLst>
          </p:cNvPr>
          <p:cNvSpPr txBox="1"/>
          <p:nvPr/>
        </p:nvSpPr>
        <p:spPr>
          <a:xfrm>
            <a:off x="107504" y="6381328"/>
            <a:ext cx="7704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000" dirty="0" err="1"/>
              <a:t>Kizilkilic</a:t>
            </a:r>
            <a:r>
              <a:rPr lang="nl-BE" sz="1000" dirty="0"/>
              <a:t> SE, et al. A </a:t>
            </a:r>
            <a:r>
              <a:rPr lang="nl-BE" sz="1000" dirty="0" err="1"/>
              <a:t>digitally-supported</a:t>
            </a:r>
            <a:r>
              <a:rPr lang="nl-BE" sz="1000" dirty="0"/>
              <a:t> shared </a:t>
            </a:r>
            <a:r>
              <a:rPr lang="nl-BE" sz="1000" dirty="0" err="1"/>
              <a:t>decision</a:t>
            </a:r>
            <a:r>
              <a:rPr lang="nl-BE" sz="1000" dirty="0"/>
              <a:t> making approach </a:t>
            </a:r>
            <a:r>
              <a:rPr lang="nl-BE" sz="1000" dirty="0" err="1"/>
              <a:t>for</a:t>
            </a:r>
            <a:r>
              <a:rPr lang="nl-BE" sz="1000" dirty="0"/>
              <a:t> </a:t>
            </a:r>
            <a:r>
              <a:rPr lang="nl-BE" sz="1000" dirty="0" err="1"/>
              <a:t>patients</a:t>
            </a:r>
            <a:r>
              <a:rPr lang="nl-BE" sz="1000" dirty="0"/>
              <a:t> </a:t>
            </a:r>
            <a:r>
              <a:rPr lang="nl-BE" sz="1000" dirty="0" err="1"/>
              <a:t>during</a:t>
            </a:r>
            <a:r>
              <a:rPr lang="nl-BE" sz="1000" dirty="0"/>
              <a:t> </a:t>
            </a:r>
            <a:r>
              <a:rPr lang="nl-BE" sz="1000" dirty="0" err="1"/>
              <a:t>cardiac</a:t>
            </a:r>
            <a:r>
              <a:rPr lang="nl-BE" sz="1000" dirty="0"/>
              <a:t> </a:t>
            </a:r>
            <a:r>
              <a:rPr lang="nl-BE" sz="1000" dirty="0" err="1"/>
              <a:t>rehabilitation</a:t>
            </a:r>
            <a:r>
              <a:rPr lang="nl-BE" sz="1000" dirty="0"/>
              <a:t>: a </a:t>
            </a:r>
            <a:r>
              <a:rPr lang="nl-BE" sz="1000" dirty="0" err="1"/>
              <a:t>randomised</a:t>
            </a:r>
            <a:r>
              <a:rPr lang="nl-BE" sz="1000" dirty="0"/>
              <a:t> </a:t>
            </a:r>
            <a:r>
              <a:rPr lang="nl-BE" sz="1000" dirty="0" err="1"/>
              <a:t>controlled</a:t>
            </a:r>
            <a:r>
              <a:rPr lang="nl-BE" sz="1000" dirty="0"/>
              <a:t> trial. </a:t>
            </a:r>
            <a:r>
              <a:rPr lang="nl-BE" sz="1000" dirty="0" err="1"/>
              <a:t>Eur</a:t>
            </a:r>
            <a:r>
              <a:rPr lang="nl-BE" sz="1000" dirty="0"/>
              <a:t> J </a:t>
            </a:r>
            <a:r>
              <a:rPr lang="nl-BE" sz="1000" dirty="0" err="1"/>
              <a:t>Prev</a:t>
            </a:r>
            <a:r>
              <a:rPr lang="nl-BE" sz="1000" dirty="0"/>
              <a:t> </a:t>
            </a:r>
            <a:r>
              <a:rPr lang="nl-BE" sz="1000" dirty="0" err="1"/>
              <a:t>Cardiol</a:t>
            </a:r>
            <a:r>
              <a:rPr lang="nl-BE" sz="1000" dirty="0"/>
              <a:t>, 2024; Volume 31: S1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D845AA-B12A-4722-A21F-0D80D1D0009A}"/>
              </a:ext>
            </a:extLst>
          </p:cNvPr>
          <p:cNvSpPr/>
          <p:nvPr/>
        </p:nvSpPr>
        <p:spPr>
          <a:xfrm>
            <a:off x="3911352" y="742626"/>
            <a:ext cx="132129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N=80 CCS </a:t>
            </a:r>
            <a:r>
              <a:rPr lang="nl-BE" dirty="0" err="1"/>
              <a:t>patients</a:t>
            </a:r>
            <a:endParaRPr lang="nl-BE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B666001-0876-4727-9CDB-A71A3CCEC153}"/>
              </a:ext>
            </a:extLst>
          </p:cNvPr>
          <p:cNvCxnSpPr>
            <a:cxnSpLocks/>
            <a:stCxn id="6" idx="2"/>
            <a:endCxn id="15" idx="0"/>
          </p:cNvCxnSpPr>
          <p:nvPr/>
        </p:nvCxnSpPr>
        <p:spPr>
          <a:xfrm flipH="1">
            <a:off x="3250704" y="1822746"/>
            <a:ext cx="1321296" cy="5240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477E65-9E06-45F0-92B5-E450B0BAD3A0}"/>
              </a:ext>
            </a:extLst>
          </p:cNvPr>
          <p:cNvCxnSpPr>
            <a:cxnSpLocks/>
            <a:stCxn id="6" idx="2"/>
            <a:endCxn id="16" idx="0"/>
          </p:cNvCxnSpPr>
          <p:nvPr/>
        </p:nvCxnSpPr>
        <p:spPr>
          <a:xfrm>
            <a:off x="4572000" y="1822746"/>
            <a:ext cx="1239162" cy="5240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2E5BDA7-953E-4EA0-8DCD-3D2570BD7DC0}"/>
              </a:ext>
            </a:extLst>
          </p:cNvPr>
          <p:cNvSpPr/>
          <p:nvPr/>
        </p:nvSpPr>
        <p:spPr>
          <a:xfrm>
            <a:off x="2590056" y="2346753"/>
            <a:ext cx="132129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dirty="0"/>
              <a:t>CR (EXPERT tool-</a:t>
            </a:r>
            <a:r>
              <a:rPr lang="nl-BE" sz="1200" dirty="0" err="1"/>
              <a:t>guided</a:t>
            </a:r>
            <a:r>
              <a:rPr lang="nl-BE" sz="1200" dirty="0"/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583B3E-AF9E-4117-B343-ADAB70887A8C}"/>
              </a:ext>
            </a:extLst>
          </p:cNvPr>
          <p:cNvSpPr/>
          <p:nvPr/>
        </p:nvSpPr>
        <p:spPr>
          <a:xfrm>
            <a:off x="5150514" y="2346753"/>
            <a:ext cx="132129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dirty="0"/>
              <a:t>CR (EXPERT tool-</a:t>
            </a:r>
            <a:r>
              <a:rPr lang="nl-BE" sz="1200" dirty="0" err="1"/>
              <a:t>guided</a:t>
            </a:r>
            <a:r>
              <a:rPr lang="nl-BE" sz="1200" dirty="0"/>
              <a:t> + </a:t>
            </a:r>
            <a:r>
              <a:rPr lang="nl-BE" sz="1200" dirty="0" err="1"/>
              <a:t>telemonitoring</a:t>
            </a:r>
            <a:r>
              <a:rPr lang="nl-BE" sz="1200" dirty="0"/>
              <a:t> + SDM)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72302B-01A8-4AE5-9D12-C8BE9A5CA602}"/>
              </a:ext>
            </a:extLst>
          </p:cNvPr>
          <p:cNvSpPr/>
          <p:nvPr/>
        </p:nvSpPr>
        <p:spPr>
          <a:xfrm>
            <a:off x="2022642" y="4761148"/>
            <a:ext cx="194421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dirty="0"/>
              <a:t>VO2peak: + 2.55 ml/kg/min</a:t>
            </a:r>
          </a:p>
          <a:p>
            <a:pPr algn="ctr"/>
            <a:r>
              <a:rPr lang="nl-BE" sz="1200" dirty="0" err="1"/>
              <a:t>QoL</a:t>
            </a:r>
            <a:r>
              <a:rPr lang="nl-BE" sz="1200" dirty="0"/>
              <a:t>: + 3.0 points</a:t>
            </a:r>
          </a:p>
          <a:p>
            <a:pPr algn="ctr"/>
            <a:r>
              <a:rPr lang="nl-BE" sz="1200" dirty="0"/>
              <a:t>Daily steps: + 0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09BE64-08E0-4DD7-92E1-8CF29167B79D}"/>
              </a:ext>
            </a:extLst>
          </p:cNvPr>
          <p:cNvSpPr/>
          <p:nvPr/>
        </p:nvSpPr>
        <p:spPr>
          <a:xfrm>
            <a:off x="5191581" y="4773059"/>
            <a:ext cx="1944215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dirty="0"/>
              <a:t>VO2peak: + 3.55 ml/kg/min</a:t>
            </a:r>
          </a:p>
          <a:p>
            <a:pPr algn="ctr"/>
            <a:r>
              <a:rPr lang="nl-BE" sz="1200" dirty="0" err="1"/>
              <a:t>QoL</a:t>
            </a:r>
            <a:r>
              <a:rPr lang="nl-BE" sz="1200" dirty="0"/>
              <a:t>: + 9.5 points</a:t>
            </a:r>
          </a:p>
          <a:p>
            <a:pPr algn="ctr"/>
            <a:r>
              <a:rPr lang="nl-BE" sz="1200" dirty="0"/>
              <a:t>Daily steps: + 1451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84FCBF9-B58B-430A-8AE4-50B8B5684DB8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3250704" y="3426873"/>
            <a:ext cx="0" cy="13461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88ECD01-C758-458D-8B85-F4ED25009E54}"/>
              </a:ext>
            </a:extLst>
          </p:cNvPr>
          <p:cNvCxnSpPr>
            <a:stCxn id="16" idx="2"/>
          </p:cNvCxnSpPr>
          <p:nvPr/>
        </p:nvCxnSpPr>
        <p:spPr>
          <a:xfrm>
            <a:off x="5811162" y="3426873"/>
            <a:ext cx="0" cy="1334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row: Left-Right 28">
            <a:extLst>
              <a:ext uri="{FF2B5EF4-FFF2-40B4-BE49-F238E27FC236}">
                <a16:creationId xmlns:a16="http://schemas.microsoft.com/office/drawing/2014/main" id="{51E54064-296E-401B-A033-E0A52613A0D4}"/>
              </a:ext>
            </a:extLst>
          </p:cNvPr>
          <p:cNvSpPr/>
          <p:nvPr/>
        </p:nvSpPr>
        <p:spPr>
          <a:xfrm>
            <a:off x="4067944" y="5058892"/>
            <a:ext cx="100811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200" dirty="0"/>
              <a:t>P&lt;0.05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C0580B-4EB3-4765-91B2-827E43E71683}"/>
              </a:ext>
            </a:extLst>
          </p:cNvPr>
          <p:cNvSpPr txBox="1"/>
          <p:nvPr/>
        </p:nvSpPr>
        <p:spPr>
          <a:xfrm rot="16200000">
            <a:off x="2668888" y="3976091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dirty="0"/>
              <a:t>12 weeks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909EA7-42B7-4471-A157-BB863FFBE6EA}"/>
              </a:ext>
            </a:extLst>
          </p:cNvPr>
          <p:cNvSpPr txBox="1"/>
          <p:nvPr/>
        </p:nvSpPr>
        <p:spPr>
          <a:xfrm rot="16200000">
            <a:off x="5237650" y="3976091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dirty="0"/>
              <a:t>12 weeks</a:t>
            </a:r>
          </a:p>
        </p:txBody>
      </p:sp>
    </p:spTree>
    <p:extLst>
      <p:ext uri="{BB962C8B-B14F-4D97-AF65-F5344CB8AC3E}">
        <p14:creationId xmlns:p14="http://schemas.microsoft.com/office/powerpoint/2010/main" val="1258113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CF63E-F39E-4B34-9B2C-042EEE012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err="1"/>
              <a:t>Targeting</a:t>
            </a:r>
            <a:r>
              <a:rPr lang="nl-BE" dirty="0"/>
              <a:t> CR </a:t>
            </a:r>
            <a:r>
              <a:rPr lang="nl-BE" dirty="0" err="1"/>
              <a:t>uptake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(long-term) </a:t>
            </a:r>
            <a:r>
              <a:rPr lang="nl-BE" dirty="0" err="1"/>
              <a:t>adherence</a:t>
            </a:r>
            <a:endParaRPr lang="nl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A84481-9080-4AE0-8B81-5870D3FE1915}"/>
              </a:ext>
            </a:extLst>
          </p:cNvPr>
          <p:cNvSpPr txBox="1"/>
          <p:nvPr/>
        </p:nvSpPr>
        <p:spPr>
          <a:xfrm>
            <a:off x="107504" y="6423139"/>
            <a:ext cx="78488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000" dirty="0" err="1"/>
              <a:t>Kaihara</a:t>
            </a:r>
            <a:r>
              <a:rPr lang="nl-BE" sz="1000" dirty="0"/>
              <a:t> T, et al. </a:t>
            </a:r>
            <a:r>
              <a:rPr lang="nl-BE" sz="1000" dirty="0" err="1"/>
              <a:t>Cardiac</a:t>
            </a:r>
            <a:r>
              <a:rPr lang="nl-BE" sz="1000" dirty="0"/>
              <a:t> </a:t>
            </a:r>
            <a:r>
              <a:rPr lang="nl-BE" sz="1000" dirty="0" err="1"/>
              <a:t>Telerehabilitation</a:t>
            </a:r>
            <a:r>
              <a:rPr lang="nl-BE" sz="1000" dirty="0"/>
              <a:t>　- A Solution </a:t>
            </a:r>
            <a:r>
              <a:rPr lang="nl-BE" sz="1000" dirty="0" err="1"/>
              <a:t>for</a:t>
            </a:r>
            <a:r>
              <a:rPr lang="nl-BE" sz="1000" dirty="0"/>
              <a:t> </a:t>
            </a:r>
            <a:r>
              <a:rPr lang="nl-BE" sz="1000" dirty="0" err="1"/>
              <a:t>Cardiovascular</a:t>
            </a:r>
            <a:r>
              <a:rPr lang="nl-BE" sz="1000" dirty="0"/>
              <a:t> Care in Japan. Circ Rep. 2021 </a:t>
            </a:r>
            <a:r>
              <a:rPr lang="nl-BE" sz="1000" dirty="0" err="1"/>
              <a:t>Oct</a:t>
            </a:r>
            <a:r>
              <a:rPr lang="nl-BE" sz="1000" dirty="0"/>
              <a:t> 29;3(12):733-736.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40045-0D9E-44ED-9368-E19FCA410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53" y="1278150"/>
            <a:ext cx="8172400" cy="43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4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773F1-8C98-4489-A242-8AA985B43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Some</a:t>
            </a:r>
            <a:r>
              <a:rPr lang="nl-BE" dirty="0"/>
              <a:t> </a:t>
            </a:r>
            <a:r>
              <a:rPr lang="nl-BE" dirty="0" err="1"/>
              <a:t>experience</a:t>
            </a:r>
            <a:r>
              <a:rPr lang="nl-BE" dirty="0"/>
              <a:t> in Belgium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F5977-5893-44B4-B615-7D7D1EBE7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49844"/>
          </a:xfrm>
        </p:spPr>
        <p:txBody>
          <a:bodyPr/>
          <a:lstStyle/>
          <a:p>
            <a:pPr marL="0" indent="0">
              <a:buNone/>
            </a:pPr>
            <a:r>
              <a:rPr lang="nl-BE" sz="1800" dirty="0" err="1"/>
              <a:t>Adding</a:t>
            </a:r>
            <a:r>
              <a:rPr lang="nl-BE" sz="1800" dirty="0"/>
              <a:t>-in </a:t>
            </a:r>
            <a:r>
              <a:rPr lang="nl-BE" sz="1800" dirty="0" err="1"/>
              <a:t>telerehabilitation</a:t>
            </a:r>
            <a:r>
              <a:rPr lang="nl-BE" sz="1800" dirty="0"/>
              <a:t>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88DFB-2736-4CF4-A507-B7345B1B6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56792"/>
            <a:ext cx="4081959" cy="3526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6677C-7CC5-45D4-BC00-6EEDE19B1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556792"/>
            <a:ext cx="4103329" cy="35264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174ECA-865F-4813-8144-BFE2D06AF27B}"/>
              </a:ext>
            </a:extLst>
          </p:cNvPr>
          <p:cNvSpPr txBox="1"/>
          <p:nvPr/>
        </p:nvSpPr>
        <p:spPr>
          <a:xfrm rot="16200000">
            <a:off x="4437038" y="3535228"/>
            <a:ext cx="67667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nl-BE" sz="1000" dirty="0"/>
              <a:t>MVPA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4E975C-7B9C-44BB-BBE0-D7B74751C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37" y="5301208"/>
            <a:ext cx="438211" cy="276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8444F1-284E-40B9-9A06-7D5FDB044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737" y="5603377"/>
            <a:ext cx="447737" cy="4001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02CD60-745C-46B4-A7C7-7486078E851C}"/>
              </a:ext>
            </a:extLst>
          </p:cNvPr>
          <p:cNvSpPr txBox="1"/>
          <p:nvPr/>
        </p:nvSpPr>
        <p:spPr>
          <a:xfrm>
            <a:off x="679302" y="5321260"/>
            <a:ext cx="32031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 err="1"/>
              <a:t>Additional</a:t>
            </a:r>
            <a:r>
              <a:rPr lang="nl-BE" sz="1000" dirty="0"/>
              <a:t> </a:t>
            </a:r>
            <a:r>
              <a:rPr lang="nl-BE" sz="1000" dirty="0" err="1"/>
              <a:t>telerehabilitation</a:t>
            </a:r>
            <a:r>
              <a:rPr lang="nl-BE" sz="1000" dirty="0"/>
              <a:t> </a:t>
            </a:r>
            <a:r>
              <a:rPr lang="nl-BE" sz="1000" dirty="0" err="1"/>
              <a:t>from</a:t>
            </a:r>
            <a:r>
              <a:rPr lang="nl-BE" sz="1000" dirty="0"/>
              <a:t> week 6 in CR (n=70)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543692-C42C-4390-A58F-FDDFC031A2EE}"/>
              </a:ext>
            </a:extLst>
          </p:cNvPr>
          <p:cNvSpPr txBox="1"/>
          <p:nvPr/>
        </p:nvSpPr>
        <p:spPr>
          <a:xfrm>
            <a:off x="679301" y="5672351"/>
            <a:ext cx="1330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Standard CR (n=70)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782E2B-9B9C-4B02-887F-CDE11DB37A41}"/>
              </a:ext>
            </a:extLst>
          </p:cNvPr>
          <p:cNvSpPr txBox="1"/>
          <p:nvPr/>
        </p:nvSpPr>
        <p:spPr>
          <a:xfrm>
            <a:off x="3203848" y="2672544"/>
            <a:ext cx="5918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P&lt;0.01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274706-3BC0-4137-8BBA-7202FB084212}"/>
              </a:ext>
            </a:extLst>
          </p:cNvPr>
          <p:cNvSpPr txBox="1"/>
          <p:nvPr/>
        </p:nvSpPr>
        <p:spPr>
          <a:xfrm>
            <a:off x="7524328" y="2706101"/>
            <a:ext cx="5918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/>
              <a:t>P&lt;0.05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237B31-83F0-4C0C-88DB-095E3C9224B2}"/>
              </a:ext>
            </a:extLst>
          </p:cNvPr>
          <p:cNvSpPr txBox="1"/>
          <p:nvPr/>
        </p:nvSpPr>
        <p:spPr>
          <a:xfrm>
            <a:off x="95130" y="6381328"/>
            <a:ext cx="77251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000" dirty="0" err="1"/>
              <a:t>Frederix</a:t>
            </a:r>
            <a:r>
              <a:rPr lang="nl-BE" sz="1000" dirty="0"/>
              <a:t> I, et al. Medium-Term </a:t>
            </a:r>
            <a:r>
              <a:rPr lang="nl-BE" sz="1000" dirty="0" err="1"/>
              <a:t>Effectiveness</a:t>
            </a:r>
            <a:r>
              <a:rPr lang="nl-BE" sz="1000" dirty="0"/>
              <a:t> of a Comprehensive Internet-</a:t>
            </a:r>
            <a:r>
              <a:rPr lang="nl-BE" sz="1000" dirty="0" err="1"/>
              <a:t>Based</a:t>
            </a:r>
            <a:r>
              <a:rPr lang="nl-BE" sz="1000" dirty="0"/>
              <a:t> </a:t>
            </a:r>
            <a:r>
              <a:rPr lang="nl-BE" sz="1000" dirty="0" err="1"/>
              <a:t>and</a:t>
            </a:r>
            <a:r>
              <a:rPr lang="nl-BE" sz="1000" dirty="0"/>
              <a:t> </a:t>
            </a:r>
            <a:r>
              <a:rPr lang="nl-BE" sz="1000" dirty="0" err="1"/>
              <a:t>Patient-Specific</a:t>
            </a:r>
            <a:r>
              <a:rPr lang="nl-BE" sz="1000" dirty="0"/>
              <a:t> </a:t>
            </a:r>
            <a:r>
              <a:rPr lang="nl-BE" sz="1000" dirty="0" err="1"/>
              <a:t>Telerehabilitation</a:t>
            </a:r>
            <a:r>
              <a:rPr lang="nl-BE" sz="1000" dirty="0"/>
              <a:t> Program </a:t>
            </a:r>
            <a:r>
              <a:rPr lang="nl-BE" sz="1000" dirty="0" err="1"/>
              <a:t>With</a:t>
            </a:r>
            <a:r>
              <a:rPr lang="nl-BE" sz="1000" dirty="0"/>
              <a:t> </a:t>
            </a:r>
            <a:r>
              <a:rPr lang="nl-BE" sz="1000" dirty="0" err="1"/>
              <a:t>Text</a:t>
            </a:r>
            <a:r>
              <a:rPr lang="nl-BE" sz="1000" dirty="0"/>
              <a:t> Messaging Support </a:t>
            </a:r>
            <a:r>
              <a:rPr lang="nl-BE" sz="1000" dirty="0" err="1"/>
              <a:t>for</a:t>
            </a:r>
            <a:r>
              <a:rPr lang="nl-BE" sz="1000" dirty="0"/>
              <a:t> </a:t>
            </a:r>
            <a:r>
              <a:rPr lang="nl-BE" sz="1000" dirty="0" err="1"/>
              <a:t>Cardiac</a:t>
            </a:r>
            <a:r>
              <a:rPr lang="nl-BE" sz="1000" dirty="0"/>
              <a:t> </a:t>
            </a:r>
            <a:r>
              <a:rPr lang="nl-BE" sz="1000" dirty="0" err="1"/>
              <a:t>Patients</a:t>
            </a:r>
            <a:r>
              <a:rPr lang="nl-BE" sz="1000" dirty="0"/>
              <a:t>: </a:t>
            </a:r>
            <a:r>
              <a:rPr lang="nl-BE" sz="1000" dirty="0" err="1"/>
              <a:t>Randomized</a:t>
            </a:r>
            <a:r>
              <a:rPr lang="nl-BE" sz="1000" dirty="0"/>
              <a:t> </a:t>
            </a:r>
            <a:r>
              <a:rPr lang="nl-BE" sz="1000" dirty="0" err="1"/>
              <a:t>Controlled</a:t>
            </a:r>
            <a:r>
              <a:rPr lang="nl-BE" sz="1000" dirty="0"/>
              <a:t> Trial. J </a:t>
            </a:r>
            <a:r>
              <a:rPr lang="nl-BE" sz="1000" dirty="0" err="1"/>
              <a:t>Med</a:t>
            </a:r>
            <a:r>
              <a:rPr lang="nl-BE" sz="1000" dirty="0"/>
              <a:t> Internet </a:t>
            </a:r>
            <a:r>
              <a:rPr lang="nl-BE" sz="1000" dirty="0" err="1"/>
              <a:t>Res</a:t>
            </a:r>
            <a:r>
              <a:rPr lang="nl-BE" sz="1000" dirty="0"/>
              <a:t>. 2015 Jul 23;17(7):e185. </a:t>
            </a:r>
          </a:p>
        </p:txBody>
      </p:sp>
    </p:spTree>
    <p:extLst>
      <p:ext uri="{BB962C8B-B14F-4D97-AF65-F5344CB8AC3E}">
        <p14:creationId xmlns:p14="http://schemas.microsoft.com/office/powerpoint/2010/main" val="1054585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02A5B-1825-46FD-94BA-48586777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Conclusions</a:t>
            </a:r>
            <a:endParaRPr lang="nl-B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9934F2-682D-41F6-BF9B-374145957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In </a:t>
            </a:r>
            <a:r>
              <a:rPr lang="nl-BE" dirty="0" err="1"/>
              <a:t>current</a:t>
            </a:r>
            <a:r>
              <a:rPr lang="nl-BE" dirty="0"/>
              <a:t> </a:t>
            </a:r>
            <a:r>
              <a:rPr lang="nl-BE" dirty="0" err="1"/>
              <a:t>cardiac</a:t>
            </a:r>
            <a:r>
              <a:rPr lang="nl-BE" dirty="0"/>
              <a:t> </a:t>
            </a:r>
            <a:r>
              <a:rPr lang="nl-BE" dirty="0" err="1"/>
              <a:t>rehabilitation</a:t>
            </a:r>
            <a:r>
              <a:rPr lang="nl-BE" dirty="0"/>
              <a:t>, we face </a:t>
            </a:r>
            <a:r>
              <a:rPr lang="nl-BE" dirty="0" err="1"/>
              <a:t>difficulties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patient</a:t>
            </a:r>
            <a:r>
              <a:rPr lang="nl-BE" dirty="0"/>
              <a:t> </a:t>
            </a:r>
            <a:r>
              <a:rPr lang="nl-BE" dirty="0" err="1"/>
              <a:t>diversity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struggle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reach</a:t>
            </a:r>
            <a:r>
              <a:rPr lang="nl-BE" dirty="0"/>
              <a:t> a high </a:t>
            </a:r>
            <a:r>
              <a:rPr lang="nl-BE" dirty="0" err="1"/>
              <a:t>uptake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(long-term) </a:t>
            </a:r>
            <a:r>
              <a:rPr lang="nl-BE" dirty="0" err="1"/>
              <a:t>adherence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CR </a:t>
            </a:r>
            <a:r>
              <a:rPr lang="nl-BE" dirty="0" err="1"/>
              <a:t>and</a:t>
            </a:r>
            <a:r>
              <a:rPr lang="nl-BE" dirty="0"/>
              <a:t> a </a:t>
            </a:r>
            <a:r>
              <a:rPr lang="nl-BE" dirty="0" err="1"/>
              <a:t>healthy</a:t>
            </a:r>
            <a:r>
              <a:rPr lang="nl-BE" dirty="0"/>
              <a:t> lifestyle</a:t>
            </a:r>
          </a:p>
          <a:p>
            <a:endParaRPr lang="nl-BE" dirty="0"/>
          </a:p>
          <a:p>
            <a:r>
              <a:rPr lang="nl-BE" dirty="0"/>
              <a:t>Digital systems/tools have been </a:t>
            </a:r>
            <a:r>
              <a:rPr lang="nl-BE" dirty="0" err="1"/>
              <a:t>developed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promising</a:t>
            </a:r>
            <a:r>
              <a:rPr lang="nl-BE" dirty="0"/>
              <a:t> impact on</a:t>
            </a:r>
          </a:p>
          <a:p>
            <a:pPr lvl="1"/>
            <a:r>
              <a:rPr lang="nl-BE" dirty="0" err="1"/>
              <a:t>Dealing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diversity</a:t>
            </a:r>
            <a:r>
              <a:rPr lang="nl-BE" dirty="0"/>
              <a:t> (EXPERT (Training) tool)</a:t>
            </a:r>
          </a:p>
          <a:p>
            <a:pPr lvl="1"/>
            <a:r>
              <a:rPr lang="nl-BE" dirty="0" err="1"/>
              <a:t>Improving</a:t>
            </a:r>
            <a:r>
              <a:rPr lang="nl-BE" dirty="0"/>
              <a:t> </a:t>
            </a:r>
            <a:r>
              <a:rPr lang="nl-BE" dirty="0" err="1"/>
              <a:t>adherence</a:t>
            </a:r>
            <a:r>
              <a:rPr lang="nl-BE" dirty="0"/>
              <a:t> (</a:t>
            </a:r>
            <a:r>
              <a:rPr lang="nl-BE" dirty="0" err="1"/>
              <a:t>telemonitoring</a:t>
            </a:r>
            <a:r>
              <a:rPr lang="nl-BE" dirty="0"/>
              <a:t> systems, </a:t>
            </a:r>
            <a:r>
              <a:rPr lang="nl-BE" dirty="0" err="1"/>
              <a:t>SharedHeart</a:t>
            </a:r>
            <a:r>
              <a:rPr lang="nl-B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91294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3647" y="4509120"/>
            <a:ext cx="6624736" cy="1872208"/>
          </a:xfrm>
        </p:spPr>
        <p:txBody>
          <a:bodyPr/>
          <a:lstStyle/>
          <a:p>
            <a:pPr marL="0" indent="0">
              <a:buNone/>
            </a:pPr>
            <a:endParaRPr lang="nl-BE" sz="1600" dirty="0"/>
          </a:p>
          <a:p>
            <a:pPr marL="0" indent="0" algn="ctr">
              <a:buNone/>
            </a:pPr>
            <a:r>
              <a:rPr lang="nl-BE" sz="1600" dirty="0"/>
              <a:t>E-mail: Dominique.hansen@uhasselt.be</a:t>
            </a:r>
          </a:p>
          <a:p>
            <a:pPr marL="0" indent="0" algn="ctr">
              <a:buNone/>
            </a:pPr>
            <a:endParaRPr lang="en-GB" sz="1600" dirty="0"/>
          </a:p>
          <a:p>
            <a:pPr marL="0" indent="0" algn="ctr">
              <a:buNone/>
            </a:pPr>
            <a:r>
              <a:rPr lang="en-GB" sz="1600" dirty="0"/>
              <a:t>https://twitter.com/hansen_phd</a:t>
            </a:r>
          </a:p>
          <a:p>
            <a:pPr marL="0" indent="0" algn="ctr">
              <a:buNone/>
            </a:pPr>
            <a:endParaRPr lang="en-GB" sz="1600" dirty="0"/>
          </a:p>
          <a:p>
            <a:pPr marL="0" indent="0" algn="ctr">
              <a:buNone/>
            </a:pPr>
            <a:r>
              <a:rPr lang="en-GB" sz="1600" dirty="0"/>
              <a:t>https://www.researchgate.net/profile/Dominique_Hansen2</a:t>
            </a: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17410" name="Picture 2" descr="THANK YOU FOR YOUR ATTENTION | Attention, Thank you, Keep calm poster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939" y="188640"/>
            <a:ext cx="395015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981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0FBC1-D918-4A9F-8A3A-5D361276E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Current</a:t>
            </a:r>
            <a:r>
              <a:rPr lang="nl-BE" dirty="0"/>
              <a:t> major </a:t>
            </a:r>
            <a:r>
              <a:rPr lang="nl-BE" dirty="0" err="1"/>
              <a:t>challenges</a:t>
            </a:r>
            <a:r>
              <a:rPr lang="nl-BE" dirty="0"/>
              <a:t> in </a:t>
            </a:r>
            <a:r>
              <a:rPr lang="nl-BE" dirty="0" err="1"/>
              <a:t>cardiac</a:t>
            </a:r>
            <a:r>
              <a:rPr lang="nl-BE" dirty="0"/>
              <a:t> </a:t>
            </a:r>
            <a:r>
              <a:rPr lang="nl-BE" dirty="0" err="1"/>
              <a:t>rehabilitation</a:t>
            </a:r>
            <a:endParaRPr lang="nl-BE" dirty="0"/>
          </a:p>
        </p:txBody>
      </p:sp>
      <p:pic>
        <p:nvPicPr>
          <p:cNvPr id="4" name="Picture 4" descr="Creating a Culture of Diversity and Inclusion in the Workplace">
            <a:extLst>
              <a:ext uri="{FF2B5EF4-FFF2-40B4-BE49-F238E27FC236}">
                <a16:creationId xmlns:a16="http://schemas.microsoft.com/office/drawing/2014/main" id="{F78DCADC-F07A-420F-AF6F-745BA3D0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391" y="669555"/>
            <a:ext cx="3867922" cy="217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0CDFCC-F4EE-4F7F-8849-714EF6F6F12A}"/>
              </a:ext>
            </a:extLst>
          </p:cNvPr>
          <p:cNvSpPr txBox="1"/>
          <p:nvPr/>
        </p:nvSpPr>
        <p:spPr>
          <a:xfrm>
            <a:off x="3974211" y="278092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Diversity</a:t>
            </a:r>
            <a:endParaRPr lang="nl-BE" dirty="0"/>
          </a:p>
        </p:txBody>
      </p:sp>
      <p:pic>
        <p:nvPicPr>
          <p:cNvPr id="1026" name="Picture 2" descr="Start sign cartoon Stock Vector by ©lineartestpilot 13572582">
            <a:extLst>
              <a:ext uri="{FF2B5EF4-FFF2-40B4-BE49-F238E27FC236}">
                <a16:creationId xmlns:a16="http://schemas.microsoft.com/office/drawing/2014/main" id="{73E6AAAD-3CC2-45CA-91FE-0126DDD73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68402"/>
            <a:ext cx="270892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078136-8F65-441C-8A89-D5880F7C273D}"/>
              </a:ext>
            </a:extLst>
          </p:cNvPr>
          <p:cNvSpPr txBox="1"/>
          <p:nvPr/>
        </p:nvSpPr>
        <p:spPr>
          <a:xfrm>
            <a:off x="1072715" y="527729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dirty="0" err="1"/>
              <a:t>Uptake</a:t>
            </a:r>
            <a:endParaRPr lang="nl-BE" dirty="0"/>
          </a:p>
        </p:txBody>
      </p:sp>
      <p:pic>
        <p:nvPicPr>
          <p:cNvPr id="1028" name="Picture 4" descr="Black And White Finish Line Clipart, Finish Line, Clipart, Black And ...">
            <a:extLst>
              <a:ext uri="{FF2B5EF4-FFF2-40B4-BE49-F238E27FC236}">
                <a16:creationId xmlns:a16="http://schemas.microsoft.com/office/drawing/2014/main" id="{3A9390C5-A718-458B-A820-DD277D02C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3136994"/>
            <a:ext cx="225101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130C0D-0353-4121-BD60-B9218C47ACEC}"/>
              </a:ext>
            </a:extLst>
          </p:cNvPr>
          <p:cNvSpPr txBox="1"/>
          <p:nvPr/>
        </p:nvSpPr>
        <p:spPr>
          <a:xfrm>
            <a:off x="3518874" y="5192704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dirty="0" err="1"/>
              <a:t>Adherence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</a:p>
          <a:p>
            <a:pPr algn="ctr"/>
            <a:r>
              <a:rPr lang="nl-BE" dirty="0"/>
              <a:t>CR program</a:t>
            </a:r>
          </a:p>
        </p:txBody>
      </p:sp>
      <p:pic>
        <p:nvPicPr>
          <p:cNvPr id="1030" name="Picture 6" descr="The Importance of a Balanced Lifestyle | PhysioWest">
            <a:extLst>
              <a:ext uri="{FF2B5EF4-FFF2-40B4-BE49-F238E27FC236}">
                <a16:creationId xmlns:a16="http://schemas.microsoft.com/office/drawing/2014/main" id="{F148F061-B398-4230-89BE-216381E5A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272" y="3213299"/>
            <a:ext cx="3504208" cy="19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0C3E8A-CB9F-4896-9361-EEFCA723E982}"/>
              </a:ext>
            </a:extLst>
          </p:cNvPr>
          <p:cNvSpPr txBox="1"/>
          <p:nvPr/>
        </p:nvSpPr>
        <p:spPr>
          <a:xfrm>
            <a:off x="5938772" y="5162708"/>
            <a:ext cx="2403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dirty="0"/>
              <a:t>Permanent (life-long) </a:t>
            </a:r>
          </a:p>
          <a:p>
            <a:pPr algn="ctr"/>
            <a:r>
              <a:rPr lang="nl-BE" dirty="0"/>
              <a:t>lifestyle change</a:t>
            </a:r>
          </a:p>
        </p:txBody>
      </p:sp>
    </p:spTree>
    <p:extLst>
      <p:ext uri="{BB962C8B-B14F-4D97-AF65-F5344CB8AC3E}">
        <p14:creationId xmlns:p14="http://schemas.microsoft.com/office/powerpoint/2010/main" val="17338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576064"/>
          </a:xfrm>
        </p:spPr>
        <p:txBody>
          <a:bodyPr/>
          <a:lstStyle/>
          <a:p>
            <a:pPr marL="0" indent="0" algn="ctr">
              <a:buNone/>
            </a:pPr>
            <a:r>
              <a:rPr lang="nl-BE" dirty="0" err="1"/>
              <a:t>Diversity</a:t>
            </a: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1028" name="Picture 4" descr="Creating a Culture of Diversity and Inclusion in the Workplace">
            <a:extLst>
              <a:ext uri="{FF2B5EF4-FFF2-40B4-BE49-F238E27FC236}">
                <a16:creationId xmlns:a16="http://schemas.microsoft.com/office/drawing/2014/main" id="{7437772E-FBD7-42DA-AA5B-3BB813CF2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56" y="1109278"/>
            <a:ext cx="8247900" cy="463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499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98959" y="188114"/>
            <a:ext cx="2270328" cy="952978"/>
            <a:chOff x="1179" y="1446"/>
            <a:chExt cx="3402" cy="1428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79" y="1446"/>
              <a:ext cx="3402" cy="1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15" tIns="25708" rIns="51415" bIns="25708" numCol="1" anchor="t" anchorCtr="0" compatLnSpc="1">
              <a:prstTxWarp prst="textNoShape">
                <a:avLst/>
              </a:prstTxWarp>
            </a:bodyPr>
            <a:lstStyle/>
            <a:p>
              <a:endParaRPr lang="en-GB" sz="1349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9" y="1446"/>
              <a:ext cx="3406" cy="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2"/>
          <p:cNvGrpSpPr>
            <a:grpSpLocks noChangeAspect="1"/>
          </p:cNvGrpSpPr>
          <p:nvPr/>
        </p:nvGrpSpPr>
        <p:grpSpPr bwMode="auto">
          <a:xfrm>
            <a:off x="611560" y="1703666"/>
            <a:ext cx="6011583" cy="284587"/>
            <a:chOff x="493" y="2047"/>
            <a:chExt cx="4774" cy="226"/>
          </a:xfrm>
        </p:grpSpPr>
        <p:sp>
          <p:nvSpPr>
            <p:cNvPr id="12" name="AutoShape 11"/>
            <p:cNvSpPr>
              <a:spLocks noChangeAspect="1" noChangeArrowheads="1" noTextEdit="1"/>
            </p:cNvSpPr>
            <p:nvPr/>
          </p:nvSpPr>
          <p:spPr bwMode="auto">
            <a:xfrm>
              <a:off x="493" y="2047"/>
              <a:ext cx="4774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15" tIns="25708" rIns="51415" bIns="25708" numCol="1" anchor="t" anchorCtr="0" compatLnSpc="1">
              <a:prstTxWarp prst="textNoShape">
                <a:avLst/>
              </a:prstTxWarp>
            </a:bodyPr>
            <a:lstStyle/>
            <a:p>
              <a:endParaRPr lang="en-GB" sz="1349"/>
            </a:p>
          </p:txBody>
        </p:sp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" y="2047"/>
              <a:ext cx="477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6"/>
          <p:cNvGrpSpPr>
            <a:grpSpLocks noChangeAspect="1"/>
          </p:cNvGrpSpPr>
          <p:nvPr/>
        </p:nvGrpSpPr>
        <p:grpSpPr bwMode="auto">
          <a:xfrm>
            <a:off x="1926740" y="2290606"/>
            <a:ext cx="5737963" cy="245488"/>
            <a:chOff x="566" y="2061"/>
            <a:chExt cx="4628" cy="198"/>
          </a:xfrm>
        </p:grpSpPr>
        <p:sp>
          <p:nvSpPr>
            <p:cNvPr id="1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566" y="2061"/>
              <a:ext cx="4628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15" tIns="25708" rIns="51415" bIns="25708" numCol="1" anchor="t" anchorCtr="0" compatLnSpc="1">
              <a:prstTxWarp prst="textNoShape">
                <a:avLst/>
              </a:prstTxWarp>
            </a:bodyPr>
            <a:lstStyle/>
            <a:p>
              <a:endParaRPr lang="en-GB" sz="1349"/>
            </a:p>
          </p:txBody>
        </p:sp>
        <p:pic>
          <p:nvPicPr>
            <p:cNvPr id="1041" name="Picture 17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" y="2061"/>
              <a:ext cx="4632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20"/>
          <p:cNvGrpSpPr>
            <a:grpSpLocks noChangeAspect="1"/>
          </p:cNvGrpSpPr>
          <p:nvPr/>
        </p:nvGrpSpPr>
        <p:grpSpPr bwMode="auto">
          <a:xfrm>
            <a:off x="1926740" y="2878019"/>
            <a:ext cx="5308648" cy="713614"/>
            <a:chOff x="559" y="1848"/>
            <a:chExt cx="4642" cy="624"/>
          </a:xfrm>
        </p:grpSpPr>
        <p:sp>
          <p:nvSpPr>
            <p:cNvPr id="18" name="AutoShape 19"/>
            <p:cNvSpPr>
              <a:spLocks noChangeAspect="1" noChangeArrowheads="1" noTextEdit="1"/>
            </p:cNvSpPr>
            <p:nvPr/>
          </p:nvSpPr>
          <p:spPr bwMode="auto">
            <a:xfrm>
              <a:off x="559" y="1848"/>
              <a:ext cx="4642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15" tIns="25708" rIns="51415" bIns="25708" numCol="1" anchor="t" anchorCtr="0" compatLnSpc="1">
              <a:prstTxWarp prst="textNoShape">
                <a:avLst/>
              </a:prstTxWarp>
            </a:bodyPr>
            <a:lstStyle/>
            <a:p>
              <a:endParaRPr lang="en-GB" sz="1349"/>
            </a:p>
          </p:txBody>
        </p:sp>
        <p:pic>
          <p:nvPicPr>
            <p:cNvPr id="1045" name="Picture 21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" y="1848"/>
              <a:ext cx="4646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24"/>
          <p:cNvGrpSpPr>
            <a:grpSpLocks noChangeAspect="1"/>
          </p:cNvGrpSpPr>
          <p:nvPr/>
        </p:nvGrpSpPr>
        <p:grpSpPr bwMode="auto">
          <a:xfrm>
            <a:off x="1926740" y="3981053"/>
            <a:ext cx="3154122" cy="146766"/>
            <a:chOff x="1698" y="2105"/>
            <a:chExt cx="2364" cy="110"/>
          </a:xfrm>
        </p:grpSpPr>
        <p:sp>
          <p:nvSpPr>
            <p:cNvPr id="21" name="AutoShape 23"/>
            <p:cNvSpPr>
              <a:spLocks noChangeAspect="1" noChangeArrowheads="1" noTextEdit="1"/>
            </p:cNvSpPr>
            <p:nvPr/>
          </p:nvSpPr>
          <p:spPr bwMode="auto">
            <a:xfrm>
              <a:off x="1698" y="2105"/>
              <a:ext cx="2364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15" tIns="25708" rIns="51415" bIns="25708" numCol="1" anchor="t" anchorCtr="0" compatLnSpc="1">
              <a:prstTxWarp prst="textNoShape">
                <a:avLst/>
              </a:prstTxWarp>
            </a:bodyPr>
            <a:lstStyle/>
            <a:p>
              <a:endParaRPr lang="en-GB" sz="1349"/>
            </a:p>
          </p:txBody>
        </p:sp>
        <p:pic>
          <p:nvPicPr>
            <p:cNvPr id="1049" name="Picture 25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8" y="2105"/>
              <a:ext cx="236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8"/>
          <p:cNvGrpSpPr>
            <a:grpSpLocks noChangeAspect="1"/>
          </p:cNvGrpSpPr>
          <p:nvPr/>
        </p:nvGrpSpPr>
        <p:grpSpPr bwMode="auto">
          <a:xfrm>
            <a:off x="1926740" y="4510719"/>
            <a:ext cx="4823561" cy="643615"/>
            <a:chOff x="613" y="2572"/>
            <a:chExt cx="4759" cy="635"/>
          </a:xfrm>
        </p:grpSpPr>
        <p:sp>
          <p:nvSpPr>
            <p:cNvPr id="24" name="AutoShape 27"/>
            <p:cNvSpPr>
              <a:spLocks noChangeAspect="1" noChangeArrowheads="1" noTextEdit="1"/>
            </p:cNvSpPr>
            <p:nvPr/>
          </p:nvSpPr>
          <p:spPr bwMode="auto">
            <a:xfrm>
              <a:off x="613" y="2572"/>
              <a:ext cx="4759" cy="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15" tIns="25708" rIns="51415" bIns="25708" numCol="1" anchor="t" anchorCtr="0" compatLnSpc="1">
              <a:prstTxWarp prst="textNoShape">
                <a:avLst/>
              </a:prstTxWarp>
            </a:bodyPr>
            <a:lstStyle/>
            <a:p>
              <a:endParaRPr lang="en-GB" sz="1349"/>
            </a:p>
          </p:txBody>
        </p:sp>
        <p:pic>
          <p:nvPicPr>
            <p:cNvPr id="1053" name="Picture 29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" y="2572"/>
              <a:ext cx="4763" cy="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kstvak 4">
            <a:extLst>
              <a:ext uri="{FF2B5EF4-FFF2-40B4-BE49-F238E27FC236}">
                <a16:creationId xmlns:a16="http://schemas.microsoft.com/office/drawing/2014/main" id="{CB6F7E8F-4878-4BC9-901C-35D169F39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82" y="6381328"/>
            <a:ext cx="41777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BE" sz="1200" dirty="0" err="1">
                <a:cs typeface="ＭＳ Ｐゴシック"/>
              </a:rPr>
              <a:t>Ambrosetti</a:t>
            </a:r>
            <a:r>
              <a:rPr lang="nl-BE" sz="1200" dirty="0">
                <a:cs typeface="ＭＳ Ｐゴシック"/>
              </a:rPr>
              <a:t> M, et al. </a:t>
            </a:r>
            <a:r>
              <a:rPr lang="nl-BE" sz="1200" dirty="0" err="1">
                <a:cs typeface="ＭＳ Ｐゴシック"/>
              </a:rPr>
              <a:t>Eur</a:t>
            </a:r>
            <a:r>
              <a:rPr lang="nl-BE" sz="1200" dirty="0">
                <a:cs typeface="ＭＳ Ｐゴシック"/>
              </a:rPr>
              <a:t> J </a:t>
            </a:r>
            <a:r>
              <a:rPr lang="nl-BE" sz="1200" dirty="0" err="1">
                <a:cs typeface="ＭＳ Ｐゴシック"/>
              </a:rPr>
              <a:t>Prev</a:t>
            </a:r>
            <a:r>
              <a:rPr lang="nl-BE" sz="1200" dirty="0">
                <a:cs typeface="ＭＳ Ｐゴシック"/>
              </a:rPr>
              <a:t> </a:t>
            </a:r>
            <a:r>
              <a:rPr lang="nl-BE" sz="1200" dirty="0" err="1">
                <a:cs typeface="ＭＳ Ｐゴシック"/>
              </a:rPr>
              <a:t>Cardiol</a:t>
            </a:r>
            <a:r>
              <a:rPr lang="nl-BE" sz="1200" dirty="0">
                <a:cs typeface="ＭＳ Ｐゴシック"/>
              </a:rPr>
              <a:t> 2021;28(5):460-495</a:t>
            </a:r>
            <a:endParaRPr lang="nl-NL" sz="1200" dirty="0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7086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251520" y="232643"/>
            <a:ext cx="2270328" cy="952978"/>
            <a:chOff x="1179" y="1446"/>
            <a:chExt cx="3402" cy="1428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79" y="1446"/>
              <a:ext cx="3402" cy="1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15" tIns="25708" rIns="51415" bIns="25708" numCol="1" anchor="t" anchorCtr="0" compatLnSpc="1">
              <a:prstTxWarp prst="textNoShape">
                <a:avLst/>
              </a:prstTxWarp>
            </a:bodyPr>
            <a:lstStyle/>
            <a:p>
              <a:endParaRPr lang="en-GB" sz="1349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9" y="1446"/>
              <a:ext cx="3406" cy="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2"/>
          <p:cNvGrpSpPr>
            <a:grpSpLocks noChangeAspect="1"/>
          </p:cNvGrpSpPr>
          <p:nvPr/>
        </p:nvGrpSpPr>
        <p:grpSpPr bwMode="auto">
          <a:xfrm>
            <a:off x="1429492" y="1990860"/>
            <a:ext cx="2884948" cy="142820"/>
            <a:chOff x="1668" y="2100"/>
            <a:chExt cx="2424" cy="120"/>
          </a:xfrm>
        </p:grpSpPr>
        <p:sp>
          <p:nvSpPr>
            <p:cNvPr id="25" name="AutoShape 11"/>
            <p:cNvSpPr>
              <a:spLocks noChangeAspect="1" noChangeArrowheads="1" noTextEdit="1"/>
            </p:cNvSpPr>
            <p:nvPr/>
          </p:nvSpPr>
          <p:spPr bwMode="auto">
            <a:xfrm>
              <a:off x="1668" y="2100"/>
              <a:ext cx="2424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53" tIns="34277" rIns="68553" bIns="34277" numCol="1" anchor="t" anchorCtr="0" compatLnSpc="1">
              <a:prstTxWarp prst="textNoShape">
                <a:avLst/>
              </a:prstTxWarp>
            </a:bodyPr>
            <a:lstStyle/>
            <a:p>
              <a:endParaRPr lang="en-GB" sz="1349"/>
            </a:p>
          </p:txBody>
        </p:sp>
        <p:pic>
          <p:nvPicPr>
            <p:cNvPr id="13325" name="Picture 1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" y="2100"/>
              <a:ext cx="2428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16"/>
          <p:cNvGrpSpPr>
            <a:grpSpLocks noChangeAspect="1"/>
          </p:cNvGrpSpPr>
          <p:nvPr/>
        </p:nvGrpSpPr>
        <p:grpSpPr bwMode="auto">
          <a:xfrm>
            <a:off x="2205355" y="2384932"/>
            <a:ext cx="2311291" cy="1278232"/>
            <a:chOff x="1909" y="1623"/>
            <a:chExt cx="1942" cy="1074"/>
          </a:xfrm>
        </p:grpSpPr>
        <p:sp>
          <p:nvSpPr>
            <p:cNvPr id="28" name="AutoShape 15"/>
            <p:cNvSpPr>
              <a:spLocks noChangeAspect="1" noChangeArrowheads="1" noTextEdit="1"/>
            </p:cNvSpPr>
            <p:nvPr/>
          </p:nvSpPr>
          <p:spPr bwMode="auto">
            <a:xfrm>
              <a:off x="1909" y="1623"/>
              <a:ext cx="1942" cy="1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53" tIns="34277" rIns="68553" bIns="34277" numCol="1" anchor="t" anchorCtr="0" compatLnSpc="1">
              <a:prstTxWarp prst="textNoShape">
                <a:avLst/>
              </a:prstTxWarp>
            </a:bodyPr>
            <a:lstStyle/>
            <a:p>
              <a:endParaRPr lang="en-GB" sz="1349"/>
            </a:p>
          </p:txBody>
        </p:sp>
        <p:pic>
          <p:nvPicPr>
            <p:cNvPr id="13329" name="Picture 17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" y="1623"/>
              <a:ext cx="1946" cy="1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Afbeeldi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2286995"/>
            <a:ext cx="1808606" cy="1354547"/>
          </a:xfrm>
          <a:prstGeom prst="rect">
            <a:avLst/>
          </a:prstGeom>
        </p:spPr>
      </p:pic>
      <p:sp>
        <p:nvSpPr>
          <p:cNvPr id="19" name="Tekstvak 4">
            <a:extLst>
              <a:ext uri="{FF2B5EF4-FFF2-40B4-BE49-F238E27FC236}">
                <a16:creationId xmlns:a16="http://schemas.microsoft.com/office/drawing/2014/main" id="{AB4B3129-D2FE-4DF0-88E8-441C8C340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82" y="6381328"/>
            <a:ext cx="41777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BE" sz="1200" dirty="0" err="1">
                <a:cs typeface="ＭＳ Ｐゴシック"/>
              </a:rPr>
              <a:t>Ambrosetti</a:t>
            </a:r>
            <a:r>
              <a:rPr lang="nl-BE" sz="1200" dirty="0">
                <a:cs typeface="ＭＳ Ｐゴシック"/>
              </a:rPr>
              <a:t> M, et al. </a:t>
            </a:r>
            <a:r>
              <a:rPr lang="nl-BE" sz="1200" dirty="0" err="1">
                <a:cs typeface="ＭＳ Ｐゴシック"/>
              </a:rPr>
              <a:t>Eur</a:t>
            </a:r>
            <a:r>
              <a:rPr lang="nl-BE" sz="1200" dirty="0">
                <a:cs typeface="ＭＳ Ｐゴシック"/>
              </a:rPr>
              <a:t> J </a:t>
            </a:r>
            <a:r>
              <a:rPr lang="nl-BE" sz="1200" dirty="0" err="1">
                <a:cs typeface="ＭＳ Ｐゴシック"/>
              </a:rPr>
              <a:t>Prev</a:t>
            </a:r>
            <a:r>
              <a:rPr lang="nl-BE" sz="1200" dirty="0">
                <a:cs typeface="ＭＳ Ｐゴシック"/>
              </a:rPr>
              <a:t> </a:t>
            </a:r>
            <a:r>
              <a:rPr lang="nl-BE" sz="1200" dirty="0" err="1">
                <a:cs typeface="ＭＳ Ｐゴシック"/>
              </a:rPr>
              <a:t>Cardiol</a:t>
            </a:r>
            <a:r>
              <a:rPr lang="nl-BE" sz="1200" dirty="0">
                <a:cs typeface="ＭＳ Ｐゴシック"/>
              </a:rPr>
              <a:t> 2021;28(5):460-495</a:t>
            </a:r>
            <a:endParaRPr lang="nl-NL" sz="1200" dirty="0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1900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8DC7A-2B12-446D-BD82-E762C5F24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One</a:t>
            </a:r>
            <a:r>
              <a:rPr lang="nl-BE" dirty="0"/>
              <a:t>-</a:t>
            </a:r>
            <a:r>
              <a:rPr lang="nl-BE" dirty="0" err="1"/>
              <a:t>size</a:t>
            </a:r>
            <a:r>
              <a:rPr lang="nl-BE" dirty="0"/>
              <a:t>-fits-</a:t>
            </a:r>
            <a:r>
              <a:rPr lang="nl-BE" dirty="0" err="1"/>
              <a:t>all</a:t>
            </a:r>
            <a:r>
              <a:rPr lang="nl-BE" dirty="0"/>
              <a:t> approach?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C55E978-56C0-4415-92D5-850FD31DCD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214303"/>
              </p:ext>
            </p:extLst>
          </p:nvPr>
        </p:nvGraphicFramePr>
        <p:xfrm>
          <a:off x="251520" y="836712"/>
          <a:ext cx="8640960" cy="301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119095065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3082761872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433179393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0089800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err="1"/>
                        <a:t>Patient</a:t>
                      </a:r>
                      <a:r>
                        <a:rPr lang="nl-BE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err="1"/>
                        <a:t>Patient</a:t>
                      </a:r>
                      <a:r>
                        <a:rPr lang="nl-BE" dirty="0"/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err="1"/>
                        <a:t>Patient</a:t>
                      </a:r>
                      <a:r>
                        <a:rPr lang="nl-BE" dirty="0"/>
                        <a:t>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885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65 </a:t>
                      </a:r>
                      <a:r>
                        <a:rPr lang="nl-BE" sz="1600" dirty="0" err="1"/>
                        <a:t>years</a:t>
                      </a:r>
                      <a:r>
                        <a:rPr lang="nl-BE" sz="1600" dirty="0"/>
                        <a:t>, 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45 </a:t>
                      </a:r>
                      <a:r>
                        <a:rPr lang="nl-BE" sz="1600" dirty="0" err="1"/>
                        <a:t>years</a:t>
                      </a:r>
                      <a:r>
                        <a:rPr lang="nl-BE" sz="1600" dirty="0"/>
                        <a:t>, </a:t>
                      </a:r>
                      <a:r>
                        <a:rPr lang="nl-BE" sz="1600" dirty="0" err="1"/>
                        <a:t>female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80 </a:t>
                      </a:r>
                      <a:r>
                        <a:rPr lang="nl-BE" sz="1600" dirty="0" err="1"/>
                        <a:t>years</a:t>
                      </a:r>
                      <a:r>
                        <a:rPr lang="nl-BE" sz="1600" dirty="0"/>
                        <a:t>, male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530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 err="1"/>
                        <a:t>Indication</a:t>
                      </a:r>
                      <a:r>
                        <a:rPr lang="nl-BE" sz="1600" dirty="0"/>
                        <a:t> </a:t>
                      </a:r>
                      <a:r>
                        <a:rPr lang="nl-BE" sz="1600" dirty="0" err="1"/>
                        <a:t>for</a:t>
                      </a:r>
                      <a:r>
                        <a:rPr lang="nl-BE" sz="1600" dirty="0"/>
                        <a:t> 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AMI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pacemaker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 err="1"/>
                        <a:t>HFrEF</a:t>
                      </a:r>
                      <a:r>
                        <a:rPr lang="nl-BE" sz="1600" dirty="0"/>
                        <a:t> (LVEF 36%)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358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/>
                        <a:t>BMI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32,3 kg/m²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24,6 kg/m²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19,5 kg/m²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341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/>
                        <a:t>CVD risk factors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 err="1"/>
                        <a:t>Hypertension</a:t>
                      </a:r>
                      <a:r>
                        <a:rPr lang="nl-BE" sz="1600" dirty="0"/>
                        <a:t>, </a:t>
                      </a:r>
                      <a:r>
                        <a:rPr lang="nl-BE" sz="1600" dirty="0" err="1"/>
                        <a:t>dyslipidemia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Type 1 diabetes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Type 2 diabetes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142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/>
                        <a:t>VO2peak (% </a:t>
                      </a:r>
                      <a:r>
                        <a:rPr lang="nl-BE" sz="1600" dirty="0" err="1"/>
                        <a:t>predicted</a:t>
                      </a:r>
                      <a:r>
                        <a:rPr lang="nl-BE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65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/>
                        <a:t>Co-</a:t>
                      </a:r>
                      <a:r>
                        <a:rPr lang="nl-BE" sz="1600" dirty="0" err="1"/>
                        <a:t>morbidities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Sleep </a:t>
                      </a:r>
                      <a:r>
                        <a:rPr lang="nl-BE" sz="1600" dirty="0" err="1"/>
                        <a:t>apnea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 err="1"/>
                        <a:t>Renal</a:t>
                      </a:r>
                      <a:r>
                        <a:rPr lang="nl-BE" sz="1600" dirty="0"/>
                        <a:t> </a:t>
                      </a:r>
                      <a:r>
                        <a:rPr lang="nl-BE" sz="1600" dirty="0" err="1"/>
                        <a:t>insufficiency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 err="1"/>
                        <a:t>Sarcopenia</a:t>
                      </a:r>
                      <a:r>
                        <a:rPr lang="nl-BE" sz="1600" dirty="0"/>
                        <a:t>/</a:t>
                      </a:r>
                      <a:r>
                        <a:rPr lang="nl-BE" sz="1600" dirty="0" err="1"/>
                        <a:t>muscle</a:t>
                      </a:r>
                      <a:r>
                        <a:rPr lang="nl-BE" sz="1600" dirty="0"/>
                        <a:t> </a:t>
                      </a:r>
                      <a:r>
                        <a:rPr lang="nl-BE" sz="1600" dirty="0" err="1"/>
                        <a:t>weakness</a:t>
                      </a:r>
                      <a:endParaRPr lang="nl-B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833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1556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8DC7A-2B12-446D-BD82-E762C5F24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One</a:t>
            </a:r>
            <a:r>
              <a:rPr lang="nl-BE" dirty="0"/>
              <a:t>-</a:t>
            </a:r>
            <a:r>
              <a:rPr lang="nl-BE" dirty="0" err="1"/>
              <a:t>size</a:t>
            </a:r>
            <a:r>
              <a:rPr lang="nl-BE" dirty="0"/>
              <a:t>-fits-</a:t>
            </a:r>
            <a:r>
              <a:rPr lang="nl-BE" dirty="0" err="1"/>
              <a:t>all</a:t>
            </a:r>
            <a:r>
              <a:rPr lang="nl-BE" dirty="0"/>
              <a:t> approach?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C55E978-56C0-4415-92D5-850FD31DCD89}"/>
              </a:ext>
            </a:extLst>
          </p:cNvPr>
          <p:cNvGraphicFramePr>
            <a:graphicFrameLocks noGrp="1"/>
          </p:cNvGraphicFramePr>
          <p:nvPr/>
        </p:nvGraphicFramePr>
        <p:xfrm>
          <a:off x="251520" y="836712"/>
          <a:ext cx="8640960" cy="490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119095065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3082761872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433179393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0089800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err="1"/>
                        <a:t>Patient</a:t>
                      </a:r>
                      <a:r>
                        <a:rPr lang="nl-BE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err="1"/>
                        <a:t>Patient</a:t>
                      </a:r>
                      <a:r>
                        <a:rPr lang="nl-BE" dirty="0"/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 err="1"/>
                        <a:t>Patient</a:t>
                      </a:r>
                      <a:r>
                        <a:rPr lang="nl-BE" dirty="0"/>
                        <a:t>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885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65 </a:t>
                      </a:r>
                      <a:r>
                        <a:rPr lang="nl-BE" sz="1600" dirty="0" err="1"/>
                        <a:t>years</a:t>
                      </a:r>
                      <a:r>
                        <a:rPr lang="nl-BE" sz="1600" dirty="0"/>
                        <a:t>, 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45 </a:t>
                      </a:r>
                      <a:r>
                        <a:rPr lang="nl-BE" sz="1600" dirty="0" err="1"/>
                        <a:t>years</a:t>
                      </a:r>
                      <a:r>
                        <a:rPr lang="nl-BE" sz="1600" dirty="0"/>
                        <a:t>, </a:t>
                      </a:r>
                      <a:r>
                        <a:rPr lang="nl-BE" sz="1600" dirty="0" err="1"/>
                        <a:t>female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80 </a:t>
                      </a:r>
                      <a:r>
                        <a:rPr lang="nl-BE" sz="1600" dirty="0" err="1"/>
                        <a:t>years</a:t>
                      </a:r>
                      <a:r>
                        <a:rPr lang="nl-BE" sz="1600" dirty="0"/>
                        <a:t>, male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530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 err="1"/>
                        <a:t>Indication</a:t>
                      </a:r>
                      <a:r>
                        <a:rPr lang="nl-BE" sz="1600" dirty="0"/>
                        <a:t> </a:t>
                      </a:r>
                      <a:r>
                        <a:rPr lang="nl-BE" sz="1600" dirty="0" err="1"/>
                        <a:t>for</a:t>
                      </a:r>
                      <a:r>
                        <a:rPr lang="nl-BE" sz="1600" dirty="0"/>
                        <a:t> 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AMI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pacemaker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 err="1"/>
                        <a:t>HFrEF</a:t>
                      </a:r>
                      <a:r>
                        <a:rPr lang="nl-BE" sz="1600" dirty="0"/>
                        <a:t> (LVEF 36%)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358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/>
                        <a:t>BMI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32,3 kg/m²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24,6 kg/m²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19,5 kg/m²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341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/>
                        <a:t>CVD risk factors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 err="1"/>
                        <a:t>Hypertension</a:t>
                      </a:r>
                      <a:r>
                        <a:rPr lang="nl-BE" sz="1600" dirty="0"/>
                        <a:t>, </a:t>
                      </a:r>
                      <a:r>
                        <a:rPr lang="nl-BE" sz="1600" dirty="0" err="1"/>
                        <a:t>dyslipidemia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Type 1 diabetes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Type 2 diabetes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142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/>
                        <a:t>VO2peak (% </a:t>
                      </a:r>
                      <a:r>
                        <a:rPr lang="nl-BE" sz="1600" dirty="0" err="1"/>
                        <a:t>predicted</a:t>
                      </a:r>
                      <a:r>
                        <a:rPr lang="nl-BE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565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/>
                        <a:t>Co-</a:t>
                      </a:r>
                      <a:r>
                        <a:rPr lang="nl-BE" sz="1600" dirty="0" err="1"/>
                        <a:t>morbidities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Sleep </a:t>
                      </a:r>
                      <a:r>
                        <a:rPr lang="nl-BE" sz="1600" dirty="0" err="1"/>
                        <a:t>apnea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 err="1"/>
                        <a:t>Renal</a:t>
                      </a:r>
                      <a:r>
                        <a:rPr lang="nl-BE" sz="1600" dirty="0"/>
                        <a:t> </a:t>
                      </a:r>
                      <a:r>
                        <a:rPr lang="nl-BE" sz="1600" dirty="0" err="1"/>
                        <a:t>insufficiency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 err="1"/>
                        <a:t>Sarcopenia</a:t>
                      </a:r>
                      <a:r>
                        <a:rPr lang="nl-BE" sz="1600" dirty="0"/>
                        <a:t>/</a:t>
                      </a:r>
                      <a:r>
                        <a:rPr lang="nl-BE" sz="1600" dirty="0" err="1"/>
                        <a:t>muscle</a:t>
                      </a:r>
                      <a:r>
                        <a:rPr lang="nl-BE" sz="1600" dirty="0"/>
                        <a:t> </a:t>
                      </a:r>
                      <a:r>
                        <a:rPr lang="nl-BE" sz="1600" dirty="0" err="1"/>
                        <a:t>weakness</a:t>
                      </a:r>
                      <a:endParaRPr lang="nl-B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833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 err="1"/>
                        <a:t>Endurance</a:t>
                      </a:r>
                      <a:r>
                        <a:rPr lang="nl-BE" sz="1600" dirty="0"/>
                        <a:t> </a:t>
                      </a:r>
                      <a:r>
                        <a:rPr lang="nl-BE" sz="1600" dirty="0" err="1"/>
                        <a:t>exercise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3 </a:t>
                      </a:r>
                      <a:r>
                        <a:rPr lang="nl-BE" sz="1600" dirty="0" err="1"/>
                        <a:t>days</a:t>
                      </a:r>
                      <a:r>
                        <a:rPr lang="nl-BE" sz="1600" dirty="0"/>
                        <a:t>/week, 55-69% </a:t>
                      </a:r>
                      <a:r>
                        <a:rPr lang="nl-BE" sz="1600" dirty="0" err="1"/>
                        <a:t>HRpeak</a:t>
                      </a:r>
                      <a:r>
                        <a:rPr lang="nl-BE" sz="1600" dirty="0"/>
                        <a:t>, 40 min/</a:t>
                      </a:r>
                      <a:r>
                        <a:rPr lang="nl-BE" sz="1600" dirty="0" err="1"/>
                        <a:t>session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3 </a:t>
                      </a:r>
                      <a:r>
                        <a:rPr lang="nl-BE" sz="1600" dirty="0" err="1"/>
                        <a:t>days</a:t>
                      </a:r>
                      <a:r>
                        <a:rPr lang="nl-BE" sz="1600" dirty="0"/>
                        <a:t>/week, 55-69% </a:t>
                      </a:r>
                      <a:r>
                        <a:rPr lang="nl-BE" sz="1600" dirty="0" err="1"/>
                        <a:t>HRpeak</a:t>
                      </a:r>
                      <a:r>
                        <a:rPr lang="nl-BE" sz="1600" dirty="0"/>
                        <a:t>, 40 min/</a:t>
                      </a:r>
                      <a:r>
                        <a:rPr lang="nl-BE" sz="1600" dirty="0" err="1"/>
                        <a:t>session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3 </a:t>
                      </a:r>
                      <a:r>
                        <a:rPr lang="nl-BE" sz="1600" dirty="0" err="1"/>
                        <a:t>days</a:t>
                      </a:r>
                      <a:r>
                        <a:rPr lang="nl-BE" sz="1600" dirty="0"/>
                        <a:t>/week, 55-69% </a:t>
                      </a:r>
                      <a:r>
                        <a:rPr lang="nl-BE" sz="1600" dirty="0" err="1"/>
                        <a:t>HRpeak</a:t>
                      </a:r>
                      <a:r>
                        <a:rPr lang="nl-BE" sz="1600" dirty="0"/>
                        <a:t>, 40 min/</a:t>
                      </a:r>
                      <a:r>
                        <a:rPr lang="nl-BE" sz="1600" dirty="0" err="1"/>
                        <a:t>session</a:t>
                      </a:r>
                      <a:endParaRPr lang="nl-B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4261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 err="1"/>
                        <a:t>Resistance</a:t>
                      </a:r>
                      <a:r>
                        <a:rPr lang="nl-BE" sz="1600" dirty="0"/>
                        <a:t> </a:t>
                      </a:r>
                      <a:r>
                        <a:rPr lang="nl-BE" sz="1600" dirty="0" err="1"/>
                        <a:t>exercise</a:t>
                      </a:r>
                      <a:endParaRPr lang="nl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dirty="0"/>
                        <a:t>2 </a:t>
                      </a:r>
                      <a:r>
                        <a:rPr lang="nl-BE" sz="1600" dirty="0" err="1"/>
                        <a:t>days</a:t>
                      </a:r>
                      <a:r>
                        <a:rPr lang="nl-BE" sz="1600" dirty="0"/>
                        <a:t>/week, 12 </a:t>
                      </a:r>
                      <a:r>
                        <a:rPr lang="nl-BE" sz="1600" dirty="0" err="1"/>
                        <a:t>repetitions</a:t>
                      </a:r>
                      <a:r>
                        <a:rPr lang="nl-BE" sz="1600" dirty="0"/>
                        <a:t> * 3 sets/</a:t>
                      </a:r>
                      <a:r>
                        <a:rPr lang="nl-BE" sz="1600" dirty="0" err="1"/>
                        <a:t>muscle</a:t>
                      </a:r>
                      <a:r>
                        <a:rPr lang="nl-BE" sz="1600" dirty="0"/>
                        <a:t> </a:t>
                      </a:r>
                      <a:r>
                        <a:rPr lang="nl-BE" sz="1600" dirty="0" err="1"/>
                        <a:t>group</a:t>
                      </a:r>
                      <a:r>
                        <a:rPr lang="nl-BE" sz="1600" dirty="0"/>
                        <a:t>, 5 </a:t>
                      </a:r>
                      <a:r>
                        <a:rPr lang="nl-BE" sz="1600" dirty="0" err="1"/>
                        <a:t>muscle</a:t>
                      </a:r>
                      <a:r>
                        <a:rPr lang="nl-BE" sz="1600" dirty="0"/>
                        <a:t> </a:t>
                      </a:r>
                      <a:r>
                        <a:rPr lang="nl-BE" sz="1600" dirty="0" err="1"/>
                        <a:t>groups</a:t>
                      </a:r>
                      <a:r>
                        <a:rPr lang="nl-BE" sz="1600" dirty="0"/>
                        <a:t>, 60% 1RM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2 </a:t>
                      </a:r>
                      <a:r>
                        <a:rPr lang="nl-BE" sz="1600" dirty="0" err="1"/>
                        <a:t>days</a:t>
                      </a:r>
                      <a:r>
                        <a:rPr lang="nl-BE" sz="1600" dirty="0"/>
                        <a:t>/week, 12 </a:t>
                      </a:r>
                      <a:r>
                        <a:rPr lang="nl-BE" sz="1600" dirty="0" err="1"/>
                        <a:t>repetitions</a:t>
                      </a:r>
                      <a:r>
                        <a:rPr lang="nl-BE" sz="1600" dirty="0"/>
                        <a:t> * 3 sets/</a:t>
                      </a:r>
                      <a:r>
                        <a:rPr lang="nl-BE" sz="1600" dirty="0" err="1"/>
                        <a:t>muscle</a:t>
                      </a:r>
                      <a:r>
                        <a:rPr lang="nl-BE" sz="1600" dirty="0"/>
                        <a:t> </a:t>
                      </a:r>
                      <a:r>
                        <a:rPr lang="nl-BE" sz="1600" dirty="0" err="1"/>
                        <a:t>group</a:t>
                      </a:r>
                      <a:r>
                        <a:rPr lang="nl-BE" sz="1600" dirty="0"/>
                        <a:t>, 5 </a:t>
                      </a:r>
                      <a:r>
                        <a:rPr lang="nl-BE" sz="1600" dirty="0" err="1"/>
                        <a:t>muscle</a:t>
                      </a:r>
                      <a:r>
                        <a:rPr lang="nl-BE" sz="1600" dirty="0"/>
                        <a:t> </a:t>
                      </a:r>
                      <a:r>
                        <a:rPr lang="nl-BE" sz="1600" dirty="0" err="1"/>
                        <a:t>groups</a:t>
                      </a:r>
                      <a:r>
                        <a:rPr lang="nl-BE" sz="1600" dirty="0"/>
                        <a:t>, 60% 1RM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2 </a:t>
                      </a:r>
                      <a:r>
                        <a:rPr lang="nl-BE" sz="1600" dirty="0" err="1"/>
                        <a:t>days</a:t>
                      </a:r>
                      <a:r>
                        <a:rPr lang="nl-BE" sz="1600" dirty="0"/>
                        <a:t>/week, 12 </a:t>
                      </a:r>
                      <a:r>
                        <a:rPr lang="nl-BE" sz="1600" dirty="0" err="1"/>
                        <a:t>repetitions</a:t>
                      </a:r>
                      <a:r>
                        <a:rPr lang="nl-BE" sz="1600" dirty="0"/>
                        <a:t> * 3 sets/</a:t>
                      </a:r>
                      <a:r>
                        <a:rPr lang="nl-BE" sz="1600" dirty="0" err="1"/>
                        <a:t>muscle</a:t>
                      </a:r>
                      <a:r>
                        <a:rPr lang="nl-BE" sz="1600" dirty="0"/>
                        <a:t> </a:t>
                      </a:r>
                      <a:r>
                        <a:rPr lang="nl-BE" sz="1600" dirty="0" err="1"/>
                        <a:t>group</a:t>
                      </a:r>
                      <a:r>
                        <a:rPr lang="nl-BE" sz="1600" dirty="0"/>
                        <a:t>, 5 </a:t>
                      </a:r>
                      <a:r>
                        <a:rPr lang="nl-BE" sz="1600" dirty="0" err="1"/>
                        <a:t>muscle</a:t>
                      </a:r>
                      <a:r>
                        <a:rPr lang="nl-BE" sz="1600" dirty="0"/>
                        <a:t> </a:t>
                      </a:r>
                      <a:r>
                        <a:rPr lang="nl-BE" sz="1600" dirty="0" err="1"/>
                        <a:t>groups</a:t>
                      </a:r>
                      <a:r>
                        <a:rPr lang="nl-BE" sz="1600" dirty="0"/>
                        <a:t>, 60% 1RM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849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8270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61068F-113F-42DB-9D12-909FD208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err="1"/>
              <a:t>Targeted</a:t>
            </a:r>
            <a:r>
              <a:rPr lang="nl-BE" dirty="0"/>
              <a:t> </a:t>
            </a:r>
            <a:r>
              <a:rPr lang="nl-BE" dirty="0" err="1"/>
              <a:t>exercise</a:t>
            </a:r>
            <a:r>
              <a:rPr lang="nl-BE" dirty="0"/>
              <a:t> in CVD (‘</a:t>
            </a:r>
            <a:r>
              <a:rPr lang="nl-BE" dirty="0" err="1"/>
              <a:t>precision</a:t>
            </a:r>
            <a:r>
              <a:rPr lang="nl-BE" dirty="0"/>
              <a:t> </a:t>
            </a:r>
            <a:r>
              <a:rPr lang="nl-BE" dirty="0" err="1"/>
              <a:t>intervention</a:t>
            </a:r>
            <a:r>
              <a:rPr lang="nl-BE" dirty="0"/>
              <a:t>’)</a:t>
            </a:r>
            <a:br>
              <a:rPr lang="nl-BE" dirty="0"/>
            </a:br>
            <a:endParaRPr lang="nl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6DC71-EC9D-43BE-9AF7-2879B5C9B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629" y="1988080"/>
            <a:ext cx="1337567" cy="8887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567A62-70E1-401A-A0FA-6607C5CE234D}"/>
              </a:ext>
            </a:extLst>
          </p:cNvPr>
          <p:cNvSpPr txBox="1"/>
          <p:nvPr/>
        </p:nvSpPr>
        <p:spPr>
          <a:xfrm>
            <a:off x="6190772" y="1637983"/>
            <a:ext cx="1349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600" b="1" dirty="0" err="1">
                <a:latin typeface="+mn-lt"/>
                <a:ea typeface="+mn-ea"/>
              </a:rPr>
              <a:t>hypertension</a:t>
            </a:r>
            <a:endParaRPr lang="nl-BE" sz="1600" b="1" dirty="0">
              <a:latin typeface="+mn-lt"/>
              <a:ea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02EA15-4869-4F90-9FDD-BCC563475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145" y="3964983"/>
            <a:ext cx="1337567" cy="694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EBF775-75B0-48E0-B705-6D39B837ABC4}"/>
              </a:ext>
            </a:extLst>
          </p:cNvPr>
          <p:cNvSpPr txBox="1"/>
          <p:nvPr/>
        </p:nvSpPr>
        <p:spPr>
          <a:xfrm>
            <a:off x="5961649" y="3618041"/>
            <a:ext cx="1527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600" b="1" dirty="0">
                <a:latin typeface="+mn-lt"/>
              </a:rPr>
              <a:t>type 2 diabetes</a:t>
            </a:r>
            <a:endParaRPr lang="nl-BE" sz="1600" b="1" dirty="0">
              <a:latin typeface="+mn-lt"/>
              <a:ea typeface="+mn-e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286F30-CB27-40E2-81E4-A1540A0F8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239" y="1780518"/>
            <a:ext cx="1736943" cy="9114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9421B1-E595-4EE4-9431-5D022517101C}"/>
              </a:ext>
            </a:extLst>
          </p:cNvPr>
          <p:cNvSpPr txBox="1"/>
          <p:nvPr/>
        </p:nvSpPr>
        <p:spPr>
          <a:xfrm>
            <a:off x="934994" y="1463459"/>
            <a:ext cx="1913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600" b="1" dirty="0" err="1">
                <a:latin typeface="+mn-lt"/>
              </a:rPr>
              <a:t>exercise</a:t>
            </a:r>
            <a:r>
              <a:rPr lang="nl-BE" sz="1600" b="1" dirty="0">
                <a:latin typeface="+mn-lt"/>
              </a:rPr>
              <a:t> </a:t>
            </a:r>
            <a:r>
              <a:rPr lang="nl-BE" sz="1600" b="1" dirty="0" err="1">
                <a:latin typeface="+mn-lt"/>
              </a:rPr>
              <a:t>intolerance</a:t>
            </a:r>
            <a:endParaRPr lang="nl-BE" sz="1600" b="1" dirty="0">
              <a:latin typeface="+mn-lt"/>
              <a:ea typeface="+mn-e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822A10-307D-4025-82CE-6D698AB26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415" y="4112403"/>
            <a:ext cx="1241824" cy="8275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AB08A7-7CC2-45E5-B930-BE0B0AF09532}"/>
              </a:ext>
            </a:extLst>
          </p:cNvPr>
          <p:cNvSpPr txBox="1"/>
          <p:nvPr/>
        </p:nvSpPr>
        <p:spPr>
          <a:xfrm>
            <a:off x="1367767" y="3673070"/>
            <a:ext cx="1302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600" b="1" dirty="0" err="1">
                <a:latin typeface="+mn-lt"/>
                <a:ea typeface="+mn-ea"/>
              </a:rPr>
              <a:t>dyslipidemia</a:t>
            </a:r>
            <a:endParaRPr lang="nl-BE" sz="1600" b="1" dirty="0">
              <a:latin typeface="+mn-lt"/>
              <a:ea typeface="+mn-ea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57EF1C8-ED7B-47F6-8D60-43AA896F2D3F}"/>
              </a:ext>
            </a:extLst>
          </p:cNvPr>
          <p:cNvCxnSpPr>
            <a:cxnSpLocks/>
            <a:stCxn id="1026" idx="3"/>
            <a:endCxn id="4" idx="1"/>
          </p:cNvCxnSpPr>
          <p:nvPr/>
        </p:nvCxnSpPr>
        <p:spPr>
          <a:xfrm flipV="1">
            <a:off x="5435847" y="2432450"/>
            <a:ext cx="760782" cy="1274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8696AA6-400C-408F-BC50-D1B32572510F}"/>
              </a:ext>
            </a:extLst>
          </p:cNvPr>
          <p:cNvCxnSpPr>
            <a:cxnSpLocks/>
            <a:stCxn id="1026" idx="1"/>
            <a:endCxn id="9" idx="3"/>
          </p:cNvCxnSpPr>
          <p:nvPr/>
        </p:nvCxnSpPr>
        <p:spPr>
          <a:xfrm flipH="1" flipV="1">
            <a:off x="2858182" y="2236239"/>
            <a:ext cx="426916" cy="1471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B0F5420-8A58-49D5-A88B-82ECC05530A2}"/>
              </a:ext>
            </a:extLst>
          </p:cNvPr>
          <p:cNvCxnSpPr>
            <a:cxnSpLocks/>
            <a:stCxn id="1026" idx="1"/>
            <a:endCxn id="11" idx="3"/>
          </p:cNvCxnSpPr>
          <p:nvPr/>
        </p:nvCxnSpPr>
        <p:spPr>
          <a:xfrm flipH="1">
            <a:off x="2640239" y="3707429"/>
            <a:ext cx="644859" cy="818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F68C235-E5E8-4D1B-B14B-171DCB6FDAA6}"/>
              </a:ext>
            </a:extLst>
          </p:cNvPr>
          <p:cNvCxnSpPr>
            <a:cxnSpLocks/>
            <a:stCxn id="1026" idx="3"/>
            <a:endCxn id="7" idx="1"/>
          </p:cNvCxnSpPr>
          <p:nvPr/>
        </p:nvCxnSpPr>
        <p:spPr>
          <a:xfrm>
            <a:off x="5435847" y="3707429"/>
            <a:ext cx="710298" cy="604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C19DAD64-1A67-4B88-85E2-2239E6D7C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8427" y="5100683"/>
            <a:ext cx="1681679" cy="76204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2145F14-62BC-435D-A43A-C677CE2E4156}"/>
              </a:ext>
            </a:extLst>
          </p:cNvPr>
          <p:cNvSpPr txBox="1"/>
          <p:nvPr/>
        </p:nvSpPr>
        <p:spPr>
          <a:xfrm>
            <a:off x="2640239" y="4745588"/>
            <a:ext cx="2539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600" b="1" dirty="0" err="1">
                <a:latin typeface="+mn-lt"/>
              </a:rPr>
              <a:t>sarcopenia</a:t>
            </a:r>
            <a:r>
              <a:rPr lang="nl-BE" sz="1600" b="1" dirty="0">
                <a:latin typeface="+mn-lt"/>
              </a:rPr>
              <a:t>/</a:t>
            </a:r>
            <a:r>
              <a:rPr lang="nl-BE" sz="1600" b="1" dirty="0" err="1">
                <a:latin typeface="+mn-lt"/>
              </a:rPr>
              <a:t>muscle</a:t>
            </a:r>
            <a:r>
              <a:rPr lang="nl-BE" sz="1600" b="1" dirty="0">
                <a:latin typeface="+mn-lt"/>
              </a:rPr>
              <a:t> </a:t>
            </a:r>
            <a:r>
              <a:rPr lang="nl-BE" sz="1600" b="1" dirty="0" err="1">
                <a:latin typeface="+mn-lt"/>
              </a:rPr>
              <a:t>wasting</a:t>
            </a:r>
            <a:endParaRPr lang="nl-BE" sz="1600" b="1" dirty="0">
              <a:latin typeface="+mn-lt"/>
              <a:ea typeface="+mn-ea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6DFF3A6-0982-44DB-8C2E-81146F2A1CC0}"/>
              </a:ext>
            </a:extLst>
          </p:cNvPr>
          <p:cNvCxnSpPr>
            <a:cxnSpLocks/>
            <a:stCxn id="1026" idx="2"/>
            <a:endCxn id="31" idx="0"/>
          </p:cNvCxnSpPr>
          <p:nvPr/>
        </p:nvCxnSpPr>
        <p:spPr>
          <a:xfrm flipH="1">
            <a:off x="3069267" y="4425465"/>
            <a:ext cx="1291206" cy="675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ABE06909-B00B-449F-A1BA-731778F8101C}"/>
              </a:ext>
            </a:extLst>
          </p:cNvPr>
          <p:cNvSpPr txBox="1"/>
          <p:nvPr/>
        </p:nvSpPr>
        <p:spPr>
          <a:xfrm>
            <a:off x="107504" y="6329825"/>
            <a:ext cx="77169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800" dirty="0"/>
              <a:t>Hansen D, et al. </a:t>
            </a:r>
            <a:r>
              <a:rPr lang="nl-BE" sz="800" dirty="0" err="1"/>
              <a:t>Exercise</a:t>
            </a:r>
            <a:r>
              <a:rPr lang="nl-BE" sz="800" dirty="0"/>
              <a:t> </a:t>
            </a:r>
            <a:r>
              <a:rPr lang="nl-BE" sz="800" dirty="0" err="1"/>
              <a:t>Prescription</a:t>
            </a:r>
            <a:r>
              <a:rPr lang="nl-BE" sz="800" dirty="0"/>
              <a:t> in </a:t>
            </a:r>
            <a:r>
              <a:rPr lang="nl-BE" sz="800" dirty="0" err="1"/>
              <a:t>Patients</a:t>
            </a:r>
            <a:r>
              <a:rPr lang="nl-BE" sz="800" dirty="0"/>
              <a:t> </a:t>
            </a:r>
            <a:r>
              <a:rPr lang="nl-BE" sz="800" dirty="0" err="1"/>
              <a:t>with</a:t>
            </a:r>
            <a:r>
              <a:rPr lang="nl-BE" sz="800" dirty="0"/>
              <a:t> Different </a:t>
            </a:r>
            <a:r>
              <a:rPr lang="nl-BE" sz="800" dirty="0" err="1"/>
              <a:t>Combinations</a:t>
            </a:r>
            <a:r>
              <a:rPr lang="nl-BE" sz="800" dirty="0"/>
              <a:t> of </a:t>
            </a:r>
            <a:r>
              <a:rPr lang="nl-BE" sz="800" dirty="0" err="1"/>
              <a:t>Cardiovascular</a:t>
            </a:r>
            <a:r>
              <a:rPr lang="nl-BE" sz="800" dirty="0"/>
              <a:t> </a:t>
            </a:r>
            <a:r>
              <a:rPr lang="nl-BE" sz="800" dirty="0" err="1"/>
              <a:t>Disease</a:t>
            </a:r>
            <a:r>
              <a:rPr lang="nl-BE" sz="800" dirty="0"/>
              <a:t> Risk Factors: A Consensus Statement </a:t>
            </a:r>
            <a:r>
              <a:rPr lang="nl-BE" sz="800" dirty="0" err="1"/>
              <a:t>from</a:t>
            </a:r>
            <a:r>
              <a:rPr lang="nl-BE" sz="800" dirty="0"/>
              <a:t> </a:t>
            </a:r>
            <a:r>
              <a:rPr lang="nl-BE" sz="800" dirty="0" err="1"/>
              <a:t>the</a:t>
            </a:r>
            <a:r>
              <a:rPr lang="nl-BE" sz="800" dirty="0"/>
              <a:t> EXPERT </a:t>
            </a:r>
            <a:r>
              <a:rPr lang="nl-BE" sz="800" dirty="0" err="1"/>
              <a:t>Working</a:t>
            </a:r>
            <a:r>
              <a:rPr lang="nl-BE" sz="800" dirty="0"/>
              <a:t> Group. </a:t>
            </a:r>
            <a:r>
              <a:rPr lang="nl-BE" sz="800" dirty="0" err="1"/>
              <a:t>Sports</a:t>
            </a:r>
            <a:r>
              <a:rPr lang="nl-BE" sz="800" dirty="0"/>
              <a:t> </a:t>
            </a:r>
            <a:r>
              <a:rPr lang="nl-BE" sz="800" dirty="0" err="1"/>
              <a:t>Med</a:t>
            </a:r>
            <a:r>
              <a:rPr lang="nl-BE" sz="800" dirty="0"/>
              <a:t>. 2018;48:1781-97./ Hansen D, et al. </a:t>
            </a:r>
            <a:r>
              <a:rPr lang="nl-BE" sz="800" dirty="0" err="1"/>
              <a:t>Standardised</a:t>
            </a:r>
            <a:r>
              <a:rPr lang="nl-BE" sz="800" dirty="0"/>
              <a:t> </a:t>
            </a:r>
            <a:r>
              <a:rPr lang="nl-BE" sz="800" dirty="0" err="1"/>
              <a:t>Exercise</a:t>
            </a:r>
            <a:r>
              <a:rPr lang="nl-BE" sz="800" dirty="0"/>
              <a:t> </a:t>
            </a:r>
            <a:r>
              <a:rPr lang="nl-BE" sz="800" dirty="0" err="1"/>
              <a:t>Prescription</a:t>
            </a:r>
            <a:r>
              <a:rPr lang="nl-BE" sz="800" dirty="0"/>
              <a:t> </a:t>
            </a:r>
            <a:r>
              <a:rPr lang="nl-BE" sz="800" dirty="0" err="1"/>
              <a:t>for</a:t>
            </a:r>
            <a:r>
              <a:rPr lang="nl-BE" sz="800" dirty="0"/>
              <a:t> </a:t>
            </a:r>
            <a:r>
              <a:rPr lang="nl-BE" sz="800" dirty="0" err="1"/>
              <a:t>Patients</a:t>
            </a:r>
            <a:r>
              <a:rPr lang="nl-BE" sz="800" dirty="0"/>
              <a:t> </a:t>
            </a:r>
            <a:r>
              <a:rPr lang="nl-BE" sz="800" dirty="0" err="1"/>
              <a:t>with</a:t>
            </a:r>
            <a:r>
              <a:rPr lang="nl-BE" sz="800" dirty="0"/>
              <a:t> </a:t>
            </a:r>
            <a:r>
              <a:rPr lang="nl-BE" sz="800" dirty="0" err="1"/>
              <a:t>Chronic</a:t>
            </a:r>
            <a:r>
              <a:rPr lang="nl-BE" sz="800" dirty="0"/>
              <a:t> </a:t>
            </a:r>
            <a:r>
              <a:rPr lang="nl-BE" sz="800" dirty="0" err="1"/>
              <a:t>Coronary</a:t>
            </a:r>
            <a:r>
              <a:rPr lang="nl-BE" sz="800" dirty="0"/>
              <a:t> </a:t>
            </a:r>
            <a:r>
              <a:rPr lang="nl-BE" sz="800" dirty="0" err="1"/>
              <a:t>Syndrome</a:t>
            </a:r>
            <a:r>
              <a:rPr lang="nl-BE" sz="800" dirty="0"/>
              <a:t> </a:t>
            </a:r>
            <a:r>
              <a:rPr lang="nl-BE" sz="800" dirty="0" err="1"/>
              <a:t>and</a:t>
            </a:r>
            <a:r>
              <a:rPr lang="nl-BE" sz="800" dirty="0"/>
              <a:t>/or </a:t>
            </a:r>
            <a:r>
              <a:rPr lang="nl-BE" sz="800" dirty="0" err="1"/>
              <a:t>Heart</a:t>
            </a:r>
            <a:r>
              <a:rPr lang="nl-BE" sz="800" dirty="0"/>
              <a:t> Failure: A Consensus Statement </a:t>
            </a:r>
            <a:r>
              <a:rPr lang="nl-BE" sz="800" dirty="0" err="1"/>
              <a:t>from</a:t>
            </a:r>
            <a:r>
              <a:rPr lang="nl-BE" sz="800" dirty="0"/>
              <a:t> </a:t>
            </a:r>
            <a:r>
              <a:rPr lang="nl-BE" sz="800" dirty="0" err="1"/>
              <a:t>the</a:t>
            </a:r>
            <a:r>
              <a:rPr lang="nl-BE" sz="800" dirty="0"/>
              <a:t> EXPERT </a:t>
            </a:r>
            <a:r>
              <a:rPr lang="nl-BE" sz="800" dirty="0" err="1"/>
              <a:t>Working</a:t>
            </a:r>
            <a:r>
              <a:rPr lang="nl-BE" sz="800" dirty="0"/>
              <a:t> Group. </a:t>
            </a:r>
            <a:r>
              <a:rPr lang="nl-BE" sz="800" dirty="0" err="1"/>
              <a:t>Sports</a:t>
            </a:r>
            <a:r>
              <a:rPr lang="nl-BE" sz="800" dirty="0"/>
              <a:t> </a:t>
            </a:r>
            <a:r>
              <a:rPr lang="nl-BE" sz="800" dirty="0" err="1"/>
              <a:t>Med</a:t>
            </a:r>
            <a:r>
              <a:rPr lang="nl-BE" sz="800" dirty="0"/>
              <a:t>. 2023;53:2013-37. </a:t>
            </a:r>
          </a:p>
        </p:txBody>
      </p:sp>
      <p:pic>
        <p:nvPicPr>
          <p:cNvPr id="26" name="Afbeelding 9">
            <a:extLst>
              <a:ext uri="{FF2B5EF4-FFF2-40B4-BE49-F238E27FC236}">
                <a16:creationId xmlns:a16="http://schemas.microsoft.com/office/drawing/2014/main" id="{15883875-0AEC-400D-8F6F-6E51FD6F67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1306" y="1010992"/>
            <a:ext cx="1767820" cy="117994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1401A08-E522-45E1-985E-3F15CA88FC81}"/>
              </a:ext>
            </a:extLst>
          </p:cNvPr>
          <p:cNvSpPr txBox="1"/>
          <p:nvPr/>
        </p:nvSpPr>
        <p:spPr>
          <a:xfrm>
            <a:off x="4068049" y="686341"/>
            <a:ext cx="847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600" b="1" dirty="0" err="1">
                <a:latin typeface="+mn-lt"/>
                <a:ea typeface="+mn-ea"/>
              </a:rPr>
              <a:t>obesity</a:t>
            </a:r>
            <a:endParaRPr lang="nl-BE" sz="1600" b="1" dirty="0">
              <a:latin typeface="+mn-lt"/>
              <a:ea typeface="+mn-ea"/>
            </a:endParaRPr>
          </a:p>
        </p:txBody>
      </p:sp>
      <p:pic>
        <p:nvPicPr>
          <p:cNvPr id="1026" name="Picture 2" descr="Is Your Cardiac Rehab Program Keeping Up With the Latest Studies ...">
            <a:extLst>
              <a:ext uri="{FF2B5EF4-FFF2-40B4-BE49-F238E27FC236}">
                <a16:creationId xmlns:a16="http://schemas.microsoft.com/office/drawing/2014/main" id="{9EF2AFE0-7D69-4A61-8C73-A665C2B48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098" y="2989392"/>
            <a:ext cx="2150749" cy="143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9AB45E6-DA2A-4E91-A206-244EC1AF7AFD}"/>
              </a:ext>
            </a:extLst>
          </p:cNvPr>
          <p:cNvCxnSpPr>
            <a:cxnSpLocks/>
            <a:stCxn id="1026" idx="0"/>
            <a:endCxn id="26" idx="2"/>
          </p:cNvCxnSpPr>
          <p:nvPr/>
        </p:nvCxnSpPr>
        <p:spPr>
          <a:xfrm flipV="1">
            <a:off x="4360473" y="2190936"/>
            <a:ext cx="4743" cy="798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0F4B3362-A32E-4D67-8F8A-D302D8609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865" y="5126181"/>
            <a:ext cx="1337567" cy="69484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CA9406D-6CCB-4095-9A39-656857D9F8D9}"/>
              </a:ext>
            </a:extLst>
          </p:cNvPr>
          <p:cNvSpPr txBox="1"/>
          <p:nvPr/>
        </p:nvSpPr>
        <p:spPr>
          <a:xfrm>
            <a:off x="5281486" y="4803632"/>
            <a:ext cx="1527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defTabSz="360000">
              <a:spcBef>
                <a:spcPct val="20000"/>
              </a:spcBef>
              <a:buClr>
                <a:srgbClr val="C00000"/>
              </a:buClr>
            </a:pPr>
            <a:r>
              <a:rPr lang="nl-BE" sz="1600" b="1" dirty="0">
                <a:latin typeface="+mn-lt"/>
              </a:rPr>
              <a:t>type 1 diabetes</a:t>
            </a:r>
            <a:endParaRPr lang="nl-BE" sz="1600" b="1" dirty="0">
              <a:latin typeface="+mn-lt"/>
              <a:ea typeface="+mn-ea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6A64D54-7713-4BDA-A0E0-602F171509AC}"/>
              </a:ext>
            </a:extLst>
          </p:cNvPr>
          <p:cNvCxnSpPr>
            <a:cxnSpLocks/>
            <a:stCxn id="1026" idx="2"/>
            <a:endCxn id="48" idx="0"/>
          </p:cNvCxnSpPr>
          <p:nvPr/>
        </p:nvCxnSpPr>
        <p:spPr>
          <a:xfrm>
            <a:off x="4360473" y="4425465"/>
            <a:ext cx="1601176" cy="700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382DE82-403D-4D1F-8C21-FD3BEE1FA8B7}"/>
              </a:ext>
            </a:extLst>
          </p:cNvPr>
          <p:cNvSpPr txBox="1"/>
          <p:nvPr/>
        </p:nvSpPr>
        <p:spPr>
          <a:xfrm>
            <a:off x="6578427" y="5152176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b="1" dirty="0">
                <a:latin typeface="+mn-lt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7E5D31-BC08-4E11-9275-ED73539BB4A3}"/>
              </a:ext>
            </a:extLst>
          </p:cNvPr>
          <p:cNvSpPr txBox="1"/>
          <p:nvPr/>
        </p:nvSpPr>
        <p:spPr>
          <a:xfrm>
            <a:off x="3892360" y="5159196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b="1" dirty="0">
                <a:latin typeface="+mn-lt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A58DF9-8576-4D33-919D-093A074BFE71}"/>
              </a:ext>
            </a:extLst>
          </p:cNvPr>
          <p:cNvSpPr txBox="1"/>
          <p:nvPr/>
        </p:nvSpPr>
        <p:spPr>
          <a:xfrm>
            <a:off x="934396" y="4191490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b="1" dirty="0">
                <a:latin typeface="+mn-lt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A75BD3-CBBD-41EA-A357-C9165A58B2CD}"/>
              </a:ext>
            </a:extLst>
          </p:cNvPr>
          <p:cNvSpPr txBox="1"/>
          <p:nvPr/>
        </p:nvSpPr>
        <p:spPr>
          <a:xfrm>
            <a:off x="707922" y="1976537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b="1" dirty="0">
                <a:latin typeface="+mn-lt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92CCEE2-8315-4ECE-9F2E-92837A8F24DC}"/>
              </a:ext>
            </a:extLst>
          </p:cNvPr>
          <p:cNvSpPr txBox="1"/>
          <p:nvPr/>
        </p:nvSpPr>
        <p:spPr>
          <a:xfrm>
            <a:off x="7565561" y="3987673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b="1" dirty="0">
                <a:latin typeface="+mn-lt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88E3B7-00C9-4EA4-921C-46F1258C78F8}"/>
              </a:ext>
            </a:extLst>
          </p:cNvPr>
          <p:cNvSpPr txBox="1"/>
          <p:nvPr/>
        </p:nvSpPr>
        <p:spPr>
          <a:xfrm>
            <a:off x="7534196" y="2130298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b="1" dirty="0">
                <a:latin typeface="+mn-lt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86BB03-45E2-4918-B287-59E82A8FEFDE}"/>
              </a:ext>
            </a:extLst>
          </p:cNvPr>
          <p:cNvSpPr txBox="1"/>
          <p:nvPr/>
        </p:nvSpPr>
        <p:spPr>
          <a:xfrm>
            <a:off x="5223183" y="1295426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b="1" dirty="0"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7785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APC_We are the ESC_16_9">
  <a:themeElements>
    <a:clrScheme name="ESC">
      <a:dk1>
        <a:sysClr val="windowText" lastClr="000000"/>
      </a:dk1>
      <a:lt1>
        <a:sysClr val="window" lastClr="FFFFFF"/>
      </a:lt1>
      <a:dk2>
        <a:srgbClr val="595959"/>
      </a:dk2>
      <a:lt2>
        <a:srgbClr val="F2F2F2"/>
      </a:lt2>
      <a:accent1>
        <a:srgbClr val="008294"/>
      </a:accent1>
      <a:accent2>
        <a:srgbClr val="D00040"/>
      </a:accent2>
      <a:accent3>
        <a:srgbClr val="80C453"/>
      </a:accent3>
      <a:accent4>
        <a:srgbClr val="741472"/>
      </a:accent4>
      <a:accent5>
        <a:srgbClr val="00476C"/>
      </a:accent5>
      <a:accent6>
        <a:srgbClr val="B00B7C"/>
      </a:accent6>
      <a:hlink>
        <a:srgbClr val="F8B836"/>
      </a:hlink>
      <a:folHlink>
        <a:srgbClr val="F583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32755</TotalTime>
  <Words>1496</Words>
  <Application>Microsoft Office PowerPoint</Application>
  <PresentationFormat>On-screen Show (4:3)</PresentationFormat>
  <Paragraphs>239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FagoNo Medium</vt:lpstr>
      <vt:lpstr>Verdana</vt:lpstr>
      <vt:lpstr>Verdana Italic</vt:lpstr>
      <vt:lpstr>Wingdings</vt:lpstr>
      <vt:lpstr>Office Theme</vt:lpstr>
      <vt:lpstr>EAPC_We are the ESC_16_9</vt:lpstr>
      <vt:lpstr>Digital innovation for cardiac rehabilitation</vt:lpstr>
      <vt:lpstr>Conflicts of interest</vt:lpstr>
      <vt:lpstr>Current major challenges in cardiac rehabilitation</vt:lpstr>
      <vt:lpstr>PowerPoint Presentation</vt:lpstr>
      <vt:lpstr>PowerPoint Presentation</vt:lpstr>
      <vt:lpstr>PowerPoint Presentation</vt:lpstr>
      <vt:lpstr>One-size-fits-all approach?</vt:lpstr>
      <vt:lpstr>One-size-fits-all approach?</vt:lpstr>
      <vt:lpstr>Targeted exercise in CVD (‘precision intervention’) </vt:lpstr>
      <vt:lpstr>Targeted exercise in CVD (‘precision intervention’) </vt:lpstr>
      <vt:lpstr>So…what do we prescribe?</vt:lpstr>
      <vt:lpstr>PowerPoint Presentation</vt:lpstr>
      <vt:lpstr>PowerPoint Presentation</vt:lpstr>
      <vt:lpstr>PowerPoint Presentation</vt:lpstr>
      <vt:lpstr>Validation of EXPERT decision support system</vt:lpstr>
      <vt:lpstr>Validation of EXPERT Training tool</vt:lpstr>
      <vt:lpstr>Comprehensive approach?</vt:lpstr>
      <vt:lpstr>PowerPoint Presentation</vt:lpstr>
      <vt:lpstr>Targeting CR uptake and in-program adherence</vt:lpstr>
      <vt:lpstr>Targeting CR uptake and in-program adherence</vt:lpstr>
      <vt:lpstr>An example - SharedHeart</vt:lpstr>
      <vt:lpstr>An example - SharedHeart</vt:lpstr>
      <vt:lpstr>An example - SharedHeart</vt:lpstr>
      <vt:lpstr>Targeting CR uptake and (long-term) adherence</vt:lpstr>
      <vt:lpstr>Some experience in Belgium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lambr</dc:creator>
  <cp:lastModifiedBy>HANSEN Dominique</cp:lastModifiedBy>
  <cp:revision>315</cp:revision>
  <cp:lastPrinted>2016-12-19T08:56:06Z</cp:lastPrinted>
  <dcterms:created xsi:type="dcterms:W3CDTF">2009-12-01T15:52:26Z</dcterms:created>
  <dcterms:modified xsi:type="dcterms:W3CDTF">2024-07-06T11:40:11Z</dcterms:modified>
</cp:coreProperties>
</file>