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82" r:id="rId4"/>
    <p:sldId id="283" r:id="rId5"/>
    <p:sldId id="285" r:id="rId6"/>
    <p:sldId id="287" r:id="rId7"/>
    <p:sldId id="288" r:id="rId8"/>
    <p:sldId id="289" r:id="rId9"/>
    <p:sldId id="293" r:id="rId10"/>
    <p:sldId id="290" r:id="rId11"/>
    <p:sldId id="294" r:id="rId12"/>
    <p:sldId id="292" r:id="rId13"/>
    <p:sldId id="268" r:id="rId14"/>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K+SDQ6838EvMn+khX2AVQzm/uM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DC"/>
    <a:srgbClr val="FF99FF"/>
    <a:srgbClr val="002F87"/>
    <a:srgbClr val="F04B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67" autoAdjust="0"/>
  </p:normalViewPr>
  <p:slideViewPr>
    <p:cSldViewPr snapToGrid="0">
      <p:cViewPr varScale="1">
        <p:scale>
          <a:sx n="59" d="100"/>
          <a:sy n="59" d="100"/>
        </p:scale>
        <p:origin x="158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dirty="0"/>
              <a:t>In terms of results, this table displays the amount of studies with a significant or non-significant group effect, between a group receiving a BI and a control group.</a:t>
            </a:r>
          </a:p>
          <a:p>
            <a:pPr marL="171450" lvl="0" indent="-171450" algn="l" rtl="0">
              <a:spcBef>
                <a:spcPts val="0"/>
              </a:spcBef>
              <a:spcAft>
                <a:spcPts val="0"/>
              </a:spcAft>
              <a:buFont typeface="Arial" panose="020B0604020202020204" pitchFamily="34" charset="0"/>
              <a:buChar char="•"/>
            </a:pPr>
            <a:r>
              <a:rPr lang="en-US" dirty="0"/>
              <a:t>For SDB, 6 out of 10 and 2 out of 6 studies improved pain and disability, respectively, </a:t>
            </a:r>
            <a:r>
              <a:rPr lang="en-US" sz="1200" b="0" i="0" u="none" strike="noStrike" dirty="0">
                <a:solidFill>
                  <a:schemeClr val="dk1"/>
                </a:solidFill>
                <a:latin typeface="Calibri"/>
                <a:ea typeface="Calibri"/>
                <a:cs typeface="Calibri"/>
                <a:sym typeface="Calibri"/>
              </a:rPr>
              <a:t>compared to other/no (breathing) interventions,</a:t>
            </a:r>
          </a:p>
          <a:p>
            <a:pPr marL="171450" lvl="0" indent="-171450" algn="l" rtl="0">
              <a:spcBef>
                <a:spcPts val="0"/>
              </a:spcBef>
              <a:spcAft>
                <a:spcPts val="0"/>
              </a:spcAft>
              <a:buFont typeface="Arial" panose="020B0604020202020204" pitchFamily="34" charset="0"/>
              <a:buChar char="•"/>
            </a:pPr>
            <a:r>
              <a:rPr lang="en-US" dirty="0"/>
              <a:t>For RRB, 3 out of 6 studies (half) improved pain and disability, </a:t>
            </a:r>
            <a:r>
              <a:rPr lang="en-US" sz="1200" b="0" i="0" u="none" strike="noStrike" dirty="0">
                <a:solidFill>
                  <a:schemeClr val="dk1"/>
                </a:solidFill>
                <a:latin typeface="Calibri"/>
                <a:ea typeface="Calibri"/>
                <a:cs typeface="Calibri"/>
                <a:sym typeface="Calibri"/>
              </a:rPr>
              <a:t>compared to other/no (breathing) interventions,. </a:t>
            </a:r>
          </a:p>
          <a:p>
            <a:pPr marL="171450" lvl="0" indent="-171450" algn="l" rtl="0">
              <a:spcBef>
                <a:spcPts val="0"/>
              </a:spcBef>
              <a:spcAft>
                <a:spcPts val="0"/>
              </a:spcAft>
              <a:buFont typeface="Arial" panose="020B0604020202020204" pitchFamily="34" charset="0"/>
              <a:buChar char="•"/>
            </a:pPr>
            <a:r>
              <a:rPr lang="en-US" sz="1200" b="0" i="0" u="none" strike="noStrike" dirty="0">
                <a:solidFill>
                  <a:schemeClr val="dk1"/>
                </a:solidFill>
                <a:latin typeface="Calibri"/>
                <a:ea typeface="Calibri"/>
                <a:cs typeface="Calibri"/>
                <a:sym typeface="Calibri"/>
              </a:rPr>
              <a:t>the only study investigating BA did not show any improvement in pain nor disability compared to routine physical therapy.</a:t>
            </a:r>
          </a:p>
          <a:p>
            <a:pPr marL="171450" lvl="0" indent="-171450" algn="l" rtl="0">
              <a:spcBef>
                <a:spcPts val="0"/>
              </a:spcBef>
              <a:spcAft>
                <a:spcPts val="0"/>
              </a:spcAft>
              <a:buFont typeface="Arial" panose="020B0604020202020204" pitchFamily="34" charset="0"/>
              <a:buChar char="•"/>
            </a:pPr>
            <a:r>
              <a:rPr lang="en-US" sz="1200" b="0" i="0" u="none" strike="noStrike" dirty="0">
                <a:solidFill>
                  <a:schemeClr val="dk1"/>
                </a:solidFill>
                <a:latin typeface="Calibri"/>
                <a:cs typeface="Calibri"/>
                <a:sym typeface="Calibri"/>
              </a:rPr>
              <a:t>In general </a:t>
            </a:r>
            <a:r>
              <a:rPr lang="en-GB" sz="1200" b="0" i="0" u="none" strike="noStrike" cap="none" dirty="0">
                <a:solidFill>
                  <a:schemeClr val="dk1"/>
                </a:solidFill>
                <a:effectLst/>
                <a:latin typeface="Calibri"/>
                <a:ea typeface="Calibri"/>
                <a:cs typeface="Calibri"/>
                <a:sym typeface="Calibri"/>
              </a:rPr>
              <a:t>, it appears that adding breathing interventions to other non-breathing-related treatments is more effective compared to stand-alone breathing interventions</a:t>
            </a:r>
          </a:p>
          <a:p>
            <a:pPr marL="171450" lvl="0" indent="-171450" algn="l" rtl="0">
              <a:spcBef>
                <a:spcPts val="0"/>
              </a:spcBef>
              <a:spcAft>
                <a:spcPts val="0"/>
              </a:spcAft>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In general greater reductions in pain levels (54%) than in disability (38%) probably due to the limited functional character of the interventions (e.g., often performed in seated or lying position), </a:t>
            </a:r>
            <a:endParaRPr lang="nl-BE" dirty="0"/>
          </a:p>
          <a:p>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These within-group results revealed that 100% and 81% of the studies reported significant improvements in pain and disability levels over time, respectively. Thus, although our findings do not support a greater effectiveness of breathing interventions compared to other (breathing) interventions, the within-group findings suggest improvements over time in pain and disability. These may partially be due to natural recovery over time or (increased) expectations of recovery due to the unblinded breathing interventions. </a:t>
            </a:r>
            <a:endParaRPr lang="nl-BE" sz="1200" b="0" i="0" u="none" strike="noStrike" cap="none" dirty="0">
              <a:solidFill>
                <a:schemeClr val="dk1"/>
              </a:solidFill>
              <a:effectLst/>
              <a:latin typeface="Calibri"/>
              <a:ea typeface="Calibri"/>
              <a:cs typeface="Calibri"/>
              <a:sym typeface="Calibri"/>
            </a:endParaRPr>
          </a:p>
          <a:p>
            <a:endParaRPr lang="nl-BE" dirty="0"/>
          </a:p>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354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51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50000"/>
              </a:lnSpc>
              <a:buClr>
                <a:srgbClr val="002F87"/>
              </a:buClr>
              <a:buFont typeface="Arial" panose="020B0604020202020204" pitchFamily="34" charset="0"/>
              <a:buChar char="•"/>
            </a:pPr>
            <a:r>
              <a:rPr lang="nl-BE" sz="1200" dirty="0">
                <a:solidFill>
                  <a:srgbClr val="002F87"/>
                </a:solidFill>
              </a:rPr>
              <a:t>No strong </a:t>
            </a:r>
            <a:r>
              <a:rPr lang="nl-BE" sz="1200" dirty="0" err="1">
                <a:solidFill>
                  <a:srgbClr val="002F87"/>
                </a:solidFill>
              </a:rPr>
              <a:t>evidence</a:t>
            </a:r>
            <a:r>
              <a:rPr lang="nl-BE" sz="1200" dirty="0">
                <a:solidFill>
                  <a:srgbClr val="002F87"/>
                </a:solidFill>
              </a:rPr>
              <a:t> </a:t>
            </a:r>
            <a:r>
              <a:rPr lang="nl-BE" sz="1200" dirty="0" err="1">
                <a:solidFill>
                  <a:srgbClr val="002F87"/>
                </a:solidFill>
              </a:rPr>
              <a:t>for</a:t>
            </a:r>
            <a:r>
              <a:rPr lang="nl-BE" sz="1200" dirty="0">
                <a:solidFill>
                  <a:srgbClr val="002F87"/>
                </a:solidFill>
              </a:rPr>
              <a:t> </a:t>
            </a:r>
            <a:r>
              <a:rPr lang="nl-BE" sz="1200" dirty="0" err="1">
                <a:solidFill>
                  <a:srgbClr val="002F87"/>
                </a:solidFill>
              </a:rPr>
              <a:t>breathing</a:t>
            </a:r>
            <a:r>
              <a:rPr lang="nl-BE" sz="1200" dirty="0">
                <a:solidFill>
                  <a:srgbClr val="002F87"/>
                </a:solidFill>
              </a:rPr>
              <a:t> </a:t>
            </a:r>
            <a:r>
              <a:rPr lang="nl-BE" sz="1200" dirty="0" err="1">
                <a:solidFill>
                  <a:srgbClr val="002F87"/>
                </a:solidFill>
              </a:rPr>
              <a:t>interventions</a:t>
            </a:r>
            <a:r>
              <a:rPr lang="nl-BE" sz="1200" dirty="0">
                <a:solidFill>
                  <a:srgbClr val="002F87"/>
                </a:solidFill>
              </a:rPr>
              <a:t> </a:t>
            </a:r>
            <a:r>
              <a:rPr lang="nl-BE" sz="1200" dirty="0" err="1">
                <a:solidFill>
                  <a:srgbClr val="002F87"/>
                </a:solidFill>
              </a:rPr>
              <a:t>being</a:t>
            </a:r>
            <a:r>
              <a:rPr lang="nl-BE" sz="1200" dirty="0">
                <a:solidFill>
                  <a:srgbClr val="002F87"/>
                </a:solidFill>
              </a:rPr>
              <a:t> more </a:t>
            </a:r>
            <a:r>
              <a:rPr lang="nl-BE" sz="1200" dirty="0" err="1">
                <a:solidFill>
                  <a:srgbClr val="002F87"/>
                </a:solidFill>
              </a:rPr>
              <a:t>effective</a:t>
            </a:r>
            <a:r>
              <a:rPr lang="nl-BE" sz="1200" dirty="0">
                <a:solidFill>
                  <a:srgbClr val="002F87"/>
                </a:solidFill>
              </a:rPr>
              <a:t> </a:t>
            </a:r>
            <a:r>
              <a:rPr lang="nl-BE" sz="1200" dirty="0" err="1">
                <a:solidFill>
                  <a:srgbClr val="002F87"/>
                </a:solidFill>
              </a:rPr>
              <a:t>than</a:t>
            </a:r>
            <a:r>
              <a:rPr lang="nl-BE" sz="1200" dirty="0">
                <a:solidFill>
                  <a:srgbClr val="002F87"/>
                </a:solidFill>
              </a:rPr>
              <a:t> </a:t>
            </a:r>
            <a:r>
              <a:rPr lang="nl-BE" sz="1200" dirty="0" err="1">
                <a:solidFill>
                  <a:srgbClr val="002F87"/>
                </a:solidFill>
              </a:rPr>
              <a:t>other</a:t>
            </a:r>
            <a:r>
              <a:rPr lang="nl-BE" sz="1200" dirty="0">
                <a:solidFill>
                  <a:srgbClr val="002F87"/>
                </a:solidFill>
              </a:rPr>
              <a:t> types of </a:t>
            </a:r>
            <a:r>
              <a:rPr lang="nl-BE" sz="1200" dirty="0" err="1">
                <a:solidFill>
                  <a:srgbClr val="002F87"/>
                </a:solidFill>
              </a:rPr>
              <a:t>interventions</a:t>
            </a:r>
            <a:endParaRPr lang="nl-BE" sz="1200" dirty="0">
              <a:solidFill>
                <a:srgbClr val="002F87"/>
              </a:solidFill>
            </a:endParaRPr>
          </a:p>
          <a:p>
            <a:pPr marL="457200" indent="-457200">
              <a:lnSpc>
                <a:spcPct val="150000"/>
              </a:lnSpc>
              <a:buClr>
                <a:srgbClr val="002F87"/>
              </a:buClr>
              <a:buFont typeface="Arial" panose="020B0604020202020204" pitchFamily="34" charset="0"/>
              <a:buChar char="•"/>
            </a:pPr>
            <a:r>
              <a:rPr lang="nl-BE" sz="1200" dirty="0" err="1">
                <a:solidFill>
                  <a:srgbClr val="002F87"/>
                </a:solidFill>
              </a:rPr>
              <a:t>Promising</a:t>
            </a:r>
            <a:r>
              <a:rPr lang="nl-BE" sz="1200" dirty="0">
                <a:solidFill>
                  <a:srgbClr val="002F87"/>
                </a:solidFill>
              </a:rPr>
              <a:t> </a:t>
            </a:r>
            <a:r>
              <a:rPr lang="nl-BE" sz="1200" dirty="0" err="1">
                <a:solidFill>
                  <a:srgbClr val="002F87"/>
                </a:solidFill>
              </a:rPr>
              <a:t>effects</a:t>
            </a:r>
            <a:r>
              <a:rPr lang="nl-BE" sz="1200" dirty="0">
                <a:solidFill>
                  <a:srgbClr val="002F87"/>
                </a:solidFill>
              </a:rPr>
              <a:t> of Slow </a:t>
            </a:r>
            <a:r>
              <a:rPr lang="nl-BE" sz="1200" dirty="0" err="1">
                <a:solidFill>
                  <a:srgbClr val="002F87"/>
                </a:solidFill>
              </a:rPr>
              <a:t>Deep</a:t>
            </a:r>
            <a:r>
              <a:rPr lang="nl-BE" sz="1200" dirty="0">
                <a:solidFill>
                  <a:srgbClr val="002F87"/>
                </a:solidFill>
              </a:rPr>
              <a:t> </a:t>
            </a:r>
            <a:r>
              <a:rPr lang="nl-BE" sz="1200" dirty="0" err="1">
                <a:solidFill>
                  <a:srgbClr val="002F87"/>
                </a:solidFill>
              </a:rPr>
              <a:t>Breathing</a:t>
            </a:r>
            <a:r>
              <a:rPr lang="nl-BE" sz="1200" dirty="0">
                <a:solidFill>
                  <a:srgbClr val="002F87"/>
                </a:solidFill>
              </a:rPr>
              <a:t> </a:t>
            </a:r>
            <a:r>
              <a:rPr lang="nl-BE" sz="1200" dirty="0" err="1">
                <a:solidFill>
                  <a:srgbClr val="002F87"/>
                </a:solidFill>
              </a:rPr>
              <a:t>and</a:t>
            </a:r>
            <a:r>
              <a:rPr lang="nl-BE" sz="1200" dirty="0">
                <a:solidFill>
                  <a:srgbClr val="002F87"/>
                </a:solidFill>
              </a:rPr>
              <a:t> </a:t>
            </a:r>
            <a:r>
              <a:rPr lang="nl-BE" sz="1200" dirty="0" err="1">
                <a:solidFill>
                  <a:srgbClr val="002F87"/>
                </a:solidFill>
              </a:rPr>
              <a:t>Respiratory</a:t>
            </a:r>
            <a:r>
              <a:rPr lang="nl-BE" sz="1200" dirty="0">
                <a:solidFill>
                  <a:srgbClr val="002F87"/>
                </a:solidFill>
              </a:rPr>
              <a:t> </a:t>
            </a:r>
            <a:r>
              <a:rPr lang="nl-BE" sz="1200" dirty="0" err="1">
                <a:solidFill>
                  <a:srgbClr val="002F87"/>
                </a:solidFill>
              </a:rPr>
              <a:t>Resistive</a:t>
            </a:r>
            <a:r>
              <a:rPr lang="nl-BE" sz="1200" dirty="0">
                <a:solidFill>
                  <a:srgbClr val="002F87"/>
                </a:solidFill>
              </a:rPr>
              <a:t> </a:t>
            </a:r>
            <a:r>
              <a:rPr lang="nl-BE" sz="1200" dirty="0" err="1">
                <a:solidFill>
                  <a:srgbClr val="002F87"/>
                </a:solidFill>
              </a:rPr>
              <a:t>breathing</a:t>
            </a:r>
            <a:r>
              <a:rPr lang="nl-BE" sz="1200" dirty="0">
                <a:solidFill>
                  <a:srgbClr val="002F87"/>
                </a:solidFill>
              </a:rPr>
              <a:t> on </a:t>
            </a:r>
            <a:r>
              <a:rPr lang="nl-BE" sz="1200" dirty="0" err="1">
                <a:solidFill>
                  <a:srgbClr val="002F87"/>
                </a:solidFill>
              </a:rPr>
              <a:t>spinal</a:t>
            </a:r>
            <a:r>
              <a:rPr lang="nl-BE" sz="1200" dirty="0">
                <a:solidFill>
                  <a:srgbClr val="002F87"/>
                </a:solidFill>
              </a:rPr>
              <a:t> </a:t>
            </a:r>
            <a:r>
              <a:rPr lang="nl-BE" sz="1200" dirty="0" err="1">
                <a:solidFill>
                  <a:srgbClr val="002F87"/>
                </a:solidFill>
              </a:rPr>
              <a:t>pain</a:t>
            </a:r>
            <a:r>
              <a:rPr lang="nl-BE" sz="1200" dirty="0">
                <a:solidFill>
                  <a:srgbClr val="002F87"/>
                </a:solidFill>
              </a:rPr>
              <a:t> (</a:t>
            </a:r>
            <a:r>
              <a:rPr lang="nl-BE" sz="1200" dirty="0" err="1">
                <a:solidFill>
                  <a:srgbClr val="002F87"/>
                </a:solidFill>
              </a:rPr>
              <a:t>mainly</a:t>
            </a:r>
            <a:r>
              <a:rPr lang="nl-BE" sz="1200" dirty="0">
                <a:solidFill>
                  <a:srgbClr val="002F87"/>
                </a:solidFill>
              </a:rPr>
              <a:t>) </a:t>
            </a:r>
            <a:r>
              <a:rPr lang="nl-BE" sz="1200" dirty="0" err="1">
                <a:solidFill>
                  <a:srgbClr val="002F87"/>
                </a:solidFill>
              </a:rPr>
              <a:t>and</a:t>
            </a:r>
            <a:r>
              <a:rPr lang="nl-BE" sz="1200" dirty="0">
                <a:solidFill>
                  <a:srgbClr val="002F87"/>
                </a:solidFill>
              </a:rPr>
              <a:t> </a:t>
            </a:r>
            <a:r>
              <a:rPr lang="nl-BE" sz="1200" dirty="0" err="1">
                <a:solidFill>
                  <a:srgbClr val="002F87"/>
                </a:solidFill>
              </a:rPr>
              <a:t>disability</a:t>
            </a:r>
            <a:r>
              <a:rPr lang="nl-BE" sz="1200" dirty="0">
                <a:solidFill>
                  <a:srgbClr val="002F87"/>
                </a:solidFill>
              </a:rPr>
              <a:t>, </a:t>
            </a:r>
            <a:r>
              <a:rPr lang="nl-BE" sz="1200" dirty="0" err="1">
                <a:solidFill>
                  <a:srgbClr val="002F87"/>
                </a:solidFill>
              </a:rPr>
              <a:t>particularly</a:t>
            </a:r>
            <a:r>
              <a:rPr lang="nl-BE" sz="1200" dirty="0">
                <a:solidFill>
                  <a:srgbClr val="002F87"/>
                </a:solidFill>
              </a:rPr>
              <a:t> as </a:t>
            </a:r>
            <a:r>
              <a:rPr lang="nl-BE" sz="1200" dirty="0" err="1">
                <a:solidFill>
                  <a:srgbClr val="002F87"/>
                </a:solidFill>
              </a:rPr>
              <a:t>additional</a:t>
            </a:r>
            <a:r>
              <a:rPr lang="nl-BE" sz="1200" dirty="0">
                <a:solidFill>
                  <a:srgbClr val="002F87"/>
                </a:solidFill>
              </a:rPr>
              <a:t> </a:t>
            </a:r>
            <a:r>
              <a:rPr lang="nl-BE" sz="1200" dirty="0" err="1">
                <a:solidFill>
                  <a:srgbClr val="002F87"/>
                </a:solidFill>
              </a:rPr>
              <a:t>therapy</a:t>
            </a:r>
            <a:endParaRPr lang="nl-BE" sz="1200" dirty="0">
              <a:solidFill>
                <a:srgbClr val="002F87"/>
              </a:solidFill>
            </a:endParaRPr>
          </a:p>
          <a:p>
            <a:pPr marL="457200" indent="-457200">
              <a:lnSpc>
                <a:spcPct val="150000"/>
              </a:lnSpc>
              <a:buClr>
                <a:srgbClr val="002F87"/>
              </a:buClr>
              <a:buFont typeface="Arial" panose="020B0604020202020204" pitchFamily="34" charset="0"/>
              <a:buChar char="•"/>
            </a:pPr>
            <a:r>
              <a:rPr lang="nl-BE" sz="1200" dirty="0">
                <a:solidFill>
                  <a:srgbClr val="002F87"/>
                </a:solidFill>
              </a:rPr>
              <a:t>More studies on </a:t>
            </a:r>
            <a:r>
              <a:rPr lang="nl-BE" sz="1200" dirty="0" err="1">
                <a:solidFill>
                  <a:srgbClr val="002F87"/>
                </a:solidFill>
              </a:rPr>
              <a:t>Breathing</a:t>
            </a:r>
            <a:r>
              <a:rPr lang="nl-BE" sz="1200" dirty="0">
                <a:solidFill>
                  <a:srgbClr val="002F87"/>
                </a:solidFill>
              </a:rPr>
              <a:t> Awareness </a:t>
            </a:r>
            <a:r>
              <a:rPr lang="nl-BE" sz="1200" dirty="0" err="1">
                <a:solidFill>
                  <a:srgbClr val="002F87"/>
                </a:solidFill>
              </a:rPr>
              <a:t>needed</a:t>
            </a:r>
            <a:endParaRPr lang="nl-BE" sz="1200" dirty="0">
              <a:solidFill>
                <a:srgbClr val="002F87"/>
              </a:solidFill>
            </a:endParaRPr>
          </a:p>
          <a:p>
            <a:pPr marL="457200" indent="-457200">
              <a:lnSpc>
                <a:spcPct val="150000"/>
              </a:lnSpc>
              <a:buClr>
                <a:srgbClr val="002F87"/>
              </a:buClr>
              <a:buFont typeface="Arial" panose="020B0604020202020204" pitchFamily="34" charset="0"/>
              <a:buChar char="•"/>
            </a:pPr>
            <a:r>
              <a:rPr lang="nl-BE" sz="1200" dirty="0">
                <a:solidFill>
                  <a:srgbClr val="002F87"/>
                </a:solidFill>
              </a:rPr>
              <a:t>Knowledge of </a:t>
            </a:r>
            <a:r>
              <a:rPr lang="nl-BE" sz="1200" dirty="0" err="1">
                <a:solidFill>
                  <a:srgbClr val="002F87"/>
                </a:solidFill>
              </a:rPr>
              <a:t>working</a:t>
            </a:r>
            <a:r>
              <a:rPr lang="nl-BE" sz="1200" dirty="0">
                <a:solidFill>
                  <a:srgbClr val="002F87"/>
                </a:solidFill>
              </a:rPr>
              <a:t> </a:t>
            </a:r>
            <a:r>
              <a:rPr lang="nl-BE" sz="1200" dirty="0" err="1">
                <a:solidFill>
                  <a:srgbClr val="002F87"/>
                </a:solidFill>
              </a:rPr>
              <a:t>mechanisms</a:t>
            </a:r>
            <a:r>
              <a:rPr lang="nl-BE" sz="1200" dirty="0">
                <a:solidFill>
                  <a:srgbClr val="002F87"/>
                </a:solidFill>
              </a:rPr>
              <a:t> </a:t>
            </a:r>
            <a:r>
              <a:rPr lang="nl-BE" sz="1200" dirty="0" err="1">
                <a:solidFill>
                  <a:srgbClr val="002F87"/>
                </a:solidFill>
              </a:rPr>
              <a:t>essential</a:t>
            </a:r>
            <a:r>
              <a:rPr lang="nl-BE" sz="1200" dirty="0">
                <a:solidFill>
                  <a:srgbClr val="002F87"/>
                </a:solidFill>
              </a:rPr>
              <a:t> </a:t>
            </a:r>
            <a:r>
              <a:rPr lang="nl-BE" sz="1200" dirty="0" err="1">
                <a:solidFill>
                  <a:srgbClr val="002F87"/>
                </a:solidFill>
              </a:rPr>
              <a:t>for</a:t>
            </a:r>
            <a:r>
              <a:rPr lang="nl-BE" sz="1200" dirty="0">
                <a:solidFill>
                  <a:srgbClr val="002F87"/>
                </a:solidFill>
              </a:rPr>
              <a:t> </a:t>
            </a:r>
            <a:r>
              <a:rPr lang="nl-BE" sz="1200" dirty="0" err="1">
                <a:solidFill>
                  <a:srgbClr val="002F87"/>
                </a:solidFill>
              </a:rPr>
              <a:t>clinicians</a:t>
            </a:r>
            <a:endParaRPr lang="nl-BE" sz="1200" dirty="0">
              <a:solidFill>
                <a:srgbClr val="002F87"/>
              </a:solidFill>
            </a:endParaRPr>
          </a:p>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12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we know is that patients with spinal pain often show dysfunctional breathing patterns…</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individuals with chronic non-specific spinal pain frequently show dysfunctional breathing patterns </a:t>
            </a:r>
            <a:r>
              <a:rPr lang="en-US" sz="1200" b="0" i="0" u="none" strike="noStrike" baseline="30000" dirty="0">
                <a:solidFill>
                  <a:schemeClr val="dk1"/>
                </a:solidFill>
                <a:latin typeface="Calibri"/>
                <a:ea typeface="Calibri"/>
                <a:cs typeface="Calibri"/>
                <a:sym typeface="Calibri"/>
              </a:rPr>
              <a:t>11,12</a:t>
            </a:r>
            <a:r>
              <a:rPr lang="en-US" sz="1200" b="0" i="0" u="none" strike="noStrike" dirty="0">
                <a:solidFill>
                  <a:schemeClr val="dk1"/>
                </a:solidFill>
                <a:latin typeface="Calibri"/>
                <a:ea typeface="Calibri"/>
                <a:cs typeface="Calibri"/>
                <a:sym typeface="Calibri"/>
              </a:rPr>
              <a:t>, such as predominant thoracic breathing, particularly during tasks that challenge trunk control </a:t>
            </a:r>
            <a:r>
              <a:rPr lang="en-US" sz="1200" b="0" i="0" u="none" strike="noStrike" baseline="30000" dirty="0">
                <a:solidFill>
                  <a:schemeClr val="dk1"/>
                </a:solidFill>
                <a:latin typeface="Calibri"/>
                <a:ea typeface="Calibri"/>
                <a:cs typeface="Calibri"/>
                <a:sym typeface="Calibri"/>
              </a:rPr>
              <a:t>11</a:t>
            </a:r>
            <a:r>
              <a:rPr lang="en-US" sz="1200" b="0" i="0" u="none" strike="noStrike" dirty="0">
                <a:solidFill>
                  <a:schemeClr val="dk1"/>
                </a:solidFill>
                <a:latin typeface="Calibri"/>
                <a:ea typeface="Calibri"/>
                <a:cs typeface="Calibri"/>
                <a:sym typeface="Calibri"/>
              </a:rPr>
              <a:t>.  Thereby, they display smaller diaphragm excursion, an elevated diaphragm position during postural tasks, reduced diaphragm inspiratory muscle strength, and increased diaphragm fatigue compared to persons without LBP </a:t>
            </a:r>
            <a:r>
              <a:rPr lang="en-US" sz="1200" b="0" i="0" u="none" strike="noStrike" baseline="30000" dirty="0">
                <a:solidFill>
                  <a:schemeClr val="dk1"/>
                </a:solidFill>
                <a:latin typeface="Calibri"/>
                <a:ea typeface="Calibri"/>
                <a:cs typeface="Calibri"/>
                <a:sym typeface="Calibri"/>
              </a:rPr>
              <a:t>13-15</a:t>
            </a:r>
            <a:r>
              <a:rPr lang="en-US" sz="1200" b="0" i="0" u="none" strike="noStrike" dirty="0">
                <a:solidFill>
                  <a:schemeClr val="dk1"/>
                </a:solidFill>
                <a:latin typeface="Calibri"/>
                <a:ea typeface="Calibri"/>
                <a:cs typeface="Calibri"/>
                <a:sym typeface="Calibri"/>
              </a:rPr>
              <a:t>. Earlier studies also showed low diurnal end-tidal CO2 pressure (PETCO2) values in individuals with LBP </a:t>
            </a:r>
            <a:r>
              <a:rPr lang="en-US" sz="1200" b="0" i="0" u="none" strike="noStrike" baseline="30000" dirty="0">
                <a:solidFill>
                  <a:schemeClr val="dk1"/>
                </a:solidFill>
                <a:latin typeface="Calibri"/>
                <a:ea typeface="Calibri"/>
                <a:cs typeface="Calibri"/>
                <a:sym typeface="Calibri"/>
              </a:rPr>
              <a:t>16</a:t>
            </a:r>
            <a:r>
              <a:rPr lang="en-US" sz="1200" b="0" i="0" u="none" strike="noStrike" dirty="0">
                <a:solidFill>
                  <a:schemeClr val="dk1"/>
                </a:solidFill>
                <a:latin typeface="Calibri"/>
                <a:ea typeface="Calibri"/>
                <a:cs typeface="Calibri"/>
                <a:sym typeface="Calibri"/>
              </a:rPr>
              <a:t>. They reported that almost one in three patients with chronic LBP experience symptoms of hyperventilation (Nijmegen questionnaire score ≥ 23) </a:t>
            </a:r>
            <a:r>
              <a:rPr lang="en-US" sz="1200" b="0" i="0" u="none" strike="noStrike" baseline="30000" dirty="0">
                <a:solidFill>
                  <a:schemeClr val="dk1"/>
                </a:solidFill>
                <a:latin typeface="Calibri"/>
                <a:ea typeface="Calibri"/>
                <a:cs typeface="Calibri"/>
                <a:sym typeface="Calibri"/>
              </a:rPr>
              <a:t>17</a:t>
            </a:r>
            <a:r>
              <a:rPr lang="en-US" sz="1200" b="0" i="0" u="none" strike="noStrike" dirty="0">
                <a:solidFill>
                  <a:schemeClr val="dk1"/>
                </a:solidFill>
                <a:latin typeface="Calibri"/>
                <a:ea typeface="Calibri"/>
                <a:cs typeface="Calibri"/>
                <a:sym typeface="Calibri"/>
              </a:rPr>
              <a:t>. Hyperventilation can be seen as a respiratory stress response that occurs most typically in situations of fear, stress, pain, or other highly arousing emotions </a:t>
            </a:r>
            <a:r>
              <a:rPr lang="en-US" sz="1200" b="0" i="0" u="none" strike="noStrike" baseline="30000" dirty="0">
                <a:solidFill>
                  <a:schemeClr val="dk1"/>
                </a:solidFill>
                <a:latin typeface="Calibri"/>
                <a:ea typeface="Calibri"/>
                <a:cs typeface="Calibri"/>
                <a:sym typeface="Calibri"/>
              </a:rPr>
              <a:t>18,19</a:t>
            </a:r>
            <a:r>
              <a:rPr lang="en-US" sz="1200" b="0" i="0" u="none" strike="noStrike" dirty="0">
                <a:solidFill>
                  <a:schemeClr val="dk1"/>
                </a:solidFill>
                <a:latin typeface="Calibri"/>
                <a:ea typeface="Calibri"/>
                <a:cs typeface="Calibri"/>
                <a:sym typeface="Calibri"/>
              </a:rPr>
              <a:t>. It is often characterized by a shift from a diaphragmatic to a thoracic breathing pattern, with additional recruitment of trapezius, sternocleidomastoid, and scalene muscles </a:t>
            </a:r>
            <a:r>
              <a:rPr lang="en-US" sz="1200" b="0" i="0" u="none" strike="noStrike" baseline="30000" dirty="0">
                <a:solidFill>
                  <a:schemeClr val="dk1"/>
                </a:solidFill>
                <a:latin typeface="Calibri"/>
                <a:ea typeface="Calibri"/>
                <a:cs typeface="Calibri"/>
                <a:sym typeface="Calibri"/>
              </a:rPr>
              <a:t>20</a:t>
            </a:r>
            <a:r>
              <a:rPr lang="en-US" sz="1200" b="0" i="0" u="none" strike="noStrike" dirty="0">
                <a:solidFill>
                  <a:schemeClr val="dk1"/>
                </a:solidFill>
                <a:latin typeface="Calibri"/>
                <a:ea typeface="Calibri"/>
                <a:cs typeface="Calibri"/>
                <a:sym typeface="Calibri"/>
              </a:rPr>
              <a:t>. Chronic NP has also been associated with respiratory dysfunctions, such as suboptimal maximal voluntary ventilation, reduced respiratory muscle strength, impaired chest mechanics, and low PETCO</a:t>
            </a:r>
            <a:r>
              <a:rPr lang="en-US" sz="1200" b="0" i="0" u="none" strike="noStrike" baseline="-25000"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linked to hyperventilation </a:t>
            </a:r>
            <a:r>
              <a:rPr lang="en-US" sz="1200" b="0" i="0" u="none" strike="noStrike" baseline="30000" dirty="0">
                <a:solidFill>
                  <a:schemeClr val="dk1"/>
                </a:solidFill>
                <a:latin typeface="Calibri"/>
                <a:ea typeface="Calibri"/>
                <a:cs typeface="Calibri"/>
                <a:sym typeface="Calibri"/>
              </a:rPr>
              <a:t>21-24</a:t>
            </a:r>
            <a:r>
              <a:rPr lang="en-US" sz="1200" b="0" i="0" u="none" strike="noStrike" dirty="0">
                <a:solidFill>
                  <a:schemeClr val="dk1"/>
                </a:solidFill>
                <a:latin typeface="Calibri"/>
                <a:ea typeface="Calibri"/>
                <a:cs typeface="Calibri"/>
                <a:sym typeface="Calibri"/>
              </a:rPr>
              <a:t>.</a:t>
            </a:r>
            <a:endParaRPr lang="en-US" b="0" dirty="0"/>
          </a:p>
          <a:p>
            <a:pPr marL="0" lvl="0" indent="0" algn="l" rtl="0">
              <a:spcBef>
                <a:spcPts val="0"/>
              </a:spcBef>
              <a:spcAft>
                <a:spcPts val="0"/>
              </a:spcAft>
              <a:buNone/>
            </a:pPr>
            <a:br>
              <a:rPr lang="en-US" dirty="0"/>
            </a:br>
            <a:endParaRPr lang="en-US" dirty="0"/>
          </a:p>
          <a:p>
            <a:pPr marL="0" lvl="0" indent="0" algn="l" rtl="0">
              <a:spcBef>
                <a:spcPts val="0"/>
              </a:spcBef>
              <a:spcAft>
                <a:spcPts val="0"/>
              </a:spcAft>
              <a:buNone/>
            </a:pPr>
            <a:endParaRPr dirty="0"/>
          </a:p>
        </p:txBody>
      </p:sp>
      <p:sp>
        <p:nvSpPr>
          <p:cNvPr id="229" name="Google Shape;229;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8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Such as predominant thoracic breathing, particularly during tasks that challenge trunk control</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Symptoms of hyperventilation, both subjectively as in terms of low end-tidal CO2 values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Furthermore, reduced functional capacity of the diaphragm has been observed in terms of reduced strength, increased fatigue, a smaller excursion and elevated position</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individuals with chronic non-specific spinal pain frequently show dysfunctional breathing patterns </a:t>
            </a:r>
            <a:r>
              <a:rPr lang="en-US" sz="1200" b="0" i="0" u="none" strike="noStrike" baseline="30000" dirty="0">
                <a:solidFill>
                  <a:schemeClr val="dk1"/>
                </a:solidFill>
                <a:latin typeface="Calibri"/>
                <a:ea typeface="Calibri"/>
                <a:cs typeface="Calibri"/>
                <a:sym typeface="Calibri"/>
              </a:rPr>
              <a:t>11,12</a:t>
            </a:r>
            <a:r>
              <a:rPr lang="en-US" sz="1200" b="0" i="0" u="none" strike="noStrike" dirty="0">
                <a:solidFill>
                  <a:schemeClr val="dk1"/>
                </a:solidFill>
                <a:latin typeface="Calibri"/>
                <a:ea typeface="Calibri"/>
                <a:cs typeface="Calibri"/>
                <a:sym typeface="Calibri"/>
              </a:rPr>
              <a:t>, such as predominant thoracic breathing, particularly during tasks that challenge trunk control </a:t>
            </a:r>
            <a:r>
              <a:rPr lang="en-US" sz="1200" b="0" i="0" u="none" strike="noStrike" baseline="30000" dirty="0">
                <a:solidFill>
                  <a:schemeClr val="dk1"/>
                </a:solidFill>
                <a:latin typeface="Calibri"/>
                <a:ea typeface="Calibri"/>
                <a:cs typeface="Calibri"/>
                <a:sym typeface="Calibri"/>
              </a:rPr>
              <a:t>11</a:t>
            </a:r>
            <a:r>
              <a:rPr lang="en-US" sz="1200" b="0" i="0" u="none" strike="noStrike" dirty="0">
                <a:solidFill>
                  <a:schemeClr val="dk1"/>
                </a:solidFill>
                <a:latin typeface="Calibri"/>
                <a:ea typeface="Calibri"/>
                <a:cs typeface="Calibri"/>
                <a:sym typeface="Calibri"/>
              </a:rPr>
              <a:t>.  Thereby, they display smaller diaphragm excursion, an elevated diaphragm position during postural tasks, reduced diaphragm inspiratory muscle strength, and increased diaphragm fatigue compared to persons without LBP </a:t>
            </a:r>
            <a:r>
              <a:rPr lang="en-US" sz="1200" b="0" i="0" u="none" strike="noStrike" baseline="30000" dirty="0">
                <a:solidFill>
                  <a:schemeClr val="dk1"/>
                </a:solidFill>
                <a:latin typeface="Calibri"/>
                <a:ea typeface="Calibri"/>
                <a:cs typeface="Calibri"/>
                <a:sym typeface="Calibri"/>
              </a:rPr>
              <a:t>13-15</a:t>
            </a:r>
            <a:r>
              <a:rPr lang="en-US" sz="1200" b="0" i="0" u="none" strike="noStrike" dirty="0">
                <a:solidFill>
                  <a:schemeClr val="dk1"/>
                </a:solidFill>
                <a:latin typeface="Calibri"/>
                <a:ea typeface="Calibri"/>
                <a:cs typeface="Calibri"/>
                <a:sym typeface="Calibri"/>
              </a:rPr>
              <a:t>. Earlier studies also showed low diurnal end-tidal CO2 pressure (PETCO2) values in individuals with LBP </a:t>
            </a:r>
            <a:r>
              <a:rPr lang="en-US" sz="1200" b="0" i="0" u="none" strike="noStrike" baseline="30000" dirty="0">
                <a:solidFill>
                  <a:schemeClr val="dk1"/>
                </a:solidFill>
                <a:latin typeface="Calibri"/>
                <a:ea typeface="Calibri"/>
                <a:cs typeface="Calibri"/>
                <a:sym typeface="Calibri"/>
              </a:rPr>
              <a:t>16</a:t>
            </a:r>
            <a:r>
              <a:rPr lang="en-US" sz="1200" b="0" i="0" u="none" strike="noStrike" dirty="0">
                <a:solidFill>
                  <a:schemeClr val="dk1"/>
                </a:solidFill>
                <a:latin typeface="Calibri"/>
                <a:ea typeface="Calibri"/>
                <a:cs typeface="Calibri"/>
                <a:sym typeface="Calibri"/>
              </a:rPr>
              <a:t>. They reported that almost one in three patients with chronic LBP experience symptoms of hyperventilation (Nijmegen questionnaire score ≥ 23) </a:t>
            </a:r>
            <a:r>
              <a:rPr lang="en-US" sz="1200" b="0" i="0" u="none" strike="noStrike" baseline="30000" dirty="0">
                <a:solidFill>
                  <a:schemeClr val="dk1"/>
                </a:solidFill>
                <a:latin typeface="Calibri"/>
                <a:ea typeface="Calibri"/>
                <a:cs typeface="Calibri"/>
                <a:sym typeface="Calibri"/>
              </a:rPr>
              <a:t>17</a:t>
            </a:r>
            <a:r>
              <a:rPr lang="en-US" sz="1200" b="0" i="0" u="none" strike="noStrike" dirty="0">
                <a:solidFill>
                  <a:schemeClr val="dk1"/>
                </a:solidFill>
                <a:latin typeface="Calibri"/>
                <a:ea typeface="Calibri"/>
                <a:cs typeface="Calibri"/>
                <a:sym typeface="Calibri"/>
              </a:rPr>
              <a:t>. Hyperventilation can be seen as a respiratory stress response that occurs most typically in situations of fear, stress, pain, or other highly arousing emotions </a:t>
            </a:r>
            <a:r>
              <a:rPr lang="en-US" sz="1200" b="0" i="0" u="none" strike="noStrike" baseline="30000" dirty="0">
                <a:solidFill>
                  <a:schemeClr val="dk1"/>
                </a:solidFill>
                <a:latin typeface="Calibri"/>
                <a:ea typeface="Calibri"/>
                <a:cs typeface="Calibri"/>
                <a:sym typeface="Calibri"/>
              </a:rPr>
              <a:t>18,19</a:t>
            </a:r>
            <a:r>
              <a:rPr lang="en-US" sz="1200" b="0" i="0" u="none" strike="noStrike" dirty="0">
                <a:solidFill>
                  <a:schemeClr val="dk1"/>
                </a:solidFill>
                <a:latin typeface="Calibri"/>
                <a:ea typeface="Calibri"/>
                <a:cs typeface="Calibri"/>
                <a:sym typeface="Calibri"/>
              </a:rPr>
              <a:t>. It is often characterized by a shift from a diaphragmatic to a thoracic breathing pattern, with additional recruitment of trapezius, sternocleidomastoid, and scalene muscles </a:t>
            </a:r>
            <a:r>
              <a:rPr lang="en-US" sz="1200" b="0" i="0" u="none" strike="noStrike" baseline="30000" dirty="0">
                <a:solidFill>
                  <a:schemeClr val="dk1"/>
                </a:solidFill>
                <a:latin typeface="Calibri"/>
                <a:ea typeface="Calibri"/>
                <a:cs typeface="Calibri"/>
                <a:sym typeface="Calibri"/>
              </a:rPr>
              <a:t>20</a:t>
            </a:r>
            <a:r>
              <a:rPr lang="en-US" sz="1200" b="0" i="0" u="none" strike="noStrike" dirty="0">
                <a:solidFill>
                  <a:schemeClr val="dk1"/>
                </a:solidFill>
                <a:latin typeface="Calibri"/>
                <a:ea typeface="Calibri"/>
                <a:cs typeface="Calibri"/>
                <a:sym typeface="Calibri"/>
              </a:rPr>
              <a:t>. Chronic NP has also been associated with respiratory dysfunctions, such as suboptimal maximal voluntary ventilation, reduced respiratory muscle strength, impaired chest mechanics, and low PETCO</a:t>
            </a:r>
            <a:r>
              <a:rPr lang="en-US" sz="1200" b="0" i="0" u="none" strike="noStrike" baseline="-25000"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linked to hyperventilation </a:t>
            </a:r>
            <a:r>
              <a:rPr lang="en-US" sz="1200" b="0" i="0" u="none" strike="noStrike" baseline="30000" dirty="0">
                <a:solidFill>
                  <a:schemeClr val="dk1"/>
                </a:solidFill>
                <a:latin typeface="Calibri"/>
                <a:ea typeface="Calibri"/>
                <a:cs typeface="Calibri"/>
                <a:sym typeface="Calibri"/>
              </a:rPr>
              <a:t>21-24</a:t>
            </a:r>
            <a:r>
              <a:rPr lang="en-US" sz="1200" b="0" i="0" u="none" strike="noStrike" dirty="0">
                <a:solidFill>
                  <a:schemeClr val="dk1"/>
                </a:solidFill>
                <a:latin typeface="Calibri"/>
                <a:ea typeface="Calibri"/>
                <a:cs typeface="Calibri"/>
                <a:sym typeface="Calibri"/>
              </a:rPr>
              <a:t>.</a:t>
            </a:r>
            <a:endParaRPr lang="en-US" b="0" dirty="0"/>
          </a:p>
          <a:p>
            <a:pPr marL="0" lvl="0" indent="0" algn="l" rtl="0">
              <a:spcBef>
                <a:spcPts val="0"/>
              </a:spcBef>
              <a:spcAft>
                <a:spcPts val="0"/>
              </a:spcAft>
              <a:buNone/>
            </a:pPr>
            <a:br>
              <a:rPr lang="en-US" dirty="0"/>
            </a:br>
            <a:endParaRPr lang="en-US" dirty="0"/>
          </a:p>
          <a:p>
            <a:pPr marL="0" lvl="0" indent="0" algn="l" rtl="0">
              <a:spcBef>
                <a:spcPts val="0"/>
              </a:spcBef>
              <a:spcAft>
                <a:spcPts val="0"/>
              </a:spcAft>
              <a:buNone/>
            </a:pPr>
            <a:endParaRPr dirty="0"/>
          </a:p>
        </p:txBody>
      </p:sp>
      <p:sp>
        <p:nvSpPr>
          <p:cNvPr id="229" name="Google Shape;229;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21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Based</a:t>
            </a:r>
            <a:r>
              <a:rPr lang="nl-BE" dirty="0"/>
              <a:t> on these </a:t>
            </a:r>
            <a:r>
              <a:rPr lang="nl-BE" dirty="0" err="1"/>
              <a:t>observations</a:t>
            </a:r>
            <a:r>
              <a:rPr lang="nl-BE" dirty="0"/>
              <a:t>, </a:t>
            </a:r>
            <a:r>
              <a:rPr lang="nl-BE" dirty="0" err="1"/>
              <a:t>breathing</a:t>
            </a:r>
            <a:r>
              <a:rPr lang="nl-BE" dirty="0"/>
              <a:t> </a:t>
            </a:r>
            <a:r>
              <a:rPr lang="nl-BE" dirty="0" err="1"/>
              <a:t>interventions</a:t>
            </a:r>
            <a:r>
              <a:rPr lang="nl-BE" dirty="0"/>
              <a:t> have been </a:t>
            </a:r>
            <a:r>
              <a:rPr lang="nl-BE" dirty="0" err="1"/>
              <a:t>proposed</a:t>
            </a:r>
            <a:r>
              <a:rPr lang="nl-BE" dirty="0"/>
              <a:t> </a:t>
            </a:r>
            <a:r>
              <a:rPr lang="nl-BE" dirty="0" err="1"/>
              <a:t>by</a:t>
            </a:r>
            <a:r>
              <a:rPr lang="nl-BE" dirty="0"/>
              <a:t> </a:t>
            </a:r>
            <a:r>
              <a:rPr lang="nl-BE" dirty="0" err="1"/>
              <a:t>physiotherapists</a:t>
            </a:r>
            <a:r>
              <a:rPr lang="nl-BE" dirty="0"/>
              <a:t> as well as </a:t>
            </a:r>
            <a:r>
              <a:rPr lang="nl-BE" dirty="0" err="1"/>
              <a:t>psychologists</a:t>
            </a:r>
            <a:r>
              <a:rPr lang="nl-BE" dirty="0"/>
              <a:t>, </a:t>
            </a:r>
            <a:r>
              <a:rPr lang="nl-BE" dirty="0" err="1"/>
              <a:t>and</a:t>
            </a:r>
            <a:r>
              <a:rPr lang="nl-BE" dirty="0"/>
              <a:t> 2 recent </a:t>
            </a:r>
            <a:r>
              <a:rPr lang="nl-BE" dirty="0" err="1"/>
              <a:t>systematic</a:t>
            </a:r>
            <a:r>
              <a:rPr lang="nl-BE" dirty="0"/>
              <a:t> reviews </a:t>
            </a:r>
            <a:r>
              <a:rPr lang="nl-BE" dirty="0" err="1"/>
              <a:t>concluded</a:t>
            </a:r>
            <a:r>
              <a:rPr lang="nl-BE" dirty="0"/>
              <a:t> </a:t>
            </a:r>
            <a:r>
              <a:rPr lang="nl-BE" dirty="0" err="1"/>
              <a:t>that</a:t>
            </a:r>
            <a:r>
              <a:rPr lang="nl-BE" dirty="0"/>
              <a:t> </a:t>
            </a:r>
            <a:r>
              <a:rPr lang="en-GB" sz="1200" b="0" i="0" u="none" strike="noStrike" cap="none" dirty="0">
                <a:solidFill>
                  <a:schemeClr val="dk1"/>
                </a:solidFill>
                <a:effectLst/>
                <a:latin typeface="Calibri"/>
                <a:ea typeface="Calibri"/>
                <a:cs typeface="Calibri"/>
                <a:sym typeface="Calibri"/>
              </a:rPr>
              <a:t>breathing interventions can reduce pain intensity in patients with chronic LBP</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However, there is a lack of distinction of different types of BI in the literature, for example the difference between BA and resistive breathing.</a:t>
            </a:r>
          </a:p>
          <a:p>
            <a:r>
              <a:rPr lang="en-GB" sz="1200" b="0" i="0" u="none" strike="noStrike" cap="none" dirty="0">
                <a:solidFill>
                  <a:schemeClr val="dk1"/>
                </a:solidFill>
                <a:effectLst/>
                <a:latin typeface="Calibri"/>
                <a:ea typeface="Calibri"/>
                <a:cs typeface="Calibri"/>
                <a:sym typeface="Calibri"/>
              </a:rPr>
              <a:t>Also, it is unclear which working mechanisms are responsible for the effects. It is </a:t>
            </a:r>
            <a:r>
              <a:rPr lang="en-GB" sz="1200" b="0" i="0" u="none" strike="noStrike" cap="none" dirty="0">
                <a:solidFill>
                  <a:schemeClr val="dk1"/>
                </a:solidFill>
                <a:effectLst/>
                <a:latin typeface="Calibri"/>
                <a:cs typeface="Calibri"/>
                <a:sym typeface="Calibri"/>
              </a:rPr>
              <a:t>important to elaborate on these working mechanisms as the majority of previous studies adopted a isolated view. Some for example focused on strengthening the diaphragm, so from a biological point of view, while others only on a relaxation, so psychological point of view. In the meantime, we all feel that breathing and therefore also breathing interventions only make sense within a BPS framework. </a:t>
            </a:r>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3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223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We performed a systematic review by searching 6 databases.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We include therapies that used active instructions to modulate breathing or increase breathing awareness in adults with spinal pain were</a:t>
            </a: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234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Twenty-two studies were included (n= 903), of which 16 on LBP and 6 on NP.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On average the participants had an average pain score, and the majority had a moderate disability and most participants were in a chronic phase of their pain.</a:t>
            </a:r>
          </a:p>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239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Breathing interventions were subdivided based on the main working mechanisms being targeted.</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endParaRPr lang="en-US" dirty="0"/>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a:t>
            </a:r>
            <a:r>
              <a:rPr lang="en-US" sz="1200" b="0" i="1" u="none" strike="noStrike" dirty="0">
                <a:solidFill>
                  <a:schemeClr val="dk1"/>
                </a:solidFill>
                <a:latin typeface="Calibri"/>
                <a:ea typeface="Calibri"/>
                <a:cs typeface="Calibri"/>
                <a:sym typeface="Calibri"/>
              </a:rPr>
              <a:t>Slow deep breathing (SDB):</a:t>
            </a:r>
            <a:r>
              <a:rPr lang="en-US" sz="1200" b="0" i="0" u="none" strike="noStrike" dirty="0">
                <a:solidFill>
                  <a:schemeClr val="dk1"/>
                </a:solidFill>
                <a:latin typeface="Calibri"/>
                <a:ea typeface="Calibri"/>
                <a:cs typeface="Calibri"/>
                <a:sym typeface="Calibri"/>
              </a:rPr>
              <a:t> breathing interventions that manipulate the breathing pattern in terms of rate (slow breathing), volume (deep breathing) or location (diaphragmatic breathing)</a:t>
            </a:r>
            <a:endParaRPr lang="en-US"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a:t>
            </a:r>
            <a:r>
              <a:rPr lang="en-US" sz="1200" b="0" i="1" u="none" strike="noStrike" dirty="0">
                <a:solidFill>
                  <a:schemeClr val="dk1"/>
                </a:solidFill>
                <a:latin typeface="Calibri"/>
                <a:ea typeface="Calibri"/>
                <a:cs typeface="Calibri"/>
                <a:sym typeface="Calibri"/>
              </a:rPr>
              <a:t>Respiratory resistive breathing (RRB):</a:t>
            </a:r>
            <a:r>
              <a:rPr lang="en-US" sz="1200" b="0" i="0" u="none" strike="noStrike" dirty="0">
                <a:solidFill>
                  <a:schemeClr val="dk1"/>
                </a:solidFill>
                <a:latin typeface="Calibri"/>
                <a:ea typeface="Calibri"/>
                <a:cs typeface="Calibri"/>
                <a:sym typeface="Calibri"/>
              </a:rPr>
              <a:t> breathing interventions that apply breathing resistance (e.g., inspiratory or expiratory muscle training)</a:t>
            </a:r>
            <a:endParaRPr lang="en-US"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a:t>
            </a:r>
            <a:r>
              <a:rPr lang="en-US" sz="1200" b="0" i="1" u="none" strike="noStrike" dirty="0">
                <a:solidFill>
                  <a:schemeClr val="dk1"/>
                </a:solidFill>
                <a:latin typeface="Calibri"/>
                <a:ea typeface="Calibri"/>
                <a:cs typeface="Calibri"/>
                <a:sym typeface="Calibri"/>
              </a:rPr>
              <a:t>Breathing awareness (BA):</a:t>
            </a:r>
            <a:r>
              <a:rPr lang="en-US" sz="1200" b="0" i="0" u="none" strike="noStrike" dirty="0">
                <a:solidFill>
                  <a:schemeClr val="dk1"/>
                </a:solidFill>
                <a:latin typeface="Calibri"/>
                <a:ea typeface="Calibri"/>
                <a:cs typeface="Calibri"/>
                <a:sym typeface="Calibri"/>
              </a:rPr>
              <a:t> breathing interventions that raise awareness or attention towards breathing, without manipulating or changing any breath-related parameters, aside from awareness or attention</a:t>
            </a:r>
            <a:endParaRPr lang="en-US" dirty="0"/>
          </a:p>
          <a:p>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923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Welcome">
  <p:cSld name="1_Welcome">
    <p:spTree>
      <p:nvGrpSpPr>
        <p:cNvPr id="1" name="Shape 10"/>
        <p:cNvGrpSpPr/>
        <p:nvPr/>
      </p:nvGrpSpPr>
      <p:grpSpPr>
        <a:xfrm>
          <a:off x="0" y="0"/>
          <a:ext cx="0" cy="0"/>
          <a:chOff x="0" y="0"/>
          <a:chExt cx="0" cy="0"/>
        </a:xfrm>
      </p:grpSpPr>
      <p:sp>
        <p:nvSpPr>
          <p:cNvPr id="11" name="Google Shape;11;p25"/>
          <p:cNvSpPr txBox="1"/>
          <p:nvPr/>
        </p:nvSpPr>
        <p:spPr>
          <a:xfrm>
            <a:off x="546618" y="927449"/>
            <a:ext cx="11098764" cy="19071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14257"/>
              </a:buClr>
              <a:buSzPts val="12000"/>
              <a:buFont typeface="Arial"/>
              <a:buNone/>
            </a:pPr>
            <a:r>
              <a:rPr lang="de-DE" sz="12000" b="1" i="0" u="none" strike="noStrike" cap="none">
                <a:solidFill>
                  <a:srgbClr val="E14257"/>
                </a:solidFill>
                <a:latin typeface="Arial"/>
                <a:ea typeface="Arial"/>
                <a:cs typeface="Arial"/>
                <a:sym typeface="Arial"/>
              </a:rPr>
              <a:t>WELCOME</a:t>
            </a:r>
            <a:endParaRPr/>
          </a:p>
        </p:txBody>
      </p:sp>
      <p:pic>
        <p:nvPicPr>
          <p:cNvPr id="12" name="Google Shape;12;p25"/>
          <p:cNvPicPr preferRelativeResize="0"/>
          <p:nvPr/>
        </p:nvPicPr>
        <p:blipFill rotWithShape="1">
          <a:blip r:embed="rId2">
            <a:alphaModFix/>
          </a:blip>
          <a:srcRect l="34624" t="3783" r="34715" b="61153"/>
          <a:stretch/>
        </p:blipFill>
        <p:spPr>
          <a:xfrm>
            <a:off x="10078582" y="885753"/>
            <a:ext cx="1609664" cy="1300834"/>
          </a:xfrm>
          <a:prstGeom prst="rect">
            <a:avLst/>
          </a:prstGeom>
          <a:noFill/>
          <a:ln>
            <a:noFill/>
          </a:ln>
        </p:spPr>
      </p:pic>
      <p:pic>
        <p:nvPicPr>
          <p:cNvPr id="13" name="Google Shape;13;p25" descr="Ein Bild, das Text, Schrift, Logo, Grafiken enthält.&#10;&#10;Automatisch generierte Beschreibung"/>
          <p:cNvPicPr preferRelativeResize="0"/>
          <p:nvPr/>
        </p:nvPicPr>
        <p:blipFill rotWithShape="1">
          <a:blip r:embed="rId3">
            <a:alphaModFix/>
          </a:blip>
          <a:srcRect/>
          <a:stretch/>
        </p:blipFill>
        <p:spPr>
          <a:xfrm>
            <a:off x="9960606" y="2763442"/>
            <a:ext cx="1817040" cy="470153"/>
          </a:xfrm>
          <a:prstGeom prst="rect">
            <a:avLst/>
          </a:prstGeom>
          <a:noFill/>
          <a:ln>
            <a:noFill/>
          </a:ln>
        </p:spPr>
      </p:pic>
      <p:pic>
        <p:nvPicPr>
          <p:cNvPr id="14" name="Google Shape;14;p25" descr="Ein Bild, das Symbol enthält.&#10;&#10;Automatisch generierte Beschreibung"/>
          <p:cNvPicPr preferRelativeResize="0"/>
          <p:nvPr/>
        </p:nvPicPr>
        <p:blipFill rotWithShape="1">
          <a:blip r:embed="rId4">
            <a:alphaModFix/>
          </a:blip>
          <a:srcRect/>
          <a:stretch/>
        </p:blipFill>
        <p:spPr>
          <a:xfrm>
            <a:off x="10094894" y="3905928"/>
            <a:ext cx="1625600" cy="774700"/>
          </a:xfrm>
          <a:prstGeom prst="rect">
            <a:avLst/>
          </a:prstGeom>
          <a:noFill/>
          <a:ln>
            <a:noFill/>
          </a:ln>
        </p:spPr>
      </p:pic>
      <p:pic>
        <p:nvPicPr>
          <p:cNvPr id="15" name="Google Shape;15;p25" descr="Ein Bild, das Text, Schrift, Grafiken, Typografie enthält.&#10;&#10;Automatisch generierte Beschreibung"/>
          <p:cNvPicPr preferRelativeResize="0"/>
          <p:nvPr/>
        </p:nvPicPr>
        <p:blipFill rotWithShape="1">
          <a:blip r:embed="rId5">
            <a:alphaModFix/>
          </a:blip>
          <a:srcRect/>
          <a:stretch/>
        </p:blipFill>
        <p:spPr>
          <a:xfrm>
            <a:off x="796925" y="2895522"/>
            <a:ext cx="6279672" cy="2776616"/>
          </a:xfrm>
          <a:prstGeom prst="rect">
            <a:avLst/>
          </a:prstGeom>
          <a:noFill/>
          <a:ln>
            <a:noFill/>
          </a:ln>
        </p:spPr>
      </p:pic>
      <p:pic>
        <p:nvPicPr>
          <p:cNvPr id="16" name="Google Shape;16;p25" descr="Ein Bild, das Schrift, Screenshot, Grafiken, Schwarz enthält.&#10;&#10;Automatisch generierte Beschreibung"/>
          <p:cNvPicPr preferRelativeResize="0"/>
          <p:nvPr/>
        </p:nvPicPr>
        <p:blipFill rotWithShape="1">
          <a:blip r:embed="rId6">
            <a:alphaModFix/>
          </a:blip>
          <a:srcRect/>
          <a:stretch/>
        </p:blipFill>
        <p:spPr>
          <a:xfrm>
            <a:off x="10154736" y="5225069"/>
            <a:ext cx="1375277" cy="8186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Presentation_Title">
  <p:cSld name="2_Presentation_Title">
    <p:spTree>
      <p:nvGrpSpPr>
        <p:cNvPr id="1" name="Shape 17"/>
        <p:cNvGrpSpPr/>
        <p:nvPr/>
      </p:nvGrpSpPr>
      <p:grpSpPr>
        <a:xfrm>
          <a:off x="0" y="0"/>
          <a:ext cx="0" cy="0"/>
          <a:chOff x="0" y="0"/>
          <a:chExt cx="0" cy="0"/>
        </a:xfrm>
      </p:grpSpPr>
      <p:sp>
        <p:nvSpPr>
          <p:cNvPr id="18" name="Google Shape;18;p26"/>
          <p:cNvSpPr txBox="1">
            <a:spLocks noGrp="1"/>
          </p:cNvSpPr>
          <p:nvPr>
            <p:ph type="body" idx="1"/>
          </p:nvPr>
        </p:nvSpPr>
        <p:spPr>
          <a:xfrm>
            <a:off x="574675" y="658912"/>
            <a:ext cx="11042650" cy="29670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2F87"/>
              </a:buClr>
              <a:buSzPts val="6000"/>
              <a:buFont typeface="Arial"/>
              <a:buNone/>
              <a:defRPr sz="6000" b="1" i="0" u="none" strike="noStrike" cap="none">
                <a:solidFill>
                  <a:srgbClr val="002F87"/>
                </a:solidFill>
                <a:latin typeface="Arial"/>
                <a:ea typeface="Arial"/>
                <a:cs typeface="Arial"/>
                <a:sym typeface="Arial"/>
              </a:defRPr>
            </a:lvl1pPr>
            <a:lvl2pPr marL="914400" marR="0" lvl="1" indent="-381000" algn="l" rtl="0">
              <a:lnSpc>
                <a:spcPct val="90000"/>
              </a:lnSpc>
              <a:spcBef>
                <a:spcPts val="500"/>
              </a:spcBef>
              <a:spcAft>
                <a:spcPts val="0"/>
              </a:spcAft>
              <a:buClr>
                <a:srgbClr val="002F87"/>
              </a:buClr>
              <a:buSzPts val="2400"/>
              <a:buFont typeface="Arial"/>
              <a:buChar char="•"/>
              <a:defRPr sz="2400" b="0" i="0" u="none" strike="noStrike" cap="none">
                <a:solidFill>
                  <a:srgbClr val="002F87"/>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F87"/>
              </a:buClr>
              <a:buSzPts val="2000"/>
              <a:buFont typeface="Arial"/>
              <a:buChar char="•"/>
              <a:defRPr sz="2000" b="0" i="0" u="none" strike="noStrike" cap="none">
                <a:solidFill>
                  <a:srgbClr val="002F87"/>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F87"/>
              </a:buClr>
              <a:buSzPts val="1800"/>
              <a:buFont typeface="Arial"/>
              <a:buChar char="•"/>
              <a:defRPr sz="1800" b="0" i="0" u="none" strike="noStrike" cap="none">
                <a:solidFill>
                  <a:srgbClr val="002F87"/>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F87"/>
              </a:buClr>
              <a:buSzPts val="1800"/>
              <a:buFont typeface="Arial"/>
              <a:buChar char="•"/>
              <a:defRPr sz="1800" b="0" i="0" u="none" strike="noStrike" cap="none">
                <a:solidFill>
                  <a:srgbClr val="002F8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26"/>
          <p:cNvSpPr txBox="1">
            <a:spLocks noGrp="1"/>
          </p:cNvSpPr>
          <p:nvPr>
            <p:ph type="body" idx="2"/>
          </p:nvPr>
        </p:nvSpPr>
        <p:spPr>
          <a:xfrm>
            <a:off x="574675" y="3954307"/>
            <a:ext cx="11042650" cy="9286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26" descr="Ein Bild, das Text, Schrift, Grafiken, Typografie enthält.&#10;&#10;Automatisch generierte Beschreibung"/>
          <p:cNvPicPr preferRelativeResize="0"/>
          <p:nvPr/>
        </p:nvPicPr>
        <p:blipFill rotWithShape="1">
          <a:blip r:embed="rId2">
            <a:alphaModFix/>
          </a:blip>
          <a:srcRect/>
          <a:stretch/>
        </p:blipFill>
        <p:spPr>
          <a:xfrm>
            <a:off x="560387" y="5438696"/>
            <a:ext cx="2239963" cy="9904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Empty">
  <p:cSld name="11_Empty">
    <p:spTree>
      <p:nvGrpSpPr>
        <p:cNvPr id="1" name="Shape 3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_Thankyou">
  <p:cSld name="13_Thankyou">
    <p:spTree>
      <p:nvGrpSpPr>
        <p:cNvPr id="1" name="Shape 47"/>
        <p:cNvGrpSpPr/>
        <p:nvPr/>
      </p:nvGrpSpPr>
      <p:grpSpPr>
        <a:xfrm>
          <a:off x="0" y="0"/>
          <a:ext cx="0" cy="0"/>
          <a:chOff x="0" y="0"/>
          <a:chExt cx="0" cy="0"/>
        </a:xfrm>
      </p:grpSpPr>
      <p:sp>
        <p:nvSpPr>
          <p:cNvPr id="48" name="Google Shape;48;p36"/>
          <p:cNvSpPr txBox="1"/>
          <p:nvPr/>
        </p:nvSpPr>
        <p:spPr>
          <a:xfrm>
            <a:off x="546618" y="443832"/>
            <a:ext cx="11098764" cy="19071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14257"/>
              </a:buClr>
              <a:buSzPts val="11500"/>
              <a:buFont typeface="Arial"/>
              <a:buNone/>
            </a:pPr>
            <a:r>
              <a:rPr lang="de-DE" sz="11500" b="1">
                <a:solidFill>
                  <a:srgbClr val="E14257"/>
                </a:solidFill>
                <a:latin typeface="Arial"/>
                <a:ea typeface="Arial"/>
                <a:cs typeface="Arial"/>
                <a:sym typeface="Arial"/>
              </a:rPr>
              <a:t>THANK YOU</a:t>
            </a:r>
            <a:endParaRPr/>
          </a:p>
        </p:txBody>
      </p:sp>
      <p:sp>
        <p:nvSpPr>
          <p:cNvPr id="49" name="Google Shape;49;p36"/>
          <p:cNvSpPr txBox="1">
            <a:spLocks noGrp="1"/>
          </p:cNvSpPr>
          <p:nvPr>
            <p:ph type="body" idx="1"/>
          </p:nvPr>
        </p:nvSpPr>
        <p:spPr>
          <a:xfrm>
            <a:off x="731837" y="2165118"/>
            <a:ext cx="8440738" cy="11177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 name="Google Shape;50;p36" descr="Ein Bild, das Text, Schrift, Grafiken, Typografie enthält.&#10;&#10;Automatisch generierte Beschreibung"/>
          <p:cNvPicPr preferRelativeResize="0"/>
          <p:nvPr/>
        </p:nvPicPr>
        <p:blipFill rotWithShape="1">
          <a:blip r:embed="rId2">
            <a:alphaModFix/>
          </a:blip>
          <a:srcRect/>
          <a:stretch/>
        </p:blipFill>
        <p:spPr>
          <a:xfrm>
            <a:off x="757985" y="3659887"/>
            <a:ext cx="6300040" cy="2785622"/>
          </a:xfrm>
          <a:prstGeom prst="rect">
            <a:avLst/>
          </a:prstGeom>
          <a:noFill/>
          <a:ln>
            <a:noFill/>
          </a:ln>
        </p:spPr>
      </p:pic>
      <p:pic>
        <p:nvPicPr>
          <p:cNvPr id="51" name="Google Shape;51;p36"/>
          <p:cNvPicPr preferRelativeResize="0"/>
          <p:nvPr/>
        </p:nvPicPr>
        <p:blipFill rotWithShape="1">
          <a:blip r:embed="rId3">
            <a:alphaModFix/>
          </a:blip>
          <a:srcRect l="34624" t="3783" r="34715" b="61153"/>
          <a:stretch/>
        </p:blipFill>
        <p:spPr>
          <a:xfrm>
            <a:off x="10078582" y="885753"/>
            <a:ext cx="1609664" cy="1300834"/>
          </a:xfrm>
          <a:prstGeom prst="rect">
            <a:avLst/>
          </a:prstGeom>
          <a:noFill/>
          <a:ln>
            <a:noFill/>
          </a:ln>
        </p:spPr>
      </p:pic>
      <p:pic>
        <p:nvPicPr>
          <p:cNvPr id="52" name="Google Shape;52;p36" descr="Ein Bild, das Text, Schrift, Logo, Grafiken enthält.&#10;&#10;Automatisch generierte Beschreibung"/>
          <p:cNvPicPr preferRelativeResize="0"/>
          <p:nvPr/>
        </p:nvPicPr>
        <p:blipFill rotWithShape="1">
          <a:blip r:embed="rId4">
            <a:alphaModFix/>
          </a:blip>
          <a:srcRect/>
          <a:stretch/>
        </p:blipFill>
        <p:spPr>
          <a:xfrm>
            <a:off x="9960606" y="2763442"/>
            <a:ext cx="1817040" cy="470153"/>
          </a:xfrm>
          <a:prstGeom prst="rect">
            <a:avLst/>
          </a:prstGeom>
          <a:noFill/>
          <a:ln>
            <a:noFill/>
          </a:ln>
        </p:spPr>
      </p:pic>
      <p:pic>
        <p:nvPicPr>
          <p:cNvPr id="53" name="Google Shape;53;p36" descr="Ein Bild, das Symbol enthält.&#10;&#10;Automatisch generierte Beschreibung"/>
          <p:cNvPicPr preferRelativeResize="0"/>
          <p:nvPr/>
        </p:nvPicPr>
        <p:blipFill rotWithShape="1">
          <a:blip r:embed="rId5">
            <a:alphaModFix/>
          </a:blip>
          <a:srcRect/>
          <a:stretch/>
        </p:blipFill>
        <p:spPr>
          <a:xfrm>
            <a:off x="10094894" y="3905928"/>
            <a:ext cx="1625600" cy="774700"/>
          </a:xfrm>
          <a:prstGeom prst="rect">
            <a:avLst/>
          </a:prstGeom>
          <a:noFill/>
          <a:ln>
            <a:noFill/>
          </a:ln>
        </p:spPr>
      </p:pic>
      <p:pic>
        <p:nvPicPr>
          <p:cNvPr id="54" name="Google Shape;54;p36" descr="Ein Bild, das Schrift, Screenshot, Grafiken, Schwarz enthält.&#10;&#10;Automatisch generierte Beschreibung"/>
          <p:cNvPicPr preferRelativeResize="0"/>
          <p:nvPr/>
        </p:nvPicPr>
        <p:blipFill rotWithShape="1">
          <a:blip r:embed="rId6">
            <a:alphaModFix/>
          </a:blip>
          <a:srcRect/>
          <a:stretch/>
        </p:blipFill>
        <p:spPr>
          <a:xfrm>
            <a:off x="10154736" y="5225069"/>
            <a:ext cx="1375277" cy="8186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Split_Content_Text">
  <p:cSld name="5_Split_Content_Text">
    <p:spTree>
      <p:nvGrpSpPr>
        <p:cNvPr id="1" name="Shape 55"/>
        <p:cNvGrpSpPr/>
        <p:nvPr/>
      </p:nvGrpSpPr>
      <p:grpSpPr>
        <a:xfrm>
          <a:off x="0" y="0"/>
          <a:ext cx="0" cy="0"/>
          <a:chOff x="0" y="0"/>
          <a:chExt cx="0" cy="0"/>
        </a:xfrm>
      </p:grpSpPr>
      <p:sp>
        <p:nvSpPr>
          <p:cNvPr id="56" name="Google Shape;56;p37"/>
          <p:cNvSpPr>
            <a:spLocks noGrp="1"/>
          </p:cNvSpPr>
          <p:nvPr>
            <p:ph type="pic" idx="2"/>
          </p:nvPr>
        </p:nvSpPr>
        <p:spPr>
          <a:xfrm>
            <a:off x="0" y="0"/>
            <a:ext cx="6096000" cy="6858000"/>
          </a:xfrm>
          <a:prstGeom prst="rect">
            <a:avLst/>
          </a:prstGeom>
          <a:solidFill>
            <a:srgbClr val="D8E2F3"/>
          </a:solidFill>
          <a:ln>
            <a:noFill/>
          </a:ln>
        </p:spPr>
      </p:sp>
      <p:sp>
        <p:nvSpPr>
          <p:cNvPr id="57" name="Google Shape;57;p37"/>
          <p:cNvSpPr/>
          <p:nvPr/>
        </p:nvSpPr>
        <p:spPr>
          <a:xfrm>
            <a:off x="6095998" y="0"/>
            <a:ext cx="6096001" cy="6858000"/>
          </a:xfrm>
          <a:prstGeom prst="rect">
            <a:avLst/>
          </a:prstGeom>
          <a:solidFill>
            <a:srgbClr val="002F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37"/>
          <p:cNvSpPr txBox="1">
            <a:spLocks noGrp="1"/>
          </p:cNvSpPr>
          <p:nvPr>
            <p:ph type="body" idx="1"/>
          </p:nvPr>
        </p:nvSpPr>
        <p:spPr>
          <a:xfrm>
            <a:off x="6397624" y="642937"/>
            <a:ext cx="5492751" cy="5614987"/>
          </a:xfrm>
          <a:prstGeom prst="rect">
            <a:avLst/>
          </a:prstGeom>
          <a:noFill/>
          <a:ln>
            <a:noFill/>
          </a:ln>
        </p:spPr>
        <p:txBody>
          <a:bodyPr spcFirstLastPara="1" wrap="square" lIns="91425" tIns="45700" rIns="91425" bIns="45700" anchor="ctr" anchorCtr="0">
            <a:noAutofit/>
          </a:bodyPr>
          <a:lstStyle>
            <a:lvl1pPr marL="457200" marR="0" lvl="0" indent="-441960" algn="l" rtl="0">
              <a:lnSpc>
                <a:spcPct val="90000"/>
              </a:lnSpc>
              <a:spcBef>
                <a:spcPts val="1000"/>
              </a:spcBef>
              <a:spcAft>
                <a:spcPts val="0"/>
              </a:spcAft>
              <a:buClr>
                <a:srgbClr val="F04B5B"/>
              </a:buClr>
              <a:buSzPts val="336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 id="2147483660" r:id="rId4"/>
    <p:sldLayoutId id="214748366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2146666"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3400" b="1" dirty="0">
                <a:solidFill>
                  <a:srgbClr val="002F87"/>
                </a:solidFill>
              </a:rPr>
              <a:t>N studies with </a:t>
            </a:r>
            <a:r>
              <a:rPr lang="en-US" sz="3400" b="1" dirty="0">
                <a:solidFill>
                  <a:srgbClr val="00B050"/>
                </a:solidFill>
              </a:rPr>
              <a:t>significant</a:t>
            </a:r>
            <a:r>
              <a:rPr lang="en-US" sz="3400" b="1" dirty="0">
                <a:solidFill>
                  <a:srgbClr val="002F87"/>
                </a:solidFill>
              </a:rPr>
              <a:t> / </a:t>
            </a:r>
            <a:r>
              <a:rPr lang="en-US" sz="3400" b="1" dirty="0">
                <a:solidFill>
                  <a:schemeClr val="accent2"/>
                </a:solidFill>
              </a:rPr>
              <a:t>non-significant</a:t>
            </a:r>
            <a:r>
              <a:rPr lang="en-US" sz="3400" b="1" dirty="0">
                <a:solidFill>
                  <a:srgbClr val="002F87"/>
                </a:solidFill>
              </a:rPr>
              <a:t> group effect</a:t>
            </a:r>
          </a:p>
        </p:txBody>
      </p:sp>
      <p:pic>
        <p:nvPicPr>
          <p:cNvPr id="9" name="Google Shape;185;p11" descr="https://lh7-eu.googleusercontent.com/docsz/AD_4nXdMw_PSndy0cxZyzjA3Ktpk9jf3d_1GzHD1-KikCj7I4myYfFwo7qHbOBuW3QVPk58g4jem1GRcw0UwNOGHXtRZxSuDUWi2GOvXfWEutnP6KyqLnf61MpSph578kRAx9LxXxrF4ROlzNReD7uW3AU8D8PTaOjjc_YITaKpqNWtGFeLbZK_OzA?key=Fj58kGz1ENT64wmathhtuw">
            <a:extLst>
              <a:ext uri="{FF2B5EF4-FFF2-40B4-BE49-F238E27FC236}">
                <a16:creationId xmlns:a16="http://schemas.microsoft.com/office/drawing/2014/main" id="{29C48270-0AA6-42F2-A501-19E757E8187B}"/>
              </a:ext>
            </a:extLst>
          </p:cNvPr>
          <p:cNvPicPr preferRelativeResize="0"/>
          <p:nvPr/>
        </p:nvPicPr>
        <p:blipFill rotWithShape="1">
          <a:blip r:embed="rId3">
            <a:alphaModFix/>
          </a:blip>
          <a:srcRect t="1091" b="66044"/>
          <a:stretch/>
        </p:blipFill>
        <p:spPr>
          <a:xfrm>
            <a:off x="0" y="1519051"/>
            <a:ext cx="11901055" cy="4388469"/>
          </a:xfrm>
          <a:prstGeom prst="rect">
            <a:avLst/>
          </a:prstGeom>
          <a:noFill/>
          <a:ln>
            <a:noFill/>
          </a:ln>
        </p:spPr>
      </p:pic>
      <p:sp>
        <p:nvSpPr>
          <p:cNvPr id="4" name="TextBox 3">
            <a:extLst>
              <a:ext uri="{FF2B5EF4-FFF2-40B4-BE49-F238E27FC236}">
                <a16:creationId xmlns:a16="http://schemas.microsoft.com/office/drawing/2014/main" id="{F3A9B831-C2FD-41E7-93B8-AB23EC31CA3B}"/>
              </a:ext>
            </a:extLst>
          </p:cNvPr>
          <p:cNvSpPr txBox="1"/>
          <p:nvPr/>
        </p:nvSpPr>
        <p:spPr>
          <a:xfrm>
            <a:off x="508864" y="6126989"/>
            <a:ext cx="10801494" cy="523220"/>
          </a:xfrm>
          <a:prstGeom prst="rect">
            <a:avLst/>
          </a:prstGeom>
          <a:noFill/>
        </p:spPr>
        <p:txBody>
          <a:bodyPr wrap="square" rtlCol="0">
            <a:spAutoFit/>
          </a:bodyPr>
          <a:lstStyle/>
          <a:p>
            <a:pPr marL="457200" indent="-457200">
              <a:buClr>
                <a:srgbClr val="002F87"/>
              </a:buClr>
              <a:buFont typeface="Arial" panose="020B0604020202020204" pitchFamily="34" charset="0"/>
              <a:buChar char="•"/>
            </a:pPr>
            <a:r>
              <a:rPr lang="nl-BE" sz="2800" dirty="0" err="1">
                <a:solidFill>
                  <a:srgbClr val="002F87"/>
                </a:solidFill>
              </a:rPr>
              <a:t>Within-group</a:t>
            </a:r>
            <a:r>
              <a:rPr lang="nl-BE" sz="2800" dirty="0">
                <a:solidFill>
                  <a:srgbClr val="002F87"/>
                </a:solidFill>
              </a:rPr>
              <a:t> </a:t>
            </a:r>
            <a:r>
              <a:rPr lang="nl-BE" sz="2800" dirty="0" err="1">
                <a:solidFill>
                  <a:srgbClr val="002F87"/>
                </a:solidFill>
              </a:rPr>
              <a:t>improvements</a:t>
            </a:r>
            <a:r>
              <a:rPr lang="nl-BE" sz="2800" dirty="0">
                <a:solidFill>
                  <a:srgbClr val="002F87"/>
                </a:solidFill>
              </a:rPr>
              <a:t> of </a:t>
            </a:r>
            <a:r>
              <a:rPr lang="nl-BE" sz="2800" dirty="0" err="1">
                <a:solidFill>
                  <a:srgbClr val="002F87"/>
                </a:solidFill>
              </a:rPr>
              <a:t>pain</a:t>
            </a:r>
            <a:r>
              <a:rPr lang="nl-BE" sz="2800" dirty="0">
                <a:solidFill>
                  <a:srgbClr val="002F87"/>
                </a:solidFill>
              </a:rPr>
              <a:t> (</a:t>
            </a:r>
            <a:r>
              <a:rPr lang="nl-BE" sz="2800" dirty="0" err="1">
                <a:solidFill>
                  <a:srgbClr val="002F87"/>
                </a:solidFill>
              </a:rPr>
              <a:t>all</a:t>
            </a:r>
            <a:r>
              <a:rPr lang="nl-BE" sz="2800" dirty="0">
                <a:solidFill>
                  <a:srgbClr val="002F87"/>
                </a:solidFill>
              </a:rPr>
              <a:t>) </a:t>
            </a:r>
            <a:r>
              <a:rPr lang="nl-BE" sz="2800" dirty="0" err="1">
                <a:solidFill>
                  <a:srgbClr val="002F87"/>
                </a:solidFill>
              </a:rPr>
              <a:t>and</a:t>
            </a:r>
            <a:r>
              <a:rPr lang="nl-BE" sz="2800" dirty="0">
                <a:solidFill>
                  <a:srgbClr val="002F87"/>
                </a:solidFill>
              </a:rPr>
              <a:t> </a:t>
            </a:r>
            <a:r>
              <a:rPr lang="nl-BE" sz="2800" dirty="0" err="1">
                <a:solidFill>
                  <a:srgbClr val="002F87"/>
                </a:solidFill>
              </a:rPr>
              <a:t>disability</a:t>
            </a:r>
            <a:r>
              <a:rPr lang="nl-BE" sz="2800" dirty="0">
                <a:solidFill>
                  <a:srgbClr val="002F87"/>
                </a:solidFill>
              </a:rPr>
              <a:t> (4/5)</a:t>
            </a:r>
            <a:endParaRPr lang="nl-BE" sz="2800" b="1" dirty="0">
              <a:solidFill>
                <a:srgbClr val="002F87"/>
              </a:solidFill>
            </a:endParaRPr>
          </a:p>
        </p:txBody>
      </p:sp>
      <p:sp>
        <p:nvSpPr>
          <p:cNvPr id="3" name="Rectangle: Rounded Corners 2">
            <a:extLst>
              <a:ext uri="{FF2B5EF4-FFF2-40B4-BE49-F238E27FC236}">
                <a16:creationId xmlns:a16="http://schemas.microsoft.com/office/drawing/2014/main" id="{2E35EBB1-ED82-42EA-8F33-6536AE3EAED7}"/>
              </a:ext>
            </a:extLst>
          </p:cNvPr>
          <p:cNvSpPr/>
          <p:nvPr/>
        </p:nvSpPr>
        <p:spPr>
          <a:xfrm>
            <a:off x="238701" y="1971821"/>
            <a:ext cx="3515881" cy="449978"/>
          </a:xfrm>
          <a:prstGeom prst="roundRect">
            <a:avLst/>
          </a:prstGeom>
          <a:noFill/>
          <a:ln w="57150">
            <a:solidFill>
              <a:srgbClr val="F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Rounded Corners 9">
            <a:extLst>
              <a:ext uri="{FF2B5EF4-FFF2-40B4-BE49-F238E27FC236}">
                <a16:creationId xmlns:a16="http://schemas.microsoft.com/office/drawing/2014/main" id="{7097992E-573E-477A-87DE-22320479E5DC}"/>
              </a:ext>
            </a:extLst>
          </p:cNvPr>
          <p:cNvSpPr/>
          <p:nvPr/>
        </p:nvSpPr>
        <p:spPr>
          <a:xfrm>
            <a:off x="238698" y="3341225"/>
            <a:ext cx="3515884" cy="411183"/>
          </a:xfrm>
          <a:prstGeom prst="roundRect">
            <a:avLst/>
          </a:prstGeom>
          <a:noFill/>
          <a:ln w="57150">
            <a:solidFill>
              <a:srgbClr val="F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Rounded Corners 10">
            <a:extLst>
              <a:ext uri="{FF2B5EF4-FFF2-40B4-BE49-F238E27FC236}">
                <a16:creationId xmlns:a16="http://schemas.microsoft.com/office/drawing/2014/main" id="{ADC15088-C5E0-4E1E-99B9-1F8E54A9C734}"/>
              </a:ext>
            </a:extLst>
          </p:cNvPr>
          <p:cNvSpPr/>
          <p:nvPr/>
        </p:nvSpPr>
        <p:spPr>
          <a:xfrm>
            <a:off x="238700" y="4733063"/>
            <a:ext cx="3515882" cy="411183"/>
          </a:xfrm>
          <a:prstGeom prst="roundRect">
            <a:avLst/>
          </a:prstGeom>
          <a:noFill/>
          <a:ln w="57150">
            <a:solidFill>
              <a:srgbClr val="F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Rounded Corners 11">
            <a:extLst>
              <a:ext uri="{FF2B5EF4-FFF2-40B4-BE49-F238E27FC236}">
                <a16:creationId xmlns:a16="http://schemas.microsoft.com/office/drawing/2014/main" id="{A69F48B8-39B8-4A3F-9D9E-826A472B926B}"/>
              </a:ext>
            </a:extLst>
          </p:cNvPr>
          <p:cNvSpPr/>
          <p:nvPr/>
        </p:nvSpPr>
        <p:spPr>
          <a:xfrm>
            <a:off x="238699" y="2500995"/>
            <a:ext cx="2629191" cy="761034"/>
          </a:xfrm>
          <a:prstGeom prst="roundRect">
            <a:avLst/>
          </a:prstGeom>
          <a:noFill/>
          <a:ln w="57150">
            <a:solidFill>
              <a:srgbClr val="F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Rounded Corners 12">
            <a:extLst>
              <a:ext uri="{FF2B5EF4-FFF2-40B4-BE49-F238E27FC236}">
                <a16:creationId xmlns:a16="http://schemas.microsoft.com/office/drawing/2014/main" id="{0BE1790B-CD66-4FA2-8DBF-6D39B466848A}"/>
              </a:ext>
            </a:extLst>
          </p:cNvPr>
          <p:cNvSpPr/>
          <p:nvPr/>
        </p:nvSpPr>
        <p:spPr>
          <a:xfrm>
            <a:off x="5089668" y="1335798"/>
            <a:ext cx="6520441" cy="622145"/>
          </a:xfrm>
          <a:prstGeom prst="roundRect">
            <a:avLst/>
          </a:prstGeom>
          <a:noFill/>
          <a:ln w="57150">
            <a:solidFill>
              <a:srgbClr val="F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a:extLst>
              <a:ext uri="{FF2B5EF4-FFF2-40B4-BE49-F238E27FC236}">
                <a16:creationId xmlns:a16="http://schemas.microsoft.com/office/drawing/2014/main" id="{2F71DE97-524F-45A2-9C12-1357143C0A0F}"/>
              </a:ext>
            </a:extLst>
          </p:cNvPr>
          <p:cNvSpPr txBox="1"/>
          <p:nvPr/>
        </p:nvSpPr>
        <p:spPr>
          <a:xfrm>
            <a:off x="7605544" y="1161749"/>
            <a:ext cx="633507" cy="1015663"/>
          </a:xfrm>
          <a:prstGeom prst="rect">
            <a:avLst/>
          </a:prstGeom>
          <a:noFill/>
        </p:spPr>
        <p:txBody>
          <a:bodyPr wrap="none" rtlCol="0">
            <a:spAutoFit/>
          </a:bodyPr>
          <a:lstStyle/>
          <a:p>
            <a:r>
              <a:rPr lang="nl-BE" sz="6000" b="1" dirty="0">
                <a:solidFill>
                  <a:srgbClr val="F04B5B"/>
                </a:solidFill>
              </a:rPr>
              <a:t>&gt;</a:t>
            </a:r>
          </a:p>
        </p:txBody>
      </p:sp>
      <p:sp>
        <p:nvSpPr>
          <p:cNvPr id="14" name="TextBox 13">
            <a:extLst>
              <a:ext uri="{FF2B5EF4-FFF2-40B4-BE49-F238E27FC236}">
                <a16:creationId xmlns:a16="http://schemas.microsoft.com/office/drawing/2014/main" id="{1609D5D3-F4F3-4767-AFD5-D59D4847490A}"/>
              </a:ext>
            </a:extLst>
          </p:cNvPr>
          <p:cNvSpPr txBox="1"/>
          <p:nvPr/>
        </p:nvSpPr>
        <p:spPr>
          <a:xfrm rot="16200000">
            <a:off x="1623529" y="2399365"/>
            <a:ext cx="633507" cy="1015663"/>
          </a:xfrm>
          <a:prstGeom prst="rect">
            <a:avLst/>
          </a:prstGeom>
          <a:noFill/>
        </p:spPr>
        <p:txBody>
          <a:bodyPr wrap="none" rtlCol="0">
            <a:spAutoFit/>
          </a:bodyPr>
          <a:lstStyle/>
          <a:p>
            <a:r>
              <a:rPr lang="nl-BE" sz="6000" b="1" dirty="0">
                <a:solidFill>
                  <a:srgbClr val="F04B5B"/>
                </a:solidFill>
              </a:rPr>
              <a:t>&gt;</a:t>
            </a:r>
          </a:p>
        </p:txBody>
      </p:sp>
    </p:spTree>
    <p:extLst>
      <p:ext uri="{BB962C8B-B14F-4D97-AF65-F5344CB8AC3E}">
        <p14:creationId xmlns:p14="http://schemas.microsoft.com/office/powerpoint/2010/main" val="41978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0" grpId="0" animBg="1"/>
      <p:bldP spid="11" grpId="0" animBg="1"/>
      <p:bldP spid="12" grpId="0" animBg="1"/>
      <p:bldP spid="13" grpId="0" animBg="1"/>
      <p:bldP spid="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8EC1A3E2-3012-435A-978D-496D2A14CCA7}"/>
              </a:ext>
            </a:extLst>
          </p:cNvPr>
          <p:cNvSpPr txBox="1">
            <a:spLocks/>
          </p:cNvSpPr>
          <p:nvPr/>
        </p:nvSpPr>
        <p:spPr>
          <a:xfrm>
            <a:off x="267006" y="345451"/>
            <a:ext cx="1170728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3200" b="1" dirty="0">
                <a:solidFill>
                  <a:srgbClr val="002F87"/>
                </a:solidFill>
              </a:rPr>
              <a:t>Potential* </a:t>
            </a:r>
            <a:r>
              <a:rPr lang="en-US" sz="3200" b="1" dirty="0">
                <a:solidFill>
                  <a:srgbClr val="00B0F0"/>
                </a:solidFill>
              </a:rPr>
              <a:t>biomechanical,</a:t>
            </a:r>
            <a:r>
              <a:rPr lang="en-US" sz="3200" b="1" dirty="0">
                <a:solidFill>
                  <a:srgbClr val="002F87"/>
                </a:solidFill>
              </a:rPr>
              <a:t> </a:t>
            </a:r>
            <a:r>
              <a:rPr lang="en-US" sz="3200" b="1" dirty="0">
                <a:solidFill>
                  <a:schemeClr val="accent6">
                    <a:lumMod val="60000"/>
                    <a:lumOff val="40000"/>
                  </a:schemeClr>
                </a:solidFill>
              </a:rPr>
              <a:t>physiological, </a:t>
            </a:r>
            <a:r>
              <a:rPr lang="en-US" sz="3200" b="1" dirty="0">
                <a:solidFill>
                  <a:schemeClr val="accent4">
                    <a:lumMod val="60000"/>
                    <a:lumOff val="40000"/>
                  </a:schemeClr>
                </a:solidFill>
              </a:rPr>
              <a:t>and psychological</a:t>
            </a:r>
            <a:r>
              <a:rPr lang="en-US" sz="3200" b="1" dirty="0">
                <a:solidFill>
                  <a:srgbClr val="002F87"/>
                </a:solidFill>
              </a:rPr>
              <a:t> working mechanisms</a:t>
            </a:r>
          </a:p>
        </p:txBody>
      </p:sp>
      <p:graphicFrame>
        <p:nvGraphicFramePr>
          <p:cNvPr id="5" name="Table 4">
            <a:extLst>
              <a:ext uri="{FF2B5EF4-FFF2-40B4-BE49-F238E27FC236}">
                <a16:creationId xmlns:a16="http://schemas.microsoft.com/office/drawing/2014/main" id="{8F71C1E7-5772-44B8-8956-035C54C2D9DA}"/>
              </a:ext>
            </a:extLst>
          </p:cNvPr>
          <p:cNvGraphicFramePr>
            <a:graphicFrameLocks noGrp="1"/>
          </p:cNvGraphicFramePr>
          <p:nvPr>
            <p:extLst>
              <p:ext uri="{D42A27DB-BD31-4B8C-83A1-F6EECF244321}">
                <p14:modId xmlns:p14="http://schemas.microsoft.com/office/powerpoint/2010/main" val="3194874590"/>
              </p:ext>
            </p:extLst>
          </p:nvPr>
        </p:nvGraphicFramePr>
        <p:xfrm>
          <a:off x="397635" y="1658597"/>
          <a:ext cx="11281746" cy="4487547"/>
        </p:xfrm>
        <a:graphic>
          <a:graphicData uri="http://schemas.openxmlformats.org/drawingml/2006/table">
            <a:tbl>
              <a:tblPr firstRow="1" bandRow="1">
                <a:tableStyleId>{2D5ABB26-0587-4C30-8999-92F81FD0307C}</a:tableStyleId>
              </a:tblPr>
              <a:tblGrid>
                <a:gridCol w="1844822">
                  <a:extLst>
                    <a:ext uri="{9D8B030D-6E8A-4147-A177-3AD203B41FA5}">
                      <a16:colId xmlns:a16="http://schemas.microsoft.com/office/drawing/2014/main" val="3762582784"/>
                    </a:ext>
                  </a:extLst>
                </a:gridCol>
                <a:gridCol w="9436924">
                  <a:extLst>
                    <a:ext uri="{9D8B030D-6E8A-4147-A177-3AD203B41FA5}">
                      <a16:colId xmlns:a16="http://schemas.microsoft.com/office/drawing/2014/main" val="1778675010"/>
                    </a:ext>
                  </a:extLst>
                </a:gridCol>
              </a:tblGrid>
              <a:tr h="316805">
                <a:tc rowSpan="3">
                  <a:txBody>
                    <a:bodyPr/>
                    <a:lstStyle/>
                    <a:p>
                      <a:pPr algn="ctr"/>
                      <a:r>
                        <a:rPr lang="nl-BE" sz="1800" b="1" dirty="0">
                          <a:solidFill>
                            <a:schemeClr val="bg1"/>
                          </a:solidFill>
                        </a:rPr>
                        <a:t>Slow </a:t>
                      </a:r>
                      <a:r>
                        <a:rPr lang="nl-BE" sz="1800" b="1" dirty="0" err="1">
                          <a:solidFill>
                            <a:schemeClr val="bg1"/>
                          </a:solidFill>
                        </a:rPr>
                        <a:t>Deep</a:t>
                      </a:r>
                      <a:r>
                        <a:rPr lang="nl-BE" sz="1800" b="1" dirty="0">
                          <a:solidFill>
                            <a:schemeClr val="bg1"/>
                          </a:solidFill>
                        </a:rPr>
                        <a:t> </a:t>
                      </a:r>
                      <a:r>
                        <a:rPr lang="nl-BE" sz="1800" b="1" dirty="0" err="1">
                          <a:solidFill>
                            <a:schemeClr val="bg1"/>
                          </a:solidFill>
                        </a:rPr>
                        <a:t>Breathing</a:t>
                      </a:r>
                      <a:endParaRPr lang="nl-BE" sz="1800"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1800" u="none" strike="noStrike" cap="none" dirty="0">
                          <a:solidFill>
                            <a:srgbClr val="002F87"/>
                          </a:solidFill>
                          <a:effectLst/>
                          <a:sym typeface="Arial"/>
                        </a:rPr>
                        <a:t>ꜛ tidal volume, diaphragm excursion</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chest mobility</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195526109"/>
                  </a:ext>
                </a:extLst>
              </a:tr>
              <a:tr h="646997">
                <a:tc vMerge="1">
                  <a:txBody>
                    <a:bodyPr/>
                    <a:lstStyle/>
                    <a:p>
                      <a:endParaRPr lang="nl-BE" sz="1700" b="1">
                        <a:solidFill>
                          <a:srgbClr val="002F87"/>
                        </a:solidFill>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u="none" strike="noStrike" cap="none" dirty="0">
                          <a:solidFill>
                            <a:srgbClr val="002F87"/>
                          </a:solidFill>
                          <a:effectLst/>
                          <a:sym typeface="Arial"/>
                        </a:rPr>
                        <a:t>ꜛ ventilation efficiency, parasympathetic activity, vagal nerve activity, cardiac vagal tone</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baroreceptor sensitivity, heart rate variability, respiratory sinus arrhythmia </a:t>
                      </a:r>
                      <a:endParaRPr lang="nl-BE" sz="1800" dirty="0">
                        <a:solidFill>
                          <a:srgbClr val="002F87"/>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54392328"/>
                  </a:ext>
                </a:extLst>
              </a:tr>
              <a:tr h="664029">
                <a:tc vMerge="1">
                  <a:txBody>
                    <a:bodyPr/>
                    <a:lstStyle/>
                    <a:p>
                      <a:endParaRPr lang="nl-BE" sz="1700" b="1" dirty="0">
                        <a:solidFill>
                          <a:srgbClr val="002F87"/>
                        </a:solidFill>
                      </a:endParaRPr>
                    </a:p>
                  </a:txBody>
                  <a:tcPr>
                    <a:solidFill>
                      <a:schemeClr val="accent5">
                        <a:lumMod val="20000"/>
                        <a:lumOff val="80000"/>
                      </a:schemeClr>
                    </a:solidFill>
                  </a:tcPr>
                </a:tc>
                <a:tc>
                  <a:txBody>
                    <a:bodyPr/>
                    <a:lstStyle/>
                    <a:p>
                      <a:r>
                        <a:rPr lang="en-GB" sz="1800" u="none" strike="noStrike" cap="none" dirty="0">
                          <a:solidFill>
                            <a:srgbClr val="002F87"/>
                          </a:solidFill>
                          <a:effectLst/>
                          <a:sym typeface="Arial"/>
                        </a:rPr>
                        <a:t>ꜜ anxiety, stress</a:t>
                      </a:r>
                    </a:p>
                    <a:p>
                      <a:r>
                        <a:rPr lang="en-GB" sz="1800" u="none" strike="noStrike" cap="none" dirty="0">
                          <a:solidFill>
                            <a:srgbClr val="002F87"/>
                          </a:solidFill>
                          <a:effectLst/>
                          <a:sym typeface="Arial"/>
                        </a:rPr>
                        <a:t>ꜛ well-being, attention</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emotional state</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expectancy of treatment success</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44386424"/>
                  </a:ext>
                </a:extLst>
              </a:tr>
              <a:tr h="578513">
                <a:tc rowSpan="3">
                  <a:txBody>
                    <a:bodyPr/>
                    <a:lstStyle/>
                    <a:p>
                      <a:pPr algn="ctr"/>
                      <a:r>
                        <a:rPr lang="nl-BE" sz="1800" b="1" dirty="0" err="1">
                          <a:solidFill>
                            <a:schemeClr val="bg1"/>
                          </a:solidFill>
                        </a:rPr>
                        <a:t>Respiratory</a:t>
                      </a:r>
                      <a:r>
                        <a:rPr lang="nl-BE" sz="1800" b="1" dirty="0">
                          <a:solidFill>
                            <a:schemeClr val="bg1"/>
                          </a:solidFill>
                        </a:rPr>
                        <a:t> </a:t>
                      </a:r>
                      <a:r>
                        <a:rPr lang="nl-BE" sz="1800" b="1" dirty="0" err="1">
                          <a:solidFill>
                            <a:schemeClr val="bg1"/>
                          </a:solidFill>
                        </a:rPr>
                        <a:t>Resistive</a:t>
                      </a:r>
                      <a:r>
                        <a:rPr lang="nl-BE" sz="1800" b="1" dirty="0">
                          <a:solidFill>
                            <a:schemeClr val="bg1"/>
                          </a:solidFill>
                        </a:rPr>
                        <a:t> </a:t>
                      </a:r>
                      <a:r>
                        <a:rPr lang="nl-BE" sz="1800" b="1" dirty="0" err="1">
                          <a:solidFill>
                            <a:schemeClr val="bg1"/>
                          </a:solidFill>
                        </a:rPr>
                        <a:t>Breathing</a:t>
                      </a:r>
                      <a:endParaRPr lang="nl-BE" sz="1800"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1800" u="none" strike="noStrike" cap="none" dirty="0">
                          <a:solidFill>
                            <a:srgbClr val="002F87"/>
                          </a:solidFill>
                          <a:effectLst/>
                          <a:sym typeface="Arial"/>
                        </a:rPr>
                        <a:t>ꜛ diaphragm strength</a:t>
                      </a:r>
                      <a:r>
                        <a:rPr lang="nl-BE" sz="1800" u="none" strike="noStrike" cap="none" dirty="0">
                          <a:solidFill>
                            <a:srgbClr val="002F87"/>
                          </a:solidFill>
                          <a:effectLst/>
                          <a:sym typeface="Arial"/>
                        </a:rPr>
                        <a:t>,</a:t>
                      </a:r>
                      <a:r>
                        <a:rPr lang="en-GB" sz="1800" u="none" strike="noStrike" cap="none" dirty="0">
                          <a:solidFill>
                            <a:srgbClr val="002F87"/>
                          </a:solidFill>
                          <a:effectLst/>
                          <a:sym typeface="Arial"/>
                        </a:rPr>
                        <a:t> postural and trunk control, chest mobility</a:t>
                      </a:r>
                    </a:p>
                    <a:p>
                      <a:r>
                        <a:rPr lang="en-GB" sz="1800" u="none" strike="noStrike" cap="none" dirty="0">
                          <a:solidFill>
                            <a:srgbClr val="002F87"/>
                          </a:solidFill>
                          <a:effectLst/>
                          <a:sym typeface="Arial"/>
                        </a:rPr>
                        <a:t>ꜛ breathing pattern</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2677414650"/>
                  </a:ext>
                </a:extLst>
              </a:tr>
              <a:tr h="404949">
                <a:tc vMerge="1">
                  <a:txBody>
                    <a:bodyPr/>
                    <a:lstStyle/>
                    <a:p>
                      <a:endParaRPr lang="nl-BE" sz="1700" b="1" dirty="0">
                        <a:solidFill>
                          <a:srgbClr val="002F87"/>
                        </a:solidFill>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u="none" strike="noStrike" cap="none" dirty="0">
                          <a:solidFill>
                            <a:srgbClr val="002F87"/>
                          </a:solidFill>
                          <a:effectLst/>
                          <a:sym typeface="Arial"/>
                        </a:rPr>
                        <a:t>ꜛ ventilation efficiency, endogenous opioids, cardiovascular functions</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oxidative metabolic </a:t>
                      </a:r>
                      <a:endParaRPr lang="nl-BE" sz="1800" dirty="0">
                        <a:solidFill>
                          <a:srgbClr val="002F87"/>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795737240"/>
                  </a:ext>
                </a:extLst>
              </a:tr>
              <a:tr h="354074">
                <a:tc vMerge="1">
                  <a:txBody>
                    <a:bodyPr/>
                    <a:lstStyle/>
                    <a:p>
                      <a:endParaRPr lang="nl-BE" sz="1700" b="1" dirty="0">
                        <a:solidFill>
                          <a:srgbClr val="002F87"/>
                        </a:solidFill>
                      </a:endParaRPr>
                    </a:p>
                  </a:txBody>
                  <a:tcPr>
                    <a:solidFill>
                      <a:schemeClr val="accent2">
                        <a:lumMod val="20000"/>
                        <a:lumOff val="80000"/>
                      </a:schemeClr>
                    </a:solidFill>
                  </a:tcPr>
                </a:tc>
                <a:tc>
                  <a:txBody>
                    <a:bodyPr/>
                    <a:lstStyle/>
                    <a:p>
                      <a:r>
                        <a:rPr lang="en-GB" sz="1800" u="none" strike="noStrike" cap="none" dirty="0">
                          <a:solidFill>
                            <a:srgbClr val="002F87"/>
                          </a:solidFill>
                          <a:effectLst/>
                          <a:sym typeface="Arial"/>
                        </a:rPr>
                        <a:t>ꜛ attention</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emotional state</a:t>
                      </a:r>
                      <a:r>
                        <a:rPr lang="nl-BE" sz="1800" u="none" strike="noStrike" cap="none" dirty="0">
                          <a:solidFill>
                            <a:srgbClr val="002F87"/>
                          </a:solidFill>
                          <a:effectLst/>
                          <a:sym typeface="Arial"/>
                        </a:rPr>
                        <a:t>, </a:t>
                      </a:r>
                      <a:r>
                        <a:rPr lang="en-GB" sz="1800" u="none" strike="noStrike" cap="none" dirty="0">
                          <a:solidFill>
                            <a:srgbClr val="002F87"/>
                          </a:solidFill>
                          <a:effectLst/>
                          <a:sym typeface="Arial"/>
                        </a:rPr>
                        <a:t>expectancy of treatment success</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4914329"/>
                  </a:ext>
                </a:extLst>
              </a:tr>
              <a:tr h="394132">
                <a:tc rowSpan="3">
                  <a:txBody>
                    <a:bodyPr/>
                    <a:lstStyle/>
                    <a:p>
                      <a:pPr algn="ctr"/>
                      <a:r>
                        <a:rPr lang="nl-BE" sz="1800" b="1" dirty="0" err="1">
                          <a:solidFill>
                            <a:schemeClr val="bg1"/>
                          </a:solidFill>
                        </a:rPr>
                        <a:t>Breathing</a:t>
                      </a:r>
                      <a:r>
                        <a:rPr lang="nl-BE" sz="1800" b="1" dirty="0">
                          <a:solidFill>
                            <a:schemeClr val="bg1"/>
                          </a:solidFill>
                        </a:rPr>
                        <a:t> Awareness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u="none" strike="noStrike" cap="none" dirty="0">
                          <a:solidFill>
                            <a:srgbClr val="002F87"/>
                          </a:solidFill>
                          <a:effectLst/>
                          <a:sym typeface="Arial"/>
                        </a:rPr>
                        <a:t>ꜛ breathing pattern</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540590282"/>
                  </a:ext>
                </a:extLst>
              </a:tr>
              <a:tr h="354074">
                <a:tc vMerge="1">
                  <a:txBody>
                    <a:bodyPr/>
                    <a:lstStyle/>
                    <a:p>
                      <a:endParaRPr lang="nl-BE" sz="1700">
                        <a:solidFill>
                          <a:srgbClr val="002F87"/>
                        </a:solidFill>
                      </a:endParaRPr>
                    </a:p>
                  </a:txBody>
                  <a:tcPr>
                    <a:solidFill>
                      <a:schemeClr val="accent6">
                        <a:lumMod val="20000"/>
                        <a:lumOff val="80000"/>
                      </a:schemeClr>
                    </a:solidFill>
                  </a:tcPr>
                </a:tc>
                <a:tc>
                  <a:txBody>
                    <a:bodyPr/>
                    <a:lstStyle/>
                    <a:p>
                      <a:r>
                        <a:rPr lang="nl-BE" sz="1800" dirty="0">
                          <a:solidFill>
                            <a:srgbClr val="002F87"/>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519098516"/>
                  </a:ext>
                </a:extLst>
              </a:tr>
              <a:tr h="578513">
                <a:tc vMerge="1">
                  <a:txBody>
                    <a:bodyPr/>
                    <a:lstStyle/>
                    <a:p>
                      <a:endParaRPr lang="nl-BE" sz="1700" dirty="0">
                        <a:solidFill>
                          <a:srgbClr val="002F87"/>
                        </a:solidFill>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u="none" strike="noStrike" cap="none" dirty="0">
                          <a:solidFill>
                            <a:srgbClr val="002F87"/>
                          </a:solidFill>
                          <a:effectLst/>
                          <a:sym typeface="Arial"/>
                        </a:rPr>
                        <a:t>ꜜ stress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u="none" strike="noStrike" cap="none" dirty="0">
                          <a:solidFill>
                            <a:srgbClr val="002F87"/>
                          </a:solidFill>
                          <a:effectLst/>
                          <a:sym typeface="Arial"/>
                        </a:rPr>
                        <a:t>ꜛ attention, emotional state, expectancy of treatment success</a:t>
                      </a:r>
                      <a:endParaRPr lang="nl-BE" sz="1800" dirty="0">
                        <a:solidFill>
                          <a:srgbClr val="002F87"/>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21795014"/>
                  </a:ext>
                </a:extLst>
              </a:tr>
            </a:tbl>
          </a:graphicData>
        </a:graphic>
      </p:graphicFrame>
      <p:sp>
        <p:nvSpPr>
          <p:cNvPr id="6" name="TextBox 5">
            <a:extLst>
              <a:ext uri="{FF2B5EF4-FFF2-40B4-BE49-F238E27FC236}">
                <a16:creationId xmlns:a16="http://schemas.microsoft.com/office/drawing/2014/main" id="{938AD460-465A-4DBD-9BB7-8DCDF6D52680}"/>
              </a:ext>
            </a:extLst>
          </p:cNvPr>
          <p:cNvSpPr txBox="1"/>
          <p:nvPr/>
        </p:nvSpPr>
        <p:spPr>
          <a:xfrm>
            <a:off x="267006" y="6480414"/>
            <a:ext cx="10801494" cy="307777"/>
          </a:xfrm>
          <a:prstGeom prst="rect">
            <a:avLst/>
          </a:prstGeom>
          <a:noFill/>
        </p:spPr>
        <p:txBody>
          <a:bodyPr wrap="square" rtlCol="0">
            <a:spAutoFit/>
          </a:bodyPr>
          <a:lstStyle/>
          <a:p>
            <a:pPr>
              <a:buClr>
                <a:srgbClr val="002F87"/>
              </a:buClr>
            </a:pPr>
            <a:r>
              <a:rPr lang="nl-BE" dirty="0">
                <a:solidFill>
                  <a:srgbClr val="002F87"/>
                </a:solidFill>
              </a:rPr>
              <a:t>* </a:t>
            </a:r>
            <a:r>
              <a:rPr lang="nl-BE" dirty="0" err="1">
                <a:solidFill>
                  <a:srgbClr val="002F87"/>
                </a:solidFill>
              </a:rPr>
              <a:t>Based</a:t>
            </a:r>
            <a:r>
              <a:rPr lang="nl-BE" dirty="0">
                <a:solidFill>
                  <a:srgbClr val="002F87"/>
                </a:solidFill>
              </a:rPr>
              <a:t> on studies in </a:t>
            </a:r>
            <a:r>
              <a:rPr lang="nl-BE" dirty="0" err="1">
                <a:solidFill>
                  <a:srgbClr val="002F87"/>
                </a:solidFill>
              </a:rPr>
              <a:t>both</a:t>
            </a:r>
            <a:r>
              <a:rPr lang="nl-BE" dirty="0">
                <a:solidFill>
                  <a:srgbClr val="002F87"/>
                </a:solidFill>
              </a:rPr>
              <a:t> </a:t>
            </a:r>
            <a:r>
              <a:rPr lang="nl-BE" dirty="0" err="1">
                <a:solidFill>
                  <a:srgbClr val="002F87"/>
                </a:solidFill>
              </a:rPr>
              <a:t>spinal</a:t>
            </a:r>
            <a:r>
              <a:rPr lang="nl-BE" dirty="0">
                <a:solidFill>
                  <a:srgbClr val="002F87"/>
                </a:solidFill>
              </a:rPr>
              <a:t> </a:t>
            </a:r>
            <a:r>
              <a:rPr lang="nl-BE" dirty="0" err="1">
                <a:solidFill>
                  <a:srgbClr val="002F87"/>
                </a:solidFill>
              </a:rPr>
              <a:t>pain</a:t>
            </a:r>
            <a:r>
              <a:rPr lang="nl-BE" dirty="0">
                <a:solidFill>
                  <a:srgbClr val="002F87"/>
                </a:solidFill>
              </a:rPr>
              <a:t> </a:t>
            </a:r>
            <a:r>
              <a:rPr lang="nl-BE" dirty="0" err="1">
                <a:solidFill>
                  <a:srgbClr val="002F87"/>
                </a:solidFill>
              </a:rPr>
              <a:t>and</a:t>
            </a:r>
            <a:r>
              <a:rPr lang="nl-BE" dirty="0">
                <a:solidFill>
                  <a:srgbClr val="002F87"/>
                </a:solidFill>
              </a:rPr>
              <a:t> </a:t>
            </a:r>
            <a:r>
              <a:rPr lang="nl-BE" dirty="0" err="1">
                <a:solidFill>
                  <a:srgbClr val="002F87"/>
                </a:solidFill>
              </a:rPr>
              <a:t>general</a:t>
            </a:r>
            <a:r>
              <a:rPr lang="nl-BE" dirty="0">
                <a:solidFill>
                  <a:srgbClr val="002F87"/>
                </a:solidFill>
              </a:rPr>
              <a:t> </a:t>
            </a:r>
            <a:r>
              <a:rPr lang="nl-BE" dirty="0" err="1">
                <a:solidFill>
                  <a:srgbClr val="002F87"/>
                </a:solidFill>
              </a:rPr>
              <a:t>pain</a:t>
            </a:r>
            <a:r>
              <a:rPr lang="nl-BE" dirty="0">
                <a:solidFill>
                  <a:srgbClr val="002F87"/>
                </a:solidFill>
              </a:rPr>
              <a:t> </a:t>
            </a:r>
            <a:r>
              <a:rPr lang="nl-BE" dirty="0" err="1">
                <a:solidFill>
                  <a:srgbClr val="002F87"/>
                </a:solidFill>
              </a:rPr>
              <a:t>populations</a:t>
            </a:r>
            <a:endParaRPr lang="nl-BE" dirty="0">
              <a:solidFill>
                <a:srgbClr val="002F87"/>
              </a:solidFill>
            </a:endParaRPr>
          </a:p>
        </p:txBody>
      </p:sp>
    </p:spTree>
    <p:extLst>
      <p:ext uri="{BB962C8B-B14F-4D97-AF65-F5344CB8AC3E}">
        <p14:creationId xmlns:p14="http://schemas.microsoft.com/office/powerpoint/2010/main" val="425884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Conclusion</a:t>
            </a:r>
          </a:p>
        </p:txBody>
      </p:sp>
      <p:sp>
        <p:nvSpPr>
          <p:cNvPr id="4" name="TextBox 3">
            <a:extLst>
              <a:ext uri="{FF2B5EF4-FFF2-40B4-BE49-F238E27FC236}">
                <a16:creationId xmlns:a16="http://schemas.microsoft.com/office/drawing/2014/main" id="{907E1E1F-A7FC-4EEC-8FCF-BD49DE63143B}"/>
              </a:ext>
            </a:extLst>
          </p:cNvPr>
          <p:cNvSpPr txBox="1"/>
          <p:nvPr/>
        </p:nvSpPr>
        <p:spPr>
          <a:xfrm>
            <a:off x="444728" y="1394790"/>
            <a:ext cx="11484036" cy="5047536"/>
          </a:xfrm>
          <a:prstGeom prst="rect">
            <a:avLst/>
          </a:prstGeom>
          <a:noFill/>
        </p:spPr>
        <p:txBody>
          <a:bodyPr wrap="square" rtlCol="0">
            <a:spAutoFit/>
          </a:bodyPr>
          <a:lstStyle/>
          <a:p>
            <a:pPr marL="457200" indent="-457200">
              <a:lnSpc>
                <a:spcPct val="150000"/>
              </a:lnSpc>
              <a:buClr>
                <a:srgbClr val="002F87"/>
              </a:buClr>
              <a:buFont typeface="Arial" panose="020B0604020202020204" pitchFamily="34" charset="0"/>
              <a:buChar char="•"/>
            </a:pPr>
            <a:r>
              <a:rPr lang="nl-BE" sz="2800" dirty="0">
                <a:solidFill>
                  <a:srgbClr val="002F87"/>
                </a:solidFill>
              </a:rPr>
              <a:t>No strong </a:t>
            </a:r>
            <a:r>
              <a:rPr lang="nl-BE" sz="2800" dirty="0" err="1">
                <a:solidFill>
                  <a:srgbClr val="002F87"/>
                </a:solidFill>
              </a:rPr>
              <a:t>evidence</a:t>
            </a:r>
            <a:r>
              <a:rPr lang="nl-BE" sz="2800" dirty="0">
                <a:solidFill>
                  <a:srgbClr val="002F87"/>
                </a:solidFill>
              </a:rPr>
              <a:t> </a:t>
            </a:r>
            <a:r>
              <a:rPr lang="nl-BE" sz="2800" dirty="0" err="1">
                <a:solidFill>
                  <a:srgbClr val="002F87"/>
                </a:solidFill>
              </a:rPr>
              <a:t>for</a:t>
            </a:r>
            <a:r>
              <a:rPr lang="nl-BE" sz="2800" dirty="0">
                <a:solidFill>
                  <a:srgbClr val="002F87"/>
                </a:solidFill>
              </a:rPr>
              <a:t> </a:t>
            </a:r>
            <a:r>
              <a:rPr lang="nl-BE" sz="2800" dirty="0" err="1">
                <a:solidFill>
                  <a:srgbClr val="002F87"/>
                </a:solidFill>
              </a:rPr>
              <a:t>breathing</a:t>
            </a:r>
            <a:r>
              <a:rPr lang="nl-BE" sz="2800" dirty="0">
                <a:solidFill>
                  <a:srgbClr val="002F87"/>
                </a:solidFill>
              </a:rPr>
              <a:t> </a:t>
            </a:r>
            <a:r>
              <a:rPr lang="nl-BE" sz="2800" dirty="0" err="1">
                <a:solidFill>
                  <a:srgbClr val="002F87"/>
                </a:solidFill>
              </a:rPr>
              <a:t>interventions</a:t>
            </a: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err="1">
                <a:solidFill>
                  <a:srgbClr val="002F87"/>
                </a:solidFill>
              </a:rPr>
              <a:t>Promising</a:t>
            </a:r>
            <a:r>
              <a:rPr lang="nl-BE" sz="2800" dirty="0">
                <a:solidFill>
                  <a:srgbClr val="002F87"/>
                </a:solidFill>
              </a:rPr>
              <a:t> </a:t>
            </a:r>
            <a:r>
              <a:rPr lang="nl-BE" sz="2800" dirty="0" err="1">
                <a:solidFill>
                  <a:srgbClr val="002F87"/>
                </a:solidFill>
              </a:rPr>
              <a:t>effects</a:t>
            </a:r>
            <a:r>
              <a:rPr lang="nl-BE" sz="2800" dirty="0">
                <a:solidFill>
                  <a:srgbClr val="002F87"/>
                </a:solidFill>
              </a:rPr>
              <a:t> of (</a:t>
            </a:r>
            <a:r>
              <a:rPr lang="nl-BE" sz="2800" dirty="0" err="1">
                <a:solidFill>
                  <a:srgbClr val="002F87"/>
                </a:solidFill>
              </a:rPr>
              <a:t>additional</a:t>
            </a:r>
            <a:r>
              <a:rPr lang="nl-BE" sz="2800" dirty="0">
                <a:solidFill>
                  <a:srgbClr val="002F87"/>
                </a:solidFill>
              </a:rPr>
              <a:t>) Slow </a:t>
            </a:r>
            <a:r>
              <a:rPr lang="nl-BE" sz="2800" dirty="0" err="1">
                <a:solidFill>
                  <a:srgbClr val="002F87"/>
                </a:solidFill>
              </a:rPr>
              <a:t>Deep</a:t>
            </a:r>
            <a:r>
              <a:rPr lang="nl-BE" sz="2800" dirty="0">
                <a:solidFill>
                  <a:srgbClr val="002F87"/>
                </a:solidFill>
              </a:rPr>
              <a:t> </a:t>
            </a:r>
            <a:r>
              <a:rPr lang="nl-BE" sz="2800" dirty="0" err="1">
                <a:solidFill>
                  <a:srgbClr val="002F87"/>
                </a:solidFill>
              </a:rPr>
              <a:t>Breathing</a:t>
            </a:r>
            <a:r>
              <a:rPr lang="nl-BE" sz="2800" dirty="0">
                <a:solidFill>
                  <a:srgbClr val="002F87"/>
                </a:solidFill>
              </a:rPr>
              <a:t> </a:t>
            </a:r>
            <a:r>
              <a:rPr lang="nl-BE" sz="2800" dirty="0" err="1">
                <a:solidFill>
                  <a:srgbClr val="002F87"/>
                </a:solidFill>
              </a:rPr>
              <a:t>and</a:t>
            </a:r>
            <a:r>
              <a:rPr lang="nl-BE" sz="2800" dirty="0">
                <a:solidFill>
                  <a:srgbClr val="002F87"/>
                </a:solidFill>
              </a:rPr>
              <a:t> </a:t>
            </a:r>
            <a:r>
              <a:rPr lang="nl-BE" sz="2800" dirty="0" err="1">
                <a:solidFill>
                  <a:srgbClr val="002F87"/>
                </a:solidFill>
              </a:rPr>
              <a:t>Respiratory</a:t>
            </a:r>
            <a:r>
              <a:rPr lang="nl-BE" sz="2800" dirty="0">
                <a:solidFill>
                  <a:srgbClr val="002F87"/>
                </a:solidFill>
              </a:rPr>
              <a:t> </a:t>
            </a:r>
            <a:r>
              <a:rPr lang="nl-BE" sz="2800" dirty="0" err="1">
                <a:solidFill>
                  <a:srgbClr val="002F87"/>
                </a:solidFill>
              </a:rPr>
              <a:t>Resistive</a:t>
            </a:r>
            <a:r>
              <a:rPr lang="nl-BE" sz="2800" dirty="0">
                <a:solidFill>
                  <a:srgbClr val="002F87"/>
                </a:solidFill>
              </a:rPr>
              <a:t> </a:t>
            </a:r>
            <a:r>
              <a:rPr lang="nl-BE" sz="2800" dirty="0" err="1">
                <a:solidFill>
                  <a:srgbClr val="002F87"/>
                </a:solidFill>
              </a:rPr>
              <a:t>breathing</a:t>
            </a:r>
            <a:r>
              <a:rPr lang="nl-BE" sz="2800" dirty="0">
                <a:solidFill>
                  <a:srgbClr val="002F87"/>
                </a:solidFill>
              </a:rPr>
              <a:t> on </a:t>
            </a:r>
            <a:r>
              <a:rPr lang="nl-BE" sz="2800" dirty="0" err="1">
                <a:solidFill>
                  <a:srgbClr val="002F87"/>
                </a:solidFill>
              </a:rPr>
              <a:t>spinal</a:t>
            </a:r>
            <a:r>
              <a:rPr lang="nl-BE" sz="2800" dirty="0">
                <a:solidFill>
                  <a:srgbClr val="002F87"/>
                </a:solidFill>
              </a:rPr>
              <a:t> </a:t>
            </a:r>
            <a:r>
              <a:rPr lang="nl-BE" sz="2800" dirty="0" err="1">
                <a:solidFill>
                  <a:srgbClr val="002F87"/>
                </a:solidFill>
              </a:rPr>
              <a:t>pain</a:t>
            </a:r>
            <a:r>
              <a:rPr lang="nl-BE" sz="2800" dirty="0">
                <a:solidFill>
                  <a:srgbClr val="002F87"/>
                </a:solidFill>
              </a:rPr>
              <a:t> (</a:t>
            </a:r>
            <a:r>
              <a:rPr lang="nl-BE" sz="2800" dirty="0" err="1">
                <a:solidFill>
                  <a:srgbClr val="002F87"/>
                </a:solidFill>
              </a:rPr>
              <a:t>mainly</a:t>
            </a:r>
            <a:r>
              <a:rPr lang="nl-BE" sz="2800" dirty="0">
                <a:solidFill>
                  <a:srgbClr val="002F87"/>
                </a:solidFill>
              </a:rPr>
              <a:t>) </a:t>
            </a:r>
            <a:r>
              <a:rPr lang="nl-BE" sz="2800" dirty="0" err="1">
                <a:solidFill>
                  <a:srgbClr val="002F87"/>
                </a:solidFill>
              </a:rPr>
              <a:t>and</a:t>
            </a:r>
            <a:r>
              <a:rPr lang="nl-BE" sz="2800" dirty="0">
                <a:solidFill>
                  <a:srgbClr val="002F87"/>
                </a:solidFill>
              </a:rPr>
              <a:t> </a:t>
            </a:r>
            <a:r>
              <a:rPr lang="nl-BE" sz="2800" dirty="0" err="1">
                <a:solidFill>
                  <a:srgbClr val="002F87"/>
                </a:solidFill>
              </a:rPr>
              <a:t>disability</a:t>
            </a: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a:solidFill>
                  <a:srgbClr val="002F87"/>
                </a:solidFill>
              </a:rPr>
              <a:t>More studies on </a:t>
            </a:r>
            <a:r>
              <a:rPr lang="nl-BE" sz="2800" dirty="0" err="1">
                <a:solidFill>
                  <a:srgbClr val="002F87"/>
                </a:solidFill>
              </a:rPr>
              <a:t>Breathing</a:t>
            </a:r>
            <a:r>
              <a:rPr lang="nl-BE" sz="2800" dirty="0">
                <a:solidFill>
                  <a:srgbClr val="002F87"/>
                </a:solidFill>
              </a:rPr>
              <a:t> Awareness </a:t>
            </a:r>
            <a:r>
              <a:rPr lang="nl-BE" sz="2800" dirty="0" err="1">
                <a:solidFill>
                  <a:srgbClr val="002F87"/>
                </a:solidFill>
              </a:rPr>
              <a:t>interventions</a:t>
            </a:r>
            <a:r>
              <a:rPr lang="nl-BE" sz="2800" dirty="0">
                <a:solidFill>
                  <a:srgbClr val="002F87"/>
                </a:solidFill>
              </a:rPr>
              <a:t> </a:t>
            </a:r>
            <a:r>
              <a:rPr lang="nl-BE" sz="2800" dirty="0" err="1">
                <a:solidFill>
                  <a:srgbClr val="002F87"/>
                </a:solidFill>
              </a:rPr>
              <a:t>needed</a:t>
            </a: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a:solidFill>
                  <a:srgbClr val="002F87"/>
                </a:solidFill>
              </a:rPr>
              <a:t>Knowledge on </a:t>
            </a:r>
            <a:r>
              <a:rPr lang="nl-BE" sz="2800" dirty="0" err="1">
                <a:solidFill>
                  <a:srgbClr val="002F87"/>
                </a:solidFill>
              </a:rPr>
              <a:t>working</a:t>
            </a:r>
            <a:r>
              <a:rPr lang="nl-BE" sz="2800" dirty="0">
                <a:solidFill>
                  <a:srgbClr val="002F87"/>
                </a:solidFill>
              </a:rPr>
              <a:t> </a:t>
            </a:r>
            <a:r>
              <a:rPr lang="nl-BE" sz="2800" dirty="0" err="1">
                <a:solidFill>
                  <a:srgbClr val="002F87"/>
                </a:solidFill>
              </a:rPr>
              <a:t>mechanisms</a:t>
            </a:r>
            <a:r>
              <a:rPr lang="nl-BE" sz="2800" dirty="0">
                <a:solidFill>
                  <a:srgbClr val="002F87"/>
                </a:solidFill>
              </a:rPr>
              <a:t> </a:t>
            </a:r>
            <a:r>
              <a:rPr lang="nl-BE" sz="2800" dirty="0" err="1">
                <a:solidFill>
                  <a:srgbClr val="002F87"/>
                </a:solidFill>
              </a:rPr>
              <a:t>needed</a:t>
            </a:r>
            <a:r>
              <a:rPr lang="nl-BE" sz="2800" dirty="0">
                <a:solidFill>
                  <a:srgbClr val="002F87"/>
                </a:solidFill>
              </a:rPr>
              <a:t> </a:t>
            </a:r>
            <a:r>
              <a:rPr lang="nl-BE" sz="2800" dirty="0" err="1">
                <a:solidFill>
                  <a:srgbClr val="002F87"/>
                </a:solidFill>
              </a:rPr>
              <a:t>for</a:t>
            </a:r>
            <a:r>
              <a:rPr lang="nl-BE" sz="2800" dirty="0">
                <a:solidFill>
                  <a:srgbClr val="002F87"/>
                </a:solidFill>
              </a:rPr>
              <a:t> </a:t>
            </a:r>
            <a:r>
              <a:rPr lang="nl-BE" sz="2800" dirty="0" err="1">
                <a:solidFill>
                  <a:srgbClr val="002F87"/>
                </a:solidFill>
              </a:rPr>
              <a:t>clinicians</a:t>
            </a: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buClr>
                <a:srgbClr val="002F87"/>
              </a:buClr>
              <a:buFont typeface="Arial" panose="020B0604020202020204" pitchFamily="34" charset="0"/>
              <a:buChar char="•"/>
            </a:pPr>
            <a:endParaRPr lang="nl-BE" sz="2800" b="1" dirty="0">
              <a:solidFill>
                <a:srgbClr val="002F87"/>
              </a:solidFill>
            </a:endParaRPr>
          </a:p>
        </p:txBody>
      </p:sp>
    </p:spTree>
    <p:extLst>
      <p:ext uri="{BB962C8B-B14F-4D97-AF65-F5344CB8AC3E}">
        <p14:creationId xmlns:p14="http://schemas.microsoft.com/office/powerpoint/2010/main" val="20463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body" idx="1"/>
          </p:nvPr>
        </p:nvSpPr>
        <p:spPr>
          <a:xfrm>
            <a:off x="787256" y="1733075"/>
            <a:ext cx="8199512" cy="13036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500"/>
              <a:buNone/>
            </a:pPr>
            <a:r>
              <a:rPr lang="nl-BE" dirty="0"/>
              <a:t>Lotte Janssens</a:t>
            </a:r>
          </a:p>
          <a:p>
            <a:pPr marL="0" lvl="0" indent="0" algn="l" rtl="0">
              <a:lnSpc>
                <a:spcPct val="150000"/>
              </a:lnSpc>
              <a:spcBef>
                <a:spcPts val="0"/>
              </a:spcBef>
              <a:spcAft>
                <a:spcPts val="0"/>
              </a:spcAft>
              <a:buClr>
                <a:schemeClr val="dk1"/>
              </a:buClr>
              <a:buSzPts val="2500"/>
              <a:buNone/>
            </a:pPr>
            <a:r>
              <a:rPr lang="nl-BE" dirty="0"/>
              <a:t>	Lotte.Janssens@uhasselt.be</a:t>
            </a:r>
          </a:p>
          <a:p>
            <a:pPr marL="0" lvl="0" indent="0" algn="l" rtl="0">
              <a:lnSpc>
                <a:spcPct val="150000"/>
              </a:lnSpc>
              <a:spcBef>
                <a:spcPts val="0"/>
              </a:spcBef>
              <a:spcAft>
                <a:spcPts val="0"/>
              </a:spcAft>
              <a:buClr>
                <a:schemeClr val="dk1"/>
              </a:buClr>
              <a:buSzPts val="2500"/>
              <a:buNone/>
            </a:pPr>
            <a:r>
              <a:rPr lang="nl-BE" dirty="0"/>
              <a:t>	@LotteJanssens2</a:t>
            </a:r>
            <a:endParaRPr dirty="0"/>
          </a:p>
        </p:txBody>
      </p:sp>
      <p:pic>
        <p:nvPicPr>
          <p:cNvPr id="3" name="Picture 2">
            <a:extLst>
              <a:ext uri="{FF2B5EF4-FFF2-40B4-BE49-F238E27FC236}">
                <a16:creationId xmlns:a16="http://schemas.microsoft.com/office/drawing/2014/main" id="{B6DC5BE5-D2DC-4E50-A34E-42B0F87F9402}"/>
              </a:ext>
            </a:extLst>
          </p:cNvPr>
          <p:cNvPicPr>
            <a:picLocks noChangeAspect="1"/>
          </p:cNvPicPr>
          <p:nvPr/>
        </p:nvPicPr>
        <p:blipFill>
          <a:blip r:embed="rId3"/>
          <a:stretch>
            <a:fillRect/>
          </a:stretch>
        </p:blipFill>
        <p:spPr>
          <a:xfrm>
            <a:off x="1263723" y="3028233"/>
            <a:ext cx="400767" cy="400767"/>
          </a:xfrm>
          <a:prstGeom prst="rect">
            <a:avLst/>
          </a:prstGeom>
        </p:spPr>
      </p:pic>
      <p:pic>
        <p:nvPicPr>
          <p:cNvPr id="7" name="Picture 6">
            <a:extLst>
              <a:ext uri="{FF2B5EF4-FFF2-40B4-BE49-F238E27FC236}">
                <a16:creationId xmlns:a16="http://schemas.microsoft.com/office/drawing/2014/main" id="{414CB298-ABA2-4DB8-B8AA-4C490D9E8B99}"/>
              </a:ext>
            </a:extLst>
          </p:cNvPr>
          <p:cNvPicPr>
            <a:picLocks noChangeAspect="1"/>
          </p:cNvPicPr>
          <p:nvPr/>
        </p:nvPicPr>
        <p:blipFill>
          <a:blip r:embed="rId4"/>
          <a:stretch>
            <a:fillRect/>
          </a:stretch>
        </p:blipFill>
        <p:spPr>
          <a:xfrm flipH="1">
            <a:off x="1219829" y="2441044"/>
            <a:ext cx="444661" cy="4446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574675" y="658912"/>
            <a:ext cx="11042650" cy="296703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F87"/>
              </a:buClr>
              <a:buSzPts val="5400"/>
              <a:buNone/>
            </a:pPr>
            <a:r>
              <a:rPr lang="de-DE" sz="5400" dirty="0"/>
              <a:t>The </a:t>
            </a:r>
            <a:r>
              <a:rPr lang="de-DE" sz="5400" dirty="0" err="1"/>
              <a:t>effectiveness</a:t>
            </a:r>
            <a:r>
              <a:rPr lang="de-DE" sz="5400" dirty="0"/>
              <a:t> </a:t>
            </a:r>
            <a:r>
              <a:rPr lang="de-DE" sz="5400" dirty="0" err="1"/>
              <a:t>of</a:t>
            </a:r>
            <a:r>
              <a:rPr lang="de-DE" sz="5400" dirty="0"/>
              <a:t> </a:t>
            </a:r>
            <a:r>
              <a:rPr lang="de-DE" sz="5400" dirty="0" err="1"/>
              <a:t>breathing</a:t>
            </a:r>
            <a:r>
              <a:rPr lang="de-DE" sz="5400" dirty="0"/>
              <a:t> </a:t>
            </a:r>
            <a:r>
              <a:rPr lang="de-DE" sz="5400" dirty="0" err="1"/>
              <a:t>interventions</a:t>
            </a:r>
            <a:r>
              <a:rPr lang="de-DE" sz="5400" dirty="0"/>
              <a:t> on </a:t>
            </a:r>
            <a:r>
              <a:rPr lang="de-DE" sz="5400" dirty="0" err="1"/>
              <a:t>pain</a:t>
            </a:r>
            <a:r>
              <a:rPr lang="de-DE" sz="5400" dirty="0"/>
              <a:t> and </a:t>
            </a:r>
            <a:r>
              <a:rPr lang="de-DE" sz="5400" dirty="0" err="1"/>
              <a:t>disability</a:t>
            </a:r>
            <a:r>
              <a:rPr lang="de-DE" sz="5400" dirty="0"/>
              <a:t> in spinal </a:t>
            </a:r>
            <a:r>
              <a:rPr lang="de-DE" sz="5400" dirty="0" err="1"/>
              <a:t>pain</a:t>
            </a:r>
            <a:r>
              <a:rPr lang="de-DE" sz="5400" dirty="0"/>
              <a:t>:</a:t>
            </a:r>
            <a:endParaRPr dirty="0"/>
          </a:p>
          <a:p>
            <a:pPr marL="0" lvl="0" indent="0" algn="ctr" rtl="0">
              <a:lnSpc>
                <a:spcPct val="90000"/>
              </a:lnSpc>
              <a:spcBef>
                <a:spcPts val="1000"/>
              </a:spcBef>
              <a:spcAft>
                <a:spcPts val="0"/>
              </a:spcAft>
              <a:buClr>
                <a:srgbClr val="002F87"/>
              </a:buClr>
              <a:buSzPts val="3600"/>
              <a:buNone/>
            </a:pPr>
            <a:r>
              <a:rPr lang="de-DE" sz="3600" dirty="0"/>
              <a:t> a </a:t>
            </a:r>
            <a:r>
              <a:rPr lang="de-DE" sz="3600" dirty="0" err="1"/>
              <a:t>systematic</a:t>
            </a:r>
            <a:r>
              <a:rPr lang="de-DE" sz="3600" dirty="0"/>
              <a:t> review</a:t>
            </a:r>
            <a:endParaRPr dirty="0"/>
          </a:p>
        </p:txBody>
      </p:sp>
      <p:sp>
        <p:nvSpPr>
          <p:cNvPr id="70" name="Google Shape;70;p2"/>
          <p:cNvSpPr txBox="1">
            <a:spLocks noGrp="1"/>
          </p:cNvSpPr>
          <p:nvPr>
            <p:ph type="body" idx="2"/>
          </p:nvPr>
        </p:nvSpPr>
        <p:spPr>
          <a:xfrm>
            <a:off x="1807030" y="3961411"/>
            <a:ext cx="8850085" cy="1128413"/>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500"/>
              <a:buNone/>
            </a:pPr>
            <a:r>
              <a:rPr lang="de-DE" sz="2400" u="sng" dirty="0"/>
              <a:t>Lotte Janssens </a:t>
            </a:r>
            <a:r>
              <a:rPr lang="de-DE" sz="2400" dirty="0"/>
              <a:t>&amp; Sofie Van </a:t>
            </a:r>
            <a:r>
              <a:rPr lang="de-DE" sz="2400" dirty="0" err="1"/>
              <a:t>Wesemael</a:t>
            </a:r>
            <a:r>
              <a:rPr lang="de-DE" sz="2400" dirty="0"/>
              <a:t>, Charlotte </a:t>
            </a:r>
            <a:r>
              <a:rPr lang="de-DE" sz="2400" dirty="0" err="1"/>
              <a:t>Amerijckx</a:t>
            </a:r>
            <a:r>
              <a:rPr lang="de-DE" sz="2400" dirty="0"/>
              <a:t>, Nina Goossens, Sim Klaps, Elke </a:t>
            </a:r>
            <a:r>
              <a:rPr lang="de-DE" sz="2400" dirty="0" err="1"/>
              <a:t>Vlemincx</a:t>
            </a:r>
            <a:r>
              <a:rPr lang="de-DE" sz="2400" dirty="0"/>
              <a:t> &amp; </a:t>
            </a:r>
            <a:r>
              <a:rPr lang="de-DE" sz="2400" dirty="0" err="1"/>
              <a:t>Katleen</a:t>
            </a:r>
            <a:r>
              <a:rPr lang="de-DE" sz="2400" dirty="0"/>
              <a:t> </a:t>
            </a:r>
            <a:r>
              <a:rPr lang="de-DE" sz="2400" dirty="0" err="1"/>
              <a:t>Bogaerts</a:t>
            </a:r>
            <a:endParaRPr sz="2400" dirty="0"/>
          </a:p>
        </p:txBody>
      </p:sp>
      <p:pic>
        <p:nvPicPr>
          <p:cNvPr id="3" name="Picture 2">
            <a:extLst>
              <a:ext uri="{FF2B5EF4-FFF2-40B4-BE49-F238E27FC236}">
                <a16:creationId xmlns:a16="http://schemas.microsoft.com/office/drawing/2014/main" id="{5FE12122-47D2-4CD1-BD1F-245666467250}"/>
              </a:ext>
            </a:extLst>
          </p:cNvPr>
          <p:cNvPicPr>
            <a:picLocks noChangeAspect="1"/>
          </p:cNvPicPr>
          <p:nvPr/>
        </p:nvPicPr>
        <p:blipFill>
          <a:blip r:embed="rId3"/>
          <a:stretch>
            <a:fillRect/>
          </a:stretch>
        </p:blipFill>
        <p:spPr>
          <a:xfrm>
            <a:off x="4637087" y="5772696"/>
            <a:ext cx="2786495" cy="660456"/>
          </a:xfrm>
          <a:prstGeom prst="rect">
            <a:avLst/>
          </a:prstGeom>
        </p:spPr>
      </p:pic>
      <p:pic>
        <p:nvPicPr>
          <p:cNvPr id="4" name="Picture 3">
            <a:extLst>
              <a:ext uri="{FF2B5EF4-FFF2-40B4-BE49-F238E27FC236}">
                <a16:creationId xmlns:a16="http://schemas.microsoft.com/office/drawing/2014/main" id="{08C88790-2FF9-477F-93E4-9FAA96D4F6D8}"/>
              </a:ext>
            </a:extLst>
          </p:cNvPr>
          <p:cNvPicPr>
            <a:picLocks noChangeAspect="1"/>
          </p:cNvPicPr>
          <p:nvPr/>
        </p:nvPicPr>
        <p:blipFill>
          <a:blip r:embed="rId4"/>
          <a:stretch>
            <a:fillRect/>
          </a:stretch>
        </p:blipFill>
        <p:spPr>
          <a:xfrm>
            <a:off x="8948057" y="5772696"/>
            <a:ext cx="2509404" cy="747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Google Shape;85;p4">
            <a:extLst>
              <a:ext uri="{FF2B5EF4-FFF2-40B4-BE49-F238E27FC236}">
                <a16:creationId xmlns:a16="http://schemas.microsoft.com/office/drawing/2014/main" id="{A65ADBE9-B1B6-4F93-AD67-53BC80E0D43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Dysfunctional breathing in spinal pain</a:t>
            </a:r>
          </a:p>
        </p:txBody>
      </p:sp>
      <p:pic>
        <p:nvPicPr>
          <p:cNvPr id="3" name="Google Shape;87;p4">
            <a:extLst>
              <a:ext uri="{FF2B5EF4-FFF2-40B4-BE49-F238E27FC236}">
                <a16:creationId xmlns:a16="http://schemas.microsoft.com/office/drawing/2014/main" id="{E9F0823E-CD52-441B-BD3A-D0F302FE1ECC}"/>
              </a:ext>
            </a:extLst>
          </p:cNvPr>
          <p:cNvPicPr preferRelativeResize="0"/>
          <p:nvPr/>
        </p:nvPicPr>
        <p:blipFill rotWithShape="1">
          <a:blip r:embed="rId3">
            <a:alphaModFix/>
          </a:blip>
          <a:srcRect/>
          <a:stretch/>
        </p:blipFill>
        <p:spPr>
          <a:xfrm>
            <a:off x="3898861" y="2155591"/>
            <a:ext cx="3524742" cy="3296110"/>
          </a:xfrm>
          <a:prstGeom prst="rect">
            <a:avLst/>
          </a:prstGeom>
          <a:noFill/>
          <a:ln>
            <a:noFill/>
          </a:ln>
        </p:spPr>
      </p:pic>
      <p:sp>
        <p:nvSpPr>
          <p:cNvPr id="10" name="Google Shape;78;p3">
            <a:extLst>
              <a:ext uri="{FF2B5EF4-FFF2-40B4-BE49-F238E27FC236}">
                <a16:creationId xmlns:a16="http://schemas.microsoft.com/office/drawing/2014/main" id="{3E774948-8DEE-42DE-A867-483829FF56F4}"/>
              </a:ext>
            </a:extLst>
          </p:cNvPr>
          <p:cNvSpPr txBox="1"/>
          <p:nvPr/>
        </p:nvSpPr>
        <p:spPr>
          <a:xfrm>
            <a:off x="8079129" y="6037047"/>
            <a:ext cx="3936281" cy="6330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err="1">
                <a:solidFill>
                  <a:srgbClr val="002F87"/>
                </a:solidFill>
                <a:sym typeface="Arial"/>
              </a:rPr>
              <a:t>Beeckmans</a:t>
            </a:r>
            <a:r>
              <a:rPr lang="de-DE" sz="1200" b="0" i="0" u="none" strike="noStrike" cap="none" dirty="0">
                <a:solidFill>
                  <a:srgbClr val="002F87"/>
                </a:solidFill>
                <a:sym typeface="Arial"/>
              </a:rPr>
              <a:t> et al. 2016, Rasmussen-Barr E et al. 2019</a:t>
            </a:r>
            <a:endParaRPr sz="1200" dirty="0">
              <a:solidFill>
                <a:srgbClr val="002F87"/>
              </a:solidFill>
            </a:endParaRPr>
          </a:p>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a:solidFill>
                  <a:srgbClr val="002F87"/>
                </a:solidFill>
                <a:sym typeface="Arial"/>
              </a:rPr>
              <a:t>Roussel et al. 2009, Stephen et al. 2022</a:t>
            </a:r>
            <a:endParaRPr sz="1200" dirty="0">
              <a:solidFill>
                <a:srgbClr val="002F87"/>
              </a:solidFill>
            </a:endParaRPr>
          </a:p>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a:solidFill>
                  <a:srgbClr val="002F87"/>
                </a:solidFill>
                <a:sym typeface="Arial"/>
              </a:rPr>
              <a:t>Kolar et al. 2012, Janssens et al. 2013</a:t>
            </a:r>
            <a:endParaRPr sz="1200" dirty="0">
              <a:solidFill>
                <a:srgbClr val="002F87"/>
              </a:solidFill>
            </a:endParaRPr>
          </a:p>
        </p:txBody>
      </p:sp>
    </p:spTree>
    <p:extLst>
      <p:ext uri="{BB962C8B-B14F-4D97-AF65-F5344CB8AC3E}">
        <p14:creationId xmlns:p14="http://schemas.microsoft.com/office/powerpoint/2010/main" val="72414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Google Shape;85;p4">
            <a:extLst>
              <a:ext uri="{FF2B5EF4-FFF2-40B4-BE49-F238E27FC236}">
                <a16:creationId xmlns:a16="http://schemas.microsoft.com/office/drawing/2014/main" id="{A65ADBE9-B1B6-4F93-AD67-53BC80E0D43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Dysfunctional breathing in spinal pain</a:t>
            </a:r>
          </a:p>
        </p:txBody>
      </p:sp>
      <p:pic>
        <p:nvPicPr>
          <p:cNvPr id="3" name="Google Shape;87;p4">
            <a:extLst>
              <a:ext uri="{FF2B5EF4-FFF2-40B4-BE49-F238E27FC236}">
                <a16:creationId xmlns:a16="http://schemas.microsoft.com/office/drawing/2014/main" id="{E9F0823E-CD52-441B-BD3A-D0F302FE1ECC}"/>
              </a:ext>
            </a:extLst>
          </p:cNvPr>
          <p:cNvPicPr preferRelativeResize="0"/>
          <p:nvPr/>
        </p:nvPicPr>
        <p:blipFill rotWithShape="1">
          <a:blip r:embed="rId3">
            <a:alphaModFix/>
          </a:blip>
          <a:srcRect/>
          <a:stretch/>
        </p:blipFill>
        <p:spPr>
          <a:xfrm>
            <a:off x="3898861" y="2155591"/>
            <a:ext cx="3524742" cy="3296110"/>
          </a:xfrm>
          <a:prstGeom prst="rect">
            <a:avLst/>
          </a:prstGeom>
          <a:noFill/>
          <a:ln>
            <a:noFill/>
          </a:ln>
        </p:spPr>
      </p:pic>
      <p:sp>
        <p:nvSpPr>
          <p:cNvPr id="4" name="Google Shape;88;p4">
            <a:extLst>
              <a:ext uri="{FF2B5EF4-FFF2-40B4-BE49-F238E27FC236}">
                <a16:creationId xmlns:a16="http://schemas.microsoft.com/office/drawing/2014/main" id="{8585F523-15E8-44C0-BFEA-AA66D5C297B0}"/>
              </a:ext>
            </a:extLst>
          </p:cNvPr>
          <p:cNvSpPr/>
          <p:nvPr/>
        </p:nvSpPr>
        <p:spPr>
          <a:xfrm>
            <a:off x="4821293" y="5417599"/>
            <a:ext cx="2123517" cy="1161121"/>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err="1">
                <a:solidFill>
                  <a:srgbClr val="002F87"/>
                </a:solidFill>
                <a:latin typeface="Calibri"/>
                <a:ea typeface="Calibri"/>
                <a:cs typeface="Calibri"/>
                <a:sym typeface="Calibri"/>
              </a:rPr>
              <a:t>Smaller</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diaphragm</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excursion</a:t>
            </a:r>
            <a:endParaRPr sz="2400" b="0" i="0" u="none" strike="noStrike" cap="none" dirty="0">
              <a:solidFill>
                <a:srgbClr val="002F87"/>
              </a:solidFill>
              <a:latin typeface="Calibri"/>
              <a:ea typeface="Calibri"/>
              <a:cs typeface="Calibri"/>
              <a:sym typeface="Calibri"/>
            </a:endParaRPr>
          </a:p>
        </p:txBody>
      </p:sp>
      <p:sp>
        <p:nvSpPr>
          <p:cNvPr id="5" name="Google Shape;89;p4">
            <a:extLst>
              <a:ext uri="{FF2B5EF4-FFF2-40B4-BE49-F238E27FC236}">
                <a16:creationId xmlns:a16="http://schemas.microsoft.com/office/drawing/2014/main" id="{EEAA4989-FF51-4BF1-98D1-EDF578162277}"/>
              </a:ext>
            </a:extLst>
          </p:cNvPr>
          <p:cNvSpPr/>
          <p:nvPr/>
        </p:nvSpPr>
        <p:spPr>
          <a:xfrm>
            <a:off x="2452240" y="2486191"/>
            <a:ext cx="2027163" cy="1316977"/>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err="1">
                <a:solidFill>
                  <a:srgbClr val="002F87"/>
                </a:solidFill>
                <a:latin typeface="Calibri"/>
                <a:ea typeface="Calibri"/>
                <a:cs typeface="Calibri"/>
                <a:sym typeface="Calibri"/>
              </a:rPr>
              <a:t>Predominant</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thoracic</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breathing</a:t>
            </a:r>
            <a:endParaRPr sz="2400" b="0" i="0" u="none" strike="noStrike" cap="none" dirty="0">
              <a:solidFill>
                <a:srgbClr val="002F87"/>
              </a:solidFill>
              <a:latin typeface="Calibri"/>
              <a:ea typeface="Calibri"/>
              <a:cs typeface="Calibri"/>
              <a:sym typeface="Calibri"/>
            </a:endParaRPr>
          </a:p>
        </p:txBody>
      </p:sp>
      <p:sp>
        <p:nvSpPr>
          <p:cNvPr id="6" name="Google Shape;90;p4">
            <a:extLst>
              <a:ext uri="{FF2B5EF4-FFF2-40B4-BE49-F238E27FC236}">
                <a16:creationId xmlns:a16="http://schemas.microsoft.com/office/drawing/2014/main" id="{0D0CAA3B-4F7C-4589-83A4-35C9CBD88093}"/>
              </a:ext>
            </a:extLst>
          </p:cNvPr>
          <p:cNvSpPr/>
          <p:nvPr/>
        </p:nvSpPr>
        <p:spPr>
          <a:xfrm>
            <a:off x="2452241" y="4133768"/>
            <a:ext cx="2016068" cy="1161121"/>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err="1">
                <a:solidFill>
                  <a:srgbClr val="002F87"/>
                </a:solidFill>
                <a:latin typeface="Calibri"/>
                <a:ea typeface="Calibri"/>
                <a:cs typeface="Calibri"/>
                <a:sym typeface="Calibri"/>
              </a:rPr>
              <a:t>Elevated</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diaphragm</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position</a:t>
            </a:r>
            <a:endParaRPr sz="2400" b="0" i="0" u="none" strike="noStrike" cap="none" dirty="0">
              <a:solidFill>
                <a:srgbClr val="002F87"/>
              </a:solidFill>
              <a:latin typeface="Calibri"/>
              <a:ea typeface="Calibri"/>
              <a:cs typeface="Calibri"/>
              <a:sym typeface="Calibri"/>
            </a:endParaRPr>
          </a:p>
        </p:txBody>
      </p:sp>
      <p:sp>
        <p:nvSpPr>
          <p:cNvPr id="7" name="Google Shape;91;p4">
            <a:extLst>
              <a:ext uri="{FF2B5EF4-FFF2-40B4-BE49-F238E27FC236}">
                <a16:creationId xmlns:a16="http://schemas.microsoft.com/office/drawing/2014/main" id="{212EDD9A-8000-4C07-8269-B82B94A55F1C}"/>
              </a:ext>
            </a:extLst>
          </p:cNvPr>
          <p:cNvSpPr/>
          <p:nvPr/>
        </p:nvSpPr>
        <p:spPr>
          <a:xfrm>
            <a:off x="6940478" y="2507087"/>
            <a:ext cx="2027163" cy="1296081"/>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err="1">
                <a:solidFill>
                  <a:srgbClr val="002F87"/>
                </a:solidFill>
                <a:latin typeface="Calibri"/>
                <a:ea typeface="Calibri"/>
                <a:cs typeface="Calibri"/>
                <a:sym typeface="Calibri"/>
              </a:rPr>
              <a:t>Reduced</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diaphragm</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strength</a:t>
            </a:r>
            <a:endParaRPr sz="2400" b="0" i="0" u="none" strike="noStrike" cap="none" dirty="0">
              <a:solidFill>
                <a:srgbClr val="002F87"/>
              </a:solidFill>
              <a:latin typeface="Calibri"/>
              <a:ea typeface="Calibri"/>
              <a:cs typeface="Calibri"/>
              <a:sym typeface="Calibri"/>
            </a:endParaRPr>
          </a:p>
        </p:txBody>
      </p:sp>
      <p:sp>
        <p:nvSpPr>
          <p:cNvPr id="8" name="Google Shape;92;p4">
            <a:extLst>
              <a:ext uri="{FF2B5EF4-FFF2-40B4-BE49-F238E27FC236}">
                <a16:creationId xmlns:a16="http://schemas.microsoft.com/office/drawing/2014/main" id="{EAE49DF4-A5A3-4BA5-9AF5-6EE00EE87D92}"/>
              </a:ext>
            </a:extLst>
          </p:cNvPr>
          <p:cNvSpPr/>
          <p:nvPr/>
        </p:nvSpPr>
        <p:spPr>
          <a:xfrm>
            <a:off x="6914591" y="4087729"/>
            <a:ext cx="2078938" cy="1161121"/>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err="1">
                <a:solidFill>
                  <a:srgbClr val="002F87"/>
                </a:solidFill>
                <a:latin typeface="Calibri"/>
                <a:ea typeface="Calibri"/>
                <a:cs typeface="Calibri"/>
                <a:sym typeface="Calibri"/>
              </a:rPr>
              <a:t>Increased</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diaphragm</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fatigue</a:t>
            </a:r>
            <a:endParaRPr sz="2400" b="0" i="0" u="none" strike="noStrike" cap="none" dirty="0">
              <a:solidFill>
                <a:srgbClr val="002F87"/>
              </a:solidFill>
              <a:latin typeface="Calibri"/>
              <a:ea typeface="Calibri"/>
              <a:cs typeface="Calibri"/>
              <a:sym typeface="Calibri"/>
            </a:endParaRPr>
          </a:p>
        </p:txBody>
      </p:sp>
      <p:sp>
        <p:nvSpPr>
          <p:cNvPr id="9" name="Google Shape;93;p4">
            <a:extLst>
              <a:ext uri="{FF2B5EF4-FFF2-40B4-BE49-F238E27FC236}">
                <a16:creationId xmlns:a16="http://schemas.microsoft.com/office/drawing/2014/main" id="{ACD496D2-B52D-4B89-9D4F-DD96A434E0DC}"/>
              </a:ext>
            </a:extLst>
          </p:cNvPr>
          <p:cNvSpPr/>
          <p:nvPr/>
        </p:nvSpPr>
        <p:spPr>
          <a:xfrm>
            <a:off x="4677508" y="1181347"/>
            <a:ext cx="2365929" cy="1161121"/>
          </a:xfrm>
          <a:prstGeom prst="roundRect">
            <a:avLst>
              <a:gd name="adj" fmla="val 16667"/>
            </a:avLst>
          </a:prstGeom>
          <a:solidFill>
            <a:schemeClr val="bg1"/>
          </a:solidFill>
          <a:ln w="38100" cap="flat" cmpd="sng">
            <a:solidFill>
              <a:srgbClr val="002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a:solidFill>
                  <a:srgbClr val="002F87"/>
                </a:solidFill>
                <a:latin typeface="Calibri"/>
                <a:ea typeface="Calibri"/>
                <a:cs typeface="Calibri"/>
                <a:sym typeface="Calibri"/>
              </a:rPr>
              <a:t>Symptoms </a:t>
            </a:r>
            <a:r>
              <a:rPr lang="de-DE" sz="2400" b="0" i="0" u="none" strike="noStrike" cap="none" dirty="0" err="1">
                <a:solidFill>
                  <a:srgbClr val="002F87"/>
                </a:solidFill>
                <a:latin typeface="Calibri"/>
                <a:ea typeface="Calibri"/>
                <a:cs typeface="Calibri"/>
                <a:sym typeface="Calibri"/>
              </a:rPr>
              <a:t>of</a:t>
            </a:r>
            <a:r>
              <a:rPr lang="de-DE" sz="2400" b="0" i="0" u="none" strike="noStrike" cap="none" dirty="0">
                <a:solidFill>
                  <a:srgbClr val="002F87"/>
                </a:solidFill>
                <a:latin typeface="Calibri"/>
                <a:ea typeface="Calibri"/>
                <a:cs typeface="Calibri"/>
                <a:sym typeface="Calibri"/>
              </a:rPr>
              <a:t> </a:t>
            </a:r>
            <a:r>
              <a:rPr lang="de-DE" sz="2400" b="0" i="0" u="none" strike="noStrike" cap="none" dirty="0" err="1">
                <a:solidFill>
                  <a:srgbClr val="002F87"/>
                </a:solidFill>
                <a:latin typeface="Calibri"/>
                <a:ea typeface="Calibri"/>
                <a:cs typeface="Calibri"/>
                <a:sym typeface="Calibri"/>
              </a:rPr>
              <a:t>hyperventilation</a:t>
            </a:r>
            <a:endParaRPr sz="2400" b="0" i="0" u="none" strike="noStrike" cap="none" dirty="0">
              <a:solidFill>
                <a:srgbClr val="002F87"/>
              </a:solidFill>
              <a:latin typeface="Calibri"/>
              <a:ea typeface="Calibri"/>
              <a:cs typeface="Calibri"/>
              <a:sym typeface="Calibri"/>
            </a:endParaRPr>
          </a:p>
        </p:txBody>
      </p:sp>
      <p:sp>
        <p:nvSpPr>
          <p:cNvPr id="10" name="Google Shape;78;p3">
            <a:extLst>
              <a:ext uri="{FF2B5EF4-FFF2-40B4-BE49-F238E27FC236}">
                <a16:creationId xmlns:a16="http://schemas.microsoft.com/office/drawing/2014/main" id="{3E774948-8DEE-42DE-A867-483829FF56F4}"/>
              </a:ext>
            </a:extLst>
          </p:cNvPr>
          <p:cNvSpPr txBox="1"/>
          <p:nvPr/>
        </p:nvSpPr>
        <p:spPr>
          <a:xfrm>
            <a:off x="8079129" y="6037047"/>
            <a:ext cx="3936281" cy="6330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err="1">
                <a:solidFill>
                  <a:srgbClr val="002F87"/>
                </a:solidFill>
                <a:sym typeface="Arial"/>
              </a:rPr>
              <a:t>Beeckmans</a:t>
            </a:r>
            <a:r>
              <a:rPr lang="de-DE" sz="1200" b="0" i="0" u="none" strike="noStrike" cap="none" dirty="0">
                <a:solidFill>
                  <a:srgbClr val="002F87"/>
                </a:solidFill>
                <a:sym typeface="Arial"/>
              </a:rPr>
              <a:t> et al. 2016, Rasmussen-Barr E et al. 2019</a:t>
            </a:r>
            <a:endParaRPr sz="1200" dirty="0">
              <a:solidFill>
                <a:srgbClr val="002F87"/>
              </a:solidFill>
            </a:endParaRPr>
          </a:p>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a:solidFill>
                  <a:srgbClr val="002F87"/>
                </a:solidFill>
                <a:sym typeface="Arial"/>
              </a:rPr>
              <a:t>Roussel et al. 2009, Stephen et al. 2022</a:t>
            </a:r>
            <a:endParaRPr sz="1200" dirty="0">
              <a:solidFill>
                <a:srgbClr val="002F87"/>
              </a:solidFill>
            </a:endParaRPr>
          </a:p>
          <a:p>
            <a:pPr marL="0" marR="0" lvl="0" indent="0" algn="l" rtl="0">
              <a:lnSpc>
                <a:spcPct val="90000"/>
              </a:lnSpc>
              <a:spcBef>
                <a:spcPts val="0"/>
              </a:spcBef>
              <a:spcAft>
                <a:spcPts val="0"/>
              </a:spcAft>
              <a:buClr>
                <a:srgbClr val="002F87"/>
              </a:buClr>
              <a:buSzPts val="2400"/>
              <a:buFont typeface="Arial"/>
              <a:buNone/>
            </a:pPr>
            <a:r>
              <a:rPr lang="de-DE" sz="1200" b="0" i="0" u="none" strike="noStrike" cap="none" dirty="0">
                <a:solidFill>
                  <a:srgbClr val="002F87"/>
                </a:solidFill>
                <a:sym typeface="Arial"/>
              </a:rPr>
              <a:t>Kolar et al. 2012, Janssens et al. 2013</a:t>
            </a:r>
            <a:endParaRPr sz="1200" dirty="0">
              <a:solidFill>
                <a:srgbClr val="002F87"/>
              </a:solidFill>
            </a:endParaRPr>
          </a:p>
        </p:txBody>
      </p:sp>
    </p:spTree>
    <p:extLst>
      <p:ext uri="{BB962C8B-B14F-4D97-AF65-F5344CB8AC3E}">
        <p14:creationId xmlns:p14="http://schemas.microsoft.com/office/powerpoint/2010/main" val="9904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Breathing interventions in spinal pain</a:t>
            </a:r>
          </a:p>
        </p:txBody>
      </p:sp>
      <p:sp>
        <p:nvSpPr>
          <p:cNvPr id="6" name="TextBox 5">
            <a:extLst>
              <a:ext uri="{FF2B5EF4-FFF2-40B4-BE49-F238E27FC236}">
                <a16:creationId xmlns:a16="http://schemas.microsoft.com/office/drawing/2014/main" id="{CF3F8B96-A92B-4C9A-A639-0C741253CEF6}"/>
              </a:ext>
            </a:extLst>
          </p:cNvPr>
          <p:cNvSpPr txBox="1"/>
          <p:nvPr/>
        </p:nvSpPr>
        <p:spPr>
          <a:xfrm>
            <a:off x="891251" y="1083458"/>
            <a:ext cx="8069838" cy="3890489"/>
          </a:xfrm>
          <a:prstGeom prst="rect">
            <a:avLst/>
          </a:prstGeom>
          <a:noFill/>
        </p:spPr>
        <p:txBody>
          <a:bodyPr wrap="none" rtlCol="0">
            <a:spAutoFit/>
          </a:bodyPr>
          <a:lstStyle/>
          <a:p>
            <a:pPr marL="457200" indent="-457200">
              <a:lnSpc>
                <a:spcPct val="150000"/>
              </a:lnSpc>
              <a:buClr>
                <a:srgbClr val="002F87"/>
              </a:buClr>
              <a:buFont typeface="Arial" panose="020B0604020202020204" pitchFamily="34" charset="0"/>
              <a:buChar char="•"/>
            </a:pPr>
            <a:r>
              <a:rPr lang="nl-BE" sz="2800" dirty="0" err="1">
                <a:solidFill>
                  <a:srgbClr val="002F87"/>
                </a:solidFill>
              </a:rPr>
              <a:t>Promising</a:t>
            </a:r>
            <a:r>
              <a:rPr lang="nl-BE" sz="2800" dirty="0">
                <a:solidFill>
                  <a:srgbClr val="002F87"/>
                </a:solidFill>
              </a:rPr>
              <a:t> </a:t>
            </a:r>
            <a:r>
              <a:rPr lang="nl-BE" sz="2800" dirty="0" err="1">
                <a:solidFill>
                  <a:srgbClr val="002F87"/>
                </a:solidFill>
              </a:rPr>
              <a:t>to</a:t>
            </a:r>
            <a:r>
              <a:rPr lang="nl-BE" sz="2800" dirty="0">
                <a:solidFill>
                  <a:srgbClr val="002F87"/>
                </a:solidFill>
              </a:rPr>
              <a:t> </a:t>
            </a:r>
            <a:r>
              <a:rPr lang="nl-BE" sz="2800" dirty="0" err="1">
                <a:solidFill>
                  <a:srgbClr val="002F87"/>
                </a:solidFill>
              </a:rPr>
              <a:t>reduce</a:t>
            </a:r>
            <a:r>
              <a:rPr lang="nl-BE" sz="2800" dirty="0">
                <a:solidFill>
                  <a:srgbClr val="002F87"/>
                </a:solidFill>
              </a:rPr>
              <a:t> </a:t>
            </a:r>
            <a:r>
              <a:rPr lang="nl-BE" sz="2800" dirty="0" err="1">
                <a:solidFill>
                  <a:srgbClr val="002F87"/>
                </a:solidFill>
              </a:rPr>
              <a:t>pain</a:t>
            </a:r>
            <a:r>
              <a:rPr lang="nl-BE" sz="2800" dirty="0">
                <a:solidFill>
                  <a:srgbClr val="002F87"/>
                </a:solidFill>
              </a:rPr>
              <a:t> </a:t>
            </a:r>
            <a:r>
              <a:rPr lang="nl-BE" sz="1600" dirty="0">
                <a:solidFill>
                  <a:srgbClr val="002F87"/>
                </a:solidFill>
              </a:rPr>
              <a:t>(</a:t>
            </a:r>
            <a:r>
              <a:rPr lang="nl-BE" sz="1600" dirty="0" err="1">
                <a:solidFill>
                  <a:srgbClr val="002F87"/>
                </a:solidFill>
              </a:rPr>
              <a:t>Tatsios</a:t>
            </a:r>
            <a:r>
              <a:rPr lang="nl-BE" sz="1600" dirty="0">
                <a:solidFill>
                  <a:srgbClr val="002F87"/>
                </a:solidFill>
              </a:rPr>
              <a:t> et al. 2022, </a:t>
            </a:r>
            <a:r>
              <a:rPr lang="nl-BE" sz="1600" dirty="0" err="1">
                <a:solidFill>
                  <a:srgbClr val="002F87"/>
                </a:solidFill>
              </a:rPr>
              <a:t>Zhai</a:t>
            </a:r>
            <a:r>
              <a:rPr lang="nl-BE" sz="1600" dirty="0">
                <a:solidFill>
                  <a:srgbClr val="002F87"/>
                </a:solidFill>
              </a:rPr>
              <a:t> et al. 2024)</a:t>
            </a:r>
          </a:p>
          <a:p>
            <a:pPr>
              <a:lnSpc>
                <a:spcPct val="150000"/>
              </a:lnSpc>
              <a:buClr>
                <a:srgbClr val="002F87"/>
              </a:buClr>
            </a:pPr>
            <a:r>
              <a:rPr lang="nl-BE" sz="1600" dirty="0">
                <a:solidFill>
                  <a:srgbClr val="002F87"/>
                </a:solidFill>
              </a:rPr>
              <a:t> </a:t>
            </a:r>
            <a:r>
              <a:rPr lang="nl-BE" sz="2800" dirty="0">
                <a:solidFill>
                  <a:srgbClr val="F04B5B"/>
                </a:solidFill>
              </a:rPr>
              <a:t>BUT</a:t>
            </a:r>
          </a:p>
          <a:p>
            <a:pPr marL="457200" indent="-457200">
              <a:lnSpc>
                <a:spcPct val="150000"/>
              </a:lnSpc>
              <a:buClr>
                <a:srgbClr val="002F87"/>
              </a:buClr>
              <a:buFont typeface="Arial" panose="020B0604020202020204" pitchFamily="34" charset="0"/>
              <a:buChar char="•"/>
            </a:pPr>
            <a:r>
              <a:rPr lang="nl-BE" sz="2800" dirty="0" err="1">
                <a:solidFill>
                  <a:srgbClr val="002F87"/>
                </a:solidFill>
              </a:rPr>
              <a:t>Which</a:t>
            </a:r>
            <a:r>
              <a:rPr lang="nl-BE" sz="2800" dirty="0">
                <a:solidFill>
                  <a:srgbClr val="002F87"/>
                </a:solidFill>
              </a:rPr>
              <a:t> types?</a:t>
            </a:r>
          </a:p>
          <a:p>
            <a:pPr>
              <a:lnSpc>
                <a:spcPct val="150000"/>
              </a:lnSpc>
              <a:buClr>
                <a:srgbClr val="002F87"/>
              </a:buClr>
            </a:pPr>
            <a:endParaRPr lang="nl-BE" sz="2800" dirty="0">
              <a:solidFill>
                <a:srgbClr val="002F87"/>
              </a:solidFill>
            </a:endParaRPr>
          </a:p>
          <a:p>
            <a:pPr>
              <a:lnSpc>
                <a:spcPct val="150000"/>
              </a:lnSpc>
              <a:buClr>
                <a:srgbClr val="002F87"/>
              </a:buClr>
            </a:pP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err="1">
                <a:solidFill>
                  <a:srgbClr val="002F87"/>
                </a:solidFill>
              </a:rPr>
              <a:t>Which</a:t>
            </a:r>
            <a:r>
              <a:rPr lang="nl-BE" sz="2800" dirty="0">
                <a:solidFill>
                  <a:srgbClr val="002F87"/>
                </a:solidFill>
              </a:rPr>
              <a:t> </a:t>
            </a:r>
            <a:r>
              <a:rPr lang="nl-BE" sz="2800" dirty="0" err="1">
                <a:solidFill>
                  <a:srgbClr val="002F87"/>
                </a:solidFill>
              </a:rPr>
              <a:t>working</a:t>
            </a:r>
            <a:r>
              <a:rPr lang="nl-BE" sz="2800" dirty="0">
                <a:solidFill>
                  <a:srgbClr val="002F87"/>
                </a:solidFill>
              </a:rPr>
              <a:t> </a:t>
            </a:r>
            <a:r>
              <a:rPr lang="nl-BE" sz="2800" dirty="0" err="1">
                <a:solidFill>
                  <a:srgbClr val="002F87"/>
                </a:solidFill>
              </a:rPr>
              <a:t>mechanisms</a:t>
            </a:r>
            <a:r>
              <a:rPr lang="nl-BE" sz="2800" dirty="0">
                <a:solidFill>
                  <a:srgbClr val="002F87"/>
                </a:solidFill>
              </a:rPr>
              <a:t>? </a:t>
            </a:r>
          </a:p>
        </p:txBody>
      </p:sp>
      <p:pic>
        <p:nvPicPr>
          <p:cNvPr id="9" name="Google Shape;139;p7" descr="Sports Performance Bulletin - Techniques - Inspiratory muscle training:  train the diaphragm muscle for better performance">
            <a:extLst>
              <a:ext uri="{FF2B5EF4-FFF2-40B4-BE49-F238E27FC236}">
                <a16:creationId xmlns:a16="http://schemas.microsoft.com/office/drawing/2014/main" id="{7983D57A-38E0-4AB6-B169-651CB0917AA9}"/>
              </a:ext>
            </a:extLst>
          </p:cNvPr>
          <p:cNvPicPr preferRelativeResize="0"/>
          <p:nvPr/>
        </p:nvPicPr>
        <p:blipFill rotWithShape="1">
          <a:blip r:embed="rId3">
            <a:alphaModFix/>
          </a:blip>
          <a:srcRect/>
          <a:stretch/>
        </p:blipFill>
        <p:spPr>
          <a:xfrm>
            <a:off x="8182994" y="2693298"/>
            <a:ext cx="2393572" cy="1319517"/>
          </a:xfrm>
          <a:prstGeom prst="rect">
            <a:avLst/>
          </a:prstGeom>
          <a:noFill/>
          <a:ln w="38100" cap="flat" cmpd="sng">
            <a:solidFill>
              <a:srgbClr val="002F87"/>
            </a:solidFill>
            <a:prstDash val="solid"/>
            <a:round/>
            <a:headEnd type="none" w="sm" len="sm"/>
            <a:tailEnd type="none" w="sm" len="sm"/>
          </a:ln>
        </p:spPr>
      </p:pic>
      <p:pic>
        <p:nvPicPr>
          <p:cNvPr id="10" name="Google Shape;140;p7" descr="10 Breathing Techniques for Stress Relief">
            <a:extLst>
              <a:ext uri="{FF2B5EF4-FFF2-40B4-BE49-F238E27FC236}">
                <a16:creationId xmlns:a16="http://schemas.microsoft.com/office/drawing/2014/main" id="{AD0CEA67-B35D-424B-8606-44533A546F19}"/>
              </a:ext>
            </a:extLst>
          </p:cNvPr>
          <p:cNvPicPr preferRelativeResize="0"/>
          <p:nvPr/>
        </p:nvPicPr>
        <p:blipFill rotWithShape="1">
          <a:blip r:embed="rId4">
            <a:alphaModFix/>
          </a:blip>
          <a:srcRect/>
          <a:stretch/>
        </p:blipFill>
        <p:spPr>
          <a:xfrm>
            <a:off x="3882794" y="2693300"/>
            <a:ext cx="1484975" cy="1319516"/>
          </a:xfrm>
          <a:prstGeom prst="rect">
            <a:avLst/>
          </a:prstGeom>
          <a:noFill/>
          <a:ln w="38100" cap="flat" cmpd="sng">
            <a:solidFill>
              <a:srgbClr val="002F87"/>
            </a:solidFill>
            <a:prstDash val="solid"/>
            <a:round/>
            <a:headEnd type="none" w="sm" len="sm"/>
            <a:tailEnd type="none" w="sm" len="sm"/>
          </a:ln>
        </p:spPr>
      </p:pic>
      <p:pic>
        <p:nvPicPr>
          <p:cNvPr id="11" name="Google Shape;141;p7" descr="Philips Threshold PEP Respiratory Muscle Trainer - Oxigo">
            <a:extLst>
              <a:ext uri="{FF2B5EF4-FFF2-40B4-BE49-F238E27FC236}">
                <a16:creationId xmlns:a16="http://schemas.microsoft.com/office/drawing/2014/main" id="{0BA1F9F6-C0E2-4AAA-B7D6-8AD354CE9A0C}"/>
              </a:ext>
            </a:extLst>
          </p:cNvPr>
          <p:cNvPicPr preferRelativeResize="0"/>
          <p:nvPr/>
        </p:nvPicPr>
        <p:blipFill rotWithShape="1">
          <a:blip r:embed="rId5">
            <a:alphaModFix/>
          </a:blip>
          <a:srcRect/>
          <a:stretch/>
        </p:blipFill>
        <p:spPr>
          <a:xfrm>
            <a:off x="5659098" y="2693299"/>
            <a:ext cx="2232567" cy="1319517"/>
          </a:xfrm>
          <a:prstGeom prst="rect">
            <a:avLst/>
          </a:prstGeom>
          <a:noFill/>
          <a:ln w="38100" cap="flat" cmpd="sng">
            <a:solidFill>
              <a:srgbClr val="002F87"/>
            </a:solidFill>
            <a:prstDash val="solid"/>
            <a:round/>
            <a:headEnd type="none" w="sm" len="sm"/>
            <a:tailEnd type="none" w="sm" len="sm"/>
          </a:ln>
        </p:spPr>
      </p:pic>
      <p:grpSp>
        <p:nvGrpSpPr>
          <p:cNvPr id="12" name="Google Shape;120;p6">
            <a:extLst>
              <a:ext uri="{FF2B5EF4-FFF2-40B4-BE49-F238E27FC236}">
                <a16:creationId xmlns:a16="http://schemas.microsoft.com/office/drawing/2014/main" id="{578B2A56-6C11-4C48-9BFF-8FCE6B39CBF5}"/>
              </a:ext>
            </a:extLst>
          </p:cNvPr>
          <p:cNvGrpSpPr/>
          <p:nvPr/>
        </p:nvGrpSpPr>
        <p:grpSpPr>
          <a:xfrm>
            <a:off x="6174516" y="4537276"/>
            <a:ext cx="2633818" cy="2464943"/>
            <a:chOff x="751004" y="56592"/>
            <a:chExt cx="4260693" cy="4239833"/>
          </a:xfrm>
        </p:grpSpPr>
        <p:sp>
          <p:nvSpPr>
            <p:cNvPr id="13" name="Google Shape;121;p6">
              <a:extLst>
                <a:ext uri="{FF2B5EF4-FFF2-40B4-BE49-F238E27FC236}">
                  <a16:creationId xmlns:a16="http://schemas.microsoft.com/office/drawing/2014/main" id="{F199D957-F195-45D5-AF9E-AE31DE191AE9}"/>
                </a:ext>
              </a:extLst>
            </p:cNvPr>
            <p:cNvSpPr/>
            <p:nvPr/>
          </p:nvSpPr>
          <p:spPr>
            <a:xfrm>
              <a:off x="1128297" y="282961"/>
              <a:ext cx="3656729" cy="3656729"/>
            </a:xfrm>
            <a:prstGeom prst="pie">
              <a:avLst>
                <a:gd name="adj1" fmla="val 16200000"/>
                <a:gd name="adj2" fmla="val 1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p6">
              <a:extLst>
                <a:ext uri="{FF2B5EF4-FFF2-40B4-BE49-F238E27FC236}">
                  <a16:creationId xmlns:a16="http://schemas.microsoft.com/office/drawing/2014/main" id="{B6902918-610D-4CDE-9AC3-880A02F8D6E6}"/>
                </a:ext>
              </a:extLst>
            </p:cNvPr>
            <p:cNvSpPr txBox="1"/>
            <p:nvPr/>
          </p:nvSpPr>
          <p:spPr>
            <a:xfrm>
              <a:off x="3229611" y="841065"/>
              <a:ext cx="1305973" cy="1088312"/>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de-DE" sz="3400" b="1" i="0" u="none" strike="noStrike" cap="none" dirty="0">
                  <a:solidFill>
                    <a:schemeClr val="bg1"/>
                  </a:solidFill>
                  <a:latin typeface="Calibri"/>
                  <a:ea typeface="Calibri"/>
                  <a:cs typeface="Calibri"/>
                  <a:sym typeface="Calibri"/>
                </a:rPr>
                <a:t>P</a:t>
              </a:r>
              <a:endParaRPr sz="3400" b="1" i="0" u="none" strike="noStrike" cap="none" dirty="0">
                <a:solidFill>
                  <a:schemeClr val="bg1"/>
                </a:solidFill>
                <a:latin typeface="Calibri"/>
                <a:ea typeface="Calibri"/>
                <a:cs typeface="Calibri"/>
                <a:sym typeface="Calibri"/>
              </a:endParaRPr>
            </a:p>
          </p:txBody>
        </p:sp>
        <p:sp>
          <p:nvSpPr>
            <p:cNvPr id="15" name="Google Shape;123;p6">
              <a:extLst>
                <a:ext uri="{FF2B5EF4-FFF2-40B4-BE49-F238E27FC236}">
                  <a16:creationId xmlns:a16="http://schemas.microsoft.com/office/drawing/2014/main" id="{507F7E89-FA1C-408B-9BAE-C1FCD97F428D}"/>
                </a:ext>
              </a:extLst>
            </p:cNvPr>
            <p:cNvSpPr/>
            <p:nvPr/>
          </p:nvSpPr>
          <p:spPr>
            <a:xfrm>
              <a:off x="1052986" y="413558"/>
              <a:ext cx="3656729" cy="3656729"/>
            </a:xfrm>
            <a:prstGeom prst="pie">
              <a:avLst>
                <a:gd name="adj1" fmla="val 1800000"/>
                <a:gd name="adj2" fmla="val 90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p6">
              <a:extLst>
                <a:ext uri="{FF2B5EF4-FFF2-40B4-BE49-F238E27FC236}">
                  <a16:creationId xmlns:a16="http://schemas.microsoft.com/office/drawing/2014/main" id="{0DFF9414-73B3-4AC6-B099-F455CC4948A3}"/>
                </a:ext>
              </a:extLst>
            </p:cNvPr>
            <p:cNvSpPr txBox="1"/>
            <p:nvPr/>
          </p:nvSpPr>
          <p:spPr>
            <a:xfrm>
              <a:off x="1947714" y="3047161"/>
              <a:ext cx="1958962" cy="957714"/>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de-DE" sz="3400" b="1" i="0" u="none" strike="noStrike" cap="none" dirty="0">
                  <a:solidFill>
                    <a:schemeClr val="bg1"/>
                  </a:solidFill>
                  <a:latin typeface="Calibri"/>
                  <a:ea typeface="Calibri"/>
                  <a:cs typeface="Calibri"/>
                  <a:sym typeface="Calibri"/>
                </a:rPr>
                <a:t>S</a:t>
              </a:r>
              <a:endParaRPr sz="3400" b="1" i="0" u="none" strike="noStrike" cap="none" dirty="0">
                <a:solidFill>
                  <a:schemeClr val="bg1"/>
                </a:solidFill>
                <a:latin typeface="Calibri"/>
                <a:ea typeface="Calibri"/>
                <a:cs typeface="Calibri"/>
                <a:sym typeface="Calibri"/>
              </a:endParaRPr>
            </a:p>
          </p:txBody>
        </p:sp>
        <p:sp>
          <p:nvSpPr>
            <p:cNvPr id="17" name="Google Shape;125;p6">
              <a:extLst>
                <a:ext uri="{FF2B5EF4-FFF2-40B4-BE49-F238E27FC236}">
                  <a16:creationId xmlns:a16="http://schemas.microsoft.com/office/drawing/2014/main" id="{C6ACED53-656D-476F-99D5-0CF20C14A52D}"/>
                </a:ext>
              </a:extLst>
            </p:cNvPr>
            <p:cNvSpPr/>
            <p:nvPr/>
          </p:nvSpPr>
          <p:spPr>
            <a:xfrm>
              <a:off x="977675" y="282961"/>
              <a:ext cx="3656729" cy="3656729"/>
            </a:xfrm>
            <a:prstGeom prst="pie">
              <a:avLst>
                <a:gd name="adj1" fmla="val 90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p6">
              <a:extLst>
                <a:ext uri="{FF2B5EF4-FFF2-40B4-BE49-F238E27FC236}">
                  <a16:creationId xmlns:a16="http://schemas.microsoft.com/office/drawing/2014/main" id="{B8D05F12-D946-44B7-A1EA-5F0548F6A5B0}"/>
                </a:ext>
              </a:extLst>
            </p:cNvPr>
            <p:cNvSpPr txBox="1"/>
            <p:nvPr/>
          </p:nvSpPr>
          <p:spPr>
            <a:xfrm>
              <a:off x="1294943" y="841065"/>
              <a:ext cx="1305973" cy="1088312"/>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de-DE" sz="3400" b="1" i="0" u="none" strike="noStrike" cap="none" dirty="0">
                  <a:solidFill>
                    <a:schemeClr val="bg1"/>
                  </a:solidFill>
                  <a:latin typeface="Calibri"/>
                  <a:ea typeface="Calibri"/>
                  <a:cs typeface="Calibri"/>
                  <a:sym typeface="Calibri"/>
                </a:rPr>
                <a:t>B</a:t>
              </a:r>
              <a:endParaRPr b="1" dirty="0">
                <a:solidFill>
                  <a:schemeClr val="bg1"/>
                </a:solidFill>
              </a:endParaRPr>
            </a:p>
          </p:txBody>
        </p:sp>
        <p:sp>
          <p:nvSpPr>
            <p:cNvPr id="19" name="Google Shape;127;p6">
              <a:extLst>
                <a:ext uri="{FF2B5EF4-FFF2-40B4-BE49-F238E27FC236}">
                  <a16:creationId xmlns:a16="http://schemas.microsoft.com/office/drawing/2014/main" id="{7DBE6B0A-0A76-41E3-BC0C-3C141AA5006E}"/>
                </a:ext>
              </a:extLst>
            </p:cNvPr>
            <p:cNvSpPr/>
            <p:nvPr/>
          </p:nvSpPr>
          <p:spPr>
            <a:xfrm>
              <a:off x="902230" y="56592"/>
              <a:ext cx="4109467" cy="4109467"/>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p6">
              <a:extLst>
                <a:ext uri="{FF2B5EF4-FFF2-40B4-BE49-F238E27FC236}">
                  <a16:creationId xmlns:a16="http://schemas.microsoft.com/office/drawing/2014/main" id="{50A21EE7-8B55-4EC0-85F3-568F6EB4CD07}"/>
                </a:ext>
              </a:extLst>
            </p:cNvPr>
            <p:cNvSpPr/>
            <p:nvPr/>
          </p:nvSpPr>
          <p:spPr>
            <a:xfrm>
              <a:off x="826617" y="186958"/>
              <a:ext cx="4109467" cy="4109467"/>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9;p6">
              <a:extLst>
                <a:ext uri="{FF2B5EF4-FFF2-40B4-BE49-F238E27FC236}">
                  <a16:creationId xmlns:a16="http://schemas.microsoft.com/office/drawing/2014/main" id="{26C96819-B3C1-4B8C-9D84-AAC21E973833}"/>
                </a:ext>
              </a:extLst>
            </p:cNvPr>
            <p:cNvSpPr/>
            <p:nvPr/>
          </p:nvSpPr>
          <p:spPr>
            <a:xfrm>
              <a:off x="751004" y="56592"/>
              <a:ext cx="4109467" cy="4109467"/>
            </a:xfrm>
            <a:custGeom>
              <a:avLst/>
              <a:gdLst/>
              <a:ahLst/>
              <a:cxnLst/>
              <a:rect l="l" t="t" r="r" b="b"/>
              <a:pathLst>
                <a:path w="120000" h="120000" extrusionOk="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Google Shape;130;p6">
            <a:extLst>
              <a:ext uri="{FF2B5EF4-FFF2-40B4-BE49-F238E27FC236}">
                <a16:creationId xmlns:a16="http://schemas.microsoft.com/office/drawing/2014/main" id="{50BA6B53-7828-4B3D-B424-B2BF59A55C10}"/>
              </a:ext>
            </a:extLst>
          </p:cNvPr>
          <p:cNvPicPr preferRelativeResize="0"/>
          <p:nvPr/>
        </p:nvPicPr>
        <p:blipFill rotWithShape="1">
          <a:blip r:embed="rId6">
            <a:alphaModFix/>
          </a:blip>
          <a:srcRect/>
          <a:stretch/>
        </p:blipFill>
        <p:spPr>
          <a:xfrm>
            <a:off x="7083706" y="5252521"/>
            <a:ext cx="914400" cy="938307"/>
          </a:xfrm>
          <a:prstGeom prst="ellipse">
            <a:avLst/>
          </a:prstGeom>
          <a:noFill/>
          <a:ln w="38100" cap="flat" cmpd="sng">
            <a:solidFill>
              <a:srgbClr val="E14257"/>
            </a:solidFill>
            <a:prstDash val="solid"/>
            <a:round/>
            <a:headEnd type="none" w="sm" len="sm"/>
            <a:tailEnd type="none" w="sm" len="sm"/>
          </a:ln>
        </p:spPr>
      </p:pic>
    </p:spTree>
    <p:extLst>
      <p:ext uri="{BB962C8B-B14F-4D97-AF65-F5344CB8AC3E}">
        <p14:creationId xmlns:p14="http://schemas.microsoft.com/office/powerpoint/2010/main" val="57009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CD55C00F-4FA0-4187-945C-3FA4DC996EF3}"/>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Research question</a:t>
            </a:r>
          </a:p>
        </p:txBody>
      </p:sp>
      <p:sp>
        <p:nvSpPr>
          <p:cNvPr id="3" name="Google Shape;147;p8">
            <a:extLst>
              <a:ext uri="{FF2B5EF4-FFF2-40B4-BE49-F238E27FC236}">
                <a16:creationId xmlns:a16="http://schemas.microsoft.com/office/drawing/2014/main" id="{1F694321-4769-4023-87FB-35FEA4E57DE4}"/>
              </a:ext>
            </a:extLst>
          </p:cNvPr>
          <p:cNvSpPr txBox="1">
            <a:spLocks/>
          </p:cNvSpPr>
          <p:nvPr/>
        </p:nvSpPr>
        <p:spPr>
          <a:xfrm>
            <a:off x="602671" y="1502798"/>
            <a:ext cx="11298383" cy="24193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rgbClr val="E14257"/>
              </a:buClr>
              <a:buSzPts val="3000"/>
            </a:pPr>
            <a:r>
              <a:rPr lang="en-US" sz="2800" b="1" dirty="0">
                <a:solidFill>
                  <a:srgbClr val="F04B5B"/>
                </a:solidFill>
              </a:rPr>
              <a:t>What are the effects of different types of breathing interventions on pain and disability in individuals with non-specific low back pain or neck pain? </a:t>
            </a:r>
          </a:p>
        </p:txBody>
      </p:sp>
    </p:spTree>
    <p:extLst>
      <p:ext uri="{BB962C8B-B14F-4D97-AF65-F5344CB8AC3E}">
        <p14:creationId xmlns:p14="http://schemas.microsoft.com/office/powerpoint/2010/main" val="98895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Study selection</a:t>
            </a:r>
          </a:p>
        </p:txBody>
      </p:sp>
      <p:sp>
        <p:nvSpPr>
          <p:cNvPr id="6" name="TextBox 5">
            <a:extLst>
              <a:ext uri="{FF2B5EF4-FFF2-40B4-BE49-F238E27FC236}">
                <a16:creationId xmlns:a16="http://schemas.microsoft.com/office/drawing/2014/main" id="{CF3F8B96-A92B-4C9A-A639-0C741253CEF6}"/>
              </a:ext>
            </a:extLst>
          </p:cNvPr>
          <p:cNvSpPr txBox="1"/>
          <p:nvPr/>
        </p:nvSpPr>
        <p:spPr>
          <a:xfrm>
            <a:off x="889456" y="1394790"/>
            <a:ext cx="10515600" cy="3108543"/>
          </a:xfrm>
          <a:prstGeom prst="rect">
            <a:avLst/>
          </a:prstGeom>
          <a:noFill/>
        </p:spPr>
        <p:txBody>
          <a:bodyPr wrap="square" rtlCol="0">
            <a:spAutoFit/>
          </a:bodyPr>
          <a:lstStyle/>
          <a:p>
            <a:pPr marL="457200" indent="-457200">
              <a:lnSpc>
                <a:spcPct val="150000"/>
              </a:lnSpc>
              <a:buClr>
                <a:srgbClr val="002F87"/>
              </a:buClr>
              <a:buFont typeface="Arial" panose="020B0604020202020204" pitchFamily="34" charset="0"/>
              <a:buChar char="•"/>
            </a:pPr>
            <a:r>
              <a:rPr lang="nl-BE" sz="2800" dirty="0" err="1">
                <a:solidFill>
                  <a:srgbClr val="002F87"/>
                </a:solidFill>
              </a:rPr>
              <a:t>Systematic</a:t>
            </a:r>
            <a:r>
              <a:rPr lang="nl-BE" sz="2800" dirty="0">
                <a:solidFill>
                  <a:srgbClr val="002F87"/>
                </a:solidFill>
              </a:rPr>
              <a:t> review of 6 databases </a:t>
            </a:r>
          </a:p>
          <a:p>
            <a:pPr marL="457200" indent="-457200">
              <a:lnSpc>
                <a:spcPct val="150000"/>
              </a:lnSpc>
              <a:buClr>
                <a:srgbClr val="002F87"/>
              </a:buClr>
              <a:buFont typeface="Arial" panose="020B0604020202020204" pitchFamily="34" charset="0"/>
              <a:buChar char="•"/>
            </a:pPr>
            <a:r>
              <a:rPr lang="en-US" sz="2800" dirty="0">
                <a:solidFill>
                  <a:srgbClr val="002F87"/>
                </a:solidFill>
              </a:rPr>
              <a:t>Therapies that used active instructions to modulate breathing or increase breathing awareness in adults with non-specific low back or neck pain</a:t>
            </a:r>
          </a:p>
          <a:p>
            <a:pPr marL="457200" indent="-457200">
              <a:buClr>
                <a:srgbClr val="002F87"/>
              </a:buClr>
              <a:buFont typeface="Arial" panose="020B0604020202020204" pitchFamily="34" charset="0"/>
              <a:buChar char="•"/>
            </a:pPr>
            <a:endParaRPr lang="nl-BE" sz="2800" b="1" dirty="0">
              <a:solidFill>
                <a:srgbClr val="002F87"/>
              </a:solidFill>
            </a:endParaRPr>
          </a:p>
        </p:txBody>
      </p:sp>
    </p:spTree>
    <p:extLst>
      <p:ext uri="{BB962C8B-B14F-4D97-AF65-F5344CB8AC3E}">
        <p14:creationId xmlns:p14="http://schemas.microsoft.com/office/powerpoint/2010/main" val="33836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Study population</a:t>
            </a:r>
          </a:p>
        </p:txBody>
      </p:sp>
      <p:sp>
        <p:nvSpPr>
          <p:cNvPr id="6" name="TextBox 5">
            <a:extLst>
              <a:ext uri="{FF2B5EF4-FFF2-40B4-BE49-F238E27FC236}">
                <a16:creationId xmlns:a16="http://schemas.microsoft.com/office/drawing/2014/main" id="{CF3F8B96-A92B-4C9A-A639-0C741253CEF6}"/>
              </a:ext>
            </a:extLst>
          </p:cNvPr>
          <p:cNvSpPr txBox="1"/>
          <p:nvPr/>
        </p:nvSpPr>
        <p:spPr>
          <a:xfrm>
            <a:off x="902826" y="1643605"/>
            <a:ext cx="7465505" cy="5262979"/>
          </a:xfrm>
          <a:prstGeom prst="rect">
            <a:avLst/>
          </a:prstGeom>
          <a:noFill/>
        </p:spPr>
        <p:txBody>
          <a:bodyPr wrap="none" rtlCol="0">
            <a:spAutoFit/>
          </a:bodyPr>
          <a:lstStyle/>
          <a:p>
            <a:pPr marL="457200" indent="-457200">
              <a:lnSpc>
                <a:spcPct val="150000"/>
              </a:lnSpc>
              <a:buClr>
                <a:srgbClr val="002F87"/>
              </a:buClr>
              <a:buFont typeface="Arial" panose="020B0604020202020204" pitchFamily="34" charset="0"/>
              <a:buChar char="•"/>
            </a:pPr>
            <a:r>
              <a:rPr lang="nl-BE" sz="2800" dirty="0">
                <a:solidFill>
                  <a:srgbClr val="002F87"/>
                </a:solidFill>
              </a:rPr>
              <a:t>22 studies (903 </a:t>
            </a:r>
            <a:r>
              <a:rPr lang="nl-BE" sz="2800" dirty="0" err="1">
                <a:solidFill>
                  <a:srgbClr val="002F87"/>
                </a:solidFill>
              </a:rPr>
              <a:t>participants</a:t>
            </a:r>
            <a:r>
              <a:rPr lang="nl-BE" sz="2800" dirty="0">
                <a:solidFill>
                  <a:srgbClr val="002F87"/>
                </a:solidFill>
              </a:rPr>
              <a:t>)</a:t>
            </a:r>
          </a:p>
          <a:p>
            <a:pPr marL="457200" indent="-457200">
              <a:lnSpc>
                <a:spcPct val="150000"/>
              </a:lnSpc>
              <a:buClr>
                <a:srgbClr val="002F87"/>
              </a:buClr>
              <a:buFont typeface="Arial" panose="020B0604020202020204" pitchFamily="34" charset="0"/>
              <a:buChar char="•"/>
            </a:pP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err="1">
                <a:solidFill>
                  <a:srgbClr val="002F87"/>
                </a:solidFill>
              </a:rPr>
              <a:t>Average</a:t>
            </a:r>
            <a:r>
              <a:rPr lang="nl-BE" sz="2800" dirty="0">
                <a:solidFill>
                  <a:srgbClr val="002F87"/>
                </a:solidFill>
              </a:rPr>
              <a:t> </a:t>
            </a:r>
            <a:r>
              <a:rPr lang="nl-BE" sz="2800">
                <a:solidFill>
                  <a:srgbClr val="002F87"/>
                </a:solidFill>
              </a:rPr>
              <a:t>pain</a:t>
            </a:r>
            <a:r>
              <a:rPr lang="nl-BE" sz="2800" dirty="0">
                <a:solidFill>
                  <a:srgbClr val="002F87"/>
                </a:solidFill>
              </a:rPr>
              <a:t> </a:t>
            </a:r>
            <a:r>
              <a:rPr lang="nl-BE" sz="2800" dirty="0" err="1">
                <a:solidFill>
                  <a:srgbClr val="002F87"/>
                </a:solidFill>
              </a:rPr>
              <a:t>intensity</a:t>
            </a:r>
            <a:r>
              <a:rPr lang="nl-BE" sz="2800" dirty="0">
                <a:solidFill>
                  <a:srgbClr val="002F87"/>
                </a:solidFill>
              </a:rPr>
              <a:t> 5.3/10</a:t>
            </a:r>
          </a:p>
          <a:p>
            <a:pPr marL="457200" indent="-457200">
              <a:lnSpc>
                <a:spcPct val="150000"/>
              </a:lnSpc>
              <a:buClr>
                <a:srgbClr val="002F87"/>
              </a:buClr>
              <a:buFont typeface="Arial" panose="020B0604020202020204" pitchFamily="34" charset="0"/>
              <a:buChar char="•"/>
            </a:pPr>
            <a:r>
              <a:rPr lang="nl-BE" sz="2800" dirty="0">
                <a:solidFill>
                  <a:srgbClr val="002F87"/>
                </a:solidFill>
              </a:rPr>
              <a:t>Mild (1/3), moderate (2/3), severe </a:t>
            </a:r>
            <a:r>
              <a:rPr lang="nl-BE" sz="2800" dirty="0" err="1">
                <a:solidFill>
                  <a:srgbClr val="002F87"/>
                </a:solidFill>
              </a:rPr>
              <a:t>disability</a:t>
            </a:r>
            <a:endParaRPr lang="nl-BE" sz="2800" dirty="0">
              <a:solidFill>
                <a:srgbClr val="002F87"/>
              </a:solidFill>
            </a:endParaRPr>
          </a:p>
          <a:p>
            <a:pPr marL="457200" indent="-457200">
              <a:lnSpc>
                <a:spcPct val="150000"/>
              </a:lnSpc>
              <a:buClr>
                <a:srgbClr val="002F87"/>
              </a:buClr>
              <a:buFont typeface="Arial" panose="020B0604020202020204" pitchFamily="34" charset="0"/>
              <a:buChar char="•"/>
            </a:pPr>
            <a:r>
              <a:rPr lang="nl-BE" sz="2800" dirty="0">
                <a:solidFill>
                  <a:srgbClr val="002F87"/>
                </a:solidFill>
              </a:rPr>
              <a:t>Subacute (1/3), </a:t>
            </a:r>
            <a:r>
              <a:rPr lang="nl-BE" sz="2800" dirty="0" err="1">
                <a:solidFill>
                  <a:srgbClr val="002F87"/>
                </a:solidFill>
              </a:rPr>
              <a:t>chronic</a:t>
            </a:r>
            <a:r>
              <a:rPr lang="nl-BE" sz="2800" dirty="0">
                <a:solidFill>
                  <a:srgbClr val="002F87"/>
                </a:solidFill>
              </a:rPr>
              <a:t> (2/3)</a:t>
            </a:r>
          </a:p>
          <a:p>
            <a:pPr marL="457200" indent="-457200">
              <a:buClr>
                <a:srgbClr val="002F87"/>
              </a:buClr>
              <a:buFont typeface="Arial" panose="020B0604020202020204" pitchFamily="34" charset="0"/>
              <a:buChar char="•"/>
            </a:pPr>
            <a:endParaRPr lang="nl-BE" sz="2800" dirty="0">
              <a:solidFill>
                <a:srgbClr val="002F87"/>
              </a:solidFill>
            </a:endParaRPr>
          </a:p>
          <a:p>
            <a:pPr marL="457200" indent="-457200">
              <a:buClr>
                <a:srgbClr val="002F87"/>
              </a:buClr>
              <a:buFont typeface="Arial" panose="020B0604020202020204" pitchFamily="34" charset="0"/>
              <a:buChar char="•"/>
            </a:pPr>
            <a:endParaRPr lang="nl-BE" sz="2800" dirty="0">
              <a:solidFill>
                <a:srgbClr val="002F87"/>
              </a:solidFill>
            </a:endParaRPr>
          </a:p>
          <a:p>
            <a:pPr>
              <a:buClr>
                <a:srgbClr val="002F87"/>
              </a:buClr>
            </a:pPr>
            <a:r>
              <a:rPr lang="nl-BE" sz="2800" dirty="0">
                <a:solidFill>
                  <a:srgbClr val="002F87"/>
                </a:solidFill>
              </a:rPr>
              <a:t>	</a:t>
            </a:r>
          </a:p>
        </p:txBody>
      </p:sp>
      <p:pic>
        <p:nvPicPr>
          <p:cNvPr id="5" name="Google Shape;177;p10">
            <a:extLst>
              <a:ext uri="{FF2B5EF4-FFF2-40B4-BE49-F238E27FC236}">
                <a16:creationId xmlns:a16="http://schemas.microsoft.com/office/drawing/2014/main" id="{5FFCC846-DD74-4DDF-A720-0338FF4A2739}"/>
              </a:ext>
            </a:extLst>
          </p:cNvPr>
          <p:cNvPicPr preferRelativeResize="0"/>
          <p:nvPr/>
        </p:nvPicPr>
        <p:blipFill rotWithShape="1">
          <a:blip r:embed="rId3">
            <a:alphaModFix/>
          </a:blip>
          <a:srcRect b="12954"/>
          <a:stretch/>
        </p:blipFill>
        <p:spPr>
          <a:xfrm>
            <a:off x="8097570" y="2092539"/>
            <a:ext cx="1702635" cy="1454225"/>
          </a:xfrm>
          <a:prstGeom prst="rect">
            <a:avLst/>
          </a:prstGeom>
          <a:noFill/>
          <a:ln>
            <a:noFill/>
          </a:ln>
        </p:spPr>
      </p:pic>
      <p:pic>
        <p:nvPicPr>
          <p:cNvPr id="7" name="Google Shape;178;p10">
            <a:extLst>
              <a:ext uri="{FF2B5EF4-FFF2-40B4-BE49-F238E27FC236}">
                <a16:creationId xmlns:a16="http://schemas.microsoft.com/office/drawing/2014/main" id="{63D69B9E-1612-4ECD-BF70-F10EA7AAB604}"/>
              </a:ext>
            </a:extLst>
          </p:cNvPr>
          <p:cNvPicPr preferRelativeResize="0"/>
          <p:nvPr/>
        </p:nvPicPr>
        <p:blipFill rotWithShape="1">
          <a:blip r:embed="rId4">
            <a:alphaModFix/>
          </a:blip>
          <a:srcRect b="12954"/>
          <a:stretch/>
        </p:blipFill>
        <p:spPr>
          <a:xfrm>
            <a:off x="8582758" y="734933"/>
            <a:ext cx="1702635" cy="1245624"/>
          </a:xfrm>
          <a:prstGeom prst="rect">
            <a:avLst/>
          </a:prstGeom>
          <a:noFill/>
          <a:ln>
            <a:noFill/>
          </a:ln>
        </p:spPr>
      </p:pic>
      <p:cxnSp>
        <p:nvCxnSpPr>
          <p:cNvPr id="4" name="Straight Connector 3">
            <a:extLst>
              <a:ext uri="{FF2B5EF4-FFF2-40B4-BE49-F238E27FC236}">
                <a16:creationId xmlns:a16="http://schemas.microsoft.com/office/drawing/2014/main" id="{DB65538D-4AD9-477C-80C7-4389BDD086B4}"/>
              </a:ext>
            </a:extLst>
          </p:cNvPr>
          <p:cNvCxnSpPr/>
          <p:nvPr/>
        </p:nvCxnSpPr>
        <p:spPr>
          <a:xfrm flipV="1">
            <a:off x="6069625" y="1357745"/>
            <a:ext cx="829939" cy="498764"/>
          </a:xfrm>
          <a:prstGeom prst="line">
            <a:avLst/>
          </a:prstGeom>
          <a:ln w="38100">
            <a:solidFill>
              <a:srgbClr val="002F8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B46A8D-FC58-4D90-AA49-C83767D2E9E3}"/>
              </a:ext>
            </a:extLst>
          </p:cNvPr>
          <p:cNvCxnSpPr>
            <a:cxnSpLocks/>
          </p:cNvCxnSpPr>
          <p:nvPr/>
        </p:nvCxnSpPr>
        <p:spPr>
          <a:xfrm>
            <a:off x="6096000" y="2036466"/>
            <a:ext cx="803564" cy="498916"/>
          </a:xfrm>
          <a:prstGeom prst="line">
            <a:avLst/>
          </a:prstGeom>
          <a:ln w="38100">
            <a:solidFill>
              <a:srgbClr val="002F87"/>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0194E2-7C72-4FA9-930E-95EDC193097C}"/>
              </a:ext>
            </a:extLst>
          </p:cNvPr>
          <p:cNvSpPr txBox="1"/>
          <p:nvPr/>
        </p:nvSpPr>
        <p:spPr>
          <a:xfrm>
            <a:off x="7024963" y="1090478"/>
            <a:ext cx="1923925" cy="2677656"/>
          </a:xfrm>
          <a:prstGeom prst="rect">
            <a:avLst/>
          </a:prstGeom>
          <a:noFill/>
        </p:spPr>
        <p:txBody>
          <a:bodyPr wrap="none" rtlCol="0">
            <a:spAutoFit/>
          </a:bodyPr>
          <a:lstStyle/>
          <a:p>
            <a:pPr>
              <a:buClr>
                <a:srgbClr val="002F87"/>
              </a:buClr>
            </a:pPr>
            <a:r>
              <a:rPr lang="nl-BE" sz="2800" dirty="0">
                <a:solidFill>
                  <a:srgbClr val="002F87"/>
                </a:solidFill>
              </a:rPr>
              <a:t>16 studies </a:t>
            </a:r>
          </a:p>
          <a:p>
            <a:pPr>
              <a:buClr>
                <a:srgbClr val="002F87"/>
              </a:buClr>
            </a:pPr>
            <a:endParaRPr lang="nl-BE" sz="2800" dirty="0">
              <a:solidFill>
                <a:srgbClr val="002F87"/>
              </a:solidFill>
            </a:endParaRPr>
          </a:p>
          <a:p>
            <a:pPr>
              <a:buClr>
                <a:srgbClr val="002F87"/>
              </a:buClr>
            </a:pPr>
            <a:endParaRPr lang="nl-BE" sz="2800" dirty="0">
              <a:solidFill>
                <a:srgbClr val="002F87"/>
              </a:solidFill>
            </a:endParaRPr>
          </a:p>
          <a:p>
            <a:pPr>
              <a:buClr>
                <a:srgbClr val="002F87"/>
              </a:buClr>
            </a:pPr>
            <a:r>
              <a:rPr lang="nl-BE" sz="2800" dirty="0">
                <a:solidFill>
                  <a:srgbClr val="002F87"/>
                </a:solidFill>
              </a:rPr>
              <a:t>6 studies</a:t>
            </a:r>
          </a:p>
          <a:p>
            <a:pPr>
              <a:buClr>
                <a:srgbClr val="002F87"/>
              </a:buClr>
            </a:pPr>
            <a:endParaRPr lang="nl-BE" sz="2800" dirty="0">
              <a:solidFill>
                <a:srgbClr val="002F87"/>
              </a:solidFill>
            </a:endParaRPr>
          </a:p>
          <a:p>
            <a:pPr>
              <a:buClr>
                <a:srgbClr val="002F87"/>
              </a:buClr>
            </a:pPr>
            <a:r>
              <a:rPr lang="nl-BE" sz="2800" dirty="0">
                <a:solidFill>
                  <a:srgbClr val="002F87"/>
                </a:solidFill>
              </a:rPr>
              <a:t>	</a:t>
            </a:r>
          </a:p>
        </p:txBody>
      </p:sp>
    </p:spTree>
    <p:extLst>
      <p:ext uri="{BB962C8B-B14F-4D97-AF65-F5344CB8AC3E}">
        <p14:creationId xmlns:p14="http://schemas.microsoft.com/office/powerpoint/2010/main" val="36455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4">
            <a:extLst>
              <a:ext uri="{FF2B5EF4-FFF2-40B4-BE49-F238E27FC236}">
                <a16:creationId xmlns:a16="http://schemas.microsoft.com/office/drawing/2014/main" id="{38561B56-2CD1-439B-8C92-7ECF211AC2BC}"/>
              </a:ext>
            </a:extLst>
          </p:cNvPr>
          <p:cNvSpPr txBox="1">
            <a:spLocks/>
          </p:cNvSpPr>
          <p:nvPr/>
        </p:nvSpPr>
        <p:spPr>
          <a:xfrm>
            <a:off x="267007" y="345451"/>
            <a:ext cx="10515600" cy="6330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F87"/>
              </a:buClr>
              <a:buSzPts val="4000"/>
            </a:pPr>
            <a:r>
              <a:rPr lang="en-US" sz="4000" b="1" dirty="0">
                <a:solidFill>
                  <a:srgbClr val="002F87"/>
                </a:solidFill>
              </a:rPr>
              <a:t>Data synthesis</a:t>
            </a:r>
          </a:p>
        </p:txBody>
      </p:sp>
      <p:sp>
        <p:nvSpPr>
          <p:cNvPr id="6" name="TextBox 5">
            <a:extLst>
              <a:ext uri="{FF2B5EF4-FFF2-40B4-BE49-F238E27FC236}">
                <a16:creationId xmlns:a16="http://schemas.microsoft.com/office/drawing/2014/main" id="{CF3F8B96-A92B-4C9A-A639-0C741253CEF6}"/>
              </a:ext>
            </a:extLst>
          </p:cNvPr>
          <p:cNvSpPr txBox="1"/>
          <p:nvPr/>
        </p:nvSpPr>
        <p:spPr>
          <a:xfrm>
            <a:off x="889456" y="1394790"/>
            <a:ext cx="10801494" cy="6555641"/>
          </a:xfrm>
          <a:prstGeom prst="rect">
            <a:avLst/>
          </a:prstGeom>
          <a:noFill/>
        </p:spPr>
        <p:txBody>
          <a:bodyPr wrap="square" rtlCol="0">
            <a:spAutoFit/>
          </a:bodyPr>
          <a:lstStyle/>
          <a:p>
            <a:pPr marL="457200" indent="-457200">
              <a:lnSpc>
                <a:spcPct val="150000"/>
              </a:lnSpc>
              <a:buClr>
                <a:srgbClr val="002F87"/>
              </a:buClr>
              <a:buFont typeface="Arial" panose="020B0604020202020204" pitchFamily="34" charset="0"/>
              <a:buChar char="•"/>
            </a:pPr>
            <a:r>
              <a:rPr lang="en-US" sz="2800" dirty="0">
                <a:solidFill>
                  <a:srgbClr val="002F87"/>
                </a:solidFill>
              </a:rPr>
              <a:t>Based on targeted (main) working mechanisms</a:t>
            </a: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lnSpc>
                <a:spcPct val="150000"/>
              </a:lnSpc>
              <a:buClr>
                <a:srgbClr val="002F87"/>
              </a:buClr>
              <a:buFont typeface="Arial" panose="020B0604020202020204" pitchFamily="34" charset="0"/>
              <a:buChar char="•"/>
            </a:pPr>
            <a:endParaRPr lang="en-US" sz="2800" dirty="0">
              <a:solidFill>
                <a:srgbClr val="002F87"/>
              </a:solidFill>
            </a:endParaRPr>
          </a:p>
          <a:p>
            <a:pPr marL="457200" indent="-457200">
              <a:lnSpc>
                <a:spcPct val="150000"/>
              </a:lnSpc>
              <a:buClr>
                <a:srgbClr val="002F87"/>
              </a:buClr>
              <a:buFont typeface="Arial" panose="020B0604020202020204" pitchFamily="34" charset="0"/>
              <a:buChar char="•"/>
            </a:pPr>
            <a:r>
              <a:rPr lang="en-US" sz="2800" dirty="0">
                <a:solidFill>
                  <a:srgbClr val="002F87"/>
                </a:solidFill>
              </a:rPr>
              <a:t>Combined vs. stand-alone</a:t>
            </a:r>
          </a:p>
          <a:p>
            <a:pPr>
              <a:lnSpc>
                <a:spcPct val="150000"/>
              </a:lnSpc>
              <a:buClr>
                <a:srgbClr val="002F87"/>
              </a:buClr>
            </a:pPr>
            <a:endParaRPr lang="en-US" sz="2800" dirty="0">
              <a:solidFill>
                <a:srgbClr val="002F87"/>
              </a:solidFill>
            </a:endParaRPr>
          </a:p>
          <a:p>
            <a:pPr marL="457200" indent="-457200">
              <a:buClr>
                <a:srgbClr val="002F87"/>
              </a:buClr>
              <a:buFont typeface="Arial" panose="020B0604020202020204" pitchFamily="34" charset="0"/>
              <a:buChar char="•"/>
            </a:pPr>
            <a:endParaRPr lang="en-US" sz="2800" dirty="0">
              <a:solidFill>
                <a:srgbClr val="002F87"/>
              </a:solidFill>
            </a:endParaRPr>
          </a:p>
          <a:p>
            <a:pPr marL="457200" indent="-457200">
              <a:buClr>
                <a:srgbClr val="002F87"/>
              </a:buClr>
              <a:buFont typeface="Arial" panose="020B0604020202020204" pitchFamily="34" charset="0"/>
              <a:buChar char="•"/>
            </a:pPr>
            <a:endParaRPr lang="nl-BE" sz="2800" b="1" dirty="0">
              <a:solidFill>
                <a:srgbClr val="002F87"/>
              </a:solidFill>
            </a:endParaRPr>
          </a:p>
          <a:p>
            <a:pPr marL="457200" indent="-457200">
              <a:buClr>
                <a:srgbClr val="002F87"/>
              </a:buClr>
              <a:buFont typeface="Arial" panose="020B0604020202020204" pitchFamily="34" charset="0"/>
              <a:buChar char="•"/>
            </a:pPr>
            <a:endParaRPr lang="nl-BE" sz="2800" b="1" dirty="0">
              <a:solidFill>
                <a:srgbClr val="002F87"/>
              </a:solidFill>
            </a:endParaRPr>
          </a:p>
        </p:txBody>
      </p:sp>
      <p:grpSp>
        <p:nvGrpSpPr>
          <p:cNvPr id="5" name="Google Shape;155;p9">
            <a:extLst>
              <a:ext uri="{FF2B5EF4-FFF2-40B4-BE49-F238E27FC236}">
                <a16:creationId xmlns:a16="http://schemas.microsoft.com/office/drawing/2014/main" id="{995DACFD-FC87-4908-83CA-12A46992F5A0}"/>
              </a:ext>
            </a:extLst>
          </p:cNvPr>
          <p:cNvGrpSpPr/>
          <p:nvPr/>
        </p:nvGrpSpPr>
        <p:grpSpPr>
          <a:xfrm>
            <a:off x="337510" y="2438055"/>
            <a:ext cx="11666492" cy="2299392"/>
            <a:chOff x="785" y="2212226"/>
            <a:chExt cx="9189446" cy="1762988"/>
          </a:xfrm>
        </p:grpSpPr>
        <p:sp>
          <p:nvSpPr>
            <p:cNvPr id="7" name="Google Shape;156;p9">
              <a:extLst>
                <a:ext uri="{FF2B5EF4-FFF2-40B4-BE49-F238E27FC236}">
                  <a16:creationId xmlns:a16="http://schemas.microsoft.com/office/drawing/2014/main" id="{CF057907-6622-426B-87D0-E3B5F3A70AD2}"/>
                </a:ext>
              </a:extLst>
            </p:cNvPr>
            <p:cNvSpPr/>
            <p:nvPr/>
          </p:nvSpPr>
          <p:spPr>
            <a:xfrm>
              <a:off x="1007847" y="2715757"/>
              <a:ext cx="1888242" cy="1259457"/>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8" name="Google Shape;157;p9">
              <a:extLst>
                <a:ext uri="{FF2B5EF4-FFF2-40B4-BE49-F238E27FC236}">
                  <a16:creationId xmlns:a16="http://schemas.microsoft.com/office/drawing/2014/main" id="{1A704AD6-EF83-4AFA-A962-78C3B2010BB4}"/>
                </a:ext>
              </a:extLst>
            </p:cNvPr>
            <p:cNvSpPr txBox="1"/>
            <p:nvPr/>
          </p:nvSpPr>
          <p:spPr>
            <a:xfrm>
              <a:off x="1309966" y="2715757"/>
              <a:ext cx="1586123" cy="1259457"/>
            </a:xfrm>
            <a:prstGeom prst="rect">
              <a:avLst/>
            </a:prstGeom>
            <a:noFill/>
            <a:ln>
              <a:noFill/>
            </a:ln>
          </p:spPr>
          <p:txBody>
            <a:bodyPr spcFirstLastPara="1" wrap="square" lIns="0" tIns="113775" rIns="113775" bIns="1137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de-DE" sz="2000" b="1" i="0" u="none" strike="noStrike" cap="none" dirty="0" err="1">
                  <a:solidFill>
                    <a:srgbClr val="002F87"/>
                  </a:solidFill>
                  <a:latin typeface="Calibri"/>
                  <a:ea typeface="Calibri"/>
                  <a:cs typeface="Calibri"/>
                  <a:sym typeface="Calibri"/>
                </a:rPr>
                <a:t>Manipulated</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respiratory</a:t>
              </a:r>
              <a:r>
                <a:rPr lang="de-DE" sz="2000" b="1" i="0" u="none" strike="noStrike" cap="none" dirty="0">
                  <a:solidFill>
                    <a:srgbClr val="002F87"/>
                  </a:solidFill>
                  <a:latin typeface="Calibri"/>
                  <a:ea typeface="Calibri"/>
                  <a:cs typeface="Calibri"/>
                  <a:sym typeface="Calibri"/>
                </a:rPr>
                <a:t> rate, </a:t>
              </a:r>
              <a:r>
                <a:rPr lang="de-DE" sz="2000" b="1" i="0" u="none" strike="noStrike" cap="none" dirty="0" err="1">
                  <a:solidFill>
                    <a:srgbClr val="002F87"/>
                  </a:solidFill>
                  <a:latin typeface="Calibri"/>
                  <a:ea typeface="Calibri"/>
                  <a:cs typeface="Calibri"/>
                  <a:sym typeface="Calibri"/>
                </a:rPr>
                <a:t>volume</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or</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location</a:t>
              </a:r>
              <a:endParaRPr sz="2000" b="1" i="0" u="none" strike="noStrike" cap="none" dirty="0">
                <a:solidFill>
                  <a:srgbClr val="002F87"/>
                </a:solidFill>
                <a:latin typeface="Calibri"/>
                <a:ea typeface="Calibri"/>
                <a:cs typeface="Calibri"/>
                <a:sym typeface="Calibri"/>
              </a:endParaRPr>
            </a:p>
          </p:txBody>
        </p:sp>
        <p:sp>
          <p:nvSpPr>
            <p:cNvPr id="9" name="Google Shape;158;p9">
              <a:extLst>
                <a:ext uri="{FF2B5EF4-FFF2-40B4-BE49-F238E27FC236}">
                  <a16:creationId xmlns:a16="http://schemas.microsoft.com/office/drawing/2014/main" id="{C2E3E975-49F2-4920-9C2C-D8587DA11527}"/>
                </a:ext>
              </a:extLst>
            </p:cNvPr>
            <p:cNvSpPr/>
            <p:nvPr/>
          </p:nvSpPr>
          <p:spPr>
            <a:xfrm>
              <a:off x="785" y="2212226"/>
              <a:ext cx="1258828" cy="125882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10" name="Google Shape;159;p9">
              <a:extLst>
                <a:ext uri="{FF2B5EF4-FFF2-40B4-BE49-F238E27FC236}">
                  <a16:creationId xmlns:a16="http://schemas.microsoft.com/office/drawing/2014/main" id="{6ABFE873-D1D6-4BA1-9841-03A6E37AC3DF}"/>
                </a:ext>
              </a:extLst>
            </p:cNvPr>
            <p:cNvSpPr txBox="1"/>
            <p:nvPr/>
          </p:nvSpPr>
          <p:spPr>
            <a:xfrm>
              <a:off x="185136" y="2396577"/>
              <a:ext cx="890126" cy="8901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de-DE" sz="2000" b="1" i="0" u="none" strike="noStrike" cap="none" dirty="0">
                  <a:solidFill>
                    <a:schemeClr val="lt1"/>
                  </a:solidFill>
                  <a:latin typeface="Calibri"/>
                  <a:ea typeface="Calibri"/>
                  <a:cs typeface="Calibri"/>
                  <a:sym typeface="Calibri"/>
                </a:rPr>
                <a:t>Slow Deep </a:t>
              </a:r>
              <a:r>
                <a:rPr lang="de-DE" sz="2000" b="1" i="0" u="none" strike="noStrike" cap="none" dirty="0" err="1">
                  <a:solidFill>
                    <a:schemeClr val="lt1"/>
                  </a:solidFill>
                  <a:latin typeface="Calibri"/>
                  <a:ea typeface="Calibri"/>
                  <a:cs typeface="Calibri"/>
                  <a:sym typeface="Calibri"/>
                </a:rPr>
                <a:t>Breathing</a:t>
              </a:r>
              <a:endParaRPr sz="2000" b="1" dirty="0"/>
            </a:p>
          </p:txBody>
        </p:sp>
        <p:sp>
          <p:nvSpPr>
            <p:cNvPr id="11" name="Google Shape;160;p9">
              <a:extLst>
                <a:ext uri="{FF2B5EF4-FFF2-40B4-BE49-F238E27FC236}">
                  <a16:creationId xmlns:a16="http://schemas.microsoft.com/office/drawing/2014/main" id="{5B579DAF-FD02-4972-82A7-973A0AAD7120}"/>
                </a:ext>
              </a:extLst>
            </p:cNvPr>
            <p:cNvSpPr/>
            <p:nvPr/>
          </p:nvSpPr>
          <p:spPr>
            <a:xfrm>
              <a:off x="4154918" y="2715757"/>
              <a:ext cx="1888242" cy="1259457"/>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12" name="Google Shape;161;p9">
              <a:extLst>
                <a:ext uri="{FF2B5EF4-FFF2-40B4-BE49-F238E27FC236}">
                  <a16:creationId xmlns:a16="http://schemas.microsoft.com/office/drawing/2014/main" id="{03E1840F-1499-4A30-B34D-45E00DB8A947}"/>
                </a:ext>
              </a:extLst>
            </p:cNvPr>
            <p:cNvSpPr txBox="1"/>
            <p:nvPr/>
          </p:nvSpPr>
          <p:spPr>
            <a:xfrm>
              <a:off x="4457037" y="2715757"/>
              <a:ext cx="1586123" cy="1259457"/>
            </a:xfrm>
            <a:prstGeom prst="rect">
              <a:avLst/>
            </a:prstGeom>
            <a:noFill/>
            <a:ln>
              <a:noFill/>
            </a:ln>
          </p:spPr>
          <p:txBody>
            <a:bodyPr spcFirstLastPara="1" wrap="square" lIns="0" tIns="113775" rIns="113775" bIns="1137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de-DE" sz="2000" b="1" i="0" u="none" strike="noStrike" cap="none" dirty="0" err="1">
                  <a:solidFill>
                    <a:srgbClr val="002F87"/>
                  </a:solidFill>
                  <a:latin typeface="Calibri"/>
                  <a:ea typeface="Calibri"/>
                  <a:cs typeface="Calibri"/>
                  <a:sym typeface="Calibri"/>
                </a:rPr>
                <a:t>Manipulated</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inspiratory</a:t>
              </a:r>
              <a:r>
                <a:rPr lang="de-DE" sz="2000" b="1" i="0" u="none" strike="noStrike" cap="none" dirty="0">
                  <a:solidFill>
                    <a:srgbClr val="002F87"/>
                  </a:solidFill>
                  <a:latin typeface="Calibri"/>
                  <a:ea typeface="Calibri"/>
                  <a:cs typeface="Calibri"/>
                  <a:sym typeface="Calibri"/>
                </a:rPr>
                <a:t> and/</a:t>
              </a:r>
              <a:r>
                <a:rPr lang="de-DE" sz="2000" b="1" i="0" u="none" strike="noStrike" cap="none" dirty="0" err="1">
                  <a:solidFill>
                    <a:srgbClr val="002F87"/>
                  </a:solidFill>
                  <a:latin typeface="Calibri"/>
                  <a:ea typeface="Calibri"/>
                  <a:cs typeface="Calibri"/>
                  <a:sym typeface="Calibri"/>
                </a:rPr>
                <a:t>or</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expiratory</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resistance</a:t>
              </a:r>
              <a:endParaRPr sz="2000" b="1" i="0" u="none" strike="noStrike" cap="none" dirty="0">
                <a:solidFill>
                  <a:srgbClr val="002F87"/>
                </a:solidFill>
                <a:latin typeface="Calibri"/>
                <a:ea typeface="Calibri"/>
                <a:cs typeface="Calibri"/>
                <a:sym typeface="Calibri"/>
              </a:endParaRPr>
            </a:p>
          </p:txBody>
        </p:sp>
        <p:sp>
          <p:nvSpPr>
            <p:cNvPr id="13" name="Google Shape;162;p9">
              <a:extLst>
                <a:ext uri="{FF2B5EF4-FFF2-40B4-BE49-F238E27FC236}">
                  <a16:creationId xmlns:a16="http://schemas.microsoft.com/office/drawing/2014/main" id="{0F020B23-9C6A-4245-B02D-0BF074CB2079}"/>
                </a:ext>
              </a:extLst>
            </p:cNvPr>
            <p:cNvSpPr/>
            <p:nvPr/>
          </p:nvSpPr>
          <p:spPr>
            <a:xfrm>
              <a:off x="3147856" y="2212226"/>
              <a:ext cx="1258828" cy="125882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14" name="Google Shape;163;p9">
              <a:extLst>
                <a:ext uri="{FF2B5EF4-FFF2-40B4-BE49-F238E27FC236}">
                  <a16:creationId xmlns:a16="http://schemas.microsoft.com/office/drawing/2014/main" id="{966DD1D0-02D4-4B3D-B1B8-9971A927460F}"/>
                </a:ext>
              </a:extLst>
            </p:cNvPr>
            <p:cNvSpPr txBox="1"/>
            <p:nvPr/>
          </p:nvSpPr>
          <p:spPr>
            <a:xfrm>
              <a:off x="3280823" y="2397521"/>
              <a:ext cx="1074476" cy="8901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de-DE" sz="2000" b="1" i="0" u="none" strike="noStrike" cap="none" dirty="0" err="1">
                  <a:solidFill>
                    <a:schemeClr val="lt1"/>
                  </a:solidFill>
                  <a:latin typeface="Calibri"/>
                  <a:ea typeface="Calibri"/>
                  <a:cs typeface="Calibri"/>
                  <a:sym typeface="Calibri"/>
                </a:rPr>
                <a:t>Respiratory</a:t>
              </a:r>
              <a:r>
                <a:rPr lang="de-DE" sz="2000" b="1" i="0" u="none" strike="noStrike" cap="none" dirty="0">
                  <a:solidFill>
                    <a:schemeClr val="lt1"/>
                  </a:solidFill>
                  <a:latin typeface="Calibri"/>
                  <a:ea typeface="Calibri"/>
                  <a:cs typeface="Calibri"/>
                  <a:sym typeface="Calibri"/>
                </a:rPr>
                <a:t> Resistive </a:t>
              </a:r>
              <a:r>
                <a:rPr lang="de-DE" sz="2000" b="1" i="0" u="none" strike="noStrike" cap="none" dirty="0" err="1">
                  <a:solidFill>
                    <a:schemeClr val="lt1"/>
                  </a:solidFill>
                  <a:latin typeface="Calibri"/>
                  <a:ea typeface="Calibri"/>
                  <a:cs typeface="Calibri"/>
                  <a:sym typeface="Calibri"/>
                </a:rPr>
                <a:t>Breathing</a:t>
              </a:r>
              <a:endParaRPr sz="2000" b="1" dirty="0"/>
            </a:p>
          </p:txBody>
        </p:sp>
        <p:sp>
          <p:nvSpPr>
            <p:cNvPr id="15" name="Google Shape;164;p9">
              <a:extLst>
                <a:ext uri="{FF2B5EF4-FFF2-40B4-BE49-F238E27FC236}">
                  <a16:creationId xmlns:a16="http://schemas.microsoft.com/office/drawing/2014/main" id="{D0BB0597-6681-46E2-9C72-C99093782157}"/>
                </a:ext>
              </a:extLst>
            </p:cNvPr>
            <p:cNvSpPr/>
            <p:nvPr/>
          </p:nvSpPr>
          <p:spPr>
            <a:xfrm>
              <a:off x="7301989" y="2715757"/>
              <a:ext cx="1888242" cy="1259457"/>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16" name="Google Shape;165;p9">
              <a:extLst>
                <a:ext uri="{FF2B5EF4-FFF2-40B4-BE49-F238E27FC236}">
                  <a16:creationId xmlns:a16="http://schemas.microsoft.com/office/drawing/2014/main" id="{253F49E5-E781-40CF-A975-6B8BA9F189DC}"/>
                </a:ext>
              </a:extLst>
            </p:cNvPr>
            <p:cNvSpPr txBox="1"/>
            <p:nvPr/>
          </p:nvSpPr>
          <p:spPr>
            <a:xfrm>
              <a:off x="7604108" y="2715757"/>
              <a:ext cx="1586123" cy="1259457"/>
            </a:xfrm>
            <a:prstGeom prst="rect">
              <a:avLst/>
            </a:prstGeom>
            <a:noFill/>
            <a:ln>
              <a:noFill/>
            </a:ln>
          </p:spPr>
          <p:txBody>
            <a:bodyPr spcFirstLastPara="1" wrap="square" lIns="0" tIns="113775" rIns="113775" bIns="1137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de-DE" sz="2000" b="1" i="0" u="none" strike="noStrike" cap="none" dirty="0" err="1">
                  <a:solidFill>
                    <a:srgbClr val="002F87"/>
                  </a:solidFill>
                  <a:latin typeface="Calibri"/>
                  <a:ea typeface="Calibri"/>
                  <a:cs typeface="Calibri"/>
                  <a:sym typeface="Calibri"/>
                </a:rPr>
                <a:t>Raising</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awareness</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to</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breathing</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no</a:t>
              </a:r>
              <a:r>
                <a:rPr lang="de-DE" sz="2000" b="1" i="0" u="none" strike="noStrike" cap="none" dirty="0">
                  <a:solidFill>
                    <a:srgbClr val="002F87"/>
                  </a:solidFill>
                  <a:latin typeface="Calibri"/>
                  <a:ea typeface="Calibri"/>
                  <a:cs typeface="Calibri"/>
                  <a:sym typeface="Calibri"/>
                </a:rPr>
                <a:t> </a:t>
              </a:r>
              <a:r>
                <a:rPr lang="de-DE" sz="2000" b="1" i="0" u="none" strike="noStrike" cap="none" dirty="0" err="1">
                  <a:solidFill>
                    <a:srgbClr val="002F87"/>
                  </a:solidFill>
                  <a:latin typeface="Calibri"/>
                  <a:ea typeface="Calibri"/>
                  <a:cs typeface="Calibri"/>
                  <a:sym typeface="Calibri"/>
                </a:rPr>
                <a:t>manipulations</a:t>
              </a:r>
              <a:r>
                <a:rPr lang="de-DE" sz="2000" b="1" i="0" u="none" strike="noStrike" cap="none" dirty="0">
                  <a:solidFill>
                    <a:srgbClr val="002F87"/>
                  </a:solidFill>
                  <a:latin typeface="Calibri"/>
                  <a:ea typeface="Calibri"/>
                  <a:cs typeface="Calibri"/>
                  <a:sym typeface="Calibri"/>
                </a:rPr>
                <a:t>)</a:t>
              </a:r>
              <a:endParaRPr sz="1800" b="1" dirty="0">
                <a:solidFill>
                  <a:srgbClr val="002F87"/>
                </a:solidFill>
              </a:endParaRPr>
            </a:p>
          </p:txBody>
        </p:sp>
        <p:sp>
          <p:nvSpPr>
            <p:cNvPr id="17" name="Google Shape;166;p9">
              <a:extLst>
                <a:ext uri="{FF2B5EF4-FFF2-40B4-BE49-F238E27FC236}">
                  <a16:creationId xmlns:a16="http://schemas.microsoft.com/office/drawing/2014/main" id="{E9F38336-A870-4BA6-8AB4-EAE2E6860338}"/>
                </a:ext>
              </a:extLst>
            </p:cNvPr>
            <p:cNvSpPr/>
            <p:nvPr/>
          </p:nvSpPr>
          <p:spPr>
            <a:xfrm>
              <a:off x="6294926" y="2212226"/>
              <a:ext cx="1258828" cy="125882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p>
          </p:txBody>
        </p:sp>
        <p:sp>
          <p:nvSpPr>
            <p:cNvPr id="18" name="Google Shape;167;p9">
              <a:extLst>
                <a:ext uri="{FF2B5EF4-FFF2-40B4-BE49-F238E27FC236}">
                  <a16:creationId xmlns:a16="http://schemas.microsoft.com/office/drawing/2014/main" id="{D0F4127C-088E-44C6-B639-42CA205955F8}"/>
                </a:ext>
              </a:extLst>
            </p:cNvPr>
            <p:cNvSpPr txBox="1"/>
            <p:nvPr/>
          </p:nvSpPr>
          <p:spPr>
            <a:xfrm>
              <a:off x="6402501" y="2396577"/>
              <a:ext cx="1024123" cy="8901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de-DE" sz="2000" b="1" i="0" u="none" strike="noStrike" cap="none" dirty="0" err="1">
                  <a:solidFill>
                    <a:schemeClr val="lt1"/>
                  </a:solidFill>
                  <a:latin typeface="Calibri"/>
                  <a:ea typeface="Calibri"/>
                  <a:cs typeface="Calibri"/>
                  <a:sym typeface="Calibri"/>
                </a:rPr>
                <a:t>Breathing</a:t>
              </a:r>
              <a:r>
                <a:rPr lang="de-DE" sz="2000" b="1" i="0" u="none" strike="noStrike" cap="none" dirty="0">
                  <a:solidFill>
                    <a:schemeClr val="lt1"/>
                  </a:solidFill>
                  <a:latin typeface="Calibri"/>
                  <a:ea typeface="Calibri"/>
                  <a:cs typeface="Calibri"/>
                  <a:sym typeface="Calibri"/>
                </a:rPr>
                <a:t> Awareness</a:t>
              </a:r>
              <a:endParaRPr sz="2000" b="1" dirty="0"/>
            </a:p>
          </p:txBody>
        </p:sp>
      </p:grpSp>
    </p:spTree>
    <p:extLst>
      <p:ext uri="{BB962C8B-B14F-4D97-AF65-F5344CB8AC3E}">
        <p14:creationId xmlns:p14="http://schemas.microsoft.com/office/powerpoint/2010/main" val="91975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1626</Words>
  <Application>Microsoft Office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Henderson</dc:creator>
  <cp:lastModifiedBy>JANSSENS Lotte</cp:lastModifiedBy>
  <cp:revision>49</cp:revision>
  <dcterms:created xsi:type="dcterms:W3CDTF">2016-11-09T19:57:46Z</dcterms:created>
  <dcterms:modified xsi:type="dcterms:W3CDTF">2024-07-08T12:07:56Z</dcterms:modified>
</cp:coreProperties>
</file>