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29"/>
  </p:notesMasterIdLst>
  <p:sldIdLst>
    <p:sldId id="259" r:id="rId3"/>
    <p:sldId id="649" r:id="rId4"/>
    <p:sldId id="580" r:id="rId5"/>
    <p:sldId id="650" r:id="rId6"/>
    <p:sldId id="601" r:id="rId7"/>
    <p:sldId id="280" r:id="rId8"/>
    <p:sldId id="643" r:id="rId9"/>
    <p:sldId id="428" r:id="rId10"/>
    <p:sldId id="267" r:id="rId11"/>
    <p:sldId id="266" r:id="rId12"/>
    <p:sldId id="293" r:id="rId13"/>
    <p:sldId id="283" r:id="rId14"/>
    <p:sldId id="602" r:id="rId15"/>
    <p:sldId id="603" r:id="rId16"/>
    <p:sldId id="605" r:id="rId17"/>
    <p:sldId id="608" r:id="rId18"/>
    <p:sldId id="645" r:id="rId19"/>
    <p:sldId id="646" r:id="rId20"/>
    <p:sldId id="647" r:id="rId21"/>
    <p:sldId id="517" r:id="rId22"/>
    <p:sldId id="604" r:id="rId23"/>
    <p:sldId id="606" r:id="rId24"/>
    <p:sldId id="607" r:id="rId25"/>
    <p:sldId id="644" r:id="rId26"/>
    <p:sldId id="291" r:id="rId27"/>
    <p:sldId id="648" r:id="rId28"/>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4F4F"/>
    <a:srgbClr val="141313"/>
    <a:srgbClr val="474746"/>
    <a:srgbClr val="323030"/>
    <a:srgbClr val="811A20"/>
    <a:srgbClr val="18233A"/>
    <a:srgbClr val="631D1D"/>
    <a:srgbClr val="62616E"/>
    <a:srgbClr val="053C7B"/>
    <a:srgbClr val="ACD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4" d="100"/>
          <a:sy n="114" d="100"/>
        </p:scale>
        <p:origin x="156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D8A6-E91F-2349-9524-29B4C5A5DC24}" type="datetimeFigureOut">
              <a:rPr lang="nl-NL" smtClean="0"/>
              <a:t>5-9-2024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1A2C-3C7C-D545-A329-5793AF5DBC8F}" type="slidenum">
              <a:rPr lang="nl-NL" smtClean="0"/>
              <a:t>‹#›</a:t>
            </a:fld>
            <a:endParaRPr lang="nl-NL"/>
          </a:p>
        </p:txBody>
      </p:sp>
    </p:spTree>
    <p:extLst>
      <p:ext uri="{BB962C8B-B14F-4D97-AF65-F5344CB8AC3E}">
        <p14:creationId xmlns:p14="http://schemas.microsoft.com/office/powerpoint/2010/main" val="10686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Afbeelding 11" descr="foto-1.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7535"/>
          <a:stretch/>
        </p:blipFill>
        <p:spPr>
          <a:xfrm>
            <a:off x="0" y="0"/>
            <a:ext cx="9144000" cy="3870745"/>
          </a:xfrm>
          <a:prstGeom prst="rect">
            <a:avLst/>
          </a:prstGeom>
        </p:spPr>
      </p:pic>
      <p:pic>
        <p:nvPicPr>
          <p:cNvPr id="14" name="Afbeelding 13" descr="logo-slide-tite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188640"/>
            <a:ext cx="8784976" cy="6535682"/>
          </a:xfrm>
          <a:prstGeom prst="rect">
            <a:avLst/>
          </a:prstGeom>
        </p:spPr>
      </p:pic>
      <p:sp>
        <p:nvSpPr>
          <p:cNvPr id="2" name="Title 1"/>
          <p:cNvSpPr>
            <a:spLocks noGrp="1"/>
          </p:cNvSpPr>
          <p:nvPr>
            <p:ph type="ctrTitle"/>
          </p:nvPr>
        </p:nvSpPr>
        <p:spPr>
          <a:xfrm>
            <a:off x="1403648" y="4293096"/>
            <a:ext cx="6984776" cy="630982"/>
          </a:xfrm>
        </p:spPr>
        <p:txBody>
          <a:bodyPr>
            <a:normAutofit/>
          </a:bodyPr>
          <a:lstStyle>
            <a:lvl1pPr algn="l">
              <a:defRPr sz="3200" b="1">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3" name="Subtitle 2"/>
          <p:cNvSpPr>
            <a:spLocks noGrp="1"/>
          </p:cNvSpPr>
          <p:nvPr>
            <p:ph type="subTitle" idx="1"/>
          </p:nvPr>
        </p:nvSpPr>
        <p:spPr>
          <a:xfrm>
            <a:off x="1403648" y="4941122"/>
            <a:ext cx="6984776" cy="432048"/>
          </a:xfrm>
        </p:spPr>
        <p:txBody>
          <a:bodyPr>
            <a:normAutofit/>
          </a:bodyPr>
          <a:lstStyle>
            <a:lvl1pPr marL="0" indent="0" algn="l">
              <a:buNone/>
              <a:defRPr sz="2000">
                <a:solidFill>
                  <a:srgbClr val="4F4F4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BE" dirty="0"/>
          </a:p>
        </p:txBody>
      </p:sp>
    </p:spTree>
    <p:extLst>
      <p:ext uri="{BB962C8B-B14F-4D97-AF65-F5344CB8AC3E}">
        <p14:creationId xmlns:p14="http://schemas.microsoft.com/office/powerpoint/2010/main" val="121482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350224"/>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3118723" y="6288000"/>
            <a:ext cx="2895600" cy="365125"/>
          </a:xfrm>
          <a:prstGeom prst="rect">
            <a:avLst/>
          </a:prstGeom>
        </p:spPr>
        <p:txBody>
          <a:bodyPr/>
          <a:lstStyle/>
          <a:p>
            <a:pPr fontAlgn="auto">
              <a:spcBef>
                <a:spcPts val="0"/>
              </a:spcBef>
              <a:spcAft>
                <a:spcPts val="0"/>
              </a:spcAft>
            </a:pPr>
            <a:r>
              <a:rPr lang="en-GB">
                <a:solidFill>
                  <a:prstClr val="black">
                    <a:tint val="75000"/>
                  </a:prstClr>
                </a:solidFill>
                <a:ea typeface="+mn-ea"/>
                <a:cs typeface="+mn-cs"/>
              </a:rPr>
              <a:t>Speaker</a:t>
            </a:r>
          </a:p>
        </p:txBody>
      </p:sp>
      <p:sp>
        <p:nvSpPr>
          <p:cNvPr id="7" name="Slide Number Placeholder 6"/>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
        <p:nvSpPr>
          <p:cNvPr id="8" name="Text Placeholder 8"/>
          <p:cNvSpPr>
            <a:spLocks noGrp="1"/>
          </p:cNvSpPr>
          <p:nvPr>
            <p:ph type="body" sz="quarter" idx="13"/>
          </p:nvPr>
        </p:nvSpPr>
        <p:spPr>
          <a:xfrm>
            <a:off x="4643440" y="1598921"/>
            <a:ext cx="4071937" cy="4357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4255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775549"/>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7" y="1535113"/>
            <a:ext cx="4041775" cy="63976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775549"/>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a:xfrm>
            <a:off x="3118723" y="6288000"/>
            <a:ext cx="2895600" cy="365125"/>
          </a:xfrm>
          <a:prstGeom prst="rect">
            <a:avLst/>
          </a:prstGeom>
        </p:spPr>
        <p:txBody>
          <a:bodyPr/>
          <a:lstStyle/>
          <a:p>
            <a:pPr fontAlgn="auto">
              <a:spcBef>
                <a:spcPts val="0"/>
              </a:spcBef>
              <a:spcAft>
                <a:spcPts val="0"/>
              </a:spcAft>
            </a:pPr>
            <a:r>
              <a:rPr lang="en-GB">
                <a:solidFill>
                  <a:prstClr val="black">
                    <a:tint val="75000"/>
                  </a:prstClr>
                </a:solidFill>
                <a:ea typeface="+mn-ea"/>
                <a:cs typeface="+mn-cs"/>
              </a:rPr>
              <a:t>Speaker</a:t>
            </a:r>
          </a:p>
        </p:txBody>
      </p:sp>
      <p:sp>
        <p:nvSpPr>
          <p:cNvPr id="9" name="Slide Number Placeholder 8"/>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Tree>
    <p:extLst>
      <p:ext uri="{BB962C8B-B14F-4D97-AF65-F5344CB8AC3E}">
        <p14:creationId xmlns:p14="http://schemas.microsoft.com/office/powerpoint/2010/main" val="35041109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18723" y="6288000"/>
            <a:ext cx="2895600" cy="365125"/>
          </a:xfrm>
          <a:prstGeom prst="rect">
            <a:avLst/>
          </a:prstGeom>
        </p:spPr>
        <p:txBody>
          <a:bodyPr/>
          <a:lstStyle/>
          <a:p>
            <a:pPr fontAlgn="auto">
              <a:spcBef>
                <a:spcPts val="0"/>
              </a:spcBef>
              <a:spcAft>
                <a:spcPts val="0"/>
              </a:spcAft>
            </a:pPr>
            <a:r>
              <a:rPr lang="en-GB">
                <a:solidFill>
                  <a:prstClr val="black">
                    <a:tint val="75000"/>
                  </a:prstClr>
                </a:solidFill>
                <a:ea typeface="+mn-ea"/>
                <a:cs typeface="+mn-cs"/>
              </a:rPr>
              <a:t>Speaker</a:t>
            </a:r>
          </a:p>
        </p:txBody>
      </p:sp>
      <p:sp>
        <p:nvSpPr>
          <p:cNvPr id="5" name="Slide Number Placeholder 4"/>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Tree>
    <p:extLst>
      <p:ext uri="{BB962C8B-B14F-4D97-AF65-F5344CB8AC3E}">
        <p14:creationId xmlns:p14="http://schemas.microsoft.com/office/powerpoint/2010/main" val="31856204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18723" y="6288000"/>
            <a:ext cx="2895600" cy="365125"/>
          </a:xfrm>
          <a:prstGeom prst="rect">
            <a:avLst/>
          </a:prstGeom>
        </p:spPr>
        <p:txBody>
          <a:bodyPr/>
          <a:lstStyle/>
          <a:p>
            <a:pPr fontAlgn="auto">
              <a:spcBef>
                <a:spcPts val="0"/>
              </a:spcBef>
              <a:spcAft>
                <a:spcPts val="0"/>
              </a:spcAft>
            </a:pPr>
            <a:r>
              <a:rPr lang="en-GB">
                <a:solidFill>
                  <a:prstClr val="black">
                    <a:tint val="75000"/>
                  </a:prstClr>
                </a:solidFill>
                <a:ea typeface="+mn-ea"/>
                <a:cs typeface="+mn-cs"/>
              </a:rPr>
              <a:t>Speaker</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Tree>
    <p:extLst>
      <p:ext uri="{BB962C8B-B14F-4D97-AF65-F5344CB8AC3E}">
        <p14:creationId xmlns:p14="http://schemas.microsoft.com/office/powerpoint/2010/main" val="25699568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Afbeelding 6" descr="logo-slid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76200"/>
            <a:ext cx="8869680" cy="6687312"/>
          </a:xfrm>
          <a:prstGeom prst="rect">
            <a:avLst/>
          </a:prstGeom>
        </p:spPr>
      </p:pic>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6" name="Date Placeholder 3"/>
          <p:cNvSpPr>
            <a:spLocks noGrp="1"/>
          </p:cNvSpPr>
          <p:nvPr>
            <p:ph type="dt" sz="half" idx="10"/>
          </p:nvPr>
        </p:nvSpPr>
        <p:spPr>
          <a:xfrm>
            <a:off x="179512" y="6381328"/>
            <a:ext cx="2133600" cy="365125"/>
          </a:xfrm>
        </p:spPr>
        <p:txBody>
          <a:bodyPr/>
          <a:lstStyle>
            <a:lvl1pPr>
              <a:defRPr/>
            </a:lvl1pPr>
          </a:lstStyle>
          <a:p>
            <a:fld id="{6559652E-C199-334F-9320-471B095246A8}" type="datetime1">
              <a:rPr lang="nl-BE"/>
              <a:pPr/>
              <a:t>5/09/2024</a:t>
            </a:fld>
            <a:endParaRPr lang="nl-BE" dirty="0"/>
          </a:p>
        </p:txBody>
      </p:sp>
      <p:sp>
        <p:nvSpPr>
          <p:cNvPr id="17" name="Footer Placeholder 4"/>
          <p:cNvSpPr>
            <a:spLocks noGrp="1"/>
          </p:cNvSpPr>
          <p:nvPr>
            <p:ph type="ftr" sz="quarter" idx="11"/>
          </p:nvPr>
        </p:nvSpPr>
        <p:spPr>
          <a:xfrm>
            <a:off x="2411760" y="6381328"/>
            <a:ext cx="4464496" cy="365125"/>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6948264" y="6382916"/>
            <a:ext cx="752475" cy="365125"/>
          </a:xfrm>
        </p:spPr>
        <p:txBody>
          <a:bodyPr/>
          <a:lstStyle>
            <a:lvl1pPr>
              <a:defRPr/>
            </a:lvl1pPr>
          </a:lstStyle>
          <a:p>
            <a:fld id="{BBB2625E-E22D-324D-B6D3-F6234E5E9FE9}" type="slidenum">
              <a:rPr lang="nl-BE"/>
              <a:pPr/>
              <a:t>‹#›</a:t>
            </a:fld>
            <a:endParaRPr lang="nl-BE"/>
          </a:p>
        </p:txBody>
      </p:sp>
    </p:spTree>
    <p:extLst>
      <p:ext uri="{BB962C8B-B14F-4D97-AF65-F5344CB8AC3E}">
        <p14:creationId xmlns:p14="http://schemas.microsoft.com/office/powerpoint/2010/main" val="14766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hthoek 7"/>
          <p:cNvSpPr/>
          <p:nvPr userDrawn="1"/>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Tree>
    <p:extLst>
      <p:ext uri="{BB962C8B-B14F-4D97-AF65-F5344CB8AC3E}">
        <p14:creationId xmlns:p14="http://schemas.microsoft.com/office/powerpoint/2010/main" val="386329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16" name="Date Placeholder 3"/>
          <p:cNvSpPr>
            <a:spLocks noGrp="1"/>
          </p:cNvSpPr>
          <p:nvPr>
            <p:ph type="dt" sz="half" idx="10"/>
          </p:nvPr>
        </p:nvSpPr>
        <p:spPr>
          <a:xfrm>
            <a:off x="1331640" y="6525344"/>
            <a:ext cx="1080120" cy="221109"/>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6559652E-C199-334F-9320-471B095246A8}" type="datetime1">
              <a:rPr lang="nl-BE" smtClean="0"/>
              <a:pPr/>
              <a:t>5/09/2024</a:t>
            </a:fld>
            <a:endParaRPr lang="nl-BE" dirty="0"/>
          </a:p>
        </p:txBody>
      </p:sp>
      <p:sp>
        <p:nvSpPr>
          <p:cNvPr id="17" name="Footer Placeholder 4"/>
          <p:cNvSpPr>
            <a:spLocks noGrp="1"/>
          </p:cNvSpPr>
          <p:nvPr>
            <p:ph type="ftr" sz="quarter" idx="11"/>
          </p:nvPr>
        </p:nvSpPr>
        <p:spPr>
          <a:xfrm>
            <a:off x="2555776" y="6525344"/>
            <a:ext cx="5544616" cy="221109"/>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endParaRPr lang="nl-BE" dirty="0"/>
          </a:p>
        </p:txBody>
      </p:sp>
      <p:sp>
        <p:nvSpPr>
          <p:cNvPr id="18" name="Slide Number Placeholder 5"/>
          <p:cNvSpPr>
            <a:spLocks noGrp="1"/>
          </p:cNvSpPr>
          <p:nvPr>
            <p:ph type="sldNum" sz="quarter" idx="12"/>
          </p:nvPr>
        </p:nvSpPr>
        <p:spPr>
          <a:xfrm>
            <a:off x="8172400" y="6526932"/>
            <a:ext cx="752475" cy="221109"/>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BBB2625E-E22D-324D-B6D3-F6234E5E9FE9}" type="slidenum">
              <a:rPr lang="nl-BE" smtClean="0"/>
              <a:pPr/>
              <a:t>‹#›</a:t>
            </a:fld>
            <a:endParaRPr lang="nl-BE" dirty="0"/>
          </a:p>
        </p:txBody>
      </p:sp>
      <p:sp>
        <p:nvSpPr>
          <p:cNvPr id="10" name="Content Placeholder 2"/>
          <p:cNvSpPr>
            <a:spLocks noGrp="1"/>
          </p:cNvSpPr>
          <p:nvPr>
            <p:ph idx="1"/>
          </p:nvPr>
        </p:nvSpPr>
        <p:spPr>
          <a:xfrm>
            <a:off x="251520" y="836712"/>
            <a:ext cx="8640960" cy="5040560"/>
          </a:xfrm>
        </p:spPr>
        <p:txBody>
          <a:bodyPr/>
          <a:lstStyle>
            <a:lvl1pPr>
              <a:buFont typeface="Wingdings" pitchFamily="2" charset="2"/>
              <a:buChar char="§"/>
              <a:defRPr sz="2400">
                <a:solidFill>
                  <a:srgbClr val="474746"/>
                </a:solidFill>
                <a:latin typeface="Verdana" pitchFamily="34" charset="0"/>
                <a:ea typeface="Verdana" pitchFamily="34" charset="0"/>
                <a:cs typeface="Verdana" pitchFamily="34" charset="0"/>
              </a:defRPr>
            </a:lvl1pPr>
            <a:lvl2pPr>
              <a:buFont typeface="Wingdings" pitchFamily="2" charset="2"/>
              <a:buChar char="§"/>
              <a:defRPr sz="22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11" name="Afbeelding 10">
            <a:extLst>
              <a:ext uri="{FF2B5EF4-FFF2-40B4-BE49-F238E27FC236}">
                <a16:creationId xmlns:a16="http://schemas.microsoft.com/office/drawing/2014/main" id="{F43F6A1C-CC54-8947-AB24-07D5A34F28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00" y="6001286"/>
            <a:ext cx="1081924" cy="758008"/>
          </a:xfrm>
          <a:prstGeom prst="rect">
            <a:avLst/>
          </a:prstGeom>
        </p:spPr>
      </p:pic>
      <p:sp>
        <p:nvSpPr>
          <p:cNvPr id="14" name="Rechthoek 13">
            <a:extLst>
              <a:ext uri="{FF2B5EF4-FFF2-40B4-BE49-F238E27FC236}">
                <a16:creationId xmlns:a16="http://schemas.microsoft.com/office/drawing/2014/main" id="{3394646E-3E7A-4244-B0B8-631A5652B22A}"/>
              </a:ext>
            </a:extLst>
          </p:cNvPr>
          <p:cNvSpPr/>
          <p:nvPr userDrawn="1"/>
        </p:nvSpPr>
        <p:spPr>
          <a:xfrm>
            <a:off x="114809" y="121534"/>
            <a:ext cx="8903663" cy="6382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1356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988CC6-97EB-4A45-9195-47EF7C52919D}" type="datetime1">
              <a:rPr lang="nl-BE" smtClean="0"/>
              <a:pPr/>
              <a:t>5/09/2024</a:t>
            </a:fld>
            <a:endParaRPr lang="nl-BE"/>
          </a:p>
        </p:txBody>
      </p:sp>
      <p:sp>
        <p:nvSpPr>
          <p:cNvPr id="3" name="Tijdelijke aanduiding voor voettekst 2"/>
          <p:cNvSpPr>
            <a:spLocks noGrp="1"/>
          </p:cNvSpPr>
          <p:nvPr>
            <p:ph type="ftr" sz="quarter" idx="11"/>
          </p:nvPr>
        </p:nvSpPr>
        <p:spPr/>
        <p:txBody>
          <a:bodyPr/>
          <a:lstStyle/>
          <a:p>
            <a:pPr>
              <a:defRPr/>
            </a:pPr>
            <a:endParaRPr lang="nl-BE"/>
          </a:p>
        </p:txBody>
      </p:sp>
      <p:sp>
        <p:nvSpPr>
          <p:cNvPr id="4" name="Tijdelijke aanduiding voor dianummer 3"/>
          <p:cNvSpPr>
            <a:spLocks noGrp="1"/>
          </p:cNvSpPr>
          <p:nvPr>
            <p:ph type="sldNum" sz="quarter" idx="12"/>
          </p:nvPr>
        </p:nvSpPr>
        <p:spPr/>
        <p:txBody>
          <a:bodyPr/>
          <a:lstStyle/>
          <a:p>
            <a:fld id="{0476D89C-E8B9-AE4E-B6DF-5DF853DAFA02}" type="slidenum">
              <a:rPr lang="nl-BE" smtClean="0"/>
              <a:pPr/>
              <a:t>‹#›</a:t>
            </a:fld>
            <a:endParaRPr lang="nl-BE"/>
          </a:p>
        </p:txBody>
      </p:sp>
    </p:spTree>
    <p:extLst>
      <p:ext uri="{BB962C8B-B14F-4D97-AF65-F5344CB8AC3E}">
        <p14:creationId xmlns:p14="http://schemas.microsoft.com/office/powerpoint/2010/main" val="137692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kolom (tekst/foto)">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9DC1285-B61F-374D-A1BB-5859893552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996" y="138090"/>
            <a:ext cx="938798" cy="1252220"/>
          </a:xfrm>
          <a:prstGeom prst="rect">
            <a:avLst/>
          </a:prstGeom>
        </p:spPr>
      </p:pic>
      <p:sp>
        <p:nvSpPr>
          <p:cNvPr id="3" name="Tijdelijke aanduiding voor inhoud 2"/>
          <p:cNvSpPr>
            <a:spLocks noGrp="1"/>
          </p:cNvSpPr>
          <p:nvPr>
            <p:ph idx="1" hasCustomPrompt="1"/>
          </p:nvPr>
        </p:nvSpPr>
        <p:spPr>
          <a:xfrm>
            <a:off x="1116013" y="1653119"/>
            <a:ext cx="7127876" cy="3983567"/>
          </a:xfrm>
        </p:spPr>
        <p:txBody>
          <a:bodyPr/>
          <a:lstStyle>
            <a:lvl1pPr>
              <a:lnSpc>
                <a:spcPts val="2239"/>
              </a:lnSpc>
              <a:defRPr sz="1599">
                <a:solidFill>
                  <a:schemeClr val="tx1"/>
                </a:solidFill>
              </a:defRPr>
            </a:lvl1pPr>
            <a:lvl2pPr marL="148617" indent="-147357">
              <a:lnSpc>
                <a:spcPct val="150000"/>
              </a:lnSpc>
              <a:buClr>
                <a:srgbClr val="2E2C2D"/>
              </a:buClr>
              <a:buFont typeface="Arial" panose="020B0604020202020204" pitchFamily="34" charset="0"/>
              <a:buChar char="•"/>
              <a:defRPr sz="1428">
                <a:solidFill>
                  <a:schemeClr val="tx1"/>
                </a:solidFill>
              </a:defRPr>
            </a:lvl2pPr>
            <a:lvl3pPr marL="288417" indent="-138541">
              <a:lnSpc>
                <a:spcPct val="150000"/>
              </a:lnSpc>
              <a:buClr>
                <a:srgbClr val="2E2C2D"/>
              </a:buClr>
              <a:buFont typeface="Arial" panose="020B0604020202020204" pitchFamily="34" charset="0"/>
              <a:buChar char="•"/>
              <a:defRPr sz="1428">
                <a:solidFill>
                  <a:schemeClr val="tx1"/>
                </a:solidFill>
              </a:defRPr>
            </a:lvl3pPr>
            <a:lvl4pPr marL="437033" indent="-147357">
              <a:lnSpc>
                <a:spcPct val="150000"/>
              </a:lnSpc>
              <a:buClr>
                <a:srgbClr val="2E2C2D"/>
              </a:buClr>
              <a:buFont typeface="Arial" panose="020B0604020202020204" pitchFamily="34" charset="0"/>
              <a:buChar char="•"/>
              <a:defRPr sz="1428">
                <a:solidFill>
                  <a:schemeClr val="tx1"/>
                </a:solidFill>
              </a:defRPr>
            </a:lvl4pPr>
            <a:lvl5pPr marL="576833" indent="-138541">
              <a:lnSpc>
                <a:spcPct val="150000"/>
              </a:lnSpc>
              <a:buClr>
                <a:srgbClr val="2E2C2D"/>
              </a:buClr>
              <a:buFont typeface="Arial" panose="020B0604020202020204" pitchFamily="34" charset="0"/>
              <a:buChar char="•"/>
              <a:defRPr sz="1428">
                <a:solidFill>
                  <a:schemeClr val="tx1"/>
                </a:solidFill>
              </a:defRPr>
            </a:lvl5pPr>
          </a:lstStyle>
          <a:p>
            <a:pPr lvl="0"/>
            <a:r>
              <a:rPr lang="nl-NL"/>
              <a:t>Plaats object</a:t>
            </a:r>
          </a:p>
        </p:txBody>
      </p:sp>
      <p:sp>
        <p:nvSpPr>
          <p:cNvPr id="10" name="Rechthoek 9">
            <a:extLst>
              <a:ext uri="{FF2B5EF4-FFF2-40B4-BE49-F238E27FC236}">
                <a16:creationId xmlns:a16="http://schemas.microsoft.com/office/drawing/2014/main" id="{2D58D0D5-68DB-A640-8722-3AE22EB65737}"/>
              </a:ext>
            </a:extLst>
          </p:cNvPr>
          <p:cNvSpPr/>
          <p:nvPr userDrawn="1"/>
        </p:nvSpPr>
        <p:spPr bwMode="auto">
          <a:xfrm>
            <a:off x="0" y="6068485"/>
            <a:ext cx="9144000" cy="790716"/>
          </a:xfrm>
          <a:prstGeom prst="rect">
            <a:avLst/>
          </a:prstGeom>
          <a:solidFill>
            <a:srgbClr val="F187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863233"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a:ln>
                <a:noFill/>
              </a:ln>
              <a:solidFill>
                <a:schemeClr val="tx1"/>
              </a:solidFill>
              <a:effectLst/>
              <a:latin typeface="Arial" charset="0"/>
            </a:endParaRPr>
          </a:p>
        </p:txBody>
      </p:sp>
      <p:sp>
        <p:nvSpPr>
          <p:cNvPr id="11" name="Titel 1">
            <a:extLst>
              <a:ext uri="{FF2B5EF4-FFF2-40B4-BE49-F238E27FC236}">
                <a16:creationId xmlns:a16="http://schemas.microsoft.com/office/drawing/2014/main" id="{7C2746C4-7BC1-3D4E-8495-D1DA8802458F}"/>
              </a:ext>
            </a:extLst>
          </p:cNvPr>
          <p:cNvSpPr>
            <a:spLocks noGrp="1"/>
          </p:cNvSpPr>
          <p:nvPr>
            <p:ph type="title" hasCustomPrompt="1"/>
          </p:nvPr>
        </p:nvSpPr>
        <p:spPr>
          <a:xfrm>
            <a:off x="1116001" y="304096"/>
            <a:ext cx="7127888" cy="675923"/>
          </a:xfrm>
        </p:spPr>
        <p:txBody>
          <a:bodyPr anchor="b" anchorCtr="0"/>
          <a:lstStyle>
            <a:lvl1pPr>
              <a:lnSpc>
                <a:spcPts val="2199"/>
              </a:lnSpc>
              <a:defRPr sz="2199" b="0" i="0">
                <a:solidFill>
                  <a:schemeClr val="accent2"/>
                </a:solidFill>
                <a:latin typeface="FagoNo Medium" pitchFamily="2" charset="77"/>
              </a:defRPr>
            </a:lvl1pPr>
          </a:lstStyle>
          <a:p>
            <a:r>
              <a:rPr lang="nl-NL"/>
              <a:t>Klik om titel in te voeren</a:t>
            </a:r>
          </a:p>
        </p:txBody>
      </p:sp>
      <p:cxnSp>
        <p:nvCxnSpPr>
          <p:cNvPr id="13" name="Rechte verbindingslijn 12">
            <a:extLst>
              <a:ext uri="{FF2B5EF4-FFF2-40B4-BE49-F238E27FC236}">
                <a16:creationId xmlns:a16="http://schemas.microsoft.com/office/drawing/2014/main" id="{9E4E8548-5533-B64B-B02E-7BA3D44A8583}"/>
              </a:ext>
            </a:extLst>
          </p:cNvPr>
          <p:cNvCxnSpPr>
            <a:cxnSpLocks/>
          </p:cNvCxnSpPr>
          <p:nvPr userDrawn="1"/>
        </p:nvCxnSpPr>
        <p:spPr bwMode="auto">
          <a:xfrm>
            <a:off x="903490" y="0"/>
            <a:ext cx="0" cy="897600"/>
          </a:xfrm>
          <a:prstGeom prst="line">
            <a:avLst/>
          </a:prstGeom>
          <a:solidFill>
            <a:schemeClr val="accent1"/>
          </a:soli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echte verbindingslijn 15">
            <a:extLst>
              <a:ext uri="{FF2B5EF4-FFF2-40B4-BE49-F238E27FC236}">
                <a16:creationId xmlns:a16="http://schemas.microsoft.com/office/drawing/2014/main" id="{A7CABAC4-A15C-2947-BBDA-3E7C471075F8}"/>
              </a:ext>
            </a:extLst>
          </p:cNvPr>
          <p:cNvCxnSpPr>
            <a:cxnSpLocks/>
          </p:cNvCxnSpPr>
          <p:nvPr userDrawn="1"/>
        </p:nvCxnSpPr>
        <p:spPr bwMode="auto">
          <a:xfrm>
            <a:off x="900000" y="6422399"/>
            <a:ext cx="0" cy="436800"/>
          </a:xfrm>
          <a:prstGeom prst="line">
            <a:avLst/>
          </a:prstGeom>
          <a:solidFill>
            <a:schemeClr val="accent1"/>
          </a:solidFill>
          <a:ln w="63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ijdelijke aanduiding voor tekst 4">
            <a:extLst>
              <a:ext uri="{FF2B5EF4-FFF2-40B4-BE49-F238E27FC236}">
                <a16:creationId xmlns:a16="http://schemas.microsoft.com/office/drawing/2014/main" id="{EC9DF213-E3E0-8342-AB90-CB352AE85264}"/>
              </a:ext>
            </a:extLst>
          </p:cNvPr>
          <p:cNvSpPr>
            <a:spLocks noGrp="1"/>
          </p:cNvSpPr>
          <p:nvPr>
            <p:ph type="body" sz="quarter" idx="15" hasCustomPrompt="1"/>
          </p:nvPr>
        </p:nvSpPr>
        <p:spPr>
          <a:xfrm>
            <a:off x="1116014" y="6168002"/>
            <a:ext cx="3204000" cy="603193"/>
          </a:xfrm>
          <a:noFill/>
        </p:spPr>
        <p:txBody>
          <a:bodyPr lIns="0" tIns="0" rIns="0" bIns="0" anchor="ctr" anchorCtr="0">
            <a:noAutofit/>
          </a:bodyPr>
          <a:lstStyle>
            <a:lvl1pPr>
              <a:defRPr sz="900" b="0" i="0">
                <a:solidFill>
                  <a:schemeClr val="bg1"/>
                </a:solidFill>
                <a:latin typeface="FagoNo Medium" pitchFamily="2" charset="77"/>
              </a:defRPr>
            </a:lvl1pPr>
          </a:lstStyle>
          <a:p>
            <a:r>
              <a:rPr lang="nl-NL"/>
              <a:t>Klik om voettekst in te voeren</a:t>
            </a:r>
          </a:p>
        </p:txBody>
      </p:sp>
      <p:sp>
        <p:nvSpPr>
          <p:cNvPr id="15" name="Tijdelijke aanduiding voor tekst 4">
            <a:extLst>
              <a:ext uri="{FF2B5EF4-FFF2-40B4-BE49-F238E27FC236}">
                <a16:creationId xmlns:a16="http://schemas.microsoft.com/office/drawing/2014/main" id="{682210DB-6D4A-BC41-B910-145F2F32D6E9}"/>
              </a:ext>
            </a:extLst>
          </p:cNvPr>
          <p:cNvSpPr>
            <a:spLocks noGrp="1"/>
          </p:cNvSpPr>
          <p:nvPr>
            <p:ph type="body" sz="quarter" idx="16" hasCustomPrompt="1"/>
          </p:nvPr>
        </p:nvSpPr>
        <p:spPr>
          <a:xfrm>
            <a:off x="5040314" y="6168002"/>
            <a:ext cx="3204000" cy="603193"/>
          </a:xfrm>
          <a:noFill/>
        </p:spPr>
        <p:txBody>
          <a:bodyPr lIns="0" tIns="0" rIns="0" bIns="0" anchor="ctr" anchorCtr="0">
            <a:noAutofit/>
          </a:bodyPr>
          <a:lstStyle>
            <a:lvl1pPr algn="r">
              <a:defRPr sz="900" b="0" i="0">
                <a:solidFill>
                  <a:schemeClr val="bg1"/>
                </a:solidFill>
                <a:latin typeface="FagoNo Medium" pitchFamily="2" charset="77"/>
              </a:defRPr>
            </a:lvl1pPr>
          </a:lstStyle>
          <a:p>
            <a:r>
              <a:rPr lang="nl-NL"/>
              <a:t>Klik om voettekst in te voeren</a:t>
            </a:r>
          </a:p>
        </p:txBody>
      </p:sp>
    </p:spTree>
    <p:extLst>
      <p:ext uri="{BB962C8B-B14F-4D97-AF65-F5344CB8AC3E}">
        <p14:creationId xmlns:p14="http://schemas.microsoft.com/office/powerpoint/2010/main" val="2814099716"/>
      </p:ext>
    </p:extLst>
  </p:cSld>
  <p:clrMapOvr>
    <a:masterClrMapping/>
  </p:clrMapOvr>
  <p:extLst>
    <p:ext uri="{DCECCB84-F9BA-43D5-87BE-67443E8EF086}">
      <p15:sldGuideLst xmlns:p15="http://schemas.microsoft.com/office/powerpoint/2012/main">
        <p15:guide id="1" orient="horz" pos="192">
          <p15:clr>
            <a:srgbClr val="FBAE40"/>
          </p15:clr>
        </p15:guide>
        <p15:guide id="3" pos="6927">
          <p15:clr>
            <a:srgbClr val="FBAE40"/>
          </p15:clr>
        </p15:guide>
        <p15:guide id="4" pos="938">
          <p15:clr>
            <a:srgbClr val="FBAE40"/>
          </p15:clr>
        </p15:guide>
        <p15:guide id="6" orient="horz" pos="617">
          <p15:clr>
            <a:srgbClr val="FBAE40"/>
          </p15:clr>
        </p15:guide>
        <p15:guide id="8" orient="horz" pos="1041">
          <p15:clr>
            <a:srgbClr val="FBAE40"/>
          </p15:clr>
        </p15:guide>
        <p15:guide id="9" orient="horz" pos="3551">
          <p15:clr>
            <a:srgbClr val="FBAE40"/>
          </p15:clr>
        </p15:guide>
        <p15:guide id="10" orient="horz" pos="38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9" y="452669"/>
            <a:ext cx="7631757" cy="576064"/>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1220755"/>
            <a:ext cx="7632700" cy="5187245"/>
          </a:xfrm>
          <a:prstGeom prst="rect">
            <a:avLst/>
          </a:prstGeom>
        </p:spPr>
        <p:txBody>
          <a:bodyPr/>
          <a:lstStyle>
            <a:lvl1pPr marL="180975" indent="-180975" defTabSz="360000">
              <a:buFont typeface="Arial" panose="020B0604020202020204" pitchFamily="34" charset="0"/>
              <a:buChar char="•"/>
              <a:defRPr>
                <a:solidFill>
                  <a:schemeClr val="tx1"/>
                </a:solidFill>
                <a:latin typeface="+mn-lt"/>
              </a:defRPr>
            </a:lvl1pPr>
            <a:lvl2pPr marL="447675" indent="-179388" defTabSz="358775">
              <a:buClr>
                <a:srgbClr val="AE1022"/>
              </a:buClr>
              <a:buFont typeface="Arial" panose="020B0604020202020204" pitchFamily="34" charset="0"/>
              <a:buChar char="•"/>
              <a:defRPr>
                <a:solidFill>
                  <a:schemeClr val="tx1"/>
                </a:solidFill>
                <a:latin typeface="+mn-lt"/>
              </a:defRPr>
            </a:lvl2pPr>
            <a:lvl3pPr marL="628650" indent="-179388">
              <a:buClr>
                <a:srgbClr val="AE1022"/>
              </a:buClr>
              <a:buFont typeface="Arial" panose="020B0604020202020204" pitchFamily="34" charset="0"/>
              <a:buChar char="•"/>
              <a:defRPr>
                <a:solidFill>
                  <a:schemeClr val="tx1"/>
                </a:solidFill>
                <a:latin typeface="+mn-lt"/>
              </a:defRPr>
            </a:lvl3pPr>
            <a:lvl4pPr marL="804863" indent="-179388">
              <a:buClr>
                <a:srgbClr val="AE1022"/>
              </a:buClr>
              <a:buFont typeface="Arial" panose="020B0604020202020204" pitchFamily="34" charset="0"/>
              <a:buChar char="•"/>
              <a:tabLst>
                <a:tab pos="804863" algn="l"/>
              </a:tabLst>
              <a:defRPr>
                <a:solidFill>
                  <a:schemeClr val="tx1"/>
                </a:solidFill>
                <a:latin typeface="+mn-lt"/>
              </a:defRPr>
            </a:lvl4pPr>
            <a:lvl5pPr marL="985838" indent="-179388">
              <a:buClr>
                <a:srgbClr val="AE1022"/>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42411135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EACPRBackground1.jpg"/>
          <p:cNvPicPr>
            <a:picLocks noChangeAspect="1"/>
          </p:cNvPicPr>
          <p:nvPr userDrawn="1"/>
        </p:nvPicPr>
        <p:blipFill>
          <a:blip r:embed="rId2" cstate="print"/>
          <a:srcRect t="2715"/>
          <a:stretch>
            <a:fillRect/>
          </a:stretch>
        </p:blipFill>
        <p:spPr>
          <a:xfrm>
            <a:off x="4986001" y="1316766"/>
            <a:ext cx="3226003" cy="4184572"/>
          </a:xfrm>
          <a:prstGeom prst="rect">
            <a:avLst/>
          </a:prstGeom>
        </p:spPr>
      </p:pic>
      <p:sp>
        <p:nvSpPr>
          <p:cNvPr id="19" name="Rectangle 18"/>
          <p:cNvSpPr/>
          <p:nvPr userDrawn="1"/>
        </p:nvSpPr>
        <p:spPr>
          <a:xfrm>
            <a:off x="0" y="0"/>
            <a:ext cx="5760000" cy="6868800"/>
          </a:xfrm>
          <a:prstGeom prst="rect">
            <a:avLst/>
          </a:prstGeom>
          <a:gradFill flip="none" rotWithShape="1">
            <a:gsLst>
              <a:gs pos="0">
                <a:srgbClr val="4D606F"/>
              </a:gs>
              <a:gs pos="100000">
                <a:srgbClr val="384650"/>
              </a:gs>
            </a:gsLst>
            <a:lin ang="5400000" scaled="0"/>
            <a:tileRect/>
          </a:gradFill>
          <a:ln>
            <a:noFill/>
          </a:ln>
          <a:effectLst>
            <a:outerShdw blurRad="76200" dist="76200" dir="138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userDrawn="1"/>
        </p:nvSpPr>
        <p:spPr>
          <a:xfrm>
            <a:off x="672000" y="0"/>
            <a:ext cx="72000" cy="252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
        <p:nvSpPr>
          <p:cNvPr id="24" name="Title 1"/>
          <p:cNvSpPr>
            <a:spLocks noGrp="1"/>
          </p:cNvSpPr>
          <p:nvPr>
            <p:ph type="ctrTitle"/>
          </p:nvPr>
        </p:nvSpPr>
        <p:spPr>
          <a:xfrm>
            <a:off x="533400" y="3120000"/>
            <a:ext cx="4800600" cy="1112835"/>
          </a:xfrm>
        </p:spPr>
        <p:txBody>
          <a:bodyPr>
            <a:normAutofit/>
          </a:bodyPr>
          <a:lstStyle>
            <a:lvl1pPr algn="l">
              <a:defRPr sz="2400" b="1" i="0">
                <a:solidFill>
                  <a:srgbClr val="FFFFFF"/>
                </a:solidFill>
                <a:latin typeface="Verdana"/>
                <a:cs typeface="Verdana"/>
              </a:defRPr>
            </a:lvl1pPr>
          </a:lstStyle>
          <a:p>
            <a:r>
              <a:rPr lang="en-US"/>
              <a:t>Click to edit Master title style</a:t>
            </a:r>
            <a:endParaRPr lang="en-GB" dirty="0"/>
          </a:p>
        </p:txBody>
      </p:sp>
      <p:sp>
        <p:nvSpPr>
          <p:cNvPr id="25" name="Subtitle 2"/>
          <p:cNvSpPr>
            <a:spLocks noGrp="1"/>
          </p:cNvSpPr>
          <p:nvPr>
            <p:ph type="subTitle" idx="1"/>
          </p:nvPr>
        </p:nvSpPr>
        <p:spPr>
          <a:xfrm>
            <a:off x="533400" y="4272000"/>
            <a:ext cx="4800600" cy="685800"/>
          </a:xfrm>
        </p:spPr>
        <p:txBody>
          <a:bodyPr/>
          <a:lstStyle>
            <a:lvl1pPr marL="0" indent="0" algn="l">
              <a:buNone/>
              <a:defRPr b="1" i="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3" name="Picture 12" descr="H:\Projects\Communications Department Shared\G_Communications Planning\ESC-General\membership2016\Print and design\ESC-ribbon.png"/>
          <p:cNvPicPr>
            <a:picLocks noChangeAspect="1" noChangeArrowheads="1"/>
          </p:cNvPicPr>
          <p:nvPr userDrawn="1"/>
        </p:nvPicPr>
        <p:blipFill>
          <a:blip r:embed="rId3" cstate="print"/>
          <a:srcRect/>
          <a:stretch>
            <a:fillRect/>
          </a:stretch>
        </p:blipFill>
        <p:spPr bwMode="auto">
          <a:xfrm>
            <a:off x="8143900" y="1"/>
            <a:ext cx="1000100" cy="1627623"/>
          </a:xfrm>
          <a:prstGeom prst="rect">
            <a:avLst/>
          </a:prstGeom>
          <a:noFill/>
        </p:spPr>
      </p:pic>
      <p:pic>
        <p:nvPicPr>
          <p:cNvPr id="15" name="Picture 14" descr="Logo_EAPC_duo_2016 (3).jpg"/>
          <p:cNvPicPr>
            <a:picLocks noChangeAspect="1"/>
          </p:cNvPicPr>
          <p:nvPr userDrawn="1"/>
        </p:nvPicPr>
        <p:blipFill>
          <a:blip r:embed="rId4" cstate="print"/>
          <a:stretch>
            <a:fillRect/>
          </a:stretch>
        </p:blipFill>
        <p:spPr>
          <a:xfrm>
            <a:off x="7429520" y="5238763"/>
            <a:ext cx="1429376" cy="1428605"/>
          </a:xfrm>
          <a:prstGeom prst="rect">
            <a:avLst/>
          </a:prstGeom>
        </p:spPr>
      </p:pic>
    </p:spTree>
    <p:extLst>
      <p:ext uri="{BB962C8B-B14F-4D97-AF65-F5344CB8AC3E}">
        <p14:creationId xmlns:p14="http://schemas.microsoft.com/office/powerpoint/2010/main" val="34645377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18723" y="6288000"/>
            <a:ext cx="2895600" cy="365125"/>
          </a:xfrm>
          <a:prstGeom prst="rect">
            <a:avLst/>
          </a:prstGeom>
        </p:spPr>
        <p:txBody>
          <a:bodyPr/>
          <a:lstStyle/>
          <a:p>
            <a:pPr fontAlgn="auto">
              <a:spcBef>
                <a:spcPts val="0"/>
              </a:spcBef>
              <a:spcAft>
                <a:spcPts val="0"/>
              </a:spcAft>
            </a:pPr>
            <a:r>
              <a:rPr lang="en-GB">
                <a:solidFill>
                  <a:prstClr val="black">
                    <a:tint val="75000"/>
                  </a:prstClr>
                </a:solidFill>
                <a:ea typeface="+mn-ea"/>
                <a:cs typeface="+mn-cs"/>
              </a:rPr>
              <a:t>Speaker</a:t>
            </a:r>
          </a:p>
        </p:txBody>
      </p:sp>
      <p:sp>
        <p:nvSpPr>
          <p:cNvPr id="6" name="Slide Number Placeholder 5"/>
          <p:cNvSpPr>
            <a:spLocks noGrp="1"/>
          </p:cNvSpPr>
          <p:nvPr>
            <p:ph type="sldNum" sz="quarter" idx="12"/>
          </p:nvPr>
        </p:nvSpPr>
        <p:spPr/>
        <p:txBody>
          <a:body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a:solidFill>
                <a:prstClr val="black">
                  <a:tint val="75000"/>
                </a:prstClr>
              </a:solidFill>
              <a:ea typeface="+mn-ea"/>
              <a:cs typeface="+mn-cs"/>
            </a:endParaRPr>
          </a:p>
        </p:txBody>
      </p:sp>
    </p:spTree>
    <p:extLst>
      <p:ext uri="{BB962C8B-B14F-4D97-AF65-F5344CB8AC3E}">
        <p14:creationId xmlns:p14="http://schemas.microsoft.com/office/powerpoint/2010/main" val="15257525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C988CC6-97EB-4A45-9195-47EF7C52919D}" type="datetime1">
              <a:rPr lang="nl-BE"/>
              <a:pPr/>
              <a:t>5/09/2024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476D89C-E8B9-AE4E-B6DF-5DF853DAFA02}"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94" r:id="rId5"/>
    <p:sldLayoutId id="2147483695" r:id="rId6"/>
    <p:sldLayoutId id="2147483696" r:id="rId7"/>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216000"/>
          </a:xfrm>
          <a:prstGeom prst="rect">
            <a:avLst/>
          </a:prstGeom>
          <a:solidFill>
            <a:srgbClr val="78B84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Connector 11"/>
          <p:cNvCxnSpPr/>
          <p:nvPr/>
        </p:nvCxnSpPr>
        <p:spPr>
          <a:xfrm>
            <a:off x="609600" y="1248001"/>
            <a:ext cx="8536800" cy="1588"/>
          </a:xfrm>
          <a:prstGeom prst="line">
            <a:avLst/>
          </a:prstGeom>
          <a:ln w="6350">
            <a:solidFill>
              <a:srgbClr val="78B84D">
                <a:alpha val="60000"/>
              </a:srgb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0"/>
            <a:ext cx="432000" cy="216000"/>
          </a:xfrm>
          <a:prstGeom prst="rect">
            <a:avLst/>
          </a:prstGeom>
          <a:solidFill>
            <a:srgbClr val="F28C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p:cNvCxnSpPr/>
          <p:nvPr/>
        </p:nvCxnSpPr>
        <p:spPr>
          <a:xfrm rot="5400000" flipH="1" flipV="1">
            <a:off x="216000" y="6667200"/>
            <a:ext cx="396000" cy="794"/>
          </a:xfrm>
          <a:prstGeom prst="line">
            <a:avLst/>
          </a:prstGeom>
          <a:ln w="6350">
            <a:solidFill>
              <a:srgbClr val="F28C26"/>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68002" y="312000"/>
            <a:ext cx="8263229" cy="7921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68000" y="1600201"/>
            <a:ext cx="8253642" cy="4329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633951" y="23127"/>
            <a:ext cx="498475"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defRPr>
            </a:lvl1pPr>
          </a:lstStyle>
          <a:p>
            <a:pPr fontAlgn="auto">
              <a:spcBef>
                <a:spcPts val="0"/>
              </a:spcBef>
              <a:spcAft>
                <a:spcPts val="0"/>
              </a:spcAft>
            </a:pPr>
            <a:fld id="{9B053499-6FEA-47F6-B45F-E78ED2B25251}" type="slidenum">
              <a:rPr lang="en-GB" smtClean="0">
                <a:solidFill>
                  <a:prstClr val="black">
                    <a:tint val="75000"/>
                  </a:prstClr>
                </a:solidFill>
                <a:ea typeface="+mn-ea"/>
                <a:cs typeface="+mn-cs"/>
              </a:rPr>
              <a:pPr fontAlgn="auto">
                <a:spcBef>
                  <a:spcPts val="0"/>
                </a:spcBef>
                <a:spcAft>
                  <a:spcPts val="0"/>
                </a:spcAft>
              </a:pPr>
              <a:t>‹#›</a:t>
            </a:fld>
            <a:endParaRPr lang="en-GB" dirty="0">
              <a:solidFill>
                <a:prstClr val="black">
                  <a:tint val="75000"/>
                </a:prstClr>
              </a:solidFill>
              <a:ea typeface="+mn-ea"/>
              <a:cs typeface="+mn-cs"/>
            </a:endParaRPr>
          </a:p>
        </p:txBody>
      </p:sp>
      <p:sp>
        <p:nvSpPr>
          <p:cNvPr id="13" name="Footer Placeholder 4"/>
          <p:cNvSpPr>
            <a:spLocks noGrp="1"/>
          </p:cNvSpPr>
          <p:nvPr>
            <p:ph type="ftr" sz="quarter" idx="3"/>
          </p:nvPr>
        </p:nvSpPr>
        <p:spPr>
          <a:xfrm>
            <a:off x="3118723" y="6288000"/>
            <a:ext cx="2895600" cy="365125"/>
          </a:xfrm>
          <a:prstGeom prst="rect">
            <a:avLst/>
          </a:prstGeom>
        </p:spPr>
        <p:txBody>
          <a:bodyPr vert="horz" lIns="91440" tIns="45720" rIns="91440" bIns="45720" rtlCol="0" anchor="ctr"/>
          <a:lstStyle>
            <a:lvl1pPr algn="ctr">
              <a:defRPr sz="1000" i="1">
                <a:solidFill>
                  <a:schemeClr val="tx1">
                    <a:tint val="75000"/>
                  </a:schemeClr>
                </a:solidFill>
                <a:latin typeface="Verdana" pitchFamily="34" charset="0"/>
              </a:defRPr>
            </a:lvl1pPr>
          </a:lstStyle>
          <a:p>
            <a:pPr fontAlgn="auto">
              <a:spcBef>
                <a:spcPts val="0"/>
              </a:spcBef>
              <a:spcAft>
                <a:spcPts val="0"/>
              </a:spcAft>
            </a:pPr>
            <a:r>
              <a:rPr lang="en-GB">
                <a:solidFill>
                  <a:prstClr val="black">
                    <a:tint val="75000"/>
                  </a:prstClr>
                </a:solidFill>
                <a:ea typeface="+mn-ea"/>
                <a:cs typeface="+mn-cs"/>
              </a:rPr>
              <a:t>Speaker</a:t>
            </a:r>
            <a:endParaRPr lang="en-GB" dirty="0">
              <a:solidFill>
                <a:prstClr val="black">
                  <a:tint val="75000"/>
                </a:prstClr>
              </a:solidFill>
              <a:ea typeface="+mn-ea"/>
              <a:cs typeface="+mn-cs"/>
            </a:endParaRPr>
          </a:p>
        </p:txBody>
      </p:sp>
      <p:pic>
        <p:nvPicPr>
          <p:cNvPr id="18" name="Picture 17" descr="Logo_EAPC_duo_2016 (3).jpg"/>
          <p:cNvPicPr>
            <a:picLocks noChangeAspect="1"/>
          </p:cNvPicPr>
          <p:nvPr/>
        </p:nvPicPr>
        <p:blipFill>
          <a:blip r:embed="rId8" cstate="print"/>
          <a:stretch>
            <a:fillRect/>
          </a:stretch>
        </p:blipFill>
        <p:spPr>
          <a:xfrm>
            <a:off x="7548072" y="5524515"/>
            <a:ext cx="1238770" cy="1238103"/>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8597" y="6191270"/>
            <a:ext cx="2115015" cy="361383"/>
          </a:xfrm>
          <a:prstGeom prst="rect">
            <a:avLst/>
          </a:prstGeom>
        </p:spPr>
      </p:pic>
    </p:spTree>
    <p:extLst>
      <p:ext uri="{BB962C8B-B14F-4D97-AF65-F5344CB8AC3E}">
        <p14:creationId xmlns:p14="http://schemas.microsoft.com/office/powerpoint/2010/main" val="3394189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ransition>
    <p:fade/>
  </p:transition>
  <p:hf sldNum="0" hdr="0" dt="0"/>
  <p:txStyles>
    <p:titleStyle>
      <a:lvl1pPr algn="l" defTabSz="914400" rtl="0" eaLnBrk="1" latinLnBrk="0" hangingPunct="1">
        <a:spcBef>
          <a:spcPct val="0"/>
        </a:spcBef>
        <a:buNone/>
        <a:defRPr sz="2400" b="1" i="0" kern="1200">
          <a:solidFill>
            <a:srgbClr val="78B84D"/>
          </a:solidFill>
          <a:latin typeface="Verdana"/>
          <a:ea typeface="+mj-ea"/>
          <a:cs typeface="Verdana"/>
        </a:defRPr>
      </a:lvl1pPr>
    </p:titleStyle>
    <p:bodyStyle>
      <a:lvl1pPr marL="266700" indent="-266700" algn="l" defTabSz="914400" rtl="0" eaLnBrk="1" latinLnBrk="0" hangingPunct="1">
        <a:spcBef>
          <a:spcPct val="20000"/>
        </a:spcBef>
        <a:buClr>
          <a:srgbClr val="F28C26"/>
        </a:buClr>
        <a:buFont typeface="Arial" pitchFamily="34" charset="0"/>
        <a:buChar char="•"/>
        <a:defRPr sz="1800" b="1" i="0" kern="1200">
          <a:solidFill>
            <a:schemeClr val="tx1">
              <a:lumMod val="65000"/>
              <a:lumOff val="35000"/>
            </a:schemeClr>
          </a:solidFill>
          <a:latin typeface="Verdana"/>
          <a:ea typeface="+mn-ea"/>
          <a:cs typeface="Verdana"/>
        </a:defRPr>
      </a:lvl1pPr>
      <a:lvl2pPr marL="531813" indent="-265113" algn="l" defTabSz="914400" rtl="0" eaLnBrk="1" latinLnBrk="0" hangingPunct="1">
        <a:spcBef>
          <a:spcPct val="20000"/>
        </a:spcBef>
        <a:buClr>
          <a:srgbClr val="F28C26"/>
        </a:buClr>
        <a:buFont typeface="Arial" pitchFamily="34" charset="0"/>
        <a:buChar char="•"/>
        <a:defRPr sz="1600" b="0" i="0" kern="1200">
          <a:solidFill>
            <a:schemeClr val="tx1">
              <a:lumMod val="65000"/>
              <a:lumOff val="35000"/>
            </a:schemeClr>
          </a:solidFill>
          <a:latin typeface="Verdana Italic"/>
          <a:ea typeface="+mn-ea"/>
          <a:cs typeface="Verdana Italic"/>
        </a:defRPr>
      </a:lvl2pPr>
      <a:lvl3pPr marL="809625" indent="-277813" algn="l" defTabSz="914400" rtl="0" eaLnBrk="1" latinLnBrk="0" hangingPunct="1">
        <a:spcBef>
          <a:spcPct val="20000"/>
        </a:spcBef>
        <a:buClr>
          <a:srgbClr val="F28C26"/>
        </a:buClr>
        <a:buFont typeface="Arial" pitchFamily="34" charset="0"/>
        <a:buChar char="•"/>
        <a:defRPr sz="1400" b="0" i="0" kern="1200">
          <a:solidFill>
            <a:schemeClr val="tx1">
              <a:lumMod val="65000"/>
              <a:lumOff val="35000"/>
            </a:schemeClr>
          </a:solidFill>
          <a:latin typeface="Verdana Italic"/>
          <a:ea typeface="+mn-ea"/>
          <a:cs typeface="Verdana Italic"/>
        </a:defRPr>
      </a:lvl3pPr>
      <a:lvl4pPr marL="1076325" indent="-266700" algn="l" defTabSz="914400" rtl="0" eaLnBrk="1" latinLnBrk="0" hangingPunct="1">
        <a:spcBef>
          <a:spcPct val="20000"/>
        </a:spcBef>
        <a:buClr>
          <a:srgbClr val="F28C26"/>
        </a:buClr>
        <a:buFont typeface="Arial" pitchFamily="34" charset="0"/>
        <a:buChar char="•"/>
        <a:defRPr sz="1400" b="0" i="0" kern="1200">
          <a:solidFill>
            <a:schemeClr val="tx1">
              <a:lumMod val="65000"/>
              <a:lumOff val="35000"/>
            </a:schemeClr>
          </a:solidFill>
          <a:latin typeface="Verdana Italic"/>
          <a:ea typeface="+mn-ea"/>
          <a:cs typeface="Verdana Italic"/>
        </a:defRPr>
      </a:lvl4pPr>
      <a:lvl5pPr marL="1343025" indent="-266700" algn="l" defTabSz="914400" rtl="0" eaLnBrk="1" latinLnBrk="0" hangingPunct="1">
        <a:spcBef>
          <a:spcPct val="20000"/>
        </a:spcBef>
        <a:buClr>
          <a:srgbClr val="F28C26"/>
        </a:buClr>
        <a:buFont typeface="Arial" pitchFamily="34" charset="0"/>
        <a:buChar char="•"/>
        <a:defRPr sz="1400" b="0" i="0" kern="1200">
          <a:solidFill>
            <a:schemeClr val="tx1">
              <a:lumMod val="65000"/>
              <a:lumOff val="35000"/>
            </a:schemeClr>
          </a:solidFill>
          <a:latin typeface="Verdana Italic"/>
          <a:ea typeface="+mn-ea"/>
          <a:cs typeface="Verdana Ital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375494" y="4581128"/>
            <a:ext cx="7300961" cy="630982"/>
          </a:xfrm>
        </p:spPr>
        <p:txBody>
          <a:bodyPr>
            <a:noAutofit/>
          </a:bodyPr>
          <a:lstStyle/>
          <a:p>
            <a:r>
              <a:rPr lang="en-US" sz="2400" dirty="0"/>
              <a:t>How to prescribe physical activity in individuals with diabetes and chronic coronary syndrome and/or heart failure</a:t>
            </a:r>
            <a:br>
              <a:rPr lang="en-US" sz="2400" dirty="0"/>
            </a:br>
            <a:endParaRPr lang="nl-NL" sz="2400" dirty="0"/>
          </a:p>
        </p:txBody>
      </p:sp>
      <p:sp>
        <p:nvSpPr>
          <p:cNvPr id="5" name="Subtitel 4"/>
          <p:cNvSpPr>
            <a:spLocks noGrp="1"/>
          </p:cNvSpPr>
          <p:nvPr>
            <p:ph type="subTitle" idx="1"/>
          </p:nvPr>
        </p:nvSpPr>
        <p:spPr>
          <a:xfrm>
            <a:off x="1385377" y="5373216"/>
            <a:ext cx="6984776" cy="432048"/>
          </a:xfrm>
        </p:spPr>
        <p:txBody>
          <a:bodyPr/>
          <a:lstStyle/>
          <a:p>
            <a:r>
              <a:rPr lang="nl-NL" dirty="0"/>
              <a:t>Dominique Hansen, PhD, FESC</a:t>
            </a:r>
          </a:p>
        </p:txBody>
      </p:sp>
    </p:spTree>
    <p:extLst>
      <p:ext uri="{BB962C8B-B14F-4D97-AF65-F5344CB8AC3E}">
        <p14:creationId xmlns:p14="http://schemas.microsoft.com/office/powerpoint/2010/main" val="387160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3EE56-3C97-474D-96B2-74E95BC23198}"/>
              </a:ext>
            </a:extLst>
          </p:cNvPr>
          <p:cNvSpPr>
            <a:spLocks noGrp="1"/>
          </p:cNvSpPr>
          <p:nvPr>
            <p:ph type="title"/>
          </p:nvPr>
        </p:nvSpPr>
        <p:spPr/>
        <p:txBody>
          <a:bodyPr/>
          <a:lstStyle/>
          <a:p>
            <a:r>
              <a:rPr lang="nl-BE" dirty="0"/>
              <a:t>Targets of </a:t>
            </a:r>
            <a:r>
              <a:rPr lang="nl-BE" dirty="0" err="1"/>
              <a:t>exercise</a:t>
            </a:r>
            <a:r>
              <a:rPr lang="nl-BE" dirty="0"/>
              <a:t> in diabetes?</a:t>
            </a:r>
          </a:p>
        </p:txBody>
      </p:sp>
      <p:pic>
        <p:nvPicPr>
          <p:cNvPr id="4" name="Afbeelding 3"/>
          <p:cNvPicPr>
            <a:picLocks noChangeAspect="1"/>
          </p:cNvPicPr>
          <p:nvPr/>
        </p:nvPicPr>
        <p:blipFill>
          <a:blip r:embed="rId2"/>
          <a:stretch>
            <a:fillRect/>
          </a:stretch>
        </p:blipFill>
        <p:spPr>
          <a:xfrm>
            <a:off x="3131840" y="2564905"/>
            <a:ext cx="2857500" cy="2143125"/>
          </a:xfrm>
          <a:prstGeom prst="rect">
            <a:avLst/>
          </a:prstGeom>
        </p:spPr>
      </p:pic>
      <p:sp>
        <p:nvSpPr>
          <p:cNvPr id="5" name="Pijl-omlaag 4"/>
          <p:cNvSpPr/>
          <p:nvPr/>
        </p:nvSpPr>
        <p:spPr>
          <a:xfrm>
            <a:off x="4355976" y="4740243"/>
            <a:ext cx="484632" cy="4320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Pijl-omlaag 5"/>
          <p:cNvSpPr/>
          <p:nvPr/>
        </p:nvSpPr>
        <p:spPr>
          <a:xfrm rot="16200000">
            <a:off x="6035056" y="3311276"/>
            <a:ext cx="484632" cy="4320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Pijl-omlaag 6"/>
          <p:cNvSpPr/>
          <p:nvPr/>
        </p:nvSpPr>
        <p:spPr>
          <a:xfrm rot="10800000">
            <a:off x="4355976" y="2040549"/>
            <a:ext cx="484632" cy="4320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Pijl-omlaag 7"/>
          <p:cNvSpPr/>
          <p:nvPr/>
        </p:nvSpPr>
        <p:spPr>
          <a:xfrm rot="5400000">
            <a:off x="2601492" y="3311276"/>
            <a:ext cx="484632" cy="4320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kstvak 8"/>
          <p:cNvSpPr txBox="1"/>
          <p:nvPr/>
        </p:nvSpPr>
        <p:spPr>
          <a:xfrm>
            <a:off x="3333186" y="5172291"/>
            <a:ext cx="2535438" cy="33855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a:t>
            </a:r>
            <a:r>
              <a:rPr lang="nl-BE" sz="1600" b="1" dirty="0" err="1">
                <a:latin typeface="+mn-lt"/>
                <a:ea typeface="+mn-ea"/>
              </a:rPr>
              <a:t>glycemic</a:t>
            </a:r>
            <a:r>
              <a:rPr lang="nl-BE" sz="1600" b="1" dirty="0">
                <a:latin typeface="+mn-lt"/>
                <a:ea typeface="+mn-ea"/>
              </a:rPr>
              <a:t> control</a:t>
            </a:r>
            <a:endParaRPr lang="en-GB" sz="1600" b="1" dirty="0">
              <a:latin typeface="+mn-lt"/>
              <a:ea typeface="+mn-ea"/>
            </a:endParaRPr>
          </a:p>
        </p:txBody>
      </p:sp>
      <p:sp>
        <p:nvSpPr>
          <p:cNvPr id="11" name="Tekstvak 10"/>
          <p:cNvSpPr txBox="1"/>
          <p:nvPr/>
        </p:nvSpPr>
        <p:spPr>
          <a:xfrm>
            <a:off x="6493396" y="3069671"/>
            <a:ext cx="2124236" cy="929485"/>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a:t>
            </a:r>
            <a:r>
              <a:rPr lang="nl-BE" sz="1600" b="1" dirty="0" err="1">
                <a:latin typeface="+mn-lt"/>
                <a:ea typeface="+mn-ea"/>
              </a:rPr>
              <a:t>lipid</a:t>
            </a:r>
            <a:r>
              <a:rPr lang="nl-BE" sz="1600" b="1" dirty="0">
                <a:latin typeface="+mn-lt"/>
                <a:ea typeface="+mn-ea"/>
              </a:rPr>
              <a:t> profile</a:t>
            </a:r>
          </a:p>
          <a:p>
            <a:pPr marL="38700" defTabSz="360000">
              <a:spcBef>
                <a:spcPct val="20000"/>
              </a:spcBef>
              <a:buClr>
                <a:srgbClr val="C00000"/>
              </a:buClr>
            </a:pPr>
            <a:endParaRPr lang="nl-BE" sz="1600" b="1" dirty="0"/>
          </a:p>
          <a:p>
            <a:pPr marL="38700" defTabSz="360000">
              <a:spcBef>
                <a:spcPct val="20000"/>
              </a:spcBef>
              <a:buClr>
                <a:srgbClr val="C00000"/>
              </a:buClr>
            </a:pPr>
            <a:r>
              <a:rPr lang="nl-BE" sz="1600" b="1" dirty="0"/>
              <a:t>And </a:t>
            </a:r>
            <a:r>
              <a:rPr lang="nl-BE" sz="1600" b="1" dirty="0" err="1"/>
              <a:t>others</a:t>
            </a:r>
            <a:r>
              <a:rPr lang="nl-BE" sz="1600" b="1" dirty="0"/>
              <a:t>…</a:t>
            </a:r>
            <a:endParaRPr lang="en-GB" sz="1600" b="1" dirty="0">
              <a:latin typeface="+mn-lt"/>
              <a:ea typeface="+mn-ea"/>
            </a:endParaRPr>
          </a:p>
        </p:txBody>
      </p:sp>
      <p:sp>
        <p:nvSpPr>
          <p:cNvPr id="12" name="Tekstvak 11"/>
          <p:cNvSpPr txBox="1"/>
          <p:nvPr/>
        </p:nvSpPr>
        <p:spPr>
          <a:xfrm>
            <a:off x="3388955" y="1714721"/>
            <a:ext cx="2418675" cy="33855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a:t>
            </a:r>
            <a:r>
              <a:rPr lang="nl-BE" sz="1600" b="1" dirty="0" err="1">
                <a:latin typeface="+mn-lt"/>
                <a:ea typeface="+mn-ea"/>
              </a:rPr>
              <a:t>blood</a:t>
            </a:r>
            <a:r>
              <a:rPr lang="nl-BE" sz="1600" b="1" dirty="0">
                <a:latin typeface="+mn-lt"/>
                <a:ea typeface="+mn-ea"/>
              </a:rPr>
              <a:t> </a:t>
            </a:r>
            <a:r>
              <a:rPr lang="nl-BE" sz="1600" b="1" dirty="0" err="1">
                <a:latin typeface="+mn-lt"/>
                <a:ea typeface="+mn-ea"/>
              </a:rPr>
              <a:t>pressure</a:t>
            </a:r>
            <a:endParaRPr lang="en-GB" sz="1600" b="1" dirty="0">
              <a:latin typeface="+mn-lt"/>
              <a:ea typeface="+mn-ea"/>
            </a:endParaRPr>
          </a:p>
        </p:txBody>
      </p:sp>
      <p:sp>
        <p:nvSpPr>
          <p:cNvPr id="13" name="Tekstvak 12"/>
          <p:cNvSpPr txBox="1"/>
          <p:nvPr/>
        </p:nvSpPr>
        <p:spPr>
          <a:xfrm>
            <a:off x="189874" y="3122295"/>
            <a:ext cx="2437911" cy="33855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a:t>
            </a:r>
            <a:r>
              <a:rPr lang="nl-BE" sz="1600" b="1" dirty="0" err="1">
                <a:latin typeface="+mn-lt"/>
                <a:ea typeface="+mn-ea"/>
              </a:rPr>
              <a:t>physical</a:t>
            </a:r>
            <a:r>
              <a:rPr lang="nl-BE" sz="1600" b="1" dirty="0">
                <a:latin typeface="+mn-lt"/>
                <a:ea typeface="+mn-ea"/>
              </a:rPr>
              <a:t> fitness</a:t>
            </a:r>
            <a:endParaRPr lang="en-GB" sz="1600" b="1" dirty="0">
              <a:latin typeface="+mn-lt"/>
              <a:ea typeface="+mn-ea"/>
            </a:endParaRPr>
          </a:p>
        </p:txBody>
      </p:sp>
      <p:sp>
        <p:nvSpPr>
          <p:cNvPr id="14" name="Tekstvak 13"/>
          <p:cNvSpPr txBox="1"/>
          <p:nvPr/>
        </p:nvSpPr>
        <p:spPr>
          <a:xfrm>
            <a:off x="101428" y="3636466"/>
            <a:ext cx="2680349" cy="33855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body </a:t>
            </a:r>
            <a:r>
              <a:rPr lang="nl-BE" sz="1600" b="1" dirty="0" err="1">
                <a:latin typeface="+mn-lt"/>
                <a:ea typeface="+mn-ea"/>
              </a:rPr>
              <a:t>composition</a:t>
            </a:r>
            <a:endParaRPr lang="en-GB" sz="1600" b="1" dirty="0">
              <a:latin typeface="+mn-lt"/>
              <a:ea typeface="+mn-ea"/>
            </a:endParaRPr>
          </a:p>
        </p:txBody>
      </p:sp>
    </p:spTree>
    <p:extLst>
      <p:ext uri="{BB962C8B-B14F-4D97-AF65-F5344CB8AC3E}">
        <p14:creationId xmlns:p14="http://schemas.microsoft.com/office/powerpoint/2010/main" val="318684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D73C-7FA9-47BD-80EA-03F5CE34CE9E}"/>
              </a:ext>
            </a:extLst>
          </p:cNvPr>
          <p:cNvSpPr>
            <a:spLocks noGrp="1"/>
          </p:cNvSpPr>
          <p:nvPr>
            <p:ph type="title"/>
          </p:nvPr>
        </p:nvSpPr>
        <p:spPr/>
        <p:txBody>
          <a:bodyPr/>
          <a:lstStyle/>
          <a:p>
            <a:r>
              <a:rPr lang="nl-BE" dirty="0" err="1"/>
              <a:t>Targeting</a:t>
            </a:r>
            <a:r>
              <a:rPr lang="nl-BE" dirty="0"/>
              <a:t> (</a:t>
            </a:r>
            <a:r>
              <a:rPr lang="nl-BE" dirty="0" err="1"/>
              <a:t>abdominal</a:t>
            </a:r>
            <a:r>
              <a:rPr lang="nl-BE" dirty="0"/>
              <a:t>) fat </a:t>
            </a:r>
            <a:r>
              <a:rPr lang="nl-BE" dirty="0" err="1"/>
              <a:t>mass</a:t>
            </a:r>
            <a:endParaRPr lang="nl-BE" dirty="0"/>
          </a:p>
        </p:txBody>
      </p:sp>
      <p:pic>
        <p:nvPicPr>
          <p:cNvPr id="7" name="Picture 6">
            <a:extLst>
              <a:ext uri="{FF2B5EF4-FFF2-40B4-BE49-F238E27FC236}">
                <a16:creationId xmlns:a16="http://schemas.microsoft.com/office/drawing/2014/main" id="{1B465694-5124-4DEA-9A33-E156177600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340768"/>
            <a:ext cx="7839959" cy="33558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hthoek 4">
            <a:extLst>
              <a:ext uri="{FF2B5EF4-FFF2-40B4-BE49-F238E27FC236}">
                <a16:creationId xmlns:a16="http://schemas.microsoft.com/office/drawing/2014/main" id="{A04D0E2D-BE45-42BC-A21D-1423D0EF87B7}"/>
              </a:ext>
            </a:extLst>
          </p:cNvPr>
          <p:cNvSpPr/>
          <p:nvPr/>
        </p:nvSpPr>
        <p:spPr>
          <a:xfrm>
            <a:off x="1818769" y="4778623"/>
            <a:ext cx="5614431" cy="461665"/>
          </a:xfrm>
          <a:prstGeom prst="rect">
            <a:avLst/>
          </a:prstGeom>
        </p:spPr>
        <p:txBody>
          <a:bodyPr wrap="square">
            <a:spAutoFit/>
          </a:bodyPr>
          <a:lstStyle/>
          <a:p>
            <a:pPr algn="ctr"/>
            <a:r>
              <a:rPr lang="en-GB" sz="1200" dirty="0"/>
              <a:t>Exercise demonstrated a dose–response effect of −0.15 ((−0.23 to −0.07); p&lt;0.001) on visceral fat mass per 1000 calories deficit per week</a:t>
            </a:r>
          </a:p>
        </p:txBody>
      </p:sp>
      <p:sp>
        <p:nvSpPr>
          <p:cNvPr id="9" name="Rechthoek 5">
            <a:extLst>
              <a:ext uri="{FF2B5EF4-FFF2-40B4-BE49-F238E27FC236}">
                <a16:creationId xmlns:a16="http://schemas.microsoft.com/office/drawing/2014/main" id="{BC90B672-8A40-494A-8AD9-EAEDCFDD867F}"/>
              </a:ext>
            </a:extLst>
          </p:cNvPr>
          <p:cNvSpPr/>
          <p:nvPr/>
        </p:nvSpPr>
        <p:spPr>
          <a:xfrm>
            <a:off x="107504" y="6381328"/>
            <a:ext cx="8105327" cy="323165"/>
          </a:xfrm>
          <a:prstGeom prst="rect">
            <a:avLst/>
          </a:prstGeom>
        </p:spPr>
        <p:txBody>
          <a:bodyPr wrap="square">
            <a:spAutoFit/>
          </a:bodyPr>
          <a:lstStyle/>
          <a:p>
            <a:r>
              <a:rPr lang="en-GB" sz="750" dirty="0"/>
              <a:t>Recchia F, et al. Dose-response effects of exercise and caloric restriction on visceral adiposity in overweight and obese adults: a systematic review and meta-analysis of randomised controlled trials. Br J Sports Med. 2023 Aug;57(16):1035-1041. </a:t>
            </a:r>
          </a:p>
        </p:txBody>
      </p:sp>
      <p:cxnSp>
        <p:nvCxnSpPr>
          <p:cNvPr id="11" name="Straight Connector 10">
            <a:extLst>
              <a:ext uri="{FF2B5EF4-FFF2-40B4-BE49-F238E27FC236}">
                <a16:creationId xmlns:a16="http://schemas.microsoft.com/office/drawing/2014/main" id="{360EB837-D93F-466F-AF9F-505FA8F849BD}"/>
              </a:ext>
            </a:extLst>
          </p:cNvPr>
          <p:cNvCxnSpPr/>
          <p:nvPr/>
        </p:nvCxnSpPr>
        <p:spPr>
          <a:xfrm>
            <a:off x="835973" y="2819380"/>
            <a:ext cx="57606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B20973-21C0-4688-9E16-0BF8912F1BA0}"/>
              </a:ext>
            </a:extLst>
          </p:cNvPr>
          <p:cNvSpPr>
            <a:spLocks noGrp="1"/>
          </p:cNvSpPr>
          <p:nvPr>
            <p:ph type="title"/>
          </p:nvPr>
        </p:nvSpPr>
        <p:spPr/>
        <p:txBody>
          <a:bodyPr/>
          <a:lstStyle/>
          <a:p>
            <a:r>
              <a:rPr lang="nl-BE" dirty="0" err="1"/>
              <a:t>Targeting</a:t>
            </a:r>
            <a:r>
              <a:rPr lang="nl-BE" dirty="0"/>
              <a:t> </a:t>
            </a:r>
            <a:r>
              <a:rPr lang="nl-BE" dirty="0" err="1"/>
              <a:t>blood</a:t>
            </a:r>
            <a:r>
              <a:rPr lang="nl-BE" dirty="0"/>
              <a:t> </a:t>
            </a:r>
            <a:r>
              <a:rPr lang="nl-BE" dirty="0" err="1"/>
              <a:t>pressure</a:t>
            </a:r>
            <a:endParaRPr lang="nl-BE"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1842" y="836613"/>
            <a:ext cx="5120316" cy="5040312"/>
          </a:xfrm>
        </p:spPr>
      </p:pic>
      <p:sp>
        <p:nvSpPr>
          <p:cNvPr id="5" name="Rechthoek 4"/>
          <p:cNvSpPr/>
          <p:nvPr/>
        </p:nvSpPr>
        <p:spPr>
          <a:xfrm>
            <a:off x="48250" y="6304002"/>
            <a:ext cx="7250708" cy="553998"/>
          </a:xfrm>
          <a:prstGeom prst="rect">
            <a:avLst/>
          </a:prstGeom>
        </p:spPr>
        <p:txBody>
          <a:bodyPr wrap="square">
            <a:spAutoFit/>
          </a:bodyPr>
          <a:lstStyle/>
          <a:p>
            <a:r>
              <a:rPr lang="en-GB" sz="1000" dirty="0"/>
              <a:t>Hanssen H, et al. Personalized exercise prescription in the prevention and treatment of arterial hypertension: a Consensus Document from the European Association of Preventive Cardiology (EAPC) and the ESC Council on Hypertension. </a:t>
            </a:r>
            <a:r>
              <a:rPr lang="en-GB" sz="1000" dirty="0" err="1"/>
              <a:t>Eur</a:t>
            </a:r>
            <a:r>
              <a:rPr lang="en-GB" sz="1000" dirty="0"/>
              <a:t> J </a:t>
            </a:r>
            <a:r>
              <a:rPr lang="en-GB" sz="1000" dirty="0" err="1"/>
              <a:t>Prev</a:t>
            </a:r>
            <a:r>
              <a:rPr lang="en-GB" sz="1000" dirty="0"/>
              <a:t> </a:t>
            </a:r>
            <a:r>
              <a:rPr lang="en-GB" sz="1000" dirty="0" err="1"/>
              <a:t>Cardiol</a:t>
            </a:r>
            <a:r>
              <a:rPr lang="en-GB" sz="1000" dirty="0"/>
              <a:t>. 2022;29:205-15.</a:t>
            </a:r>
          </a:p>
        </p:txBody>
      </p:sp>
      <p:sp>
        <p:nvSpPr>
          <p:cNvPr id="3" name="Rechthoek 2"/>
          <p:cNvSpPr/>
          <p:nvPr/>
        </p:nvSpPr>
        <p:spPr>
          <a:xfrm>
            <a:off x="2939822" y="2505459"/>
            <a:ext cx="1008112" cy="3600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kstvak 5"/>
          <p:cNvSpPr txBox="1"/>
          <p:nvPr/>
        </p:nvSpPr>
        <p:spPr>
          <a:xfrm>
            <a:off x="780863" y="2636913"/>
            <a:ext cx="2222724" cy="1224951"/>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Minimal</a:t>
            </a:r>
            <a:r>
              <a:rPr lang="nl-BE" sz="1600" b="1" dirty="0">
                <a:latin typeface="+mn-lt"/>
                <a:ea typeface="+mn-ea"/>
              </a:rPr>
              <a:t> </a:t>
            </a:r>
            <a:r>
              <a:rPr lang="nl-BE" sz="1600" b="1" dirty="0" err="1">
                <a:latin typeface="+mn-lt"/>
                <a:ea typeface="+mn-ea"/>
              </a:rPr>
              <a:t>standards</a:t>
            </a:r>
            <a:endParaRPr lang="nl-BE" sz="1600" b="1" dirty="0">
              <a:latin typeface="+mn-lt"/>
              <a:ea typeface="+mn-ea"/>
            </a:endParaRPr>
          </a:p>
          <a:p>
            <a:pPr marL="324450" indent="-285750" defTabSz="360000">
              <a:spcBef>
                <a:spcPct val="20000"/>
              </a:spcBef>
              <a:buClr>
                <a:srgbClr val="C00000"/>
              </a:buClr>
              <a:buFontTx/>
              <a:buChar char="-"/>
            </a:pPr>
            <a:endParaRPr lang="nl-BE" sz="1600" b="1" dirty="0"/>
          </a:p>
          <a:p>
            <a:pPr marL="324450" indent="-285750" defTabSz="360000">
              <a:spcBef>
                <a:spcPct val="20000"/>
              </a:spcBef>
              <a:buClr>
                <a:srgbClr val="C00000"/>
              </a:buClr>
              <a:buFontTx/>
              <a:buChar char="-"/>
            </a:pPr>
            <a:r>
              <a:rPr lang="nl-BE" sz="1600" b="1" dirty="0"/>
              <a:t>moderate-intense</a:t>
            </a:r>
          </a:p>
          <a:p>
            <a:pPr marL="324450" indent="-285750" defTabSz="360000">
              <a:spcBef>
                <a:spcPct val="20000"/>
              </a:spcBef>
              <a:buClr>
                <a:srgbClr val="C00000"/>
              </a:buClr>
              <a:buFontTx/>
              <a:buChar char="-"/>
            </a:pPr>
            <a:r>
              <a:rPr lang="nl-BE" sz="1600" b="1" dirty="0">
                <a:latin typeface="+mn-lt"/>
                <a:ea typeface="+mn-ea"/>
              </a:rPr>
              <a:t>&gt;30 min/</a:t>
            </a:r>
            <a:r>
              <a:rPr lang="nl-BE" sz="1600" b="1" dirty="0" err="1">
                <a:latin typeface="+mn-lt"/>
                <a:ea typeface="+mn-ea"/>
              </a:rPr>
              <a:t>session</a:t>
            </a:r>
            <a:endParaRPr lang="en-GB" sz="1600" b="1" dirty="0">
              <a:latin typeface="+mn-lt"/>
              <a:ea typeface="+mn-ea"/>
            </a:endParaRPr>
          </a:p>
        </p:txBody>
      </p:sp>
      <p:sp>
        <p:nvSpPr>
          <p:cNvPr id="7" name="Rechthoek 6"/>
          <p:cNvSpPr/>
          <p:nvPr/>
        </p:nvSpPr>
        <p:spPr>
          <a:xfrm>
            <a:off x="5198127" y="2456893"/>
            <a:ext cx="1008112" cy="36004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hthoek 7"/>
          <p:cNvSpPr/>
          <p:nvPr/>
        </p:nvSpPr>
        <p:spPr>
          <a:xfrm>
            <a:off x="6372200" y="2602360"/>
            <a:ext cx="2536130" cy="1323439"/>
          </a:xfrm>
          <a:prstGeom prst="rect">
            <a:avLst/>
          </a:prstGeom>
        </p:spPr>
        <p:txBody>
          <a:bodyPr wrap="square">
            <a:spAutoFit/>
          </a:bodyPr>
          <a:lstStyle/>
          <a:p>
            <a:r>
              <a:rPr lang="en-GB" sz="1600" b="1" dirty="0"/>
              <a:t>4 × 2 min (hand grip), 1 min rest between exercises, 30%–40% maximum voluntary contraction</a:t>
            </a:r>
          </a:p>
        </p:txBody>
      </p:sp>
    </p:spTree>
    <p:extLst>
      <p:ext uri="{BB962C8B-B14F-4D97-AF65-F5344CB8AC3E}">
        <p14:creationId xmlns:p14="http://schemas.microsoft.com/office/powerpoint/2010/main" val="7281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7FA6-45D2-4872-8D7E-F4B2A6D768BA}"/>
              </a:ext>
            </a:extLst>
          </p:cNvPr>
          <p:cNvSpPr>
            <a:spLocks noGrp="1"/>
          </p:cNvSpPr>
          <p:nvPr>
            <p:ph type="title"/>
          </p:nvPr>
        </p:nvSpPr>
        <p:spPr/>
        <p:txBody>
          <a:bodyPr/>
          <a:lstStyle/>
          <a:p>
            <a:r>
              <a:rPr lang="nl-BE" dirty="0" err="1"/>
              <a:t>Targeting</a:t>
            </a:r>
            <a:r>
              <a:rPr lang="nl-BE" dirty="0"/>
              <a:t> </a:t>
            </a:r>
            <a:r>
              <a:rPr lang="nl-BE" dirty="0" err="1"/>
              <a:t>lipid</a:t>
            </a:r>
            <a:r>
              <a:rPr lang="nl-BE" dirty="0"/>
              <a:t> profile</a:t>
            </a:r>
          </a:p>
        </p:txBody>
      </p:sp>
      <p:sp>
        <p:nvSpPr>
          <p:cNvPr id="5" name="TextBox 4">
            <a:extLst>
              <a:ext uri="{FF2B5EF4-FFF2-40B4-BE49-F238E27FC236}">
                <a16:creationId xmlns:a16="http://schemas.microsoft.com/office/drawing/2014/main" id="{51ABA05B-8E53-49E7-95D9-CF9074E4E505}"/>
              </a:ext>
            </a:extLst>
          </p:cNvPr>
          <p:cNvSpPr txBox="1"/>
          <p:nvPr/>
        </p:nvSpPr>
        <p:spPr>
          <a:xfrm>
            <a:off x="-41945" y="6611779"/>
            <a:ext cx="7555138" cy="246221"/>
          </a:xfrm>
          <a:prstGeom prst="rect">
            <a:avLst/>
          </a:prstGeom>
          <a:noFill/>
        </p:spPr>
        <p:txBody>
          <a:bodyPr wrap="square">
            <a:spAutoFit/>
          </a:bodyPr>
          <a:lstStyle/>
          <a:p>
            <a:r>
              <a:rPr lang="en-US" sz="1000" dirty="0"/>
              <a:t>Smart NA, et al. The effect of exercise training on blood lipids: A systematic review and </a:t>
            </a:r>
            <a:r>
              <a:rPr lang="en-US" sz="1000" dirty="0" err="1"/>
              <a:t>metaanalysis</a:t>
            </a:r>
            <a:r>
              <a:rPr lang="en-US" sz="1000" dirty="0"/>
              <a:t>. Sports Med 2024; in press</a:t>
            </a:r>
            <a:endParaRPr lang="nl-BE" sz="1000" dirty="0"/>
          </a:p>
        </p:txBody>
      </p:sp>
      <p:sp>
        <p:nvSpPr>
          <p:cNvPr id="7" name="TextBox 6">
            <a:extLst>
              <a:ext uri="{FF2B5EF4-FFF2-40B4-BE49-F238E27FC236}">
                <a16:creationId xmlns:a16="http://schemas.microsoft.com/office/drawing/2014/main" id="{31DCFC9A-B27C-44C6-91C6-A4DDBB2527AB}"/>
              </a:ext>
            </a:extLst>
          </p:cNvPr>
          <p:cNvSpPr txBox="1"/>
          <p:nvPr/>
        </p:nvSpPr>
        <p:spPr>
          <a:xfrm>
            <a:off x="467544" y="938960"/>
            <a:ext cx="7526477" cy="646331"/>
          </a:xfrm>
          <a:prstGeom prst="rect">
            <a:avLst/>
          </a:prstGeom>
          <a:noFill/>
        </p:spPr>
        <p:txBody>
          <a:bodyPr wrap="square">
            <a:spAutoFit/>
          </a:bodyPr>
          <a:lstStyle/>
          <a:p>
            <a:pPr algn="ctr"/>
            <a:r>
              <a:rPr lang="en-US" dirty="0"/>
              <a:t>148 relevant RCTs, with 227 intervention groups, n=5,273 in exercise, n=3,400 sedentary controls</a:t>
            </a:r>
            <a:endParaRPr lang="nl-BE" dirty="0"/>
          </a:p>
        </p:txBody>
      </p:sp>
      <p:pic>
        <p:nvPicPr>
          <p:cNvPr id="9" name="Picture 8">
            <a:extLst>
              <a:ext uri="{FF2B5EF4-FFF2-40B4-BE49-F238E27FC236}">
                <a16:creationId xmlns:a16="http://schemas.microsoft.com/office/drawing/2014/main" id="{F984930C-3C37-464B-BEA8-C5916DF6CC2C}"/>
              </a:ext>
            </a:extLst>
          </p:cNvPr>
          <p:cNvPicPr>
            <a:picLocks noChangeAspect="1"/>
          </p:cNvPicPr>
          <p:nvPr/>
        </p:nvPicPr>
        <p:blipFill>
          <a:blip r:embed="rId2"/>
          <a:stretch>
            <a:fillRect/>
          </a:stretch>
        </p:blipFill>
        <p:spPr>
          <a:xfrm>
            <a:off x="755575" y="1585291"/>
            <a:ext cx="6950413" cy="3926532"/>
          </a:xfrm>
          <a:prstGeom prst="rect">
            <a:avLst/>
          </a:prstGeom>
        </p:spPr>
      </p:pic>
      <p:sp>
        <p:nvSpPr>
          <p:cNvPr id="10" name="TextBox 9">
            <a:extLst>
              <a:ext uri="{FF2B5EF4-FFF2-40B4-BE49-F238E27FC236}">
                <a16:creationId xmlns:a16="http://schemas.microsoft.com/office/drawing/2014/main" id="{AF89BED0-4728-4847-894F-E2A716243FD3}"/>
              </a:ext>
            </a:extLst>
          </p:cNvPr>
          <p:cNvSpPr txBox="1"/>
          <p:nvPr/>
        </p:nvSpPr>
        <p:spPr>
          <a:xfrm>
            <a:off x="860909" y="5511905"/>
            <a:ext cx="6845079" cy="738664"/>
          </a:xfrm>
          <a:prstGeom prst="rect">
            <a:avLst/>
          </a:prstGeom>
          <a:noFill/>
        </p:spPr>
        <p:txBody>
          <a:bodyPr wrap="square" rtlCol="0">
            <a:spAutoFit/>
          </a:bodyPr>
          <a:lstStyle/>
          <a:p>
            <a:pPr algn="ctr"/>
            <a:r>
              <a:rPr lang="en-US" sz="1400" dirty="0" err="1"/>
              <a:t>Metaregression</a:t>
            </a:r>
            <a:r>
              <a:rPr lang="en-US" sz="1400" dirty="0"/>
              <a:t> showed every extra weekly aerobic session reduced TC -7.68mg/dL</a:t>
            </a:r>
          </a:p>
          <a:p>
            <a:pPr algn="ctr"/>
            <a:r>
              <a:rPr lang="en-US" sz="1400" dirty="0"/>
              <a:t>and for every extra week of training by -0.5mg/dL. </a:t>
            </a:r>
          </a:p>
          <a:p>
            <a:pPr algn="ctr"/>
            <a:r>
              <a:rPr lang="en-US" sz="1400" dirty="0"/>
              <a:t>Each minute of session time produced an additional 2.11mg/dL HDL increase.</a:t>
            </a:r>
            <a:r>
              <a:rPr lang="nl-BE" sz="1400" dirty="0"/>
              <a:t> </a:t>
            </a:r>
          </a:p>
        </p:txBody>
      </p:sp>
    </p:spTree>
    <p:extLst>
      <p:ext uri="{BB962C8B-B14F-4D97-AF65-F5344CB8AC3E}">
        <p14:creationId xmlns:p14="http://schemas.microsoft.com/office/powerpoint/2010/main" val="26904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ry Artery Disease: Treatment, Causes &amp; Prevention">
            <a:extLst>
              <a:ext uri="{FF2B5EF4-FFF2-40B4-BE49-F238E27FC236}">
                <a16:creationId xmlns:a16="http://schemas.microsoft.com/office/drawing/2014/main" id="{FBE775A2-9793-40C5-B9F7-15E787E65C9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024860"/>
            <a:ext cx="3157015" cy="2585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48CDFC-011F-45BC-AFEF-6BC4E8843272}"/>
              </a:ext>
            </a:extLst>
          </p:cNvPr>
          <p:cNvSpPr txBox="1"/>
          <p:nvPr/>
        </p:nvSpPr>
        <p:spPr>
          <a:xfrm>
            <a:off x="438319" y="3734698"/>
            <a:ext cx="4174989" cy="1107996"/>
          </a:xfrm>
          <a:prstGeom prst="rect">
            <a:avLst/>
          </a:prstGeom>
          <a:noFill/>
        </p:spPr>
        <p:txBody>
          <a:bodyPr wrap="none" rtlCol="0">
            <a:spAutoFit/>
          </a:bodyPr>
          <a:lstStyle/>
          <a:p>
            <a:r>
              <a:rPr lang="nl-BE" dirty="0" err="1"/>
              <a:t>Chronic</a:t>
            </a:r>
            <a:r>
              <a:rPr lang="nl-BE" dirty="0"/>
              <a:t> </a:t>
            </a:r>
            <a:r>
              <a:rPr lang="nl-BE" dirty="0" err="1"/>
              <a:t>coronary</a:t>
            </a:r>
            <a:r>
              <a:rPr lang="nl-BE" dirty="0"/>
              <a:t> </a:t>
            </a:r>
            <a:r>
              <a:rPr lang="nl-BE" dirty="0" err="1"/>
              <a:t>syndrome</a:t>
            </a:r>
            <a:endParaRPr lang="nl-BE" dirty="0"/>
          </a:p>
          <a:p>
            <a:r>
              <a:rPr lang="nl-BE" sz="1200" dirty="0"/>
              <a:t>T2DM </a:t>
            </a:r>
            <a:r>
              <a:rPr lang="nl-BE" sz="1200" dirty="0" err="1"/>
              <a:t>and</a:t>
            </a:r>
            <a:r>
              <a:rPr lang="nl-BE" sz="1200" dirty="0"/>
              <a:t> T1DM </a:t>
            </a:r>
            <a:r>
              <a:rPr lang="en-US" sz="1200" dirty="0"/>
              <a:t>independently increases the risk of CCS </a:t>
            </a:r>
          </a:p>
          <a:p>
            <a:r>
              <a:rPr lang="en-US" sz="1200" dirty="0"/>
              <a:t>by at least 2-fold, but via different mechanisms.</a:t>
            </a:r>
            <a:endParaRPr lang="nl-BE" sz="1200" dirty="0"/>
          </a:p>
          <a:p>
            <a:r>
              <a:rPr lang="nl-BE" sz="1200" dirty="0"/>
              <a:t>Diabetes </a:t>
            </a:r>
            <a:r>
              <a:rPr lang="nl-BE" sz="1200" dirty="0" err="1"/>
              <a:t>patients</a:t>
            </a:r>
            <a:r>
              <a:rPr lang="nl-BE" sz="1200" dirty="0"/>
              <a:t> have a </a:t>
            </a:r>
            <a:r>
              <a:rPr lang="nl-BE" sz="1200" dirty="0" err="1"/>
              <a:t>worse</a:t>
            </a:r>
            <a:r>
              <a:rPr lang="nl-BE" sz="1200" dirty="0"/>
              <a:t> </a:t>
            </a:r>
            <a:r>
              <a:rPr lang="nl-BE" sz="1200" dirty="0" err="1"/>
              <a:t>prognosis</a:t>
            </a:r>
            <a:r>
              <a:rPr lang="nl-BE" sz="1200" dirty="0"/>
              <a:t> </a:t>
            </a:r>
            <a:r>
              <a:rPr lang="nl-BE" sz="1200" dirty="0" err="1"/>
              <a:t>after</a:t>
            </a:r>
            <a:r>
              <a:rPr lang="nl-BE" sz="1200" dirty="0"/>
              <a:t> AMI.</a:t>
            </a:r>
          </a:p>
          <a:p>
            <a:r>
              <a:rPr lang="nl-BE" sz="1200" dirty="0"/>
              <a:t>Major </a:t>
            </a:r>
            <a:r>
              <a:rPr lang="nl-BE" sz="1200" dirty="0" err="1"/>
              <a:t>cause</a:t>
            </a:r>
            <a:r>
              <a:rPr lang="nl-BE" sz="1200" dirty="0"/>
              <a:t> of </a:t>
            </a:r>
            <a:r>
              <a:rPr lang="nl-BE" sz="1200" dirty="0" err="1"/>
              <a:t>death</a:t>
            </a:r>
            <a:r>
              <a:rPr lang="nl-BE" sz="1200" dirty="0"/>
              <a:t> in DM is of </a:t>
            </a:r>
            <a:r>
              <a:rPr lang="nl-BE" sz="1200" dirty="0" err="1"/>
              <a:t>cardiovascular</a:t>
            </a:r>
            <a:r>
              <a:rPr lang="nl-BE" sz="1200" dirty="0"/>
              <a:t> </a:t>
            </a:r>
            <a:r>
              <a:rPr lang="nl-BE" sz="1200" dirty="0" err="1"/>
              <a:t>origin</a:t>
            </a:r>
            <a:r>
              <a:rPr lang="nl-BE" sz="1200" dirty="0"/>
              <a:t>.</a:t>
            </a:r>
          </a:p>
        </p:txBody>
      </p:sp>
      <p:pic>
        <p:nvPicPr>
          <p:cNvPr id="1028" name="Picture 4" descr="Heart Failure | Gleneagles Hospitals">
            <a:extLst>
              <a:ext uri="{FF2B5EF4-FFF2-40B4-BE49-F238E27FC236}">
                <a16:creationId xmlns:a16="http://schemas.microsoft.com/office/drawing/2014/main" id="{5801CCBB-F8BD-4836-8B8C-5A06DB94F7F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3939" y="913120"/>
            <a:ext cx="2549658" cy="2515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3AA95A-2216-4410-BEFA-2DE0A69A907C}"/>
              </a:ext>
            </a:extLst>
          </p:cNvPr>
          <p:cNvSpPr txBox="1"/>
          <p:nvPr/>
        </p:nvSpPr>
        <p:spPr>
          <a:xfrm>
            <a:off x="5444062" y="3642365"/>
            <a:ext cx="3089307" cy="1292662"/>
          </a:xfrm>
          <a:prstGeom prst="rect">
            <a:avLst/>
          </a:prstGeom>
          <a:noFill/>
        </p:spPr>
        <p:txBody>
          <a:bodyPr wrap="none" rtlCol="0">
            <a:spAutoFit/>
          </a:bodyPr>
          <a:lstStyle/>
          <a:p>
            <a:r>
              <a:rPr lang="nl-BE" dirty="0" err="1"/>
              <a:t>Chronic</a:t>
            </a:r>
            <a:r>
              <a:rPr lang="nl-BE" dirty="0"/>
              <a:t> </a:t>
            </a:r>
            <a:r>
              <a:rPr lang="nl-BE" dirty="0" err="1"/>
              <a:t>heart</a:t>
            </a:r>
            <a:r>
              <a:rPr lang="nl-BE" dirty="0"/>
              <a:t> failure</a:t>
            </a:r>
          </a:p>
          <a:p>
            <a:r>
              <a:rPr lang="en-US" sz="1200" dirty="0"/>
              <a:t>Diabetes mellitus independently increases </a:t>
            </a:r>
          </a:p>
          <a:p>
            <a:r>
              <a:rPr lang="en-US" sz="1200" dirty="0"/>
              <a:t>the risk of CHF up to 2-fold in men and </a:t>
            </a:r>
          </a:p>
          <a:p>
            <a:r>
              <a:rPr lang="en-US" sz="1200" dirty="0"/>
              <a:t>5-fold in women compared with </a:t>
            </a:r>
          </a:p>
          <a:p>
            <a:r>
              <a:rPr lang="en-US" sz="1200" dirty="0"/>
              <a:t>age-matched controls.</a:t>
            </a:r>
          </a:p>
          <a:p>
            <a:r>
              <a:rPr lang="en-US" sz="1200" dirty="0" err="1"/>
              <a:t>HFpEF</a:t>
            </a:r>
            <a:r>
              <a:rPr lang="en-US" sz="1200" dirty="0"/>
              <a:t> is highly prevalent.</a:t>
            </a:r>
            <a:endParaRPr lang="nl-BE" sz="1200" dirty="0"/>
          </a:p>
        </p:txBody>
      </p:sp>
    </p:spTree>
    <p:extLst>
      <p:ext uri="{BB962C8B-B14F-4D97-AF65-F5344CB8AC3E}">
        <p14:creationId xmlns:p14="http://schemas.microsoft.com/office/powerpoint/2010/main" val="398819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90FC-E68F-4853-87CE-99D7C66D7FB0}"/>
              </a:ext>
            </a:extLst>
          </p:cNvPr>
          <p:cNvSpPr>
            <a:spLocks noGrp="1"/>
          </p:cNvSpPr>
          <p:nvPr>
            <p:ph type="title"/>
          </p:nvPr>
        </p:nvSpPr>
        <p:spPr/>
        <p:txBody>
          <a:bodyPr/>
          <a:lstStyle/>
          <a:p>
            <a:r>
              <a:rPr lang="nl-BE" dirty="0"/>
              <a:t>General </a:t>
            </a:r>
            <a:r>
              <a:rPr lang="nl-BE" dirty="0" err="1"/>
              <a:t>guidances</a:t>
            </a:r>
            <a:endParaRPr lang="nl-BE" dirty="0"/>
          </a:p>
        </p:txBody>
      </p:sp>
      <p:sp>
        <p:nvSpPr>
          <p:cNvPr id="3" name="Content Placeholder 2">
            <a:extLst>
              <a:ext uri="{FF2B5EF4-FFF2-40B4-BE49-F238E27FC236}">
                <a16:creationId xmlns:a16="http://schemas.microsoft.com/office/drawing/2014/main" id="{5A14CC0F-8D7C-4632-A215-59265A88B273}"/>
              </a:ext>
            </a:extLst>
          </p:cNvPr>
          <p:cNvSpPr>
            <a:spLocks noGrp="1"/>
          </p:cNvSpPr>
          <p:nvPr>
            <p:ph idx="1"/>
          </p:nvPr>
        </p:nvSpPr>
        <p:spPr>
          <a:xfrm>
            <a:off x="251520" y="738484"/>
            <a:ext cx="8640960" cy="5040560"/>
          </a:xfrm>
        </p:spPr>
        <p:txBody>
          <a:bodyPr/>
          <a:lstStyle/>
          <a:p>
            <a:r>
              <a:rPr lang="nl-BE" sz="2400" dirty="0" err="1"/>
              <a:t>Medical</a:t>
            </a:r>
            <a:r>
              <a:rPr lang="nl-BE" sz="2400" dirty="0"/>
              <a:t> </a:t>
            </a:r>
            <a:r>
              <a:rPr lang="nl-BE" sz="2400" dirty="0" err="1"/>
              <a:t>safety</a:t>
            </a:r>
            <a:r>
              <a:rPr lang="nl-BE" sz="2400" dirty="0"/>
              <a:t> of </a:t>
            </a:r>
            <a:r>
              <a:rPr lang="nl-BE" sz="2400" dirty="0" err="1"/>
              <a:t>exercise</a:t>
            </a:r>
            <a:r>
              <a:rPr lang="nl-BE" sz="2400" dirty="0"/>
              <a:t> is of </a:t>
            </a:r>
            <a:r>
              <a:rPr lang="nl-BE" sz="2400" dirty="0" err="1"/>
              <a:t>paramount</a:t>
            </a:r>
            <a:r>
              <a:rPr lang="nl-BE" sz="2400" dirty="0"/>
              <a:t> </a:t>
            </a:r>
            <a:r>
              <a:rPr lang="nl-BE" sz="2400" dirty="0" err="1"/>
              <a:t>importance</a:t>
            </a:r>
            <a:endParaRPr lang="nl-BE" sz="2400" dirty="0"/>
          </a:p>
          <a:p>
            <a:pPr lvl="1"/>
            <a:r>
              <a:rPr lang="nl-BE" sz="2000" dirty="0" err="1"/>
              <a:t>Rule</a:t>
            </a:r>
            <a:r>
              <a:rPr lang="nl-BE" sz="2000" dirty="0"/>
              <a:t> out (</a:t>
            </a:r>
            <a:r>
              <a:rPr lang="nl-BE" sz="2000" dirty="0" err="1"/>
              <a:t>silent</a:t>
            </a:r>
            <a:r>
              <a:rPr lang="nl-BE" sz="2000" dirty="0"/>
              <a:t>) </a:t>
            </a:r>
            <a:r>
              <a:rPr lang="nl-BE" sz="2000" dirty="0" err="1"/>
              <a:t>myocardial</a:t>
            </a:r>
            <a:r>
              <a:rPr lang="nl-BE" sz="2000" dirty="0"/>
              <a:t> </a:t>
            </a:r>
            <a:r>
              <a:rPr lang="nl-BE" sz="2000" dirty="0" err="1"/>
              <a:t>ischemia</a:t>
            </a:r>
            <a:r>
              <a:rPr lang="nl-BE" sz="2000" dirty="0"/>
              <a:t> </a:t>
            </a:r>
            <a:r>
              <a:rPr lang="nl-BE" sz="2000" dirty="0" err="1"/>
              <a:t>and</a:t>
            </a:r>
            <a:r>
              <a:rPr lang="nl-BE" sz="2000" dirty="0"/>
              <a:t> </a:t>
            </a:r>
            <a:r>
              <a:rPr lang="nl-BE" sz="2000" dirty="0" err="1"/>
              <a:t>dangerous</a:t>
            </a:r>
            <a:r>
              <a:rPr lang="nl-BE" sz="2000" dirty="0"/>
              <a:t> </a:t>
            </a:r>
            <a:r>
              <a:rPr lang="nl-BE" sz="2000" dirty="0" err="1"/>
              <a:t>cardiac</a:t>
            </a:r>
            <a:r>
              <a:rPr lang="nl-BE" sz="2000" dirty="0"/>
              <a:t> </a:t>
            </a:r>
            <a:r>
              <a:rPr lang="nl-BE" sz="2000" dirty="0" err="1"/>
              <a:t>arrythmias</a:t>
            </a:r>
            <a:r>
              <a:rPr lang="nl-BE" sz="2000" dirty="0"/>
              <a:t> </a:t>
            </a:r>
            <a:r>
              <a:rPr lang="nl-BE" sz="2000" dirty="0" err="1"/>
              <a:t>during</a:t>
            </a:r>
            <a:r>
              <a:rPr lang="nl-BE" sz="2000" dirty="0"/>
              <a:t> </a:t>
            </a:r>
            <a:r>
              <a:rPr lang="nl-BE" sz="2000" dirty="0" err="1"/>
              <a:t>exercise</a:t>
            </a:r>
            <a:endParaRPr lang="nl-BE" sz="2000" dirty="0"/>
          </a:p>
          <a:p>
            <a:pPr lvl="2"/>
            <a:r>
              <a:rPr lang="nl-BE" sz="1600" dirty="0" err="1"/>
              <a:t>Exercise</a:t>
            </a:r>
            <a:r>
              <a:rPr lang="nl-BE" sz="1600" dirty="0"/>
              <a:t> </a:t>
            </a:r>
            <a:r>
              <a:rPr lang="nl-BE" sz="1600" dirty="0" err="1"/>
              <a:t>testing</a:t>
            </a:r>
            <a:r>
              <a:rPr lang="nl-BE" sz="1600" dirty="0"/>
              <a:t> </a:t>
            </a:r>
            <a:r>
              <a:rPr lang="nl-BE" sz="1600" dirty="0" err="1"/>
              <a:t>with</a:t>
            </a:r>
            <a:r>
              <a:rPr lang="nl-BE" sz="1600" dirty="0"/>
              <a:t> ECG</a:t>
            </a:r>
          </a:p>
          <a:p>
            <a:endParaRPr lang="nl-BE" sz="1600" dirty="0"/>
          </a:p>
          <a:p>
            <a:r>
              <a:rPr lang="nl-BE" sz="2400" dirty="0" err="1"/>
              <a:t>Adhere</a:t>
            </a:r>
            <a:r>
              <a:rPr lang="nl-BE" sz="2400" dirty="0"/>
              <a:t> </a:t>
            </a:r>
            <a:r>
              <a:rPr lang="nl-BE" sz="2400" dirty="0" err="1"/>
              <a:t>to</a:t>
            </a:r>
            <a:r>
              <a:rPr lang="nl-BE" sz="2400" dirty="0"/>
              <a:t> </a:t>
            </a:r>
            <a:r>
              <a:rPr lang="nl-BE" sz="2400" dirty="0" err="1"/>
              <a:t>progressive</a:t>
            </a:r>
            <a:r>
              <a:rPr lang="nl-BE" sz="2400" dirty="0"/>
              <a:t> </a:t>
            </a:r>
            <a:r>
              <a:rPr lang="nl-BE" sz="2400" dirty="0" err="1"/>
              <a:t>build</a:t>
            </a:r>
            <a:r>
              <a:rPr lang="nl-BE" sz="2400" dirty="0"/>
              <a:t>-up of </a:t>
            </a:r>
            <a:r>
              <a:rPr lang="nl-BE" sz="2400" dirty="0" err="1"/>
              <a:t>exercise</a:t>
            </a:r>
            <a:r>
              <a:rPr lang="nl-BE" sz="2400" dirty="0"/>
              <a:t> </a:t>
            </a:r>
            <a:r>
              <a:rPr lang="nl-BE" sz="2400" dirty="0" err="1"/>
              <a:t>intensity</a:t>
            </a:r>
            <a:r>
              <a:rPr lang="nl-BE" sz="2400" dirty="0"/>
              <a:t> </a:t>
            </a:r>
            <a:r>
              <a:rPr lang="nl-BE" sz="2400" dirty="0" err="1"/>
              <a:t>and</a:t>
            </a:r>
            <a:r>
              <a:rPr lang="nl-BE" sz="2400" dirty="0"/>
              <a:t> volume </a:t>
            </a:r>
          </a:p>
          <a:p>
            <a:pPr lvl="1"/>
            <a:r>
              <a:rPr lang="nl-BE" sz="2000" dirty="0" err="1"/>
              <a:t>After</a:t>
            </a:r>
            <a:r>
              <a:rPr lang="nl-BE" sz="2000" dirty="0"/>
              <a:t> acute </a:t>
            </a:r>
            <a:r>
              <a:rPr lang="nl-BE" sz="2000" dirty="0" err="1"/>
              <a:t>myocardial</a:t>
            </a:r>
            <a:r>
              <a:rPr lang="nl-BE" sz="2000" dirty="0"/>
              <a:t> </a:t>
            </a:r>
            <a:r>
              <a:rPr lang="nl-BE" sz="2000" dirty="0" err="1"/>
              <a:t>infarction</a:t>
            </a:r>
            <a:r>
              <a:rPr lang="nl-BE" sz="2000" dirty="0"/>
              <a:t> or </a:t>
            </a:r>
            <a:r>
              <a:rPr lang="nl-BE" sz="2000" dirty="0" err="1"/>
              <a:t>hospitalisation</a:t>
            </a:r>
            <a:r>
              <a:rPr lang="nl-BE" sz="2000" dirty="0"/>
              <a:t> </a:t>
            </a:r>
            <a:r>
              <a:rPr lang="nl-BE" sz="2000" dirty="0" err="1"/>
              <a:t>due</a:t>
            </a:r>
            <a:r>
              <a:rPr lang="nl-BE" sz="2000" dirty="0"/>
              <a:t> </a:t>
            </a:r>
            <a:r>
              <a:rPr lang="nl-BE" sz="2000" dirty="0" err="1"/>
              <a:t>to</a:t>
            </a:r>
            <a:r>
              <a:rPr lang="nl-BE" sz="2000" dirty="0"/>
              <a:t> </a:t>
            </a:r>
            <a:r>
              <a:rPr lang="nl-BE" sz="2000" dirty="0" err="1"/>
              <a:t>congestion</a:t>
            </a:r>
            <a:endParaRPr lang="nl-BE" sz="2000" dirty="0"/>
          </a:p>
          <a:p>
            <a:endParaRPr lang="nl-BE" sz="1600" dirty="0"/>
          </a:p>
          <a:p>
            <a:r>
              <a:rPr lang="nl-BE" sz="2400" dirty="0"/>
              <a:t>VO</a:t>
            </a:r>
            <a:r>
              <a:rPr lang="nl-BE" sz="2400" baseline="-25000" dirty="0"/>
              <a:t>2peak</a:t>
            </a:r>
            <a:r>
              <a:rPr lang="nl-BE" sz="2400" dirty="0"/>
              <a:t> is </a:t>
            </a:r>
            <a:r>
              <a:rPr lang="nl-BE" sz="2400" dirty="0" err="1"/>
              <a:t>the</a:t>
            </a:r>
            <a:r>
              <a:rPr lang="nl-BE" sz="2400" dirty="0"/>
              <a:t> </a:t>
            </a:r>
            <a:r>
              <a:rPr lang="nl-BE" sz="2400" dirty="0" err="1"/>
              <a:t>key</a:t>
            </a:r>
            <a:r>
              <a:rPr lang="nl-BE" sz="2400" dirty="0"/>
              <a:t> target of </a:t>
            </a:r>
            <a:r>
              <a:rPr lang="nl-BE" sz="2400" dirty="0" err="1"/>
              <a:t>exercise</a:t>
            </a:r>
            <a:r>
              <a:rPr lang="nl-BE" sz="2400" dirty="0"/>
              <a:t> </a:t>
            </a:r>
            <a:r>
              <a:rPr lang="nl-BE" sz="2400" dirty="0" err="1"/>
              <a:t>intervention</a:t>
            </a:r>
            <a:r>
              <a:rPr lang="nl-BE" sz="2400" dirty="0"/>
              <a:t> </a:t>
            </a:r>
            <a:r>
              <a:rPr lang="nl-BE" sz="2400" dirty="0" err="1"/>
              <a:t>now</a:t>
            </a:r>
            <a:endParaRPr lang="nl-BE" sz="2400" dirty="0"/>
          </a:p>
          <a:p>
            <a:pPr lvl="1"/>
            <a:r>
              <a:rPr lang="en-US" sz="2000" dirty="0"/>
              <a:t>Every 1 mL/kg/min increase in VO2peak is associated with an approximate 15% decrease in all-cause or cardiovascular-specific mortality</a:t>
            </a:r>
            <a:endParaRPr lang="nl-BE" sz="2000" dirty="0"/>
          </a:p>
        </p:txBody>
      </p:sp>
    </p:spTree>
    <p:extLst>
      <p:ext uri="{BB962C8B-B14F-4D97-AF65-F5344CB8AC3E}">
        <p14:creationId xmlns:p14="http://schemas.microsoft.com/office/powerpoint/2010/main" val="6257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3E24-E0DA-41BF-AC70-286735F69F22}"/>
              </a:ext>
            </a:extLst>
          </p:cNvPr>
          <p:cNvSpPr>
            <a:spLocks noGrp="1"/>
          </p:cNvSpPr>
          <p:nvPr>
            <p:ph type="title"/>
          </p:nvPr>
        </p:nvSpPr>
        <p:spPr/>
        <p:txBody>
          <a:bodyPr/>
          <a:lstStyle/>
          <a:p>
            <a:r>
              <a:rPr lang="nl-BE" dirty="0" err="1"/>
              <a:t>Progressive</a:t>
            </a:r>
            <a:r>
              <a:rPr lang="nl-BE" dirty="0"/>
              <a:t> </a:t>
            </a:r>
            <a:r>
              <a:rPr lang="nl-BE" dirty="0" err="1"/>
              <a:t>build</a:t>
            </a:r>
            <a:r>
              <a:rPr lang="nl-BE" dirty="0"/>
              <a:t>-up in </a:t>
            </a:r>
            <a:r>
              <a:rPr lang="nl-BE" dirty="0" err="1"/>
              <a:t>intensity</a:t>
            </a:r>
            <a:r>
              <a:rPr lang="nl-BE" dirty="0"/>
              <a:t>/</a:t>
            </a:r>
            <a:r>
              <a:rPr lang="nl-BE" dirty="0" err="1"/>
              <a:t>duration</a:t>
            </a:r>
            <a:r>
              <a:rPr lang="nl-BE" dirty="0"/>
              <a:t> of </a:t>
            </a:r>
            <a:r>
              <a:rPr lang="nl-BE" dirty="0" err="1"/>
              <a:t>exercise</a:t>
            </a:r>
            <a:endParaRPr lang="nl-BE" dirty="0"/>
          </a:p>
        </p:txBody>
      </p:sp>
      <p:sp>
        <p:nvSpPr>
          <p:cNvPr id="3" name="Content Placeholder 2">
            <a:extLst>
              <a:ext uri="{FF2B5EF4-FFF2-40B4-BE49-F238E27FC236}">
                <a16:creationId xmlns:a16="http://schemas.microsoft.com/office/drawing/2014/main" id="{520BB786-B457-4534-B5B1-A247425F5EC1}"/>
              </a:ext>
            </a:extLst>
          </p:cNvPr>
          <p:cNvSpPr>
            <a:spLocks noGrp="1"/>
          </p:cNvSpPr>
          <p:nvPr>
            <p:ph idx="1"/>
          </p:nvPr>
        </p:nvSpPr>
        <p:spPr/>
        <p:txBody>
          <a:bodyPr/>
          <a:lstStyle/>
          <a:p>
            <a:r>
              <a:rPr lang="nl-BE" dirty="0"/>
              <a:t>CCS</a:t>
            </a:r>
          </a:p>
          <a:p>
            <a:pPr lvl="1"/>
            <a:r>
              <a:rPr lang="nl-BE" dirty="0"/>
              <a:t>Low-risk </a:t>
            </a:r>
            <a:r>
              <a:rPr lang="nl-BE" dirty="0" err="1"/>
              <a:t>patients</a:t>
            </a:r>
            <a:endParaRPr lang="nl-BE" dirty="0"/>
          </a:p>
          <a:p>
            <a:pPr lvl="2"/>
            <a:r>
              <a:rPr lang="en-US" dirty="0"/>
              <a:t>Frequency: most days (at least 3 days/week and preferably 6–7 days/week) for aerobic training; 2 times/week for resistance training</a:t>
            </a:r>
          </a:p>
          <a:p>
            <a:pPr lvl="2"/>
            <a:r>
              <a:rPr lang="en-US" dirty="0"/>
              <a:t>Intensity: moderate or moderate-to-high intensity for endurance continuous training. 30–70% of the 1-RM for the upper body and 40–80% of 1-RM for lower body exercises, with 12–15 repetitions in one set for resistance training</a:t>
            </a:r>
          </a:p>
          <a:p>
            <a:pPr lvl="2"/>
            <a:r>
              <a:rPr lang="en-US" dirty="0"/>
              <a:t>Time: at least 20–30 min (preferably 45–60 min) per session</a:t>
            </a:r>
          </a:p>
          <a:p>
            <a:pPr lvl="2"/>
            <a:r>
              <a:rPr lang="en-US" dirty="0"/>
              <a:t>Arrange exercise training in order to provide an energy consumption of 1000–2000 kcal/week</a:t>
            </a:r>
            <a:endParaRPr lang="nl-BE" dirty="0"/>
          </a:p>
        </p:txBody>
      </p:sp>
    </p:spTree>
    <p:extLst>
      <p:ext uri="{BB962C8B-B14F-4D97-AF65-F5344CB8AC3E}">
        <p14:creationId xmlns:p14="http://schemas.microsoft.com/office/powerpoint/2010/main" val="306155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3E24-E0DA-41BF-AC70-286735F69F22}"/>
              </a:ext>
            </a:extLst>
          </p:cNvPr>
          <p:cNvSpPr>
            <a:spLocks noGrp="1"/>
          </p:cNvSpPr>
          <p:nvPr>
            <p:ph type="title"/>
          </p:nvPr>
        </p:nvSpPr>
        <p:spPr/>
        <p:txBody>
          <a:bodyPr/>
          <a:lstStyle/>
          <a:p>
            <a:r>
              <a:rPr lang="nl-BE" dirty="0" err="1"/>
              <a:t>Progressive</a:t>
            </a:r>
            <a:r>
              <a:rPr lang="nl-BE" dirty="0"/>
              <a:t> </a:t>
            </a:r>
            <a:r>
              <a:rPr lang="nl-BE" dirty="0" err="1"/>
              <a:t>build</a:t>
            </a:r>
            <a:r>
              <a:rPr lang="nl-BE" dirty="0"/>
              <a:t>-up in </a:t>
            </a:r>
            <a:r>
              <a:rPr lang="nl-BE" dirty="0" err="1"/>
              <a:t>intensity</a:t>
            </a:r>
            <a:r>
              <a:rPr lang="nl-BE" dirty="0"/>
              <a:t>/</a:t>
            </a:r>
            <a:r>
              <a:rPr lang="nl-BE" dirty="0" err="1"/>
              <a:t>duration</a:t>
            </a:r>
            <a:r>
              <a:rPr lang="nl-BE" dirty="0"/>
              <a:t> of </a:t>
            </a:r>
            <a:r>
              <a:rPr lang="nl-BE" dirty="0" err="1"/>
              <a:t>exercise</a:t>
            </a:r>
            <a:endParaRPr lang="nl-BE" dirty="0"/>
          </a:p>
        </p:txBody>
      </p:sp>
      <p:sp>
        <p:nvSpPr>
          <p:cNvPr id="3" name="Content Placeholder 2">
            <a:extLst>
              <a:ext uri="{FF2B5EF4-FFF2-40B4-BE49-F238E27FC236}">
                <a16:creationId xmlns:a16="http://schemas.microsoft.com/office/drawing/2014/main" id="{520BB786-B457-4534-B5B1-A247425F5EC1}"/>
              </a:ext>
            </a:extLst>
          </p:cNvPr>
          <p:cNvSpPr>
            <a:spLocks noGrp="1"/>
          </p:cNvSpPr>
          <p:nvPr>
            <p:ph idx="1"/>
          </p:nvPr>
        </p:nvSpPr>
        <p:spPr/>
        <p:txBody>
          <a:bodyPr/>
          <a:lstStyle/>
          <a:p>
            <a:r>
              <a:rPr lang="nl-BE" dirty="0"/>
              <a:t>CCS</a:t>
            </a:r>
          </a:p>
          <a:p>
            <a:pPr lvl="1"/>
            <a:r>
              <a:rPr lang="nl-BE" dirty="0"/>
              <a:t>Moderate-</a:t>
            </a:r>
            <a:r>
              <a:rPr lang="nl-BE" dirty="0" err="1"/>
              <a:t>to</a:t>
            </a:r>
            <a:r>
              <a:rPr lang="nl-BE" dirty="0"/>
              <a:t>-high-risk </a:t>
            </a:r>
            <a:r>
              <a:rPr lang="nl-BE" dirty="0" err="1"/>
              <a:t>patients</a:t>
            </a:r>
            <a:r>
              <a:rPr lang="nl-BE" dirty="0"/>
              <a:t> </a:t>
            </a:r>
            <a:r>
              <a:rPr lang="nl-BE" sz="1800" dirty="0"/>
              <a:t>(l</a:t>
            </a:r>
            <a:r>
              <a:rPr lang="en-US" sz="1800" dirty="0"/>
              <a:t>eft ventricular dysfunction, coronary disease severity, comorbidities, ageing)</a:t>
            </a:r>
            <a:endParaRPr lang="nl-BE" sz="1800" dirty="0"/>
          </a:p>
          <a:p>
            <a:pPr lvl="2"/>
            <a:r>
              <a:rPr lang="en-US" dirty="0"/>
              <a:t>Frequency: most days (at least 3 days/week and preferably 6–7 days/week) for aerobic training; 2 times/week for resistance training</a:t>
            </a:r>
          </a:p>
          <a:p>
            <a:pPr lvl="2"/>
            <a:r>
              <a:rPr lang="en-US" dirty="0"/>
              <a:t>Intensity: </a:t>
            </a:r>
            <a:r>
              <a:rPr lang="en-US" b="1" dirty="0"/>
              <a:t>start at low intensity and progress to </a:t>
            </a:r>
            <a:r>
              <a:rPr lang="en-US" dirty="0"/>
              <a:t>moderate or moderate-to-high intensity for endurance continuous training. 30–70% of the 1-RM for the upper body and 40–80% of 1-RM for lower body exercises, with 12–15 repetitions in one set for resistance training</a:t>
            </a:r>
          </a:p>
          <a:p>
            <a:pPr lvl="2"/>
            <a:r>
              <a:rPr lang="en-US" dirty="0"/>
              <a:t>Time: at least 20–30 min (preferably 45–60 min) per session</a:t>
            </a:r>
          </a:p>
          <a:p>
            <a:pPr lvl="1"/>
            <a:endParaRPr lang="nl-BE" dirty="0"/>
          </a:p>
        </p:txBody>
      </p:sp>
    </p:spTree>
    <p:extLst>
      <p:ext uri="{BB962C8B-B14F-4D97-AF65-F5344CB8AC3E}">
        <p14:creationId xmlns:p14="http://schemas.microsoft.com/office/powerpoint/2010/main" val="395782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3E24-E0DA-41BF-AC70-286735F69F22}"/>
              </a:ext>
            </a:extLst>
          </p:cNvPr>
          <p:cNvSpPr>
            <a:spLocks noGrp="1"/>
          </p:cNvSpPr>
          <p:nvPr>
            <p:ph type="title"/>
          </p:nvPr>
        </p:nvSpPr>
        <p:spPr/>
        <p:txBody>
          <a:bodyPr/>
          <a:lstStyle/>
          <a:p>
            <a:r>
              <a:rPr lang="nl-BE" dirty="0" err="1"/>
              <a:t>Progressive</a:t>
            </a:r>
            <a:r>
              <a:rPr lang="nl-BE" dirty="0"/>
              <a:t> </a:t>
            </a:r>
            <a:r>
              <a:rPr lang="nl-BE" dirty="0" err="1"/>
              <a:t>build</a:t>
            </a:r>
            <a:r>
              <a:rPr lang="nl-BE" dirty="0"/>
              <a:t>-up in </a:t>
            </a:r>
            <a:r>
              <a:rPr lang="nl-BE" dirty="0" err="1"/>
              <a:t>intensity</a:t>
            </a:r>
            <a:r>
              <a:rPr lang="nl-BE" dirty="0"/>
              <a:t>/</a:t>
            </a:r>
            <a:r>
              <a:rPr lang="nl-BE" dirty="0" err="1"/>
              <a:t>duration</a:t>
            </a:r>
            <a:r>
              <a:rPr lang="nl-BE" dirty="0"/>
              <a:t> of </a:t>
            </a:r>
            <a:r>
              <a:rPr lang="nl-BE" dirty="0" err="1"/>
              <a:t>exercise</a:t>
            </a:r>
            <a:endParaRPr lang="nl-BE" dirty="0"/>
          </a:p>
        </p:txBody>
      </p:sp>
      <p:sp>
        <p:nvSpPr>
          <p:cNvPr id="3" name="Content Placeholder 2">
            <a:extLst>
              <a:ext uri="{FF2B5EF4-FFF2-40B4-BE49-F238E27FC236}">
                <a16:creationId xmlns:a16="http://schemas.microsoft.com/office/drawing/2014/main" id="{520BB786-B457-4534-B5B1-A247425F5EC1}"/>
              </a:ext>
            </a:extLst>
          </p:cNvPr>
          <p:cNvSpPr>
            <a:spLocks noGrp="1"/>
          </p:cNvSpPr>
          <p:nvPr>
            <p:ph idx="1"/>
          </p:nvPr>
        </p:nvSpPr>
        <p:spPr/>
        <p:txBody>
          <a:bodyPr/>
          <a:lstStyle/>
          <a:p>
            <a:r>
              <a:rPr lang="nl-BE" dirty="0"/>
              <a:t>CCS</a:t>
            </a:r>
          </a:p>
          <a:p>
            <a:pPr lvl="1"/>
            <a:r>
              <a:rPr lang="nl-BE" dirty="0" err="1"/>
              <a:t>After</a:t>
            </a:r>
            <a:r>
              <a:rPr lang="nl-BE" dirty="0"/>
              <a:t> </a:t>
            </a:r>
            <a:r>
              <a:rPr lang="nl-BE" dirty="0" err="1"/>
              <a:t>cardiothoracic</a:t>
            </a:r>
            <a:r>
              <a:rPr lang="nl-BE" dirty="0"/>
              <a:t> </a:t>
            </a:r>
            <a:r>
              <a:rPr lang="nl-BE" dirty="0" err="1"/>
              <a:t>surgery</a:t>
            </a:r>
            <a:endParaRPr lang="nl-BE" sz="1800" dirty="0"/>
          </a:p>
          <a:p>
            <a:pPr lvl="2"/>
            <a:r>
              <a:rPr lang="en-US" dirty="0"/>
              <a:t>In-patient and/or out-patient exercise training </a:t>
            </a:r>
            <a:r>
              <a:rPr lang="en-US" dirty="0" err="1"/>
              <a:t>programmes</a:t>
            </a:r>
            <a:r>
              <a:rPr lang="en-US" dirty="0"/>
              <a:t> immediately after discharge from surgery facilities are advisable</a:t>
            </a:r>
          </a:p>
          <a:p>
            <a:pPr lvl="2"/>
            <a:r>
              <a:rPr lang="en-US" b="1" dirty="0"/>
              <a:t>Upper-body training can begin when the chest is stable</a:t>
            </a:r>
            <a:r>
              <a:rPr lang="en-US" dirty="0"/>
              <a:t>, i.e. usually after six weeks</a:t>
            </a:r>
          </a:p>
          <a:p>
            <a:pPr lvl="2"/>
            <a:r>
              <a:rPr lang="en-US" b="1" dirty="0"/>
              <a:t>Exercise training should be individually tailored </a:t>
            </a:r>
            <a:r>
              <a:rPr lang="en-US" dirty="0"/>
              <a:t>according to the clinical condition, baseline exercise capacity, ventricular function and different valve surgery</a:t>
            </a:r>
          </a:p>
          <a:p>
            <a:pPr lvl="2"/>
            <a:r>
              <a:rPr lang="en-US" b="1" dirty="0"/>
              <a:t>Consider inspiratory muscle training or other respiratory physiotherapy</a:t>
            </a:r>
            <a:r>
              <a:rPr lang="en-US" dirty="0"/>
              <a:t> in patients with prolonged postoperative mechanical ventilation and/or respiratory comorbidities</a:t>
            </a:r>
            <a:endParaRPr lang="nl-BE" dirty="0"/>
          </a:p>
        </p:txBody>
      </p:sp>
    </p:spTree>
    <p:extLst>
      <p:ext uri="{BB962C8B-B14F-4D97-AF65-F5344CB8AC3E}">
        <p14:creationId xmlns:p14="http://schemas.microsoft.com/office/powerpoint/2010/main" val="387016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3E24-E0DA-41BF-AC70-286735F69F22}"/>
              </a:ext>
            </a:extLst>
          </p:cNvPr>
          <p:cNvSpPr>
            <a:spLocks noGrp="1"/>
          </p:cNvSpPr>
          <p:nvPr>
            <p:ph type="title"/>
          </p:nvPr>
        </p:nvSpPr>
        <p:spPr/>
        <p:txBody>
          <a:bodyPr/>
          <a:lstStyle/>
          <a:p>
            <a:r>
              <a:rPr lang="nl-BE" dirty="0" err="1"/>
              <a:t>Progressive</a:t>
            </a:r>
            <a:r>
              <a:rPr lang="nl-BE" dirty="0"/>
              <a:t> </a:t>
            </a:r>
            <a:r>
              <a:rPr lang="nl-BE" dirty="0" err="1"/>
              <a:t>build</a:t>
            </a:r>
            <a:r>
              <a:rPr lang="nl-BE" dirty="0"/>
              <a:t>-up in </a:t>
            </a:r>
            <a:r>
              <a:rPr lang="nl-BE" dirty="0" err="1"/>
              <a:t>intensity</a:t>
            </a:r>
            <a:r>
              <a:rPr lang="nl-BE" dirty="0"/>
              <a:t>/</a:t>
            </a:r>
            <a:r>
              <a:rPr lang="nl-BE" dirty="0" err="1"/>
              <a:t>duration</a:t>
            </a:r>
            <a:r>
              <a:rPr lang="nl-BE" dirty="0"/>
              <a:t> of </a:t>
            </a:r>
            <a:r>
              <a:rPr lang="nl-BE" dirty="0" err="1"/>
              <a:t>exercise</a:t>
            </a:r>
            <a:endParaRPr lang="nl-BE" dirty="0"/>
          </a:p>
        </p:txBody>
      </p:sp>
      <p:sp>
        <p:nvSpPr>
          <p:cNvPr id="3" name="Content Placeholder 2">
            <a:extLst>
              <a:ext uri="{FF2B5EF4-FFF2-40B4-BE49-F238E27FC236}">
                <a16:creationId xmlns:a16="http://schemas.microsoft.com/office/drawing/2014/main" id="{520BB786-B457-4534-B5B1-A247425F5EC1}"/>
              </a:ext>
            </a:extLst>
          </p:cNvPr>
          <p:cNvSpPr>
            <a:spLocks noGrp="1"/>
          </p:cNvSpPr>
          <p:nvPr>
            <p:ph idx="1"/>
          </p:nvPr>
        </p:nvSpPr>
        <p:spPr/>
        <p:txBody>
          <a:bodyPr/>
          <a:lstStyle/>
          <a:p>
            <a:r>
              <a:rPr lang="nl-BE" dirty="0"/>
              <a:t>CHF</a:t>
            </a:r>
          </a:p>
          <a:p>
            <a:pPr lvl="1"/>
            <a:r>
              <a:rPr lang="en-US" sz="1600" dirty="0"/>
              <a:t>Frequency (ET sessions per week): 2–3/week according to perceived symptoms and clinical status </a:t>
            </a:r>
            <a:r>
              <a:rPr lang="en-US" sz="1600" b="1" dirty="0"/>
              <a:t>gradually increased </a:t>
            </a:r>
            <a:r>
              <a:rPr lang="en-US" sz="1600" dirty="0"/>
              <a:t>to 3–5/week preferably all days per week.</a:t>
            </a:r>
          </a:p>
          <a:p>
            <a:pPr lvl="1"/>
            <a:r>
              <a:rPr lang="en-US" sz="1600" dirty="0"/>
              <a:t>Intensity: ET should start at a level as low as 40% of VO2peak in patients with low exercise capacity, recent </a:t>
            </a:r>
            <a:r>
              <a:rPr lang="en-US" sz="1600" dirty="0" err="1"/>
              <a:t>haemodynamic</a:t>
            </a:r>
            <a:r>
              <a:rPr lang="en-US" sz="1600" dirty="0"/>
              <a:t> decompensation or high exercise-related risk. Then </a:t>
            </a:r>
            <a:r>
              <a:rPr lang="en-US" sz="1600" b="1" dirty="0"/>
              <a:t>gradually increased </a:t>
            </a:r>
            <a:r>
              <a:rPr lang="en-US" sz="1600" dirty="0"/>
              <a:t>to VT1, which is the safest point. Then, if well tolerated, intensity may increase close to VT2.</a:t>
            </a:r>
          </a:p>
          <a:p>
            <a:pPr lvl="1"/>
            <a:r>
              <a:rPr lang="en-US" sz="1600" dirty="0"/>
              <a:t>Time: </a:t>
            </a:r>
            <a:r>
              <a:rPr lang="en-US" sz="1600" b="1" dirty="0"/>
              <a:t>gradually increasing </a:t>
            </a:r>
            <a:r>
              <a:rPr lang="en-US" sz="1600" dirty="0"/>
              <a:t>from 15 to 30 min at least, aiming at 45–60 min.</a:t>
            </a:r>
          </a:p>
          <a:p>
            <a:pPr lvl="1"/>
            <a:r>
              <a:rPr lang="en-US" sz="1600" dirty="0"/>
              <a:t>Resistance exercise: An initial instruction phase (&lt;30% 1-RM, RPE 11–12, 5–10 repetitions) is followed by a </a:t>
            </a:r>
            <a:r>
              <a:rPr lang="en-US" sz="1600" b="1" dirty="0"/>
              <a:t>gradual increase </a:t>
            </a:r>
            <a:r>
              <a:rPr lang="en-US" sz="1600" dirty="0"/>
              <a:t>towards the resistance/endurance phase with high number of repetitions (12–25) and a low intensity (30–40% 1-RM, RPE 12) so as to reach the strength training/muscle build-up phase by increasing weights progressively up to 40–60% of the 1-RM (RPE &gt;15, 8–15 repetitions). </a:t>
            </a:r>
            <a:endParaRPr lang="nl-BE" sz="1600" dirty="0"/>
          </a:p>
        </p:txBody>
      </p:sp>
    </p:spTree>
    <p:extLst>
      <p:ext uri="{BB962C8B-B14F-4D97-AF65-F5344CB8AC3E}">
        <p14:creationId xmlns:p14="http://schemas.microsoft.com/office/powerpoint/2010/main" val="389005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7A1C-F334-4284-AA68-3CB265BA8F2A}"/>
              </a:ext>
            </a:extLst>
          </p:cNvPr>
          <p:cNvSpPr>
            <a:spLocks noGrp="1"/>
          </p:cNvSpPr>
          <p:nvPr>
            <p:ph type="title"/>
          </p:nvPr>
        </p:nvSpPr>
        <p:spPr/>
        <p:txBody>
          <a:bodyPr/>
          <a:lstStyle/>
          <a:p>
            <a:r>
              <a:rPr lang="nl-BE" dirty="0" err="1"/>
              <a:t>Conflicts</a:t>
            </a:r>
            <a:r>
              <a:rPr lang="nl-BE" dirty="0"/>
              <a:t> of interest</a:t>
            </a:r>
          </a:p>
        </p:txBody>
      </p:sp>
      <p:sp>
        <p:nvSpPr>
          <p:cNvPr id="3" name="Content Placeholder 2">
            <a:extLst>
              <a:ext uri="{FF2B5EF4-FFF2-40B4-BE49-F238E27FC236}">
                <a16:creationId xmlns:a16="http://schemas.microsoft.com/office/drawing/2014/main" id="{FAC1EC7E-4300-4016-B80B-CA51C2865558}"/>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lgn="ctr">
              <a:buNone/>
            </a:pPr>
            <a:r>
              <a:rPr lang="nl-BE" dirty="0"/>
              <a:t>None </a:t>
            </a:r>
            <a:r>
              <a:rPr lang="nl-BE" dirty="0" err="1"/>
              <a:t>to</a:t>
            </a:r>
            <a:r>
              <a:rPr lang="nl-BE" dirty="0"/>
              <a:t> </a:t>
            </a:r>
            <a:r>
              <a:rPr lang="nl-BE" dirty="0" err="1"/>
              <a:t>be</a:t>
            </a:r>
            <a:r>
              <a:rPr lang="nl-BE" dirty="0"/>
              <a:t> </a:t>
            </a:r>
            <a:r>
              <a:rPr lang="nl-BE" dirty="0" err="1"/>
              <a:t>declared</a:t>
            </a:r>
            <a:endParaRPr lang="nl-BE" dirty="0"/>
          </a:p>
        </p:txBody>
      </p:sp>
    </p:spTree>
    <p:extLst>
      <p:ext uri="{BB962C8B-B14F-4D97-AF65-F5344CB8AC3E}">
        <p14:creationId xmlns:p14="http://schemas.microsoft.com/office/powerpoint/2010/main" val="47828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5193-FB7D-49E1-A6D4-BE8E83E505D4}"/>
              </a:ext>
            </a:extLst>
          </p:cNvPr>
          <p:cNvSpPr>
            <a:spLocks noGrp="1"/>
          </p:cNvSpPr>
          <p:nvPr>
            <p:ph type="title"/>
          </p:nvPr>
        </p:nvSpPr>
        <p:spPr/>
        <p:txBody>
          <a:bodyPr/>
          <a:lstStyle/>
          <a:p>
            <a:r>
              <a:rPr lang="nl-BE" dirty="0" err="1"/>
              <a:t>Inspiratory</a:t>
            </a:r>
            <a:r>
              <a:rPr lang="nl-BE" dirty="0"/>
              <a:t> </a:t>
            </a:r>
            <a:r>
              <a:rPr lang="nl-BE" dirty="0" err="1"/>
              <a:t>muscle</a:t>
            </a:r>
            <a:r>
              <a:rPr lang="nl-BE" dirty="0"/>
              <a:t> training in CHF</a:t>
            </a:r>
          </a:p>
        </p:txBody>
      </p:sp>
      <p:sp>
        <p:nvSpPr>
          <p:cNvPr id="4" name="TextBox 3">
            <a:extLst>
              <a:ext uri="{FF2B5EF4-FFF2-40B4-BE49-F238E27FC236}">
                <a16:creationId xmlns:a16="http://schemas.microsoft.com/office/drawing/2014/main" id="{4EF0DE68-8204-4042-9B40-38C3897CB248}"/>
              </a:ext>
            </a:extLst>
          </p:cNvPr>
          <p:cNvSpPr txBox="1"/>
          <p:nvPr/>
        </p:nvSpPr>
        <p:spPr>
          <a:xfrm>
            <a:off x="364667" y="1556792"/>
            <a:ext cx="4257501" cy="2997744"/>
          </a:xfrm>
          <a:prstGeom prst="rect">
            <a:avLst/>
          </a:prstGeom>
          <a:noFill/>
        </p:spPr>
        <p:txBody>
          <a:bodyPr wrap="square" rtlCol="0">
            <a:spAutoFit/>
          </a:bodyPr>
          <a:lstStyle/>
          <a:p>
            <a:pPr marL="38700" defTabSz="360000">
              <a:spcBef>
                <a:spcPct val="20000"/>
              </a:spcBef>
              <a:buClr>
                <a:srgbClr val="C00000"/>
              </a:buClr>
            </a:pPr>
            <a:r>
              <a:rPr lang="nl-BE" sz="1600" b="1" dirty="0" err="1">
                <a:latin typeface="+mn-lt"/>
                <a:ea typeface="+mn-ea"/>
              </a:rPr>
              <a:t>When</a:t>
            </a:r>
            <a:r>
              <a:rPr lang="nl-BE" sz="1600" b="1" dirty="0">
                <a:latin typeface="+mn-lt"/>
                <a:ea typeface="+mn-ea"/>
              </a:rPr>
              <a:t> </a:t>
            </a:r>
            <a:r>
              <a:rPr lang="nl-BE" sz="1600" b="1" dirty="0" err="1">
                <a:latin typeface="+mn-lt"/>
                <a:ea typeface="+mn-ea"/>
              </a:rPr>
              <a:t>used</a:t>
            </a:r>
            <a:r>
              <a:rPr lang="nl-BE" sz="1600" b="1" dirty="0">
                <a:latin typeface="+mn-lt"/>
                <a:ea typeface="+mn-ea"/>
              </a:rPr>
              <a:t> in </a:t>
            </a:r>
            <a:r>
              <a:rPr lang="nl-BE" sz="1600" b="1" dirty="0" err="1">
                <a:latin typeface="+mn-lt"/>
                <a:ea typeface="+mn-ea"/>
              </a:rPr>
              <a:t>isolation</a:t>
            </a:r>
            <a:endParaRPr lang="nl-BE" sz="1600" b="1" dirty="0">
              <a:latin typeface="+mn-lt"/>
              <a:ea typeface="+mn-ea"/>
            </a:endParaRPr>
          </a:p>
          <a:p>
            <a:pPr marL="38700" defTabSz="360000">
              <a:spcBef>
                <a:spcPct val="20000"/>
              </a:spcBef>
              <a:buClr>
                <a:srgbClr val="C00000"/>
              </a:buClr>
            </a:pPr>
            <a:endParaRPr lang="nl-BE" sz="1600" b="1" dirty="0"/>
          </a:p>
          <a:p>
            <a:pPr marL="38700" defTabSz="360000">
              <a:spcBef>
                <a:spcPct val="20000"/>
              </a:spcBef>
              <a:buClr>
                <a:srgbClr val="C00000"/>
              </a:buClr>
            </a:pPr>
            <a:r>
              <a:rPr lang="nl-BE" sz="1600" dirty="0" err="1">
                <a:latin typeface="+mn-lt"/>
                <a:ea typeface="+mn-ea"/>
              </a:rPr>
              <a:t>significantly</a:t>
            </a:r>
            <a:r>
              <a:rPr lang="nl-BE" sz="1600" dirty="0">
                <a:latin typeface="+mn-lt"/>
                <a:ea typeface="+mn-ea"/>
              </a:rPr>
              <a:t> </a:t>
            </a:r>
            <a:r>
              <a:rPr lang="nl-BE" sz="1600" dirty="0" err="1">
                <a:latin typeface="+mn-lt"/>
                <a:ea typeface="+mn-ea"/>
              </a:rPr>
              <a:t>improved</a:t>
            </a:r>
            <a:r>
              <a:rPr lang="nl-BE" sz="1600" dirty="0"/>
              <a:t>:</a:t>
            </a:r>
            <a:endParaRPr lang="nl-BE" sz="1600" dirty="0">
              <a:latin typeface="+mn-lt"/>
              <a:ea typeface="+mn-ea"/>
            </a:endParaRPr>
          </a:p>
          <a:p>
            <a:pPr marL="38700" defTabSz="360000">
              <a:spcBef>
                <a:spcPct val="20000"/>
              </a:spcBef>
              <a:buClr>
                <a:srgbClr val="C00000"/>
              </a:buClr>
            </a:pPr>
            <a:endParaRPr lang="nl-BE" sz="1600" dirty="0">
              <a:latin typeface="+mn-lt"/>
              <a:ea typeface="+mn-ea"/>
            </a:endParaRPr>
          </a:p>
          <a:p>
            <a:pPr marL="38700" defTabSz="360000">
              <a:spcBef>
                <a:spcPct val="20000"/>
              </a:spcBef>
              <a:buClr>
                <a:srgbClr val="C00000"/>
              </a:buClr>
            </a:pPr>
            <a:r>
              <a:rPr lang="nl-BE" sz="1600" dirty="0" err="1">
                <a:latin typeface="+mn-lt"/>
                <a:ea typeface="+mn-ea"/>
              </a:rPr>
              <a:t>PImax</a:t>
            </a:r>
            <a:r>
              <a:rPr lang="nl-BE" sz="1600" dirty="0">
                <a:latin typeface="+mn-lt"/>
                <a:ea typeface="+mn-ea"/>
              </a:rPr>
              <a:t>, </a:t>
            </a:r>
          </a:p>
          <a:p>
            <a:pPr marL="38700" defTabSz="360000">
              <a:spcBef>
                <a:spcPct val="20000"/>
              </a:spcBef>
              <a:buClr>
                <a:srgbClr val="C00000"/>
              </a:buClr>
            </a:pPr>
            <a:r>
              <a:rPr lang="nl-BE" sz="1600" dirty="0">
                <a:latin typeface="+mn-lt"/>
                <a:ea typeface="+mn-ea"/>
              </a:rPr>
              <a:t>VE/VCO2 </a:t>
            </a:r>
            <a:r>
              <a:rPr lang="nl-BE" sz="1600" dirty="0" err="1">
                <a:latin typeface="+mn-lt"/>
                <a:ea typeface="+mn-ea"/>
              </a:rPr>
              <a:t>slope</a:t>
            </a:r>
            <a:r>
              <a:rPr lang="nl-BE" sz="1600" dirty="0">
                <a:latin typeface="+mn-lt"/>
                <a:ea typeface="+mn-ea"/>
              </a:rPr>
              <a:t>,</a:t>
            </a:r>
          </a:p>
          <a:p>
            <a:pPr marL="38700" defTabSz="360000">
              <a:spcBef>
                <a:spcPct val="20000"/>
              </a:spcBef>
              <a:buClr>
                <a:srgbClr val="C00000"/>
              </a:buClr>
            </a:pPr>
            <a:r>
              <a:rPr lang="nl-BE" sz="1600" dirty="0" err="1"/>
              <a:t>Quality</a:t>
            </a:r>
            <a:r>
              <a:rPr lang="nl-BE" sz="1600" dirty="0"/>
              <a:t> of life,</a:t>
            </a:r>
          </a:p>
          <a:p>
            <a:pPr marL="38700" defTabSz="360000">
              <a:spcBef>
                <a:spcPct val="20000"/>
              </a:spcBef>
              <a:buClr>
                <a:srgbClr val="C00000"/>
              </a:buClr>
            </a:pPr>
            <a:r>
              <a:rPr lang="nl-BE" sz="1600" dirty="0" err="1"/>
              <a:t>Walking</a:t>
            </a:r>
            <a:r>
              <a:rPr lang="nl-BE" sz="1600" dirty="0"/>
              <a:t> </a:t>
            </a:r>
            <a:r>
              <a:rPr lang="nl-BE" sz="1600" dirty="0" err="1"/>
              <a:t>capacity</a:t>
            </a:r>
            <a:r>
              <a:rPr lang="nl-BE" sz="1600" dirty="0"/>
              <a:t>,</a:t>
            </a:r>
          </a:p>
          <a:p>
            <a:pPr marL="38700" defTabSz="360000">
              <a:spcBef>
                <a:spcPct val="20000"/>
              </a:spcBef>
              <a:buClr>
                <a:srgbClr val="C00000"/>
              </a:buClr>
            </a:pPr>
            <a:r>
              <a:rPr lang="nl-BE" sz="1600" dirty="0"/>
              <a:t>VO2peak (in </a:t>
            </a:r>
            <a:r>
              <a:rPr lang="nl-BE" sz="1600" dirty="0" err="1"/>
              <a:t>some</a:t>
            </a:r>
            <a:r>
              <a:rPr lang="nl-BE" sz="1600" dirty="0"/>
              <a:t> studies),</a:t>
            </a:r>
          </a:p>
          <a:p>
            <a:pPr marL="38700" defTabSz="360000">
              <a:spcBef>
                <a:spcPct val="20000"/>
              </a:spcBef>
              <a:buClr>
                <a:srgbClr val="C00000"/>
              </a:buClr>
            </a:pPr>
            <a:r>
              <a:rPr lang="nl-BE" sz="1600" dirty="0" err="1">
                <a:latin typeface="+mn-lt"/>
                <a:ea typeface="+mn-ea"/>
              </a:rPr>
              <a:t>Dyspnea</a:t>
            </a:r>
            <a:endParaRPr lang="nl-BE" sz="1600" dirty="0">
              <a:latin typeface="+mn-lt"/>
              <a:ea typeface="+mn-ea"/>
            </a:endParaRPr>
          </a:p>
        </p:txBody>
      </p:sp>
      <p:sp>
        <p:nvSpPr>
          <p:cNvPr id="5" name="TextBox 4">
            <a:extLst>
              <a:ext uri="{FF2B5EF4-FFF2-40B4-BE49-F238E27FC236}">
                <a16:creationId xmlns:a16="http://schemas.microsoft.com/office/drawing/2014/main" id="{758E75D2-CAAD-4769-93CA-994A8EFDA87E}"/>
              </a:ext>
            </a:extLst>
          </p:cNvPr>
          <p:cNvSpPr txBox="1"/>
          <p:nvPr/>
        </p:nvSpPr>
        <p:spPr>
          <a:xfrm>
            <a:off x="4435716" y="1552259"/>
            <a:ext cx="3713132" cy="299774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When</a:t>
            </a:r>
            <a:r>
              <a:rPr lang="nl-BE" sz="1600" b="1" dirty="0">
                <a:latin typeface="+mn-lt"/>
                <a:ea typeface="+mn-ea"/>
              </a:rPr>
              <a:t> </a:t>
            </a:r>
            <a:r>
              <a:rPr lang="nl-BE" sz="1600" b="1" dirty="0" err="1">
                <a:latin typeface="+mn-lt"/>
                <a:ea typeface="+mn-ea"/>
              </a:rPr>
              <a:t>combined</a:t>
            </a:r>
            <a:r>
              <a:rPr lang="nl-BE" sz="1600" b="1" dirty="0">
                <a:latin typeface="+mn-lt"/>
                <a:ea typeface="+mn-ea"/>
              </a:rPr>
              <a:t> </a:t>
            </a:r>
            <a:r>
              <a:rPr lang="nl-BE" sz="1600" b="1" dirty="0" err="1">
                <a:latin typeface="+mn-lt"/>
                <a:ea typeface="+mn-ea"/>
              </a:rPr>
              <a:t>with</a:t>
            </a:r>
            <a:r>
              <a:rPr lang="nl-BE" sz="1600" b="1" dirty="0">
                <a:latin typeface="+mn-lt"/>
                <a:ea typeface="+mn-ea"/>
              </a:rPr>
              <a:t> </a:t>
            </a:r>
            <a:r>
              <a:rPr lang="nl-BE" sz="1600" b="1" dirty="0" err="1">
                <a:latin typeface="+mn-lt"/>
                <a:ea typeface="+mn-ea"/>
              </a:rPr>
              <a:t>endurance</a:t>
            </a:r>
            <a:r>
              <a:rPr lang="nl-BE" sz="1600" b="1" dirty="0">
                <a:latin typeface="+mn-lt"/>
                <a:ea typeface="+mn-ea"/>
              </a:rPr>
              <a:t> training</a:t>
            </a:r>
          </a:p>
          <a:p>
            <a:pPr marL="38700" defTabSz="360000">
              <a:spcBef>
                <a:spcPct val="20000"/>
              </a:spcBef>
              <a:buClr>
                <a:srgbClr val="C00000"/>
              </a:buClr>
            </a:pPr>
            <a:endParaRPr lang="nl-BE" sz="1600" b="1" dirty="0"/>
          </a:p>
          <a:p>
            <a:pPr marL="38700" defTabSz="360000">
              <a:spcBef>
                <a:spcPct val="20000"/>
              </a:spcBef>
              <a:buClr>
                <a:srgbClr val="C00000"/>
              </a:buClr>
            </a:pPr>
            <a:r>
              <a:rPr lang="nl-BE" sz="1600" dirty="0" err="1">
                <a:latin typeface="+mn-lt"/>
                <a:ea typeface="+mn-ea"/>
              </a:rPr>
              <a:t>Significantly</a:t>
            </a:r>
            <a:r>
              <a:rPr lang="nl-BE" sz="1600" dirty="0">
                <a:latin typeface="+mn-lt"/>
                <a:ea typeface="+mn-ea"/>
              </a:rPr>
              <a:t> (</a:t>
            </a:r>
            <a:r>
              <a:rPr lang="nl-BE" sz="1600" dirty="0" err="1">
                <a:latin typeface="+mn-lt"/>
                <a:ea typeface="+mn-ea"/>
              </a:rPr>
              <a:t>and</a:t>
            </a:r>
            <a:r>
              <a:rPr lang="nl-BE" sz="1600" dirty="0">
                <a:latin typeface="+mn-lt"/>
                <a:ea typeface="+mn-ea"/>
              </a:rPr>
              <a:t> </a:t>
            </a:r>
            <a:r>
              <a:rPr lang="nl-BE" sz="1600" dirty="0" err="1">
                <a:latin typeface="+mn-lt"/>
                <a:ea typeface="+mn-ea"/>
              </a:rPr>
              <a:t>additionally</a:t>
            </a:r>
            <a:r>
              <a:rPr lang="nl-BE" sz="1600" dirty="0">
                <a:latin typeface="+mn-lt"/>
                <a:ea typeface="+mn-ea"/>
              </a:rPr>
              <a:t>) </a:t>
            </a:r>
            <a:r>
              <a:rPr lang="nl-BE" sz="1600" dirty="0" err="1">
                <a:latin typeface="+mn-lt"/>
                <a:ea typeface="+mn-ea"/>
              </a:rPr>
              <a:t>improved</a:t>
            </a:r>
            <a:r>
              <a:rPr lang="nl-BE" sz="1600" dirty="0"/>
              <a:t>:</a:t>
            </a:r>
            <a:endParaRPr lang="nl-BE" sz="1600" dirty="0">
              <a:latin typeface="+mn-lt"/>
              <a:ea typeface="+mn-ea"/>
            </a:endParaRPr>
          </a:p>
          <a:p>
            <a:pPr marL="38700" defTabSz="360000">
              <a:spcBef>
                <a:spcPct val="20000"/>
              </a:spcBef>
              <a:buClr>
                <a:srgbClr val="C00000"/>
              </a:buClr>
            </a:pPr>
            <a:endParaRPr lang="nl-BE" sz="1600" dirty="0">
              <a:latin typeface="+mn-lt"/>
              <a:ea typeface="+mn-ea"/>
            </a:endParaRPr>
          </a:p>
          <a:p>
            <a:pPr marL="38700" defTabSz="360000">
              <a:spcBef>
                <a:spcPct val="20000"/>
              </a:spcBef>
              <a:buClr>
                <a:srgbClr val="C00000"/>
              </a:buClr>
            </a:pPr>
            <a:r>
              <a:rPr lang="nl-BE" sz="1600" dirty="0" err="1">
                <a:latin typeface="+mn-lt"/>
                <a:ea typeface="+mn-ea"/>
              </a:rPr>
              <a:t>PImax</a:t>
            </a:r>
            <a:r>
              <a:rPr lang="nl-BE" sz="1600" dirty="0">
                <a:latin typeface="+mn-lt"/>
                <a:ea typeface="+mn-ea"/>
              </a:rPr>
              <a:t>, </a:t>
            </a:r>
          </a:p>
          <a:p>
            <a:pPr marL="38700" defTabSz="360000">
              <a:spcBef>
                <a:spcPct val="20000"/>
              </a:spcBef>
              <a:buClr>
                <a:srgbClr val="C00000"/>
              </a:buClr>
            </a:pPr>
            <a:r>
              <a:rPr lang="nl-BE" sz="1600" dirty="0" err="1">
                <a:latin typeface="+mn-lt"/>
                <a:ea typeface="+mn-ea"/>
              </a:rPr>
              <a:t>Dyspnea</a:t>
            </a:r>
            <a:endParaRPr lang="nl-BE" sz="1600" dirty="0">
              <a:latin typeface="+mn-lt"/>
              <a:ea typeface="+mn-ea"/>
            </a:endParaRPr>
          </a:p>
          <a:p>
            <a:pPr marL="38700" defTabSz="360000">
              <a:spcBef>
                <a:spcPct val="20000"/>
              </a:spcBef>
              <a:buClr>
                <a:srgbClr val="C00000"/>
              </a:buClr>
            </a:pPr>
            <a:endParaRPr lang="nl-BE" sz="800" dirty="0">
              <a:latin typeface="+mn-lt"/>
              <a:ea typeface="+mn-ea"/>
            </a:endParaRPr>
          </a:p>
          <a:p>
            <a:pPr marL="38700" defTabSz="360000">
              <a:spcBef>
                <a:spcPct val="20000"/>
              </a:spcBef>
              <a:buClr>
                <a:srgbClr val="C00000"/>
              </a:buClr>
            </a:pPr>
            <a:endParaRPr lang="nl-BE" sz="800" dirty="0">
              <a:latin typeface="+mn-lt"/>
              <a:ea typeface="+mn-ea"/>
            </a:endParaRPr>
          </a:p>
          <a:p>
            <a:pPr marL="38700" defTabSz="360000">
              <a:spcBef>
                <a:spcPct val="20000"/>
              </a:spcBef>
              <a:buClr>
                <a:srgbClr val="C00000"/>
              </a:buClr>
            </a:pPr>
            <a:endParaRPr lang="nl-BE" sz="1600" b="1" dirty="0"/>
          </a:p>
          <a:p>
            <a:pPr marL="38700" defTabSz="360000">
              <a:spcBef>
                <a:spcPct val="20000"/>
              </a:spcBef>
              <a:buClr>
                <a:srgbClr val="C00000"/>
              </a:buClr>
            </a:pPr>
            <a:endParaRPr lang="nl-BE" sz="1600" b="1" dirty="0">
              <a:latin typeface="+mn-lt"/>
              <a:ea typeface="+mn-ea"/>
            </a:endParaRPr>
          </a:p>
          <a:p>
            <a:pPr marL="38700" defTabSz="360000">
              <a:spcBef>
                <a:spcPct val="20000"/>
              </a:spcBef>
              <a:buClr>
                <a:srgbClr val="C00000"/>
              </a:buClr>
            </a:pPr>
            <a:endParaRPr lang="nl-BE" sz="1600" b="1" dirty="0">
              <a:latin typeface="+mn-lt"/>
              <a:ea typeface="+mn-ea"/>
            </a:endParaRPr>
          </a:p>
        </p:txBody>
      </p:sp>
      <p:sp>
        <p:nvSpPr>
          <p:cNvPr id="6" name="TextBox 5">
            <a:extLst>
              <a:ext uri="{FF2B5EF4-FFF2-40B4-BE49-F238E27FC236}">
                <a16:creationId xmlns:a16="http://schemas.microsoft.com/office/drawing/2014/main" id="{A896BA49-C467-4755-A9E5-9D72609D1973}"/>
              </a:ext>
            </a:extLst>
          </p:cNvPr>
          <p:cNvSpPr txBox="1"/>
          <p:nvPr/>
        </p:nvSpPr>
        <p:spPr>
          <a:xfrm>
            <a:off x="92341" y="5571059"/>
            <a:ext cx="7800416" cy="904863"/>
          </a:xfrm>
          <a:prstGeom prst="rect">
            <a:avLst/>
          </a:prstGeom>
          <a:noFill/>
        </p:spPr>
        <p:txBody>
          <a:bodyPr wrap="square" rtlCol="0">
            <a:spAutoFit/>
          </a:bodyPr>
          <a:lstStyle/>
          <a:p>
            <a:pPr marL="38700" defTabSz="360000">
              <a:spcBef>
                <a:spcPct val="20000"/>
              </a:spcBef>
              <a:buClr>
                <a:srgbClr val="C00000"/>
              </a:buClr>
            </a:pPr>
            <a:r>
              <a:rPr lang="nl-BE" sz="800" dirty="0">
                <a:latin typeface="+mn-lt"/>
                <a:ea typeface="+mn-ea"/>
              </a:rPr>
              <a:t>- </a:t>
            </a:r>
            <a:r>
              <a:rPr lang="nl-BE" sz="800" dirty="0" err="1">
                <a:latin typeface="+mn-lt"/>
                <a:ea typeface="+mn-ea"/>
              </a:rPr>
              <a:t>Azambuja</a:t>
            </a:r>
            <a:r>
              <a:rPr lang="nl-BE" sz="800" dirty="0">
                <a:latin typeface="+mn-lt"/>
                <a:ea typeface="+mn-ea"/>
              </a:rPr>
              <a:t> ACM, et al. </a:t>
            </a:r>
            <a:r>
              <a:rPr lang="nl-BE" sz="800" dirty="0" err="1">
                <a:latin typeface="+mn-lt"/>
                <a:ea typeface="+mn-ea"/>
              </a:rPr>
              <a:t>Inspiratory</a:t>
            </a:r>
            <a:r>
              <a:rPr lang="nl-BE" sz="800" dirty="0">
                <a:latin typeface="+mn-lt"/>
                <a:ea typeface="+mn-ea"/>
              </a:rPr>
              <a:t> </a:t>
            </a:r>
            <a:r>
              <a:rPr lang="nl-BE" sz="800" dirty="0" err="1">
                <a:latin typeface="+mn-lt"/>
                <a:ea typeface="+mn-ea"/>
              </a:rPr>
              <a:t>Muscle</a:t>
            </a:r>
            <a:r>
              <a:rPr lang="nl-BE" sz="800" dirty="0">
                <a:latin typeface="+mn-lt"/>
                <a:ea typeface="+mn-ea"/>
              </a:rPr>
              <a:t> Training in </a:t>
            </a:r>
            <a:r>
              <a:rPr lang="nl-BE" sz="800" dirty="0" err="1">
                <a:latin typeface="+mn-lt"/>
                <a:ea typeface="+mn-ea"/>
              </a:rPr>
              <a:t>Patients</a:t>
            </a:r>
            <a:r>
              <a:rPr lang="nl-BE" sz="800" dirty="0">
                <a:latin typeface="+mn-lt"/>
                <a:ea typeface="+mn-ea"/>
              </a:rPr>
              <a:t> </a:t>
            </a:r>
            <a:r>
              <a:rPr lang="nl-BE" sz="800" dirty="0" err="1">
                <a:latin typeface="+mn-lt"/>
                <a:ea typeface="+mn-ea"/>
              </a:rPr>
              <a:t>With</a:t>
            </a:r>
            <a:r>
              <a:rPr lang="nl-BE" sz="800" dirty="0">
                <a:latin typeface="+mn-lt"/>
                <a:ea typeface="+mn-ea"/>
              </a:rPr>
              <a:t> </a:t>
            </a:r>
            <a:r>
              <a:rPr lang="nl-BE" sz="800" dirty="0" err="1">
                <a:latin typeface="+mn-lt"/>
                <a:ea typeface="+mn-ea"/>
              </a:rPr>
              <a:t>Heart</a:t>
            </a:r>
            <a:r>
              <a:rPr lang="nl-BE" sz="800" dirty="0">
                <a:latin typeface="+mn-lt"/>
                <a:ea typeface="+mn-ea"/>
              </a:rPr>
              <a:t> Failure: </a:t>
            </a:r>
            <a:r>
              <a:rPr lang="nl-BE" sz="800" dirty="0" err="1">
                <a:latin typeface="+mn-lt"/>
                <a:ea typeface="+mn-ea"/>
              </a:rPr>
              <a:t>What</a:t>
            </a:r>
            <a:r>
              <a:rPr lang="nl-BE" sz="800" dirty="0">
                <a:latin typeface="+mn-lt"/>
                <a:ea typeface="+mn-ea"/>
              </a:rPr>
              <a:t> Is New? </a:t>
            </a:r>
            <a:r>
              <a:rPr lang="nl-BE" sz="800" dirty="0" err="1">
                <a:latin typeface="+mn-lt"/>
                <a:ea typeface="+mn-ea"/>
              </a:rPr>
              <a:t>Systematic</a:t>
            </a:r>
            <a:r>
              <a:rPr lang="nl-BE" sz="800" dirty="0">
                <a:latin typeface="+mn-lt"/>
                <a:ea typeface="+mn-ea"/>
              </a:rPr>
              <a:t> Review </a:t>
            </a:r>
            <a:r>
              <a:rPr lang="nl-BE" sz="800" dirty="0" err="1">
                <a:latin typeface="+mn-lt"/>
                <a:ea typeface="+mn-ea"/>
              </a:rPr>
              <a:t>and</a:t>
            </a:r>
            <a:r>
              <a:rPr lang="nl-BE" sz="800" dirty="0">
                <a:latin typeface="+mn-lt"/>
                <a:ea typeface="+mn-ea"/>
              </a:rPr>
              <a:t> Meta-Analysis. </a:t>
            </a:r>
            <a:r>
              <a:rPr lang="nl-BE" sz="800" dirty="0" err="1">
                <a:latin typeface="+mn-lt"/>
                <a:ea typeface="+mn-ea"/>
              </a:rPr>
              <a:t>Phys</a:t>
            </a:r>
            <a:r>
              <a:rPr lang="nl-BE" sz="800" dirty="0">
                <a:latin typeface="+mn-lt"/>
                <a:ea typeface="+mn-ea"/>
              </a:rPr>
              <a:t> </a:t>
            </a:r>
            <a:r>
              <a:rPr lang="nl-BE" sz="800" dirty="0" err="1">
                <a:latin typeface="+mn-lt"/>
                <a:ea typeface="+mn-ea"/>
              </a:rPr>
              <a:t>Ther</a:t>
            </a:r>
            <a:r>
              <a:rPr lang="nl-BE" sz="800" dirty="0">
                <a:latin typeface="+mn-lt"/>
                <a:ea typeface="+mn-ea"/>
              </a:rPr>
              <a:t>. 2020;100(12):2099-2109. </a:t>
            </a:r>
          </a:p>
          <a:p>
            <a:pPr marL="38700" defTabSz="360000">
              <a:spcBef>
                <a:spcPct val="20000"/>
              </a:spcBef>
              <a:buClr>
                <a:srgbClr val="C00000"/>
              </a:buClr>
            </a:pPr>
            <a:r>
              <a:rPr lang="nl-BE" sz="800" dirty="0">
                <a:latin typeface="+mn-lt"/>
                <a:ea typeface="+mn-ea"/>
              </a:rPr>
              <a:t>- Gomes </a:t>
            </a:r>
            <a:r>
              <a:rPr lang="nl-BE" sz="800" dirty="0" err="1">
                <a:latin typeface="+mn-lt"/>
                <a:ea typeface="+mn-ea"/>
              </a:rPr>
              <a:t>Neto</a:t>
            </a:r>
            <a:r>
              <a:rPr lang="nl-BE" sz="800" dirty="0">
                <a:latin typeface="+mn-lt"/>
                <a:ea typeface="+mn-ea"/>
              </a:rPr>
              <a:t> M, et al. The impact of high-</a:t>
            </a:r>
            <a:r>
              <a:rPr lang="nl-BE" sz="800" dirty="0" err="1">
                <a:latin typeface="+mn-lt"/>
                <a:ea typeface="+mn-ea"/>
              </a:rPr>
              <a:t>intensity</a:t>
            </a:r>
            <a:r>
              <a:rPr lang="nl-BE" sz="800" dirty="0">
                <a:latin typeface="+mn-lt"/>
                <a:ea typeface="+mn-ea"/>
              </a:rPr>
              <a:t> </a:t>
            </a:r>
            <a:r>
              <a:rPr lang="nl-BE" sz="800" dirty="0" err="1">
                <a:latin typeface="+mn-lt"/>
                <a:ea typeface="+mn-ea"/>
              </a:rPr>
              <a:t>inspiratory</a:t>
            </a:r>
            <a:r>
              <a:rPr lang="nl-BE" sz="800" dirty="0">
                <a:latin typeface="+mn-lt"/>
                <a:ea typeface="+mn-ea"/>
              </a:rPr>
              <a:t> </a:t>
            </a:r>
            <a:r>
              <a:rPr lang="nl-BE" sz="800" dirty="0" err="1">
                <a:latin typeface="+mn-lt"/>
                <a:ea typeface="+mn-ea"/>
              </a:rPr>
              <a:t>muscle</a:t>
            </a:r>
            <a:r>
              <a:rPr lang="nl-BE" sz="800" dirty="0">
                <a:latin typeface="+mn-lt"/>
                <a:ea typeface="+mn-ea"/>
              </a:rPr>
              <a:t> training on </a:t>
            </a:r>
            <a:r>
              <a:rPr lang="nl-BE" sz="800" dirty="0" err="1">
                <a:latin typeface="+mn-lt"/>
                <a:ea typeface="+mn-ea"/>
              </a:rPr>
              <a:t>exercise</a:t>
            </a:r>
            <a:r>
              <a:rPr lang="nl-BE" sz="800" dirty="0">
                <a:latin typeface="+mn-lt"/>
                <a:ea typeface="+mn-ea"/>
              </a:rPr>
              <a:t> </a:t>
            </a:r>
            <a:r>
              <a:rPr lang="nl-BE" sz="800" dirty="0" err="1">
                <a:latin typeface="+mn-lt"/>
                <a:ea typeface="+mn-ea"/>
              </a:rPr>
              <a:t>capacity</a:t>
            </a:r>
            <a:r>
              <a:rPr lang="nl-BE" sz="800" dirty="0">
                <a:latin typeface="+mn-lt"/>
                <a:ea typeface="+mn-ea"/>
              </a:rPr>
              <a:t> </a:t>
            </a:r>
            <a:r>
              <a:rPr lang="nl-BE" sz="800" dirty="0" err="1">
                <a:latin typeface="+mn-lt"/>
                <a:ea typeface="+mn-ea"/>
              </a:rPr>
              <a:t>and</a:t>
            </a:r>
            <a:r>
              <a:rPr lang="nl-BE" sz="800" dirty="0">
                <a:latin typeface="+mn-lt"/>
                <a:ea typeface="+mn-ea"/>
              </a:rPr>
              <a:t> </a:t>
            </a:r>
            <a:r>
              <a:rPr lang="nl-BE" sz="800" dirty="0" err="1">
                <a:latin typeface="+mn-lt"/>
                <a:ea typeface="+mn-ea"/>
              </a:rPr>
              <a:t>inspiratory</a:t>
            </a:r>
            <a:r>
              <a:rPr lang="nl-BE" sz="800" dirty="0">
                <a:latin typeface="+mn-lt"/>
                <a:ea typeface="+mn-ea"/>
              </a:rPr>
              <a:t> </a:t>
            </a:r>
            <a:r>
              <a:rPr lang="nl-BE" sz="800" dirty="0" err="1">
                <a:latin typeface="+mn-lt"/>
                <a:ea typeface="+mn-ea"/>
              </a:rPr>
              <a:t>muscle</a:t>
            </a:r>
            <a:r>
              <a:rPr lang="nl-BE" sz="800" dirty="0">
                <a:latin typeface="+mn-lt"/>
                <a:ea typeface="+mn-ea"/>
              </a:rPr>
              <a:t> </a:t>
            </a:r>
            <a:r>
              <a:rPr lang="nl-BE" sz="800" dirty="0" err="1">
                <a:latin typeface="+mn-lt"/>
                <a:ea typeface="+mn-ea"/>
              </a:rPr>
              <a:t>strength</a:t>
            </a:r>
            <a:r>
              <a:rPr lang="nl-BE" sz="800" dirty="0">
                <a:latin typeface="+mn-lt"/>
                <a:ea typeface="+mn-ea"/>
              </a:rPr>
              <a:t> in </a:t>
            </a:r>
            <a:r>
              <a:rPr lang="nl-BE" sz="800" dirty="0" err="1">
                <a:latin typeface="+mn-lt"/>
                <a:ea typeface="+mn-ea"/>
              </a:rPr>
              <a:t>heart</a:t>
            </a:r>
            <a:r>
              <a:rPr lang="nl-BE" sz="800" dirty="0">
                <a:latin typeface="+mn-lt"/>
                <a:ea typeface="+mn-ea"/>
              </a:rPr>
              <a:t> failure </a:t>
            </a:r>
            <a:r>
              <a:rPr lang="nl-BE" sz="800" dirty="0" err="1">
                <a:latin typeface="+mn-lt"/>
                <a:ea typeface="+mn-ea"/>
              </a:rPr>
              <a:t>with</a:t>
            </a:r>
            <a:r>
              <a:rPr lang="nl-BE" sz="800" dirty="0">
                <a:latin typeface="+mn-lt"/>
                <a:ea typeface="+mn-ea"/>
              </a:rPr>
              <a:t> </a:t>
            </a:r>
            <a:r>
              <a:rPr lang="nl-BE" sz="800" dirty="0" err="1">
                <a:latin typeface="+mn-lt"/>
                <a:ea typeface="+mn-ea"/>
              </a:rPr>
              <a:t>reduced</a:t>
            </a:r>
            <a:r>
              <a:rPr lang="nl-BE" sz="800" dirty="0">
                <a:latin typeface="+mn-lt"/>
                <a:ea typeface="+mn-ea"/>
              </a:rPr>
              <a:t> </a:t>
            </a:r>
            <a:r>
              <a:rPr lang="nl-BE" sz="800" dirty="0" err="1">
                <a:latin typeface="+mn-lt"/>
                <a:ea typeface="+mn-ea"/>
              </a:rPr>
              <a:t>ejection</a:t>
            </a:r>
            <a:r>
              <a:rPr lang="nl-BE" sz="800" dirty="0">
                <a:latin typeface="+mn-lt"/>
                <a:ea typeface="+mn-ea"/>
              </a:rPr>
              <a:t> </a:t>
            </a:r>
            <a:r>
              <a:rPr lang="nl-BE" sz="800" dirty="0" err="1">
                <a:latin typeface="+mn-lt"/>
                <a:ea typeface="+mn-ea"/>
              </a:rPr>
              <a:t>fraction</a:t>
            </a:r>
            <a:r>
              <a:rPr lang="nl-BE" sz="800" dirty="0">
                <a:latin typeface="+mn-lt"/>
                <a:ea typeface="+mn-ea"/>
              </a:rPr>
              <a:t>: a </a:t>
            </a:r>
            <a:r>
              <a:rPr lang="nl-BE" sz="800" dirty="0" err="1">
                <a:latin typeface="+mn-lt"/>
                <a:ea typeface="+mn-ea"/>
              </a:rPr>
              <a:t>systematic</a:t>
            </a:r>
            <a:r>
              <a:rPr lang="nl-BE" sz="800" dirty="0">
                <a:latin typeface="+mn-lt"/>
                <a:ea typeface="+mn-ea"/>
              </a:rPr>
              <a:t> review </a:t>
            </a:r>
            <a:r>
              <a:rPr lang="nl-BE" sz="800" dirty="0" err="1">
                <a:latin typeface="+mn-lt"/>
                <a:ea typeface="+mn-ea"/>
              </a:rPr>
              <a:t>and</a:t>
            </a:r>
            <a:r>
              <a:rPr lang="nl-BE" sz="800" dirty="0">
                <a:latin typeface="+mn-lt"/>
                <a:ea typeface="+mn-ea"/>
              </a:rPr>
              <a:t> meta-analysis. </a:t>
            </a:r>
            <a:r>
              <a:rPr lang="nl-BE" sz="800" dirty="0" err="1">
                <a:latin typeface="+mn-lt"/>
                <a:ea typeface="+mn-ea"/>
              </a:rPr>
              <a:t>Clin</a:t>
            </a:r>
            <a:r>
              <a:rPr lang="nl-BE" sz="800" dirty="0">
                <a:latin typeface="+mn-lt"/>
                <a:ea typeface="+mn-ea"/>
              </a:rPr>
              <a:t> </a:t>
            </a:r>
            <a:r>
              <a:rPr lang="nl-BE" sz="800" dirty="0" err="1">
                <a:latin typeface="+mn-lt"/>
                <a:ea typeface="+mn-ea"/>
              </a:rPr>
              <a:t>Rehabil</a:t>
            </a:r>
            <a:r>
              <a:rPr lang="nl-BE" sz="800" dirty="0">
                <a:latin typeface="+mn-lt"/>
                <a:ea typeface="+mn-ea"/>
              </a:rPr>
              <a:t>. 2018;32(11):1482-1492. </a:t>
            </a:r>
          </a:p>
          <a:p>
            <a:pPr marL="38700" defTabSz="360000">
              <a:spcBef>
                <a:spcPct val="20000"/>
              </a:spcBef>
              <a:buClr>
                <a:srgbClr val="C00000"/>
              </a:buClr>
            </a:pPr>
            <a:r>
              <a:rPr lang="nl-BE" sz="800" dirty="0">
                <a:latin typeface="+mn-lt"/>
                <a:ea typeface="+mn-ea"/>
              </a:rPr>
              <a:t>- Gomes-</a:t>
            </a:r>
            <a:r>
              <a:rPr lang="nl-BE" sz="800" dirty="0" err="1">
                <a:latin typeface="+mn-lt"/>
                <a:ea typeface="+mn-ea"/>
              </a:rPr>
              <a:t>Neto</a:t>
            </a:r>
            <a:r>
              <a:rPr lang="nl-BE" sz="800" dirty="0">
                <a:latin typeface="+mn-lt"/>
                <a:ea typeface="+mn-ea"/>
              </a:rPr>
              <a:t> M, et al. Effects of </a:t>
            </a:r>
            <a:r>
              <a:rPr lang="nl-BE" sz="800" dirty="0" err="1">
                <a:latin typeface="+mn-lt"/>
                <a:ea typeface="+mn-ea"/>
              </a:rPr>
              <a:t>Exercise</a:t>
            </a:r>
            <a:r>
              <a:rPr lang="nl-BE" sz="800" dirty="0">
                <a:latin typeface="+mn-lt"/>
                <a:ea typeface="+mn-ea"/>
              </a:rPr>
              <a:t> </a:t>
            </a:r>
            <a:r>
              <a:rPr lang="nl-BE" sz="800" dirty="0" err="1">
                <a:latin typeface="+mn-lt"/>
                <a:ea typeface="+mn-ea"/>
              </a:rPr>
              <a:t>Interventions</a:t>
            </a:r>
            <a:r>
              <a:rPr lang="nl-BE" sz="800" dirty="0">
                <a:latin typeface="+mn-lt"/>
                <a:ea typeface="+mn-ea"/>
              </a:rPr>
              <a:t> on Aerobic </a:t>
            </a:r>
            <a:r>
              <a:rPr lang="nl-BE" sz="800" dirty="0" err="1">
                <a:latin typeface="+mn-lt"/>
                <a:ea typeface="+mn-ea"/>
              </a:rPr>
              <a:t>Capacity</a:t>
            </a:r>
            <a:r>
              <a:rPr lang="nl-BE" sz="800" dirty="0">
                <a:latin typeface="+mn-lt"/>
                <a:ea typeface="+mn-ea"/>
              </a:rPr>
              <a:t> in </a:t>
            </a:r>
            <a:r>
              <a:rPr lang="nl-BE" sz="800" dirty="0" err="1">
                <a:latin typeface="+mn-lt"/>
                <a:ea typeface="+mn-ea"/>
              </a:rPr>
              <a:t>Patients</a:t>
            </a:r>
            <a:r>
              <a:rPr lang="nl-BE" sz="800" dirty="0">
                <a:latin typeface="+mn-lt"/>
                <a:ea typeface="+mn-ea"/>
              </a:rPr>
              <a:t> </a:t>
            </a:r>
            <a:r>
              <a:rPr lang="nl-BE" sz="800" dirty="0" err="1">
                <a:latin typeface="+mn-lt"/>
                <a:ea typeface="+mn-ea"/>
              </a:rPr>
              <a:t>With</a:t>
            </a:r>
            <a:r>
              <a:rPr lang="nl-BE" sz="800" dirty="0">
                <a:latin typeface="+mn-lt"/>
                <a:ea typeface="+mn-ea"/>
              </a:rPr>
              <a:t> </a:t>
            </a:r>
            <a:r>
              <a:rPr lang="nl-BE" sz="800" dirty="0" err="1">
                <a:latin typeface="+mn-lt"/>
                <a:ea typeface="+mn-ea"/>
              </a:rPr>
              <a:t>Heart</a:t>
            </a:r>
            <a:r>
              <a:rPr lang="nl-BE" sz="800" dirty="0">
                <a:latin typeface="+mn-lt"/>
                <a:ea typeface="+mn-ea"/>
              </a:rPr>
              <a:t> Failure </a:t>
            </a:r>
            <a:r>
              <a:rPr lang="nl-BE" sz="800" dirty="0" err="1">
                <a:latin typeface="+mn-lt"/>
                <a:ea typeface="+mn-ea"/>
              </a:rPr>
              <a:t>With</a:t>
            </a:r>
            <a:r>
              <a:rPr lang="nl-BE" sz="800" dirty="0">
                <a:latin typeface="+mn-lt"/>
                <a:ea typeface="+mn-ea"/>
              </a:rPr>
              <a:t> </a:t>
            </a:r>
            <a:r>
              <a:rPr lang="nl-BE" sz="800" dirty="0" err="1">
                <a:latin typeface="+mn-lt"/>
                <a:ea typeface="+mn-ea"/>
              </a:rPr>
              <a:t>Preserved</a:t>
            </a:r>
            <a:r>
              <a:rPr lang="nl-BE" sz="800" dirty="0">
                <a:latin typeface="+mn-lt"/>
                <a:ea typeface="+mn-ea"/>
              </a:rPr>
              <a:t> </a:t>
            </a:r>
            <a:r>
              <a:rPr lang="nl-BE" sz="800" dirty="0" err="1">
                <a:latin typeface="+mn-lt"/>
                <a:ea typeface="+mn-ea"/>
              </a:rPr>
              <a:t>Left</a:t>
            </a:r>
            <a:r>
              <a:rPr lang="nl-BE" sz="800" dirty="0">
                <a:latin typeface="+mn-lt"/>
                <a:ea typeface="+mn-ea"/>
              </a:rPr>
              <a:t> </a:t>
            </a:r>
            <a:r>
              <a:rPr lang="nl-BE" sz="800" dirty="0" err="1">
                <a:latin typeface="+mn-lt"/>
                <a:ea typeface="+mn-ea"/>
              </a:rPr>
              <a:t>Ventricular</a:t>
            </a:r>
            <a:r>
              <a:rPr lang="nl-BE" sz="800" dirty="0">
                <a:latin typeface="+mn-lt"/>
                <a:ea typeface="+mn-ea"/>
              </a:rPr>
              <a:t> </a:t>
            </a:r>
            <a:r>
              <a:rPr lang="nl-BE" sz="800" dirty="0" err="1">
                <a:latin typeface="+mn-lt"/>
                <a:ea typeface="+mn-ea"/>
              </a:rPr>
              <a:t>Ejection</a:t>
            </a:r>
            <a:r>
              <a:rPr lang="nl-BE" sz="800" dirty="0">
                <a:latin typeface="+mn-lt"/>
                <a:ea typeface="+mn-ea"/>
              </a:rPr>
              <a:t> </a:t>
            </a:r>
            <a:r>
              <a:rPr lang="nl-BE" sz="800" dirty="0" err="1">
                <a:latin typeface="+mn-lt"/>
                <a:ea typeface="+mn-ea"/>
              </a:rPr>
              <a:t>Fraction</a:t>
            </a:r>
            <a:r>
              <a:rPr lang="nl-BE" sz="800" dirty="0">
                <a:latin typeface="+mn-lt"/>
                <a:ea typeface="+mn-ea"/>
              </a:rPr>
              <a:t>: </a:t>
            </a:r>
            <a:r>
              <a:rPr lang="nl-BE" sz="800" dirty="0" err="1">
                <a:latin typeface="+mn-lt"/>
                <a:ea typeface="+mn-ea"/>
              </a:rPr>
              <a:t>Systematic</a:t>
            </a:r>
            <a:r>
              <a:rPr lang="nl-BE" sz="800" dirty="0">
                <a:latin typeface="+mn-lt"/>
                <a:ea typeface="+mn-ea"/>
              </a:rPr>
              <a:t> Review </a:t>
            </a:r>
            <a:r>
              <a:rPr lang="nl-BE" sz="800" dirty="0" err="1">
                <a:latin typeface="+mn-lt"/>
                <a:ea typeface="+mn-ea"/>
              </a:rPr>
              <a:t>and</a:t>
            </a:r>
            <a:r>
              <a:rPr lang="nl-BE" sz="800" dirty="0">
                <a:latin typeface="+mn-lt"/>
                <a:ea typeface="+mn-ea"/>
              </a:rPr>
              <a:t> Network Meta-Analysis. </a:t>
            </a:r>
            <a:r>
              <a:rPr lang="nl-BE" sz="800" dirty="0" err="1">
                <a:latin typeface="+mn-lt"/>
                <a:ea typeface="+mn-ea"/>
              </a:rPr>
              <a:t>Cardiol</a:t>
            </a:r>
            <a:r>
              <a:rPr lang="nl-BE" sz="800" dirty="0">
                <a:latin typeface="+mn-lt"/>
                <a:ea typeface="+mn-ea"/>
              </a:rPr>
              <a:t> </a:t>
            </a:r>
            <a:r>
              <a:rPr lang="nl-BE" sz="800" dirty="0" err="1">
                <a:latin typeface="+mn-lt"/>
                <a:ea typeface="+mn-ea"/>
              </a:rPr>
              <a:t>Rev</a:t>
            </a:r>
            <a:r>
              <a:rPr lang="nl-BE" sz="800" dirty="0">
                <a:latin typeface="+mn-lt"/>
                <a:ea typeface="+mn-ea"/>
              </a:rPr>
              <a:t>. 2024;32(1):45-50. </a:t>
            </a:r>
          </a:p>
          <a:p>
            <a:pPr marL="38700" defTabSz="360000">
              <a:spcBef>
                <a:spcPct val="20000"/>
              </a:spcBef>
              <a:buClr>
                <a:srgbClr val="C00000"/>
              </a:buClr>
            </a:pPr>
            <a:endParaRPr lang="nl-BE" sz="800" b="1" dirty="0">
              <a:latin typeface="+mn-lt"/>
              <a:ea typeface="+mn-ea"/>
            </a:endParaRPr>
          </a:p>
        </p:txBody>
      </p:sp>
      <p:pic>
        <p:nvPicPr>
          <p:cNvPr id="9" name="Afbeelding 1">
            <a:extLst>
              <a:ext uri="{FF2B5EF4-FFF2-40B4-BE49-F238E27FC236}">
                <a16:creationId xmlns:a16="http://schemas.microsoft.com/office/drawing/2014/main" id="{646540B5-848C-4E21-931A-D08A4B44652C}"/>
              </a:ext>
            </a:extLst>
          </p:cNvPr>
          <p:cNvPicPr>
            <a:picLocks noChangeAspect="1"/>
          </p:cNvPicPr>
          <p:nvPr/>
        </p:nvPicPr>
        <p:blipFill>
          <a:blip r:embed="rId2"/>
          <a:stretch>
            <a:fillRect/>
          </a:stretch>
        </p:blipFill>
        <p:spPr>
          <a:xfrm>
            <a:off x="7044178" y="192650"/>
            <a:ext cx="1809313" cy="1355076"/>
          </a:xfrm>
          <a:prstGeom prst="rect">
            <a:avLst/>
          </a:prstGeom>
        </p:spPr>
      </p:pic>
      <p:sp>
        <p:nvSpPr>
          <p:cNvPr id="10" name="TextBox 9">
            <a:extLst>
              <a:ext uri="{FF2B5EF4-FFF2-40B4-BE49-F238E27FC236}">
                <a16:creationId xmlns:a16="http://schemas.microsoft.com/office/drawing/2014/main" id="{C2F84395-9A96-41A9-8F2D-9F22870AAB26}"/>
              </a:ext>
            </a:extLst>
          </p:cNvPr>
          <p:cNvSpPr txBox="1"/>
          <p:nvPr/>
        </p:nvSpPr>
        <p:spPr>
          <a:xfrm>
            <a:off x="1477717" y="4770111"/>
            <a:ext cx="6288901" cy="646331"/>
          </a:xfrm>
          <a:prstGeom prst="rect">
            <a:avLst/>
          </a:prstGeom>
          <a:noFill/>
        </p:spPr>
        <p:txBody>
          <a:bodyPr wrap="none" rtlCol="0">
            <a:spAutoFit/>
          </a:bodyPr>
          <a:lstStyle/>
          <a:p>
            <a:pPr algn="ctr"/>
            <a:r>
              <a:rPr lang="nl-BE" dirty="0"/>
              <a:t>Start at 30% of </a:t>
            </a:r>
            <a:r>
              <a:rPr lang="nl-BE" dirty="0" err="1"/>
              <a:t>Pimax</a:t>
            </a:r>
            <a:r>
              <a:rPr lang="nl-BE" dirty="0"/>
              <a:t>, </a:t>
            </a:r>
            <a:r>
              <a:rPr lang="nl-BE" dirty="0" err="1"/>
              <a:t>and</a:t>
            </a:r>
            <a:r>
              <a:rPr lang="nl-BE" dirty="0"/>
              <a:t> </a:t>
            </a:r>
            <a:r>
              <a:rPr lang="nl-BE" dirty="0" err="1"/>
              <a:t>build</a:t>
            </a:r>
            <a:r>
              <a:rPr lang="nl-BE" dirty="0"/>
              <a:t> up </a:t>
            </a:r>
            <a:r>
              <a:rPr lang="nl-BE" dirty="0" err="1"/>
              <a:t>towards</a:t>
            </a:r>
            <a:r>
              <a:rPr lang="nl-BE" dirty="0"/>
              <a:t> 60% of </a:t>
            </a:r>
            <a:r>
              <a:rPr lang="nl-BE" dirty="0" err="1"/>
              <a:t>Pimax</a:t>
            </a:r>
            <a:r>
              <a:rPr lang="nl-BE" dirty="0"/>
              <a:t>, </a:t>
            </a:r>
          </a:p>
          <a:p>
            <a:pPr algn="ctr"/>
            <a:r>
              <a:rPr lang="nl-BE" dirty="0" err="1"/>
              <a:t>for</a:t>
            </a:r>
            <a:r>
              <a:rPr lang="nl-BE" dirty="0"/>
              <a:t> 20-30 min/</a:t>
            </a:r>
            <a:r>
              <a:rPr lang="nl-BE" dirty="0" err="1"/>
              <a:t>session</a:t>
            </a:r>
            <a:r>
              <a:rPr lang="nl-BE" dirty="0"/>
              <a:t>, at 3-5 </a:t>
            </a:r>
            <a:r>
              <a:rPr lang="nl-BE" dirty="0" err="1"/>
              <a:t>sessions</a:t>
            </a:r>
            <a:r>
              <a:rPr lang="nl-BE" dirty="0"/>
              <a:t>/week</a:t>
            </a:r>
          </a:p>
        </p:txBody>
      </p:sp>
    </p:spTree>
    <p:extLst>
      <p:ext uri="{BB962C8B-B14F-4D97-AF65-F5344CB8AC3E}">
        <p14:creationId xmlns:p14="http://schemas.microsoft.com/office/powerpoint/2010/main" val="19609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5F30-B926-443F-815C-9E1088B20CE9}"/>
              </a:ext>
            </a:extLst>
          </p:cNvPr>
          <p:cNvSpPr>
            <a:spLocks noGrp="1"/>
          </p:cNvSpPr>
          <p:nvPr>
            <p:ph type="title"/>
          </p:nvPr>
        </p:nvSpPr>
        <p:spPr/>
        <p:txBody>
          <a:bodyPr/>
          <a:lstStyle/>
          <a:p>
            <a:r>
              <a:rPr lang="nl-BE" dirty="0" err="1"/>
              <a:t>Targeting</a:t>
            </a:r>
            <a:r>
              <a:rPr lang="nl-BE" dirty="0"/>
              <a:t> VO2peak</a:t>
            </a:r>
          </a:p>
        </p:txBody>
      </p:sp>
      <p:sp>
        <p:nvSpPr>
          <p:cNvPr id="3" name="Content Placeholder 2">
            <a:extLst>
              <a:ext uri="{FF2B5EF4-FFF2-40B4-BE49-F238E27FC236}">
                <a16:creationId xmlns:a16="http://schemas.microsoft.com/office/drawing/2014/main" id="{87F25619-BCD6-4580-B9CB-225115502E26}"/>
              </a:ext>
            </a:extLst>
          </p:cNvPr>
          <p:cNvSpPr>
            <a:spLocks noGrp="1"/>
          </p:cNvSpPr>
          <p:nvPr>
            <p:ph idx="1"/>
          </p:nvPr>
        </p:nvSpPr>
        <p:spPr/>
        <p:txBody>
          <a:bodyPr/>
          <a:lstStyle/>
          <a:p>
            <a:r>
              <a:rPr lang="nl-BE" dirty="0"/>
              <a:t>MICT vs. HIIT</a:t>
            </a:r>
          </a:p>
        </p:txBody>
      </p:sp>
      <p:pic>
        <p:nvPicPr>
          <p:cNvPr id="2050" name="Picture 2" descr="figure 3">
            <a:extLst>
              <a:ext uri="{FF2B5EF4-FFF2-40B4-BE49-F238E27FC236}">
                <a16:creationId xmlns:a16="http://schemas.microsoft.com/office/drawing/2014/main" id="{C4CC9BDE-3C04-49DF-A71F-FD82D59C0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57312"/>
            <a:ext cx="6524625" cy="4143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656626-4CF0-49BF-94E9-697C17A84CE5}"/>
              </a:ext>
            </a:extLst>
          </p:cNvPr>
          <p:cNvSpPr txBox="1"/>
          <p:nvPr/>
        </p:nvSpPr>
        <p:spPr>
          <a:xfrm>
            <a:off x="107505" y="6304002"/>
            <a:ext cx="7848872" cy="553998"/>
          </a:xfrm>
          <a:prstGeom prst="rect">
            <a:avLst/>
          </a:prstGeom>
          <a:noFill/>
        </p:spPr>
        <p:txBody>
          <a:bodyPr wrap="square">
            <a:spAutoFit/>
          </a:bodyPr>
          <a:lstStyle/>
          <a:p>
            <a:r>
              <a:rPr lang="nl-BE" sz="1000" dirty="0"/>
              <a:t>Gomes-</a:t>
            </a:r>
            <a:r>
              <a:rPr lang="nl-BE" sz="1000" dirty="0" err="1"/>
              <a:t>Neto</a:t>
            </a:r>
            <a:r>
              <a:rPr lang="nl-BE" sz="1000" dirty="0"/>
              <a:t> M, et al. Effects of Different </a:t>
            </a:r>
            <a:r>
              <a:rPr lang="nl-BE" sz="1000" dirty="0" err="1"/>
              <a:t>Exercise</a:t>
            </a:r>
            <a:r>
              <a:rPr lang="nl-BE" sz="1000" dirty="0"/>
              <a:t> </a:t>
            </a:r>
            <a:r>
              <a:rPr lang="nl-BE" sz="1000" dirty="0" err="1"/>
              <a:t>Interventions</a:t>
            </a:r>
            <a:r>
              <a:rPr lang="nl-BE" sz="1000" dirty="0"/>
              <a:t> on </a:t>
            </a:r>
            <a:r>
              <a:rPr lang="nl-BE" sz="1000" dirty="0" err="1"/>
              <a:t>Cardiorespiratory</a:t>
            </a:r>
            <a:r>
              <a:rPr lang="nl-BE" sz="1000" dirty="0"/>
              <a:t> Fitness, as </a:t>
            </a:r>
            <a:r>
              <a:rPr lang="nl-BE" sz="1000" dirty="0" err="1"/>
              <a:t>Measured</a:t>
            </a:r>
            <a:r>
              <a:rPr lang="nl-BE" sz="1000" dirty="0"/>
              <a:t> </a:t>
            </a:r>
            <a:r>
              <a:rPr lang="nl-BE" sz="1000" dirty="0" err="1"/>
              <a:t>by</a:t>
            </a:r>
            <a:r>
              <a:rPr lang="nl-BE" sz="1000" dirty="0"/>
              <a:t> Peak </a:t>
            </a:r>
            <a:r>
              <a:rPr lang="nl-BE" sz="1000" dirty="0" err="1"/>
              <a:t>Oxygen</a:t>
            </a:r>
            <a:r>
              <a:rPr lang="nl-BE" sz="1000" dirty="0"/>
              <a:t> </a:t>
            </a:r>
            <a:r>
              <a:rPr lang="nl-BE" sz="1000" dirty="0" err="1"/>
              <a:t>Consumption</a:t>
            </a:r>
            <a:r>
              <a:rPr lang="nl-BE" sz="1000" dirty="0"/>
              <a:t> in </a:t>
            </a:r>
            <a:r>
              <a:rPr lang="nl-BE" sz="1000" dirty="0" err="1"/>
              <a:t>Patients</a:t>
            </a:r>
            <a:r>
              <a:rPr lang="nl-BE" sz="1000" dirty="0"/>
              <a:t> </a:t>
            </a:r>
            <a:r>
              <a:rPr lang="nl-BE" sz="1000" dirty="0" err="1"/>
              <a:t>with</a:t>
            </a:r>
            <a:r>
              <a:rPr lang="nl-BE" sz="1000" dirty="0"/>
              <a:t> </a:t>
            </a:r>
            <a:r>
              <a:rPr lang="nl-BE" sz="1000" dirty="0" err="1"/>
              <a:t>Coronary</a:t>
            </a:r>
            <a:r>
              <a:rPr lang="nl-BE" sz="1000" dirty="0"/>
              <a:t> </a:t>
            </a:r>
            <a:r>
              <a:rPr lang="nl-BE" sz="1000" dirty="0" err="1"/>
              <a:t>Heart</a:t>
            </a:r>
            <a:r>
              <a:rPr lang="nl-BE" sz="1000" dirty="0"/>
              <a:t> </a:t>
            </a:r>
            <a:r>
              <a:rPr lang="nl-BE" sz="1000" dirty="0" err="1"/>
              <a:t>Disease</a:t>
            </a:r>
            <a:r>
              <a:rPr lang="nl-BE" sz="1000" dirty="0"/>
              <a:t>: An </a:t>
            </a:r>
            <a:r>
              <a:rPr lang="nl-BE" sz="1000" dirty="0" err="1"/>
              <a:t>Overview</a:t>
            </a:r>
            <a:r>
              <a:rPr lang="nl-BE" sz="1000" dirty="0"/>
              <a:t> of </a:t>
            </a:r>
            <a:r>
              <a:rPr lang="nl-BE" sz="1000" dirty="0" err="1"/>
              <a:t>Systematic</a:t>
            </a:r>
            <a:r>
              <a:rPr lang="nl-BE" sz="1000" dirty="0"/>
              <a:t> Reviews. </a:t>
            </a:r>
            <a:r>
              <a:rPr lang="nl-BE" sz="1000" dirty="0" err="1"/>
              <a:t>Sports</a:t>
            </a:r>
            <a:r>
              <a:rPr lang="nl-BE" sz="1000" dirty="0"/>
              <a:t> </a:t>
            </a:r>
            <a:r>
              <a:rPr lang="nl-BE" sz="1000" dirty="0" err="1"/>
              <a:t>Med</a:t>
            </a:r>
            <a:r>
              <a:rPr lang="nl-BE" sz="1000" dirty="0"/>
              <a:t>. 2024 Jul 22. </a:t>
            </a:r>
            <a:r>
              <a:rPr lang="nl-BE" sz="1000" dirty="0" err="1"/>
              <a:t>doi</a:t>
            </a:r>
            <a:r>
              <a:rPr lang="nl-BE" sz="1000" dirty="0"/>
              <a:t>: 10.1007/s40279-024-02053-w. </a:t>
            </a:r>
            <a:r>
              <a:rPr lang="nl-BE" sz="1000" dirty="0" err="1"/>
              <a:t>Epub</a:t>
            </a:r>
            <a:r>
              <a:rPr lang="nl-BE" sz="1000" dirty="0"/>
              <a:t> </a:t>
            </a:r>
            <a:r>
              <a:rPr lang="nl-BE" sz="1000" dirty="0" err="1"/>
              <a:t>ahead</a:t>
            </a:r>
            <a:r>
              <a:rPr lang="nl-BE" sz="1000" dirty="0"/>
              <a:t> of print.</a:t>
            </a:r>
          </a:p>
        </p:txBody>
      </p:sp>
    </p:spTree>
    <p:extLst>
      <p:ext uri="{BB962C8B-B14F-4D97-AF65-F5344CB8AC3E}">
        <p14:creationId xmlns:p14="http://schemas.microsoft.com/office/powerpoint/2010/main" val="206782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7A61-B0C5-4F76-834E-BCA6E8B0707F}"/>
              </a:ext>
            </a:extLst>
          </p:cNvPr>
          <p:cNvSpPr>
            <a:spLocks noGrp="1"/>
          </p:cNvSpPr>
          <p:nvPr>
            <p:ph type="title"/>
          </p:nvPr>
        </p:nvSpPr>
        <p:spPr/>
        <p:txBody>
          <a:bodyPr/>
          <a:lstStyle/>
          <a:p>
            <a:r>
              <a:rPr lang="nl-BE" dirty="0" err="1"/>
              <a:t>Targeting</a:t>
            </a:r>
            <a:r>
              <a:rPr lang="nl-BE" dirty="0"/>
              <a:t> VO2peak</a:t>
            </a:r>
          </a:p>
        </p:txBody>
      </p:sp>
      <p:sp>
        <p:nvSpPr>
          <p:cNvPr id="3" name="Content Placeholder 2">
            <a:extLst>
              <a:ext uri="{FF2B5EF4-FFF2-40B4-BE49-F238E27FC236}">
                <a16:creationId xmlns:a16="http://schemas.microsoft.com/office/drawing/2014/main" id="{49D03777-FB21-413D-9561-8D958C7C3AC1}"/>
              </a:ext>
            </a:extLst>
          </p:cNvPr>
          <p:cNvSpPr>
            <a:spLocks noGrp="1"/>
          </p:cNvSpPr>
          <p:nvPr>
            <p:ph idx="1"/>
          </p:nvPr>
        </p:nvSpPr>
        <p:spPr/>
        <p:txBody>
          <a:bodyPr/>
          <a:lstStyle/>
          <a:p>
            <a:pPr marL="0" indent="0">
              <a:buNone/>
            </a:pPr>
            <a:r>
              <a:rPr lang="nl-BE" dirty="0" err="1"/>
              <a:t>If</a:t>
            </a:r>
            <a:r>
              <a:rPr lang="nl-BE" dirty="0"/>
              <a:t> </a:t>
            </a:r>
            <a:r>
              <a:rPr lang="nl-BE" dirty="0" err="1"/>
              <a:t>you</a:t>
            </a:r>
            <a:r>
              <a:rPr lang="nl-BE" dirty="0"/>
              <a:t> </a:t>
            </a:r>
            <a:r>
              <a:rPr lang="nl-BE" dirty="0" err="1"/>
              <a:t>still</a:t>
            </a:r>
            <a:r>
              <a:rPr lang="nl-BE" dirty="0"/>
              <a:t> </a:t>
            </a:r>
            <a:r>
              <a:rPr lang="nl-BE" dirty="0" err="1"/>
              <a:t>desire</a:t>
            </a:r>
            <a:r>
              <a:rPr lang="nl-BE" dirty="0"/>
              <a:t> </a:t>
            </a:r>
            <a:r>
              <a:rPr lang="nl-BE" dirty="0" err="1"/>
              <a:t>to</a:t>
            </a:r>
            <a:r>
              <a:rPr lang="nl-BE" dirty="0"/>
              <a:t> </a:t>
            </a:r>
            <a:r>
              <a:rPr lang="nl-BE" dirty="0" err="1"/>
              <a:t>apply</a:t>
            </a:r>
            <a:r>
              <a:rPr lang="nl-BE" dirty="0"/>
              <a:t> MICT, </a:t>
            </a:r>
            <a:r>
              <a:rPr lang="nl-BE" dirty="0" err="1"/>
              <a:t>the</a:t>
            </a:r>
            <a:r>
              <a:rPr lang="nl-BE" dirty="0"/>
              <a:t> volume of </a:t>
            </a:r>
            <a:r>
              <a:rPr lang="nl-BE" dirty="0" err="1"/>
              <a:t>endurance</a:t>
            </a:r>
            <a:r>
              <a:rPr lang="nl-BE" dirty="0"/>
              <a:t> </a:t>
            </a:r>
            <a:r>
              <a:rPr lang="nl-BE" dirty="0" err="1"/>
              <a:t>exercise</a:t>
            </a:r>
            <a:r>
              <a:rPr lang="nl-BE" dirty="0"/>
              <a:t> is </a:t>
            </a:r>
            <a:r>
              <a:rPr lang="nl-BE" dirty="0" err="1"/>
              <a:t>the</a:t>
            </a:r>
            <a:r>
              <a:rPr lang="nl-BE" dirty="0"/>
              <a:t> </a:t>
            </a:r>
            <a:r>
              <a:rPr lang="nl-BE" dirty="0" err="1"/>
              <a:t>key</a:t>
            </a:r>
            <a:r>
              <a:rPr lang="nl-BE" dirty="0"/>
              <a:t> driver </a:t>
            </a:r>
            <a:r>
              <a:rPr lang="nl-BE" dirty="0" err="1"/>
              <a:t>to</a:t>
            </a:r>
            <a:r>
              <a:rPr lang="nl-BE" dirty="0"/>
              <a:t> </a:t>
            </a:r>
            <a:r>
              <a:rPr lang="nl-BE" dirty="0" err="1"/>
              <a:t>improvements</a:t>
            </a:r>
            <a:r>
              <a:rPr lang="nl-BE" dirty="0"/>
              <a:t> in VO2peak</a:t>
            </a:r>
          </a:p>
          <a:p>
            <a:pPr lvl="1"/>
            <a:endParaRPr lang="en-US" dirty="0"/>
          </a:p>
          <a:p>
            <a:pPr lvl="1"/>
            <a:r>
              <a:rPr lang="en-US" dirty="0"/>
              <a:t>At 3–6 months:</a:t>
            </a:r>
          </a:p>
          <a:p>
            <a:pPr lvl="2"/>
            <a:r>
              <a:rPr lang="en-US" dirty="0"/>
              <a:t>In CHF patients: every increment in weekly exercise energy expenditure by &gt;460 kcal is associated with a greater mean increase in VO2peak by 2.6 mL/kg/min, p&lt;0,05</a:t>
            </a:r>
          </a:p>
          <a:p>
            <a:pPr lvl="2"/>
            <a:r>
              <a:rPr lang="en-US" dirty="0"/>
              <a:t>In CCS patients: A greater total energy expenditure is significantly related to greater improvements in exercise capacity (0.91 mL/min/kg per 100J/kg, p&lt;0,05) </a:t>
            </a:r>
            <a:endParaRPr lang="nl-BE" dirty="0"/>
          </a:p>
          <a:p>
            <a:endParaRPr lang="nl-BE" dirty="0"/>
          </a:p>
        </p:txBody>
      </p:sp>
      <p:sp>
        <p:nvSpPr>
          <p:cNvPr id="5" name="TextBox 4">
            <a:extLst>
              <a:ext uri="{FF2B5EF4-FFF2-40B4-BE49-F238E27FC236}">
                <a16:creationId xmlns:a16="http://schemas.microsoft.com/office/drawing/2014/main" id="{E5B18E16-E8FA-4D43-87F7-34FD6D795C4E}"/>
              </a:ext>
            </a:extLst>
          </p:cNvPr>
          <p:cNvSpPr txBox="1"/>
          <p:nvPr/>
        </p:nvSpPr>
        <p:spPr>
          <a:xfrm>
            <a:off x="107504" y="6315417"/>
            <a:ext cx="7776864" cy="553998"/>
          </a:xfrm>
          <a:prstGeom prst="rect">
            <a:avLst/>
          </a:prstGeom>
          <a:noFill/>
        </p:spPr>
        <p:txBody>
          <a:bodyPr wrap="square">
            <a:spAutoFit/>
          </a:bodyPr>
          <a:lstStyle/>
          <a:p>
            <a:r>
              <a:rPr lang="nl-BE" sz="1000" dirty="0"/>
              <a:t>Hansen D, et al. </a:t>
            </a:r>
            <a:r>
              <a:rPr lang="nl-BE" sz="1000" dirty="0" err="1"/>
              <a:t>Appropriate</a:t>
            </a:r>
            <a:r>
              <a:rPr lang="nl-BE" sz="1000" dirty="0"/>
              <a:t> </a:t>
            </a:r>
            <a:r>
              <a:rPr lang="nl-BE" sz="1000" dirty="0" err="1"/>
              <a:t>exercise</a:t>
            </a:r>
            <a:r>
              <a:rPr lang="nl-BE" sz="1000" dirty="0"/>
              <a:t> </a:t>
            </a:r>
            <a:r>
              <a:rPr lang="nl-BE" sz="1000" dirty="0" err="1"/>
              <a:t>prescription</a:t>
            </a:r>
            <a:r>
              <a:rPr lang="nl-BE" sz="1000" dirty="0"/>
              <a:t> in </a:t>
            </a:r>
            <a:r>
              <a:rPr lang="nl-BE" sz="1000" dirty="0" err="1"/>
              <a:t>primary</a:t>
            </a:r>
            <a:r>
              <a:rPr lang="nl-BE" sz="1000" dirty="0"/>
              <a:t> </a:t>
            </a:r>
            <a:r>
              <a:rPr lang="nl-BE" sz="1000" dirty="0" err="1"/>
              <a:t>and</a:t>
            </a:r>
            <a:r>
              <a:rPr lang="nl-BE" sz="1000" dirty="0"/>
              <a:t> </a:t>
            </a:r>
            <a:r>
              <a:rPr lang="nl-BE" sz="1000" dirty="0" err="1"/>
              <a:t>secondary</a:t>
            </a:r>
            <a:r>
              <a:rPr lang="nl-BE" sz="1000" dirty="0"/>
              <a:t> prevention of </a:t>
            </a:r>
            <a:r>
              <a:rPr lang="nl-BE" sz="1000" dirty="0" err="1"/>
              <a:t>cardiovascular</a:t>
            </a:r>
            <a:r>
              <a:rPr lang="nl-BE" sz="1000" dirty="0"/>
              <a:t> </a:t>
            </a:r>
            <a:r>
              <a:rPr lang="nl-BE" sz="1000" dirty="0" err="1"/>
              <a:t>disease</a:t>
            </a:r>
            <a:r>
              <a:rPr lang="nl-BE" sz="1000" dirty="0"/>
              <a:t>: </a:t>
            </a:r>
            <a:r>
              <a:rPr lang="nl-BE" sz="1000" dirty="0" err="1"/>
              <a:t>why</a:t>
            </a:r>
            <a:r>
              <a:rPr lang="nl-BE" sz="1000" dirty="0"/>
              <a:t> </a:t>
            </a:r>
            <a:r>
              <a:rPr lang="nl-BE" sz="1000" dirty="0" err="1"/>
              <a:t>this</a:t>
            </a:r>
            <a:r>
              <a:rPr lang="nl-BE" sz="1000" dirty="0"/>
              <a:t> </a:t>
            </a:r>
            <a:r>
              <a:rPr lang="nl-BE" sz="1000" dirty="0" err="1"/>
              <a:t>skill</a:t>
            </a:r>
            <a:r>
              <a:rPr lang="nl-BE" sz="1000" dirty="0"/>
              <a:t> </a:t>
            </a:r>
            <a:r>
              <a:rPr lang="nl-BE" sz="1000" dirty="0" err="1"/>
              <a:t>remains</a:t>
            </a:r>
            <a:r>
              <a:rPr lang="nl-BE" sz="1000" dirty="0"/>
              <a:t> </a:t>
            </a:r>
            <a:r>
              <a:rPr lang="nl-BE" sz="1000" dirty="0" err="1"/>
              <a:t>to</a:t>
            </a:r>
            <a:r>
              <a:rPr lang="nl-BE" sz="1000" dirty="0"/>
              <a:t> </a:t>
            </a:r>
            <a:r>
              <a:rPr lang="nl-BE" sz="1000" dirty="0" err="1"/>
              <a:t>be</a:t>
            </a:r>
            <a:r>
              <a:rPr lang="nl-BE" sz="1000" dirty="0"/>
              <a:t> </a:t>
            </a:r>
            <a:r>
              <a:rPr lang="nl-BE" sz="1000" dirty="0" err="1"/>
              <a:t>improved</a:t>
            </a:r>
            <a:r>
              <a:rPr lang="nl-BE" sz="1000" dirty="0"/>
              <a:t> </a:t>
            </a:r>
            <a:r>
              <a:rPr lang="nl-BE" sz="1000" dirty="0" err="1"/>
              <a:t>among</a:t>
            </a:r>
            <a:r>
              <a:rPr lang="nl-BE" sz="1000" dirty="0"/>
              <a:t> </a:t>
            </a:r>
            <a:r>
              <a:rPr lang="nl-BE" sz="1000" dirty="0" err="1"/>
              <a:t>clinicians</a:t>
            </a:r>
            <a:r>
              <a:rPr lang="nl-BE" sz="1000" dirty="0"/>
              <a:t> </a:t>
            </a:r>
            <a:r>
              <a:rPr lang="nl-BE" sz="1000" dirty="0" err="1"/>
              <a:t>and</a:t>
            </a:r>
            <a:r>
              <a:rPr lang="nl-BE" sz="1000" dirty="0"/>
              <a:t> </a:t>
            </a:r>
            <a:r>
              <a:rPr lang="nl-BE" sz="1000" dirty="0" err="1"/>
              <a:t>healthcare</a:t>
            </a:r>
            <a:r>
              <a:rPr lang="nl-BE" sz="1000" dirty="0"/>
              <a:t> professionals. A call </a:t>
            </a:r>
            <a:r>
              <a:rPr lang="nl-BE" sz="1000" dirty="0" err="1"/>
              <a:t>for</a:t>
            </a:r>
            <a:r>
              <a:rPr lang="nl-BE" sz="1000" dirty="0"/>
              <a:t> action </a:t>
            </a:r>
            <a:r>
              <a:rPr lang="nl-BE" sz="1000" dirty="0" err="1"/>
              <a:t>from</a:t>
            </a:r>
            <a:r>
              <a:rPr lang="nl-BE" sz="1000" dirty="0"/>
              <a:t> </a:t>
            </a:r>
            <a:r>
              <a:rPr lang="nl-BE" sz="1000" dirty="0" err="1"/>
              <a:t>the</a:t>
            </a:r>
            <a:r>
              <a:rPr lang="nl-BE" sz="1000" dirty="0"/>
              <a:t> EXPERT Network†. </a:t>
            </a:r>
            <a:r>
              <a:rPr lang="nl-BE" sz="1000" dirty="0" err="1"/>
              <a:t>Eur</a:t>
            </a:r>
            <a:r>
              <a:rPr lang="nl-BE" sz="1000" dirty="0"/>
              <a:t> J </a:t>
            </a:r>
            <a:r>
              <a:rPr lang="nl-BE" sz="1000" dirty="0" err="1"/>
              <a:t>Prev</a:t>
            </a:r>
            <a:r>
              <a:rPr lang="nl-BE" sz="1000" dirty="0"/>
              <a:t> </a:t>
            </a:r>
            <a:r>
              <a:rPr lang="nl-BE" sz="1000" dirty="0" err="1"/>
              <a:t>Cardiol</a:t>
            </a:r>
            <a:r>
              <a:rPr lang="nl-BE" sz="1000" dirty="0"/>
              <a:t>. 2023 Dec 21;30(18):1986-1995. </a:t>
            </a:r>
          </a:p>
        </p:txBody>
      </p:sp>
    </p:spTree>
    <p:extLst>
      <p:ext uri="{BB962C8B-B14F-4D97-AF65-F5344CB8AC3E}">
        <p14:creationId xmlns:p14="http://schemas.microsoft.com/office/powerpoint/2010/main" val="5343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05CC-D506-4B7B-AC88-AC0B8CD101DD}"/>
              </a:ext>
            </a:extLst>
          </p:cNvPr>
          <p:cNvSpPr>
            <a:spLocks noGrp="1"/>
          </p:cNvSpPr>
          <p:nvPr>
            <p:ph type="title"/>
          </p:nvPr>
        </p:nvSpPr>
        <p:spPr/>
        <p:txBody>
          <a:bodyPr/>
          <a:lstStyle/>
          <a:p>
            <a:r>
              <a:rPr lang="nl-BE" dirty="0" err="1"/>
              <a:t>Targeting</a:t>
            </a:r>
            <a:r>
              <a:rPr lang="nl-BE" dirty="0"/>
              <a:t> VO2peak</a:t>
            </a:r>
          </a:p>
        </p:txBody>
      </p:sp>
      <p:sp>
        <p:nvSpPr>
          <p:cNvPr id="6" name="TextBox 5">
            <a:extLst>
              <a:ext uri="{FF2B5EF4-FFF2-40B4-BE49-F238E27FC236}">
                <a16:creationId xmlns:a16="http://schemas.microsoft.com/office/drawing/2014/main" id="{6E2181AF-2EC7-4FDA-A905-20A9F852434D}"/>
              </a:ext>
            </a:extLst>
          </p:cNvPr>
          <p:cNvSpPr txBox="1"/>
          <p:nvPr/>
        </p:nvSpPr>
        <p:spPr>
          <a:xfrm>
            <a:off x="395536" y="1738868"/>
            <a:ext cx="3762672" cy="3939540"/>
          </a:xfrm>
          <a:prstGeom prst="rect">
            <a:avLst/>
          </a:prstGeom>
          <a:noFill/>
        </p:spPr>
        <p:txBody>
          <a:bodyPr wrap="square" rtlCol="0">
            <a:spAutoFit/>
          </a:bodyPr>
          <a:lstStyle/>
          <a:p>
            <a:pPr algn="ctr"/>
            <a:r>
              <a:rPr lang="nl-BE" dirty="0"/>
              <a:t>In CCS</a:t>
            </a:r>
          </a:p>
          <a:p>
            <a:pPr algn="ctr"/>
            <a:endParaRPr lang="nl-BE" dirty="0"/>
          </a:p>
          <a:p>
            <a:pPr algn="ctr"/>
            <a:r>
              <a:rPr lang="en-US" dirty="0"/>
              <a:t>23 studies (N=916)</a:t>
            </a:r>
          </a:p>
          <a:p>
            <a:pPr algn="ctr"/>
            <a:endParaRPr lang="fr-FR" dirty="0"/>
          </a:p>
          <a:p>
            <a:pPr algn="ctr"/>
            <a:r>
              <a:rPr lang="en-US" dirty="0"/>
              <a:t>Combined training is more effective in increasing CRF (SMD 0.26, 95% CI 0.02 to 0.49, p=0.03) compared with aerobic training alone.</a:t>
            </a:r>
          </a:p>
          <a:p>
            <a:pPr algn="ctr"/>
            <a:endParaRPr lang="en-US" dirty="0"/>
          </a:p>
          <a:p>
            <a:pPr algn="ctr"/>
            <a:r>
              <a:rPr lang="nl-BE" sz="1000" dirty="0" err="1"/>
              <a:t>Terada</a:t>
            </a:r>
            <a:r>
              <a:rPr lang="nl-BE" sz="1000" dirty="0"/>
              <a:t> T, Pap R, Thomas A, Wei R, </a:t>
            </a:r>
            <a:r>
              <a:rPr lang="nl-BE" sz="1000" dirty="0" err="1"/>
              <a:t>Noda</a:t>
            </a:r>
            <a:r>
              <a:rPr lang="nl-BE" sz="1000" dirty="0"/>
              <a:t> T, </a:t>
            </a:r>
            <a:r>
              <a:rPr lang="nl-BE" sz="1000" dirty="0" err="1"/>
              <a:t>Visintini</a:t>
            </a:r>
            <a:r>
              <a:rPr lang="nl-BE" sz="1000" dirty="0"/>
              <a:t> S, Reed JL. Effects of </a:t>
            </a:r>
            <a:r>
              <a:rPr lang="nl-BE" sz="1000" dirty="0" err="1"/>
              <a:t>muscle</a:t>
            </a:r>
            <a:r>
              <a:rPr lang="nl-BE" sz="1000" dirty="0"/>
              <a:t> </a:t>
            </a:r>
            <a:r>
              <a:rPr lang="nl-BE" sz="1000" dirty="0" err="1"/>
              <a:t>strength</a:t>
            </a:r>
            <a:r>
              <a:rPr lang="nl-BE" sz="1000" dirty="0"/>
              <a:t> training </a:t>
            </a:r>
            <a:r>
              <a:rPr lang="nl-BE" sz="1000" dirty="0" err="1"/>
              <a:t>combined</a:t>
            </a:r>
            <a:r>
              <a:rPr lang="nl-BE" sz="1000" dirty="0"/>
              <a:t> </a:t>
            </a:r>
            <a:r>
              <a:rPr lang="nl-BE" sz="1000" dirty="0" err="1"/>
              <a:t>with</a:t>
            </a:r>
            <a:r>
              <a:rPr lang="nl-BE" sz="1000" dirty="0"/>
              <a:t> aerobic training versus aerobic training </a:t>
            </a:r>
            <a:r>
              <a:rPr lang="nl-BE" sz="1000" dirty="0" err="1"/>
              <a:t>alone</a:t>
            </a:r>
            <a:r>
              <a:rPr lang="nl-BE" sz="1000" dirty="0"/>
              <a:t> on </a:t>
            </a:r>
            <a:r>
              <a:rPr lang="nl-BE" sz="1000" dirty="0" err="1"/>
              <a:t>cardiovascular</a:t>
            </a:r>
            <a:r>
              <a:rPr lang="nl-BE" sz="1000" dirty="0"/>
              <a:t> </a:t>
            </a:r>
            <a:r>
              <a:rPr lang="nl-BE" sz="1000" dirty="0" err="1"/>
              <a:t>disease</a:t>
            </a:r>
            <a:r>
              <a:rPr lang="nl-BE" sz="1000" dirty="0"/>
              <a:t> risk indicators in </a:t>
            </a:r>
            <a:r>
              <a:rPr lang="nl-BE" sz="1000" dirty="0" err="1"/>
              <a:t>patients</a:t>
            </a:r>
            <a:r>
              <a:rPr lang="nl-BE" sz="1000" dirty="0"/>
              <a:t> </a:t>
            </a:r>
            <a:r>
              <a:rPr lang="nl-BE" sz="1000" dirty="0" err="1"/>
              <a:t>with</a:t>
            </a:r>
            <a:r>
              <a:rPr lang="nl-BE" sz="1000" dirty="0"/>
              <a:t> </a:t>
            </a:r>
            <a:r>
              <a:rPr lang="nl-BE" sz="1000" dirty="0" err="1"/>
              <a:t>coronary</a:t>
            </a:r>
            <a:r>
              <a:rPr lang="nl-BE" sz="1000" dirty="0"/>
              <a:t> </a:t>
            </a:r>
            <a:r>
              <a:rPr lang="nl-BE" sz="1000" dirty="0" err="1"/>
              <a:t>artery</a:t>
            </a:r>
            <a:r>
              <a:rPr lang="nl-BE" sz="1000" dirty="0"/>
              <a:t> </a:t>
            </a:r>
            <a:r>
              <a:rPr lang="nl-BE" sz="1000" dirty="0" err="1"/>
              <a:t>disease</a:t>
            </a:r>
            <a:r>
              <a:rPr lang="nl-BE" sz="1000" dirty="0"/>
              <a:t>: a </a:t>
            </a:r>
            <a:r>
              <a:rPr lang="nl-BE" sz="1000" dirty="0" err="1"/>
              <a:t>systematic</a:t>
            </a:r>
            <a:r>
              <a:rPr lang="nl-BE" sz="1000" dirty="0"/>
              <a:t> review </a:t>
            </a:r>
            <a:r>
              <a:rPr lang="nl-BE" sz="1000" dirty="0" err="1"/>
              <a:t>and</a:t>
            </a:r>
            <a:r>
              <a:rPr lang="nl-BE" sz="1000" dirty="0"/>
              <a:t> meta-analysis of </a:t>
            </a:r>
            <a:r>
              <a:rPr lang="nl-BE" sz="1000" dirty="0" err="1"/>
              <a:t>randomised</a:t>
            </a:r>
            <a:r>
              <a:rPr lang="nl-BE" sz="1000" dirty="0"/>
              <a:t> </a:t>
            </a:r>
            <a:r>
              <a:rPr lang="nl-BE" sz="1000" dirty="0" err="1"/>
              <a:t>clinical</a:t>
            </a:r>
            <a:r>
              <a:rPr lang="nl-BE" sz="1000" dirty="0"/>
              <a:t> trials. Br J </a:t>
            </a:r>
            <a:r>
              <a:rPr lang="nl-BE" sz="1000" dirty="0" err="1"/>
              <a:t>Sports</a:t>
            </a:r>
            <a:r>
              <a:rPr lang="nl-BE" sz="1000" dirty="0"/>
              <a:t> </a:t>
            </a:r>
            <a:r>
              <a:rPr lang="nl-BE" sz="1000" dirty="0" err="1"/>
              <a:t>Med</a:t>
            </a:r>
            <a:r>
              <a:rPr lang="nl-BE" sz="1000" dirty="0"/>
              <a:t>. 2024 Aug 30:bjsports-2024-108530. </a:t>
            </a:r>
            <a:r>
              <a:rPr lang="nl-BE" sz="1000" dirty="0" err="1"/>
              <a:t>doi</a:t>
            </a:r>
            <a:r>
              <a:rPr lang="nl-BE" sz="1000" dirty="0"/>
              <a:t>: 10.1136/bjsports-2024-108530. </a:t>
            </a:r>
            <a:r>
              <a:rPr lang="nl-BE" sz="1000" dirty="0" err="1"/>
              <a:t>Epub</a:t>
            </a:r>
            <a:r>
              <a:rPr lang="nl-BE" sz="1000" dirty="0"/>
              <a:t> </a:t>
            </a:r>
            <a:r>
              <a:rPr lang="nl-BE" sz="1000" dirty="0" err="1"/>
              <a:t>ahead</a:t>
            </a:r>
            <a:r>
              <a:rPr lang="nl-BE" sz="1000" dirty="0"/>
              <a:t> of print.</a:t>
            </a:r>
          </a:p>
          <a:p>
            <a:pPr algn="ctr"/>
            <a:endParaRPr lang="nl-BE" dirty="0"/>
          </a:p>
        </p:txBody>
      </p:sp>
      <p:sp>
        <p:nvSpPr>
          <p:cNvPr id="9" name="TextBox 8">
            <a:extLst>
              <a:ext uri="{FF2B5EF4-FFF2-40B4-BE49-F238E27FC236}">
                <a16:creationId xmlns:a16="http://schemas.microsoft.com/office/drawing/2014/main" id="{B51F6A8B-F995-417C-82FC-9E29189AF4D1}"/>
              </a:ext>
            </a:extLst>
          </p:cNvPr>
          <p:cNvSpPr txBox="1"/>
          <p:nvPr/>
        </p:nvSpPr>
        <p:spPr>
          <a:xfrm>
            <a:off x="4700430" y="1697096"/>
            <a:ext cx="4032448" cy="4462760"/>
          </a:xfrm>
          <a:prstGeom prst="rect">
            <a:avLst/>
          </a:prstGeom>
          <a:noFill/>
        </p:spPr>
        <p:txBody>
          <a:bodyPr wrap="square" rtlCol="0">
            <a:spAutoFit/>
          </a:bodyPr>
          <a:lstStyle/>
          <a:p>
            <a:pPr algn="ctr"/>
            <a:r>
              <a:rPr lang="nl-BE" dirty="0"/>
              <a:t>In CHF</a:t>
            </a:r>
          </a:p>
          <a:p>
            <a:pPr algn="ctr"/>
            <a:endParaRPr lang="nl-BE" dirty="0"/>
          </a:p>
          <a:p>
            <a:pPr algn="ctr"/>
            <a:r>
              <a:rPr lang="fr-FR" dirty="0"/>
              <a:t>82 </a:t>
            </a:r>
            <a:r>
              <a:rPr lang="fr-FR" dirty="0" err="1"/>
              <a:t>studies</a:t>
            </a:r>
            <a:r>
              <a:rPr lang="fr-FR" dirty="0"/>
              <a:t> (N=4574)</a:t>
            </a:r>
          </a:p>
          <a:p>
            <a:pPr algn="ctr"/>
            <a:endParaRPr lang="fr-FR" dirty="0"/>
          </a:p>
          <a:p>
            <a:pPr algn="ctr"/>
            <a:r>
              <a:rPr lang="en-US" dirty="0"/>
              <a:t>VO2peak increases by a greater magnitude when applying combined AET + </a:t>
            </a:r>
            <a:r>
              <a:rPr lang="en-US" dirty="0" err="1"/>
              <a:t>HiRET</a:t>
            </a:r>
            <a:r>
              <a:rPr lang="en-US" dirty="0"/>
              <a:t> (by +3.49 ml/kg/min) </a:t>
            </a:r>
          </a:p>
          <a:p>
            <a:pPr algn="ctr"/>
            <a:r>
              <a:rPr lang="en-US" dirty="0"/>
              <a:t>vs. AET only (by + 2.19 ml/kg/min) or combined AET + </a:t>
            </a:r>
            <a:r>
              <a:rPr lang="en-US" dirty="0" err="1"/>
              <a:t>MiRET</a:t>
            </a:r>
            <a:r>
              <a:rPr lang="en-US" dirty="0"/>
              <a:t> (by + 2.77 ml/kg/min)</a:t>
            </a:r>
          </a:p>
          <a:p>
            <a:pPr algn="ctr"/>
            <a:endParaRPr lang="en-US" dirty="0"/>
          </a:p>
          <a:p>
            <a:pPr algn="ctr"/>
            <a:r>
              <a:rPr lang="nl-BE" sz="1000" dirty="0"/>
              <a:t>Li Y, He W, </a:t>
            </a:r>
            <a:r>
              <a:rPr lang="nl-BE" sz="1000" dirty="0" err="1"/>
              <a:t>Jiang</a:t>
            </a:r>
            <a:r>
              <a:rPr lang="nl-BE" sz="1000" dirty="0"/>
              <a:t> J, Zhang J, Ding M, Li G, </a:t>
            </a:r>
            <a:r>
              <a:rPr lang="nl-BE" sz="1000" dirty="0" err="1"/>
              <a:t>Luo</a:t>
            </a:r>
            <a:r>
              <a:rPr lang="nl-BE" sz="1000" dirty="0"/>
              <a:t> X, Ma Z, Li J, Ma Y, </a:t>
            </a:r>
            <a:r>
              <a:rPr lang="nl-BE" sz="1000" dirty="0" err="1"/>
              <a:t>Shen</a:t>
            </a:r>
            <a:r>
              <a:rPr lang="nl-BE" sz="1000" dirty="0"/>
              <a:t> Y, Han X. Non-</a:t>
            </a:r>
            <a:r>
              <a:rPr lang="nl-BE" sz="1000" dirty="0" err="1"/>
              <a:t>Pharmacological</a:t>
            </a:r>
            <a:r>
              <a:rPr lang="nl-BE" sz="1000" dirty="0"/>
              <a:t> </a:t>
            </a:r>
            <a:r>
              <a:rPr lang="nl-BE" sz="1000" dirty="0" err="1"/>
              <a:t>Interventions</a:t>
            </a:r>
            <a:r>
              <a:rPr lang="nl-BE" sz="1000" dirty="0"/>
              <a:t> in </a:t>
            </a:r>
            <a:r>
              <a:rPr lang="nl-BE" sz="1000" dirty="0" err="1"/>
              <a:t>Patients</a:t>
            </a:r>
            <a:r>
              <a:rPr lang="nl-BE" sz="1000" dirty="0"/>
              <a:t> </a:t>
            </a:r>
            <a:r>
              <a:rPr lang="nl-BE" sz="1000" dirty="0" err="1"/>
              <a:t>With</a:t>
            </a:r>
            <a:r>
              <a:rPr lang="nl-BE" sz="1000" dirty="0"/>
              <a:t> </a:t>
            </a:r>
            <a:r>
              <a:rPr lang="nl-BE" sz="1000" dirty="0" err="1"/>
              <a:t>Heart</a:t>
            </a:r>
            <a:r>
              <a:rPr lang="nl-BE" sz="1000" dirty="0"/>
              <a:t> Failure </a:t>
            </a:r>
            <a:r>
              <a:rPr lang="nl-BE" sz="1000" dirty="0" err="1"/>
              <a:t>With</a:t>
            </a:r>
            <a:r>
              <a:rPr lang="nl-BE" sz="1000" dirty="0"/>
              <a:t> </a:t>
            </a:r>
            <a:r>
              <a:rPr lang="nl-BE" sz="1000" dirty="0" err="1"/>
              <a:t>Reduced</a:t>
            </a:r>
            <a:r>
              <a:rPr lang="nl-BE" sz="1000" dirty="0"/>
              <a:t> </a:t>
            </a:r>
            <a:r>
              <a:rPr lang="nl-BE" sz="1000" dirty="0" err="1"/>
              <a:t>Ejection</a:t>
            </a:r>
            <a:r>
              <a:rPr lang="nl-BE" sz="1000" dirty="0"/>
              <a:t> </a:t>
            </a:r>
            <a:r>
              <a:rPr lang="nl-BE" sz="1000" dirty="0" err="1"/>
              <a:t>Fraction</a:t>
            </a:r>
            <a:r>
              <a:rPr lang="nl-BE" sz="1000" dirty="0"/>
              <a:t>: A </a:t>
            </a:r>
            <a:r>
              <a:rPr lang="nl-BE" sz="1000" dirty="0" err="1"/>
              <a:t>Systematic</a:t>
            </a:r>
            <a:r>
              <a:rPr lang="nl-BE" sz="1000" dirty="0"/>
              <a:t> Review </a:t>
            </a:r>
            <a:r>
              <a:rPr lang="nl-BE" sz="1000" dirty="0" err="1"/>
              <a:t>and</a:t>
            </a:r>
            <a:r>
              <a:rPr lang="nl-BE" sz="1000" dirty="0"/>
              <a:t> Network Meta-analysis. </a:t>
            </a:r>
            <a:r>
              <a:rPr lang="nl-BE" sz="1000" dirty="0" err="1"/>
              <a:t>Arch</a:t>
            </a:r>
            <a:r>
              <a:rPr lang="nl-BE" sz="1000" dirty="0"/>
              <a:t> </a:t>
            </a:r>
            <a:r>
              <a:rPr lang="nl-BE" sz="1000" dirty="0" err="1"/>
              <a:t>Phys</a:t>
            </a:r>
            <a:r>
              <a:rPr lang="nl-BE" sz="1000" dirty="0"/>
              <a:t> </a:t>
            </a:r>
            <a:r>
              <a:rPr lang="nl-BE" sz="1000" dirty="0" err="1"/>
              <a:t>Med</a:t>
            </a:r>
            <a:r>
              <a:rPr lang="nl-BE" sz="1000" dirty="0"/>
              <a:t> </a:t>
            </a:r>
            <a:r>
              <a:rPr lang="nl-BE" sz="1000" dirty="0" err="1"/>
              <a:t>Rehabil</a:t>
            </a:r>
            <a:r>
              <a:rPr lang="nl-BE" sz="1000" dirty="0"/>
              <a:t>. 2024 May;105(5):963-974. </a:t>
            </a:r>
          </a:p>
          <a:p>
            <a:pPr algn="ctr"/>
            <a:endParaRPr lang="en-US" dirty="0"/>
          </a:p>
          <a:p>
            <a:pPr algn="ctr"/>
            <a:endParaRPr lang="nl-BE" dirty="0"/>
          </a:p>
        </p:txBody>
      </p:sp>
      <p:pic>
        <p:nvPicPr>
          <p:cNvPr id="5122" name="Picture 2" descr="Your Guide to Preparing for Cardiac Rehab - Magnolia Regional Health Center">
            <a:extLst>
              <a:ext uri="{FF2B5EF4-FFF2-40B4-BE49-F238E27FC236}">
                <a16:creationId xmlns:a16="http://schemas.microsoft.com/office/drawing/2014/main" id="{DF962BBE-06B5-45CF-A0EE-1E58A222483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7628" y="564575"/>
            <a:ext cx="2326253" cy="165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447E-898E-4B0B-B987-95FC5448E9CB}"/>
              </a:ext>
            </a:extLst>
          </p:cNvPr>
          <p:cNvSpPr>
            <a:spLocks noGrp="1"/>
          </p:cNvSpPr>
          <p:nvPr>
            <p:ph type="title"/>
          </p:nvPr>
        </p:nvSpPr>
        <p:spPr/>
        <p:txBody>
          <a:bodyPr/>
          <a:lstStyle/>
          <a:p>
            <a:r>
              <a:rPr lang="nl-BE" dirty="0" err="1"/>
              <a:t>Conclusions</a:t>
            </a:r>
            <a:endParaRPr lang="nl-BE" dirty="0"/>
          </a:p>
        </p:txBody>
      </p:sp>
      <p:sp>
        <p:nvSpPr>
          <p:cNvPr id="3" name="Content Placeholder 2">
            <a:extLst>
              <a:ext uri="{FF2B5EF4-FFF2-40B4-BE49-F238E27FC236}">
                <a16:creationId xmlns:a16="http://schemas.microsoft.com/office/drawing/2014/main" id="{D8179F55-60CE-473C-BA85-73E94B9663E3}"/>
              </a:ext>
            </a:extLst>
          </p:cNvPr>
          <p:cNvSpPr>
            <a:spLocks noGrp="1"/>
          </p:cNvSpPr>
          <p:nvPr>
            <p:ph idx="1"/>
          </p:nvPr>
        </p:nvSpPr>
        <p:spPr/>
        <p:txBody>
          <a:bodyPr/>
          <a:lstStyle/>
          <a:p>
            <a:r>
              <a:rPr lang="nl-BE" sz="2000" dirty="0" err="1"/>
              <a:t>Effective</a:t>
            </a:r>
            <a:r>
              <a:rPr lang="nl-BE" sz="2000" dirty="0"/>
              <a:t> PA or </a:t>
            </a:r>
            <a:r>
              <a:rPr lang="nl-BE" sz="2000" dirty="0" err="1"/>
              <a:t>exercise</a:t>
            </a:r>
            <a:r>
              <a:rPr lang="nl-BE" sz="2000" dirty="0"/>
              <a:t> </a:t>
            </a:r>
            <a:r>
              <a:rPr lang="nl-BE" sz="2000" dirty="0" err="1"/>
              <a:t>prescription</a:t>
            </a:r>
            <a:r>
              <a:rPr lang="nl-BE" sz="2000" dirty="0"/>
              <a:t> in diabetes </a:t>
            </a:r>
            <a:r>
              <a:rPr lang="nl-BE" sz="2000" dirty="0" err="1"/>
              <a:t>requires</a:t>
            </a:r>
            <a:r>
              <a:rPr lang="nl-BE" sz="2000" dirty="0"/>
              <a:t> </a:t>
            </a:r>
            <a:r>
              <a:rPr lang="nl-BE" sz="2000" dirty="0" err="1"/>
              <a:t>precision</a:t>
            </a:r>
            <a:r>
              <a:rPr lang="nl-BE" sz="2000" dirty="0"/>
              <a:t> </a:t>
            </a:r>
          </a:p>
          <a:p>
            <a:pPr lvl="1"/>
            <a:r>
              <a:rPr lang="nl-BE" sz="1600" dirty="0"/>
              <a:t>In </a:t>
            </a:r>
            <a:r>
              <a:rPr lang="nl-BE" sz="1600" dirty="0" err="1"/>
              <a:t>particular</a:t>
            </a:r>
            <a:r>
              <a:rPr lang="nl-BE" sz="1600" dirty="0"/>
              <a:t> </a:t>
            </a:r>
            <a:r>
              <a:rPr lang="nl-BE" sz="1600" dirty="0" err="1"/>
              <a:t>when</a:t>
            </a:r>
            <a:r>
              <a:rPr lang="nl-BE" sz="1600" dirty="0"/>
              <a:t> </a:t>
            </a:r>
            <a:r>
              <a:rPr lang="nl-BE" sz="1600" dirty="0" err="1"/>
              <a:t>also</a:t>
            </a:r>
            <a:r>
              <a:rPr lang="nl-BE" sz="1600" dirty="0"/>
              <a:t> </a:t>
            </a:r>
            <a:r>
              <a:rPr lang="nl-BE" sz="1600" dirty="0" err="1"/>
              <a:t>targeting</a:t>
            </a:r>
            <a:r>
              <a:rPr lang="nl-BE" sz="1600" dirty="0"/>
              <a:t> body </a:t>
            </a:r>
            <a:r>
              <a:rPr lang="nl-BE" sz="1600" dirty="0" err="1"/>
              <a:t>composition</a:t>
            </a:r>
            <a:r>
              <a:rPr lang="nl-BE" sz="1600" dirty="0"/>
              <a:t>, </a:t>
            </a:r>
            <a:r>
              <a:rPr lang="nl-BE" sz="1600" dirty="0" err="1"/>
              <a:t>blood</a:t>
            </a:r>
            <a:r>
              <a:rPr lang="nl-BE" sz="1600" dirty="0"/>
              <a:t> </a:t>
            </a:r>
            <a:r>
              <a:rPr lang="nl-BE" sz="1600" dirty="0" err="1"/>
              <a:t>pressure</a:t>
            </a:r>
            <a:r>
              <a:rPr lang="nl-BE" sz="1600" dirty="0"/>
              <a:t> </a:t>
            </a:r>
            <a:r>
              <a:rPr lang="nl-BE" sz="1600" dirty="0" err="1"/>
              <a:t>and</a:t>
            </a:r>
            <a:r>
              <a:rPr lang="nl-BE" sz="1600" dirty="0"/>
              <a:t> </a:t>
            </a:r>
            <a:r>
              <a:rPr lang="nl-BE" sz="1600" dirty="0" err="1"/>
              <a:t>blood</a:t>
            </a:r>
            <a:r>
              <a:rPr lang="nl-BE" sz="1600" dirty="0"/>
              <a:t> </a:t>
            </a:r>
            <a:r>
              <a:rPr lang="nl-BE" sz="1600" dirty="0" err="1"/>
              <a:t>lipid</a:t>
            </a:r>
            <a:r>
              <a:rPr lang="nl-BE" sz="1600" dirty="0"/>
              <a:t> profile</a:t>
            </a:r>
          </a:p>
          <a:p>
            <a:endParaRPr lang="nl-BE" sz="2000" dirty="0"/>
          </a:p>
          <a:p>
            <a:r>
              <a:rPr lang="nl-BE" sz="2000" dirty="0"/>
              <a:t>The </a:t>
            </a:r>
            <a:r>
              <a:rPr lang="nl-BE" sz="2000" dirty="0" err="1"/>
              <a:t>incidence</a:t>
            </a:r>
            <a:r>
              <a:rPr lang="nl-BE" sz="2000" dirty="0"/>
              <a:t> of CCS or CHF is a major </a:t>
            </a:r>
            <a:r>
              <a:rPr lang="nl-BE" sz="2000" dirty="0" err="1"/>
              <a:t>game-changer</a:t>
            </a:r>
            <a:endParaRPr lang="nl-BE" sz="2000" dirty="0"/>
          </a:p>
          <a:p>
            <a:pPr lvl="1"/>
            <a:r>
              <a:rPr lang="nl-BE" sz="2000" dirty="0"/>
              <a:t>Safety </a:t>
            </a:r>
            <a:r>
              <a:rPr lang="nl-BE" sz="2000" dirty="0" err="1"/>
              <a:t>precautions</a:t>
            </a:r>
            <a:endParaRPr lang="nl-BE" sz="2000" dirty="0"/>
          </a:p>
          <a:p>
            <a:pPr lvl="1"/>
            <a:r>
              <a:rPr lang="nl-BE" sz="2000" dirty="0" err="1"/>
              <a:t>Gradual</a:t>
            </a:r>
            <a:r>
              <a:rPr lang="nl-BE" sz="2000" dirty="0"/>
              <a:t> </a:t>
            </a:r>
            <a:r>
              <a:rPr lang="nl-BE" sz="2000" dirty="0" err="1"/>
              <a:t>build</a:t>
            </a:r>
            <a:r>
              <a:rPr lang="nl-BE" sz="2000" dirty="0"/>
              <a:t>-up of volume </a:t>
            </a:r>
            <a:r>
              <a:rPr lang="nl-BE" sz="2000" dirty="0" err="1"/>
              <a:t>and</a:t>
            </a:r>
            <a:r>
              <a:rPr lang="nl-BE" sz="2000" dirty="0"/>
              <a:t> </a:t>
            </a:r>
            <a:r>
              <a:rPr lang="nl-BE" sz="2000" dirty="0" err="1"/>
              <a:t>intensity</a:t>
            </a:r>
            <a:endParaRPr lang="nl-BE" sz="2000" dirty="0"/>
          </a:p>
          <a:p>
            <a:pPr lvl="1"/>
            <a:r>
              <a:rPr lang="nl-BE" sz="2000" dirty="0"/>
              <a:t>More focus on VO2peak</a:t>
            </a:r>
          </a:p>
          <a:p>
            <a:pPr lvl="2"/>
            <a:r>
              <a:rPr lang="nl-BE" sz="1600" dirty="0"/>
              <a:t>HIIT, </a:t>
            </a:r>
            <a:r>
              <a:rPr lang="nl-BE" sz="1600" dirty="0" err="1"/>
              <a:t>resistance</a:t>
            </a:r>
            <a:r>
              <a:rPr lang="nl-BE" sz="1600" dirty="0"/>
              <a:t> </a:t>
            </a:r>
            <a:r>
              <a:rPr lang="nl-BE" sz="1600" dirty="0" err="1"/>
              <a:t>exercise</a:t>
            </a:r>
            <a:r>
              <a:rPr lang="nl-BE" sz="1600" dirty="0"/>
              <a:t> training</a:t>
            </a:r>
          </a:p>
        </p:txBody>
      </p:sp>
    </p:spTree>
    <p:extLst>
      <p:ext uri="{BB962C8B-B14F-4D97-AF65-F5344CB8AC3E}">
        <p14:creationId xmlns:p14="http://schemas.microsoft.com/office/powerpoint/2010/main" val="37911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5085184"/>
            <a:ext cx="8640960" cy="1080120"/>
          </a:xfrm>
        </p:spPr>
        <p:txBody>
          <a:bodyPr/>
          <a:lstStyle/>
          <a:p>
            <a:pPr marL="0" indent="0">
              <a:buNone/>
            </a:pPr>
            <a:endParaRPr lang="nl-BE" sz="1600" dirty="0"/>
          </a:p>
          <a:p>
            <a:pPr marL="0" indent="0" algn="ctr">
              <a:buNone/>
            </a:pPr>
            <a:r>
              <a:rPr lang="nl-BE" sz="1600" dirty="0"/>
              <a:t>Dominique.hansen@uhasselt.be</a:t>
            </a:r>
          </a:p>
          <a:p>
            <a:pPr marL="0" indent="0" algn="ctr">
              <a:buNone/>
            </a:pPr>
            <a:endParaRPr lang="en-GB" sz="1600" dirty="0"/>
          </a:p>
          <a:p>
            <a:pPr marL="0" indent="0" algn="ctr">
              <a:buNone/>
            </a:pPr>
            <a:r>
              <a:rPr lang="en-GB" sz="1600" dirty="0"/>
              <a:t>https://www.researchgate.net/profile/Dominique_Hansen2</a:t>
            </a:r>
          </a:p>
          <a:p>
            <a:pPr marL="0" indent="0">
              <a:buNone/>
            </a:pPr>
            <a:endParaRPr lang="en-GB" sz="1600" dirty="0"/>
          </a:p>
        </p:txBody>
      </p:sp>
      <p:pic>
        <p:nvPicPr>
          <p:cNvPr id="17410" name="Picture 2" descr="THANK YOU FOR YOUR ATTENTION | Attention, Thank you, Keep calm post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5776" y="332656"/>
            <a:ext cx="4124188" cy="481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8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36C-0CB2-4BCA-97FD-E42F996A1806}"/>
              </a:ext>
            </a:extLst>
          </p:cNvPr>
          <p:cNvSpPr>
            <a:spLocks noGrp="1"/>
          </p:cNvSpPr>
          <p:nvPr>
            <p:ph type="title"/>
          </p:nvPr>
        </p:nvSpPr>
        <p:spPr/>
        <p:txBody>
          <a:bodyPr/>
          <a:lstStyle/>
          <a:p>
            <a:r>
              <a:rPr lang="nl-BE" dirty="0" err="1"/>
              <a:t>HFrEF</a:t>
            </a:r>
            <a:r>
              <a:rPr lang="nl-BE" dirty="0"/>
              <a:t> vs. </a:t>
            </a:r>
            <a:r>
              <a:rPr lang="nl-BE" dirty="0" err="1"/>
              <a:t>HFpEF</a:t>
            </a:r>
            <a:endParaRPr lang="nl-BE" dirty="0"/>
          </a:p>
        </p:txBody>
      </p:sp>
      <p:pic>
        <p:nvPicPr>
          <p:cNvPr id="5" name="Picture 4">
            <a:extLst>
              <a:ext uri="{FF2B5EF4-FFF2-40B4-BE49-F238E27FC236}">
                <a16:creationId xmlns:a16="http://schemas.microsoft.com/office/drawing/2014/main" id="{919D8262-3C07-473E-8C1C-B88BC6F039E7}"/>
              </a:ext>
            </a:extLst>
          </p:cNvPr>
          <p:cNvPicPr>
            <a:picLocks noChangeAspect="1"/>
          </p:cNvPicPr>
          <p:nvPr/>
        </p:nvPicPr>
        <p:blipFill>
          <a:blip r:embed="rId2"/>
          <a:stretch>
            <a:fillRect/>
          </a:stretch>
        </p:blipFill>
        <p:spPr>
          <a:xfrm>
            <a:off x="1547664" y="908720"/>
            <a:ext cx="5857290" cy="4942613"/>
          </a:xfrm>
          <a:prstGeom prst="rect">
            <a:avLst/>
          </a:prstGeom>
        </p:spPr>
      </p:pic>
      <p:sp>
        <p:nvSpPr>
          <p:cNvPr id="8" name="TextBox 7">
            <a:extLst>
              <a:ext uri="{FF2B5EF4-FFF2-40B4-BE49-F238E27FC236}">
                <a16:creationId xmlns:a16="http://schemas.microsoft.com/office/drawing/2014/main" id="{490DCD14-D99B-4051-B6F1-60DB7FA69038}"/>
              </a:ext>
            </a:extLst>
          </p:cNvPr>
          <p:cNvSpPr txBox="1"/>
          <p:nvPr/>
        </p:nvSpPr>
        <p:spPr>
          <a:xfrm>
            <a:off x="0" y="6379669"/>
            <a:ext cx="7899176" cy="400110"/>
          </a:xfrm>
          <a:prstGeom prst="rect">
            <a:avLst/>
          </a:prstGeom>
          <a:noFill/>
        </p:spPr>
        <p:txBody>
          <a:bodyPr wrap="square">
            <a:spAutoFit/>
          </a:bodyPr>
          <a:lstStyle/>
          <a:p>
            <a:r>
              <a:rPr lang="en-US" sz="1000" dirty="0"/>
              <a:t>Edwards JJ, O'Driscoll JM. Exercise Training in Heart failure with Preserved and Reduced Ejection Fraction: A Systematic Review and Meta-Analysis. Sports Med Open. 2022 Jun 8;8(1):76.</a:t>
            </a:r>
            <a:endParaRPr lang="nl-BE" sz="1000" dirty="0"/>
          </a:p>
        </p:txBody>
      </p:sp>
    </p:spTree>
    <p:extLst>
      <p:ext uri="{BB962C8B-B14F-4D97-AF65-F5344CB8AC3E}">
        <p14:creationId xmlns:p14="http://schemas.microsoft.com/office/powerpoint/2010/main" val="194721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285429" y="246931"/>
            <a:ext cx="4214564" cy="1087774"/>
            <a:chOff x="997" y="1674"/>
            <a:chExt cx="3766" cy="972"/>
          </a:xfrm>
        </p:grpSpPr>
        <p:sp>
          <p:nvSpPr>
            <p:cNvPr id="7" name="AutoShape 3"/>
            <p:cNvSpPr>
              <a:spLocks noChangeAspect="1" noChangeArrowheads="1" noTextEdit="1"/>
            </p:cNvSpPr>
            <p:nvPr/>
          </p:nvSpPr>
          <p:spPr bwMode="auto">
            <a:xfrm>
              <a:off x="997" y="1674"/>
              <a:ext cx="376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7" y="1674"/>
              <a:ext cx="3770"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6"/>
          <p:cNvGrpSpPr>
            <a:grpSpLocks noChangeAspect="1"/>
          </p:cNvGrpSpPr>
          <p:nvPr/>
        </p:nvGrpSpPr>
        <p:grpSpPr bwMode="auto">
          <a:xfrm>
            <a:off x="2843808" y="1196752"/>
            <a:ext cx="5946552" cy="4712412"/>
            <a:chOff x="625" y="373"/>
            <a:chExt cx="4510" cy="3574"/>
          </a:xfrm>
        </p:grpSpPr>
        <p:sp>
          <p:nvSpPr>
            <p:cNvPr id="16" name="AutoShape 15"/>
            <p:cNvSpPr>
              <a:spLocks noChangeAspect="1" noChangeArrowheads="1" noTextEdit="1"/>
            </p:cNvSpPr>
            <p:nvPr/>
          </p:nvSpPr>
          <p:spPr bwMode="auto">
            <a:xfrm>
              <a:off x="625" y="373"/>
              <a:ext cx="4510" cy="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41"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5" y="373"/>
              <a:ext cx="4514" cy="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hthoek 3"/>
          <p:cNvSpPr/>
          <p:nvPr/>
        </p:nvSpPr>
        <p:spPr>
          <a:xfrm>
            <a:off x="208647" y="1890964"/>
            <a:ext cx="2626991" cy="3539430"/>
          </a:xfrm>
          <a:prstGeom prst="rect">
            <a:avLst/>
          </a:prstGeom>
        </p:spPr>
        <p:txBody>
          <a:bodyPr wrap="square">
            <a:spAutoFit/>
          </a:bodyPr>
          <a:lstStyle/>
          <a:p>
            <a:pPr algn="ctr"/>
            <a:r>
              <a:rPr lang="en-GB" sz="1400" b="1" dirty="0"/>
              <a:t>There were </a:t>
            </a:r>
            <a:r>
              <a:rPr lang="en-GB" sz="1400" b="1" dirty="0">
                <a:solidFill>
                  <a:srgbClr val="FF0000"/>
                </a:solidFill>
              </a:rPr>
              <a:t>no associations </a:t>
            </a:r>
            <a:r>
              <a:rPr lang="en-GB" sz="1400" b="1" dirty="0"/>
              <a:t>of wearable activity tracker interventions with: </a:t>
            </a:r>
          </a:p>
          <a:p>
            <a:pPr algn="ctr"/>
            <a:endParaRPr lang="en-GB" sz="1400" b="1" dirty="0"/>
          </a:p>
          <a:p>
            <a:pPr algn="ctr"/>
            <a:r>
              <a:rPr lang="en-GB" sz="1400" b="1" dirty="0"/>
              <a:t>systolic blood pressure, diastolic blood pressure, total cholesterol level, high-density lipoprotein cholesterol level, low-density lipoprotein cholesterol level, BMI, and weight.</a:t>
            </a:r>
          </a:p>
          <a:p>
            <a:pPr algn="ctr"/>
            <a:endParaRPr lang="en-GB" sz="1400" b="1" dirty="0"/>
          </a:p>
          <a:p>
            <a:pPr algn="ctr"/>
            <a:r>
              <a:rPr lang="en-GB" sz="1400" b="1" dirty="0"/>
              <a:t>Impact on glucose (%):</a:t>
            </a:r>
          </a:p>
          <a:p>
            <a:pPr algn="ctr"/>
            <a:r>
              <a:rPr lang="en-GB" sz="1400" b="1" dirty="0"/>
              <a:t>MD (95%CI) of −0.14 (−0.27 to −0.01) (p=0.04)</a:t>
            </a:r>
          </a:p>
        </p:txBody>
      </p:sp>
      <p:sp>
        <p:nvSpPr>
          <p:cNvPr id="17" name="Rechthoek 16"/>
          <p:cNvSpPr/>
          <p:nvPr/>
        </p:nvSpPr>
        <p:spPr>
          <a:xfrm>
            <a:off x="107504" y="6338473"/>
            <a:ext cx="7812360" cy="553998"/>
          </a:xfrm>
          <a:prstGeom prst="rect">
            <a:avLst/>
          </a:prstGeom>
        </p:spPr>
        <p:txBody>
          <a:bodyPr wrap="square">
            <a:spAutoFit/>
          </a:bodyPr>
          <a:lstStyle/>
          <a:p>
            <a:r>
              <a:rPr lang="en-GB" sz="1000" dirty="0"/>
              <a:t>Hodkinson A, </a:t>
            </a:r>
            <a:r>
              <a:rPr lang="en-GB" sz="1000" dirty="0" err="1"/>
              <a:t>Kontopantelis</a:t>
            </a:r>
            <a:r>
              <a:rPr lang="en-GB" sz="1000" dirty="0"/>
              <a:t> E, </a:t>
            </a:r>
            <a:r>
              <a:rPr lang="en-GB" sz="1000" dirty="0" err="1"/>
              <a:t>Adeniji</a:t>
            </a:r>
            <a:r>
              <a:rPr lang="en-GB" sz="1000" dirty="0"/>
              <a:t> C, van </a:t>
            </a:r>
            <a:r>
              <a:rPr lang="en-GB" sz="1000" dirty="0" err="1"/>
              <a:t>Marwijk</a:t>
            </a:r>
            <a:r>
              <a:rPr lang="en-GB" sz="1000" dirty="0"/>
              <a:t> H, McMillian B, Bower P, </a:t>
            </a:r>
            <a:r>
              <a:rPr lang="en-GB" sz="1000" dirty="0" err="1"/>
              <a:t>Panagioti</a:t>
            </a:r>
            <a:r>
              <a:rPr lang="en-GB" sz="1000" dirty="0"/>
              <a:t> M. Interventions Using Wearable Physical Activity Trackers Among Adults With Cardiometabolic Conditions: A Systematic Review and Meta-analysis. JAMA </a:t>
            </a:r>
            <a:r>
              <a:rPr lang="en-GB" sz="1000" dirty="0" err="1"/>
              <a:t>Netw</a:t>
            </a:r>
            <a:r>
              <a:rPr lang="en-GB" sz="1000" dirty="0"/>
              <a:t> Open. 2021 Jul 1;4(7):e2116382.</a:t>
            </a:r>
          </a:p>
        </p:txBody>
      </p:sp>
    </p:spTree>
    <p:extLst>
      <p:ext uri="{BB962C8B-B14F-4D97-AF65-F5344CB8AC3E}">
        <p14:creationId xmlns:p14="http://schemas.microsoft.com/office/powerpoint/2010/main" val="28275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062C-B722-45F9-8826-6794BA3954AB}"/>
              </a:ext>
            </a:extLst>
          </p:cNvPr>
          <p:cNvSpPr>
            <a:spLocks noGrp="1"/>
          </p:cNvSpPr>
          <p:nvPr>
            <p:ph type="title"/>
          </p:nvPr>
        </p:nvSpPr>
        <p:spPr/>
        <p:txBody>
          <a:bodyPr>
            <a:normAutofit fontScale="90000"/>
          </a:bodyPr>
          <a:lstStyle/>
          <a:p>
            <a:r>
              <a:rPr lang="nl-BE" dirty="0"/>
              <a:t>Do type 2 diabetes </a:t>
            </a:r>
            <a:r>
              <a:rPr lang="nl-BE" dirty="0" err="1"/>
              <a:t>patients</a:t>
            </a:r>
            <a:r>
              <a:rPr lang="nl-BE" dirty="0"/>
              <a:t> </a:t>
            </a:r>
            <a:r>
              <a:rPr lang="nl-BE" dirty="0" err="1"/>
              <a:t>need</a:t>
            </a:r>
            <a:r>
              <a:rPr lang="nl-BE" dirty="0"/>
              <a:t> more </a:t>
            </a:r>
            <a:r>
              <a:rPr lang="nl-BE" dirty="0" err="1"/>
              <a:t>physical</a:t>
            </a:r>
            <a:r>
              <a:rPr lang="nl-BE" dirty="0"/>
              <a:t> </a:t>
            </a:r>
            <a:r>
              <a:rPr lang="nl-BE" dirty="0" err="1"/>
              <a:t>activity</a:t>
            </a:r>
            <a:r>
              <a:rPr lang="nl-BE" dirty="0"/>
              <a:t>?</a:t>
            </a:r>
          </a:p>
        </p:txBody>
      </p:sp>
      <p:pic>
        <p:nvPicPr>
          <p:cNvPr id="4098" name="Picture 2">
            <a:extLst>
              <a:ext uri="{FF2B5EF4-FFF2-40B4-BE49-F238E27FC236}">
                <a16:creationId xmlns:a16="http://schemas.microsoft.com/office/drawing/2014/main" id="{7ED80492-E5CA-4D8B-8B9F-287E49ACB7B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2117" y="1916832"/>
            <a:ext cx="8640960" cy="2614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766A30-8D05-4C04-AEC8-8190BB6BB0B4}"/>
              </a:ext>
            </a:extLst>
          </p:cNvPr>
          <p:cNvSpPr txBox="1"/>
          <p:nvPr/>
        </p:nvSpPr>
        <p:spPr>
          <a:xfrm>
            <a:off x="683568" y="5248306"/>
            <a:ext cx="7920880" cy="923330"/>
          </a:xfrm>
          <a:prstGeom prst="rect">
            <a:avLst/>
          </a:prstGeom>
          <a:noFill/>
        </p:spPr>
        <p:txBody>
          <a:bodyPr wrap="square">
            <a:spAutoFit/>
          </a:bodyPr>
          <a:lstStyle/>
          <a:p>
            <a:pPr algn="ctr"/>
            <a:r>
              <a:rPr lang="en-US" b="1" dirty="0"/>
              <a:t>Physical activity equivalent to 90 min of walking or 38 min of strenuous sports per day, which far exceeds the WHO recommended level, was needed to lower the risk in the UK Biobank.</a:t>
            </a:r>
            <a:endParaRPr lang="nl-BE" b="1" dirty="0"/>
          </a:p>
        </p:txBody>
      </p:sp>
      <p:sp>
        <p:nvSpPr>
          <p:cNvPr id="8" name="TextBox 7">
            <a:extLst>
              <a:ext uri="{FF2B5EF4-FFF2-40B4-BE49-F238E27FC236}">
                <a16:creationId xmlns:a16="http://schemas.microsoft.com/office/drawing/2014/main" id="{87C11CB3-BC41-41D0-9FD1-CA0FA5A3E227}"/>
              </a:ext>
            </a:extLst>
          </p:cNvPr>
          <p:cNvSpPr txBox="1"/>
          <p:nvPr/>
        </p:nvSpPr>
        <p:spPr>
          <a:xfrm>
            <a:off x="2358008" y="4597896"/>
            <a:ext cx="4572000" cy="276999"/>
          </a:xfrm>
          <a:prstGeom prst="rect">
            <a:avLst/>
          </a:prstGeom>
          <a:noFill/>
        </p:spPr>
        <p:txBody>
          <a:bodyPr wrap="square">
            <a:spAutoFit/>
          </a:bodyPr>
          <a:lstStyle/>
          <a:p>
            <a:pPr algn="ctr"/>
            <a:r>
              <a:rPr lang="en-US" sz="1200" dirty="0"/>
              <a:t>Vertical shaded area is recommended level of PA</a:t>
            </a:r>
            <a:endParaRPr lang="nl-BE" sz="1200" dirty="0"/>
          </a:p>
        </p:txBody>
      </p:sp>
      <p:sp>
        <p:nvSpPr>
          <p:cNvPr id="10" name="TextBox 9">
            <a:extLst>
              <a:ext uri="{FF2B5EF4-FFF2-40B4-BE49-F238E27FC236}">
                <a16:creationId xmlns:a16="http://schemas.microsoft.com/office/drawing/2014/main" id="{3BAFB22F-AA2A-406B-9EBD-06315F1A5B1C}"/>
              </a:ext>
            </a:extLst>
          </p:cNvPr>
          <p:cNvSpPr txBox="1"/>
          <p:nvPr/>
        </p:nvSpPr>
        <p:spPr>
          <a:xfrm>
            <a:off x="72008" y="6309320"/>
            <a:ext cx="7812360" cy="553998"/>
          </a:xfrm>
          <a:prstGeom prst="rect">
            <a:avLst/>
          </a:prstGeom>
          <a:noFill/>
        </p:spPr>
        <p:txBody>
          <a:bodyPr wrap="square">
            <a:spAutoFit/>
          </a:bodyPr>
          <a:lstStyle/>
          <a:p>
            <a:r>
              <a:rPr lang="nl-BE" sz="1000" dirty="0" err="1"/>
              <a:t>Tarp</a:t>
            </a:r>
            <a:r>
              <a:rPr lang="nl-BE" sz="1000" dirty="0"/>
              <a:t> J, </a:t>
            </a:r>
            <a:r>
              <a:rPr lang="nl-BE" sz="1000" dirty="0" err="1"/>
              <a:t>Luo</a:t>
            </a:r>
            <a:r>
              <a:rPr lang="nl-BE" sz="1000" dirty="0"/>
              <a:t> M, Sanchez-</a:t>
            </a:r>
            <a:r>
              <a:rPr lang="nl-BE" sz="1000" dirty="0" err="1"/>
              <a:t>Lastra</a:t>
            </a:r>
            <a:r>
              <a:rPr lang="nl-BE" sz="1000" dirty="0"/>
              <a:t> MA, </a:t>
            </a:r>
            <a:r>
              <a:rPr lang="nl-BE" sz="1000" dirty="0" err="1"/>
              <a:t>Dalene</a:t>
            </a:r>
            <a:r>
              <a:rPr lang="nl-BE" sz="1000" dirty="0"/>
              <a:t> KE, Cruz BDP, Ried-Larsen M, Thomsen RW, </a:t>
            </a:r>
            <a:r>
              <a:rPr lang="nl-BE" sz="1000" dirty="0" err="1"/>
              <a:t>Ekelund</a:t>
            </a:r>
            <a:r>
              <a:rPr lang="nl-BE" sz="1000" dirty="0"/>
              <a:t> U, Ding D. Leisure-time </a:t>
            </a:r>
            <a:r>
              <a:rPr lang="nl-BE" sz="1000" dirty="0" err="1"/>
              <a:t>physical</a:t>
            </a:r>
            <a:r>
              <a:rPr lang="nl-BE" sz="1000" dirty="0"/>
              <a:t> </a:t>
            </a:r>
            <a:r>
              <a:rPr lang="nl-BE" sz="1000" dirty="0" err="1"/>
              <a:t>activity</a:t>
            </a:r>
            <a:r>
              <a:rPr lang="nl-BE" sz="1000" dirty="0"/>
              <a:t> </a:t>
            </a:r>
            <a:r>
              <a:rPr lang="nl-BE" sz="1000" dirty="0" err="1"/>
              <a:t>and</a:t>
            </a:r>
            <a:r>
              <a:rPr lang="nl-BE" sz="1000" dirty="0"/>
              <a:t> </a:t>
            </a:r>
            <a:r>
              <a:rPr lang="nl-BE" sz="1000" dirty="0" err="1"/>
              <a:t>all-cause</a:t>
            </a:r>
            <a:r>
              <a:rPr lang="nl-BE" sz="1000" dirty="0"/>
              <a:t> </a:t>
            </a:r>
            <a:r>
              <a:rPr lang="nl-BE" sz="1000" dirty="0" err="1"/>
              <a:t>mortality</a:t>
            </a:r>
            <a:r>
              <a:rPr lang="nl-BE" sz="1000" dirty="0"/>
              <a:t> </a:t>
            </a:r>
            <a:r>
              <a:rPr lang="nl-BE" sz="1000" dirty="0" err="1"/>
              <a:t>and</a:t>
            </a:r>
            <a:r>
              <a:rPr lang="nl-BE" sz="1000" dirty="0"/>
              <a:t> </a:t>
            </a:r>
            <a:r>
              <a:rPr lang="nl-BE" sz="1000" dirty="0" err="1"/>
              <a:t>cardiovascular</a:t>
            </a:r>
            <a:r>
              <a:rPr lang="nl-BE" sz="1000" dirty="0"/>
              <a:t> </a:t>
            </a:r>
            <a:r>
              <a:rPr lang="nl-BE" sz="1000" dirty="0" err="1"/>
              <a:t>disease</a:t>
            </a:r>
            <a:r>
              <a:rPr lang="nl-BE" sz="1000" dirty="0"/>
              <a:t> in </a:t>
            </a:r>
            <a:r>
              <a:rPr lang="nl-BE" sz="1000" dirty="0" err="1"/>
              <a:t>adults</a:t>
            </a:r>
            <a:r>
              <a:rPr lang="nl-BE" sz="1000" dirty="0"/>
              <a:t> </a:t>
            </a:r>
            <a:r>
              <a:rPr lang="nl-BE" sz="1000" dirty="0" err="1"/>
              <a:t>with</a:t>
            </a:r>
            <a:r>
              <a:rPr lang="nl-BE" sz="1000" dirty="0"/>
              <a:t> type 2 diabetes: </a:t>
            </a:r>
            <a:r>
              <a:rPr lang="nl-BE" sz="1000" dirty="0" err="1"/>
              <a:t>Cross-country</a:t>
            </a:r>
            <a:r>
              <a:rPr lang="nl-BE" sz="1000" dirty="0"/>
              <a:t> </a:t>
            </a:r>
            <a:r>
              <a:rPr lang="nl-BE" sz="1000" dirty="0" err="1"/>
              <a:t>comparison</a:t>
            </a:r>
            <a:r>
              <a:rPr lang="nl-BE" sz="1000" dirty="0"/>
              <a:t> of cohort studies. J Sport Health </a:t>
            </a:r>
            <a:r>
              <a:rPr lang="nl-BE" sz="1000" dirty="0" err="1"/>
              <a:t>Sci</a:t>
            </a:r>
            <a:r>
              <a:rPr lang="nl-BE" sz="1000" dirty="0"/>
              <a:t>. 2024 Mar;13(2):212-221. </a:t>
            </a:r>
          </a:p>
        </p:txBody>
      </p:sp>
    </p:spTree>
    <p:extLst>
      <p:ext uri="{BB962C8B-B14F-4D97-AF65-F5344CB8AC3E}">
        <p14:creationId xmlns:p14="http://schemas.microsoft.com/office/powerpoint/2010/main" val="28528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ABCE9-AB1B-4D12-A158-E7BC09E6A204}"/>
              </a:ext>
            </a:extLst>
          </p:cNvPr>
          <p:cNvSpPr>
            <a:spLocks noGrp="1"/>
          </p:cNvSpPr>
          <p:nvPr>
            <p:ph type="title"/>
          </p:nvPr>
        </p:nvSpPr>
        <p:spPr/>
        <p:txBody>
          <a:bodyPr/>
          <a:lstStyle/>
          <a:p>
            <a:r>
              <a:rPr lang="nl-BE" dirty="0" err="1"/>
              <a:t>Exercise</a:t>
            </a:r>
            <a:r>
              <a:rPr lang="nl-BE" dirty="0"/>
              <a:t> </a:t>
            </a:r>
            <a:r>
              <a:rPr lang="nl-BE" dirty="0" err="1"/>
              <a:t>recommendations</a:t>
            </a:r>
            <a:r>
              <a:rPr lang="nl-BE" dirty="0"/>
              <a:t> </a:t>
            </a:r>
            <a:r>
              <a:rPr lang="nl-BE" dirty="0" err="1"/>
              <a:t>for</a:t>
            </a:r>
            <a:r>
              <a:rPr lang="nl-BE" dirty="0"/>
              <a:t> T2DM</a:t>
            </a:r>
          </a:p>
        </p:txBody>
      </p:sp>
      <p:grpSp>
        <p:nvGrpSpPr>
          <p:cNvPr id="7" name="Group 8"/>
          <p:cNvGrpSpPr>
            <a:grpSpLocks noChangeAspect="1"/>
          </p:cNvGrpSpPr>
          <p:nvPr/>
        </p:nvGrpSpPr>
        <p:grpSpPr bwMode="auto">
          <a:xfrm>
            <a:off x="827585" y="2057964"/>
            <a:ext cx="7623175" cy="3165475"/>
            <a:chOff x="479" y="623"/>
            <a:chExt cx="4802" cy="1994"/>
          </a:xfrm>
        </p:grpSpPr>
        <p:sp>
          <p:nvSpPr>
            <p:cNvPr id="8" name="AutoShape 7"/>
            <p:cNvSpPr>
              <a:spLocks noChangeAspect="1" noChangeArrowheads="1" noTextEdit="1"/>
            </p:cNvSpPr>
            <p:nvPr/>
          </p:nvSpPr>
          <p:spPr bwMode="auto">
            <a:xfrm>
              <a:off x="479" y="623"/>
              <a:ext cx="4802" cy="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9" y="623"/>
              <a:ext cx="4806"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hthoek 11"/>
          <p:cNvSpPr/>
          <p:nvPr/>
        </p:nvSpPr>
        <p:spPr>
          <a:xfrm>
            <a:off x="0" y="6469305"/>
            <a:ext cx="7331398" cy="400110"/>
          </a:xfrm>
          <a:prstGeom prst="rect">
            <a:avLst/>
          </a:prstGeom>
        </p:spPr>
        <p:txBody>
          <a:bodyPr wrap="square">
            <a:spAutoFit/>
          </a:bodyPr>
          <a:lstStyle/>
          <a:p>
            <a:r>
              <a:rPr lang="en-GB" sz="1000" dirty="0" err="1"/>
              <a:t>Kanaley</a:t>
            </a:r>
            <a:r>
              <a:rPr lang="en-GB" sz="1000" dirty="0"/>
              <a:t> JA, et al. Exercise/Physical Activity in Individuals with Type 2 Diabetes: A Consensus Statement from the American College of Sports Medicine. Med </a:t>
            </a:r>
            <a:r>
              <a:rPr lang="en-GB" sz="1000" dirty="0" err="1"/>
              <a:t>Sci</a:t>
            </a:r>
            <a:r>
              <a:rPr lang="en-GB" sz="1000" dirty="0"/>
              <a:t> Sports </a:t>
            </a:r>
            <a:r>
              <a:rPr lang="en-GB" sz="1000" dirty="0" err="1"/>
              <a:t>Exerc</a:t>
            </a:r>
            <a:r>
              <a:rPr lang="en-GB" sz="1000" dirty="0"/>
              <a:t>. 2022;54:353-68. </a:t>
            </a:r>
          </a:p>
        </p:txBody>
      </p:sp>
    </p:spTree>
    <p:extLst>
      <p:ext uri="{BB962C8B-B14F-4D97-AF65-F5344CB8AC3E}">
        <p14:creationId xmlns:p14="http://schemas.microsoft.com/office/powerpoint/2010/main" val="369665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88B6E-CB5D-49F6-839E-90D753D89994}"/>
              </a:ext>
            </a:extLst>
          </p:cNvPr>
          <p:cNvSpPr>
            <a:spLocks noGrp="1"/>
          </p:cNvSpPr>
          <p:nvPr>
            <p:ph type="title"/>
          </p:nvPr>
        </p:nvSpPr>
        <p:spPr/>
        <p:txBody>
          <a:bodyPr/>
          <a:lstStyle/>
          <a:p>
            <a:r>
              <a:rPr lang="nl-BE" dirty="0" err="1"/>
              <a:t>Additional</a:t>
            </a:r>
            <a:r>
              <a:rPr lang="nl-BE" dirty="0"/>
              <a:t> </a:t>
            </a:r>
            <a:r>
              <a:rPr lang="nl-BE" dirty="0" err="1"/>
              <a:t>considerations</a:t>
            </a:r>
            <a:endParaRPr lang="nl-BE" dirty="0"/>
          </a:p>
        </p:txBody>
      </p:sp>
      <p:sp>
        <p:nvSpPr>
          <p:cNvPr id="7" name="Tijdelijke aanduiding voor inhoud 2"/>
          <p:cNvSpPr>
            <a:spLocks noGrp="1"/>
          </p:cNvSpPr>
          <p:nvPr>
            <p:ph idx="1"/>
          </p:nvPr>
        </p:nvSpPr>
        <p:spPr/>
        <p:txBody>
          <a:bodyPr/>
          <a:lstStyle/>
          <a:p>
            <a:r>
              <a:rPr lang="nl-BE" dirty="0" err="1"/>
              <a:t>What</a:t>
            </a:r>
            <a:r>
              <a:rPr lang="nl-BE" dirty="0"/>
              <a:t> </a:t>
            </a:r>
            <a:r>
              <a:rPr lang="nl-BE" dirty="0" err="1"/>
              <a:t>modality</a:t>
            </a:r>
            <a:r>
              <a:rPr lang="nl-BE" dirty="0"/>
              <a:t> in </a:t>
            </a:r>
            <a:r>
              <a:rPr lang="nl-BE" dirty="0" err="1"/>
              <a:t>resistance</a:t>
            </a:r>
            <a:r>
              <a:rPr lang="nl-BE" dirty="0"/>
              <a:t> training </a:t>
            </a:r>
            <a:r>
              <a:rPr lang="nl-BE" dirty="0" err="1"/>
              <a:t>actually</a:t>
            </a:r>
            <a:r>
              <a:rPr lang="nl-BE" dirty="0"/>
              <a:t> matters in T2DM?</a:t>
            </a:r>
            <a:endParaRPr lang="en-GB" dirty="0"/>
          </a:p>
        </p:txBody>
      </p:sp>
      <p:sp>
        <p:nvSpPr>
          <p:cNvPr id="8" name="Rechthoek 7"/>
          <p:cNvSpPr/>
          <p:nvPr/>
        </p:nvSpPr>
        <p:spPr>
          <a:xfrm>
            <a:off x="2339752" y="4581128"/>
            <a:ext cx="5162706" cy="43204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echthoek 8"/>
          <p:cNvSpPr/>
          <p:nvPr/>
        </p:nvSpPr>
        <p:spPr>
          <a:xfrm>
            <a:off x="0" y="6494878"/>
            <a:ext cx="7289800" cy="400110"/>
          </a:xfrm>
          <a:prstGeom prst="rect">
            <a:avLst/>
          </a:prstGeom>
        </p:spPr>
        <p:txBody>
          <a:bodyPr wrap="square">
            <a:spAutoFit/>
          </a:bodyPr>
          <a:lstStyle/>
          <a:p>
            <a:r>
              <a:rPr lang="en-GB" sz="1000" dirty="0"/>
              <a:t>Ishiguro H, et al. In Search of the Ideal Resistance Training Program to Improve </a:t>
            </a:r>
            <a:r>
              <a:rPr lang="en-GB" sz="1000" dirty="0" err="1"/>
              <a:t>Glycemic</a:t>
            </a:r>
            <a:r>
              <a:rPr lang="en-GB" sz="1000" dirty="0"/>
              <a:t> Control and its Indication for Patients with Type 2 Diabetes Mellitus: A Systematic Review and Meta-Analysis. Sports Med. 2016;46:67-77.</a:t>
            </a:r>
          </a:p>
        </p:txBody>
      </p:sp>
      <p:pic>
        <p:nvPicPr>
          <p:cNvPr id="3" name="Afbeelding 2"/>
          <p:cNvPicPr>
            <a:picLocks noChangeAspect="1"/>
          </p:cNvPicPr>
          <p:nvPr/>
        </p:nvPicPr>
        <p:blipFill>
          <a:blip r:embed="rId2"/>
          <a:stretch>
            <a:fillRect/>
          </a:stretch>
        </p:blipFill>
        <p:spPr>
          <a:xfrm>
            <a:off x="251520" y="3212977"/>
            <a:ext cx="1722612" cy="1028973"/>
          </a:xfrm>
          <a:prstGeom prst="rect">
            <a:avLst/>
          </a:prstGeom>
        </p:spPr>
      </p:pic>
      <p:graphicFrame>
        <p:nvGraphicFramePr>
          <p:cNvPr id="10" name="Tabel 4">
            <a:extLst>
              <a:ext uri="{FF2B5EF4-FFF2-40B4-BE49-F238E27FC236}">
                <a16:creationId xmlns:a16="http://schemas.microsoft.com/office/drawing/2014/main" id="{8B4E1B9E-3B9D-4BD3-9803-3211B6E253BB}"/>
              </a:ext>
            </a:extLst>
          </p:cNvPr>
          <p:cNvGraphicFramePr>
            <a:graphicFrameLocks noGrp="1"/>
          </p:cNvGraphicFramePr>
          <p:nvPr>
            <p:extLst>
              <p:ext uri="{D42A27DB-BD31-4B8C-83A1-F6EECF244321}">
                <p14:modId xmlns:p14="http://schemas.microsoft.com/office/powerpoint/2010/main" val="4072779398"/>
              </p:ext>
            </p:extLst>
          </p:nvPr>
        </p:nvGraphicFramePr>
        <p:xfrm>
          <a:off x="2339752" y="2012854"/>
          <a:ext cx="5772126" cy="3488322"/>
        </p:xfrm>
        <a:graphic>
          <a:graphicData uri="http://schemas.openxmlformats.org/drawingml/2006/table">
            <a:tbl>
              <a:tblPr/>
              <a:tblGrid>
                <a:gridCol w="962021">
                  <a:extLst>
                    <a:ext uri="{9D8B030D-6E8A-4147-A177-3AD203B41FA5}">
                      <a16:colId xmlns:a16="http://schemas.microsoft.com/office/drawing/2014/main" val="682980554"/>
                    </a:ext>
                  </a:extLst>
                </a:gridCol>
                <a:gridCol w="962021">
                  <a:extLst>
                    <a:ext uri="{9D8B030D-6E8A-4147-A177-3AD203B41FA5}">
                      <a16:colId xmlns:a16="http://schemas.microsoft.com/office/drawing/2014/main" val="3931806951"/>
                    </a:ext>
                  </a:extLst>
                </a:gridCol>
                <a:gridCol w="962021">
                  <a:extLst>
                    <a:ext uri="{9D8B030D-6E8A-4147-A177-3AD203B41FA5}">
                      <a16:colId xmlns:a16="http://schemas.microsoft.com/office/drawing/2014/main" val="1079808211"/>
                    </a:ext>
                  </a:extLst>
                </a:gridCol>
                <a:gridCol w="962021">
                  <a:extLst>
                    <a:ext uri="{9D8B030D-6E8A-4147-A177-3AD203B41FA5}">
                      <a16:colId xmlns:a16="http://schemas.microsoft.com/office/drawing/2014/main" val="3607585921"/>
                    </a:ext>
                  </a:extLst>
                </a:gridCol>
                <a:gridCol w="962021">
                  <a:extLst>
                    <a:ext uri="{9D8B030D-6E8A-4147-A177-3AD203B41FA5}">
                      <a16:colId xmlns:a16="http://schemas.microsoft.com/office/drawing/2014/main" val="1159563151"/>
                    </a:ext>
                  </a:extLst>
                </a:gridCol>
                <a:gridCol w="962021">
                  <a:extLst>
                    <a:ext uri="{9D8B030D-6E8A-4147-A177-3AD203B41FA5}">
                      <a16:colId xmlns:a16="http://schemas.microsoft.com/office/drawing/2014/main" val="1501523052"/>
                    </a:ext>
                  </a:extLst>
                </a:gridCol>
              </a:tblGrid>
              <a:tr h="236892">
                <a:tc>
                  <a:txBody>
                    <a:bodyPr/>
                    <a:lstStyle/>
                    <a:p>
                      <a:pPr algn="l" fontAlgn="t" latinLnBrk="0"/>
                      <a:r>
                        <a:rPr lang="en-GB" sz="600">
                          <a:effectLst/>
                        </a:rPr>
                        <a:t>Characteristic</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latinLnBrk="0"/>
                      <a:r>
                        <a:rPr lang="en-GB" sz="600">
                          <a:effectLst/>
                        </a:rPr>
                        <a:t>No. of data</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latinLnBrk="0"/>
                      <a:r>
                        <a:rPr lang="en-GB" sz="600">
                          <a:effectLst/>
                        </a:rPr>
                        <a:t>Effect size (95 % CI)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latinLnBrk="0"/>
                      <a:r>
                        <a:rPr lang="en-GB" sz="600" i="1">
                          <a:effectLst/>
                        </a:rPr>
                        <a:t>I</a:t>
                      </a:r>
                      <a:r>
                        <a:rPr lang="en-GB" sz="600">
                          <a:effectLst/>
                        </a:rPr>
                        <a:t> </a:t>
                      </a:r>
                      <a:r>
                        <a:rPr lang="en-GB" sz="600" baseline="30000">
                          <a:effectLst/>
                        </a:rPr>
                        <a:t>2</a:t>
                      </a:r>
                      <a:endParaRPr lang="en-GB" sz="600">
                        <a:effectLst/>
                      </a:endParaRP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latinLnBrk="0"/>
                      <a:r>
                        <a:rPr lang="en-GB" sz="600" i="1">
                          <a:effectLst/>
                        </a:rPr>
                        <a:t>P</a:t>
                      </a:r>
                      <a:r>
                        <a:rPr lang="en-GB" sz="600">
                          <a:effectLst/>
                        </a:rPr>
                        <a:t> value (heterogeneity)</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tc>
                  <a:txBody>
                    <a:bodyPr/>
                    <a:lstStyle/>
                    <a:p>
                      <a:pPr algn="l" fontAlgn="t" latinLnBrk="0"/>
                      <a:r>
                        <a:rPr lang="en-GB" sz="600" i="1">
                          <a:effectLst/>
                        </a:rPr>
                        <a:t>P</a:t>
                      </a:r>
                      <a:r>
                        <a:rPr lang="en-GB" sz="600">
                          <a:effectLst/>
                        </a:rPr>
                        <a:t> value (difference between strata)</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E6E6"/>
                    </a:solidFill>
                  </a:tcPr>
                </a:tc>
                <a:extLst>
                  <a:ext uri="{0D108BD9-81ED-4DB2-BD59-A6C34878D82A}">
                    <a16:rowId xmlns:a16="http://schemas.microsoft.com/office/drawing/2014/main" val="813900478"/>
                  </a:ext>
                </a:extLst>
              </a:tr>
              <a:tr h="137618">
                <a:tc gridSpan="6">
                  <a:txBody>
                    <a:bodyPr/>
                    <a:lstStyle/>
                    <a:p>
                      <a:pPr algn="l" fontAlgn="t" latinLnBrk="0"/>
                      <a:r>
                        <a:rPr lang="en-GB" sz="600" dirty="0">
                          <a:effectLst/>
                        </a:rPr>
                        <a:t>Intervention period</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68348551"/>
                  </a:ext>
                </a:extLst>
              </a:tr>
              <a:tr h="163436">
                <a:tc>
                  <a:txBody>
                    <a:bodyPr/>
                    <a:lstStyle/>
                    <a:p>
                      <a:pPr algn="l" fontAlgn="t" latinLnBrk="0"/>
                      <a:r>
                        <a:rPr lang="en-GB" sz="600">
                          <a:effectLst/>
                        </a:rPr>
                        <a:t> ≥12 weeks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12</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−0.33 (−0.60 to −0.06)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84.9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68688409"/>
                  </a:ext>
                </a:extLst>
              </a:tr>
              <a:tr h="163436">
                <a:tc>
                  <a:txBody>
                    <a:bodyPr/>
                    <a:lstStyle/>
                    <a:p>
                      <a:pPr algn="l" fontAlgn="t" latinLnBrk="0"/>
                      <a:r>
                        <a:rPr lang="en-GB" sz="600">
                          <a:effectLst/>
                        </a:rPr>
                        <a:t> &lt;12 weeks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−0.39 (−0.62 to −0.17)</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46.5</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0.72</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81213605"/>
                  </a:ext>
                </a:extLst>
              </a:tr>
              <a:tr h="137618">
                <a:tc gridSpan="6">
                  <a:txBody>
                    <a:bodyPr/>
                    <a:lstStyle/>
                    <a:p>
                      <a:pPr algn="l" fontAlgn="t" latinLnBrk="0"/>
                      <a:r>
                        <a:rPr lang="en-GB" sz="600" dirty="0">
                          <a:effectLst/>
                        </a:rPr>
                        <a:t>Frequency</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2845422"/>
                  </a:ext>
                </a:extLst>
              </a:tr>
              <a:tr h="163436">
                <a:tc>
                  <a:txBody>
                    <a:bodyPr/>
                    <a:lstStyle/>
                    <a:p>
                      <a:pPr algn="l" fontAlgn="t" latinLnBrk="0"/>
                      <a:r>
                        <a:rPr lang="en-GB" sz="600" dirty="0">
                          <a:effectLst/>
                        </a:rPr>
                        <a:t> ≥3/week</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17</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−0.25 (−0.44 to −0.06)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77.8</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dirty="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45399443"/>
                  </a:ext>
                </a:extLst>
              </a:tr>
              <a:tr h="163436">
                <a:tc>
                  <a:txBody>
                    <a:bodyPr/>
                    <a:lstStyle/>
                    <a:p>
                      <a:pPr algn="l" fontAlgn="t" latinLnBrk="0"/>
                      <a:r>
                        <a:rPr lang="en-GB" sz="600">
                          <a:effectLst/>
                        </a:rPr>
                        <a:t> &lt;3/week</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−0.66 (−0.88 to −0.44)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11.7</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88945475"/>
                  </a:ext>
                </a:extLst>
              </a:tr>
              <a:tr h="137618">
                <a:tc gridSpan="6">
                  <a:txBody>
                    <a:bodyPr/>
                    <a:lstStyle/>
                    <a:p>
                      <a:pPr algn="l" fontAlgn="t" latinLnBrk="0"/>
                      <a:r>
                        <a:rPr lang="en-GB" sz="600">
                          <a:effectLst/>
                        </a:rPr>
                        <a:t>No. of items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63734504"/>
                  </a:ext>
                </a:extLst>
              </a:tr>
              <a:tr h="163436">
                <a:tc>
                  <a:txBody>
                    <a:bodyPr/>
                    <a:lstStyle/>
                    <a:p>
                      <a:pPr algn="l" fontAlgn="t" latinLnBrk="0"/>
                      <a:r>
                        <a:rPr lang="en-GB" sz="600">
                          <a:effectLst/>
                        </a:rPr>
                        <a:t> ≥9 items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−0.54 (−0.90 to −0.19)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49.7</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56101401"/>
                  </a:ext>
                </a:extLst>
              </a:tr>
              <a:tr h="163436">
                <a:tc>
                  <a:txBody>
                    <a:bodyPr/>
                    <a:lstStyle/>
                    <a:p>
                      <a:pPr algn="l" fontAlgn="t" latinLnBrk="0"/>
                      <a:r>
                        <a:rPr lang="en-GB" sz="600" dirty="0">
                          <a:effectLst/>
                        </a:rPr>
                        <a:t> &lt;9 items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13</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−0.25 (−0.47 to −0.04)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dirty="0">
                          <a:effectLst/>
                        </a:rPr>
                        <a:t>84.1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0.24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69017845"/>
                  </a:ext>
                </a:extLst>
              </a:tr>
              <a:tr h="137618">
                <a:tc gridSpan="6">
                  <a:txBody>
                    <a:bodyPr/>
                    <a:lstStyle/>
                    <a:p>
                      <a:pPr algn="l" fontAlgn="t" latinLnBrk="0"/>
                      <a:r>
                        <a:rPr lang="en-GB" sz="600" dirty="0">
                          <a:effectLst/>
                        </a:rPr>
                        <a:t>Intensity</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2842305"/>
                  </a:ext>
                </a:extLst>
              </a:tr>
              <a:tr h="163436">
                <a:tc>
                  <a:txBody>
                    <a:bodyPr/>
                    <a:lstStyle/>
                    <a:p>
                      <a:pPr algn="l" fontAlgn="t" latinLnBrk="0"/>
                      <a:r>
                        <a:rPr lang="en-GB" sz="600">
                          <a:effectLst/>
                        </a:rPr>
                        <a:t> ≥75 % of 1 RM</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−0.41 (−0.72 to −0.09)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86.8</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40560703"/>
                  </a:ext>
                </a:extLst>
              </a:tr>
              <a:tr h="163436">
                <a:tc>
                  <a:txBody>
                    <a:bodyPr/>
                    <a:lstStyle/>
                    <a:p>
                      <a:pPr algn="l" fontAlgn="t" latinLnBrk="0"/>
                      <a:r>
                        <a:rPr lang="en-GB" sz="600">
                          <a:effectLst/>
                        </a:rPr>
                        <a:t> &lt;75 % of 1 RM</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−0.30 (−0.51 to −0.09)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53.3</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0.02</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0.60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60204220"/>
                  </a:ext>
                </a:extLst>
              </a:tr>
              <a:tr h="137618">
                <a:tc gridSpan="6">
                  <a:txBody>
                    <a:bodyPr/>
                    <a:lstStyle/>
                    <a:p>
                      <a:pPr algn="l" fontAlgn="t" latinLnBrk="0"/>
                      <a:r>
                        <a:rPr lang="en-GB" sz="600" dirty="0">
                          <a:effectLst/>
                        </a:rPr>
                        <a:t>Interval</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1548123"/>
                  </a:ext>
                </a:extLst>
              </a:tr>
              <a:tr h="163436">
                <a:tc>
                  <a:txBody>
                    <a:bodyPr/>
                    <a:lstStyle/>
                    <a:p>
                      <a:pPr algn="l" fontAlgn="t" latinLnBrk="0"/>
                      <a:r>
                        <a:rPr lang="en-GB" sz="600" dirty="0">
                          <a:effectLst/>
                        </a:rPr>
                        <a:t> ≥1.5 min</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8</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−0.47 (−0.88 to −0.06)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91.3</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54997094"/>
                  </a:ext>
                </a:extLst>
              </a:tr>
              <a:tr h="163436">
                <a:tc>
                  <a:txBody>
                    <a:bodyPr/>
                    <a:lstStyle/>
                    <a:p>
                      <a:pPr algn="l" fontAlgn="t" latinLnBrk="0"/>
                      <a:r>
                        <a:rPr lang="en-GB" sz="600">
                          <a:effectLst/>
                        </a:rPr>
                        <a:t> &lt;1.5 min</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5</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−0.38 (−0.97 to −0.21)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0.95</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dirty="0">
                          <a:effectLst/>
                        </a:rPr>
                        <a:t>0.85</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09169397"/>
                  </a:ext>
                </a:extLst>
              </a:tr>
              <a:tr h="137618">
                <a:tc gridSpan="6">
                  <a:txBody>
                    <a:bodyPr/>
                    <a:lstStyle/>
                    <a:p>
                      <a:pPr algn="l" fontAlgn="t" latinLnBrk="0"/>
                      <a:r>
                        <a:rPr lang="en-GB" sz="600" dirty="0">
                          <a:effectLst/>
                        </a:rPr>
                        <a:t>Total sets per bout of exercise</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6785390"/>
                  </a:ext>
                </a:extLst>
              </a:tr>
              <a:tr h="163436">
                <a:tc>
                  <a:txBody>
                    <a:bodyPr/>
                    <a:lstStyle/>
                    <a:p>
                      <a:pPr algn="l" fontAlgn="t" latinLnBrk="0"/>
                      <a:r>
                        <a:rPr lang="en-GB" sz="600">
                          <a:effectLst/>
                        </a:rPr>
                        <a:t> ≥21 sets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10</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−0.65 (−0.97 to −0.32)</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62.7</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0.004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36077923"/>
                  </a:ext>
                </a:extLst>
              </a:tr>
              <a:tr h="163436">
                <a:tc>
                  <a:txBody>
                    <a:bodyPr/>
                    <a:lstStyle/>
                    <a:p>
                      <a:pPr algn="l" fontAlgn="t" latinLnBrk="0"/>
                      <a:r>
                        <a:rPr lang="en-GB" sz="600">
                          <a:effectLst/>
                        </a:rPr>
                        <a:t> &lt;21 sets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13</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−0.16 (−0.38 to 0.05)</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79.8</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0.03</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80405927"/>
                  </a:ext>
                </a:extLst>
              </a:tr>
              <a:tr h="137618">
                <a:tc gridSpan="6">
                  <a:txBody>
                    <a:bodyPr/>
                    <a:lstStyle/>
                    <a:p>
                      <a:pPr algn="l" fontAlgn="t" latinLnBrk="0"/>
                      <a:r>
                        <a:rPr lang="en-GB" sz="600">
                          <a:effectLst/>
                        </a:rPr>
                        <a:t>Total sets per week</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4545970"/>
                  </a:ext>
                </a:extLst>
              </a:tr>
              <a:tr h="163436">
                <a:tc>
                  <a:txBody>
                    <a:bodyPr/>
                    <a:lstStyle/>
                    <a:p>
                      <a:pPr algn="l" fontAlgn="t" latinLnBrk="0"/>
                      <a:r>
                        <a:rPr lang="en-GB" sz="600">
                          <a:effectLst/>
                        </a:rPr>
                        <a:t> ≥60 sets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14</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−0.32 (−0.58 to −0.06)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80.9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l" fontAlgn="t"/>
                      <a:r>
                        <a:rPr lang="en-GB" sz="600">
                          <a:effectLst/>
                        </a:rPr>
                        <a:t> </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17772628"/>
                  </a:ext>
                </a:extLst>
              </a:tr>
              <a:tr h="163436">
                <a:tc>
                  <a:txBody>
                    <a:bodyPr/>
                    <a:lstStyle/>
                    <a:p>
                      <a:pPr algn="l" fontAlgn="t" latinLnBrk="0"/>
                      <a:r>
                        <a:rPr lang="en-GB" sz="600">
                          <a:effectLst/>
                        </a:rPr>
                        <a:t> &lt;60 sets</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−0.40 (−0.70 to −0.09)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72.6</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a:effectLst/>
                        </a:rPr>
                        <a:t>&lt;0.001</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fontAlgn="t" latinLnBrk="0"/>
                      <a:r>
                        <a:rPr lang="en-GB" sz="600" dirty="0">
                          <a:effectLst/>
                        </a:rPr>
                        <a:t>0.09</a:t>
                      </a:r>
                    </a:p>
                  </a:txBody>
                  <a:tcPr marL="17659" marR="17659" marT="17659" marB="17659">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40913277"/>
                  </a:ext>
                </a:extLst>
              </a:tr>
            </a:tbl>
          </a:graphicData>
        </a:graphic>
      </p:graphicFrame>
    </p:spTree>
    <p:extLst>
      <p:ext uri="{BB962C8B-B14F-4D97-AF65-F5344CB8AC3E}">
        <p14:creationId xmlns:p14="http://schemas.microsoft.com/office/powerpoint/2010/main" val="12508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A789-E72D-4647-8D25-1D701A5DF254}"/>
              </a:ext>
            </a:extLst>
          </p:cNvPr>
          <p:cNvSpPr>
            <a:spLocks noGrp="1"/>
          </p:cNvSpPr>
          <p:nvPr>
            <p:ph type="title"/>
          </p:nvPr>
        </p:nvSpPr>
        <p:spPr/>
        <p:txBody>
          <a:bodyPr/>
          <a:lstStyle/>
          <a:p>
            <a:r>
              <a:rPr lang="nl-BE" dirty="0" err="1"/>
              <a:t>Additional</a:t>
            </a:r>
            <a:r>
              <a:rPr lang="nl-BE" dirty="0"/>
              <a:t> </a:t>
            </a:r>
            <a:r>
              <a:rPr lang="nl-BE" dirty="0" err="1"/>
              <a:t>considerations</a:t>
            </a:r>
            <a:endParaRPr lang="nl-BE" dirty="0"/>
          </a:p>
        </p:txBody>
      </p:sp>
      <p:sp>
        <p:nvSpPr>
          <p:cNvPr id="3" name="Content Placeholder 2">
            <a:extLst>
              <a:ext uri="{FF2B5EF4-FFF2-40B4-BE49-F238E27FC236}">
                <a16:creationId xmlns:a16="http://schemas.microsoft.com/office/drawing/2014/main" id="{30F63EC1-1860-4CA8-AC0B-E85A37101937}"/>
              </a:ext>
            </a:extLst>
          </p:cNvPr>
          <p:cNvSpPr>
            <a:spLocks noGrp="1"/>
          </p:cNvSpPr>
          <p:nvPr>
            <p:ph idx="1"/>
          </p:nvPr>
        </p:nvSpPr>
        <p:spPr>
          <a:xfrm>
            <a:off x="251520" y="836712"/>
            <a:ext cx="8640960" cy="648072"/>
          </a:xfrm>
        </p:spPr>
        <p:txBody>
          <a:bodyPr/>
          <a:lstStyle/>
          <a:p>
            <a:r>
              <a:rPr lang="nl-BE" dirty="0" err="1"/>
              <a:t>Optimal</a:t>
            </a:r>
            <a:r>
              <a:rPr lang="nl-BE" dirty="0"/>
              <a:t> volume of </a:t>
            </a:r>
            <a:r>
              <a:rPr lang="nl-BE" dirty="0" err="1"/>
              <a:t>endurance</a:t>
            </a:r>
            <a:r>
              <a:rPr lang="nl-BE" dirty="0"/>
              <a:t> </a:t>
            </a:r>
            <a:r>
              <a:rPr lang="nl-BE" dirty="0" err="1"/>
              <a:t>exercise</a:t>
            </a:r>
            <a:endParaRPr lang="nl-BE" dirty="0"/>
          </a:p>
        </p:txBody>
      </p:sp>
      <p:sp>
        <p:nvSpPr>
          <p:cNvPr id="4" name="TextBox 3">
            <a:extLst>
              <a:ext uri="{FF2B5EF4-FFF2-40B4-BE49-F238E27FC236}">
                <a16:creationId xmlns:a16="http://schemas.microsoft.com/office/drawing/2014/main" id="{DDE9291F-45F6-41EB-8FA5-87C179C117D0}"/>
              </a:ext>
            </a:extLst>
          </p:cNvPr>
          <p:cNvSpPr txBox="1"/>
          <p:nvPr/>
        </p:nvSpPr>
        <p:spPr>
          <a:xfrm>
            <a:off x="323528" y="5536453"/>
            <a:ext cx="8280920" cy="461665"/>
          </a:xfrm>
          <a:prstGeom prst="rect">
            <a:avLst/>
          </a:prstGeom>
          <a:noFill/>
        </p:spPr>
        <p:txBody>
          <a:bodyPr wrap="square" rtlCol="0">
            <a:spAutoFit/>
          </a:bodyPr>
          <a:lstStyle/>
          <a:p>
            <a:pPr algn="ctr"/>
            <a:r>
              <a:rPr lang="en-US" sz="1200" dirty="0"/>
              <a:t>1,100 MET min/week (i.e., the optimal dose) is equivalent on average to 244 min/week of moderate-intensity aerobic physical activity (ranging from 183 to 367 min/week, depending on the intensity of the activity, from 3 to 6 MET min)</a:t>
            </a:r>
            <a:endParaRPr lang="nl-BE" sz="1200" dirty="0"/>
          </a:p>
        </p:txBody>
      </p:sp>
      <p:pic>
        <p:nvPicPr>
          <p:cNvPr id="5" name="Picture 4">
            <a:extLst>
              <a:ext uri="{FF2B5EF4-FFF2-40B4-BE49-F238E27FC236}">
                <a16:creationId xmlns:a16="http://schemas.microsoft.com/office/drawing/2014/main" id="{C2C0B30F-9D6E-4779-BE36-58DF0A725EFE}"/>
              </a:ext>
            </a:extLst>
          </p:cNvPr>
          <p:cNvPicPr>
            <a:picLocks noChangeAspect="1"/>
          </p:cNvPicPr>
          <p:nvPr/>
        </p:nvPicPr>
        <p:blipFill>
          <a:blip r:embed="rId2"/>
          <a:stretch>
            <a:fillRect/>
          </a:stretch>
        </p:blipFill>
        <p:spPr>
          <a:xfrm>
            <a:off x="1493912" y="1402079"/>
            <a:ext cx="6156176" cy="4053842"/>
          </a:xfrm>
          <a:prstGeom prst="rect">
            <a:avLst/>
          </a:prstGeom>
        </p:spPr>
      </p:pic>
      <p:sp>
        <p:nvSpPr>
          <p:cNvPr id="7" name="TextBox 6">
            <a:extLst>
              <a:ext uri="{FF2B5EF4-FFF2-40B4-BE49-F238E27FC236}">
                <a16:creationId xmlns:a16="http://schemas.microsoft.com/office/drawing/2014/main" id="{115EA3D0-2644-4663-91EC-FB9157F40662}"/>
              </a:ext>
            </a:extLst>
          </p:cNvPr>
          <p:cNvSpPr txBox="1"/>
          <p:nvPr/>
        </p:nvSpPr>
        <p:spPr>
          <a:xfrm>
            <a:off x="107504" y="6381328"/>
            <a:ext cx="7632848" cy="400110"/>
          </a:xfrm>
          <a:prstGeom prst="rect">
            <a:avLst/>
          </a:prstGeom>
          <a:noFill/>
        </p:spPr>
        <p:txBody>
          <a:bodyPr wrap="square">
            <a:spAutoFit/>
          </a:bodyPr>
          <a:lstStyle/>
          <a:p>
            <a:r>
              <a:rPr lang="nl-BE" sz="1000" dirty="0" err="1"/>
              <a:t>Gallardo</a:t>
            </a:r>
            <a:r>
              <a:rPr lang="nl-BE" sz="1000" dirty="0"/>
              <a:t>-Gómez D, et al. </a:t>
            </a:r>
            <a:r>
              <a:rPr lang="nl-BE" sz="1000" dirty="0" err="1"/>
              <a:t>Optimal</a:t>
            </a:r>
            <a:r>
              <a:rPr lang="nl-BE" sz="1000" dirty="0"/>
              <a:t> </a:t>
            </a:r>
            <a:r>
              <a:rPr lang="nl-BE" sz="1000" dirty="0" err="1"/>
              <a:t>Dose</a:t>
            </a:r>
            <a:r>
              <a:rPr lang="nl-BE" sz="1000" dirty="0"/>
              <a:t> </a:t>
            </a:r>
            <a:r>
              <a:rPr lang="nl-BE" sz="1000" dirty="0" err="1"/>
              <a:t>and</a:t>
            </a:r>
            <a:r>
              <a:rPr lang="nl-BE" sz="1000" dirty="0"/>
              <a:t> Type of </a:t>
            </a:r>
            <a:r>
              <a:rPr lang="nl-BE" sz="1000" dirty="0" err="1"/>
              <a:t>Physical</a:t>
            </a:r>
            <a:r>
              <a:rPr lang="nl-BE" sz="1000" dirty="0"/>
              <a:t> Activity </a:t>
            </a:r>
            <a:r>
              <a:rPr lang="nl-BE" sz="1000" dirty="0" err="1"/>
              <a:t>to</a:t>
            </a:r>
            <a:r>
              <a:rPr lang="nl-BE" sz="1000" dirty="0"/>
              <a:t> </a:t>
            </a:r>
            <a:r>
              <a:rPr lang="nl-BE" sz="1000" dirty="0" err="1"/>
              <a:t>Improve</a:t>
            </a:r>
            <a:r>
              <a:rPr lang="nl-BE" sz="1000" dirty="0"/>
              <a:t> </a:t>
            </a:r>
            <a:r>
              <a:rPr lang="nl-BE" sz="1000" dirty="0" err="1"/>
              <a:t>Glycemic</a:t>
            </a:r>
            <a:r>
              <a:rPr lang="nl-BE" sz="1000" dirty="0"/>
              <a:t> Control in People </a:t>
            </a:r>
            <a:r>
              <a:rPr lang="nl-BE" sz="1000" dirty="0" err="1"/>
              <a:t>Diagnosed</a:t>
            </a:r>
            <a:r>
              <a:rPr lang="nl-BE" sz="1000" dirty="0"/>
              <a:t> </a:t>
            </a:r>
            <a:r>
              <a:rPr lang="nl-BE" sz="1000" dirty="0" err="1"/>
              <a:t>With</a:t>
            </a:r>
            <a:r>
              <a:rPr lang="nl-BE" sz="1000" dirty="0"/>
              <a:t> Type 2 Diabetes: A </a:t>
            </a:r>
            <a:r>
              <a:rPr lang="nl-BE" sz="1000" dirty="0" err="1"/>
              <a:t>Systematic</a:t>
            </a:r>
            <a:r>
              <a:rPr lang="nl-BE" sz="1000" dirty="0"/>
              <a:t> Review </a:t>
            </a:r>
            <a:r>
              <a:rPr lang="nl-BE" sz="1000" dirty="0" err="1"/>
              <a:t>and</a:t>
            </a:r>
            <a:r>
              <a:rPr lang="nl-BE" sz="1000" dirty="0"/>
              <a:t> Meta-analysis. Diabetes Care. 2024;47(2):295-303.</a:t>
            </a:r>
          </a:p>
        </p:txBody>
      </p:sp>
    </p:spTree>
    <p:extLst>
      <p:ext uri="{BB962C8B-B14F-4D97-AF65-F5344CB8AC3E}">
        <p14:creationId xmlns:p14="http://schemas.microsoft.com/office/powerpoint/2010/main" val="76580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Additional</a:t>
            </a:r>
            <a:r>
              <a:rPr lang="nl-BE" dirty="0"/>
              <a:t> </a:t>
            </a:r>
            <a:r>
              <a:rPr lang="nl-BE" dirty="0" err="1"/>
              <a:t>considerations</a:t>
            </a:r>
            <a:r>
              <a:rPr lang="nl-BE" dirty="0"/>
              <a:t> in type 1 diabetes</a:t>
            </a:r>
            <a:endParaRPr lang="en-GB" dirty="0"/>
          </a:p>
        </p:txBody>
      </p:sp>
      <p:grpSp>
        <p:nvGrpSpPr>
          <p:cNvPr id="4" name="Group 4"/>
          <p:cNvGrpSpPr>
            <a:grpSpLocks noChangeAspect="1"/>
          </p:cNvGrpSpPr>
          <p:nvPr/>
        </p:nvGrpSpPr>
        <p:grpSpPr bwMode="auto">
          <a:xfrm>
            <a:off x="1533225" y="1628800"/>
            <a:ext cx="6138812" cy="4572436"/>
            <a:chOff x="1281" y="969"/>
            <a:chExt cx="3198" cy="2382"/>
          </a:xfrm>
        </p:grpSpPr>
        <p:sp>
          <p:nvSpPr>
            <p:cNvPr id="5" name="AutoShape 3"/>
            <p:cNvSpPr>
              <a:spLocks noChangeAspect="1" noChangeArrowheads="1" noTextEdit="1"/>
            </p:cNvSpPr>
            <p:nvPr/>
          </p:nvSpPr>
          <p:spPr bwMode="auto">
            <a:xfrm>
              <a:off x="1281" y="969"/>
              <a:ext cx="3198"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7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1" y="969"/>
              <a:ext cx="3202" cy="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noChangeAspect="1"/>
          </p:cNvGrpSpPr>
          <p:nvPr/>
        </p:nvGrpSpPr>
        <p:grpSpPr bwMode="auto">
          <a:xfrm>
            <a:off x="251520" y="764704"/>
            <a:ext cx="4608513" cy="855663"/>
            <a:chOff x="68" y="482"/>
            <a:chExt cx="2903" cy="539"/>
          </a:xfrm>
        </p:grpSpPr>
        <p:sp>
          <p:nvSpPr>
            <p:cNvPr id="8" name="AutoShape 7"/>
            <p:cNvSpPr>
              <a:spLocks noChangeAspect="1" noChangeArrowheads="1" noTextEdit="1"/>
            </p:cNvSpPr>
            <p:nvPr/>
          </p:nvSpPr>
          <p:spPr bwMode="auto">
            <a:xfrm>
              <a:off x="68" y="482"/>
              <a:ext cx="290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 y="482"/>
              <a:ext cx="290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Afbeelding 8"/>
          <p:cNvPicPr>
            <a:picLocks noChangeAspect="1"/>
          </p:cNvPicPr>
          <p:nvPr/>
        </p:nvPicPr>
        <p:blipFill>
          <a:blip r:embed="rId4"/>
          <a:stretch>
            <a:fillRect/>
          </a:stretch>
        </p:blipFill>
        <p:spPr>
          <a:xfrm>
            <a:off x="87508" y="6724600"/>
            <a:ext cx="1436850" cy="133400"/>
          </a:xfrm>
          <a:prstGeom prst="rect">
            <a:avLst/>
          </a:prstGeom>
        </p:spPr>
      </p:pic>
    </p:spTree>
    <p:extLst>
      <p:ext uri="{BB962C8B-B14F-4D97-AF65-F5344CB8AC3E}">
        <p14:creationId xmlns:p14="http://schemas.microsoft.com/office/powerpoint/2010/main" val="336503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354EB-2B1D-4143-8409-E0BDC78C5852}"/>
              </a:ext>
            </a:extLst>
          </p:cNvPr>
          <p:cNvSpPr>
            <a:spLocks noGrp="1"/>
          </p:cNvSpPr>
          <p:nvPr>
            <p:ph type="title"/>
          </p:nvPr>
        </p:nvSpPr>
        <p:spPr/>
        <p:txBody>
          <a:bodyPr/>
          <a:lstStyle/>
          <a:p>
            <a:r>
              <a:rPr lang="nl-BE" dirty="0"/>
              <a:t>Targets of </a:t>
            </a:r>
            <a:r>
              <a:rPr lang="nl-BE" dirty="0" err="1"/>
              <a:t>exercise</a:t>
            </a:r>
            <a:r>
              <a:rPr lang="nl-BE" dirty="0"/>
              <a:t> in diabetes?</a:t>
            </a:r>
          </a:p>
        </p:txBody>
      </p:sp>
      <p:pic>
        <p:nvPicPr>
          <p:cNvPr id="4" name="Afbeelding 3"/>
          <p:cNvPicPr>
            <a:picLocks noChangeAspect="1"/>
          </p:cNvPicPr>
          <p:nvPr/>
        </p:nvPicPr>
        <p:blipFill>
          <a:blip r:embed="rId2"/>
          <a:stretch>
            <a:fillRect/>
          </a:stretch>
        </p:blipFill>
        <p:spPr>
          <a:xfrm>
            <a:off x="3131840" y="2564905"/>
            <a:ext cx="2857500" cy="2143125"/>
          </a:xfrm>
          <a:prstGeom prst="rect">
            <a:avLst/>
          </a:prstGeom>
        </p:spPr>
      </p:pic>
      <p:sp>
        <p:nvSpPr>
          <p:cNvPr id="5" name="Pijl-omlaag 4"/>
          <p:cNvSpPr/>
          <p:nvPr/>
        </p:nvSpPr>
        <p:spPr>
          <a:xfrm>
            <a:off x="4355976" y="4740243"/>
            <a:ext cx="484632" cy="4320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kstvak 8"/>
          <p:cNvSpPr txBox="1"/>
          <p:nvPr/>
        </p:nvSpPr>
        <p:spPr>
          <a:xfrm>
            <a:off x="3330573" y="5172291"/>
            <a:ext cx="2535438" cy="338554"/>
          </a:xfrm>
          <a:prstGeom prst="rect">
            <a:avLst/>
          </a:prstGeom>
          <a:noFill/>
        </p:spPr>
        <p:txBody>
          <a:bodyPr wrap="none" rtlCol="0">
            <a:spAutoFit/>
          </a:bodyPr>
          <a:lstStyle/>
          <a:p>
            <a:pPr marL="38700" defTabSz="360000">
              <a:spcBef>
                <a:spcPct val="20000"/>
              </a:spcBef>
              <a:buClr>
                <a:srgbClr val="C00000"/>
              </a:buClr>
            </a:pPr>
            <a:r>
              <a:rPr lang="nl-BE" sz="1600" b="1" dirty="0" err="1">
                <a:latin typeface="+mn-lt"/>
                <a:ea typeface="+mn-ea"/>
              </a:rPr>
              <a:t>Optimized</a:t>
            </a:r>
            <a:r>
              <a:rPr lang="nl-BE" sz="1600" b="1" dirty="0">
                <a:latin typeface="+mn-lt"/>
                <a:ea typeface="+mn-ea"/>
              </a:rPr>
              <a:t> </a:t>
            </a:r>
            <a:r>
              <a:rPr lang="nl-BE" sz="1600" b="1" dirty="0" err="1">
                <a:latin typeface="+mn-lt"/>
                <a:ea typeface="+mn-ea"/>
              </a:rPr>
              <a:t>glycemic</a:t>
            </a:r>
            <a:r>
              <a:rPr lang="nl-BE" sz="1600" b="1" dirty="0">
                <a:latin typeface="+mn-lt"/>
                <a:ea typeface="+mn-ea"/>
              </a:rPr>
              <a:t> control</a:t>
            </a:r>
            <a:endParaRPr lang="en-GB" sz="1600" b="1" dirty="0">
              <a:latin typeface="+mn-lt"/>
              <a:ea typeface="+mn-ea"/>
            </a:endParaRPr>
          </a:p>
        </p:txBody>
      </p:sp>
    </p:spTree>
    <p:extLst>
      <p:ext uri="{BB962C8B-B14F-4D97-AF65-F5344CB8AC3E}">
        <p14:creationId xmlns:p14="http://schemas.microsoft.com/office/powerpoint/2010/main" val="427569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PC_We are the ESC_16_9">
  <a:themeElements>
    <a:clrScheme name="ESC">
      <a:dk1>
        <a:sysClr val="windowText" lastClr="000000"/>
      </a:dk1>
      <a:lt1>
        <a:sysClr val="window" lastClr="FFFFFF"/>
      </a:lt1>
      <a:dk2>
        <a:srgbClr val="595959"/>
      </a:dk2>
      <a:lt2>
        <a:srgbClr val="F2F2F2"/>
      </a:lt2>
      <a:accent1>
        <a:srgbClr val="008294"/>
      </a:accent1>
      <a:accent2>
        <a:srgbClr val="D00040"/>
      </a:accent2>
      <a:accent3>
        <a:srgbClr val="80C453"/>
      </a:accent3>
      <a:accent4>
        <a:srgbClr val="741472"/>
      </a:accent4>
      <a:accent5>
        <a:srgbClr val="00476C"/>
      </a:accent5>
      <a:accent6>
        <a:srgbClr val="B00B7C"/>
      </a:accent6>
      <a:hlink>
        <a:srgbClr val="F8B836"/>
      </a:hlink>
      <a:folHlink>
        <a:srgbClr val="F583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34806</TotalTime>
  <Words>2430</Words>
  <Application>Microsoft Office PowerPoint</Application>
  <PresentationFormat>On-screen Show (4:3)</PresentationFormat>
  <Paragraphs>265</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FagoNo Medium</vt:lpstr>
      <vt:lpstr>Verdana</vt:lpstr>
      <vt:lpstr>Verdana Italic</vt:lpstr>
      <vt:lpstr>Wingdings</vt:lpstr>
      <vt:lpstr>Office Theme</vt:lpstr>
      <vt:lpstr>EAPC_We are the ESC_16_9</vt:lpstr>
      <vt:lpstr>How to prescribe physical activity in individuals with diabetes and chronic coronary syndrome and/or heart failure </vt:lpstr>
      <vt:lpstr>Conflicts of interest</vt:lpstr>
      <vt:lpstr>PowerPoint Presentation</vt:lpstr>
      <vt:lpstr>Do type 2 diabetes patients need more physical activity?</vt:lpstr>
      <vt:lpstr>Exercise recommendations for T2DM</vt:lpstr>
      <vt:lpstr>Additional considerations</vt:lpstr>
      <vt:lpstr>Additional considerations</vt:lpstr>
      <vt:lpstr>Additional considerations in type 1 diabetes</vt:lpstr>
      <vt:lpstr>Targets of exercise in diabetes?</vt:lpstr>
      <vt:lpstr>Targets of exercise in diabetes?</vt:lpstr>
      <vt:lpstr>Targeting (abdominal) fat mass</vt:lpstr>
      <vt:lpstr>Targeting blood pressure</vt:lpstr>
      <vt:lpstr>Targeting lipid profile</vt:lpstr>
      <vt:lpstr>PowerPoint Presentation</vt:lpstr>
      <vt:lpstr>General guidances</vt:lpstr>
      <vt:lpstr>Progressive build-up in intensity/duration of exercise</vt:lpstr>
      <vt:lpstr>Progressive build-up in intensity/duration of exercise</vt:lpstr>
      <vt:lpstr>Progressive build-up in intensity/duration of exercise</vt:lpstr>
      <vt:lpstr>Progressive build-up in intensity/duration of exercise</vt:lpstr>
      <vt:lpstr>Inspiratory muscle training in CHF</vt:lpstr>
      <vt:lpstr>Targeting VO2peak</vt:lpstr>
      <vt:lpstr>Targeting VO2peak</vt:lpstr>
      <vt:lpstr>Targeting VO2peak</vt:lpstr>
      <vt:lpstr>Conclusions</vt:lpstr>
      <vt:lpstr>PowerPoint Presentation</vt:lpstr>
      <vt:lpstr>HFrEF vs. HFpEF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lambr</dc:creator>
  <cp:lastModifiedBy>HANSEN Dominique</cp:lastModifiedBy>
  <cp:revision>304</cp:revision>
  <cp:lastPrinted>2016-12-19T08:56:06Z</cp:lastPrinted>
  <dcterms:created xsi:type="dcterms:W3CDTF">2009-12-01T15:52:26Z</dcterms:created>
  <dcterms:modified xsi:type="dcterms:W3CDTF">2024-09-09T11:35:34Z</dcterms:modified>
</cp:coreProperties>
</file>