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121" r:id="rId3"/>
    <p:sldId id="2146" r:id="rId4"/>
    <p:sldId id="2122" r:id="rId5"/>
    <p:sldId id="2123" r:id="rId6"/>
    <p:sldId id="2134" r:id="rId7"/>
    <p:sldId id="2133" r:id="rId8"/>
    <p:sldId id="2132" r:id="rId9"/>
    <p:sldId id="2131" r:id="rId10"/>
    <p:sldId id="2130" r:id="rId11"/>
    <p:sldId id="2129" r:id="rId12"/>
    <p:sldId id="2128" r:id="rId13"/>
    <p:sldId id="2124" r:id="rId14"/>
    <p:sldId id="2126" r:id="rId15"/>
    <p:sldId id="2125" r:id="rId16"/>
    <p:sldId id="2127" r:id="rId17"/>
    <p:sldId id="2147" r:id="rId18"/>
    <p:sldId id="592" r:id="rId19"/>
  </p:sldIdLst>
  <p:sldSz cx="9144000" cy="6858000" type="screen4x3"/>
  <p:notesSz cx="7104063" cy="10234613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CE0045"/>
    <a:srgbClr val="005799"/>
    <a:srgbClr val="C3082B"/>
    <a:srgbClr val="AECC2A"/>
    <a:srgbClr val="79206E"/>
    <a:srgbClr val="4FB09C"/>
    <a:srgbClr val="DE6224"/>
    <a:srgbClr val="4F4F4F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7" autoAdjust="0"/>
    <p:restoredTop sz="67995" autoAdjust="0"/>
  </p:normalViewPr>
  <p:slideViewPr>
    <p:cSldViewPr>
      <p:cViewPr varScale="1">
        <p:scale>
          <a:sx n="55" d="100"/>
          <a:sy n="55" d="100"/>
        </p:scale>
        <p:origin x="230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534D8A6-E91F-2349-9524-29B4C5A5DC2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 fontAlgn="auto">
              <a:spcBef>
                <a:spcPts val="0"/>
              </a:spcBef>
              <a:spcAft>
                <a:spcPts val="0"/>
              </a:spcAft>
              <a:defRPr/>
            </a:pPr>
            <a:fld id="{A5269B1F-2175-5544-BE12-0614099C05A1}" type="slidenum">
              <a:rPr lang="en-BE" sz="1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90752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BE" sz="14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55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f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50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50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6" name="Afbeelding 5" descr="be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8611"/>
          <a:stretch/>
        </p:blipFill>
        <p:spPr>
          <a:xfrm>
            <a:off x="0" y="1"/>
            <a:ext cx="9144000" cy="4160234"/>
          </a:xfrm>
          <a:prstGeom prst="rect">
            <a:avLst/>
          </a:prstGeom>
        </p:spPr>
      </p:pic>
      <p:pic>
        <p:nvPicPr>
          <p:cNvPr id="7" name="Afbeelding 6" descr="logo-slide-titel-zwart-be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9" y="186049"/>
            <a:ext cx="8644512" cy="64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2D2"/>
          </a:solidFill>
          <a:ln>
            <a:solidFill>
              <a:srgbClr val="FFFF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logo-slide-titel-wit-b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" y="188713"/>
            <a:ext cx="8637508" cy="64806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8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8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99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81332"/>
            <a:ext cx="108012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5" y="6381332"/>
            <a:ext cx="33123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 dirty="0"/>
          </a:p>
        </p:txBody>
      </p:sp>
      <p:pic>
        <p:nvPicPr>
          <p:cNvPr id="4" name="Afbeelding 3" descr="logo-slide-b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20912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81332"/>
            <a:ext cx="108012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5" y="6381332"/>
            <a:ext cx="33123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 dirty="0"/>
          </a:p>
        </p:txBody>
      </p:sp>
      <p:pic>
        <p:nvPicPr>
          <p:cNvPr id="5" name="Afbeelding 4" descr="BEW-ligge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20302"/>
            <a:ext cx="3312368" cy="8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50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50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8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8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3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32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6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41492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941" y="6354395"/>
            <a:ext cx="581011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0007" y="6354395"/>
            <a:ext cx="752475" cy="365125"/>
          </a:xfrm>
        </p:spPr>
        <p:txBody>
          <a:bodyPr/>
          <a:lstStyle>
            <a:lvl1pPr algn="ctr">
              <a:defRPr/>
            </a:lvl1pPr>
          </a:lstStyle>
          <a:p>
            <a:fld id="{BBB2625E-E22D-324D-B6D3-F6234E5E9FE9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DB3F65-3C80-4B56-8829-DDD2D596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2364" y="6051879"/>
            <a:ext cx="928619" cy="66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43498-8625-43D8-B0DC-AECAF9A5D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052" b="13826"/>
          <a:stretch/>
        </p:blipFill>
        <p:spPr>
          <a:xfrm>
            <a:off x="123847" y="6051879"/>
            <a:ext cx="888744" cy="667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BB2B2-893B-4B05-80EF-8EE1319580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805" y="6076432"/>
            <a:ext cx="639733" cy="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Future proof business economist - Tom Kuppens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8" r:id="rId2"/>
    <p:sldLayoutId id="2147483689" r:id="rId3"/>
    <p:sldLayoutId id="2147483707" r:id="rId4"/>
    <p:sldLayoutId id="2147483683" r:id="rId5"/>
    <p:sldLayoutId id="2147483685" r:id="rId6"/>
    <p:sldLayoutId id="2147483684" r:id="rId7"/>
    <p:sldLayoutId id="2147483706" r:id="rId8"/>
    <p:sldLayoutId id="2147483708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om.kuppens@uhasselt.be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hyperlink" Target="https://www.linkedin.com/in/tomkuppe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2826" t="-17505" r="-3165" b="-54439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-5634" y="799762"/>
            <a:ext cx="9144000" cy="1126148"/>
            <a:chOff x="0" y="-38100"/>
            <a:chExt cx="6060113" cy="746346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6060113" cy="708246"/>
            </a:xfrm>
            <a:custGeom>
              <a:avLst/>
              <a:gdLst/>
              <a:ahLst/>
              <a:cxnLst/>
              <a:rect l="l" t="t" r="r" b="b"/>
              <a:pathLst>
                <a:path w="6060113" h="708246" extrusionOk="0">
                  <a:moveTo>
                    <a:pt x="0" y="0"/>
                  </a:moveTo>
                  <a:lnTo>
                    <a:pt x="6060113" y="0"/>
                  </a:lnTo>
                  <a:lnTo>
                    <a:pt x="6060113" y="708246"/>
                  </a:lnTo>
                  <a:lnTo>
                    <a:pt x="0" y="708246"/>
                  </a:lnTo>
                  <a:close/>
                </a:path>
              </a:pathLst>
            </a:custGeom>
            <a:solidFill>
              <a:srgbClr val="FFCC7A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38100"/>
              <a:ext cx="6060113" cy="746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63" tIns="27463" rIns="27463" bIns="27463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-5634" y="5254241"/>
            <a:ext cx="9144000" cy="744967"/>
            <a:chOff x="0" y="-38100"/>
            <a:chExt cx="6060113" cy="493721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6060113" cy="455621"/>
            </a:xfrm>
            <a:custGeom>
              <a:avLst/>
              <a:gdLst/>
              <a:ahLst/>
              <a:cxnLst/>
              <a:rect l="l" t="t" r="r" b="b"/>
              <a:pathLst>
                <a:path w="6060113" h="455621" extrusionOk="0">
                  <a:moveTo>
                    <a:pt x="0" y="0"/>
                  </a:moveTo>
                  <a:lnTo>
                    <a:pt x="6060113" y="0"/>
                  </a:lnTo>
                  <a:lnTo>
                    <a:pt x="6060113" y="455621"/>
                  </a:lnTo>
                  <a:lnTo>
                    <a:pt x="0" y="455621"/>
                  </a:lnTo>
                  <a:close/>
                </a:path>
              </a:pathLst>
            </a:custGeom>
            <a:solidFill>
              <a:srgbClr val="FFCC7A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-38100"/>
              <a:ext cx="6060113" cy="493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63" tIns="27463" rIns="27463" bIns="27463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/>
          <p:nvPr/>
        </p:nvSpPr>
        <p:spPr>
          <a:xfrm>
            <a:off x="202964" y="958151"/>
            <a:ext cx="888002" cy="866859"/>
          </a:xfrm>
          <a:custGeom>
            <a:avLst/>
            <a:gdLst/>
            <a:ahLst/>
            <a:cxnLst/>
            <a:rect l="l" t="t" r="r" b="b"/>
            <a:pathLst>
              <a:path w="1776003" h="1733717" extrusionOk="0">
                <a:moveTo>
                  <a:pt x="0" y="0"/>
                </a:moveTo>
                <a:lnTo>
                  <a:pt x="1776003" y="0"/>
                </a:lnTo>
                <a:lnTo>
                  <a:pt x="1776003" y="1733717"/>
                </a:lnTo>
                <a:lnTo>
                  <a:pt x="0" y="1733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8663" t="-18369" r="-429434" b="-8598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829589" y="857250"/>
            <a:ext cx="2314411" cy="1068660"/>
          </a:xfrm>
          <a:custGeom>
            <a:avLst/>
            <a:gdLst/>
            <a:ahLst/>
            <a:cxnLst/>
            <a:rect l="l" t="t" r="r" b="b"/>
            <a:pathLst>
              <a:path w="4628822" h="2137319" extrusionOk="0">
                <a:moveTo>
                  <a:pt x="0" y="0"/>
                </a:moveTo>
                <a:lnTo>
                  <a:pt x="4628822" y="0"/>
                </a:lnTo>
                <a:lnTo>
                  <a:pt x="4628822" y="2137319"/>
                </a:lnTo>
                <a:lnTo>
                  <a:pt x="0" y="2137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37255" y="1109005"/>
            <a:ext cx="66582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B2125"/>
                </a:solidFill>
                <a:latin typeface="Open Sans"/>
                <a:ea typeface="Open Sans"/>
                <a:cs typeface="Open Sans"/>
                <a:sym typeface="Open Sans"/>
              </a:rPr>
              <a:t>CO-CREATING CHANGE FOR SUSTAINABILITY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237255" y="1382055"/>
            <a:ext cx="504006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970473"/>
                </a:solidFill>
                <a:latin typeface="Open Sans"/>
                <a:ea typeface="Open Sans"/>
                <a:cs typeface="Open Sans"/>
                <a:sym typeface="Open Sans"/>
              </a:rPr>
              <a:t>September 8-10, 2024 | Padua, Italy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827584" y="2877306"/>
            <a:ext cx="7632848" cy="9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b="1" dirty="0">
                <a:solidFill>
                  <a:srgbClr val="AB0E09"/>
                </a:solidFill>
                <a:latin typeface="Open Sans"/>
                <a:ea typeface="Open Sans"/>
                <a:cs typeface="Open Sans"/>
                <a:sym typeface="Open Sans"/>
              </a:rPr>
              <a:t>What characterizes a future-proof </a:t>
            </a:r>
            <a:br>
              <a:rPr lang="en-US" sz="2750" b="1" dirty="0">
                <a:solidFill>
                  <a:srgbClr val="AB0E0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50" b="1" dirty="0">
                <a:solidFill>
                  <a:srgbClr val="AB0E09"/>
                </a:solidFill>
                <a:latin typeface="Open Sans"/>
                <a:ea typeface="Open Sans"/>
                <a:cs typeface="Open Sans"/>
                <a:sym typeface="Open Sans"/>
              </a:rPr>
              <a:t>business economist?</a:t>
            </a:r>
            <a:endParaRPr lang="en-US" dirty="0"/>
          </a:p>
        </p:txBody>
      </p:sp>
      <p:sp>
        <p:nvSpPr>
          <p:cNvPr id="101" name="Google Shape;101;p1"/>
          <p:cNvSpPr txBox="1"/>
          <p:nvPr/>
        </p:nvSpPr>
        <p:spPr>
          <a:xfrm>
            <a:off x="575556" y="3808330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Tom Kuppens</a:t>
            </a:r>
            <a:r>
              <a:rPr lang="en-US" sz="2000" u="sng" baseline="30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1,2,3</a:t>
            </a: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, Cathy Macharis</a:t>
            </a:r>
            <a:r>
              <a:rPr lang="en-US" sz="2000" baseline="30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, Leen Audenaert</a:t>
            </a:r>
            <a:r>
              <a:rPr lang="en-US" sz="2000" baseline="30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, Tom Janssen</a:t>
            </a:r>
            <a:r>
              <a:rPr lang="en-US" sz="2000" baseline="30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u="sng" dirty="0"/>
          </a:p>
        </p:txBody>
      </p:sp>
      <p:sp>
        <p:nvSpPr>
          <p:cNvPr id="102" name="Google Shape;102;p1"/>
          <p:cNvSpPr txBox="1"/>
          <p:nvPr/>
        </p:nvSpPr>
        <p:spPr>
          <a:xfrm>
            <a:off x="1314896" y="4413834"/>
            <a:ext cx="665822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(1) Vrije Universiteit Brussel; (2) Hasselt University; </a:t>
            </a:r>
            <a:b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(3) COPERNICUS Alliance; (4) </a:t>
            </a:r>
            <a:r>
              <a:rPr lang="en-US" sz="2000" dirty="0" err="1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Duurzaam</a:t>
            </a:r>
            <a:r>
              <a:rPr lang="en-US" sz="2000" dirty="0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B3467"/>
                </a:solidFill>
                <a:latin typeface="Open Sans"/>
                <a:ea typeface="Open Sans"/>
                <a:cs typeface="Open Sans"/>
                <a:sym typeface="Open Sans"/>
              </a:rPr>
              <a:t>Educatiepunt</a:t>
            </a:r>
            <a:endParaRPr dirty="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2577327" y="5381200"/>
            <a:ext cx="4160712" cy="547478"/>
            <a:chOff x="5089776" y="9047899"/>
            <a:chExt cx="8321424" cy="1094956"/>
          </a:xfrm>
        </p:grpSpPr>
        <p:grpSp>
          <p:nvGrpSpPr>
            <p:cNvPr id="104" name="Google Shape;104;p1"/>
            <p:cNvGrpSpPr/>
            <p:nvPr/>
          </p:nvGrpSpPr>
          <p:grpSpPr>
            <a:xfrm>
              <a:off x="5089776" y="9047899"/>
              <a:ext cx="5570727" cy="1094956"/>
              <a:chOff x="0" y="0"/>
              <a:chExt cx="6407506" cy="1259429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0" y="0"/>
                <a:ext cx="3229305" cy="1259429"/>
              </a:xfrm>
              <a:custGeom>
                <a:avLst/>
                <a:gdLst/>
                <a:ahLst/>
                <a:cxnLst/>
                <a:rect l="l" t="t" r="r" b="b"/>
                <a:pathLst>
                  <a:path w="3229305" h="1259429" extrusionOk="0">
                    <a:moveTo>
                      <a:pt x="0" y="0"/>
                    </a:moveTo>
                    <a:lnTo>
                      <a:pt x="3229305" y="0"/>
                    </a:lnTo>
                    <a:lnTo>
                      <a:pt x="3229305" y="1259429"/>
                    </a:lnTo>
                    <a:lnTo>
                      <a:pt x="0" y="1259429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3698832" y="22757"/>
                <a:ext cx="2708674" cy="1213914"/>
              </a:xfrm>
              <a:custGeom>
                <a:avLst/>
                <a:gdLst/>
                <a:ahLst/>
                <a:cxnLst/>
                <a:rect l="l" t="t" r="r" b="b"/>
                <a:pathLst>
                  <a:path w="2708674" h="1213914" extrusionOk="0">
                    <a:moveTo>
                      <a:pt x="0" y="0"/>
                    </a:moveTo>
                    <a:lnTo>
                      <a:pt x="2708674" y="0"/>
                    </a:lnTo>
                    <a:lnTo>
                      <a:pt x="2708674" y="1213915"/>
                    </a:lnTo>
                    <a:lnTo>
                      <a:pt x="0" y="121391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7" name="Google Shape;10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972800" y="9123905"/>
              <a:ext cx="2438400" cy="9991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4708-CAFE-4726-BE4E-B7BE712A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exhibits regenerative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94CC-2BE6-4076-9820-B12BFEE4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836712"/>
            <a:ext cx="4311205" cy="5141492"/>
          </a:xfrm>
        </p:spPr>
        <p:txBody>
          <a:bodyPr/>
          <a:lstStyle/>
          <a:p>
            <a:endParaRPr lang="nl-BE" sz="2000" u="sng" dirty="0"/>
          </a:p>
          <a:p>
            <a:r>
              <a:rPr lang="nl-BE" sz="2000" u="sng" dirty="0" err="1"/>
              <a:t>individual</a:t>
            </a:r>
            <a:r>
              <a:rPr lang="nl-BE" sz="2000" u="sng" dirty="0"/>
              <a:t> level</a:t>
            </a:r>
            <a:r>
              <a:rPr lang="nl-BE" sz="2000" dirty="0"/>
              <a:t>: </a:t>
            </a:r>
            <a:br>
              <a:rPr lang="nl-BE" sz="2000" dirty="0"/>
            </a:br>
            <a:r>
              <a:rPr lang="nl-BE" sz="2000" dirty="0" err="1"/>
              <a:t>inner</a:t>
            </a:r>
            <a:r>
              <a:rPr lang="nl-BE" sz="2000" dirty="0"/>
              <a:t> development in </a:t>
            </a:r>
            <a:r>
              <a:rPr lang="nl-BE" sz="2000" dirty="0" err="1"/>
              <a:t>terms</a:t>
            </a:r>
            <a:r>
              <a:rPr lang="nl-BE" sz="2000" dirty="0"/>
              <a:t> of </a:t>
            </a:r>
            <a:r>
              <a:rPr lang="nl-BE" sz="2000" dirty="0" err="1"/>
              <a:t>sustainability</a:t>
            </a:r>
            <a:endParaRPr lang="nl-BE" sz="2000" dirty="0"/>
          </a:p>
          <a:p>
            <a:endParaRPr lang="nl-BE" sz="2000" u="sng" dirty="0"/>
          </a:p>
          <a:p>
            <a:r>
              <a:rPr lang="nl-BE" sz="2000" u="sng" dirty="0" err="1"/>
              <a:t>organisational</a:t>
            </a:r>
            <a:r>
              <a:rPr lang="nl-BE" sz="2000" u="sng" dirty="0"/>
              <a:t> level</a:t>
            </a:r>
            <a:r>
              <a:rPr lang="nl-BE" sz="2000" dirty="0"/>
              <a:t>: managing change </a:t>
            </a:r>
            <a:r>
              <a:rPr lang="nl-BE" sz="2000" dirty="0" err="1"/>
              <a:t>processes</a:t>
            </a:r>
            <a:r>
              <a:rPr lang="nl-BE" sz="2000" dirty="0"/>
              <a:t>, </a:t>
            </a:r>
            <a:br>
              <a:rPr lang="nl-BE" sz="2000" dirty="0"/>
            </a:br>
            <a:r>
              <a:rPr lang="nl-BE" sz="2000" dirty="0" err="1"/>
              <a:t>behavioural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systemic</a:t>
            </a:r>
            <a:r>
              <a:rPr lang="nl-BE" sz="2000" dirty="0"/>
              <a:t> change</a:t>
            </a:r>
          </a:p>
          <a:p>
            <a:endParaRPr lang="nl-BE" sz="2000" u="sng" dirty="0"/>
          </a:p>
          <a:p>
            <a:r>
              <a:rPr lang="nl-BE" sz="2000" u="sng" dirty="0" err="1"/>
              <a:t>value</a:t>
            </a:r>
            <a:r>
              <a:rPr lang="nl-BE" sz="2000" u="sng" dirty="0"/>
              <a:t> chain level</a:t>
            </a:r>
            <a:r>
              <a:rPr lang="nl-BE" sz="2000" dirty="0"/>
              <a:t>: </a:t>
            </a:r>
            <a:br>
              <a:rPr lang="nl-BE" sz="2000" dirty="0"/>
            </a:br>
            <a:r>
              <a:rPr lang="nl-BE" sz="2000" dirty="0" err="1"/>
              <a:t>working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 in </a:t>
            </a:r>
            <a:r>
              <a:rPr lang="nl-BE" sz="2000" dirty="0" err="1"/>
              <a:t>global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local</a:t>
            </a:r>
            <a:r>
              <a:rPr lang="nl-BE" sz="2000" dirty="0"/>
              <a:t> </a:t>
            </a:r>
            <a:r>
              <a:rPr lang="nl-BE" sz="2000" dirty="0" err="1"/>
              <a:t>value</a:t>
            </a:r>
            <a:r>
              <a:rPr lang="nl-BE" sz="2000" dirty="0"/>
              <a:t> </a:t>
            </a:r>
            <a:r>
              <a:rPr lang="nl-BE" sz="2000" dirty="0" err="1"/>
              <a:t>chains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AA6ED-6032-40F9-BA09-DB2C48A7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C7A90-0E35-4B89-8698-76BF40AD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10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5B33E-CF43-4B69-A496-0BE1D63F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76" y="1091336"/>
            <a:ext cx="4562724" cy="45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2DF4-DCA1-4176-84D3-B195A0A8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takes a pluralistic view of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93CF-7CA6-45C7-9064-8B7795FE8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goes</a:t>
            </a:r>
            <a:r>
              <a:rPr lang="nl-BE" dirty="0"/>
              <a:t>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neoclassical</a:t>
            </a:r>
            <a:r>
              <a:rPr lang="nl-BE" dirty="0"/>
              <a:t> thinking </a:t>
            </a:r>
            <a:r>
              <a:rPr lang="nl-BE" dirty="0" err="1"/>
              <a:t>framework</a:t>
            </a:r>
            <a:r>
              <a:rPr lang="nl-BE" dirty="0"/>
              <a:t> of profit </a:t>
            </a:r>
            <a:r>
              <a:rPr lang="nl-BE" dirty="0" err="1"/>
              <a:t>maximisation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growth</a:t>
            </a:r>
            <a:endParaRPr lang="nl-BE" dirty="0"/>
          </a:p>
          <a:p>
            <a:r>
              <a:rPr lang="nl-BE" dirty="0" err="1"/>
              <a:t>understands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functioning</a:t>
            </a:r>
            <a:r>
              <a:rPr lang="nl-BE" dirty="0"/>
              <a:t> of energy </a:t>
            </a:r>
            <a:r>
              <a:rPr lang="nl-BE" dirty="0" err="1"/>
              <a:t>markets</a:t>
            </a:r>
            <a:r>
              <a:rPr lang="nl-BE" dirty="0"/>
              <a:t> (energy </a:t>
            </a:r>
            <a:r>
              <a:rPr lang="nl-BE" dirty="0" err="1"/>
              <a:t>economics</a:t>
            </a:r>
            <a:r>
              <a:rPr lang="nl-BE" dirty="0"/>
              <a:t>)</a:t>
            </a:r>
          </a:p>
          <a:p>
            <a:r>
              <a:rPr lang="nl-BE" dirty="0" err="1"/>
              <a:t>knows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instruments</a:t>
            </a:r>
            <a:r>
              <a:rPr lang="nl-BE" dirty="0"/>
              <a:t> of </a:t>
            </a:r>
            <a:r>
              <a:rPr lang="nl-BE" dirty="0" err="1"/>
              <a:t>government</a:t>
            </a:r>
            <a:r>
              <a:rPr lang="nl-BE" dirty="0"/>
              <a:t> (</a:t>
            </a:r>
            <a:r>
              <a:rPr lang="nl-BE" dirty="0" err="1"/>
              <a:t>environmental</a:t>
            </a:r>
            <a:r>
              <a:rPr lang="nl-BE" dirty="0"/>
              <a:t> </a:t>
            </a:r>
            <a:r>
              <a:rPr lang="nl-BE" dirty="0" err="1"/>
              <a:t>economics</a:t>
            </a:r>
            <a:r>
              <a:rPr lang="nl-BE" dirty="0"/>
              <a:t>)</a:t>
            </a:r>
          </a:p>
          <a:p>
            <a:r>
              <a:rPr lang="nl-BE" dirty="0" err="1"/>
              <a:t>understands</a:t>
            </a:r>
            <a:r>
              <a:rPr lang="nl-BE" dirty="0"/>
              <a:t> human actions </a:t>
            </a:r>
            <a:r>
              <a:rPr lang="nl-BE" dirty="0" err="1"/>
              <a:t>from</a:t>
            </a:r>
            <a:r>
              <a:rPr lang="nl-BE" dirty="0"/>
              <a:t> a </a:t>
            </a:r>
            <a:r>
              <a:rPr lang="nl-BE" dirty="0" err="1"/>
              <a:t>behavioural</a:t>
            </a:r>
            <a:r>
              <a:rPr lang="nl-BE" dirty="0"/>
              <a:t> </a:t>
            </a:r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perspective</a:t>
            </a:r>
            <a:r>
              <a:rPr lang="nl-BE" dirty="0"/>
              <a:t> (</a:t>
            </a:r>
            <a:r>
              <a:rPr lang="nl-BE" dirty="0" err="1"/>
              <a:t>behavioral</a:t>
            </a:r>
            <a:r>
              <a:rPr lang="nl-BE" dirty="0"/>
              <a:t> </a:t>
            </a:r>
            <a:r>
              <a:rPr lang="nl-BE" dirty="0" err="1"/>
              <a:t>economics</a:t>
            </a:r>
            <a:r>
              <a:rPr lang="nl-BE" dirty="0"/>
              <a:t>)</a:t>
            </a:r>
          </a:p>
          <a:p>
            <a:r>
              <a:rPr lang="nl-BE" dirty="0" err="1"/>
              <a:t>understands</a:t>
            </a:r>
            <a:r>
              <a:rPr lang="nl-BE" dirty="0"/>
              <a:t> </a:t>
            </a:r>
            <a:r>
              <a:rPr lang="nl-BE" dirty="0" err="1"/>
              <a:t>old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new </a:t>
            </a:r>
            <a:r>
              <a:rPr lang="nl-BE" dirty="0" err="1"/>
              <a:t>economic</a:t>
            </a:r>
            <a:r>
              <a:rPr lang="nl-BE" dirty="0"/>
              <a:t> schools of </a:t>
            </a:r>
            <a:r>
              <a:rPr lang="nl-BE" dirty="0" err="1"/>
              <a:t>thought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history</a:t>
            </a:r>
            <a:r>
              <a:rPr lang="nl-BE" dirty="0"/>
              <a:t> (</a:t>
            </a:r>
            <a:r>
              <a:rPr lang="nl-BE" dirty="0" err="1"/>
              <a:t>ecological</a:t>
            </a:r>
            <a:r>
              <a:rPr lang="nl-BE" dirty="0"/>
              <a:t> </a:t>
            </a:r>
            <a:r>
              <a:rPr lang="nl-BE" dirty="0" err="1"/>
              <a:t>economics</a:t>
            </a:r>
            <a:r>
              <a:rPr lang="nl-BE" dirty="0"/>
              <a:t>, feminist </a:t>
            </a:r>
            <a:r>
              <a:rPr lang="nl-BE" dirty="0" err="1"/>
              <a:t>economics</a:t>
            </a:r>
            <a:r>
              <a:rPr lang="nl-BE" dirty="0"/>
              <a:t>, etc.)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C05CF-162E-455B-9EB5-CABC66E8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3F28-65EA-401A-8648-E17CCF16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981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E6B3-7DEC-48DF-9EF9-C5438B6D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reports transparently on sustainability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2D3B-F442-441A-9BF0-CBD96AA7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life </a:t>
            </a:r>
            <a:r>
              <a:rPr lang="nl-BE" dirty="0" err="1"/>
              <a:t>cycle</a:t>
            </a:r>
            <a:r>
              <a:rPr lang="nl-BE" dirty="0"/>
              <a:t> analysis</a:t>
            </a:r>
          </a:p>
          <a:p>
            <a:r>
              <a:rPr lang="nl-BE" dirty="0"/>
              <a:t>ESG </a:t>
            </a:r>
            <a:r>
              <a:rPr lang="nl-BE" dirty="0" err="1"/>
              <a:t>reporting</a:t>
            </a:r>
            <a:r>
              <a:rPr lang="nl-BE" dirty="0"/>
              <a:t> </a:t>
            </a:r>
            <a:r>
              <a:rPr lang="nl-BE" dirty="0" err="1"/>
              <a:t>regulations</a:t>
            </a:r>
            <a:endParaRPr lang="nl-BE" dirty="0"/>
          </a:p>
          <a:p>
            <a:r>
              <a:rPr lang="nl-BE" dirty="0"/>
              <a:t>labels </a:t>
            </a:r>
          </a:p>
          <a:p>
            <a:r>
              <a:rPr lang="nl-BE" dirty="0" err="1"/>
              <a:t>digitisation</a:t>
            </a:r>
            <a:r>
              <a:rPr lang="nl-BE" dirty="0"/>
              <a:t> for </a:t>
            </a:r>
            <a:r>
              <a:rPr lang="nl-BE" dirty="0" err="1"/>
              <a:t>reporting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08685-4E10-46D7-8645-4F6B05C3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7FB6C-F2B5-4AC0-B7A8-A4905C58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67CFD-14FA-401B-9526-45CAC961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272"/>
            <a:ext cx="5076715" cy="29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94572-BEC3-4E63-B80B-6E00E87BF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35" y="3717032"/>
            <a:ext cx="34399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3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CAA6-497B-4437-BDE7-0CC396E6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is an entrepreneur with a multiple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B497-11CD-467C-B698-247525E6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purpose-driven</a:t>
            </a:r>
            <a:endParaRPr lang="nl-BE" dirty="0"/>
          </a:p>
          <a:p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: </a:t>
            </a:r>
            <a:r>
              <a:rPr lang="nl-BE" dirty="0" err="1"/>
              <a:t>economic</a:t>
            </a:r>
            <a:r>
              <a:rPr lang="nl-BE" dirty="0"/>
              <a:t>, </a:t>
            </a:r>
            <a:r>
              <a:rPr lang="nl-BE" dirty="0" err="1"/>
              <a:t>ecological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level</a:t>
            </a:r>
          </a:p>
          <a:p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for </a:t>
            </a:r>
            <a:r>
              <a:rPr lang="nl-BE" dirty="0" err="1"/>
              <a:t>the</a:t>
            </a:r>
            <a:r>
              <a:rPr lang="nl-BE" dirty="0"/>
              <a:t> company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stakeholders</a:t>
            </a:r>
          </a:p>
          <a:p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ecological</a:t>
            </a:r>
            <a:r>
              <a:rPr lang="nl-BE" dirty="0"/>
              <a:t> footprint </a:t>
            </a:r>
            <a:r>
              <a:rPr lang="nl-BE" dirty="0" err="1"/>
              <a:t>to</a:t>
            </a:r>
            <a:r>
              <a:rPr lang="nl-BE" dirty="0"/>
              <a:t> sustainable footprint</a:t>
            </a:r>
          </a:p>
          <a:p>
            <a:r>
              <a:rPr lang="nl-BE" dirty="0" err="1"/>
              <a:t>diversity</a:t>
            </a:r>
            <a:r>
              <a:rPr lang="nl-BE" dirty="0"/>
              <a:t> of company </a:t>
            </a:r>
            <a:r>
              <a:rPr lang="nl-BE" dirty="0" err="1"/>
              <a:t>forms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EA328-244D-42DD-912D-CA03FDFE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A01A5-BD48-47C2-8B02-F491CEC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3C01C-01F3-41AE-9C2F-11FC90F0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62" y="3159604"/>
            <a:ext cx="4176140" cy="2449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903C3-C0C1-4B50-BBAC-0BB8221BDBA6}"/>
              </a:ext>
            </a:extLst>
          </p:cNvPr>
          <p:cNvSpPr txBox="1"/>
          <p:nvPr/>
        </p:nvSpPr>
        <p:spPr>
          <a:xfrm>
            <a:off x="2699630" y="571022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>
                <a:latin typeface="Verdana" panose="020B0604030504040204" pitchFamily="34" charset="0"/>
                <a:ea typeface="Verdana" panose="020B0604030504040204" pitchFamily="34" charset="0"/>
              </a:rPr>
              <a:t>Source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: Jonker &amp; Faber (2021)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86EE-44FF-4BFE-B496-D2CEEA62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... </a:t>
            </a:r>
            <a:r>
              <a:rPr lang="en-GB" dirty="0"/>
              <a:t>explores new business models in the circular and biobased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30FB-CF64-49C7-819D-31A59054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extended</a:t>
            </a:r>
            <a:r>
              <a:rPr lang="nl-BE" dirty="0"/>
              <a:t> producer </a:t>
            </a:r>
            <a:r>
              <a:rPr lang="nl-BE" dirty="0" err="1"/>
              <a:t>responsibility</a:t>
            </a:r>
            <a:r>
              <a:rPr lang="nl-BE" dirty="0"/>
              <a:t> (EPR)</a:t>
            </a:r>
          </a:p>
          <a:p>
            <a:r>
              <a:rPr lang="nl-BE" dirty="0"/>
              <a:t>green, biobased, </a:t>
            </a:r>
            <a:r>
              <a:rPr lang="nl-BE" dirty="0" err="1"/>
              <a:t>circular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economy</a:t>
            </a:r>
            <a:r>
              <a:rPr lang="nl-BE" dirty="0"/>
              <a:t>:</a:t>
            </a:r>
          </a:p>
          <a:p>
            <a:r>
              <a:rPr lang="nl-BE" dirty="0"/>
              <a:t>sustainable business </a:t>
            </a:r>
            <a:r>
              <a:rPr lang="nl-BE" dirty="0" err="1"/>
              <a:t>models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templates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465C1-5BFE-4648-BEA4-E23BB5B4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50983-C715-4C5F-886D-5CC43180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2DD96-918B-455B-B710-2EC52019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4572000" cy="320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8C30-B552-4132-96C3-9E980C32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70" y="3401358"/>
            <a:ext cx="4581059" cy="25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DB2D-3E01-4074-B636-A794B055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is an inclusive entrepreneur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4652-4024-4064-9FE5-D766F5AE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shareholders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stakeholders</a:t>
            </a:r>
          </a:p>
          <a:p>
            <a:r>
              <a:rPr lang="nl-BE" dirty="0"/>
              <a:t>community-</a:t>
            </a:r>
            <a:r>
              <a:rPr lang="nl-BE" dirty="0" err="1"/>
              <a:t>driven</a:t>
            </a:r>
            <a:endParaRPr lang="nl-BE" dirty="0"/>
          </a:p>
          <a:p>
            <a:r>
              <a:rPr lang="nl-BE" dirty="0" err="1"/>
              <a:t>empathy</a:t>
            </a:r>
            <a:endParaRPr lang="nl-BE" dirty="0"/>
          </a:p>
          <a:p>
            <a:r>
              <a:rPr lang="nl-BE" dirty="0" err="1"/>
              <a:t>diversity</a:t>
            </a:r>
            <a:endParaRPr lang="nl-BE" dirty="0"/>
          </a:p>
          <a:p>
            <a:r>
              <a:rPr lang="nl-BE" dirty="0" err="1"/>
              <a:t>inclusive</a:t>
            </a:r>
            <a:r>
              <a:rPr lang="nl-BE" dirty="0"/>
              <a:t> human resources policy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2BA8B-5931-4B7B-8DB3-DF8E9670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D58AB-8C23-4297-90C1-373067D7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CB4D7-6054-4A6D-AEDF-0FE760D3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7" y="3284984"/>
            <a:ext cx="7143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7256-2CDC-4E0D-BAA0-0188403D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... </a:t>
            </a:r>
            <a:r>
              <a:rPr lang="en-GB" dirty="0"/>
              <a:t>can develop policy instruments to embed sustainability within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046C-3114-4E51-8B18-FD1835EC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5112568" cy="5141492"/>
          </a:xfrm>
        </p:spPr>
        <p:txBody>
          <a:bodyPr/>
          <a:lstStyle/>
          <a:p>
            <a:endParaRPr lang="nl-BE" dirty="0"/>
          </a:p>
          <a:p>
            <a:r>
              <a:rPr lang="nl-BE" dirty="0" err="1"/>
              <a:t>government</a:t>
            </a:r>
            <a:r>
              <a:rPr lang="nl-BE" dirty="0"/>
              <a:t> policy: </a:t>
            </a:r>
            <a:br>
              <a:rPr lang="nl-BE" dirty="0"/>
            </a:br>
            <a:r>
              <a:rPr lang="nl-BE" dirty="0" err="1"/>
              <a:t>taxes</a:t>
            </a:r>
            <a:r>
              <a:rPr lang="nl-BE" dirty="0"/>
              <a:t> (carbon </a:t>
            </a:r>
            <a:r>
              <a:rPr lang="nl-BE" dirty="0" err="1"/>
              <a:t>tax</a:t>
            </a:r>
            <a:r>
              <a:rPr lang="nl-BE" dirty="0"/>
              <a:t>), subsidies, </a:t>
            </a:r>
            <a:r>
              <a:rPr lang="nl-BE" dirty="0" err="1"/>
              <a:t>tradable</a:t>
            </a:r>
            <a:r>
              <a:rPr lang="nl-BE" dirty="0"/>
              <a:t> </a:t>
            </a:r>
            <a:r>
              <a:rPr lang="nl-BE" dirty="0" err="1"/>
              <a:t>emission</a:t>
            </a:r>
            <a:r>
              <a:rPr lang="nl-BE" dirty="0"/>
              <a:t> </a:t>
            </a:r>
            <a:r>
              <a:rPr lang="nl-BE" dirty="0" err="1"/>
              <a:t>rights</a:t>
            </a:r>
            <a:r>
              <a:rPr lang="nl-BE" dirty="0"/>
              <a:t>, ... </a:t>
            </a:r>
          </a:p>
          <a:p>
            <a:endParaRPr lang="nl-BE" dirty="0"/>
          </a:p>
          <a:p>
            <a:r>
              <a:rPr lang="nl-BE" dirty="0"/>
              <a:t>company policy: </a:t>
            </a:r>
            <a:r>
              <a:rPr lang="nl-BE" dirty="0" err="1"/>
              <a:t>sustainability</a:t>
            </a:r>
            <a:r>
              <a:rPr lang="nl-BE" dirty="0"/>
              <a:t> performance management</a:t>
            </a:r>
          </a:p>
          <a:p>
            <a:endParaRPr lang="nl-BE" dirty="0"/>
          </a:p>
          <a:p>
            <a:r>
              <a:rPr lang="nl-BE" dirty="0" err="1"/>
              <a:t>circular</a:t>
            </a:r>
            <a:r>
              <a:rPr lang="nl-BE" dirty="0"/>
              <a:t> </a:t>
            </a:r>
            <a:r>
              <a:rPr lang="nl-BE" dirty="0" err="1"/>
              <a:t>procurement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4A3CA-4ED6-41E5-A54F-9A0FB1FB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D8D89-75E7-4965-9863-55B3CD2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8E390-DE41-4823-926D-A64DD9ED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r="26375"/>
          <a:stretch/>
        </p:blipFill>
        <p:spPr>
          <a:xfrm>
            <a:off x="5499898" y="879796"/>
            <a:ext cx="3384376" cy="49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A18D-DA93-42A1-A925-C917A6B9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Sustainability </a:t>
            </a:r>
            <a:r>
              <a:rPr lang="nl-BE" dirty="0" err="1"/>
              <a:t>learning</a:t>
            </a:r>
            <a:r>
              <a:rPr lang="nl-BE" dirty="0"/>
              <a:t> </a:t>
            </a:r>
            <a:r>
              <a:rPr lang="nl-BE" dirty="0" err="1"/>
              <a:t>pathway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C12A-51F6-4209-A5D5-37E2F81B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7C058-F2D7-4204-8C12-70C0D7BF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AADF-1A17-41E4-940E-1A108245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6" name="image3.png" descr="C:\Users\lucp1625\AppData\Local\Microsoft\Windows\INetCache\Content.MSO\1E627FF9.tmp">
            <a:extLst>
              <a:ext uri="{FF2B5EF4-FFF2-40B4-BE49-F238E27FC236}">
                <a16:creationId xmlns:a16="http://schemas.microsoft.com/office/drawing/2014/main" id="{9CEF8BD5-5FC9-4EF3-A018-E94485D7249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7355" y="1239512"/>
            <a:ext cx="5749290" cy="4311650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8F9EC0-1C03-48D3-9605-EC84C39F523A}"/>
              </a:ext>
            </a:extLst>
          </p:cNvPr>
          <p:cNvSpPr/>
          <p:nvPr/>
        </p:nvSpPr>
        <p:spPr>
          <a:xfrm>
            <a:off x="6195791" y="5013176"/>
            <a:ext cx="1944216" cy="1534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Join</a:t>
            </a:r>
            <a:r>
              <a:rPr lang="nl-BE" sz="1600" dirty="0"/>
              <a:t> </a:t>
            </a:r>
            <a:r>
              <a:rPr lang="nl-BE" sz="1600" dirty="0" err="1"/>
              <a:t>my</a:t>
            </a:r>
            <a:r>
              <a:rPr lang="nl-BE" sz="1600" dirty="0"/>
              <a:t> </a:t>
            </a:r>
            <a:r>
              <a:rPr lang="nl-BE" sz="1600" dirty="0" err="1"/>
              <a:t>colleagues</a:t>
            </a:r>
            <a:r>
              <a:rPr lang="nl-BE" sz="1600" dirty="0"/>
              <a:t> at </a:t>
            </a:r>
            <a:r>
              <a:rPr lang="nl-BE" sz="1600" dirty="0" err="1"/>
              <a:t>the</a:t>
            </a:r>
            <a:r>
              <a:rPr lang="nl-BE" sz="1600" dirty="0"/>
              <a:t> Network Corner  on </a:t>
            </a:r>
            <a:r>
              <a:rPr lang="nl-BE" sz="1600" dirty="0" err="1"/>
              <a:t>Tuesday</a:t>
            </a:r>
            <a:r>
              <a:rPr lang="nl-BE" sz="1600" dirty="0"/>
              <a:t> Sept 10</a:t>
            </a:r>
          </a:p>
          <a:p>
            <a:pPr algn="ctr"/>
            <a:r>
              <a:rPr lang="nl-BE" sz="1600" dirty="0"/>
              <a:t>14.00-15.30</a:t>
            </a:r>
          </a:p>
          <a:p>
            <a:pPr algn="ctr"/>
            <a:r>
              <a:rPr lang="nl-BE" sz="1600" dirty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635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F2C5DA7-E3FF-403B-8783-E8806EE44B12}"/>
              </a:ext>
            </a:extLst>
          </p:cNvPr>
          <p:cNvSpPr txBox="1"/>
          <p:nvPr/>
        </p:nvSpPr>
        <p:spPr>
          <a:xfrm>
            <a:off x="3895628" y="1003473"/>
            <a:ext cx="481523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</a:rPr>
              <a:t>prof. dr. Tom Kuppens</a:t>
            </a:r>
            <a:br>
              <a:rPr lang="nl-BE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Associate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professor</a:t>
            </a:r>
            <a:b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economics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law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sustainability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teaching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organisational</a:t>
            </a:r>
            <a:r>
              <a:rPr lang="nl-B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b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tom.kuppens@uhasselt.be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>
              <a:tabLst>
                <a:tab pos="447675" algn="l"/>
              </a:tabLst>
            </a:pP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linkedin.com/in/tomkuppens/</a:t>
            </a:r>
            <a:endParaRPr lang="nl-BE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tabLst>
                <a:tab pos="447675" algn="l"/>
              </a:tabLst>
            </a:pP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@</a:t>
            </a:r>
            <a:r>
              <a:rPr lang="nl-BE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t_kuppens</a:t>
            </a:r>
            <a:endParaRPr lang="nl-BE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5E7DA-2092-4E64-953C-47B5335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Interested</a:t>
            </a:r>
            <a:r>
              <a:rPr lang="nl-BE" dirty="0"/>
              <a:t> in co-</a:t>
            </a:r>
            <a:r>
              <a:rPr lang="nl-BE" dirty="0" err="1"/>
              <a:t>creating</a:t>
            </a:r>
            <a:r>
              <a:rPr lang="nl-BE" dirty="0"/>
              <a:t> </a:t>
            </a:r>
            <a:r>
              <a:rPr lang="nl-BE" dirty="0" err="1"/>
              <a:t>transformative</a:t>
            </a:r>
            <a:r>
              <a:rPr lang="nl-BE" dirty="0"/>
              <a:t> change?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255E8-4345-4730-9F9A-163C9B7AB2F8}"/>
              </a:ext>
            </a:extLst>
          </p:cNvPr>
          <p:cNvSpPr txBox="1"/>
          <p:nvPr/>
        </p:nvSpPr>
        <p:spPr>
          <a:xfrm>
            <a:off x="433141" y="3501012"/>
            <a:ext cx="8277718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Associate</a:t>
            </a: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professor at Hasselt University</a:t>
            </a:r>
            <a:b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 for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Educational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Studies &amp; Centre for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Environmental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Sciences (CMK)</a:t>
            </a:r>
            <a:b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Associate</a:t>
            </a: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professor at Vrije Universiteit Brussel </a:t>
            </a:r>
            <a:b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Head of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research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group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BRITE (Brussels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Institute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for Teacher Education)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Co-president of Copernicus Alliance</a:t>
            </a:r>
            <a:b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Network on Higher Education for Sustainable Development</a:t>
            </a:r>
            <a:endParaRPr lang="nl-BE" sz="1400" b="1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400" b="1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Co-</a:t>
            </a:r>
            <a:r>
              <a:rPr lang="nl-BE" sz="1400" b="1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founder</a:t>
            </a: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of werecircle.be</a:t>
            </a: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9A164-D7BA-4569-91C4-9F4023D98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97" y="2276872"/>
            <a:ext cx="386649" cy="386649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805E940-DA30-4345-8F9E-82D9619A0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3141" y="1003473"/>
            <a:ext cx="3462486" cy="230832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9155B-4485-4E0F-A587-8A37C1A1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5B26B-E8ED-432B-B0D0-A5879E43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18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A9760-86D3-4C71-9379-1087660C8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204" y="2671084"/>
            <a:ext cx="253860" cy="2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2AFE-3DA6-4118-8C91-CD2590C3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Context of </a:t>
            </a:r>
            <a:r>
              <a:rPr lang="nl-BE" dirty="0" err="1"/>
              <a:t>the</a:t>
            </a:r>
            <a:r>
              <a:rPr lang="nl-BE" dirty="0"/>
              <a:t>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8D53-D5C4-43EC-9FCC-888D94A0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Reform of </a:t>
            </a:r>
            <a:r>
              <a:rPr lang="nl-BE" sz="2400" dirty="0" err="1"/>
              <a:t>the</a:t>
            </a:r>
            <a:r>
              <a:rPr lang="nl-BE" sz="2400" dirty="0"/>
              <a:t> curricula for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academic</a:t>
            </a:r>
            <a:r>
              <a:rPr lang="nl-BE" sz="2400" dirty="0"/>
              <a:t> bachelor </a:t>
            </a:r>
            <a:r>
              <a:rPr lang="nl-BE" sz="2400" dirty="0" err="1"/>
              <a:t>and</a:t>
            </a:r>
            <a:r>
              <a:rPr lang="nl-BE" sz="2400" dirty="0"/>
              <a:t> master </a:t>
            </a:r>
            <a:r>
              <a:rPr lang="nl-BE" sz="2400" dirty="0" err="1"/>
              <a:t>programmes</a:t>
            </a:r>
            <a:r>
              <a:rPr lang="nl-BE" sz="2400" dirty="0"/>
              <a:t> of</a:t>
            </a:r>
          </a:p>
          <a:p>
            <a:pPr lvl="1"/>
            <a:r>
              <a:rPr lang="nl-BE" sz="2200" dirty="0"/>
              <a:t>Business </a:t>
            </a:r>
            <a:r>
              <a:rPr lang="nl-BE" sz="2200" dirty="0" err="1"/>
              <a:t>Economics</a:t>
            </a:r>
            <a:r>
              <a:rPr lang="nl-BE" sz="2200" dirty="0"/>
              <a:t> (180 + 60 ECTS)</a:t>
            </a:r>
          </a:p>
          <a:p>
            <a:pPr lvl="1"/>
            <a:r>
              <a:rPr lang="nl-BE" sz="2200" dirty="0"/>
              <a:t>Business Engineering (180 + 120 ECTS)</a:t>
            </a:r>
            <a:endParaRPr lang="en-GB" sz="2200" dirty="0"/>
          </a:p>
          <a:p>
            <a:pPr marL="360363" lvl="1" indent="0">
              <a:buNone/>
            </a:pPr>
            <a:r>
              <a:rPr lang="nl-BE" dirty="0"/>
              <a:t>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Faculty</a:t>
            </a:r>
            <a:r>
              <a:rPr lang="nl-BE" dirty="0"/>
              <a:t> of </a:t>
            </a:r>
            <a:r>
              <a:rPr lang="nl-BE" dirty="0" err="1"/>
              <a:t>Social</a:t>
            </a:r>
            <a:r>
              <a:rPr lang="nl-BE" dirty="0"/>
              <a:t> Sciences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Solvay</a:t>
            </a:r>
            <a:r>
              <a:rPr lang="nl-BE" dirty="0"/>
              <a:t> Business School (Vrije Universiteit Brussel)</a:t>
            </a:r>
          </a:p>
          <a:p>
            <a:pPr marL="360363" lvl="1" indent="0">
              <a:buNone/>
            </a:pPr>
            <a:endParaRPr lang="nl-BE" dirty="0"/>
          </a:p>
          <a:p>
            <a:pPr marL="303213"/>
            <a:r>
              <a:rPr lang="nl-BE" sz="2400" dirty="0" err="1"/>
              <a:t>Collaboration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endParaRPr lang="nl-BE" sz="2400" dirty="0"/>
          </a:p>
          <a:p>
            <a:pPr marL="703263" lvl="1"/>
            <a:r>
              <a:rPr lang="nl-BE" sz="2200" dirty="0"/>
              <a:t>Duurzaam Educatiepunt (</a:t>
            </a:r>
            <a:r>
              <a:rPr lang="nl-BE" sz="2200" dirty="0" err="1"/>
              <a:t>Flemish</a:t>
            </a:r>
            <a:r>
              <a:rPr lang="nl-BE" sz="2200" dirty="0"/>
              <a:t> </a:t>
            </a:r>
            <a:r>
              <a:rPr lang="nl-BE" sz="2200" dirty="0" err="1"/>
              <a:t>Government</a:t>
            </a:r>
            <a:r>
              <a:rPr lang="nl-BE" sz="2200" dirty="0"/>
              <a:t>)</a:t>
            </a:r>
          </a:p>
          <a:p>
            <a:pPr marL="703263" lvl="1"/>
            <a:r>
              <a:rPr lang="nl-BE" sz="2200" dirty="0"/>
              <a:t>Brussels Research </a:t>
            </a:r>
            <a:r>
              <a:rPr lang="nl-BE" sz="2200" dirty="0" err="1"/>
              <a:t>Institute</a:t>
            </a:r>
            <a:r>
              <a:rPr lang="nl-BE" sz="2200" dirty="0"/>
              <a:t> for Teacher </a:t>
            </a:r>
            <a:r>
              <a:rPr lang="nl-BE" sz="2200"/>
              <a:t>Education </a:t>
            </a:r>
            <a:endParaRPr lang="nl-BE" sz="2200" dirty="0"/>
          </a:p>
          <a:p>
            <a:pPr marL="703263" lvl="1"/>
            <a:r>
              <a:rPr lang="nl-BE" sz="2200" dirty="0"/>
              <a:t>Interactive report (Dutch) </a:t>
            </a:r>
            <a:r>
              <a:rPr lang="nl-BE" sz="2200" dirty="0" err="1"/>
              <a:t>downloadable</a:t>
            </a:r>
            <a:br>
              <a:rPr lang="nl-BE" sz="2200" dirty="0"/>
            </a:br>
            <a:r>
              <a:rPr lang="nl-BE" sz="2200" dirty="0"/>
              <a:t>via QR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EBEFB-4487-411A-B397-9EAA35B2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A139F-CA4F-4D95-8EFC-6630771D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EFF06-14A5-4DE0-8DBD-954A5405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68" y="4653136"/>
            <a:ext cx="1776598" cy="17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4BF6-175D-437B-97C9-C57B4871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Sustainability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economics</a:t>
            </a:r>
            <a:r>
              <a:rPr lang="nl-BE" dirty="0"/>
              <a:t>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3AEF-8226-4D03-A288-A66F12A4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58B62-770B-4C71-AE68-08686BE5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0A4E1-06B5-4437-9A18-FDDEE354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6" name="image1.png" descr="C:\Users\lucp1625\AppData\Local\Microsoft\Windows\INetCache\Content.MSO\D2955D6F.tmp">
            <a:extLst>
              <a:ext uri="{FF2B5EF4-FFF2-40B4-BE49-F238E27FC236}">
                <a16:creationId xmlns:a16="http://schemas.microsoft.com/office/drawing/2014/main" id="{A5FC2E86-2FED-4C49-BA0B-EB796D3FC3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95636" y="879796"/>
            <a:ext cx="6552728" cy="49974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5009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5763-7C88-46A0-ABA2-76F1EE73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4625788" cy="549844"/>
          </a:xfrm>
        </p:spPr>
        <p:txBody>
          <a:bodyPr>
            <a:normAutofit fontScale="90000"/>
          </a:bodyPr>
          <a:lstStyle/>
          <a:p>
            <a:r>
              <a:rPr lang="nl-BE" dirty="0"/>
              <a:t>A </a:t>
            </a:r>
            <a:r>
              <a:rPr lang="nl-BE" dirty="0" err="1"/>
              <a:t>future</a:t>
            </a:r>
            <a:r>
              <a:rPr lang="nl-BE" dirty="0"/>
              <a:t> </a:t>
            </a:r>
            <a:r>
              <a:rPr lang="nl-BE" dirty="0" err="1"/>
              <a:t>proof</a:t>
            </a:r>
            <a:r>
              <a:rPr lang="nl-BE" dirty="0"/>
              <a:t> business economist 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0DAD-D7D4-4152-8735-90C0227A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4320480" cy="51414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400" dirty="0"/>
              <a:t>deploys business knowledge in a targeted way for sustainable development;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uses the planetary and social boundaries as a compass;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follows (inter)national sustainability frameworks;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is a systems thinker;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thinks of the long run;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exhibits regenerative leadership;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takes a pluralistic view of the economy;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reports transparently on sustainability efforts;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is an entrepreneur with a multiple mission;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explores new business models in the circular and biobased economy;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is an inclusive entrepreneur;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can develop policy instruments to embed sustainability within organisations.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4133C-FF64-4867-BBD8-B795FA3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614B-6F7C-4FF5-8BA3-25014A7F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78A22-F1EC-4836-9826-757C6E32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96" y="-9484"/>
            <a:ext cx="462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B78E-5F23-4DBC-B91A-ED0156C1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... deploys business knowledge in a targeted way for   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D46F-F081-4F9F-AC96-AACDBD3C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4320480" cy="5141492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General </a:t>
            </a:r>
            <a:r>
              <a:rPr lang="nl-BE" dirty="0" err="1"/>
              <a:t>economics</a:t>
            </a:r>
            <a:endParaRPr lang="nl-BE" dirty="0"/>
          </a:p>
          <a:p>
            <a:r>
              <a:rPr lang="nl-BE" dirty="0"/>
              <a:t>Business </a:t>
            </a:r>
            <a:r>
              <a:rPr lang="nl-BE" dirty="0" err="1"/>
              <a:t>sciences</a:t>
            </a:r>
            <a:endParaRPr lang="nl-BE" dirty="0"/>
          </a:p>
          <a:p>
            <a:r>
              <a:rPr lang="nl-BE" dirty="0"/>
              <a:t>Sustainable development: </a:t>
            </a:r>
          </a:p>
          <a:p>
            <a:pPr lvl="1"/>
            <a:r>
              <a:rPr lang="nl-BE" dirty="0"/>
              <a:t>here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now</a:t>
            </a:r>
            <a:endParaRPr lang="nl-BE" dirty="0"/>
          </a:p>
          <a:p>
            <a:pPr lvl="1"/>
            <a:r>
              <a:rPr lang="nl-BE" dirty="0"/>
              <a:t>in </a:t>
            </a:r>
            <a:r>
              <a:rPr lang="nl-BE" dirty="0" err="1"/>
              <a:t>the</a:t>
            </a:r>
            <a:r>
              <a:rPr lang="nl-BE" dirty="0"/>
              <a:t> long run</a:t>
            </a:r>
          </a:p>
          <a:p>
            <a:r>
              <a:rPr lang="nl-BE" dirty="0" err="1"/>
              <a:t>Resilience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22AA2-6DE3-433B-84E8-9720C3E1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625D-5EB3-4E8A-86ED-CD7BC0F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7B814-03B7-446A-B6FC-CE4E090A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16" y="1340768"/>
            <a:ext cx="4894164" cy="39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2A0E-A161-44B1-9EF6-0B12C810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... </a:t>
            </a:r>
            <a:r>
              <a:rPr lang="en-GB" dirty="0"/>
              <a:t>uses the planetary and social boundaries as a compass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52D5-70D6-43DD-9985-F3CF40185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4320480" cy="5141492"/>
          </a:xfrm>
        </p:spPr>
        <p:txBody>
          <a:bodyPr/>
          <a:lstStyle/>
          <a:p>
            <a:r>
              <a:rPr lang="nl-BE" dirty="0" err="1"/>
              <a:t>ecological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sustainability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sustainability</a:t>
            </a:r>
            <a:r>
              <a:rPr lang="nl-BE" dirty="0"/>
              <a:t> as a ‘reflex’</a:t>
            </a:r>
          </a:p>
          <a:p>
            <a:endParaRPr lang="nl-BE" dirty="0"/>
          </a:p>
          <a:p>
            <a:r>
              <a:rPr lang="nl-BE" dirty="0" err="1"/>
              <a:t>develop</a:t>
            </a:r>
            <a:r>
              <a:rPr lang="nl-BE" dirty="0"/>
              <a:t> personal </a:t>
            </a:r>
            <a:r>
              <a:rPr lang="nl-BE" dirty="0" err="1"/>
              <a:t>vision</a:t>
            </a:r>
            <a:r>
              <a:rPr lang="nl-BE" dirty="0"/>
              <a:t> of </a:t>
            </a:r>
            <a:r>
              <a:rPr lang="nl-BE" dirty="0" err="1"/>
              <a:t>sustainability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sustainability</a:t>
            </a:r>
            <a:r>
              <a:rPr lang="nl-BE" dirty="0"/>
              <a:t> as a guide for thinking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acting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80DC5-8DE1-4BF8-AF24-BEEE629B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632B-972A-42F8-A37D-E82BDE00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FF0C7-D4F1-429B-8AB8-EF5DC8B9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49" y="1429640"/>
            <a:ext cx="4393931" cy="37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611B-F7D7-4665-B083-59B1EE9B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follows (inter)national sustainability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2DF6-467A-415D-ADDE-6E1D00FE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history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milestones</a:t>
            </a:r>
            <a:endParaRPr lang="nl-BE" dirty="0"/>
          </a:p>
          <a:p>
            <a:r>
              <a:rPr lang="nl-BE" dirty="0" err="1"/>
              <a:t>regulations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policy </a:t>
            </a:r>
            <a:r>
              <a:rPr lang="nl-BE" dirty="0" err="1"/>
              <a:t>frameworks</a:t>
            </a:r>
            <a:endParaRPr lang="nl-BE" dirty="0"/>
          </a:p>
          <a:p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critically</a:t>
            </a:r>
            <a:r>
              <a:rPr lang="nl-BE" dirty="0"/>
              <a:t> </a:t>
            </a:r>
            <a:r>
              <a:rPr lang="nl-BE" dirty="0" err="1"/>
              <a:t>reflect</a:t>
            </a:r>
            <a:r>
              <a:rPr lang="nl-BE" dirty="0"/>
              <a:t> on these </a:t>
            </a:r>
            <a:r>
              <a:rPr lang="nl-BE" dirty="0" err="1"/>
              <a:t>frameworks</a:t>
            </a:r>
            <a:endParaRPr lang="nl-BE" dirty="0"/>
          </a:p>
          <a:p>
            <a:r>
              <a:rPr lang="nl-BE" dirty="0" err="1"/>
              <a:t>translation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business context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B3DD-7311-498D-AE20-6942B328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413BF-D319-4E03-98C0-A31C62C4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F44D7-FA4B-4EED-BD36-74880F72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43" y="2912838"/>
            <a:ext cx="4572314" cy="30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433C-BA13-418B-A705-087349D6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is a systems thinker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90F8-A242-4A0F-B9A8-11C41903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complexity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uncertainty</a:t>
            </a:r>
            <a:endParaRPr lang="nl-BE" dirty="0"/>
          </a:p>
          <a:p>
            <a:r>
              <a:rPr lang="nl-BE" dirty="0"/>
              <a:t>business </a:t>
            </a:r>
            <a:r>
              <a:rPr lang="nl-BE" dirty="0">
                <a:sym typeface="Wingdings" panose="05000000000000000000" pitchFamily="2" charset="2"/>
              </a:rPr>
              <a:t> environment</a:t>
            </a:r>
            <a:endParaRPr lang="nl-BE" dirty="0"/>
          </a:p>
          <a:p>
            <a:r>
              <a:rPr lang="nl-BE" dirty="0" err="1"/>
              <a:t>embedded</a:t>
            </a:r>
            <a:r>
              <a:rPr lang="nl-BE" dirty="0"/>
              <a:t> </a:t>
            </a:r>
            <a:r>
              <a:rPr lang="nl-BE" dirty="0" err="1"/>
              <a:t>economy</a:t>
            </a:r>
            <a:endParaRPr lang="nl-BE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1A3FE-6F3A-4E19-8CBB-D844E47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0614F-1C7A-4093-B680-437D75FF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39CAC-9785-4082-B45A-7EF693C6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8" y="2276872"/>
            <a:ext cx="7477059" cy="35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A98-1070-496E-AEDB-42B7ECD5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... </a:t>
            </a:r>
            <a:r>
              <a:rPr lang="en-GB" dirty="0"/>
              <a:t>thinks of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DF91-A556-4CEA-AE2D-90EEE392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 err="1"/>
              <a:t>anticipatory</a:t>
            </a:r>
            <a:r>
              <a:rPr lang="nl-BE" dirty="0"/>
              <a:t> </a:t>
            </a:r>
            <a:r>
              <a:rPr lang="nl-BE" dirty="0" err="1"/>
              <a:t>competence</a:t>
            </a:r>
            <a:r>
              <a:rPr lang="nl-BE" dirty="0"/>
              <a:t>, </a:t>
            </a:r>
            <a:r>
              <a:rPr lang="nl-BE" dirty="0" err="1"/>
              <a:t>visionary</a:t>
            </a:r>
            <a:endParaRPr lang="nl-BE" dirty="0"/>
          </a:p>
          <a:p>
            <a:r>
              <a:rPr lang="nl-BE" dirty="0"/>
              <a:t>company survival</a:t>
            </a:r>
          </a:p>
          <a:p>
            <a:r>
              <a:rPr lang="nl-BE" dirty="0"/>
              <a:t>short-term </a:t>
            </a:r>
            <a:r>
              <a:rPr lang="nl-BE" dirty="0" err="1"/>
              <a:t>investments</a:t>
            </a:r>
            <a:r>
              <a:rPr lang="nl-BE" dirty="0"/>
              <a:t> lead </a:t>
            </a:r>
            <a:r>
              <a:rPr lang="nl-BE" dirty="0" err="1"/>
              <a:t>to</a:t>
            </a:r>
            <a:r>
              <a:rPr lang="nl-BE" dirty="0"/>
              <a:t> long-term </a:t>
            </a:r>
            <a:r>
              <a:rPr lang="nl-BE" dirty="0" err="1"/>
              <a:t>savings</a:t>
            </a:r>
            <a:endParaRPr lang="nl-BE" dirty="0"/>
          </a:p>
          <a:p>
            <a:r>
              <a:rPr lang="nl-BE" dirty="0"/>
              <a:t>companies </a:t>
            </a:r>
            <a:r>
              <a:rPr lang="nl-BE" dirty="0" err="1"/>
              <a:t>that</a:t>
            </a:r>
            <a:r>
              <a:rPr lang="nl-BE" dirty="0"/>
              <a:t> op for </a:t>
            </a:r>
            <a:r>
              <a:rPr lang="nl-BE" dirty="0" err="1"/>
              <a:t>sustainability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do </a:t>
            </a:r>
            <a:r>
              <a:rPr lang="nl-BE" dirty="0" err="1"/>
              <a:t>not</a:t>
            </a:r>
            <a:r>
              <a:rPr lang="nl-BE" dirty="0"/>
              <a:t> do </a:t>
            </a:r>
            <a:r>
              <a:rPr lang="nl-BE" dirty="0" err="1"/>
              <a:t>worse</a:t>
            </a:r>
            <a:r>
              <a:rPr lang="nl-BE" dirty="0"/>
              <a:t> </a:t>
            </a:r>
            <a:r>
              <a:rPr lang="nl-BE" dirty="0" err="1"/>
              <a:t>financially</a:t>
            </a:r>
            <a:endParaRPr lang="nl-BE" dirty="0"/>
          </a:p>
          <a:p>
            <a:pPr lvl="1"/>
            <a:r>
              <a:rPr lang="nl-BE" dirty="0"/>
              <a:t>are more </a:t>
            </a:r>
            <a:r>
              <a:rPr lang="nl-BE" dirty="0" err="1"/>
              <a:t>resilient</a:t>
            </a:r>
            <a:r>
              <a:rPr lang="nl-BE" dirty="0"/>
              <a:t> in </a:t>
            </a:r>
            <a:r>
              <a:rPr lang="nl-BE" dirty="0" err="1"/>
              <a:t>times</a:t>
            </a:r>
            <a:r>
              <a:rPr lang="nl-BE" dirty="0"/>
              <a:t> of crisis</a:t>
            </a:r>
          </a:p>
          <a:p>
            <a:r>
              <a:rPr lang="nl-BE" dirty="0"/>
              <a:t>war on talent</a:t>
            </a:r>
          </a:p>
          <a:p>
            <a:r>
              <a:rPr lang="nl-BE" dirty="0" err="1"/>
              <a:t>from</a:t>
            </a:r>
            <a:r>
              <a:rPr lang="nl-BE" dirty="0"/>
              <a:t> profit </a:t>
            </a:r>
            <a:r>
              <a:rPr lang="nl-BE" dirty="0" err="1"/>
              <a:t>to</a:t>
            </a:r>
            <a:r>
              <a:rPr lang="nl-BE" dirty="0"/>
              <a:t> multiple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maximisation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80FA-9E78-4855-AAA0-95118563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Future proof business economist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E13FF-DB5C-44DF-BDE2-9F292BF5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C5CF1-4639-4C50-98BA-9535A1E5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836712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On-screen Show (4:3)</PresentationFormat>
  <Paragraphs>160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Verdana</vt:lpstr>
      <vt:lpstr>Wingdings</vt:lpstr>
      <vt:lpstr>Office Theme</vt:lpstr>
      <vt:lpstr>PowerPoint Presentation</vt:lpstr>
      <vt:lpstr>Context of the project</vt:lpstr>
      <vt:lpstr>Sustainability in the economics curriculum</vt:lpstr>
      <vt:lpstr>A future proof business economist ...</vt:lpstr>
      <vt:lpstr>... deploys business knowledge in a targeted way for    sustainable development</vt:lpstr>
      <vt:lpstr>... uses the planetary and social boundaries as a compass</vt:lpstr>
      <vt:lpstr>... follows (inter)national sustainability frameworks</vt:lpstr>
      <vt:lpstr>... is a systems thinker</vt:lpstr>
      <vt:lpstr>... thinks of the long run</vt:lpstr>
      <vt:lpstr>... exhibits regenerative leadership</vt:lpstr>
      <vt:lpstr>... takes a pluralistic view of the economy</vt:lpstr>
      <vt:lpstr>... reports transparently on sustainability efforts</vt:lpstr>
      <vt:lpstr>... is an entrepreneur with a multiple mission</vt:lpstr>
      <vt:lpstr>... explores new business models in the circular and biobased economy</vt:lpstr>
      <vt:lpstr>... is an inclusive entrepreneur</vt:lpstr>
      <vt:lpstr>... can develop policy instruments to embed sustainability within organisations</vt:lpstr>
      <vt:lpstr>Sustainability learning pathway</vt:lpstr>
      <vt:lpstr>Interested in co-creating transformative change?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Tom Kuppens</cp:lastModifiedBy>
  <cp:revision>237</cp:revision>
  <cp:lastPrinted>2021-12-14T10:19:31Z</cp:lastPrinted>
  <dcterms:created xsi:type="dcterms:W3CDTF">2009-12-01T15:52:26Z</dcterms:created>
  <dcterms:modified xsi:type="dcterms:W3CDTF">2024-09-09T05:43:17Z</dcterms:modified>
</cp:coreProperties>
</file>