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Me4tpGS8N63bB52O4/a94Q7qG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F7BdrFE6rXxMIBMTA7oSj5169eKIKMBwwJD162HmHg/edit?usp=shar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spreadsheets/d/1JpyaC_4hEqlR9s_lzBiBK_dAEsroPaxeBVVYmYljdrY/edit?usp=sharing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408b9548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0408b9548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408b9548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Master of Materiomics responds to sustainability challenges →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educate students to develop sustainable and innovative materials to tackle societal grand challenges, eg. climate change, energy transition, depleting resources, etc. </a:t>
            </a:r>
            <a:endParaRPr sz="100"/>
          </a:p>
        </p:txBody>
      </p:sp>
      <p:sp>
        <p:nvSpPr>
          <p:cNvPr id="258" name="Google Shape;258;g30408b9548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84e321a4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applied courses: materiomics hands-on project, internship project, master thesis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thema’s debat: </a:t>
            </a:r>
            <a:b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050" u="sng">
                <a:solidFill>
                  <a:srgbClr val="2075A3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Position 1: The path to zero-emission energy transition is set: we only have to follow it!</a:t>
            </a:r>
            <a:endParaRPr sz="1050" u="sng">
              <a:solidFill>
                <a:srgbClr val="2075A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rgbClr val="2075A3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 2: The new plastics economy: let’s start with banning single-use plastics!</a:t>
            </a:r>
            <a:endParaRPr sz="1050" u="sng">
              <a:solidFill>
                <a:srgbClr val="2075A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3084e321a4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5844461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05844461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408b9548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0408b9548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408b9548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0408b9548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408b9548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0408b954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408b9548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0408b9548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408b9548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0408b9548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griet.verbeeck@uhasselt.be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sarahdillis@uhasselt.be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nivalkeneers@uhasselt.be" TargetMode="External"/><Relationship Id="rId11" Type="http://schemas.openxmlformats.org/officeDocument/2006/relationships/image" Target="../media/image2.png"/><Relationship Id="rId5" Type="http://schemas.openxmlformats.org/officeDocument/2006/relationships/hyperlink" Target="mailto:frederiquevansweevelt@uhasselt.be" TargetMode="External"/><Relationship Id="rId15" Type="http://schemas.openxmlformats.org/officeDocument/2006/relationships/image" Target="../media/image6.png"/><Relationship Id="rId10" Type="http://schemas.openxmlformats.org/officeDocument/2006/relationships/hyperlink" Target="mailto:dorien.baeten@uhasselt.be" TargetMode="External"/><Relationship Id="rId4" Type="http://schemas.openxmlformats.org/officeDocument/2006/relationships/hyperlink" Target="mailto:jolien.notermans@uhasselt.be" TargetMode="External"/><Relationship Id="rId9" Type="http://schemas.openxmlformats.org/officeDocument/2006/relationships/hyperlink" Target="mailto:sarah.doumen@uhasselt.be" TargetMode="External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74222" y="2704789"/>
            <a:ext cx="8643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The journey of curricular sustainability at Hasselt University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38199" y="1517086"/>
            <a:ext cx="10515600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lang="en-US" sz="1800" b="1" i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2nd Transatlantic Symposium on Sustainable Development in Higher Education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222663" y="5176795"/>
            <a:ext cx="9746673" cy="73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None/>
            </a:pPr>
            <a:r>
              <a:rPr lang="en-US" sz="1400" b="1" i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PXL University of Applied Sciences and Arts, Hasselt, Belgium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400"/>
              <a:buNone/>
            </a:pPr>
            <a:r>
              <a:rPr lang="en-US" sz="1400" b="1" i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10 - 11.10.2024 (Thu- Fri)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222663" y="3911604"/>
            <a:ext cx="97467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highlight>
                  <a:srgbClr val="FFFFFF"/>
                </a:highlight>
              </a:rPr>
              <a:t>Notermans Jolien</a:t>
            </a:r>
            <a:r>
              <a:rPr lang="en-US" sz="2000" b="1">
                <a:solidFill>
                  <a:schemeClr val="dk1"/>
                </a:solidFill>
                <a:highlight>
                  <a:srgbClr val="FFFFFF"/>
                </a:highlight>
              </a:rPr>
              <a:t>, Vansweevelt Fréderique, Valkeneers Rani, Dillis Sarah, Verbeeck Griet, Doumen Sarah, Baeten Dorien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0" y="-1"/>
            <a:ext cx="18919312" cy="71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-90488" y="349254"/>
            <a:ext cx="189193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Different programs, different ways of implementation, different pace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232415" y="1578170"/>
            <a:ext cx="806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>
                <a:solidFill>
                  <a:srgbClr val="2F5496"/>
                </a:solidFill>
              </a:rPr>
              <a:t>Implementation</a:t>
            </a:r>
            <a:endParaRPr/>
          </a:p>
        </p:txBody>
      </p:sp>
      <p:pic>
        <p:nvPicPr>
          <p:cNvPr id="218" name="Google Shape;218;p7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 title="Diagram"/>
          <p:cNvPicPr preferRelativeResize="0"/>
          <p:nvPr/>
        </p:nvPicPr>
        <p:blipFill rotWithShape="1">
          <a:blip r:embed="rId11">
            <a:alphaModFix/>
          </a:blip>
          <a:srcRect t="12219"/>
          <a:stretch/>
        </p:blipFill>
        <p:spPr>
          <a:xfrm>
            <a:off x="1111200" y="2836275"/>
            <a:ext cx="4213674" cy="27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6132500" y="2980075"/>
            <a:ext cx="48486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2022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▪"/>
            </a:pPr>
            <a:r>
              <a:rPr lang="en-US" sz="1900">
                <a:solidFill>
                  <a:schemeClr val="dk1"/>
                </a:solidFill>
              </a:rPr>
              <a:t>34% did not start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▪"/>
            </a:pPr>
            <a:r>
              <a:rPr lang="en-US" sz="1900">
                <a:solidFill>
                  <a:schemeClr val="dk1"/>
                </a:solidFill>
              </a:rPr>
              <a:t>66% started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2023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▪"/>
            </a:pPr>
            <a:r>
              <a:rPr lang="en-US" sz="1900">
                <a:solidFill>
                  <a:schemeClr val="dk1"/>
                </a:solidFill>
              </a:rPr>
              <a:t>19,1% did not start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▪"/>
            </a:pPr>
            <a:r>
              <a:rPr lang="en-US" sz="1900">
                <a:solidFill>
                  <a:schemeClr val="dk1"/>
                </a:solidFill>
              </a:rPr>
              <a:t>74,5% started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▪"/>
            </a:pPr>
            <a:r>
              <a:rPr lang="en-US" sz="1900">
                <a:solidFill>
                  <a:schemeClr val="dk1"/>
                </a:solidFill>
              </a:rPr>
              <a:t>6,4% is almost finished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30408b95481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0408b95481_0_61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g30408b95481_0_61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>
                <a:solidFill>
                  <a:srgbClr val="2F5496"/>
                </a:solidFill>
              </a:rPr>
              <a:t>Implementation</a:t>
            </a:r>
            <a:endParaRPr/>
          </a:p>
        </p:txBody>
      </p:sp>
      <p:pic>
        <p:nvPicPr>
          <p:cNvPr id="234" name="Google Shape;234;g30408b95481_0_61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0408b95481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0408b95481_0_61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0408b95481_0_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0408b95481_0_61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0408b95481_0_61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0408b95481_0_61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0408b95481_0_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9913" y="2002050"/>
            <a:ext cx="8783726" cy="38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0408b95481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0408b95481_0_106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Sustainability </a:t>
            </a: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knowledge 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is incorporated in the curriculum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2 of the 4 specialization pillars: 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Sustainable materials for circular processes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Materials for energy generation, storage and efficiency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Different obligated courses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Sustainable materials and energy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Sustainable development goals: materials and their management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Different elective courses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Sustainable polymers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8288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…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g30408b95481_0_106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>
                <a:solidFill>
                  <a:srgbClr val="2F5496"/>
                </a:solidFill>
              </a:rPr>
              <a:t>Implementation: Master of Materiomics</a:t>
            </a:r>
            <a:endParaRPr/>
          </a:p>
        </p:txBody>
      </p:sp>
      <p:pic>
        <p:nvPicPr>
          <p:cNvPr id="263" name="Google Shape;263;g30408b95481_0_106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0408b95481_0_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0408b95481_0_106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0408b95481_0_1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0408b95481_0_106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0408b95481_0_106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0408b95481_0_106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084e321a46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084e321a46_0_2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Sustainability </a:t>
            </a: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competences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g3084e321a46_0_2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>
                <a:solidFill>
                  <a:srgbClr val="2F5496"/>
                </a:solidFill>
              </a:rPr>
              <a:t>Implementation: Master of Materiomics</a:t>
            </a:r>
            <a:endParaRPr/>
          </a:p>
        </p:txBody>
      </p:sp>
      <p:pic>
        <p:nvPicPr>
          <p:cNvPr id="277" name="Google Shape;277;g3084e321a46_0_2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084e321a46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084e321a46_0_2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084e321a46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084e321a46_0_2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084e321a46_0_2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084e321a46_0_2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084e321a46_0_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14324" y="2518330"/>
            <a:ext cx="5600599" cy="32487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084e321a46_0_2"/>
          <p:cNvSpPr txBox="1"/>
          <p:nvPr/>
        </p:nvSpPr>
        <p:spPr>
          <a:xfrm>
            <a:off x="838400" y="2780600"/>
            <a:ext cx="4355700" cy="969600"/>
          </a:xfrm>
          <a:prstGeom prst="rect">
            <a:avLst/>
          </a:prstGeom>
          <a:solidFill>
            <a:srgbClr val="78AF9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learn to work together with different stakeholders f.i. in the framework of their internship project</a:t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3084e321a46_0_2"/>
          <p:cNvSpPr txBox="1"/>
          <p:nvPr/>
        </p:nvSpPr>
        <p:spPr>
          <a:xfrm>
            <a:off x="838400" y="5086300"/>
            <a:ext cx="5268000" cy="969600"/>
          </a:xfrm>
          <a:prstGeom prst="rect">
            <a:avLst/>
          </a:prstGeom>
          <a:solidFill>
            <a:srgbClr val="C5695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learn to critically reflect on different stakeholders’ perspectives and ethical views by means of role play/debates</a:t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g3084e321a46_0_2"/>
          <p:cNvSpPr txBox="1"/>
          <p:nvPr/>
        </p:nvSpPr>
        <p:spPr>
          <a:xfrm>
            <a:off x="7685950" y="4116700"/>
            <a:ext cx="4355700" cy="969600"/>
          </a:xfrm>
          <a:prstGeom prst="rect">
            <a:avLst/>
          </a:prstGeom>
          <a:solidFill>
            <a:srgbClr val="8D2E3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Students assess the impact of their own master thesis research with respect to sustainability</a:t>
            </a:r>
            <a:endParaRPr sz="17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3084e321a46_0_2"/>
          <p:cNvSpPr txBox="1"/>
          <p:nvPr/>
        </p:nvSpPr>
        <p:spPr>
          <a:xfrm>
            <a:off x="6812280" y="2320950"/>
            <a:ext cx="5008800" cy="969600"/>
          </a:xfrm>
          <a:prstGeom prst="rect">
            <a:avLst/>
          </a:prstGeom>
          <a:solidFill>
            <a:srgbClr val="EDB9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learn the different aspects of materials design (from raw materials to working systems) in applied courses</a:t>
            </a:r>
            <a:endParaRPr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30584446101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0584446101_0_6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Societal sustainability challenges and sustainability competences are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explicitly integrated into the master's program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g30584446101_0_6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b="1">
                <a:solidFill>
                  <a:srgbClr val="2F5496"/>
                </a:solidFill>
              </a:rPr>
              <a:t>Implementation</a:t>
            </a:r>
            <a:endParaRPr/>
          </a:p>
        </p:txBody>
      </p:sp>
      <p:pic>
        <p:nvPicPr>
          <p:cNvPr id="296" name="Google Shape;296;g30584446101_0_6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0584446101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0584446101_0_6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0584446101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0584446101_0_6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0584446101_0_6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0584446101_0_6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0408b95481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0408b95481_0_124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1498400" cy="3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Challenges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Ranging from clarification of concepts to varying paces of integration across faculties and educational programs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→ Challenges require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tailored training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and program-specific interventions = time &amp; resources needed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0408b95481_0_124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</a:rPr>
              <a:t>6. Conclusion</a:t>
            </a:r>
            <a:endParaRPr/>
          </a:p>
        </p:txBody>
      </p:sp>
      <p:pic>
        <p:nvPicPr>
          <p:cNvPr id="310" name="Google Shape;310;g30408b95481_0_124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0408b95481_0_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0408b95481_0_124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0408b95481_0_1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0408b95481_0_124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0408b95481_0_124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0408b95481_0_124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0408b95481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0408b95481_0_140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1498400" cy="3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Future directions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refining partial competencies and evaluation tools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fine tuning monitoring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…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0408b95481_0_140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</a:rPr>
              <a:t>6. Conclusion</a:t>
            </a:r>
            <a:endParaRPr/>
          </a:p>
        </p:txBody>
      </p:sp>
      <p:pic>
        <p:nvPicPr>
          <p:cNvPr id="324" name="Google Shape;324;g30408b95481_0_140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0408b95481_0_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0408b95481_0_140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0408b95481_0_1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0408b95481_0_140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0408b95481_0_140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0408b95481_0_140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9"/>
          <p:cNvSpPr/>
          <p:nvPr/>
        </p:nvSpPr>
        <p:spPr>
          <a:xfrm>
            <a:off x="499485" y="2038400"/>
            <a:ext cx="111930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 txBox="1"/>
          <p:nvPr/>
        </p:nvSpPr>
        <p:spPr>
          <a:xfrm>
            <a:off x="1013025" y="3317151"/>
            <a:ext cx="10347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4"/>
              </a:rPr>
              <a:t>jolien.notermans@uhasselt.be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5"/>
              </a:rPr>
              <a:t>frederique.vansweevelt@uhasselt.be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6"/>
              </a:rPr>
              <a:t>rani.valkeneers@uhasselt.be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7"/>
              </a:rPr>
              <a:t>sarah.dillis@uhasselt.be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8"/>
              </a:rPr>
              <a:t>griet.verbeeck@uhasselt.be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9"/>
              </a:rPr>
              <a:t>sarah.doumen@uhasselt.be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10"/>
              </a:rPr>
              <a:t>dorien.baeten@uhasselt.be</a:t>
            </a:r>
            <a:r>
              <a:rPr lang="en-US" sz="2000" b="1">
                <a:solidFill>
                  <a:srgbClr val="2F5496"/>
                </a:solidFill>
              </a:rPr>
              <a:t> </a:t>
            </a:r>
            <a:endParaRPr sz="2000"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9" descr="Hamburg University of Applied Sciences - Wikipedi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" descr="European School of Sustainability Science and Research – ESSSR"/>
          <p:cNvPicPr preferRelativeResize="0"/>
          <p:nvPr/>
        </p:nvPicPr>
        <p:blipFill rotWithShape="1">
          <a:blip r:embed="rId13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" descr="Logotipo&#10;&#10;Descrição gerada automa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 descr="Texto branco sobre fundo verde&#10;&#10;Descrição gerada automaticament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" descr="Interface gráfica do usuário, Logotipo, nome da empresa&#10;&#10;Descrição gerada automaticament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8"/>
          <p:cNvSpPr txBox="1">
            <a:spLocks noGrp="1"/>
          </p:cNvSpPr>
          <p:nvPr>
            <p:ph type="body" idx="1"/>
          </p:nvPr>
        </p:nvSpPr>
        <p:spPr>
          <a:xfrm>
            <a:off x="465498" y="2220290"/>
            <a:ext cx="10515600" cy="345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Bianchi, G., Pisiotis, U. and Cabrera Giraldez, M., GreenComp: The European sustainability competence framework, Punie, Y. and Bacigalupo, M. editor(s), EUR 30955 EN, Publications Office of the European Union, Luxembourg, 2022, ISBN 978-92-76-46485-3, doi:10.2760/13286, JRC128040.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Ploum, L., Blok, V., Lans, T., &amp; Omta, O. (2018). Toward a validated competence framework for sustainable entrepreneurship. Organization &amp; environment, 31(2), 113-132.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Wiek, A., Bernstein, M., Foley, R., Cohen, M., Forrest, N., Kuzdas, C., ... &amp; Withycombe Keeler, L. (2015). Operationalising competencies in higher education for sustainable development. Handbook of higher education for sustainable development, 241-260.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232415" y="1578170"/>
            <a:ext cx="806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pic>
        <p:nvPicPr>
          <p:cNvPr id="338" name="Google Shape;338;p8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8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2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1. Introduction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Our process towards a sustainability framework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Sustainability competencies framework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Achievements so far</a:t>
            </a: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n-US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6. Conclusion</a:t>
            </a:r>
            <a:endParaRPr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5625900" cy="3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Hasselt University as a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civic university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Prepare students for societal sustainability problems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2415" y="1578170"/>
            <a:ext cx="806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1. INTRODUCTION</a:t>
            </a:r>
            <a:endParaRPr/>
          </a:p>
        </p:txBody>
      </p:sp>
      <p:pic>
        <p:nvPicPr>
          <p:cNvPr id="118" name="Google Shape;118;p3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11">
            <a:alphaModFix/>
          </a:blip>
          <a:srcRect t="14698" b="10231"/>
          <a:stretch/>
        </p:blipFill>
        <p:spPr>
          <a:xfrm>
            <a:off x="6244900" y="2220300"/>
            <a:ext cx="5810351" cy="326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0408b95481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0408b95481_0_3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05156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46808"/>
              <a:buNone/>
            </a:pPr>
            <a:r>
              <a:rPr lang="en-US" sz="2350">
                <a:latin typeface="Arial"/>
                <a:ea typeface="Arial"/>
                <a:cs typeface="Arial"/>
                <a:sym typeface="Arial"/>
              </a:rPr>
              <a:t>2019 - </a:t>
            </a: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grassroots initiative</a:t>
            </a:r>
            <a:r>
              <a:rPr lang="en-US" sz="2350">
                <a:latin typeface="Arial"/>
                <a:ea typeface="Arial"/>
                <a:cs typeface="Arial"/>
                <a:sym typeface="Arial"/>
              </a:rPr>
              <a:t> to increase the focus on sustainability @UHasselt</a:t>
            </a:r>
            <a:endParaRPr sz="23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2380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→ a list of sustainability goals, inspired by Whole Institution Approach (WIA)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46808"/>
              <a:buNone/>
            </a:pPr>
            <a:r>
              <a:rPr lang="en-US" sz="2350">
                <a:latin typeface="Arial"/>
                <a:ea typeface="Arial"/>
                <a:cs typeface="Arial"/>
                <a:sym typeface="Arial"/>
              </a:rPr>
              <a:t>2020-2021 - new rector</a:t>
            </a:r>
            <a:endParaRPr sz="235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2380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→ 4 transversal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policy lines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, including sustainability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2380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→ formal steering committee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2380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→ endorsement of 6 WIA-inspired sustainability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goals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2380"/>
              <a:buNone/>
            </a:pPr>
            <a:r>
              <a:rPr lang="en-US" sz="2100" i="1">
                <a:latin typeface="Arial"/>
                <a:ea typeface="Arial"/>
                <a:cs typeface="Arial"/>
                <a:sym typeface="Arial"/>
              </a:rPr>
              <a:t>Educational goal - Every student @UHasselt develops sustainability competencies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0408b95481_0_3"/>
          <p:cNvSpPr/>
          <p:nvPr/>
        </p:nvSpPr>
        <p:spPr>
          <a:xfrm>
            <a:off x="232428" y="1578175"/>
            <a:ext cx="1081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b="1">
                <a:solidFill>
                  <a:srgbClr val="2F5496"/>
                </a:solidFill>
              </a:rPr>
              <a:t>Our process towards a sustainability framework</a:t>
            </a:r>
            <a:endParaRPr/>
          </a:p>
        </p:txBody>
      </p:sp>
      <p:pic>
        <p:nvPicPr>
          <p:cNvPr id="133" name="Google Shape;133;g30408b95481_0_3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0408b95481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0408b95481_0_3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0408b95481_0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0408b95481_0_3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0408b95481_0_3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0408b95481_0_3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01844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Educational Policy Plan 2022-2029 → Inclusion of 2 operational goals on sustainability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OO 3.1 Hasselt University will increase its focus on organising competency-based education via the </a:t>
            </a: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Hasselt University competencies framework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paying attention to the development of sustainability competencies.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OO 3.2 Hasselt University will develop initiatives that contribute to a </a:t>
            </a: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sustainable mindset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among students.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32428" y="1578175"/>
            <a:ext cx="1081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b="1">
                <a:solidFill>
                  <a:srgbClr val="2F5496"/>
                </a:solidFill>
              </a:rPr>
              <a:t>Our process towards a sustainability framework</a:t>
            </a:r>
            <a:endParaRPr/>
          </a:p>
        </p:txBody>
      </p:sp>
      <p:pic>
        <p:nvPicPr>
          <p:cNvPr id="147" name="Google Shape;147;p4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25250" y="2023325"/>
            <a:ext cx="13335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0408b95481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0408b95481_0_17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05156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Bottom-up approach to increase support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Participation of each faculty through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working group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sustainability competences are merged with the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existing framework of employability skills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acknowledge the efforts of the past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Each educational program has the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freedom to contextualize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the sustainability competences to their specific needs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0408b95481_0_17"/>
          <p:cNvSpPr/>
          <p:nvPr/>
        </p:nvSpPr>
        <p:spPr>
          <a:xfrm>
            <a:off x="232428" y="1578175"/>
            <a:ext cx="1081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b="1">
                <a:solidFill>
                  <a:srgbClr val="2F5496"/>
                </a:solidFill>
              </a:rPr>
              <a:t>Our process towards a sustainability framework</a:t>
            </a:r>
            <a:endParaRPr/>
          </a:p>
        </p:txBody>
      </p:sp>
      <p:pic>
        <p:nvPicPr>
          <p:cNvPr id="162" name="Google Shape;162;g30408b95481_0_17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0408b95481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0408b95481_0_17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0408b95481_0_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0408b95481_0_17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0408b95481_0_17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0408b95481_0_17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232415" y="1578170"/>
            <a:ext cx="806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b="1">
                <a:solidFill>
                  <a:srgbClr val="2F5496"/>
                </a:solidFill>
              </a:rPr>
              <a:t>Sustainability competencies framework</a:t>
            </a:r>
            <a:endParaRPr/>
          </a:p>
        </p:txBody>
      </p:sp>
      <p:pic>
        <p:nvPicPr>
          <p:cNvPr id="175" name="Google Shape;175;p5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2455" y="2101400"/>
            <a:ext cx="6380744" cy="37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0408b9548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0408b95481_0_32"/>
          <p:cNvSpPr/>
          <p:nvPr/>
        </p:nvSpPr>
        <p:spPr>
          <a:xfrm>
            <a:off x="232415" y="1578170"/>
            <a:ext cx="80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b="1">
                <a:solidFill>
                  <a:srgbClr val="2F5496"/>
                </a:solidFill>
              </a:rPr>
              <a:t>Sustainability competencies framework</a:t>
            </a:r>
            <a:endParaRPr/>
          </a:p>
        </p:txBody>
      </p:sp>
      <p:pic>
        <p:nvPicPr>
          <p:cNvPr id="189" name="Google Shape;189;g30408b95481_0_32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0408b95481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2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408b95481_0_32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2"/>
          <a:stretch/>
        </p:blipFill>
        <p:spPr>
          <a:xfrm>
            <a:off x="4361775" y="409709"/>
            <a:ext cx="1292933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408b95481_0_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1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0408b95481_0_32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0408b95481_0_32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0" cy="7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0408b95481_0_32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9" cy="72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0408b95481_0_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32666" y="2101375"/>
            <a:ext cx="7303210" cy="3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5912460"/>
            <a:ext cx="11568544" cy="9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>
            <a:spLocks noGrp="1"/>
          </p:cNvSpPr>
          <p:nvPr>
            <p:ph type="body" idx="1"/>
          </p:nvPr>
        </p:nvSpPr>
        <p:spPr>
          <a:xfrm>
            <a:off x="465500" y="2220300"/>
            <a:ext cx="11471100" cy="3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Toolbox with extra information and good practices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Training for teachers i.e. trajectory ‘Sustainability in your education’ / tailor-made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Arial"/>
              <a:buChar char="▪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Interactive maze to support the start of the implementation on the level of: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Arial"/>
              <a:buChar char="▪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Program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Arial"/>
              <a:buChar char="▪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Course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Arial"/>
              <a:buChar char="▪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Learning activity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Program tailored support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Monitoring of the implementation of the competency framework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232415" y="1578170"/>
            <a:ext cx="8066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1">
                <a:solidFill>
                  <a:srgbClr val="2F5496"/>
                </a:solidFill>
              </a:rPr>
              <a:t>Achievements so far</a:t>
            </a:r>
            <a:endParaRPr/>
          </a:p>
        </p:txBody>
      </p:sp>
      <p:pic>
        <p:nvPicPr>
          <p:cNvPr id="204" name="Google Shape;204;p6" descr="Hamburg University of Applied Sciences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72" y="412177"/>
            <a:ext cx="1756808" cy="6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9408" y="484904"/>
            <a:ext cx="1996150" cy="52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 descr="European School of Sustainability Science and Research – ESSSR"/>
          <p:cNvPicPr preferRelativeResize="0"/>
          <p:nvPr/>
        </p:nvPicPr>
        <p:blipFill rotWithShape="1">
          <a:blip r:embed="rId6">
            <a:alphaModFix/>
          </a:blip>
          <a:srcRect r="57333"/>
          <a:stretch/>
        </p:blipFill>
        <p:spPr>
          <a:xfrm>
            <a:off x="4361775" y="409709"/>
            <a:ext cx="1292932" cy="6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9302" y="461812"/>
            <a:ext cx="1102940" cy="5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Logotip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7628" y="414643"/>
            <a:ext cx="1339815" cy="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 descr="Texto branco sobre fundo verd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2829" y="339834"/>
            <a:ext cx="1169561" cy="7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Interface gráfica do usuário, Logotipo, nome da empres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7776" y="336352"/>
            <a:ext cx="1440978" cy="7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883</Words>
  <Application>Microsoft Office PowerPoint</Application>
  <PresentationFormat>Widescreen</PresentationFormat>
  <Paragraphs>103</Paragraphs>
  <Slides>18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Tema do Office</vt:lpstr>
      <vt:lpstr>2nd Transatlantic Symposium on Sustainable Development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Transatlantic Symposium on Sustainable Development in Higher Education</dc:title>
  <dc:creator>Laís Viera Trevisan</dc:creator>
  <cp:lastModifiedBy>NOTERMANS Jolien</cp:lastModifiedBy>
  <cp:revision>5</cp:revision>
  <dcterms:created xsi:type="dcterms:W3CDTF">2023-01-09T08:13:20Z</dcterms:created>
  <dcterms:modified xsi:type="dcterms:W3CDTF">2024-10-10T18:25:59Z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0x010100423ACDC05E565F4C8F47C961482C71CA</vt:lpwstr>
  </property>
</Properties>
</file>