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3"/>
  </p:sldMasterIdLst>
  <p:notesMasterIdLst>
    <p:notesMasterId r:id="rId17"/>
  </p:notesMasterIdLst>
  <p:sldIdLst>
    <p:sldId id="414" r:id="rId4"/>
    <p:sldId id="469" r:id="rId5"/>
    <p:sldId id="502" r:id="rId6"/>
    <p:sldId id="501" r:id="rId7"/>
    <p:sldId id="476" r:id="rId8"/>
    <p:sldId id="488" r:id="rId9"/>
    <p:sldId id="489" r:id="rId10"/>
    <p:sldId id="496" r:id="rId11"/>
    <p:sldId id="494" r:id="rId12"/>
    <p:sldId id="492" r:id="rId13"/>
    <p:sldId id="499" r:id="rId14"/>
    <p:sldId id="500" r:id="rId15"/>
    <p:sldId id="470" r:id="rId16"/>
  </p:sldIdLst>
  <p:sldSz cx="9144000" cy="5143500" type="screen16x9"/>
  <p:notesSz cx="6669088" cy="9926638"/>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685800" rtl="0" fontAlgn="auto" latinLnBrk="0" hangingPunct="0">
      <a:lnSpc>
        <a:spcPct val="100000"/>
      </a:lnSpc>
      <a:spcBef>
        <a:spcPts val="0"/>
      </a:spcBef>
      <a:spcAft>
        <a:spcPts val="0"/>
      </a:spcAft>
      <a:buClrTx/>
      <a:buSzTx/>
      <a:buFontTx/>
      <a:buNone/>
      <a:tabLst/>
      <a:defRPr kumimoji="0" sz="1300" b="0" i="0" u="none" strike="noStrike" cap="none" spc="0" normalizeH="0" baseline="0">
        <a:ln>
          <a:noFill/>
        </a:ln>
        <a:solidFill>
          <a:srgbClr val="1A1A1A"/>
        </a:solidFill>
        <a:effectLst/>
        <a:uFillTx/>
        <a:latin typeface="+mn-lt"/>
        <a:ea typeface="+mn-ea"/>
        <a:cs typeface="+mn-cs"/>
        <a:sym typeface="Tw Cen MT"/>
      </a:defRPr>
    </a:lvl1pPr>
    <a:lvl2pPr marL="0" marR="0" indent="342900" algn="l" defTabSz="685800" rtl="0" fontAlgn="auto" latinLnBrk="0" hangingPunct="0">
      <a:lnSpc>
        <a:spcPct val="100000"/>
      </a:lnSpc>
      <a:spcBef>
        <a:spcPts val="0"/>
      </a:spcBef>
      <a:spcAft>
        <a:spcPts val="0"/>
      </a:spcAft>
      <a:buClrTx/>
      <a:buSzTx/>
      <a:buFontTx/>
      <a:buNone/>
      <a:tabLst/>
      <a:defRPr kumimoji="0" sz="1300" b="0" i="0" u="none" strike="noStrike" cap="none" spc="0" normalizeH="0" baseline="0">
        <a:ln>
          <a:noFill/>
        </a:ln>
        <a:solidFill>
          <a:srgbClr val="1A1A1A"/>
        </a:solidFill>
        <a:effectLst/>
        <a:uFillTx/>
        <a:latin typeface="+mn-lt"/>
        <a:ea typeface="+mn-ea"/>
        <a:cs typeface="+mn-cs"/>
        <a:sym typeface="Tw Cen MT"/>
      </a:defRPr>
    </a:lvl2pPr>
    <a:lvl3pPr marL="0" marR="0" indent="685800" algn="l" defTabSz="685800" rtl="0" fontAlgn="auto" latinLnBrk="0" hangingPunct="0">
      <a:lnSpc>
        <a:spcPct val="100000"/>
      </a:lnSpc>
      <a:spcBef>
        <a:spcPts val="0"/>
      </a:spcBef>
      <a:spcAft>
        <a:spcPts val="0"/>
      </a:spcAft>
      <a:buClrTx/>
      <a:buSzTx/>
      <a:buFontTx/>
      <a:buNone/>
      <a:tabLst/>
      <a:defRPr kumimoji="0" sz="1300" b="0" i="0" u="none" strike="noStrike" cap="none" spc="0" normalizeH="0" baseline="0">
        <a:ln>
          <a:noFill/>
        </a:ln>
        <a:solidFill>
          <a:srgbClr val="1A1A1A"/>
        </a:solidFill>
        <a:effectLst/>
        <a:uFillTx/>
        <a:latin typeface="+mn-lt"/>
        <a:ea typeface="+mn-ea"/>
        <a:cs typeface="+mn-cs"/>
        <a:sym typeface="Tw Cen MT"/>
      </a:defRPr>
    </a:lvl3pPr>
    <a:lvl4pPr marL="0" marR="0" indent="1028700" algn="l" defTabSz="685800" rtl="0" fontAlgn="auto" latinLnBrk="0" hangingPunct="0">
      <a:lnSpc>
        <a:spcPct val="100000"/>
      </a:lnSpc>
      <a:spcBef>
        <a:spcPts val="0"/>
      </a:spcBef>
      <a:spcAft>
        <a:spcPts val="0"/>
      </a:spcAft>
      <a:buClrTx/>
      <a:buSzTx/>
      <a:buFontTx/>
      <a:buNone/>
      <a:tabLst/>
      <a:defRPr kumimoji="0" sz="1300" b="0" i="0" u="none" strike="noStrike" cap="none" spc="0" normalizeH="0" baseline="0">
        <a:ln>
          <a:noFill/>
        </a:ln>
        <a:solidFill>
          <a:srgbClr val="1A1A1A"/>
        </a:solidFill>
        <a:effectLst/>
        <a:uFillTx/>
        <a:latin typeface="+mn-lt"/>
        <a:ea typeface="+mn-ea"/>
        <a:cs typeface="+mn-cs"/>
        <a:sym typeface="Tw Cen MT"/>
      </a:defRPr>
    </a:lvl4pPr>
    <a:lvl5pPr marL="0" marR="0" indent="1371600" algn="l" defTabSz="685800" rtl="0" fontAlgn="auto" latinLnBrk="0" hangingPunct="0">
      <a:lnSpc>
        <a:spcPct val="100000"/>
      </a:lnSpc>
      <a:spcBef>
        <a:spcPts val="0"/>
      </a:spcBef>
      <a:spcAft>
        <a:spcPts val="0"/>
      </a:spcAft>
      <a:buClrTx/>
      <a:buSzTx/>
      <a:buFontTx/>
      <a:buNone/>
      <a:tabLst/>
      <a:defRPr kumimoji="0" sz="1300" b="0" i="0" u="none" strike="noStrike" cap="none" spc="0" normalizeH="0" baseline="0">
        <a:ln>
          <a:noFill/>
        </a:ln>
        <a:solidFill>
          <a:srgbClr val="1A1A1A"/>
        </a:solidFill>
        <a:effectLst/>
        <a:uFillTx/>
        <a:latin typeface="+mn-lt"/>
        <a:ea typeface="+mn-ea"/>
        <a:cs typeface="+mn-cs"/>
        <a:sym typeface="Tw Cen MT"/>
      </a:defRPr>
    </a:lvl5pPr>
    <a:lvl6pPr marL="0" marR="0" indent="1714500" algn="l" defTabSz="685800" rtl="0" fontAlgn="auto" latinLnBrk="0" hangingPunct="0">
      <a:lnSpc>
        <a:spcPct val="100000"/>
      </a:lnSpc>
      <a:spcBef>
        <a:spcPts val="0"/>
      </a:spcBef>
      <a:spcAft>
        <a:spcPts val="0"/>
      </a:spcAft>
      <a:buClrTx/>
      <a:buSzTx/>
      <a:buFontTx/>
      <a:buNone/>
      <a:tabLst/>
      <a:defRPr kumimoji="0" sz="1300" b="0" i="0" u="none" strike="noStrike" cap="none" spc="0" normalizeH="0" baseline="0">
        <a:ln>
          <a:noFill/>
        </a:ln>
        <a:solidFill>
          <a:srgbClr val="1A1A1A"/>
        </a:solidFill>
        <a:effectLst/>
        <a:uFillTx/>
        <a:latin typeface="+mn-lt"/>
        <a:ea typeface="+mn-ea"/>
        <a:cs typeface="+mn-cs"/>
        <a:sym typeface="Tw Cen MT"/>
      </a:defRPr>
    </a:lvl6pPr>
    <a:lvl7pPr marL="0" marR="0" indent="2057400" algn="l" defTabSz="685800" rtl="0" fontAlgn="auto" latinLnBrk="0" hangingPunct="0">
      <a:lnSpc>
        <a:spcPct val="100000"/>
      </a:lnSpc>
      <a:spcBef>
        <a:spcPts val="0"/>
      </a:spcBef>
      <a:spcAft>
        <a:spcPts val="0"/>
      </a:spcAft>
      <a:buClrTx/>
      <a:buSzTx/>
      <a:buFontTx/>
      <a:buNone/>
      <a:tabLst/>
      <a:defRPr kumimoji="0" sz="1300" b="0" i="0" u="none" strike="noStrike" cap="none" spc="0" normalizeH="0" baseline="0">
        <a:ln>
          <a:noFill/>
        </a:ln>
        <a:solidFill>
          <a:srgbClr val="1A1A1A"/>
        </a:solidFill>
        <a:effectLst/>
        <a:uFillTx/>
        <a:latin typeface="+mn-lt"/>
        <a:ea typeface="+mn-ea"/>
        <a:cs typeface="+mn-cs"/>
        <a:sym typeface="Tw Cen MT"/>
      </a:defRPr>
    </a:lvl7pPr>
    <a:lvl8pPr marL="0" marR="0" indent="2400300" algn="l" defTabSz="685800" rtl="0" fontAlgn="auto" latinLnBrk="0" hangingPunct="0">
      <a:lnSpc>
        <a:spcPct val="100000"/>
      </a:lnSpc>
      <a:spcBef>
        <a:spcPts val="0"/>
      </a:spcBef>
      <a:spcAft>
        <a:spcPts val="0"/>
      </a:spcAft>
      <a:buClrTx/>
      <a:buSzTx/>
      <a:buFontTx/>
      <a:buNone/>
      <a:tabLst/>
      <a:defRPr kumimoji="0" sz="1300" b="0" i="0" u="none" strike="noStrike" cap="none" spc="0" normalizeH="0" baseline="0">
        <a:ln>
          <a:noFill/>
        </a:ln>
        <a:solidFill>
          <a:srgbClr val="1A1A1A"/>
        </a:solidFill>
        <a:effectLst/>
        <a:uFillTx/>
        <a:latin typeface="+mn-lt"/>
        <a:ea typeface="+mn-ea"/>
        <a:cs typeface="+mn-cs"/>
        <a:sym typeface="Tw Cen MT"/>
      </a:defRPr>
    </a:lvl8pPr>
    <a:lvl9pPr marL="0" marR="0" indent="2743200" algn="l" defTabSz="685800" rtl="0" fontAlgn="auto" latinLnBrk="0" hangingPunct="0">
      <a:lnSpc>
        <a:spcPct val="100000"/>
      </a:lnSpc>
      <a:spcBef>
        <a:spcPts val="0"/>
      </a:spcBef>
      <a:spcAft>
        <a:spcPts val="0"/>
      </a:spcAft>
      <a:buClrTx/>
      <a:buSzTx/>
      <a:buFontTx/>
      <a:buNone/>
      <a:tabLst/>
      <a:defRPr kumimoji="0" sz="1300" b="0" i="0" u="none" strike="noStrike" cap="none" spc="0" normalizeH="0" baseline="0">
        <a:ln>
          <a:noFill/>
        </a:ln>
        <a:solidFill>
          <a:srgbClr val="1A1A1A"/>
        </a:solidFill>
        <a:effectLst/>
        <a:uFillTx/>
        <a:latin typeface="+mn-lt"/>
        <a:ea typeface="+mn-ea"/>
        <a:cs typeface="+mn-cs"/>
        <a:sym typeface="Tw Cen MT"/>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1A1A1A"/>
        </a:fontRef>
        <a:srgbClr val="1A1A1A"/>
      </a:tcTxStyle>
      <a:tcStyle>
        <a:tcBdr>
          <a:left>
            <a:ln w="12700" cap="flat">
              <a:solidFill>
                <a:srgbClr val="FEFFFE"/>
              </a:solidFill>
              <a:prstDash val="solid"/>
              <a:round/>
            </a:ln>
          </a:left>
          <a:right>
            <a:ln w="12700" cap="flat">
              <a:solidFill>
                <a:srgbClr val="FEFFFE"/>
              </a:solidFill>
              <a:prstDash val="solid"/>
              <a:round/>
            </a:ln>
          </a:right>
          <a:top>
            <a:ln w="12700" cap="flat">
              <a:solidFill>
                <a:srgbClr val="FEFFFE"/>
              </a:solidFill>
              <a:prstDash val="solid"/>
              <a:round/>
            </a:ln>
          </a:top>
          <a:bottom>
            <a:ln w="12700" cap="flat">
              <a:solidFill>
                <a:srgbClr val="FEFFFE"/>
              </a:solidFill>
              <a:prstDash val="solid"/>
              <a:round/>
            </a:ln>
          </a:bottom>
          <a:insideH>
            <a:ln w="12700" cap="flat">
              <a:solidFill>
                <a:srgbClr val="FEFFFE"/>
              </a:solidFill>
              <a:prstDash val="solid"/>
              <a:round/>
            </a:ln>
          </a:insideH>
          <a:insideV>
            <a:ln w="12700" cap="flat">
              <a:solidFill>
                <a:srgbClr val="FEFFFE"/>
              </a:solidFill>
              <a:prstDash val="solid"/>
              <a:round/>
            </a:ln>
          </a:insideV>
        </a:tcBdr>
        <a:fill>
          <a:solidFill>
            <a:srgbClr val="E4CBCB"/>
          </a:solidFill>
        </a:fill>
      </a:tcStyle>
    </a:wholeTbl>
    <a:band2H>
      <a:tcTxStyle/>
      <a:tcStyle>
        <a:tcBdr/>
        <a:fill>
          <a:solidFill>
            <a:srgbClr val="F2E7E7"/>
          </a:solidFill>
        </a:fill>
      </a:tcStyle>
    </a:band2H>
    <a:firstCol>
      <a:tcTxStyle b="on" i="off">
        <a:fontRef idx="minor">
          <a:srgbClr val="FEFFFE"/>
        </a:fontRef>
        <a:srgbClr val="FEFFFE"/>
      </a:tcTxStyle>
      <a:tcStyle>
        <a:tcBdr>
          <a:left>
            <a:ln w="12700" cap="flat">
              <a:solidFill>
                <a:srgbClr val="FEFFFE"/>
              </a:solidFill>
              <a:prstDash val="solid"/>
              <a:round/>
            </a:ln>
          </a:left>
          <a:right>
            <a:ln w="12700" cap="flat">
              <a:solidFill>
                <a:srgbClr val="FEFFFE"/>
              </a:solidFill>
              <a:prstDash val="solid"/>
              <a:round/>
            </a:ln>
          </a:right>
          <a:top>
            <a:ln w="12700" cap="flat">
              <a:solidFill>
                <a:srgbClr val="FEFFFE"/>
              </a:solidFill>
              <a:prstDash val="solid"/>
              <a:round/>
            </a:ln>
          </a:top>
          <a:bottom>
            <a:ln w="12700" cap="flat">
              <a:solidFill>
                <a:srgbClr val="FEFFFE"/>
              </a:solidFill>
              <a:prstDash val="solid"/>
              <a:round/>
            </a:ln>
          </a:bottom>
          <a:insideH>
            <a:ln w="12700" cap="flat">
              <a:solidFill>
                <a:srgbClr val="FEFFFE"/>
              </a:solidFill>
              <a:prstDash val="solid"/>
              <a:round/>
            </a:ln>
          </a:insideH>
          <a:insideV>
            <a:ln w="12700" cap="flat">
              <a:solidFill>
                <a:srgbClr val="FEFFFE"/>
              </a:solidFill>
              <a:prstDash val="solid"/>
              <a:round/>
            </a:ln>
          </a:insideV>
        </a:tcBdr>
        <a:fill>
          <a:solidFill>
            <a:schemeClr val="accent1"/>
          </a:solidFill>
        </a:fill>
      </a:tcStyle>
    </a:firstCol>
    <a:lastRow>
      <a:tcTxStyle b="on" i="off">
        <a:fontRef idx="minor">
          <a:srgbClr val="FEFFFE"/>
        </a:fontRef>
        <a:srgbClr val="FEFFFE"/>
      </a:tcTxStyle>
      <a:tcStyle>
        <a:tcBdr>
          <a:left>
            <a:ln w="12700" cap="flat">
              <a:solidFill>
                <a:srgbClr val="FEFFFE"/>
              </a:solidFill>
              <a:prstDash val="solid"/>
              <a:round/>
            </a:ln>
          </a:left>
          <a:right>
            <a:ln w="12700" cap="flat">
              <a:solidFill>
                <a:srgbClr val="FEFFFE"/>
              </a:solidFill>
              <a:prstDash val="solid"/>
              <a:round/>
            </a:ln>
          </a:right>
          <a:top>
            <a:ln w="38100" cap="flat">
              <a:solidFill>
                <a:srgbClr val="FEFFFE"/>
              </a:solidFill>
              <a:prstDash val="solid"/>
              <a:round/>
            </a:ln>
          </a:top>
          <a:bottom>
            <a:ln w="12700" cap="flat">
              <a:solidFill>
                <a:srgbClr val="FEFFFE"/>
              </a:solidFill>
              <a:prstDash val="solid"/>
              <a:round/>
            </a:ln>
          </a:bottom>
          <a:insideH>
            <a:ln w="12700" cap="flat">
              <a:solidFill>
                <a:srgbClr val="FEFFFE"/>
              </a:solidFill>
              <a:prstDash val="solid"/>
              <a:round/>
            </a:ln>
          </a:insideH>
          <a:insideV>
            <a:ln w="12700" cap="flat">
              <a:solidFill>
                <a:srgbClr val="FEFFFE"/>
              </a:solidFill>
              <a:prstDash val="solid"/>
              <a:round/>
            </a:ln>
          </a:insideV>
        </a:tcBdr>
        <a:fill>
          <a:solidFill>
            <a:schemeClr val="accent1"/>
          </a:solidFill>
        </a:fill>
      </a:tcStyle>
    </a:lastRow>
    <a:firstRow>
      <a:tcTxStyle b="on" i="off">
        <a:fontRef idx="minor">
          <a:srgbClr val="FEFFFE"/>
        </a:fontRef>
        <a:srgbClr val="FEFFFE"/>
      </a:tcTxStyle>
      <a:tcStyle>
        <a:tcBdr>
          <a:left>
            <a:ln w="12700" cap="flat">
              <a:solidFill>
                <a:srgbClr val="FEFFFE"/>
              </a:solidFill>
              <a:prstDash val="solid"/>
              <a:round/>
            </a:ln>
          </a:left>
          <a:right>
            <a:ln w="12700" cap="flat">
              <a:solidFill>
                <a:srgbClr val="FEFFFE"/>
              </a:solidFill>
              <a:prstDash val="solid"/>
              <a:round/>
            </a:ln>
          </a:right>
          <a:top>
            <a:ln w="12700" cap="flat">
              <a:solidFill>
                <a:srgbClr val="FEFFFE"/>
              </a:solidFill>
              <a:prstDash val="solid"/>
              <a:round/>
            </a:ln>
          </a:top>
          <a:bottom>
            <a:ln w="38100" cap="flat">
              <a:solidFill>
                <a:srgbClr val="FEFFFE"/>
              </a:solidFill>
              <a:prstDash val="solid"/>
              <a:round/>
            </a:ln>
          </a:bottom>
          <a:insideH>
            <a:ln w="12700" cap="flat">
              <a:solidFill>
                <a:srgbClr val="FEFFFE"/>
              </a:solidFill>
              <a:prstDash val="solid"/>
              <a:round/>
            </a:ln>
          </a:insideH>
          <a:insideV>
            <a:ln w="12700" cap="flat">
              <a:solidFill>
                <a:srgbClr val="FEFFFE"/>
              </a:solidFill>
              <a:prstDash val="solid"/>
              <a:round/>
            </a:ln>
          </a:insideV>
        </a:tcBdr>
        <a:fill>
          <a:solidFill>
            <a:schemeClr val="accent1"/>
          </a:solidFill>
        </a:fill>
      </a:tcStyle>
    </a:firstRow>
  </a:tblStyle>
  <a:tblStyle styleId="{C7B018BB-80A7-4F77-B60F-C8B233D01FF8}" styleName="">
    <a:tblBg/>
    <a:wholeTbl>
      <a:tcTxStyle b="off" i="off">
        <a:fontRef idx="minor">
          <a:srgbClr val="1A1A1A"/>
        </a:fontRef>
        <a:srgbClr val="1A1A1A"/>
      </a:tcTxStyle>
      <a:tcStyle>
        <a:tcBdr>
          <a:left>
            <a:ln w="12700" cap="flat">
              <a:solidFill>
                <a:srgbClr val="FEFFFE"/>
              </a:solidFill>
              <a:prstDash val="solid"/>
              <a:round/>
            </a:ln>
          </a:left>
          <a:right>
            <a:ln w="12700" cap="flat">
              <a:solidFill>
                <a:srgbClr val="FEFFFE"/>
              </a:solidFill>
              <a:prstDash val="solid"/>
              <a:round/>
            </a:ln>
          </a:right>
          <a:top>
            <a:ln w="12700" cap="flat">
              <a:solidFill>
                <a:srgbClr val="FEFFFE"/>
              </a:solidFill>
              <a:prstDash val="solid"/>
              <a:round/>
            </a:ln>
          </a:top>
          <a:bottom>
            <a:ln w="12700" cap="flat">
              <a:solidFill>
                <a:srgbClr val="FEFFFE"/>
              </a:solidFill>
              <a:prstDash val="solid"/>
              <a:round/>
            </a:ln>
          </a:bottom>
          <a:insideH>
            <a:ln w="12700" cap="flat">
              <a:solidFill>
                <a:srgbClr val="FEFFFE"/>
              </a:solidFill>
              <a:prstDash val="solid"/>
              <a:round/>
            </a:ln>
          </a:insideH>
          <a:insideV>
            <a:ln w="12700" cap="flat">
              <a:solidFill>
                <a:srgbClr val="FEFFFE"/>
              </a:solidFill>
              <a:prstDash val="solid"/>
              <a:round/>
            </a:ln>
          </a:insideV>
        </a:tcBdr>
        <a:fill>
          <a:solidFill>
            <a:srgbClr val="CDEAF0"/>
          </a:solidFill>
        </a:fill>
      </a:tcStyle>
    </a:wholeTbl>
    <a:band2H>
      <a:tcTxStyle/>
      <a:tcStyle>
        <a:tcBdr/>
        <a:fill>
          <a:solidFill>
            <a:srgbClr val="E8F5F8"/>
          </a:solidFill>
        </a:fill>
      </a:tcStyle>
    </a:band2H>
    <a:firstCol>
      <a:tcTxStyle b="on" i="off">
        <a:fontRef idx="minor">
          <a:srgbClr val="FEFFFE"/>
        </a:fontRef>
        <a:srgbClr val="FEFFFE"/>
      </a:tcTxStyle>
      <a:tcStyle>
        <a:tcBdr>
          <a:left>
            <a:ln w="12700" cap="flat">
              <a:solidFill>
                <a:srgbClr val="FEFFFE"/>
              </a:solidFill>
              <a:prstDash val="solid"/>
              <a:round/>
            </a:ln>
          </a:left>
          <a:right>
            <a:ln w="12700" cap="flat">
              <a:solidFill>
                <a:srgbClr val="FEFFFE"/>
              </a:solidFill>
              <a:prstDash val="solid"/>
              <a:round/>
            </a:ln>
          </a:right>
          <a:top>
            <a:ln w="12700" cap="flat">
              <a:solidFill>
                <a:srgbClr val="FEFFFE"/>
              </a:solidFill>
              <a:prstDash val="solid"/>
              <a:round/>
            </a:ln>
          </a:top>
          <a:bottom>
            <a:ln w="12700" cap="flat">
              <a:solidFill>
                <a:srgbClr val="FEFFFE"/>
              </a:solidFill>
              <a:prstDash val="solid"/>
              <a:round/>
            </a:ln>
          </a:bottom>
          <a:insideH>
            <a:ln w="12700" cap="flat">
              <a:solidFill>
                <a:srgbClr val="FEFFFE"/>
              </a:solidFill>
              <a:prstDash val="solid"/>
              <a:round/>
            </a:ln>
          </a:insideH>
          <a:insideV>
            <a:ln w="12700" cap="flat">
              <a:solidFill>
                <a:srgbClr val="FEFFFE"/>
              </a:solidFill>
              <a:prstDash val="solid"/>
              <a:round/>
            </a:ln>
          </a:insideV>
        </a:tcBdr>
        <a:fill>
          <a:solidFill>
            <a:schemeClr val="accent3"/>
          </a:solidFill>
        </a:fill>
      </a:tcStyle>
    </a:firstCol>
    <a:lastRow>
      <a:tcTxStyle b="on" i="off">
        <a:fontRef idx="minor">
          <a:srgbClr val="FEFFFE"/>
        </a:fontRef>
        <a:srgbClr val="FEFFFE"/>
      </a:tcTxStyle>
      <a:tcStyle>
        <a:tcBdr>
          <a:left>
            <a:ln w="12700" cap="flat">
              <a:solidFill>
                <a:srgbClr val="FEFFFE"/>
              </a:solidFill>
              <a:prstDash val="solid"/>
              <a:round/>
            </a:ln>
          </a:left>
          <a:right>
            <a:ln w="12700" cap="flat">
              <a:solidFill>
                <a:srgbClr val="FEFFFE"/>
              </a:solidFill>
              <a:prstDash val="solid"/>
              <a:round/>
            </a:ln>
          </a:right>
          <a:top>
            <a:ln w="38100" cap="flat">
              <a:solidFill>
                <a:srgbClr val="FEFFFE"/>
              </a:solidFill>
              <a:prstDash val="solid"/>
              <a:round/>
            </a:ln>
          </a:top>
          <a:bottom>
            <a:ln w="12700" cap="flat">
              <a:solidFill>
                <a:srgbClr val="FEFFFE"/>
              </a:solidFill>
              <a:prstDash val="solid"/>
              <a:round/>
            </a:ln>
          </a:bottom>
          <a:insideH>
            <a:ln w="12700" cap="flat">
              <a:solidFill>
                <a:srgbClr val="FEFFFE"/>
              </a:solidFill>
              <a:prstDash val="solid"/>
              <a:round/>
            </a:ln>
          </a:insideH>
          <a:insideV>
            <a:ln w="12700" cap="flat">
              <a:solidFill>
                <a:srgbClr val="FEFFFE"/>
              </a:solidFill>
              <a:prstDash val="solid"/>
              <a:round/>
            </a:ln>
          </a:insideV>
        </a:tcBdr>
        <a:fill>
          <a:solidFill>
            <a:schemeClr val="accent3"/>
          </a:solidFill>
        </a:fill>
      </a:tcStyle>
    </a:lastRow>
    <a:firstRow>
      <a:tcTxStyle b="on" i="off">
        <a:fontRef idx="minor">
          <a:srgbClr val="FEFFFE"/>
        </a:fontRef>
        <a:srgbClr val="FEFFFE"/>
      </a:tcTxStyle>
      <a:tcStyle>
        <a:tcBdr>
          <a:left>
            <a:ln w="12700" cap="flat">
              <a:solidFill>
                <a:srgbClr val="FEFFFE"/>
              </a:solidFill>
              <a:prstDash val="solid"/>
              <a:round/>
            </a:ln>
          </a:left>
          <a:right>
            <a:ln w="12700" cap="flat">
              <a:solidFill>
                <a:srgbClr val="FEFFFE"/>
              </a:solidFill>
              <a:prstDash val="solid"/>
              <a:round/>
            </a:ln>
          </a:right>
          <a:top>
            <a:ln w="12700" cap="flat">
              <a:solidFill>
                <a:srgbClr val="FEFFFE"/>
              </a:solidFill>
              <a:prstDash val="solid"/>
              <a:round/>
            </a:ln>
          </a:top>
          <a:bottom>
            <a:ln w="38100" cap="flat">
              <a:solidFill>
                <a:srgbClr val="FEFFFE"/>
              </a:solidFill>
              <a:prstDash val="solid"/>
              <a:round/>
            </a:ln>
          </a:bottom>
          <a:insideH>
            <a:ln w="12700" cap="flat">
              <a:solidFill>
                <a:srgbClr val="FEFFFE"/>
              </a:solidFill>
              <a:prstDash val="solid"/>
              <a:round/>
            </a:ln>
          </a:insideH>
          <a:insideV>
            <a:ln w="12700" cap="flat">
              <a:solidFill>
                <a:srgbClr val="FEFFFE"/>
              </a:solidFill>
              <a:prstDash val="solid"/>
              <a:round/>
            </a:ln>
          </a:insideV>
        </a:tcBdr>
        <a:fill>
          <a:solidFill>
            <a:schemeClr val="accent3"/>
          </a:solidFill>
        </a:fill>
      </a:tcStyle>
    </a:firstRow>
  </a:tblStyle>
  <a:tblStyle styleId="{EEE7283C-3CF3-47DC-8721-378D4A62B228}" styleName="">
    <a:tblBg/>
    <a:wholeTbl>
      <a:tcTxStyle b="off" i="off">
        <a:fontRef idx="minor">
          <a:srgbClr val="1A1A1A"/>
        </a:fontRef>
        <a:srgbClr val="1A1A1A"/>
      </a:tcTxStyle>
      <a:tcStyle>
        <a:tcBdr>
          <a:left>
            <a:ln w="12700" cap="flat">
              <a:solidFill>
                <a:srgbClr val="FEFFFE"/>
              </a:solidFill>
              <a:prstDash val="solid"/>
              <a:round/>
            </a:ln>
          </a:left>
          <a:right>
            <a:ln w="12700" cap="flat">
              <a:solidFill>
                <a:srgbClr val="FEFFFE"/>
              </a:solidFill>
              <a:prstDash val="solid"/>
              <a:round/>
            </a:ln>
          </a:right>
          <a:top>
            <a:ln w="12700" cap="flat">
              <a:solidFill>
                <a:srgbClr val="FEFFFE"/>
              </a:solidFill>
              <a:prstDash val="solid"/>
              <a:round/>
            </a:ln>
          </a:top>
          <a:bottom>
            <a:ln w="12700" cap="flat">
              <a:solidFill>
                <a:srgbClr val="FEFFFE"/>
              </a:solidFill>
              <a:prstDash val="solid"/>
              <a:round/>
            </a:ln>
          </a:bottom>
          <a:insideH>
            <a:ln w="12700" cap="flat">
              <a:solidFill>
                <a:srgbClr val="FEFFFE"/>
              </a:solidFill>
              <a:prstDash val="solid"/>
              <a:round/>
            </a:ln>
          </a:insideH>
          <a:insideV>
            <a:ln w="12700" cap="flat">
              <a:solidFill>
                <a:srgbClr val="FEFFFE"/>
              </a:solidFill>
              <a:prstDash val="solid"/>
              <a:round/>
            </a:ln>
          </a:insideV>
        </a:tcBdr>
        <a:fill>
          <a:solidFill>
            <a:srgbClr val="CADBF4"/>
          </a:solidFill>
        </a:fill>
      </a:tcStyle>
    </a:wholeTbl>
    <a:band2H>
      <a:tcTxStyle/>
      <a:tcStyle>
        <a:tcBdr/>
        <a:fill>
          <a:solidFill>
            <a:srgbClr val="E6EEFA"/>
          </a:solidFill>
        </a:fill>
      </a:tcStyle>
    </a:band2H>
    <a:firstCol>
      <a:tcTxStyle b="on" i="off">
        <a:fontRef idx="minor">
          <a:srgbClr val="FEFFFE"/>
        </a:fontRef>
        <a:srgbClr val="FEFFFE"/>
      </a:tcTxStyle>
      <a:tcStyle>
        <a:tcBdr>
          <a:left>
            <a:ln w="12700" cap="flat">
              <a:solidFill>
                <a:srgbClr val="FEFFFE"/>
              </a:solidFill>
              <a:prstDash val="solid"/>
              <a:round/>
            </a:ln>
          </a:left>
          <a:right>
            <a:ln w="12700" cap="flat">
              <a:solidFill>
                <a:srgbClr val="FEFFFE"/>
              </a:solidFill>
              <a:prstDash val="solid"/>
              <a:round/>
            </a:ln>
          </a:right>
          <a:top>
            <a:ln w="12700" cap="flat">
              <a:solidFill>
                <a:srgbClr val="FEFFFE"/>
              </a:solidFill>
              <a:prstDash val="solid"/>
              <a:round/>
            </a:ln>
          </a:top>
          <a:bottom>
            <a:ln w="12700" cap="flat">
              <a:solidFill>
                <a:srgbClr val="FEFFFE"/>
              </a:solidFill>
              <a:prstDash val="solid"/>
              <a:round/>
            </a:ln>
          </a:bottom>
          <a:insideH>
            <a:ln w="12700" cap="flat">
              <a:solidFill>
                <a:srgbClr val="FEFFFE"/>
              </a:solidFill>
              <a:prstDash val="solid"/>
              <a:round/>
            </a:ln>
          </a:insideH>
          <a:insideV>
            <a:ln w="12700" cap="flat">
              <a:solidFill>
                <a:srgbClr val="FEFFFE"/>
              </a:solidFill>
              <a:prstDash val="solid"/>
              <a:round/>
            </a:ln>
          </a:insideV>
        </a:tcBdr>
        <a:fill>
          <a:solidFill>
            <a:schemeClr val="accent6"/>
          </a:solidFill>
        </a:fill>
      </a:tcStyle>
    </a:firstCol>
    <a:lastRow>
      <a:tcTxStyle b="on" i="off">
        <a:fontRef idx="minor">
          <a:srgbClr val="FEFFFE"/>
        </a:fontRef>
        <a:srgbClr val="FEFFFE"/>
      </a:tcTxStyle>
      <a:tcStyle>
        <a:tcBdr>
          <a:left>
            <a:ln w="12700" cap="flat">
              <a:solidFill>
                <a:srgbClr val="FEFFFE"/>
              </a:solidFill>
              <a:prstDash val="solid"/>
              <a:round/>
            </a:ln>
          </a:left>
          <a:right>
            <a:ln w="12700" cap="flat">
              <a:solidFill>
                <a:srgbClr val="FEFFFE"/>
              </a:solidFill>
              <a:prstDash val="solid"/>
              <a:round/>
            </a:ln>
          </a:right>
          <a:top>
            <a:ln w="38100" cap="flat">
              <a:solidFill>
                <a:srgbClr val="FEFFFE"/>
              </a:solidFill>
              <a:prstDash val="solid"/>
              <a:round/>
            </a:ln>
          </a:top>
          <a:bottom>
            <a:ln w="12700" cap="flat">
              <a:solidFill>
                <a:srgbClr val="FEFFFE"/>
              </a:solidFill>
              <a:prstDash val="solid"/>
              <a:round/>
            </a:ln>
          </a:bottom>
          <a:insideH>
            <a:ln w="12700" cap="flat">
              <a:solidFill>
                <a:srgbClr val="FEFFFE"/>
              </a:solidFill>
              <a:prstDash val="solid"/>
              <a:round/>
            </a:ln>
          </a:insideH>
          <a:insideV>
            <a:ln w="12700" cap="flat">
              <a:solidFill>
                <a:srgbClr val="FEFFFE"/>
              </a:solidFill>
              <a:prstDash val="solid"/>
              <a:round/>
            </a:ln>
          </a:insideV>
        </a:tcBdr>
        <a:fill>
          <a:solidFill>
            <a:schemeClr val="accent6"/>
          </a:solidFill>
        </a:fill>
      </a:tcStyle>
    </a:lastRow>
    <a:firstRow>
      <a:tcTxStyle b="on" i="off">
        <a:fontRef idx="minor">
          <a:srgbClr val="FEFFFE"/>
        </a:fontRef>
        <a:srgbClr val="FEFFFE"/>
      </a:tcTxStyle>
      <a:tcStyle>
        <a:tcBdr>
          <a:left>
            <a:ln w="12700" cap="flat">
              <a:solidFill>
                <a:srgbClr val="FEFFFE"/>
              </a:solidFill>
              <a:prstDash val="solid"/>
              <a:round/>
            </a:ln>
          </a:left>
          <a:right>
            <a:ln w="12700" cap="flat">
              <a:solidFill>
                <a:srgbClr val="FEFFFE"/>
              </a:solidFill>
              <a:prstDash val="solid"/>
              <a:round/>
            </a:ln>
          </a:right>
          <a:top>
            <a:ln w="12700" cap="flat">
              <a:solidFill>
                <a:srgbClr val="FEFFFE"/>
              </a:solidFill>
              <a:prstDash val="solid"/>
              <a:round/>
            </a:ln>
          </a:top>
          <a:bottom>
            <a:ln w="38100" cap="flat">
              <a:solidFill>
                <a:srgbClr val="FEFFFE"/>
              </a:solidFill>
              <a:prstDash val="solid"/>
              <a:round/>
            </a:ln>
          </a:bottom>
          <a:insideH>
            <a:ln w="12700" cap="flat">
              <a:solidFill>
                <a:srgbClr val="FEFFFE"/>
              </a:solidFill>
              <a:prstDash val="solid"/>
              <a:round/>
            </a:ln>
          </a:insideH>
          <a:insideV>
            <a:ln w="12700" cap="flat">
              <a:solidFill>
                <a:srgbClr val="FEFFFE"/>
              </a:solidFill>
              <a:prstDash val="solid"/>
              <a:round/>
            </a:ln>
          </a:insideV>
        </a:tcBdr>
        <a:fill>
          <a:solidFill>
            <a:schemeClr val="accent6"/>
          </a:solidFill>
        </a:fill>
      </a:tcStyle>
    </a:firstRow>
  </a:tblStyle>
  <a:tblStyle styleId="{CF821DB8-F4EB-4A41-A1BA-3FCAFE7338EE}" styleName="">
    <a:tblBg/>
    <a:wholeTbl>
      <a:tcTxStyle b="off" i="off">
        <a:fontRef idx="minor">
          <a:srgbClr val="1A1A1A"/>
        </a:fontRef>
        <a:srgbClr val="1A1A1A"/>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7E7E7"/>
          </a:solidFill>
        </a:fill>
      </a:tcStyle>
    </a:wholeTbl>
    <a:band2H>
      <a:tcTxStyle/>
      <a:tcStyle>
        <a:tcBdr/>
        <a:fill>
          <a:solidFill>
            <a:srgbClr val="FEFFFE"/>
          </a:solidFill>
        </a:fill>
      </a:tcStyle>
    </a:band2H>
    <a:firstCol>
      <a:tcTxStyle b="on" i="off">
        <a:fontRef idx="minor">
          <a:srgbClr val="FEFFFE"/>
        </a:fontRef>
        <a:srgbClr val="FEFFFE"/>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1A1A1A"/>
        </a:fontRef>
        <a:srgbClr val="1A1A1A"/>
      </a:tcTxStyle>
      <a:tcStyle>
        <a:tcBdr>
          <a:left>
            <a:ln w="12700" cap="flat">
              <a:noFill/>
              <a:miter lim="400000"/>
            </a:ln>
          </a:left>
          <a:right>
            <a:ln w="12700" cap="flat">
              <a:noFill/>
              <a:miter lim="400000"/>
            </a:ln>
          </a:right>
          <a:top>
            <a:ln w="50800" cap="flat">
              <a:solidFill>
                <a:srgbClr val="1A1A1A"/>
              </a:solidFill>
              <a:prstDash val="solid"/>
              <a:round/>
            </a:ln>
          </a:top>
          <a:bottom>
            <a:ln w="25400" cap="flat">
              <a:solidFill>
                <a:srgbClr val="1A1A1A"/>
              </a:solidFill>
              <a:prstDash val="solid"/>
              <a:round/>
            </a:ln>
          </a:bottom>
          <a:insideH>
            <a:ln w="12700" cap="flat">
              <a:noFill/>
              <a:miter lim="400000"/>
            </a:ln>
          </a:insideH>
          <a:insideV>
            <a:ln w="12700" cap="flat">
              <a:noFill/>
              <a:miter lim="400000"/>
            </a:ln>
          </a:insideV>
        </a:tcBdr>
        <a:fill>
          <a:solidFill>
            <a:srgbClr val="FEFFFE"/>
          </a:solidFill>
        </a:fill>
      </a:tcStyle>
    </a:lastRow>
    <a:firstRow>
      <a:tcTxStyle b="on" i="off">
        <a:fontRef idx="minor">
          <a:srgbClr val="FEFFFE"/>
        </a:fontRef>
        <a:srgbClr val="FEFFFE"/>
      </a:tcTxStyle>
      <a:tcStyle>
        <a:tcBdr>
          <a:left>
            <a:ln w="12700" cap="flat">
              <a:noFill/>
              <a:miter lim="400000"/>
            </a:ln>
          </a:left>
          <a:right>
            <a:ln w="12700" cap="flat">
              <a:noFill/>
              <a:miter lim="400000"/>
            </a:ln>
          </a:right>
          <a:top>
            <a:ln w="25400" cap="flat">
              <a:solidFill>
                <a:srgbClr val="1A1A1A"/>
              </a:solidFill>
              <a:prstDash val="solid"/>
              <a:round/>
            </a:ln>
          </a:top>
          <a:bottom>
            <a:ln w="25400" cap="flat">
              <a:solidFill>
                <a:srgbClr val="1A1A1A"/>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1A1A1A"/>
        </a:fontRef>
        <a:srgbClr val="1A1A1A"/>
      </a:tcTxStyle>
      <a:tcStyle>
        <a:tcBdr>
          <a:left>
            <a:ln w="12700" cap="flat">
              <a:solidFill>
                <a:srgbClr val="FEFFFE"/>
              </a:solidFill>
              <a:prstDash val="solid"/>
              <a:round/>
            </a:ln>
          </a:left>
          <a:right>
            <a:ln w="12700" cap="flat">
              <a:solidFill>
                <a:srgbClr val="FEFFFE"/>
              </a:solidFill>
              <a:prstDash val="solid"/>
              <a:round/>
            </a:ln>
          </a:right>
          <a:top>
            <a:ln w="12700" cap="flat">
              <a:solidFill>
                <a:srgbClr val="FEFFFE"/>
              </a:solidFill>
              <a:prstDash val="solid"/>
              <a:round/>
            </a:ln>
          </a:top>
          <a:bottom>
            <a:ln w="12700" cap="flat">
              <a:solidFill>
                <a:srgbClr val="FEFFFE"/>
              </a:solidFill>
              <a:prstDash val="solid"/>
              <a:round/>
            </a:ln>
          </a:bottom>
          <a:insideH>
            <a:ln w="12700" cap="flat">
              <a:solidFill>
                <a:srgbClr val="FEFFFE"/>
              </a:solidFill>
              <a:prstDash val="solid"/>
              <a:round/>
            </a:ln>
          </a:insideH>
          <a:insideV>
            <a:ln w="12700" cap="flat">
              <a:solidFill>
                <a:srgbClr val="FEFFFE"/>
              </a:solidFill>
              <a:prstDash val="solid"/>
              <a:round/>
            </a:ln>
          </a:insideV>
        </a:tcBdr>
        <a:fill>
          <a:solidFill>
            <a:srgbClr val="CBCBCB"/>
          </a:solidFill>
        </a:fill>
      </a:tcStyle>
    </a:wholeTbl>
    <a:band2H>
      <a:tcTxStyle/>
      <a:tcStyle>
        <a:tcBdr/>
        <a:fill>
          <a:solidFill>
            <a:srgbClr val="E7E7E7"/>
          </a:solidFill>
        </a:fill>
      </a:tcStyle>
    </a:band2H>
    <a:firstCol>
      <a:tcTxStyle b="on" i="off">
        <a:fontRef idx="minor">
          <a:srgbClr val="FEFFFE"/>
        </a:fontRef>
        <a:srgbClr val="FEFFFE"/>
      </a:tcTxStyle>
      <a:tcStyle>
        <a:tcBdr>
          <a:left>
            <a:ln w="12700" cap="flat">
              <a:solidFill>
                <a:srgbClr val="FEFFFE"/>
              </a:solidFill>
              <a:prstDash val="solid"/>
              <a:round/>
            </a:ln>
          </a:left>
          <a:right>
            <a:ln w="12700" cap="flat">
              <a:solidFill>
                <a:srgbClr val="FEFFFE"/>
              </a:solidFill>
              <a:prstDash val="solid"/>
              <a:round/>
            </a:ln>
          </a:right>
          <a:top>
            <a:ln w="12700" cap="flat">
              <a:solidFill>
                <a:srgbClr val="FEFFFE"/>
              </a:solidFill>
              <a:prstDash val="solid"/>
              <a:round/>
            </a:ln>
          </a:top>
          <a:bottom>
            <a:ln w="12700" cap="flat">
              <a:solidFill>
                <a:srgbClr val="FEFFFE"/>
              </a:solidFill>
              <a:prstDash val="solid"/>
              <a:round/>
            </a:ln>
          </a:bottom>
          <a:insideH>
            <a:ln w="12700" cap="flat">
              <a:solidFill>
                <a:srgbClr val="FEFFFE"/>
              </a:solidFill>
              <a:prstDash val="solid"/>
              <a:round/>
            </a:ln>
          </a:insideH>
          <a:insideV>
            <a:ln w="12700" cap="flat">
              <a:solidFill>
                <a:srgbClr val="FEFFFE"/>
              </a:solidFill>
              <a:prstDash val="solid"/>
              <a:round/>
            </a:ln>
          </a:insideV>
        </a:tcBdr>
        <a:fill>
          <a:solidFill>
            <a:srgbClr val="1A1A1A"/>
          </a:solidFill>
        </a:fill>
      </a:tcStyle>
    </a:firstCol>
    <a:lastRow>
      <a:tcTxStyle b="on" i="off">
        <a:fontRef idx="minor">
          <a:srgbClr val="FEFFFE"/>
        </a:fontRef>
        <a:srgbClr val="FEFFFE"/>
      </a:tcTxStyle>
      <a:tcStyle>
        <a:tcBdr>
          <a:left>
            <a:ln w="12700" cap="flat">
              <a:solidFill>
                <a:srgbClr val="FEFFFE"/>
              </a:solidFill>
              <a:prstDash val="solid"/>
              <a:round/>
            </a:ln>
          </a:left>
          <a:right>
            <a:ln w="12700" cap="flat">
              <a:solidFill>
                <a:srgbClr val="FEFFFE"/>
              </a:solidFill>
              <a:prstDash val="solid"/>
              <a:round/>
            </a:ln>
          </a:right>
          <a:top>
            <a:ln w="38100" cap="flat">
              <a:solidFill>
                <a:srgbClr val="FEFFFE"/>
              </a:solidFill>
              <a:prstDash val="solid"/>
              <a:round/>
            </a:ln>
          </a:top>
          <a:bottom>
            <a:ln w="12700" cap="flat">
              <a:solidFill>
                <a:srgbClr val="FEFFFE"/>
              </a:solidFill>
              <a:prstDash val="solid"/>
              <a:round/>
            </a:ln>
          </a:bottom>
          <a:insideH>
            <a:ln w="12700" cap="flat">
              <a:solidFill>
                <a:srgbClr val="FEFFFE"/>
              </a:solidFill>
              <a:prstDash val="solid"/>
              <a:round/>
            </a:ln>
          </a:insideH>
          <a:insideV>
            <a:ln w="12700" cap="flat">
              <a:solidFill>
                <a:srgbClr val="FEFFFE"/>
              </a:solidFill>
              <a:prstDash val="solid"/>
              <a:round/>
            </a:ln>
          </a:insideV>
        </a:tcBdr>
        <a:fill>
          <a:solidFill>
            <a:srgbClr val="1A1A1A"/>
          </a:solidFill>
        </a:fill>
      </a:tcStyle>
    </a:lastRow>
    <a:firstRow>
      <a:tcTxStyle b="on" i="off">
        <a:fontRef idx="minor">
          <a:srgbClr val="FEFFFE"/>
        </a:fontRef>
        <a:srgbClr val="FEFFFE"/>
      </a:tcTxStyle>
      <a:tcStyle>
        <a:tcBdr>
          <a:left>
            <a:ln w="12700" cap="flat">
              <a:solidFill>
                <a:srgbClr val="FEFFFE"/>
              </a:solidFill>
              <a:prstDash val="solid"/>
              <a:round/>
            </a:ln>
          </a:left>
          <a:right>
            <a:ln w="12700" cap="flat">
              <a:solidFill>
                <a:srgbClr val="FEFFFE"/>
              </a:solidFill>
              <a:prstDash val="solid"/>
              <a:round/>
            </a:ln>
          </a:right>
          <a:top>
            <a:ln w="12700" cap="flat">
              <a:solidFill>
                <a:srgbClr val="FEFFFE"/>
              </a:solidFill>
              <a:prstDash val="solid"/>
              <a:round/>
            </a:ln>
          </a:top>
          <a:bottom>
            <a:ln w="38100" cap="flat">
              <a:solidFill>
                <a:srgbClr val="FEFFFE"/>
              </a:solidFill>
              <a:prstDash val="solid"/>
              <a:round/>
            </a:ln>
          </a:bottom>
          <a:insideH>
            <a:ln w="12700" cap="flat">
              <a:solidFill>
                <a:srgbClr val="FEFFFE"/>
              </a:solidFill>
              <a:prstDash val="solid"/>
              <a:round/>
            </a:ln>
          </a:insideH>
          <a:insideV>
            <a:ln w="12700" cap="flat">
              <a:solidFill>
                <a:srgbClr val="FEFFFE"/>
              </a:solidFill>
              <a:prstDash val="solid"/>
              <a:round/>
            </a:ln>
          </a:insideV>
        </a:tcBdr>
        <a:fill>
          <a:solidFill>
            <a:srgbClr val="1A1A1A"/>
          </a:solidFill>
        </a:fill>
      </a:tcStyle>
    </a:firstRow>
  </a:tblStyle>
  <a:tblStyle styleId="{2708684C-4D16-4618-839F-0558EEFCDFE6}" styleName="">
    <a:tblBg/>
    <a:wholeTbl>
      <a:tcTxStyle b="off" i="off">
        <a:fontRef idx="minor">
          <a:srgbClr val="1A1A1A"/>
        </a:fontRef>
        <a:srgbClr val="1A1A1A"/>
      </a:tcTxStyle>
      <a:tcStyle>
        <a:tcBdr>
          <a:left>
            <a:ln w="12700" cap="flat">
              <a:solidFill>
                <a:srgbClr val="1A1A1A"/>
              </a:solidFill>
              <a:prstDash val="solid"/>
              <a:round/>
            </a:ln>
          </a:left>
          <a:right>
            <a:ln w="12700" cap="flat">
              <a:solidFill>
                <a:srgbClr val="1A1A1A"/>
              </a:solidFill>
              <a:prstDash val="solid"/>
              <a:round/>
            </a:ln>
          </a:right>
          <a:top>
            <a:ln w="12700" cap="flat">
              <a:solidFill>
                <a:srgbClr val="1A1A1A"/>
              </a:solidFill>
              <a:prstDash val="solid"/>
              <a:round/>
            </a:ln>
          </a:top>
          <a:bottom>
            <a:ln w="12700" cap="flat">
              <a:solidFill>
                <a:srgbClr val="1A1A1A"/>
              </a:solidFill>
              <a:prstDash val="solid"/>
              <a:round/>
            </a:ln>
          </a:bottom>
          <a:insideH>
            <a:ln w="12700" cap="flat">
              <a:solidFill>
                <a:srgbClr val="1A1A1A"/>
              </a:solidFill>
              <a:prstDash val="solid"/>
              <a:round/>
            </a:ln>
          </a:insideH>
          <a:insideV>
            <a:ln w="12700" cap="flat">
              <a:solidFill>
                <a:srgbClr val="1A1A1A"/>
              </a:solidFill>
              <a:prstDash val="solid"/>
              <a:round/>
            </a:ln>
          </a:insideV>
        </a:tcBdr>
        <a:fill>
          <a:solidFill>
            <a:srgbClr val="1A1A1A">
              <a:alpha val="20000"/>
            </a:srgbClr>
          </a:solidFill>
        </a:fill>
      </a:tcStyle>
    </a:wholeTbl>
    <a:band2H>
      <a:tcTxStyle/>
      <a:tcStyle>
        <a:tcBdr/>
        <a:fill>
          <a:solidFill>
            <a:srgbClr val="FFFFFF"/>
          </a:solidFill>
        </a:fill>
      </a:tcStyle>
    </a:band2H>
    <a:firstCol>
      <a:tcTxStyle b="on" i="off">
        <a:fontRef idx="minor">
          <a:srgbClr val="1A1A1A"/>
        </a:fontRef>
        <a:srgbClr val="1A1A1A"/>
      </a:tcTxStyle>
      <a:tcStyle>
        <a:tcBdr>
          <a:left>
            <a:ln w="12700" cap="flat">
              <a:solidFill>
                <a:srgbClr val="1A1A1A"/>
              </a:solidFill>
              <a:prstDash val="solid"/>
              <a:round/>
            </a:ln>
          </a:left>
          <a:right>
            <a:ln w="12700" cap="flat">
              <a:solidFill>
                <a:srgbClr val="1A1A1A"/>
              </a:solidFill>
              <a:prstDash val="solid"/>
              <a:round/>
            </a:ln>
          </a:right>
          <a:top>
            <a:ln w="12700" cap="flat">
              <a:solidFill>
                <a:srgbClr val="1A1A1A"/>
              </a:solidFill>
              <a:prstDash val="solid"/>
              <a:round/>
            </a:ln>
          </a:top>
          <a:bottom>
            <a:ln w="12700" cap="flat">
              <a:solidFill>
                <a:srgbClr val="1A1A1A"/>
              </a:solidFill>
              <a:prstDash val="solid"/>
              <a:round/>
            </a:ln>
          </a:bottom>
          <a:insideH>
            <a:ln w="12700" cap="flat">
              <a:solidFill>
                <a:srgbClr val="1A1A1A"/>
              </a:solidFill>
              <a:prstDash val="solid"/>
              <a:round/>
            </a:ln>
          </a:insideH>
          <a:insideV>
            <a:ln w="12700" cap="flat">
              <a:solidFill>
                <a:srgbClr val="1A1A1A"/>
              </a:solidFill>
              <a:prstDash val="solid"/>
              <a:round/>
            </a:ln>
          </a:insideV>
        </a:tcBdr>
        <a:fill>
          <a:solidFill>
            <a:srgbClr val="1A1A1A">
              <a:alpha val="20000"/>
            </a:srgbClr>
          </a:solidFill>
        </a:fill>
      </a:tcStyle>
    </a:firstCol>
    <a:lastRow>
      <a:tcTxStyle b="on" i="off">
        <a:fontRef idx="minor">
          <a:srgbClr val="1A1A1A"/>
        </a:fontRef>
        <a:srgbClr val="1A1A1A"/>
      </a:tcTxStyle>
      <a:tcStyle>
        <a:tcBdr>
          <a:left>
            <a:ln w="12700" cap="flat">
              <a:solidFill>
                <a:srgbClr val="1A1A1A"/>
              </a:solidFill>
              <a:prstDash val="solid"/>
              <a:round/>
            </a:ln>
          </a:left>
          <a:right>
            <a:ln w="12700" cap="flat">
              <a:solidFill>
                <a:srgbClr val="1A1A1A"/>
              </a:solidFill>
              <a:prstDash val="solid"/>
              <a:round/>
            </a:ln>
          </a:right>
          <a:top>
            <a:ln w="50800" cap="flat">
              <a:solidFill>
                <a:srgbClr val="1A1A1A"/>
              </a:solidFill>
              <a:prstDash val="solid"/>
              <a:round/>
            </a:ln>
          </a:top>
          <a:bottom>
            <a:ln w="12700" cap="flat">
              <a:solidFill>
                <a:srgbClr val="1A1A1A"/>
              </a:solidFill>
              <a:prstDash val="solid"/>
              <a:round/>
            </a:ln>
          </a:bottom>
          <a:insideH>
            <a:ln w="12700" cap="flat">
              <a:solidFill>
                <a:srgbClr val="1A1A1A"/>
              </a:solidFill>
              <a:prstDash val="solid"/>
              <a:round/>
            </a:ln>
          </a:insideH>
          <a:insideV>
            <a:ln w="12700" cap="flat">
              <a:solidFill>
                <a:srgbClr val="1A1A1A"/>
              </a:solidFill>
              <a:prstDash val="solid"/>
              <a:round/>
            </a:ln>
          </a:insideV>
        </a:tcBdr>
        <a:fill>
          <a:noFill/>
        </a:fill>
      </a:tcStyle>
    </a:lastRow>
    <a:firstRow>
      <a:tcTxStyle b="on" i="off">
        <a:fontRef idx="minor">
          <a:srgbClr val="1A1A1A"/>
        </a:fontRef>
        <a:srgbClr val="1A1A1A"/>
      </a:tcTxStyle>
      <a:tcStyle>
        <a:tcBdr>
          <a:left>
            <a:ln w="12700" cap="flat">
              <a:solidFill>
                <a:srgbClr val="1A1A1A"/>
              </a:solidFill>
              <a:prstDash val="solid"/>
              <a:round/>
            </a:ln>
          </a:left>
          <a:right>
            <a:ln w="12700" cap="flat">
              <a:solidFill>
                <a:srgbClr val="1A1A1A"/>
              </a:solidFill>
              <a:prstDash val="solid"/>
              <a:round/>
            </a:ln>
          </a:right>
          <a:top>
            <a:ln w="12700" cap="flat">
              <a:solidFill>
                <a:srgbClr val="1A1A1A"/>
              </a:solidFill>
              <a:prstDash val="solid"/>
              <a:round/>
            </a:ln>
          </a:top>
          <a:bottom>
            <a:ln w="25400" cap="flat">
              <a:solidFill>
                <a:srgbClr val="1A1A1A"/>
              </a:solidFill>
              <a:prstDash val="solid"/>
              <a:round/>
            </a:ln>
          </a:bottom>
          <a:insideH>
            <a:ln w="12700" cap="flat">
              <a:solidFill>
                <a:srgbClr val="1A1A1A"/>
              </a:solidFill>
              <a:prstDash val="solid"/>
              <a:round/>
            </a:ln>
          </a:insideH>
          <a:insideV>
            <a:ln w="12700" cap="flat">
              <a:solidFill>
                <a:srgbClr val="1A1A1A"/>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1988" autoAdjust="0"/>
  </p:normalViewPr>
  <p:slideViewPr>
    <p:cSldViewPr snapToGrid="0">
      <p:cViewPr varScale="1">
        <p:scale>
          <a:sx n="142" d="100"/>
          <a:sy n="142" d="100"/>
        </p:scale>
        <p:origin x="126" y="6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presProps" Target="presProps.xml"/><Relationship Id="rId3" Type="http://schemas.openxmlformats.org/officeDocument/2006/relationships/slideMaster" Target="slideMasters/slideMaster1.xml"/><Relationship Id="rId21"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3.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8" name="Shape 68"/>
          <p:cNvSpPr>
            <a:spLocks noGrp="1" noRot="1" noChangeAspect="1"/>
          </p:cNvSpPr>
          <p:nvPr>
            <p:ph type="sldImg"/>
          </p:nvPr>
        </p:nvSpPr>
        <p:spPr>
          <a:xfrm>
            <a:off x="26988" y="744538"/>
            <a:ext cx="6615112" cy="3722687"/>
          </a:xfrm>
          <a:prstGeom prst="rect">
            <a:avLst/>
          </a:prstGeom>
        </p:spPr>
        <p:txBody>
          <a:bodyPr/>
          <a:lstStyle/>
          <a:p>
            <a:endParaRPr/>
          </a:p>
        </p:txBody>
      </p:sp>
      <p:sp>
        <p:nvSpPr>
          <p:cNvPr id="69" name="Shape 69"/>
          <p:cNvSpPr>
            <a:spLocks noGrp="1"/>
          </p:cNvSpPr>
          <p:nvPr>
            <p:ph type="body" sz="quarter" idx="1"/>
          </p:nvPr>
        </p:nvSpPr>
        <p:spPr>
          <a:xfrm>
            <a:off x="889212" y="4715153"/>
            <a:ext cx="4890665" cy="4466987"/>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685800" latinLnBrk="0">
      <a:defRPr sz="1200">
        <a:solidFill>
          <a:srgbClr val="1A1A1A"/>
        </a:solidFill>
        <a:latin typeface="+mn-lt"/>
        <a:ea typeface="+mn-ea"/>
        <a:cs typeface="+mn-cs"/>
        <a:sym typeface="Tw Cen MT"/>
      </a:defRPr>
    </a:lvl1pPr>
    <a:lvl2pPr indent="228600" defTabSz="685800" latinLnBrk="0">
      <a:defRPr sz="1200">
        <a:solidFill>
          <a:srgbClr val="1A1A1A"/>
        </a:solidFill>
        <a:latin typeface="+mn-lt"/>
        <a:ea typeface="+mn-ea"/>
        <a:cs typeface="+mn-cs"/>
        <a:sym typeface="Tw Cen MT"/>
      </a:defRPr>
    </a:lvl2pPr>
    <a:lvl3pPr indent="457200" defTabSz="685800" latinLnBrk="0">
      <a:defRPr sz="1200">
        <a:solidFill>
          <a:srgbClr val="1A1A1A"/>
        </a:solidFill>
        <a:latin typeface="+mn-lt"/>
        <a:ea typeface="+mn-ea"/>
        <a:cs typeface="+mn-cs"/>
        <a:sym typeface="Tw Cen MT"/>
      </a:defRPr>
    </a:lvl3pPr>
    <a:lvl4pPr indent="685800" defTabSz="685800" latinLnBrk="0">
      <a:defRPr sz="1200">
        <a:solidFill>
          <a:srgbClr val="1A1A1A"/>
        </a:solidFill>
        <a:latin typeface="+mn-lt"/>
        <a:ea typeface="+mn-ea"/>
        <a:cs typeface="+mn-cs"/>
        <a:sym typeface="Tw Cen MT"/>
      </a:defRPr>
    </a:lvl4pPr>
    <a:lvl5pPr indent="914400" defTabSz="685800" latinLnBrk="0">
      <a:defRPr sz="1200">
        <a:solidFill>
          <a:srgbClr val="1A1A1A"/>
        </a:solidFill>
        <a:latin typeface="+mn-lt"/>
        <a:ea typeface="+mn-ea"/>
        <a:cs typeface="+mn-cs"/>
        <a:sym typeface="Tw Cen MT"/>
      </a:defRPr>
    </a:lvl5pPr>
    <a:lvl6pPr indent="1143000" defTabSz="685800" latinLnBrk="0">
      <a:defRPr sz="1200">
        <a:solidFill>
          <a:srgbClr val="1A1A1A"/>
        </a:solidFill>
        <a:latin typeface="+mn-lt"/>
        <a:ea typeface="+mn-ea"/>
        <a:cs typeface="+mn-cs"/>
        <a:sym typeface="Tw Cen MT"/>
      </a:defRPr>
    </a:lvl6pPr>
    <a:lvl7pPr indent="1371600" defTabSz="685800" latinLnBrk="0">
      <a:defRPr sz="1200">
        <a:solidFill>
          <a:srgbClr val="1A1A1A"/>
        </a:solidFill>
        <a:latin typeface="+mn-lt"/>
        <a:ea typeface="+mn-ea"/>
        <a:cs typeface="+mn-cs"/>
        <a:sym typeface="Tw Cen MT"/>
      </a:defRPr>
    </a:lvl7pPr>
    <a:lvl8pPr indent="1600200" defTabSz="685800" latinLnBrk="0">
      <a:defRPr sz="1200">
        <a:solidFill>
          <a:srgbClr val="1A1A1A"/>
        </a:solidFill>
        <a:latin typeface="+mn-lt"/>
        <a:ea typeface="+mn-ea"/>
        <a:cs typeface="+mn-cs"/>
        <a:sym typeface="Tw Cen MT"/>
      </a:defRPr>
    </a:lvl8pPr>
    <a:lvl9pPr indent="1828800" defTabSz="685800" latinLnBrk="0">
      <a:defRPr sz="1200">
        <a:solidFill>
          <a:srgbClr val="1A1A1A"/>
        </a:solidFill>
        <a:latin typeface="+mn-lt"/>
        <a:ea typeface="+mn-ea"/>
        <a:cs typeface="+mn-cs"/>
        <a:sym typeface="Tw Cen MT"/>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6988" y="744538"/>
            <a:ext cx="6615112" cy="3722687"/>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378428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66909" y="4715153"/>
            <a:ext cx="5335270" cy="446698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lang="nl-BE" dirty="0"/>
          </a:p>
          <a:p>
            <a:r>
              <a:rPr lang="en-US" dirty="0"/>
              <a:t>The final phase, practicing beyond therapy, is often overlooked but is crucial for transferring relearned skills into daily life. Experts emphasize the importance of focusing more on training outside the therapy room—such as on the rehabilitation ward. For example, if a patient practices a skill like showering only during therapy sessions and not independently in the rehab ward, they are unlikely to apply this skill once they return home.</a:t>
            </a:r>
          </a:p>
          <a:p>
            <a:r>
              <a:rPr lang="en-US" dirty="0"/>
              <a:t>This highlights the importance of setting client-centered training goals. Patients are more motivated to relearn skills that matter to them personally, which encourages them to practice these skills beyond therapy sessions, thereby increasing their overall therapy dose. Experts also stress the need for continued training opportunities after discharge, particularly for patients with cervical spinal cord injuries, whose personal needs evolve over time.</a:t>
            </a:r>
          </a:p>
          <a:p>
            <a:pPr marL="0" lvl="0" indent="0" algn="l" rtl="0">
              <a:spcBef>
                <a:spcPts val="0"/>
              </a:spcBef>
              <a:spcAft>
                <a:spcPts val="0"/>
              </a:spcAft>
              <a:buNone/>
            </a:pPr>
            <a:r>
              <a:rPr lang="nl-BE" dirty="0"/>
              <a:t>. </a:t>
            </a:r>
            <a:endParaRPr dirty="0"/>
          </a:p>
        </p:txBody>
      </p:sp>
      <p:sp>
        <p:nvSpPr>
          <p:cNvPr id="82" name="Google Shape;82;p1:notes"/>
          <p:cNvSpPr>
            <a:spLocks noGrp="1" noRot="1" noChangeAspect="1"/>
          </p:cNvSpPr>
          <p:nvPr>
            <p:ph type="sldImg" idx="2"/>
          </p:nvPr>
        </p:nvSpPr>
        <p:spPr>
          <a:xfrm>
            <a:off x="2698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54699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6988" y="744538"/>
            <a:ext cx="6615112" cy="3722687"/>
          </a:xfrm>
        </p:spPr>
      </p:sp>
      <p:sp>
        <p:nvSpPr>
          <p:cNvPr id="3" name="Notes Placeholder 2"/>
          <p:cNvSpPr>
            <a:spLocks noGrp="1"/>
          </p:cNvSpPr>
          <p:nvPr>
            <p:ph type="body" idx="1"/>
          </p:nvPr>
        </p:nvSpPr>
        <p:spPr/>
        <p:txBody>
          <a:bodyPr/>
          <a:lstStyle/>
          <a:p>
            <a:endParaRPr lang="en-US" sz="1200" dirty="0">
              <a:solidFill>
                <a:srgbClr val="1A1A1A"/>
              </a:solidFill>
              <a:effectLst/>
              <a:latin typeface="+mn-lt"/>
              <a:ea typeface="+mn-ea"/>
              <a:cs typeface="+mn-cs"/>
              <a:sym typeface="Tw Cen MT"/>
            </a:endParaRPr>
          </a:p>
        </p:txBody>
      </p:sp>
      <p:sp>
        <p:nvSpPr>
          <p:cNvPr id="4" name="Slide Number Placeholder 3"/>
          <p:cNvSpPr>
            <a:spLocks noGrp="1"/>
          </p:cNvSpPr>
          <p:nvPr>
            <p:ph type="sldNum" sz="quarter" idx="5"/>
          </p:nvPr>
        </p:nvSpPr>
        <p:spPr/>
        <p:txBody>
          <a:bodyPr/>
          <a:lstStyle/>
          <a:p>
            <a:fld id="{5FEA1918-48EE-4E71-B78F-0666F7B204E4}" type="slidenum">
              <a:rPr lang="en-US" smtClean="0"/>
              <a:t>11</a:t>
            </a:fld>
            <a:endParaRPr lang="en-US"/>
          </a:p>
        </p:txBody>
      </p:sp>
    </p:spTree>
    <p:extLst>
      <p:ext uri="{BB962C8B-B14F-4D97-AF65-F5344CB8AC3E}">
        <p14:creationId xmlns:p14="http://schemas.microsoft.com/office/powerpoint/2010/main" val="2341504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6988" y="744538"/>
            <a:ext cx="6615112" cy="3722687"/>
          </a:xfrm>
        </p:spPr>
      </p:sp>
      <p:sp>
        <p:nvSpPr>
          <p:cNvPr id="3" name="Notes Placeholder 2"/>
          <p:cNvSpPr>
            <a:spLocks noGrp="1"/>
          </p:cNvSpPr>
          <p:nvPr>
            <p:ph type="body" idx="1"/>
          </p:nvPr>
        </p:nvSpPr>
        <p:spPr/>
        <p:txBody>
          <a:bodyPr/>
          <a:lstStyle/>
          <a:p>
            <a:endParaRPr lang="en-US" sz="1200" dirty="0">
              <a:solidFill>
                <a:srgbClr val="1A1A1A"/>
              </a:solidFill>
              <a:effectLst/>
              <a:latin typeface="+mn-lt"/>
              <a:ea typeface="+mn-ea"/>
              <a:cs typeface="+mn-cs"/>
              <a:sym typeface="Tw Cen MT"/>
            </a:endParaRPr>
          </a:p>
        </p:txBody>
      </p:sp>
      <p:sp>
        <p:nvSpPr>
          <p:cNvPr id="4" name="Slide Number Placeholder 3"/>
          <p:cNvSpPr>
            <a:spLocks noGrp="1"/>
          </p:cNvSpPr>
          <p:nvPr>
            <p:ph type="sldNum" sz="quarter" idx="5"/>
          </p:nvPr>
        </p:nvSpPr>
        <p:spPr/>
        <p:txBody>
          <a:bodyPr/>
          <a:lstStyle/>
          <a:p>
            <a:fld id="{5FEA1918-48EE-4E71-B78F-0666F7B204E4}" type="slidenum">
              <a:rPr lang="en-US" smtClean="0"/>
              <a:t>12</a:t>
            </a:fld>
            <a:endParaRPr lang="en-US"/>
          </a:p>
        </p:txBody>
      </p:sp>
    </p:spTree>
    <p:extLst>
      <p:ext uri="{BB962C8B-B14F-4D97-AF65-F5344CB8AC3E}">
        <p14:creationId xmlns:p14="http://schemas.microsoft.com/office/powerpoint/2010/main" val="23842720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2813"/>
            <a:r>
              <a:rPr lang="en-GB" altLang="en-US" dirty="0">
                <a:solidFill>
                  <a:srgbClr val="000000"/>
                </a:solidFill>
                <a:latin typeface="Calibri" panose="020F0502020204030204" pitchFamily="34" charset="0"/>
                <a:cs typeface="Calibri" panose="020F0502020204030204" pitchFamily="34" charset="0"/>
                <a:sym typeface="Calibri" panose="020F0502020204030204" pitchFamily="34" charset="0"/>
              </a:rPr>
              <a:t>Upper limb function plays a crucial role in activities of daily living (ADL) and participation. </a:t>
            </a:r>
            <a:r>
              <a:rPr lang="en-US" altLang="en-US" dirty="0">
                <a:latin typeface="Times" panose="02020603050405020304" pitchFamily="18" charset="0"/>
              </a:rPr>
              <a:t>Therefore score people with a cervical spinal cord injury improving AHF and AHSP as essential in their functional recovery. Today I want to define arm/hand function as performing on ICF function level and arm/hand skilled performance performing on ICF activity level. </a:t>
            </a:r>
          </a:p>
          <a:p>
            <a:pPr defTabSz="912813"/>
            <a:r>
              <a:rPr lang="da-DK" altLang="en-US" dirty="0">
                <a:latin typeface="Times" panose="02020603050405020304" pitchFamily="18" charset="0"/>
              </a:rPr>
              <a:t>Spooren et al., 2006; Spooren et al., 2008; Snoek et al., 2004</a:t>
            </a:r>
            <a:endParaRPr lang="en-US" altLang="en-US" dirty="0">
              <a:latin typeface="Times"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5FEA1918-48EE-4E71-B78F-0666F7B204E4}" type="slidenum">
              <a:rPr lang="en-US" smtClean="0"/>
              <a:t>2</a:t>
            </a:fld>
            <a:endParaRPr lang="en-US"/>
          </a:p>
        </p:txBody>
      </p:sp>
    </p:spTree>
    <p:extLst>
      <p:ext uri="{BB962C8B-B14F-4D97-AF65-F5344CB8AC3E}">
        <p14:creationId xmlns:p14="http://schemas.microsoft.com/office/powerpoint/2010/main" val="29264644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6988" y="744538"/>
            <a:ext cx="6615112" cy="3722687"/>
          </a:xfrm>
        </p:spPr>
      </p:sp>
      <p:sp>
        <p:nvSpPr>
          <p:cNvPr id="3" name="Notes Placeholder 2"/>
          <p:cNvSpPr>
            <a:spLocks noGrp="1"/>
          </p:cNvSpPr>
          <p:nvPr>
            <p:ph type="body" idx="1"/>
          </p:nvPr>
        </p:nvSpPr>
        <p:spPr/>
        <p:txBody>
          <a:bodyPr/>
          <a:lstStyle/>
          <a:p>
            <a:r>
              <a:rPr lang="en-US" dirty="0"/>
              <a:t>Active motor training is currently the gold standard for improving upper limb function in individuals </a:t>
            </a:r>
            <a:r>
              <a:rPr lang="en-US" dirty="0" err="1"/>
              <a:t>witrvical</a:t>
            </a:r>
            <a:r>
              <a:rPr lang="en-US" dirty="0"/>
              <a:t> spinal cord injuries. Our recent research on key training variables in these programs confirmed that the variables highlighted in the literature are indeed considered important by clinical experts. However, we observed that these variables are not consistently integrated into current active upper limb motor training programs in clinical practice</a:t>
            </a:r>
          </a:p>
          <a:p>
            <a:pPr marL="0" marR="0" lvl="0" indent="0" defTabSz="685800" eaLnBrk="1" fontAlgn="auto" latinLnBrk="0" hangingPunct="1">
              <a:lnSpc>
                <a:spcPct val="100000"/>
              </a:lnSpc>
              <a:spcBef>
                <a:spcPts val="0"/>
              </a:spcBef>
              <a:spcAft>
                <a:spcPts val="0"/>
              </a:spcAft>
              <a:buClrTx/>
              <a:buSzTx/>
              <a:buFontTx/>
              <a:buNone/>
              <a:tabLst/>
              <a:defRPr/>
            </a:pPr>
            <a:r>
              <a:rPr lang="en-US" dirty="0"/>
              <a:t>Therefore we want to develop a conceptual framework to enhance upper limb function at the ICF activity level and integrate skills into daily life. </a:t>
            </a:r>
          </a:p>
          <a:p>
            <a:endParaRPr lang="en-US" dirty="0"/>
          </a:p>
        </p:txBody>
      </p:sp>
      <p:sp>
        <p:nvSpPr>
          <p:cNvPr id="4" name="Slide Number Placeholder 3"/>
          <p:cNvSpPr>
            <a:spLocks noGrp="1"/>
          </p:cNvSpPr>
          <p:nvPr>
            <p:ph type="sldNum" sz="quarter" idx="5"/>
          </p:nvPr>
        </p:nvSpPr>
        <p:spPr/>
        <p:txBody>
          <a:bodyPr/>
          <a:lstStyle/>
          <a:p>
            <a:fld id="{5FEA1918-48EE-4E71-B78F-0666F7B204E4}" type="slidenum">
              <a:rPr lang="en-US" smtClean="0"/>
              <a:t>3</a:t>
            </a:fld>
            <a:endParaRPr lang="en-US"/>
          </a:p>
        </p:txBody>
      </p:sp>
    </p:spTree>
    <p:extLst>
      <p:ext uri="{BB962C8B-B14F-4D97-AF65-F5344CB8AC3E}">
        <p14:creationId xmlns:p14="http://schemas.microsoft.com/office/powerpoint/2010/main" val="11837938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6988" y="744538"/>
            <a:ext cx="6615112" cy="3722687"/>
          </a:xfrm>
        </p:spPr>
      </p:sp>
      <p:sp>
        <p:nvSpPr>
          <p:cNvPr id="3" name="Notes Placeholder 2"/>
          <p:cNvSpPr>
            <a:spLocks noGrp="1"/>
          </p:cNvSpPr>
          <p:nvPr>
            <p:ph type="body" idx="1"/>
          </p:nvPr>
        </p:nvSpPr>
        <p:spPr/>
        <p:txBody>
          <a:bodyPr/>
          <a:lstStyle/>
          <a:p>
            <a:r>
              <a:rPr lang="en-US" dirty="0"/>
              <a:t>Active motor training is currently the gold standard for improving upper limb function in individuals </a:t>
            </a:r>
            <a:r>
              <a:rPr lang="en-US"/>
              <a:t>witrvical</a:t>
            </a:r>
            <a:r>
              <a:rPr lang="en-US" dirty="0"/>
              <a:t> spinal cord injuries. Our recent research on key training variables in these programs confirmed that the variables highlighted in the literature are indeed considered important by clinical experts. However, we observed that these variables are not consistently integrated into current active upper limb motor training programs in clinical practice</a:t>
            </a:r>
          </a:p>
          <a:p>
            <a:pPr marL="0" marR="0" lvl="0" indent="0" defTabSz="685800" eaLnBrk="1" fontAlgn="auto" latinLnBrk="0" hangingPunct="1">
              <a:lnSpc>
                <a:spcPct val="100000"/>
              </a:lnSpc>
              <a:spcBef>
                <a:spcPts val="0"/>
              </a:spcBef>
              <a:spcAft>
                <a:spcPts val="0"/>
              </a:spcAft>
              <a:buClrTx/>
              <a:buSzTx/>
              <a:buFontTx/>
              <a:buNone/>
              <a:tabLst/>
              <a:defRPr/>
            </a:pPr>
            <a:r>
              <a:rPr lang="en-US" dirty="0"/>
              <a:t>Therefore we want to develop a conceptual framework to enhance upper limb function at the ICF activity level and integrate skills into daily life. </a:t>
            </a:r>
          </a:p>
          <a:p>
            <a:endParaRPr lang="en-US" dirty="0"/>
          </a:p>
        </p:txBody>
      </p:sp>
      <p:sp>
        <p:nvSpPr>
          <p:cNvPr id="4" name="Slide Number Placeholder 3"/>
          <p:cNvSpPr>
            <a:spLocks noGrp="1"/>
          </p:cNvSpPr>
          <p:nvPr>
            <p:ph type="sldNum" sz="quarter" idx="5"/>
          </p:nvPr>
        </p:nvSpPr>
        <p:spPr/>
        <p:txBody>
          <a:bodyPr/>
          <a:lstStyle/>
          <a:p>
            <a:fld id="{5FEA1918-48EE-4E71-B78F-0666F7B204E4}" type="slidenum">
              <a:rPr lang="en-US" smtClean="0"/>
              <a:t>4</a:t>
            </a:fld>
            <a:endParaRPr lang="en-US"/>
          </a:p>
        </p:txBody>
      </p:sp>
    </p:spTree>
    <p:extLst>
      <p:ext uri="{BB962C8B-B14F-4D97-AF65-F5344CB8AC3E}">
        <p14:creationId xmlns:p14="http://schemas.microsoft.com/office/powerpoint/2010/main" val="11837938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6988" y="744538"/>
            <a:ext cx="6615112" cy="3722687"/>
          </a:xfrm>
        </p:spPr>
      </p:sp>
      <p:sp>
        <p:nvSpPr>
          <p:cNvPr id="3" name="Notes Placeholder 2"/>
          <p:cNvSpPr>
            <a:spLocks noGrp="1"/>
          </p:cNvSpPr>
          <p:nvPr>
            <p:ph type="body" idx="1"/>
          </p:nvPr>
        </p:nvSpPr>
        <p:spPr/>
        <p:txBody>
          <a:bodyPr/>
          <a:lstStyle/>
          <a:p>
            <a:r>
              <a:rPr lang="en-US" sz="1200" dirty="0">
                <a:solidFill>
                  <a:srgbClr val="1A1A1A"/>
                </a:solidFill>
                <a:effectLst/>
                <a:latin typeface="+mn-lt"/>
                <a:ea typeface="+mn-ea"/>
                <a:cs typeface="+mn-cs"/>
                <a:sym typeface="Tw Cen MT"/>
              </a:rPr>
              <a:t>Our framework was developed using a multidimensional approach, grounded in a evidence-based practice model widely used in healthcare. This model relies on three essential elements; existing literature, clinical expertise and patient preferences. By integrating these components we ensure that our approach is both scientifically and tailored to meet individual patient needs. </a:t>
            </a:r>
          </a:p>
          <a:p>
            <a:r>
              <a:rPr lang="en-US" dirty="0"/>
              <a:t>First, we performed a systematic literature review to evaluate motor training strategies and therapy dosages used in active upper limb motor training programs. Following this, we conducted both a longitudinal observational study and a qualitative study across three rehabilitation centers: two in Belgium (UZ Leuven and UZ Gent) and one in the Netherlands (Adelante).</a:t>
            </a:r>
          </a:p>
          <a:p>
            <a:r>
              <a:rPr lang="en-US" dirty="0"/>
              <a:t>In the observational study, we explored how motor training strategies and therapy doses are currently applied in active upper limb training. For the qualitative study, we held focus group discussions with therapists to explore their views on what essential components should be included in upper limb rehabilitation and their significance in clinical practice.</a:t>
            </a:r>
          </a:p>
          <a:p>
            <a:r>
              <a:rPr lang="en-US" dirty="0"/>
              <a:t>Finally, we carried out semi-structured interviews with patients to gain insights into their experiences about motivations, which is important in maintaining engagement in upper limb training.</a:t>
            </a:r>
          </a:p>
          <a:p>
            <a:endParaRPr lang="en-US" sz="1200" dirty="0">
              <a:solidFill>
                <a:srgbClr val="1A1A1A"/>
              </a:solidFill>
              <a:effectLst/>
              <a:latin typeface="+mn-lt"/>
              <a:ea typeface="+mn-ea"/>
              <a:cs typeface="+mn-cs"/>
              <a:sym typeface="Tw Cen MT"/>
            </a:endParaRPr>
          </a:p>
        </p:txBody>
      </p:sp>
      <p:sp>
        <p:nvSpPr>
          <p:cNvPr id="4" name="Slide Number Placeholder 3"/>
          <p:cNvSpPr>
            <a:spLocks noGrp="1"/>
          </p:cNvSpPr>
          <p:nvPr>
            <p:ph type="sldNum" sz="quarter" idx="5"/>
          </p:nvPr>
        </p:nvSpPr>
        <p:spPr/>
        <p:txBody>
          <a:bodyPr/>
          <a:lstStyle/>
          <a:p>
            <a:fld id="{5FEA1918-48EE-4E71-B78F-0666F7B204E4}" type="slidenum">
              <a:rPr lang="en-US" smtClean="0"/>
              <a:t>5</a:t>
            </a:fld>
            <a:endParaRPr lang="en-US"/>
          </a:p>
        </p:txBody>
      </p:sp>
    </p:spTree>
    <p:extLst>
      <p:ext uri="{BB962C8B-B14F-4D97-AF65-F5344CB8AC3E}">
        <p14:creationId xmlns:p14="http://schemas.microsoft.com/office/powerpoint/2010/main" val="2125217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66909" y="4715153"/>
            <a:ext cx="5335270" cy="446698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nl-BE" dirty="0"/>
              <a:t>The </a:t>
            </a:r>
            <a:r>
              <a:rPr lang="nl-BE" dirty="0" err="1"/>
              <a:t>current</a:t>
            </a:r>
            <a:r>
              <a:rPr lang="nl-BE" dirty="0"/>
              <a:t> </a:t>
            </a:r>
            <a:r>
              <a:rPr lang="nl-BE" dirty="0" err="1"/>
              <a:t>conceptual</a:t>
            </a:r>
            <a:r>
              <a:rPr lang="nl-BE" dirty="0"/>
              <a:t> </a:t>
            </a:r>
            <a:r>
              <a:rPr lang="nl-BE" dirty="0" err="1"/>
              <a:t>framework</a:t>
            </a:r>
            <a:r>
              <a:rPr lang="nl-BE" dirty="0"/>
              <a:t> </a:t>
            </a:r>
            <a:r>
              <a:rPr lang="nl-BE" dirty="0" err="1"/>
              <a:t>exist</a:t>
            </a:r>
            <a:r>
              <a:rPr lang="nl-BE" dirty="0"/>
              <a:t> out of 4 </a:t>
            </a:r>
            <a:r>
              <a:rPr lang="nl-BE" dirty="0" err="1"/>
              <a:t>phases</a:t>
            </a:r>
            <a:r>
              <a:rPr lang="nl-BE" dirty="0"/>
              <a:t> of </a:t>
            </a:r>
            <a:r>
              <a:rPr lang="nl-BE" dirty="0" err="1"/>
              <a:t>skill</a:t>
            </a:r>
            <a:r>
              <a:rPr lang="nl-BE" dirty="0"/>
              <a:t> training important </a:t>
            </a:r>
            <a:r>
              <a:rPr lang="nl-BE" dirty="0" err="1"/>
              <a:t>to</a:t>
            </a:r>
            <a:r>
              <a:rPr lang="nl-BE" dirty="0"/>
              <a:t> </a:t>
            </a:r>
            <a:r>
              <a:rPr lang="nl-BE" dirty="0" err="1"/>
              <a:t>achieve</a:t>
            </a:r>
            <a:r>
              <a:rPr lang="nl-BE" dirty="0"/>
              <a:t> </a:t>
            </a:r>
            <a:r>
              <a:rPr lang="nl-BE" dirty="0" err="1"/>
              <a:t>skill</a:t>
            </a:r>
            <a:r>
              <a:rPr lang="nl-BE" dirty="0"/>
              <a:t> performance</a:t>
            </a:r>
          </a:p>
          <a:p>
            <a:pPr marL="228600" lvl="0" indent="-228600" algn="l" rtl="0">
              <a:spcBef>
                <a:spcPts val="0"/>
              </a:spcBef>
              <a:spcAft>
                <a:spcPts val="0"/>
              </a:spcAft>
              <a:buAutoNum type="arabicPeriod"/>
            </a:pPr>
            <a:r>
              <a:rPr lang="nl-BE" dirty="0" err="1"/>
              <a:t>Gathering</a:t>
            </a:r>
            <a:r>
              <a:rPr lang="nl-BE" dirty="0"/>
              <a:t> </a:t>
            </a:r>
            <a:r>
              <a:rPr lang="nl-BE" dirty="0" err="1"/>
              <a:t>knowledge</a:t>
            </a:r>
            <a:r>
              <a:rPr lang="nl-BE" dirty="0"/>
              <a:t> </a:t>
            </a:r>
          </a:p>
          <a:p>
            <a:pPr marL="228600" lvl="0" indent="-228600" algn="l" rtl="0">
              <a:spcBef>
                <a:spcPts val="0"/>
              </a:spcBef>
              <a:spcAft>
                <a:spcPts val="0"/>
              </a:spcAft>
              <a:buAutoNum type="arabicPeriod"/>
            </a:pPr>
            <a:r>
              <a:rPr lang="nl-BE" dirty="0"/>
              <a:t>Thinking </a:t>
            </a:r>
            <a:r>
              <a:rPr lang="nl-BE" dirty="0" err="1"/>
              <a:t>process</a:t>
            </a:r>
            <a:endParaRPr lang="nl-BE" dirty="0"/>
          </a:p>
          <a:p>
            <a:pPr marL="228600" lvl="0" indent="-228600" algn="l" rtl="0">
              <a:spcBef>
                <a:spcPts val="0"/>
              </a:spcBef>
              <a:spcAft>
                <a:spcPts val="0"/>
              </a:spcAft>
              <a:buAutoNum type="arabicPeriod"/>
            </a:pPr>
            <a:r>
              <a:rPr lang="nl-BE" dirty="0" err="1"/>
              <a:t>Acting</a:t>
            </a:r>
            <a:r>
              <a:rPr lang="nl-BE" dirty="0"/>
              <a:t> </a:t>
            </a:r>
            <a:r>
              <a:rPr lang="nl-BE" dirty="0" err="1"/>
              <a:t>process</a:t>
            </a:r>
            <a:r>
              <a:rPr lang="nl-BE" dirty="0"/>
              <a:t> </a:t>
            </a:r>
          </a:p>
          <a:p>
            <a:pPr marL="228600" lvl="0" indent="-228600" algn="l" rtl="0">
              <a:spcBef>
                <a:spcPts val="0"/>
              </a:spcBef>
              <a:spcAft>
                <a:spcPts val="0"/>
              </a:spcAft>
              <a:buAutoNum type="arabicPeriod"/>
            </a:pPr>
            <a:r>
              <a:rPr lang="nl-BE" dirty="0" err="1"/>
              <a:t>Practice</a:t>
            </a:r>
            <a:r>
              <a:rPr lang="nl-BE" dirty="0"/>
              <a:t> </a:t>
            </a:r>
            <a:r>
              <a:rPr lang="nl-BE" dirty="0" err="1"/>
              <a:t>beyond</a:t>
            </a:r>
            <a:r>
              <a:rPr lang="nl-BE" dirty="0"/>
              <a:t> therapy </a:t>
            </a:r>
          </a:p>
          <a:p>
            <a:pPr marL="0" lvl="0" indent="0" algn="l" rtl="0">
              <a:spcBef>
                <a:spcPts val="0"/>
              </a:spcBef>
              <a:spcAft>
                <a:spcPts val="0"/>
              </a:spcAft>
              <a:buNone/>
            </a:pPr>
            <a:r>
              <a:rPr lang="en-US" dirty="0"/>
              <a:t>Throughout all phases of rehabilitation, maintaining motivation to train is critical for ensuring patient engagement. In the first phase, experts emphasize the importance of gathering detailed knowledge about the person and their client system. This information is essential for setting client-centered and realistic goals, collaboratively defined by both the patient and therapist. These goals are then integrated into a highly individualized, goal- and task-oriented rehabilitation plan tailored to the patient’s specific needs. During the acting process, close attention is paid to the content and dosage of therapy. Finally, training beyond formal therapy sessions plays a key role in achieving successful rehabilitation outcomes</a:t>
            </a:r>
          </a:p>
          <a:p>
            <a:pPr marL="0" lvl="0" indent="0" algn="l" rtl="0">
              <a:spcBef>
                <a:spcPts val="0"/>
              </a:spcBef>
              <a:spcAft>
                <a:spcPts val="0"/>
              </a:spcAft>
              <a:buNone/>
            </a:pPr>
            <a:endParaRPr lang="en-US" dirty="0"/>
          </a:p>
          <a:p>
            <a:pPr marL="0" lvl="0" indent="0" algn="l" rtl="0">
              <a:spcBef>
                <a:spcPts val="0"/>
              </a:spcBef>
              <a:spcAft>
                <a:spcPts val="0"/>
              </a:spcAft>
              <a:buNone/>
            </a:pPr>
            <a:r>
              <a:rPr lang="en-US" dirty="0"/>
              <a:t>If time: mention what is new: e.g. gathered with </a:t>
            </a:r>
            <a:r>
              <a:rPr lang="en-US" dirty="0" err="1"/>
              <a:t>buikgevoel</a:t>
            </a:r>
            <a:r>
              <a:rPr lang="en-US" dirty="0"/>
              <a:t>: learning strategies, coping strategies,...</a:t>
            </a:r>
            <a:endParaRPr lang="nl-BE" dirty="0"/>
          </a:p>
        </p:txBody>
      </p:sp>
      <p:sp>
        <p:nvSpPr>
          <p:cNvPr id="82" name="Google Shape;82;p1:notes"/>
          <p:cNvSpPr>
            <a:spLocks noGrp="1" noRot="1" noChangeAspect="1"/>
          </p:cNvSpPr>
          <p:nvPr>
            <p:ph type="sldImg" idx="2"/>
          </p:nvPr>
        </p:nvSpPr>
        <p:spPr>
          <a:xfrm>
            <a:off x="2698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66909" y="4715153"/>
            <a:ext cx="5335270" cy="4466987"/>
          </a:xfrm>
          <a:prstGeom prst="rect">
            <a:avLst/>
          </a:prstGeom>
        </p:spPr>
        <p:txBody>
          <a:bodyPr spcFirstLastPara="1" wrap="square" lIns="91425" tIns="91425" rIns="91425" bIns="91425" anchor="t" anchorCtr="0">
            <a:noAutofit/>
          </a:bodyPr>
          <a:lstStyle/>
          <a:p>
            <a:r>
              <a:rPr lang="en-US" b="1" dirty="0"/>
              <a:t>Now, let’s delve deeper into certain aspects of this conceptual </a:t>
            </a:r>
            <a:r>
              <a:rPr lang="en-US" b="1" dirty="0" err="1"/>
              <a:t>framework.</a:t>
            </a:r>
            <a:r>
              <a:rPr lang="en-US" dirty="0" err="1"/>
              <a:t>In</a:t>
            </a:r>
            <a:r>
              <a:rPr lang="en-US" dirty="0"/>
              <a:t> the knowledge-gathering phase, it is crucial to explore specific elements of the individual, such as their personal needs and performance capacity. Performance capacity can include motor, sensory, and skill-based abilities. Understanding these personal needs is essential for establishing client-centered goals. Equally important, the therapist must assess the patient’s performance capacity to set realistic, achievable goals in collaboration with the </a:t>
            </a:r>
            <a:r>
              <a:rPr lang="en-US" dirty="0" err="1"/>
              <a:t>patient.During</a:t>
            </a:r>
            <a:r>
              <a:rPr lang="en-US" dirty="0"/>
              <a:t> the implementation phase, therapy sessions are carefully structured with a focus on both content and dosage. Evidence shows that when patients aim to relearn a skill, it is essential to combine skill-specific training with strength and endurance exercises. Experts and the literature support incorporating various task-oriented training components, as outlined here. It is particularly important to practice complete skills in context-specific environments, using real-life objects to enhance learning. Additionally, progressing exercises and introducing a variety of activities are key to achieving successful outcomes. Providing patients with different forms of feedback during task relearning is also </a:t>
            </a:r>
            <a:r>
              <a:rPr lang="en-US" dirty="0" err="1"/>
              <a:t>critical.When</a:t>
            </a:r>
            <a:r>
              <a:rPr lang="en-US" dirty="0"/>
              <a:t> considering therapy dosage, a more detailed approach is required beyond just the total hours of therapy provided. For effective neurological recovery, based on motor learning principles, it is important to assess the perceived difficulty and intensity of tasks, as well as the patient’s active time during sessions. In skill training specifically, attention should also be given to the number of task repetitions completed throughout the therapy sessions</a:t>
            </a:r>
          </a:p>
          <a:p>
            <a:pPr marL="0" lvl="0" indent="0" algn="l" rtl="0">
              <a:spcBef>
                <a:spcPts val="0"/>
              </a:spcBef>
              <a:spcAft>
                <a:spcPts val="0"/>
              </a:spcAft>
              <a:buNone/>
            </a:pPr>
            <a:endParaRPr dirty="0"/>
          </a:p>
        </p:txBody>
      </p:sp>
      <p:sp>
        <p:nvSpPr>
          <p:cNvPr id="82" name="Google Shape;82;p1:notes"/>
          <p:cNvSpPr>
            <a:spLocks noGrp="1" noRot="1" noChangeAspect="1"/>
          </p:cNvSpPr>
          <p:nvPr>
            <p:ph type="sldImg" idx="2"/>
          </p:nvPr>
        </p:nvSpPr>
        <p:spPr>
          <a:xfrm>
            <a:off x="2698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66909" y="4715153"/>
            <a:ext cx="5335270" cy="446698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nl-BE" dirty="0"/>
              <a:t>We </a:t>
            </a:r>
            <a:r>
              <a:rPr lang="nl-BE" dirty="0" err="1"/>
              <a:t>discovered</a:t>
            </a:r>
            <a:r>
              <a:rPr lang="nl-BE" dirty="0"/>
              <a:t> </a:t>
            </a:r>
            <a:r>
              <a:rPr lang="nl-BE" dirty="0" err="1"/>
              <a:t>some</a:t>
            </a:r>
            <a:r>
              <a:rPr lang="nl-BE" dirty="0"/>
              <a:t> </a:t>
            </a:r>
            <a:r>
              <a:rPr lang="nl-BE" dirty="0" err="1"/>
              <a:t>associations</a:t>
            </a:r>
            <a:r>
              <a:rPr lang="nl-BE" dirty="0"/>
              <a:t> </a:t>
            </a:r>
            <a:r>
              <a:rPr lang="nl-BE" dirty="0" err="1"/>
              <a:t>between</a:t>
            </a:r>
            <a:r>
              <a:rPr lang="nl-BE" dirty="0"/>
              <a:t> </a:t>
            </a:r>
            <a:r>
              <a:rPr lang="nl-BE" dirty="0" err="1"/>
              <a:t>the</a:t>
            </a:r>
            <a:r>
              <a:rPr lang="nl-BE" dirty="0"/>
              <a:t> </a:t>
            </a:r>
            <a:r>
              <a:rPr lang="nl-BE" dirty="0" err="1"/>
              <a:t>task-oriented</a:t>
            </a:r>
            <a:r>
              <a:rPr lang="nl-BE" dirty="0"/>
              <a:t> training </a:t>
            </a:r>
            <a:r>
              <a:rPr lang="nl-BE" dirty="0" err="1"/>
              <a:t>components</a:t>
            </a:r>
            <a:r>
              <a:rPr lang="nl-BE" dirty="0"/>
              <a:t> </a:t>
            </a:r>
            <a:r>
              <a:rPr lang="nl-BE" dirty="0" err="1"/>
              <a:t>and</a:t>
            </a:r>
            <a:r>
              <a:rPr lang="nl-BE" dirty="0"/>
              <a:t> therapy dose </a:t>
            </a:r>
            <a:r>
              <a:rPr lang="nl-BE" dirty="0" err="1"/>
              <a:t>elements</a:t>
            </a:r>
            <a:r>
              <a:rPr lang="nl-BE" dirty="0"/>
              <a:t>. We found </a:t>
            </a:r>
            <a:r>
              <a:rPr lang="nl-BE" dirty="0" err="1"/>
              <a:t>during</a:t>
            </a:r>
            <a:r>
              <a:rPr lang="nl-BE" dirty="0"/>
              <a:t> </a:t>
            </a:r>
            <a:r>
              <a:rPr lang="nl-BE" dirty="0" err="1"/>
              <a:t>the</a:t>
            </a:r>
            <a:r>
              <a:rPr lang="nl-BE" dirty="0"/>
              <a:t> </a:t>
            </a:r>
            <a:r>
              <a:rPr lang="nl-BE" dirty="0" err="1"/>
              <a:t>observation</a:t>
            </a:r>
            <a:r>
              <a:rPr lang="nl-BE" dirty="0"/>
              <a:t> </a:t>
            </a:r>
            <a:r>
              <a:rPr lang="nl-BE" dirty="0" err="1"/>
              <a:t>study</a:t>
            </a:r>
            <a:r>
              <a:rPr lang="nl-BE" dirty="0"/>
              <a:t> </a:t>
            </a:r>
            <a:r>
              <a:rPr lang="nl-BE" dirty="0" err="1"/>
              <a:t>that</a:t>
            </a:r>
            <a:r>
              <a:rPr lang="nl-BE" dirty="0"/>
              <a:t> </a:t>
            </a:r>
            <a:r>
              <a:rPr lang="nl-BE" dirty="0" err="1"/>
              <a:t>patients</a:t>
            </a:r>
            <a:r>
              <a:rPr lang="nl-BE" dirty="0"/>
              <a:t> </a:t>
            </a:r>
            <a:r>
              <a:rPr lang="nl-BE" dirty="0" err="1"/>
              <a:t>scored</a:t>
            </a:r>
            <a:r>
              <a:rPr lang="nl-BE" dirty="0"/>
              <a:t> </a:t>
            </a:r>
            <a:r>
              <a:rPr lang="nl-BE" dirty="0" err="1"/>
              <a:t>higher</a:t>
            </a:r>
            <a:r>
              <a:rPr lang="nl-BE" dirty="0"/>
              <a:t> </a:t>
            </a:r>
            <a:r>
              <a:rPr lang="nl-BE" dirty="0" err="1"/>
              <a:t>perceived</a:t>
            </a:r>
            <a:r>
              <a:rPr lang="nl-BE" dirty="0"/>
              <a:t> </a:t>
            </a:r>
            <a:r>
              <a:rPr lang="nl-BE" dirty="0" err="1"/>
              <a:t>difficulty</a:t>
            </a:r>
            <a:r>
              <a:rPr lang="nl-BE" dirty="0"/>
              <a:t> </a:t>
            </a:r>
            <a:r>
              <a:rPr lang="nl-BE" dirty="0" err="1"/>
              <a:t>and</a:t>
            </a:r>
            <a:r>
              <a:rPr lang="nl-BE" dirty="0"/>
              <a:t> </a:t>
            </a:r>
            <a:r>
              <a:rPr lang="nl-BE" dirty="0" err="1"/>
              <a:t>intensity</a:t>
            </a:r>
            <a:r>
              <a:rPr lang="nl-BE" dirty="0"/>
              <a:t> scores on </a:t>
            </a:r>
            <a:r>
              <a:rPr lang="nl-BE" dirty="0" err="1"/>
              <a:t>sessions</a:t>
            </a:r>
            <a:r>
              <a:rPr lang="nl-BE" dirty="0"/>
              <a:t> </a:t>
            </a:r>
            <a:r>
              <a:rPr lang="nl-BE" dirty="0" err="1"/>
              <a:t>including</a:t>
            </a:r>
            <a:r>
              <a:rPr lang="nl-BE" dirty="0"/>
              <a:t> </a:t>
            </a:r>
            <a:r>
              <a:rPr lang="nl-BE" dirty="0" err="1"/>
              <a:t>client-centered</a:t>
            </a:r>
            <a:r>
              <a:rPr lang="nl-BE" dirty="0"/>
              <a:t> </a:t>
            </a:r>
            <a:r>
              <a:rPr lang="nl-BE" dirty="0" err="1"/>
              <a:t>patient</a:t>
            </a:r>
            <a:r>
              <a:rPr lang="nl-BE" dirty="0"/>
              <a:t> goals, </a:t>
            </a:r>
            <a:r>
              <a:rPr lang="nl-BE" dirty="0" err="1"/>
              <a:t>exercise</a:t>
            </a:r>
            <a:r>
              <a:rPr lang="nl-BE" dirty="0"/>
              <a:t> </a:t>
            </a:r>
            <a:r>
              <a:rPr lang="nl-BE" dirty="0" err="1"/>
              <a:t>progression</a:t>
            </a:r>
            <a:r>
              <a:rPr lang="nl-BE" dirty="0"/>
              <a:t> </a:t>
            </a:r>
            <a:r>
              <a:rPr lang="nl-BE" dirty="0" err="1"/>
              <a:t>exercise</a:t>
            </a:r>
            <a:r>
              <a:rPr lang="nl-BE" dirty="0"/>
              <a:t> </a:t>
            </a:r>
            <a:r>
              <a:rPr lang="nl-BE" dirty="0" err="1"/>
              <a:t>variety</a:t>
            </a:r>
            <a:r>
              <a:rPr lang="nl-BE" dirty="0"/>
              <a:t> </a:t>
            </a:r>
            <a:r>
              <a:rPr lang="nl-BE" dirty="0" err="1"/>
              <a:t>and</a:t>
            </a:r>
            <a:r>
              <a:rPr lang="nl-BE" dirty="0"/>
              <a:t> </a:t>
            </a:r>
            <a:r>
              <a:rPr lang="nl-BE" dirty="0" err="1"/>
              <a:t>functional</a:t>
            </a:r>
            <a:r>
              <a:rPr lang="nl-BE" dirty="0"/>
              <a:t> </a:t>
            </a:r>
            <a:r>
              <a:rPr lang="nl-BE" dirty="0" err="1"/>
              <a:t>movements</a:t>
            </a:r>
            <a:r>
              <a:rPr lang="nl-BE" dirty="0"/>
              <a:t>. </a:t>
            </a:r>
            <a:r>
              <a:rPr lang="nl-BE" dirty="0" err="1"/>
              <a:t>Patients</a:t>
            </a:r>
            <a:r>
              <a:rPr lang="nl-BE" dirty="0"/>
              <a:t> </a:t>
            </a:r>
            <a:r>
              <a:rPr lang="nl-BE" dirty="0" err="1"/>
              <a:t>scored</a:t>
            </a:r>
            <a:r>
              <a:rPr lang="nl-BE" dirty="0"/>
              <a:t> </a:t>
            </a:r>
            <a:r>
              <a:rPr lang="nl-BE" dirty="0" err="1"/>
              <a:t>higher</a:t>
            </a:r>
            <a:r>
              <a:rPr lang="nl-BE" dirty="0"/>
              <a:t> </a:t>
            </a:r>
            <a:r>
              <a:rPr lang="nl-BE" dirty="0" err="1"/>
              <a:t>difficulty</a:t>
            </a:r>
            <a:r>
              <a:rPr lang="nl-BE" dirty="0"/>
              <a:t> scores </a:t>
            </a:r>
            <a:r>
              <a:rPr lang="nl-BE" dirty="0" err="1"/>
              <a:t>when</a:t>
            </a:r>
            <a:r>
              <a:rPr lang="nl-BE" dirty="0"/>
              <a:t> feedback was </a:t>
            </a:r>
            <a:r>
              <a:rPr lang="nl-BE" dirty="0" err="1"/>
              <a:t>incorporated</a:t>
            </a:r>
            <a:r>
              <a:rPr lang="nl-BE" dirty="0"/>
              <a:t>.  </a:t>
            </a:r>
            <a:endParaRPr dirty="0"/>
          </a:p>
        </p:txBody>
      </p:sp>
      <p:sp>
        <p:nvSpPr>
          <p:cNvPr id="82" name="Google Shape;82;p1:notes"/>
          <p:cNvSpPr>
            <a:spLocks noGrp="1" noRot="1" noChangeAspect="1"/>
          </p:cNvSpPr>
          <p:nvPr>
            <p:ph type="sldImg" idx="2"/>
          </p:nvPr>
        </p:nvSpPr>
        <p:spPr>
          <a:xfrm>
            <a:off x="2698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903746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66909" y="4715153"/>
            <a:ext cx="5335270" cy="4466987"/>
          </a:xfrm>
          <a:prstGeom prst="rect">
            <a:avLst/>
          </a:prstGeom>
        </p:spPr>
        <p:txBody>
          <a:bodyPr spcFirstLastPara="1" wrap="square" lIns="91425" tIns="91425" rIns="91425" bIns="91425" anchor="t" anchorCtr="0">
            <a:noAutofit/>
          </a:bodyPr>
          <a:lstStyle/>
          <a:p>
            <a:r>
              <a:rPr lang="en-US" b="1" dirty="0"/>
              <a:t>A conceptual framework is never fully complete, and I can best illustrate this with the following example.</a:t>
            </a:r>
            <a:endParaRPr lang="en-US" dirty="0"/>
          </a:p>
          <a:p>
            <a:r>
              <a:rPr lang="en-US" dirty="0"/>
              <a:t>Evidence in neurological rehabilitation suggests that an adequate therapy dose is essential for relearning skills. However, experts highlight that a patient's load capacity is highly individual and can vary, even within the same day or between sessions. Currently, many therapists rely on their intuition or 'gut feeling' to estimate a patient's load capacity and adjust the therapy dose accordingly. This is, of course, a subjective approach.</a:t>
            </a:r>
          </a:p>
          <a:p>
            <a:r>
              <a:rPr lang="en-US" dirty="0"/>
              <a:t>In our observational study, we found that therapists tend to systematically overestimate various dimensions of the therapy dose. This raises a critical question: how can we accurately measure a patient's optimal load capacity, and how can we tailor the therapy dose dimensions to match that capacity more precisely?</a:t>
            </a:r>
          </a:p>
          <a:p>
            <a:pPr marL="0" lvl="0" indent="0" algn="l" rtl="0">
              <a:spcBef>
                <a:spcPts val="0"/>
              </a:spcBef>
              <a:spcAft>
                <a:spcPts val="0"/>
              </a:spcAft>
              <a:buNone/>
            </a:pPr>
            <a:endParaRPr dirty="0"/>
          </a:p>
        </p:txBody>
      </p:sp>
      <p:sp>
        <p:nvSpPr>
          <p:cNvPr id="82" name="Google Shape;82;p1:notes"/>
          <p:cNvSpPr>
            <a:spLocks noGrp="1" noRot="1" noChangeAspect="1"/>
          </p:cNvSpPr>
          <p:nvPr>
            <p:ph type="sldImg" idx="2"/>
          </p:nvPr>
        </p:nvSpPr>
        <p:spPr>
          <a:xfrm>
            <a:off x="2698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9744778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Aangepaste indeling">
    <p:spTree>
      <p:nvGrpSpPr>
        <p:cNvPr id="1" name=""/>
        <p:cNvGrpSpPr/>
        <p:nvPr/>
      </p:nvGrpSpPr>
      <p:grpSpPr>
        <a:xfrm>
          <a:off x="0" y="0"/>
          <a:ext cx="0" cy="0"/>
          <a:chOff x="0" y="0"/>
          <a:chExt cx="0" cy="0"/>
        </a:xfrm>
      </p:grpSpPr>
      <p:sp>
        <p:nvSpPr>
          <p:cNvPr id="4" name="Rechthoek 6">
            <a:extLst>
              <a:ext uri="{FF2B5EF4-FFF2-40B4-BE49-F238E27FC236}">
                <a16:creationId xmlns:a16="http://schemas.microsoft.com/office/drawing/2014/main" id="{E65679DD-6DB6-47DF-9D16-D44F34797275}"/>
              </a:ext>
            </a:extLst>
          </p:cNvPr>
          <p:cNvSpPr/>
          <p:nvPr userDrawn="1"/>
        </p:nvSpPr>
        <p:spPr>
          <a:xfrm>
            <a:off x="0" y="0"/>
            <a:ext cx="9144000" cy="5143500"/>
          </a:xfrm>
          <a:prstGeom prst="rect">
            <a:avLst/>
          </a:prstGeom>
          <a:solidFill>
            <a:srgbClr val="C62C2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nl-NL" sz="1800"/>
          </a:p>
        </p:txBody>
      </p:sp>
      <p:pic>
        <p:nvPicPr>
          <p:cNvPr id="5" name="Afbeelding 7" descr="logo-slide-titel-wit.png">
            <a:extLst>
              <a:ext uri="{FF2B5EF4-FFF2-40B4-BE49-F238E27FC236}">
                <a16:creationId xmlns:a16="http://schemas.microsoft.com/office/drawing/2014/main" id="{7FD8F367-95BC-42D2-A771-44CC9DFE8972}"/>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t="57393"/>
          <a:stretch>
            <a:fillRect/>
          </a:stretch>
        </p:blipFill>
        <p:spPr bwMode="auto">
          <a:xfrm>
            <a:off x="250826" y="2286001"/>
            <a:ext cx="8642350" cy="272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Afbeelding 8" descr="logo-slide-titel-wit.png">
            <a:extLst>
              <a:ext uri="{FF2B5EF4-FFF2-40B4-BE49-F238E27FC236}">
                <a16:creationId xmlns:a16="http://schemas.microsoft.com/office/drawing/2014/main" id="{7E10C23C-16C3-4C98-A0FF-DE3C838D98D2}"/>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b="50290"/>
          <a:stretch>
            <a:fillRect/>
          </a:stretch>
        </p:blipFill>
        <p:spPr bwMode="auto">
          <a:xfrm>
            <a:off x="250826" y="195263"/>
            <a:ext cx="8642350" cy="3182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tle 1"/>
          <p:cNvSpPr>
            <a:spLocks noGrp="1"/>
          </p:cNvSpPr>
          <p:nvPr>
            <p:ph type="ctrTitle"/>
          </p:nvPr>
        </p:nvSpPr>
        <p:spPr>
          <a:xfrm>
            <a:off x="755577" y="836712"/>
            <a:ext cx="6984776" cy="630982"/>
          </a:xfrm>
        </p:spPr>
        <p:txBody>
          <a:bodyPr>
            <a:normAutofit/>
          </a:bodyPr>
          <a:lstStyle>
            <a:lvl1pPr algn="l">
              <a:defRPr sz="3200" b="1">
                <a:solidFill>
                  <a:schemeClr val="bg1"/>
                </a:solidFill>
                <a:latin typeface="Verdana" pitchFamily="34" charset="0"/>
                <a:ea typeface="Verdana" pitchFamily="34" charset="0"/>
                <a:cs typeface="Verdana" pitchFamily="34" charset="0"/>
              </a:defRPr>
            </a:lvl1pPr>
          </a:lstStyle>
          <a:p>
            <a:r>
              <a:rPr lang="nl-BE"/>
              <a:t>Titelstijl van model bewerken</a:t>
            </a:r>
            <a:endParaRPr lang="nl-BE" dirty="0"/>
          </a:p>
        </p:txBody>
      </p:sp>
      <p:sp>
        <p:nvSpPr>
          <p:cNvPr id="10" name="Subtitle 2"/>
          <p:cNvSpPr>
            <a:spLocks noGrp="1"/>
          </p:cNvSpPr>
          <p:nvPr>
            <p:ph type="subTitle" idx="1"/>
          </p:nvPr>
        </p:nvSpPr>
        <p:spPr>
          <a:xfrm>
            <a:off x="755577" y="1484738"/>
            <a:ext cx="6984776" cy="432048"/>
          </a:xfrm>
        </p:spPr>
        <p:txBody>
          <a:bodyPr>
            <a:normAutofit/>
          </a:bodyPr>
          <a:lstStyle>
            <a:lvl1pPr marL="0" indent="0" algn="l">
              <a:buNone/>
              <a:defRPr sz="2000">
                <a:solidFill>
                  <a:schemeClr val="bg1"/>
                </a:solidFill>
                <a:latin typeface="Verdana" pitchFamily="34" charset="0"/>
                <a:ea typeface="Verdana" pitchFamily="34" charset="0"/>
                <a:cs typeface="Verdana" pitchFamily="34"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nl-BE"/>
              <a:t>Klik om de titelstijl van het model te bewerken</a:t>
            </a:r>
            <a:endParaRPr lang="nl-BE" dirty="0"/>
          </a:p>
        </p:txBody>
      </p:sp>
    </p:spTree>
    <p:extLst>
      <p:ext uri="{BB962C8B-B14F-4D97-AF65-F5344CB8AC3E}">
        <p14:creationId xmlns:p14="http://schemas.microsoft.com/office/powerpoint/2010/main" val="36204865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1C04D0-9562-4A09-AF09-56F78F55EEE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63B9F9-E858-4711-81D4-326B8546A29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AD026BC-4915-4756-AD96-7F7F4E63B364}"/>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32292E48-6793-4AD2-B40B-2893EF689CE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6266D2B-A540-4257-9259-1D0DE78DA758}"/>
              </a:ext>
            </a:extLst>
          </p:cNvPr>
          <p:cNvSpPr>
            <a:spLocks noGrp="1"/>
          </p:cNvSpPr>
          <p:nvPr>
            <p:ph type="sldNum" sz="quarter" idx="12"/>
          </p:nvPr>
        </p:nvSpPr>
        <p:spPr>
          <a:xfrm>
            <a:off x="6274921" y="4628763"/>
            <a:ext cx="278279" cy="276999"/>
          </a:xfrm>
        </p:spPr>
        <p:txBody>
          <a:bodyPr/>
          <a:lstStyle/>
          <a:p>
            <a:fld id="{2FFC7BE4-1F13-459B-9623-F8399E6A98B9}" type="slidenum">
              <a:rPr lang="en-US" smtClean="0"/>
              <a:t>‹#›</a:t>
            </a:fld>
            <a:endParaRPr lang="en-US"/>
          </a:p>
        </p:txBody>
      </p:sp>
    </p:spTree>
    <p:extLst>
      <p:ext uri="{BB962C8B-B14F-4D97-AF65-F5344CB8AC3E}">
        <p14:creationId xmlns:p14="http://schemas.microsoft.com/office/powerpoint/2010/main" val="1314798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11"/>
        <p:cNvGrpSpPr/>
        <p:nvPr/>
      </p:nvGrpSpPr>
      <p:grpSpPr>
        <a:xfrm>
          <a:off x="0" y="0"/>
          <a:ext cx="0" cy="0"/>
          <a:chOff x="0" y="0"/>
          <a:chExt cx="0" cy="0"/>
        </a:xfrm>
      </p:grpSpPr>
      <p:sp>
        <p:nvSpPr>
          <p:cNvPr id="12" name="Google Shape;12;p3"/>
          <p:cNvSpPr txBox="1">
            <a:spLocks noGrp="1"/>
          </p:cNvSpPr>
          <p:nvPr>
            <p:ph type="ctrTitle"/>
          </p:nvPr>
        </p:nvSpPr>
        <p:spPr>
          <a:xfrm>
            <a:off x="1143000" y="841772"/>
            <a:ext cx="6858000" cy="17907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45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3"/>
          <p:cNvSpPr txBox="1">
            <a:spLocks noGrp="1"/>
          </p:cNvSpPr>
          <p:nvPr>
            <p:ph type="subTitle" idx="1"/>
          </p:nvPr>
        </p:nvSpPr>
        <p:spPr>
          <a:xfrm>
            <a:off x="1143000" y="2701528"/>
            <a:ext cx="6858000" cy="124182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750"/>
              </a:spcBef>
              <a:spcAft>
                <a:spcPts val="0"/>
              </a:spcAft>
              <a:buClr>
                <a:schemeClr val="dk1"/>
              </a:buClr>
              <a:buSzPts val="2400"/>
              <a:buNone/>
              <a:defRPr sz="1800"/>
            </a:lvl1pPr>
            <a:lvl2pPr lvl="1" algn="ctr">
              <a:lnSpc>
                <a:spcPct val="90000"/>
              </a:lnSpc>
              <a:spcBef>
                <a:spcPts val="375"/>
              </a:spcBef>
              <a:spcAft>
                <a:spcPts val="0"/>
              </a:spcAft>
              <a:buClr>
                <a:schemeClr val="dk1"/>
              </a:buClr>
              <a:buSzPts val="2000"/>
              <a:buNone/>
              <a:defRPr sz="1500"/>
            </a:lvl2pPr>
            <a:lvl3pPr lvl="2" algn="ctr">
              <a:lnSpc>
                <a:spcPct val="90000"/>
              </a:lnSpc>
              <a:spcBef>
                <a:spcPts val="375"/>
              </a:spcBef>
              <a:spcAft>
                <a:spcPts val="0"/>
              </a:spcAft>
              <a:buClr>
                <a:schemeClr val="dk1"/>
              </a:buClr>
              <a:buSzPts val="1800"/>
              <a:buNone/>
              <a:defRPr sz="1350"/>
            </a:lvl3pPr>
            <a:lvl4pPr lvl="3" algn="ctr">
              <a:lnSpc>
                <a:spcPct val="90000"/>
              </a:lnSpc>
              <a:spcBef>
                <a:spcPts val="375"/>
              </a:spcBef>
              <a:spcAft>
                <a:spcPts val="0"/>
              </a:spcAft>
              <a:buClr>
                <a:schemeClr val="dk1"/>
              </a:buClr>
              <a:buSzPts val="1600"/>
              <a:buNone/>
              <a:defRPr sz="1200"/>
            </a:lvl4pPr>
            <a:lvl5pPr lvl="4" algn="ctr">
              <a:lnSpc>
                <a:spcPct val="90000"/>
              </a:lnSpc>
              <a:spcBef>
                <a:spcPts val="375"/>
              </a:spcBef>
              <a:spcAft>
                <a:spcPts val="0"/>
              </a:spcAft>
              <a:buClr>
                <a:schemeClr val="dk1"/>
              </a:buClr>
              <a:buSzPts val="1600"/>
              <a:buNone/>
              <a:defRPr sz="1200"/>
            </a:lvl5pPr>
            <a:lvl6pPr lvl="5" algn="ctr">
              <a:lnSpc>
                <a:spcPct val="90000"/>
              </a:lnSpc>
              <a:spcBef>
                <a:spcPts val="375"/>
              </a:spcBef>
              <a:spcAft>
                <a:spcPts val="0"/>
              </a:spcAft>
              <a:buClr>
                <a:schemeClr val="dk1"/>
              </a:buClr>
              <a:buSzPts val="1600"/>
              <a:buNone/>
              <a:defRPr sz="1200"/>
            </a:lvl6pPr>
            <a:lvl7pPr lvl="6" algn="ctr">
              <a:lnSpc>
                <a:spcPct val="90000"/>
              </a:lnSpc>
              <a:spcBef>
                <a:spcPts val="375"/>
              </a:spcBef>
              <a:spcAft>
                <a:spcPts val="0"/>
              </a:spcAft>
              <a:buClr>
                <a:schemeClr val="dk1"/>
              </a:buClr>
              <a:buSzPts val="1600"/>
              <a:buNone/>
              <a:defRPr sz="1200"/>
            </a:lvl7pPr>
            <a:lvl8pPr lvl="7" algn="ctr">
              <a:lnSpc>
                <a:spcPct val="90000"/>
              </a:lnSpc>
              <a:spcBef>
                <a:spcPts val="375"/>
              </a:spcBef>
              <a:spcAft>
                <a:spcPts val="0"/>
              </a:spcAft>
              <a:buClr>
                <a:schemeClr val="dk1"/>
              </a:buClr>
              <a:buSzPts val="1600"/>
              <a:buNone/>
              <a:defRPr sz="1200"/>
            </a:lvl8pPr>
            <a:lvl9pPr lvl="8" algn="ctr">
              <a:lnSpc>
                <a:spcPct val="90000"/>
              </a:lnSpc>
              <a:spcBef>
                <a:spcPts val="375"/>
              </a:spcBef>
              <a:spcAft>
                <a:spcPts val="0"/>
              </a:spcAft>
              <a:buClr>
                <a:schemeClr val="dk1"/>
              </a:buClr>
              <a:buSzPts val="1600"/>
              <a:buNone/>
              <a:defRPr sz="1200"/>
            </a:lvl9pPr>
          </a:lstStyle>
          <a:p>
            <a:endParaRPr/>
          </a:p>
        </p:txBody>
      </p:sp>
      <p:sp>
        <p:nvSpPr>
          <p:cNvPr id="14" name="Google Shape;14;p3"/>
          <p:cNvSpPr txBox="1">
            <a:spLocks noGrp="1"/>
          </p:cNvSpPr>
          <p:nvPr>
            <p:ph type="dt" idx="10"/>
          </p:nvPr>
        </p:nvSpPr>
        <p:spPr>
          <a:xfrm>
            <a:off x="628650" y="4767263"/>
            <a:ext cx="2057400" cy="27384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3"/>
          <p:cNvSpPr txBox="1">
            <a:spLocks noGrp="1"/>
          </p:cNvSpPr>
          <p:nvPr>
            <p:ph type="ftr" idx="11"/>
          </p:nvPr>
        </p:nvSpPr>
        <p:spPr>
          <a:xfrm>
            <a:off x="3028950" y="4767263"/>
            <a:ext cx="3086100" cy="27384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3"/>
          <p:cNvSpPr txBox="1">
            <a:spLocks noGrp="1"/>
          </p:cNvSpPr>
          <p:nvPr>
            <p:ph type="sldNum" idx="12"/>
          </p:nvPr>
        </p:nvSpPr>
        <p:spPr>
          <a:xfrm>
            <a:off x="6457950" y="4767263"/>
            <a:ext cx="2057400" cy="27384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US" smtClean="0"/>
              <a:pPr/>
              <a:t>‹#›</a:t>
            </a:fld>
            <a:endParaRPr lang="en-US"/>
          </a:p>
        </p:txBody>
      </p:sp>
    </p:spTree>
    <p:extLst>
      <p:ext uri="{BB962C8B-B14F-4D97-AF65-F5344CB8AC3E}">
        <p14:creationId xmlns:p14="http://schemas.microsoft.com/office/powerpoint/2010/main" val="46110189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EFFFE"/>
        </a:solidFill>
        <a:effectLst/>
      </p:bgPr>
    </p:bg>
    <p:spTree>
      <p:nvGrpSpPr>
        <p:cNvPr id="1" name=""/>
        <p:cNvGrpSpPr/>
        <p:nvPr/>
      </p:nvGrpSpPr>
      <p:grpSpPr>
        <a:xfrm>
          <a:off x="0" y="0"/>
          <a:ext cx="0" cy="0"/>
          <a:chOff x="0" y="0"/>
          <a:chExt cx="0" cy="0"/>
        </a:xfrm>
      </p:grpSpPr>
      <p:sp>
        <p:nvSpPr>
          <p:cNvPr id="2" name="Shape 2"/>
          <p:cNvSpPr>
            <a:spLocks noGrp="1"/>
          </p:cNvSpPr>
          <p:nvPr>
            <p:ph type="title"/>
          </p:nvPr>
        </p:nvSpPr>
        <p:spPr>
          <a:xfrm>
            <a:off x="714376" y="133250"/>
            <a:ext cx="7704002" cy="757239"/>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b">
            <a:normAutofit/>
          </a:bodyPr>
          <a:lstStyle/>
          <a:p>
            <a:r>
              <a:t>Title Text</a:t>
            </a:r>
          </a:p>
        </p:txBody>
      </p:sp>
      <p:sp>
        <p:nvSpPr>
          <p:cNvPr id="3" name="Shape 3"/>
          <p:cNvSpPr>
            <a:spLocks noGrp="1"/>
          </p:cNvSpPr>
          <p:nvPr>
            <p:ph type="body" idx="1"/>
          </p:nvPr>
        </p:nvSpPr>
        <p:spPr>
          <a:xfrm>
            <a:off x="714376" y="1117600"/>
            <a:ext cx="7704002" cy="3348039"/>
          </a:xfrm>
          <a:prstGeom prst="rect">
            <a:avLst/>
          </a:prstGeom>
          <a:ln w="12700">
            <a:miter lim="400000"/>
          </a:ln>
          <a:extLst>
            <a:ext uri="{C572A759-6A51-4108-AA02-DFA0A04FC94B}">
              <ma14:wrappingTextBoxFlag xmlns="" xmlns:ma14="http://schemas.microsoft.com/office/mac/drawingml/2011/main" val="1"/>
            </a:ext>
          </a:extLst>
        </p:spPr>
        <p:txBody>
          <a:bodyPr lIns="0" tIns="0" rIns="0" bIns="0">
            <a:normAutofit/>
          </a:bodyPr>
          <a:lstStyle/>
          <a:p>
            <a:r>
              <a:t>Body Level One</a:t>
            </a:r>
          </a:p>
          <a:p>
            <a:pPr lvl="1"/>
            <a:r>
              <a:t>Body Level Two</a:t>
            </a:r>
          </a:p>
          <a:p>
            <a:pPr lvl="2"/>
            <a:r>
              <a:t>Body Level Three</a:t>
            </a:r>
          </a:p>
          <a:p>
            <a:pPr lvl="3"/>
            <a:r>
              <a:t>Body Level Four</a:t>
            </a:r>
          </a:p>
          <a:p>
            <a:pPr lvl="4"/>
            <a:r>
              <a:t>Body Level Five</a:t>
            </a:r>
          </a:p>
        </p:txBody>
      </p:sp>
      <p:sp>
        <p:nvSpPr>
          <p:cNvPr id="4" name="Shape 4"/>
          <p:cNvSpPr>
            <a:spLocks noGrp="1"/>
          </p:cNvSpPr>
          <p:nvPr>
            <p:ph type="sldNum" sz="quarter" idx="2"/>
          </p:nvPr>
        </p:nvSpPr>
        <p:spPr>
          <a:xfrm>
            <a:off x="4419600" y="4627562"/>
            <a:ext cx="2133600" cy="279401"/>
          </a:xfrm>
          <a:prstGeom prst="rect">
            <a:avLst/>
          </a:prstGeom>
          <a:ln w="12700">
            <a:miter lim="400000"/>
          </a:ln>
        </p:spPr>
        <p:txBody>
          <a:bodyPr wrap="none" lIns="45719" rIns="45719" anchor="ctr">
            <a:spAutoFit/>
          </a:bodyPr>
          <a:lstStyle>
            <a:lvl1pPr algn="r">
              <a:defRPr sz="1200"/>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Lst>
  <p:transition spd="med"/>
  <p:txStyles>
    <p:titleStyle>
      <a:lvl1pPr marL="0" marR="0" indent="0" algn="l" defTabSz="514350" latinLnBrk="0">
        <a:lnSpc>
          <a:spcPct val="100000"/>
        </a:lnSpc>
        <a:spcBef>
          <a:spcPts val="0"/>
        </a:spcBef>
        <a:spcAft>
          <a:spcPts val="0"/>
        </a:spcAft>
        <a:buClrTx/>
        <a:buSzTx/>
        <a:buFontTx/>
        <a:buNone/>
        <a:tabLst/>
        <a:defRPr sz="2700" b="0" i="0" u="none" strike="noStrike" cap="none" spc="0" baseline="0">
          <a:ln>
            <a:noFill/>
          </a:ln>
          <a:solidFill>
            <a:schemeClr val="accent6">
              <a:lumOff val="-8901"/>
            </a:schemeClr>
          </a:solidFill>
          <a:uFillTx/>
          <a:latin typeface="+mn-lt"/>
          <a:ea typeface="+mn-ea"/>
          <a:cs typeface="+mn-cs"/>
          <a:sym typeface="Tw Cen MT"/>
        </a:defRPr>
      </a:lvl1pPr>
      <a:lvl2pPr marL="0" marR="0" indent="0" algn="l" defTabSz="514350" latinLnBrk="0">
        <a:lnSpc>
          <a:spcPct val="100000"/>
        </a:lnSpc>
        <a:spcBef>
          <a:spcPts val="0"/>
        </a:spcBef>
        <a:spcAft>
          <a:spcPts val="0"/>
        </a:spcAft>
        <a:buClrTx/>
        <a:buSzTx/>
        <a:buFontTx/>
        <a:buNone/>
        <a:tabLst/>
        <a:defRPr sz="2700" b="0" i="0" u="none" strike="noStrike" cap="none" spc="0" baseline="0">
          <a:ln>
            <a:noFill/>
          </a:ln>
          <a:solidFill>
            <a:schemeClr val="accent6">
              <a:lumOff val="-8901"/>
            </a:schemeClr>
          </a:solidFill>
          <a:uFillTx/>
          <a:latin typeface="+mn-lt"/>
          <a:ea typeface="+mn-ea"/>
          <a:cs typeface="+mn-cs"/>
          <a:sym typeface="Tw Cen MT"/>
        </a:defRPr>
      </a:lvl2pPr>
      <a:lvl3pPr marL="0" marR="0" indent="0" algn="l" defTabSz="514350" latinLnBrk="0">
        <a:lnSpc>
          <a:spcPct val="100000"/>
        </a:lnSpc>
        <a:spcBef>
          <a:spcPts val="0"/>
        </a:spcBef>
        <a:spcAft>
          <a:spcPts val="0"/>
        </a:spcAft>
        <a:buClrTx/>
        <a:buSzTx/>
        <a:buFontTx/>
        <a:buNone/>
        <a:tabLst/>
        <a:defRPr sz="2700" b="0" i="0" u="none" strike="noStrike" cap="none" spc="0" baseline="0">
          <a:ln>
            <a:noFill/>
          </a:ln>
          <a:solidFill>
            <a:schemeClr val="accent6">
              <a:lumOff val="-8901"/>
            </a:schemeClr>
          </a:solidFill>
          <a:uFillTx/>
          <a:latin typeface="+mn-lt"/>
          <a:ea typeface="+mn-ea"/>
          <a:cs typeface="+mn-cs"/>
          <a:sym typeface="Tw Cen MT"/>
        </a:defRPr>
      </a:lvl3pPr>
      <a:lvl4pPr marL="0" marR="0" indent="0" algn="l" defTabSz="514350" latinLnBrk="0">
        <a:lnSpc>
          <a:spcPct val="100000"/>
        </a:lnSpc>
        <a:spcBef>
          <a:spcPts val="0"/>
        </a:spcBef>
        <a:spcAft>
          <a:spcPts val="0"/>
        </a:spcAft>
        <a:buClrTx/>
        <a:buSzTx/>
        <a:buFontTx/>
        <a:buNone/>
        <a:tabLst/>
        <a:defRPr sz="2700" b="0" i="0" u="none" strike="noStrike" cap="none" spc="0" baseline="0">
          <a:ln>
            <a:noFill/>
          </a:ln>
          <a:solidFill>
            <a:schemeClr val="accent6">
              <a:lumOff val="-8901"/>
            </a:schemeClr>
          </a:solidFill>
          <a:uFillTx/>
          <a:latin typeface="+mn-lt"/>
          <a:ea typeface="+mn-ea"/>
          <a:cs typeface="+mn-cs"/>
          <a:sym typeface="Tw Cen MT"/>
        </a:defRPr>
      </a:lvl4pPr>
      <a:lvl5pPr marL="0" marR="0" indent="0" algn="l" defTabSz="514350" latinLnBrk="0">
        <a:lnSpc>
          <a:spcPct val="100000"/>
        </a:lnSpc>
        <a:spcBef>
          <a:spcPts val="0"/>
        </a:spcBef>
        <a:spcAft>
          <a:spcPts val="0"/>
        </a:spcAft>
        <a:buClrTx/>
        <a:buSzTx/>
        <a:buFontTx/>
        <a:buNone/>
        <a:tabLst/>
        <a:defRPr sz="2700" b="0" i="0" u="none" strike="noStrike" cap="none" spc="0" baseline="0">
          <a:ln>
            <a:noFill/>
          </a:ln>
          <a:solidFill>
            <a:schemeClr val="accent6">
              <a:lumOff val="-8901"/>
            </a:schemeClr>
          </a:solidFill>
          <a:uFillTx/>
          <a:latin typeface="+mn-lt"/>
          <a:ea typeface="+mn-ea"/>
          <a:cs typeface="+mn-cs"/>
          <a:sym typeface="Tw Cen MT"/>
        </a:defRPr>
      </a:lvl5pPr>
      <a:lvl6pPr marL="0" marR="0" indent="0" algn="l" defTabSz="514350" latinLnBrk="0">
        <a:lnSpc>
          <a:spcPct val="100000"/>
        </a:lnSpc>
        <a:spcBef>
          <a:spcPts val="0"/>
        </a:spcBef>
        <a:spcAft>
          <a:spcPts val="0"/>
        </a:spcAft>
        <a:buClrTx/>
        <a:buSzTx/>
        <a:buFontTx/>
        <a:buNone/>
        <a:tabLst/>
        <a:defRPr sz="2700" b="0" i="0" u="none" strike="noStrike" cap="none" spc="0" baseline="0">
          <a:ln>
            <a:noFill/>
          </a:ln>
          <a:solidFill>
            <a:schemeClr val="accent6">
              <a:lumOff val="-8901"/>
            </a:schemeClr>
          </a:solidFill>
          <a:uFillTx/>
          <a:latin typeface="+mn-lt"/>
          <a:ea typeface="+mn-ea"/>
          <a:cs typeface="+mn-cs"/>
          <a:sym typeface="Tw Cen MT"/>
        </a:defRPr>
      </a:lvl6pPr>
      <a:lvl7pPr marL="0" marR="0" indent="0" algn="l" defTabSz="514350" latinLnBrk="0">
        <a:lnSpc>
          <a:spcPct val="100000"/>
        </a:lnSpc>
        <a:spcBef>
          <a:spcPts val="0"/>
        </a:spcBef>
        <a:spcAft>
          <a:spcPts val="0"/>
        </a:spcAft>
        <a:buClrTx/>
        <a:buSzTx/>
        <a:buFontTx/>
        <a:buNone/>
        <a:tabLst/>
        <a:defRPr sz="2700" b="0" i="0" u="none" strike="noStrike" cap="none" spc="0" baseline="0">
          <a:ln>
            <a:noFill/>
          </a:ln>
          <a:solidFill>
            <a:schemeClr val="accent6">
              <a:lumOff val="-8901"/>
            </a:schemeClr>
          </a:solidFill>
          <a:uFillTx/>
          <a:latin typeface="+mn-lt"/>
          <a:ea typeface="+mn-ea"/>
          <a:cs typeface="+mn-cs"/>
          <a:sym typeface="Tw Cen MT"/>
        </a:defRPr>
      </a:lvl7pPr>
      <a:lvl8pPr marL="0" marR="0" indent="0" algn="l" defTabSz="514350" latinLnBrk="0">
        <a:lnSpc>
          <a:spcPct val="100000"/>
        </a:lnSpc>
        <a:spcBef>
          <a:spcPts val="0"/>
        </a:spcBef>
        <a:spcAft>
          <a:spcPts val="0"/>
        </a:spcAft>
        <a:buClrTx/>
        <a:buSzTx/>
        <a:buFontTx/>
        <a:buNone/>
        <a:tabLst/>
        <a:defRPr sz="2700" b="0" i="0" u="none" strike="noStrike" cap="none" spc="0" baseline="0">
          <a:ln>
            <a:noFill/>
          </a:ln>
          <a:solidFill>
            <a:schemeClr val="accent6">
              <a:lumOff val="-8901"/>
            </a:schemeClr>
          </a:solidFill>
          <a:uFillTx/>
          <a:latin typeface="+mn-lt"/>
          <a:ea typeface="+mn-ea"/>
          <a:cs typeface="+mn-cs"/>
          <a:sym typeface="Tw Cen MT"/>
        </a:defRPr>
      </a:lvl8pPr>
      <a:lvl9pPr marL="0" marR="0" indent="0" algn="l" defTabSz="514350" latinLnBrk="0">
        <a:lnSpc>
          <a:spcPct val="100000"/>
        </a:lnSpc>
        <a:spcBef>
          <a:spcPts val="0"/>
        </a:spcBef>
        <a:spcAft>
          <a:spcPts val="0"/>
        </a:spcAft>
        <a:buClrTx/>
        <a:buSzTx/>
        <a:buFontTx/>
        <a:buNone/>
        <a:tabLst/>
        <a:defRPr sz="2700" b="0" i="0" u="none" strike="noStrike" cap="none" spc="0" baseline="0">
          <a:ln>
            <a:noFill/>
          </a:ln>
          <a:solidFill>
            <a:schemeClr val="accent6">
              <a:lumOff val="-8901"/>
            </a:schemeClr>
          </a:solidFill>
          <a:uFillTx/>
          <a:latin typeface="+mn-lt"/>
          <a:ea typeface="+mn-ea"/>
          <a:cs typeface="+mn-cs"/>
          <a:sym typeface="Tw Cen MT"/>
        </a:defRPr>
      </a:lvl9pPr>
    </p:titleStyle>
    <p:bodyStyle>
      <a:lvl1pPr marL="0" marR="0" indent="0" algn="l" defTabSz="514350" rtl="0" latinLnBrk="0">
        <a:lnSpc>
          <a:spcPct val="100000"/>
        </a:lnSpc>
        <a:spcBef>
          <a:spcPts val="0"/>
        </a:spcBef>
        <a:spcAft>
          <a:spcPts val="0"/>
        </a:spcAft>
        <a:buClrTx/>
        <a:buSzTx/>
        <a:buFontTx/>
        <a:buNone/>
        <a:tabLst/>
        <a:defRPr sz="1800" b="0" i="0" u="none" strike="noStrike" cap="none" spc="0" baseline="0">
          <a:ln>
            <a:noFill/>
          </a:ln>
          <a:solidFill>
            <a:srgbClr val="1A1A1A"/>
          </a:solidFill>
          <a:uFillTx/>
          <a:latin typeface="+mn-lt"/>
          <a:ea typeface="+mn-ea"/>
          <a:cs typeface="+mn-cs"/>
          <a:sym typeface="Tw Cen MT"/>
        </a:defRPr>
      </a:lvl1pPr>
      <a:lvl2pPr marL="321923" marR="0" indent="-186923" algn="l" defTabSz="514350" rtl="0" latinLnBrk="0">
        <a:lnSpc>
          <a:spcPct val="100000"/>
        </a:lnSpc>
        <a:spcBef>
          <a:spcPts val="0"/>
        </a:spcBef>
        <a:spcAft>
          <a:spcPts val="0"/>
        </a:spcAft>
        <a:buClrTx/>
        <a:buSzPct val="100000"/>
        <a:buFontTx/>
        <a:buChar char="•"/>
        <a:tabLst/>
        <a:defRPr sz="1800" b="0" i="0" u="none" strike="noStrike" cap="none" spc="0" baseline="0">
          <a:ln>
            <a:noFill/>
          </a:ln>
          <a:solidFill>
            <a:srgbClr val="1A1A1A"/>
          </a:solidFill>
          <a:uFillTx/>
          <a:latin typeface="+mn-lt"/>
          <a:ea typeface="+mn-ea"/>
          <a:cs typeface="+mn-cs"/>
          <a:sym typeface="Tw Cen MT"/>
        </a:defRPr>
      </a:lvl2pPr>
      <a:lvl3pPr marL="512999" marR="0" indent="-242999" algn="l" defTabSz="514350" rtl="0" latinLnBrk="0">
        <a:lnSpc>
          <a:spcPct val="100000"/>
        </a:lnSpc>
        <a:spcBef>
          <a:spcPts val="0"/>
        </a:spcBef>
        <a:spcAft>
          <a:spcPts val="0"/>
        </a:spcAft>
        <a:buClrTx/>
        <a:buSzPct val="100000"/>
        <a:buFontTx/>
        <a:buChar char="•"/>
        <a:tabLst/>
        <a:defRPr sz="1800" b="0" i="0" u="none" strike="noStrike" cap="none" spc="0" baseline="0">
          <a:ln>
            <a:noFill/>
          </a:ln>
          <a:solidFill>
            <a:srgbClr val="1A1A1A"/>
          </a:solidFill>
          <a:uFillTx/>
          <a:latin typeface="+mn-lt"/>
          <a:ea typeface="+mn-ea"/>
          <a:cs typeface="+mn-cs"/>
          <a:sym typeface="Tw Cen MT"/>
        </a:defRPr>
      </a:lvl3pPr>
      <a:lvl4pPr marL="647999" marR="0" indent="-242999" algn="l" defTabSz="514350" rtl="0" latinLnBrk="0">
        <a:lnSpc>
          <a:spcPct val="100000"/>
        </a:lnSpc>
        <a:spcBef>
          <a:spcPts val="0"/>
        </a:spcBef>
        <a:spcAft>
          <a:spcPts val="0"/>
        </a:spcAft>
        <a:buClrTx/>
        <a:buSzPct val="100000"/>
        <a:buFontTx/>
        <a:buChar char="•"/>
        <a:tabLst/>
        <a:defRPr sz="1800" b="0" i="0" u="none" strike="noStrike" cap="none" spc="0" baseline="0">
          <a:ln>
            <a:noFill/>
          </a:ln>
          <a:solidFill>
            <a:srgbClr val="1A1A1A"/>
          </a:solidFill>
          <a:uFillTx/>
          <a:latin typeface="+mn-lt"/>
          <a:ea typeface="+mn-ea"/>
          <a:cs typeface="+mn-cs"/>
          <a:sym typeface="Tw Cen MT"/>
        </a:defRPr>
      </a:lvl4pPr>
      <a:lvl5pPr marL="782999" marR="0" indent="-242999" algn="l" defTabSz="514350" rtl="0" latinLnBrk="0">
        <a:lnSpc>
          <a:spcPct val="100000"/>
        </a:lnSpc>
        <a:spcBef>
          <a:spcPts val="0"/>
        </a:spcBef>
        <a:spcAft>
          <a:spcPts val="0"/>
        </a:spcAft>
        <a:buClrTx/>
        <a:buSzPct val="100000"/>
        <a:buFontTx/>
        <a:buChar char="•"/>
        <a:tabLst/>
        <a:defRPr sz="1800" b="0" i="0" u="none" strike="noStrike" cap="none" spc="0" baseline="0">
          <a:ln>
            <a:noFill/>
          </a:ln>
          <a:solidFill>
            <a:srgbClr val="1A1A1A"/>
          </a:solidFill>
          <a:uFillTx/>
          <a:latin typeface="+mn-lt"/>
          <a:ea typeface="+mn-ea"/>
          <a:cs typeface="+mn-cs"/>
          <a:sym typeface="Tw Cen MT"/>
        </a:defRPr>
      </a:lvl5pPr>
      <a:lvl6pPr marL="1517333" marR="0" indent="-231458" algn="l" defTabSz="514350" rtl="0" latinLnBrk="0">
        <a:lnSpc>
          <a:spcPct val="100000"/>
        </a:lnSpc>
        <a:spcBef>
          <a:spcPts val="0"/>
        </a:spcBef>
        <a:spcAft>
          <a:spcPts val="0"/>
        </a:spcAft>
        <a:buClrTx/>
        <a:buSzPct val="100000"/>
        <a:buFontTx/>
        <a:buChar char="•"/>
        <a:tabLst/>
        <a:defRPr sz="1800" b="0" i="0" u="none" strike="noStrike" cap="none" spc="0" baseline="0">
          <a:ln>
            <a:noFill/>
          </a:ln>
          <a:solidFill>
            <a:srgbClr val="1A1A1A"/>
          </a:solidFill>
          <a:uFillTx/>
          <a:latin typeface="+mn-lt"/>
          <a:ea typeface="+mn-ea"/>
          <a:cs typeface="+mn-cs"/>
          <a:sym typeface="Tw Cen MT"/>
        </a:defRPr>
      </a:lvl6pPr>
      <a:lvl7pPr marL="1774508" marR="0" indent="-231458" algn="l" defTabSz="514350" rtl="0" latinLnBrk="0">
        <a:lnSpc>
          <a:spcPct val="100000"/>
        </a:lnSpc>
        <a:spcBef>
          <a:spcPts val="0"/>
        </a:spcBef>
        <a:spcAft>
          <a:spcPts val="0"/>
        </a:spcAft>
        <a:buClrTx/>
        <a:buSzPct val="100000"/>
        <a:buFontTx/>
        <a:buChar char="•"/>
        <a:tabLst/>
        <a:defRPr sz="1800" b="0" i="0" u="none" strike="noStrike" cap="none" spc="0" baseline="0">
          <a:ln>
            <a:noFill/>
          </a:ln>
          <a:solidFill>
            <a:srgbClr val="1A1A1A"/>
          </a:solidFill>
          <a:uFillTx/>
          <a:latin typeface="+mn-lt"/>
          <a:ea typeface="+mn-ea"/>
          <a:cs typeface="+mn-cs"/>
          <a:sym typeface="Tw Cen MT"/>
        </a:defRPr>
      </a:lvl7pPr>
      <a:lvl8pPr marL="2031683" marR="0" indent="-231458" algn="l" defTabSz="514350" rtl="0" latinLnBrk="0">
        <a:lnSpc>
          <a:spcPct val="100000"/>
        </a:lnSpc>
        <a:spcBef>
          <a:spcPts val="0"/>
        </a:spcBef>
        <a:spcAft>
          <a:spcPts val="0"/>
        </a:spcAft>
        <a:buClrTx/>
        <a:buSzPct val="100000"/>
        <a:buFontTx/>
        <a:buChar char="•"/>
        <a:tabLst/>
        <a:defRPr sz="1800" b="0" i="0" u="none" strike="noStrike" cap="none" spc="0" baseline="0">
          <a:ln>
            <a:noFill/>
          </a:ln>
          <a:solidFill>
            <a:srgbClr val="1A1A1A"/>
          </a:solidFill>
          <a:uFillTx/>
          <a:latin typeface="+mn-lt"/>
          <a:ea typeface="+mn-ea"/>
          <a:cs typeface="+mn-cs"/>
          <a:sym typeface="Tw Cen MT"/>
        </a:defRPr>
      </a:lvl8pPr>
      <a:lvl9pPr marL="2288858" marR="0" indent="-231458" algn="l" defTabSz="514350" rtl="0" latinLnBrk="0">
        <a:lnSpc>
          <a:spcPct val="100000"/>
        </a:lnSpc>
        <a:spcBef>
          <a:spcPts val="0"/>
        </a:spcBef>
        <a:spcAft>
          <a:spcPts val="0"/>
        </a:spcAft>
        <a:buClrTx/>
        <a:buSzPct val="100000"/>
        <a:buFontTx/>
        <a:buChar char="•"/>
        <a:tabLst/>
        <a:defRPr sz="1800" b="0" i="0" u="none" strike="noStrike" cap="none" spc="0" baseline="0">
          <a:ln>
            <a:noFill/>
          </a:ln>
          <a:solidFill>
            <a:srgbClr val="1A1A1A"/>
          </a:solidFill>
          <a:uFillTx/>
          <a:latin typeface="+mn-lt"/>
          <a:ea typeface="+mn-ea"/>
          <a:cs typeface="+mn-cs"/>
          <a:sym typeface="Tw Cen MT"/>
        </a:defRPr>
      </a:lvl9pPr>
    </p:bodyStyle>
    <p:otherStyle>
      <a:lvl1pPr marL="0" marR="0" indent="0" algn="r" defTabSz="6858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Tw Cen MT"/>
        </a:defRPr>
      </a:lvl1pPr>
      <a:lvl2pPr marL="0" marR="0" indent="342900" algn="r" defTabSz="6858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Tw Cen MT"/>
        </a:defRPr>
      </a:lvl2pPr>
      <a:lvl3pPr marL="0" marR="0" indent="685800" algn="r" defTabSz="6858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Tw Cen MT"/>
        </a:defRPr>
      </a:lvl3pPr>
      <a:lvl4pPr marL="0" marR="0" indent="1028700" algn="r" defTabSz="6858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Tw Cen MT"/>
        </a:defRPr>
      </a:lvl4pPr>
      <a:lvl5pPr marL="0" marR="0" indent="1371600" algn="r" defTabSz="6858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Tw Cen MT"/>
        </a:defRPr>
      </a:lvl5pPr>
      <a:lvl6pPr marL="0" marR="0" indent="1714500" algn="r" defTabSz="6858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Tw Cen MT"/>
        </a:defRPr>
      </a:lvl6pPr>
      <a:lvl7pPr marL="0" marR="0" indent="2057400" algn="r" defTabSz="6858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Tw Cen MT"/>
        </a:defRPr>
      </a:lvl7pPr>
      <a:lvl8pPr marL="0" marR="0" indent="2400300" algn="r" defTabSz="6858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Tw Cen MT"/>
        </a:defRPr>
      </a:lvl8pPr>
      <a:lvl9pPr marL="0" marR="0" indent="2743200" algn="r" defTabSz="6858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Tw Cen MT"/>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image" Target="../media/image11.jpeg"/><Relationship Id="rId4" Type="http://schemas.openxmlformats.org/officeDocument/2006/relationships/image" Target="../media/image10.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Titel 1">
            <a:extLst>
              <a:ext uri="{FF2B5EF4-FFF2-40B4-BE49-F238E27FC236}">
                <a16:creationId xmlns:a16="http://schemas.microsoft.com/office/drawing/2014/main" id="{109ECC51-1EBC-4E0E-82CC-34CEA9D47894}"/>
              </a:ext>
            </a:extLst>
          </p:cNvPr>
          <p:cNvSpPr>
            <a:spLocks noGrp="1"/>
          </p:cNvSpPr>
          <p:nvPr>
            <p:ph type="ctrTitle"/>
          </p:nvPr>
        </p:nvSpPr>
        <p:spPr>
          <a:xfrm>
            <a:off x="455931" y="389575"/>
            <a:ext cx="8439416" cy="2182175"/>
          </a:xfrm>
        </p:spPr>
        <p:txBody>
          <a:bodyPr>
            <a:normAutofit/>
          </a:bodyPr>
          <a:lstStyle/>
          <a:p>
            <a:r>
              <a:rPr lang="en-US" dirty="0"/>
              <a:t>Training variables crucial to optimize arm/hand training in subacute cervical spinal cord injury</a:t>
            </a:r>
            <a:br>
              <a:rPr lang="en-US" dirty="0"/>
            </a:br>
            <a:endParaRPr lang="nl-NL" altLang="en-US" dirty="0">
              <a:ea typeface="MS PGothic" panose="020B0600070205080204" pitchFamily="34" charset="-128"/>
            </a:endParaRPr>
          </a:p>
        </p:txBody>
      </p:sp>
      <p:sp>
        <p:nvSpPr>
          <p:cNvPr id="10243" name=" 2">
            <a:extLst>
              <a:ext uri="{FF2B5EF4-FFF2-40B4-BE49-F238E27FC236}">
                <a16:creationId xmlns:a16="http://schemas.microsoft.com/office/drawing/2014/main" id="{E3EEAF5E-5C0D-43DB-885B-D76357E1BE64}"/>
              </a:ext>
            </a:extLst>
          </p:cNvPr>
          <p:cNvSpPr>
            <a:spLocks noGrp="1"/>
          </p:cNvSpPr>
          <p:nvPr/>
        </p:nvSpPr>
        <p:spPr bwMode="auto">
          <a:xfrm>
            <a:off x="107951" y="627063"/>
            <a:ext cx="8928100" cy="3943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Verdana" panose="020B0604030504040204" pitchFamily="34" charset="0"/>
                <a:ea typeface="MS PGothic" panose="020B0600070205080204" pitchFamily="34" charset="-128"/>
              </a:defRPr>
            </a:lvl1pPr>
            <a:lvl2pPr marL="742950" indent="-285750" eaLnBrk="0" hangingPunct="0">
              <a:defRPr sz="2800">
                <a:solidFill>
                  <a:schemeClr val="tx1"/>
                </a:solidFill>
                <a:latin typeface="Verdana" panose="020B0604030504040204" pitchFamily="34" charset="0"/>
                <a:ea typeface="MS PGothic" panose="020B0600070205080204" pitchFamily="34" charset="-128"/>
              </a:defRPr>
            </a:lvl2pPr>
            <a:lvl3pPr marL="1143000" indent="-228600" eaLnBrk="0" hangingPunct="0">
              <a:defRPr sz="2800">
                <a:solidFill>
                  <a:schemeClr val="tx1"/>
                </a:solidFill>
                <a:latin typeface="Verdana" panose="020B0604030504040204" pitchFamily="34" charset="0"/>
                <a:ea typeface="MS PGothic" panose="020B0600070205080204" pitchFamily="34" charset="-128"/>
              </a:defRPr>
            </a:lvl3pPr>
            <a:lvl4pPr marL="1600200" indent="-228600" eaLnBrk="0" hangingPunct="0">
              <a:defRPr sz="2800">
                <a:solidFill>
                  <a:schemeClr val="tx1"/>
                </a:solidFill>
                <a:latin typeface="Verdana" panose="020B0604030504040204" pitchFamily="34" charset="0"/>
                <a:ea typeface="MS PGothic" panose="020B0600070205080204" pitchFamily="34" charset="-128"/>
              </a:defRPr>
            </a:lvl4pPr>
            <a:lvl5pPr marL="2057400" indent="-228600" eaLnBrk="0" hangingPunct="0">
              <a:defRPr sz="2800">
                <a:solidFill>
                  <a:schemeClr val="tx1"/>
                </a:solidFill>
                <a:latin typeface="Verdan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800">
                <a:solidFill>
                  <a:schemeClr val="tx1"/>
                </a:solidFill>
                <a:latin typeface="Verdan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800">
                <a:solidFill>
                  <a:schemeClr val="tx1"/>
                </a:solidFill>
                <a:latin typeface="Verdan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800">
                <a:solidFill>
                  <a:schemeClr val="tx1"/>
                </a:solidFill>
                <a:latin typeface="Verdan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800">
                <a:solidFill>
                  <a:schemeClr val="tx1"/>
                </a:solidFill>
                <a:latin typeface="Verdana" panose="020B0604030504040204" pitchFamily="34" charset="0"/>
                <a:ea typeface="MS PGothic" panose="020B0600070205080204" pitchFamily="34" charset="-128"/>
              </a:defRPr>
            </a:lvl9pPr>
          </a:lstStyle>
          <a:p>
            <a:pPr eaLnBrk="1" hangingPunct="1"/>
            <a:endParaRPr lang="nl-NL" altLang="en-US"/>
          </a:p>
        </p:txBody>
      </p:sp>
      <p:sp>
        <p:nvSpPr>
          <p:cNvPr id="2" name="TextBox 1">
            <a:extLst>
              <a:ext uri="{FF2B5EF4-FFF2-40B4-BE49-F238E27FC236}">
                <a16:creationId xmlns:a16="http://schemas.microsoft.com/office/drawing/2014/main" id="{D70E7B3F-FA24-413A-BEDA-A33DF74830C6}"/>
              </a:ext>
            </a:extLst>
          </p:cNvPr>
          <p:cNvSpPr txBox="1"/>
          <p:nvPr/>
        </p:nvSpPr>
        <p:spPr>
          <a:xfrm>
            <a:off x="376990" y="2350458"/>
            <a:ext cx="4983480" cy="1148391"/>
          </a:xfrm>
          <a:prstGeom prst="rect">
            <a:avLst/>
          </a:prstGeom>
          <a:noFill/>
        </p:spPr>
        <p:txBody>
          <a:bodyPr wrap="square" rtlCol="0">
            <a:spAutoFit/>
          </a:bodyPr>
          <a:lstStyle/>
          <a:p>
            <a:pPr>
              <a:lnSpc>
                <a:spcPct val="150000"/>
              </a:lnSpc>
            </a:pPr>
            <a:r>
              <a:rPr lang="en-US" sz="1000" b="1" dirty="0">
                <a:solidFill>
                  <a:schemeClr val="bg1"/>
                </a:solidFill>
                <a:latin typeface="Verdana" panose="020B0604030504040204" pitchFamily="34" charset="0"/>
                <a:ea typeface="Verdana" panose="020B0604030504040204" pitchFamily="34" charset="0"/>
              </a:rPr>
              <a:t>Occupational Therapy Europe Congress</a:t>
            </a:r>
            <a:endParaRPr lang="en-US" sz="975" b="1" dirty="0">
              <a:solidFill>
                <a:schemeClr val="bg1"/>
              </a:solidFill>
              <a:latin typeface="Verdana" panose="020B0604030504040204" pitchFamily="34" charset="0"/>
              <a:ea typeface="Verdana" panose="020B0604030504040204" pitchFamily="34" charset="0"/>
            </a:endParaRPr>
          </a:p>
          <a:p>
            <a:pPr>
              <a:lnSpc>
                <a:spcPct val="150000"/>
              </a:lnSpc>
            </a:pPr>
            <a:r>
              <a:rPr lang="en-US" sz="975" b="1" dirty="0">
                <a:solidFill>
                  <a:schemeClr val="bg1"/>
                </a:solidFill>
                <a:latin typeface="Verdana" panose="020B0604030504040204" pitchFamily="34" charset="0"/>
                <a:ea typeface="Verdana" panose="020B0604030504040204" pitchFamily="34" charset="0"/>
              </a:rPr>
              <a:t>Thursday 17</a:t>
            </a:r>
            <a:r>
              <a:rPr lang="en-US" sz="975" b="1" baseline="30000" dirty="0">
                <a:solidFill>
                  <a:schemeClr val="bg1"/>
                </a:solidFill>
                <a:latin typeface="Verdana" panose="020B0604030504040204" pitchFamily="34" charset="0"/>
                <a:ea typeface="Verdana" panose="020B0604030504040204" pitchFamily="34" charset="0"/>
              </a:rPr>
              <a:t>th</a:t>
            </a:r>
            <a:r>
              <a:rPr lang="en-US" sz="975" b="1" dirty="0">
                <a:solidFill>
                  <a:schemeClr val="bg1"/>
                </a:solidFill>
                <a:latin typeface="Verdana" panose="020B0604030504040204" pitchFamily="34" charset="0"/>
                <a:ea typeface="Verdana" panose="020B0604030504040204" pitchFamily="34" charset="0"/>
              </a:rPr>
              <a:t> of </a:t>
            </a:r>
            <a:r>
              <a:rPr lang="en-US" sz="975" b="1" dirty="0" err="1">
                <a:solidFill>
                  <a:schemeClr val="bg1"/>
                </a:solidFill>
                <a:latin typeface="Verdana" panose="020B0604030504040204" pitchFamily="34" charset="0"/>
                <a:ea typeface="Verdana" panose="020B0604030504040204" pitchFamily="34" charset="0"/>
              </a:rPr>
              <a:t>october</a:t>
            </a:r>
            <a:r>
              <a:rPr lang="en-US" sz="975" b="1" dirty="0">
                <a:solidFill>
                  <a:schemeClr val="bg1"/>
                </a:solidFill>
                <a:latin typeface="Verdana" panose="020B0604030504040204" pitchFamily="34" charset="0"/>
                <a:ea typeface="Verdana" panose="020B0604030504040204" pitchFamily="34" charset="0"/>
              </a:rPr>
              <a:t> 2024 </a:t>
            </a:r>
          </a:p>
          <a:p>
            <a:pPr>
              <a:lnSpc>
                <a:spcPct val="150000"/>
              </a:lnSpc>
            </a:pPr>
            <a:r>
              <a:rPr lang="en-US" sz="975" b="1" dirty="0">
                <a:solidFill>
                  <a:schemeClr val="bg1"/>
                </a:solidFill>
                <a:latin typeface="Verdana" panose="020B0604030504040204" pitchFamily="34" charset="0"/>
                <a:ea typeface="Verdana" panose="020B0604030504040204" pitchFamily="34" charset="0"/>
              </a:rPr>
              <a:t>Nele Bertels, PhD student, REVAL </a:t>
            </a:r>
          </a:p>
          <a:p>
            <a:pPr>
              <a:lnSpc>
                <a:spcPct val="150000"/>
              </a:lnSpc>
            </a:pPr>
            <a:r>
              <a:rPr lang="en-US" sz="975" b="1" dirty="0">
                <a:solidFill>
                  <a:schemeClr val="bg1"/>
                </a:solidFill>
                <a:latin typeface="Verdana" panose="020B0604030504040204" pitchFamily="34" charset="0"/>
                <a:ea typeface="Verdana" panose="020B0604030504040204" pitchFamily="34" charset="0"/>
              </a:rPr>
              <a:t>Under supervision of Prof. </a:t>
            </a:r>
            <a:r>
              <a:rPr lang="en-US" sz="975" b="1" dirty="0" err="1">
                <a:solidFill>
                  <a:schemeClr val="bg1"/>
                </a:solidFill>
                <a:latin typeface="Verdana" panose="020B0604030504040204" pitchFamily="34" charset="0"/>
                <a:ea typeface="Verdana" panose="020B0604030504040204" pitchFamily="34" charset="0"/>
              </a:rPr>
              <a:t>Annemie</a:t>
            </a:r>
            <a:r>
              <a:rPr lang="en-US" sz="975" b="1" dirty="0">
                <a:solidFill>
                  <a:schemeClr val="bg1"/>
                </a:solidFill>
                <a:latin typeface="Verdana" panose="020B0604030504040204" pitchFamily="34" charset="0"/>
                <a:ea typeface="Verdana" panose="020B0604030504040204" pitchFamily="34" charset="0"/>
              </a:rPr>
              <a:t> </a:t>
            </a:r>
            <a:r>
              <a:rPr lang="en-US" sz="975" b="1" dirty="0" err="1">
                <a:solidFill>
                  <a:schemeClr val="bg1"/>
                </a:solidFill>
                <a:latin typeface="Verdana" panose="020B0604030504040204" pitchFamily="34" charset="0"/>
                <a:ea typeface="Verdana" panose="020B0604030504040204" pitchFamily="34" charset="0"/>
              </a:rPr>
              <a:t>Spooren</a:t>
            </a:r>
            <a:endParaRPr lang="en-US" sz="975" b="1" dirty="0">
              <a:solidFill>
                <a:schemeClr val="bg1"/>
              </a:solidFill>
              <a:latin typeface="Verdana" panose="020B0604030504040204" pitchFamily="34" charset="0"/>
              <a:ea typeface="Verdana" panose="020B0604030504040204" pitchFamily="34" charset="0"/>
            </a:endParaRPr>
          </a:p>
          <a:p>
            <a:endParaRPr lang="en-US" sz="975" dirty="0">
              <a:solidFill>
                <a:schemeClr val="bg1"/>
              </a:solidFill>
              <a:latin typeface="Verdana" panose="020B0604030504040204" pitchFamily="34" charset="0"/>
              <a:ea typeface="Verdana" panose="020B0604030504040204" pitchFamily="34" charset="0"/>
            </a:endParaRPr>
          </a:p>
        </p:txBody>
      </p:sp>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cxnSp>
        <p:nvCxnSpPr>
          <p:cNvPr id="20" name="Straight Arrow Connector 19">
            <a:extLst>
              <a:ext uri="{FF2B5EF4-FFF2-40B4-BE49-F238E27FC236}">
                <a16:creationId xmlns:a16="http://schemas.microsoft.com/office/drawing/2014/main" id="{F75B06F5-5914-4701-ADD1-07974C7CD116}"/>
              </a:ext>
            </a:extLst>
          </p:cNvPr>
          <p:cNvCxnSpPr>
            <a:cxnSpLocks/>
          </p:cNvCxnSpPr>
          <p:nvPr/>
        </p:nvCxnSpPr>
        <p:spPr>
          <a:xfrm flipV="1">
            <a:off x="4196129" y="3109924"/>
            <a:ext cx="3375387" cy="1713562"/>
          </a:xfrm>
          <a:prstGeom prst="straightConnector1">
            <a:avLst/>
          </a:prstGeom>
          <a:noFill/>
          <a:ln w="12700" cap="flat">
            <a:solidFill>
              <a:schemeClr val="accent1"/>
            </a:solidFill>
            <a:prstDash val="solid"/>
            <a:miter lim="800000"/>
            <a:tailEnd type="triangle"/>
          </a:ln>
          <a:effectLst/>
          <a:sp3d/>
        </p:spPr>
        <p:style>
          <a:lnRef idx="0">
            <a:scrgbClr r="0" g="0" b="0"/>
          </a:lnRef>
          <a:fillRef idx="0">
            <a:scrgbClr r="0" g="0" b="0"/>
          </a:fillRef>
          <a:effectRef idx="0">
            <a:scrgbClr r="0" g="0" b="0"/>
          </a:effectRef>
          <a:fontRef idx="none"/>
        </p:style>
      </p:cxnSp>
      <p:sp>
        <p:nvSpPr>
          <p:cNvPr id="84" name="Google Shape;84;p1"/>
          <p:cNvSpPr/>
          <p:nvPr/>
        </p:nvSpPr>
        <p:spPr>
          <a:xfrm>
            <a:off x="3845645" y="103996"/>
            <a:ext cx="1554041" cy="378070"/>
          </a:xfrm>
          <a:prstGeom prst="roundRect">
            <a:avLst>
              <a:gd name="adj" fmla="val 16667"/>
            </a:avLst>
          </a:prstGeom>
          <a:solidFill>
            <a:schemeClr val="accent5"/>
          </a:solidFill>
          <a:ln w="12700" cap="flat" cmpd="sng">
            <a:solidFill>
              <a:schemeClr val="accent5"/>
            </a:solidFill>
            <a:prstDash val="solid"/>
            <a:miter lim="800000"/>
            <a:headEnd type="none" w="sm" len="sm"/>
            <a:tailEnd type="none" w="sm" len="sm"/>
          </a:ln>
        </p:spPr>
        <p:txBody>
          <a:bodyPr spcFirstLastPara="1" wrap="square" lIns="68569" tIns="34275" rIns="68569" bIns="34275" anchor="ctr" anchorCtr="0">
            <a:noAutofit/>
          </a:bodyPr>
          <a:lstStyle/>
          <a:p>
            <a:pPr algn="ctr"/>
            <a:r>
              <a:rPr lang="en-US" sz="1050" dirty="0">
                <a:solidFill>
                  <a:schemeClr val="lt1"/>
                </a:solidFill>
                <a:latin typeface="Calibri"/>
                <a:ea typeface="Calibri"/>
                <a:cs typeface="Calibri"/>
                <a:sym typeface="Calibri"/>
              </a:rPr>
              <a:t>Gathering knowledge </a:t>
            </a:r>
            <a:endParaRPr sz="975" dirty="0"/>
          </a:p>
        </p:txBody>
      </p:sp>
      <p:sp>
        <p:nvSpPr>
          <p:cNvPr id="87" name="Google Shape;87;p1"/>
          <p:cNvSpPr/>
          <p:nvPr/>
        </p:nvSpPr>
        <p:spPr>
          <a:xfrm>
            <a:off x="1545059" y="92133"/>
            <a:ext cx="6576750" cy="1246483"/>
          </a:xfrm>
          <a:prstGeom prst="roundRect">
            <a:avLst>
              <a:gd name="adj" fmla="val 16667"/>
            </a:avLst>
          </a:prstGeom>
          <a:noFill/>
          <a:ln w="12700" cap="flat" cmpd="sng">
            <a:solidFill>
              <a:schemeClr val="accent2">
                <a:lumMod val="20000"/>
                <a:lumOff val="80000"/>
              </a:schemeClr>
            </a:solidFill>
            <a:prstDash val="solid"/>
            <a:miter lim="800000"/>
            <a:headEnd type="none" w="sm" len="sm"/>
            <a:tailEnd type="none" w="sm" len="sm"/>
          </a:ln>
        </p:spPr>
        <p:txBody>
          <a:bodyPr spcFirstLastPara="1" wrap="square" lIns="68569" tIns="34275" rIns="68569" bIns="34275" anchor="ctr" anchorCtr="0">
            <a:noAutofit/>
          </a:bodyPr>
          <a:lstStyle/>
          <a:p>
            <a:pPr algn="ctr"/>
            <a:endParaRPr sz="1350">
              <a:solidFill>
                <a:schemeClr val="lt1"/>
              </a:solidFill>
              <a:latin typeface="Calibri"/>
              <a:ea typeface="Calibri"/>
              <a:cs typeface="Calibri"/>
              <a:sym typeface="Calibri"/>
            </a:endParaRPr>
          </a:p>
        </p:txBody>
      </p:sp>
      <p:sp>
        <p:nvSpPr>
          <p:cNvPr id="88" name="Google Shape;88;p1"/>
          <p:cNvSpPr/>
          <p:nvPr/>
        </p:nvSpPr>
        <p:spPr>
          <a:xfrm>
            <a:off x="2487910" y="1487581"/>
            <a:ext cx="1490297" cy="479856"/>
          </a:xfrm>
          <a:prstGeom prst="roundRect">
            <a:avLst>
              <a:gd name="adj" fmla="val 16667"/>
            </a:avLst>
          </a:prstGeom>
          <a:noFill/>
          <a:ln w="12700" cap="flat" cmpd="sng">
            <a:solidFill>
              <a:schemeClr val="accent2">
                <a:lumMod val="20000"/>
                <a:lumOff val="80000"/>
              </a:schemeClr>
            </a:solidFill>
            <a:prstDash val="solid"/>
            <a:miter lim="800000"/>
            <a:headEnd type="none" w="sm" len="sm"/>
            <a:tailEnd type="none" w="sm" len="sm"/>
          </a:ln>
        </p:spPr>
        <p:txBody>
          <a:bodyPr spcFirstLastPara="1" wrap="square" lIns="68569" tIns="34275" rIns="68569" bIns="34275" anchor="ctr" anchorCtr="0">
            <a:noAutofit/>
          </a:bodyPr>
          <a:lstStyle/>
          <a:p>
            <a:pPr algn="ctr"/>
            <a:r>
              <a:rPr lang="en-US" sz="900" dirty="0">
                <a:solidFill>
                  <a:schemeClr val="bg1">
                    <a:lumMod val="50000"/>
                  </a:schemeClr>
                </a:solidFill>
                <a:latin typeface="Calibri"/>
                <a:ea typeface="Calibri"/>
                <a:cs typeface="Calibri"/>
                <a:sym typeface="Calibri"/>
              </a:rPr>
              <a:t>Goal-setting process </a:t>
            </a:r>
          </a:p>
          <a:p>
            <a:pPr marL="171450" indent="-171450" algn="ctr">
              <a:buFont typeface="Arial" panose="020B0604020202020204" pitchFamily="34" charset="0"/>
              <a:buChar char="•"/>
            </a:pPr>
            <a:r>
              <a:rPr lang="en-US" sz="900" dirty="0">
                <a:solidFill>
                  <a:schemeClr val="bg1">
                    <a:lumMod val="50000"/>
                  </a:schemeClr>
                </a:solidFill>
                <a:latin typeface="Calibri"/>
                <a:cs typeface="Calibri"/>
                <a:sym typeface="Calibri"/>
              </a:rPr>
              <a:t>Client-centered</a:t>
            </a:r>
          </a:p>
          <a:p>
            <a:pPr marL="171450" indent="-171450" algn="ctr">
              <a:buFont typeface="Arial" panose="020B0604020202020204" pitchFamily="34" charset="0"/>
              <a:buChar char="•"/>
            </a:pPr>
            <a:r>
              <a:rPr lang="en-US" sz="900" dirty="0">
                <a:solidFill>
                  <a:schemeClr val="bg1">
                    <a:lumMod val="50000"/>
                  </a:schemeClr>
                </a:solidFill>
                <a:latin typeface="Calibri"/>
                <a:cs typeface="Calibri"/>
                <a:sym typeface="Calibri"/>
              </a:rPr>
              <a:t>Realistic goal</a:t>
            </a:r>
            <a:endParaRPr sz="975" dirty="0">
              <a:solidFill>
                <a:schemeClr val="bg1">
                  <a:lumMod val="50000"/>
                </a:schemeClr>
              </a:solidFill>
            </a:endParaRPr>
          </a:p>
        </p:txBody>
      </p:sp>
      <p:sp>
        <p:nvSpPr>
          <p:cNvPr id="89" name="Google Shape;89;p1"/>
          <p:cNvSpPr/>
          <p:nvPr/>
        </p:nvSpPr>
        <p:spPr>
          <a:xfrm>
            <a:off x="5156508" y="1502656"/>
            <a:ext cx="2093692" cy="418733"/>
          </a:xfrm>
          <a:prstGeom prst="roundRect">
            <a:avLst>
              <a:gd name="adj" fmla="val 16667"/>
            </a:avLst>
          </a:prstGeom>
          <a:noFill/>
          <a:ln w="12700" cap="flat" cmpd="sng">
            <a:solidFill>
              <a:schemeClr val="accent2">
                <a:lumMod val="20000"/>
                <a:lumOff val="80000"/>
              </a:schemeClr>
            </a:solidFill>
            <a:prstDash val="solid"/>
            <a:miter lim="800000"/>
            <a:headEnd type="none" w="sm" len="sm"/>
            <a:tailEnd type="none" w="sm" len="sm"/>
          </a:ln>
        </p:spPr>
        <p:txBody>
          <a:bodyPr spcFirstLastPara="1" wrap="square" lIns="68569" tIns="34275" rIns="68569" bIns="34275" anchor="ctr" anchorCtr="0">
            <a:noAutofit/>
          </a:bodyPr>
          <a:lstStyle/>
          <a:p>
            <a:pPr algn="ctr"/>
            <a:r>
              <a:rPr lang="en-US" sz="900" b="1" dirty="0">
                <a:solidFill>
                  <a:schemeClr val="bg1">
                    <a:lumMod val="50000"/>
                  </a:schemeClr>
                </a:solidFill>
                <a:latin typeface="Calibri"/>
                <a:ea typeface="Calibri"/>
                <a:cs typeface="Calibri"/>
                <a:sym typeface="Calibri"/>
              </a:rPr>
              <a:t>Patient tailored plan</a:t>
            </a:r>
          </a:p>
          <a:p>
            <a:pPr algn="ctr"/>
            <a:r>
              <a:rPr lang="en-US" sz="900" dirty="0">
                <a:solidFill>
                  <a:schemeClr val="bg1">
                    <a:lumMod val="50000"/>
                  </a:schemeClr>
                </a:solidFill>
                <a:latin typeface="Calibri"/>
                <a:ea typeface="Calibri"/>
                <a:cs typeface="Calibri"/>
                <a:sym typeface="Calibri"/>
              </a:rPr>
              <a:t>= goal- and task-oriented approach </a:t>
            </a:r>
            <a:endParaRPr sz="975" dirty="0">
              <a:solidFill>
                <a:schemeClr val="bg1">
                  <a:lumMod val="50000"/>
                </a:schemeClr>
              </a:solidFill>
            </a:endParaRPr>
          </a:p>
        </p:txBody>
      </p:sp>
      <p:sp>
        <p:nvSpPr>
          <p:cNvPr id="90" name="Google Shape;90;p1"/>
          <p:cNvSpPr/>
          <p:nvPr/>
        </p:nvSpPr>
        <p:spPr>
          <a:xfrm>
            <a:off x="4196129" y="1585011"/>
            <a:ext cx="782516" cy="263769"/>
          </a:xfrm>
          <a:prstGeom prst="rightArrow">
            <a:avLst>
              <a:gd name="adj1" fmla="val 50000"/>
              <a:gd name="adj2" fmla="val 50000"/>
            </a:avLst>
          </a:prstGeom>
          <a:solidFill>
            <a:schemeClr val="accent2">
              <a:lumMod val="20000"/>
              <a:lumOff val="80000"/>
            </a:schemeClr>
          </a:solidFill>
          <a:ln w="12700" cap="flat" cmpd="sng">
            <a:solidFill>
              <a:schemeClr val="accent2">
                <a:lumMod val="20000"/>
                <a:lumOff val="80000"/>
              </a:schemeClr>
            </a:solidFill>
            <a:prstDash val="solid"/>
            <a:miter lim="800000"/>
            <a:headEnd type="none" w="sm" len="sm"/>
            <a:tailEnd type="none" w="sm" len="sm"/>
          </a:ln>
        </p:spPr>
        <p:txBody>
          <a:bodyPr spcFirstLastPara="1" wrap="square" lIns="68569" tIns="34275" rIns="68569" bIns="34275" anchor="ctr" anchorCtr="0">
            <a:noAutofit/>
          </a:bodyPr>
          <a:lstStyle/>
          <a:p>
            <a:pPr algn="ctr"/>
            <a:endParaRPr sz="1350">
              <a:solidFill>
                <a:schemeClr val="lt1"/>
              </a:solidFill>
              <a:latin typeface="Calibri"/>
              <a:ea typeface="Calibri"/>
              <a:cs typeface="Calibri"/>
              <a:sym typeface="Calibri"/>
            </a:endParaRPr>
          </a:p>
        </p:txBody>
      </p:sp>
      <p:sp>
        <p:nvSpPr>
          <p:cNvPr id="91" name="Google Shape;91;p1"/>
          <p:cNvSpPr/>
          <p:nvPr/>
        </p:nvSpPr>
        <p:spPr>
          <a:xfrm rot="10800000">
            <a:off x="1096102" y="51655"/>
            <a:ext cx="418733" cy="4357687"/>
          </a:xfrm>
          <a:prstGeom prst="rightBracket">
            <a:avLst>
              <a:gd name="adj" fmla="val 8333"/>
            </a:avLst>
          </a:prstGeom>
          <a:noFill/>
          <a:ln w="12700" cap="flat" cmpd="sng">
            <a:solidFill>
              <a:schemeClr val="accent6"/>
            </a:solidFill>
            <a:prstDash val="solid"/>
            <a:miter lim="800000"/>
            <a:headEnd type="none" w="sm" len="sm"/>
            <a:tailEnd type="none" w="sm" len="sm"/>
          </a:ln>
        </p:spPr>
        <p:txBody>
          <a:bodyPr spcFirstLastPara="1" wrap="square" lIns="68569" tIns="34275" rIns="68569" bIns="34275" anchor="ctr" anchorCtr="0">
            <a:noAutofit/>
          </a:bodyPr>
          <a:lstStyle/>
          <a:p>
            <a:pPr algn="ctr"/>
            <a:endParaRPr sz="1350">
              <a:solidFill>
                <a:schemeClr val="dk1"/>
              </a:solidFill>
              <a:latin typeface="Calibri"/>
              <a:ea typeface="Calibri"/>
              <a:cs typeface="Calibri"/>
              <a:sym typeface="Calibri"/>
            </a:endParaRPr>
          </a:p>
        </p:txBody>
      </p:sp>
      <p:sp>
        <p:nvSpPr>
          <p:cNvPr id="92" name="Google Shape;92;p1"/>
          <p:cNvSpPr/>
          <p:nvPr/>
        </p:nvSpPr>
        <p:spPr>
          <a:xfrm>
            <a:off x="36628" y="2146148"/>
            <a:ext cx="1059473" cy="290147"/>
          </a:xfrm>
          <a:prstGeom prst="roundRect">
            <a:avLst>
              <a:gd name="adj" fmla="val 16667"/>
            </a:avLst>
          </a:prstGeom>
          <a:solidFill>
            <a:schemeClr val="accent6"/>
          </a:solidFill>
          <a:ln w="12700" cap="flat" cmpd="sng">
            <a:solidFill>
              <a:schemeClr val="accent6"/>
            </a:solidFill>
            <a:prstDash val="solid"/>
            <a:miter lim="800000"/>
            <a:headEnd type="none" w="sm" len="sm"/>
            <a:tailEnd type="none" w="sm" len="sm"/>
          </a:ln>
        </p:spPr>
        <p:txBody>
          <a:bodyPr spcFirstLastPara="1" wrap="square" lIns="68569" tIns="34275" rIns="68569" bIns="34275" anchor="ctr" anchorCtr="0">
            <a:noAutofit/>
          </a:bodyPr>
          <a:lstStyle/>
          <a:p>
            <a:pPr algn="ctr"/>
            <a:r>
              <a:rPr lang="en-US" sz="975">
                <a:solidFill>
                  <a:schemeClr val="lt1"/>
                </a:solidFill>
                <a:latin typeface="Calibri"/>
                <a:ea typeface="Calibri"/>
                <a:cs typeface="Calibri"/>
                <a:sym typeface="Calibri"/>
              </a:rPr>
              <a:t>Motivation</a:t>
            </a:r>
            <a:endParaRPr sz="1200">
              <a:solidFill>
                <a:schemeClr val="lt1"/>
              </a:solidFill>
            </a:endParaRPr>
          </a:p>
        </p:txBody>
      </p:sp>
      <p:sp>
        <p:nvSpPr>
          <p:cNvPr id="93" name="Google Shape;93;p1"/>
          <p:cNvSpPr/>
          <p:nvPr/>
        </p:nvSpPr>
        <p:spPr>
          <a:xfrm>
            <a:off x="1415599" y="66230"/>
            <a:ext cx="6883981" cy="2120308"/>
          </a:xfrm>
          <a:prstGeom prst="roundRect">
            <a:avLst>
              <a:gd name="adj" fmla="val 16667"/>
            </a:avLst>
          </a:prstGeom>
          <a:noFill/>
          <a:ln w="12700" cap="flat" cmpd="sng">
            <a:solidFill>
              <a:schemeClr val="accent3">
                <a:lumMod val="20000"/>
                <a:lumOff val="80000"/>
              </a:schemeClr>
            </a:solidFill>
            <a:prstDash val="solid"/>
            <a:miter lim="800000"/>
            <a:headEnd type="none" w="sm" len="sm"/>
            <a:tailEnd type="none" w="sm" len="sm"/>
          </a:ln>
        </p:spPr>
        <p:txBody>
          <a:bodyPr spcFirstLastPara="1" wrap="square" lIns="68569" tIns="34275" rIns="68569" bIns="34275" anchor="ctr" anchorCtr="0">
            <a:noAutofit/>
          </a:bodyPr>
          <a:lstStyle/>
          <a:p>
            <a:endParaRPr sz="1350">
              <a:solidFill>
                <a:schemeClr val="lt1"/>
              </a:solidFill>
              <a:latin typeface="Calibri"/>
              <a:ea typeface="Calibri"/>
              <a:cs typeface="Calibri"/>
              <a:sym typeface="Calibri"/>
            </a:endParaRPr>
          </a:p>
        </p:txBody>
      </p:sp>
      <p:sp>
        <p:nvSpPr>
          <p:cNvPr id="94" name="Google Shape;94;p1"/>
          <p:cNvSpPr/>
          <p:nvPr/>
        </p:nvSpPr>
        <p:spPr>
          <a:xfrm>
            <a:off x="3836741" y="1078555"/>
            <a:ext cx="1554041" cy="378070"/>
          </a:xfrm>
          <a:prstGeom prst="roundRect">
            <a:avLst>
              <a:gd name="adj" fmla="val 16667"/>
            </a:avLst>
          </a:prstGeom>
          <a:solidFill>
            <a:schemeClr val="accent2">
              <a:lumMod val="20000"/>
              <a:lumOff val="80000"/>
            </a:schemeClr>
          </a:solidFill>
          <a:ln w="12700" cap="flat" cmpd="sng">
            <a:solidFill>
              <a:schemeClr val="accent2">
                <a:lumMod val="20000"/>
                <a:lumOff val="80000"/>
              </a:schemeClr>
            </a:solidFill>
            <a:prstDash val="solid"/>
            <a:miter lim="800000"/>
            <a:headEnd type="none" w="sm" len="sm"/>
            <a:tailEnd type="none" w="sm" len="sm"/>
          </a:ln>
        </p:spPr>
        <p:txBody>
          <a:bodyPr spcFirstLastPara="1" wrap="square" lIns="68569" tIns="34275" rIns="68569" bIns="34275" anchor="ctr" anchorCtr="0">
            <a:noAutofit/>
          </a:bodyPr>
          <a:lstStyle/>
          <a:p>
            <a:pPr algn="ctr"/>
            <a:r>
              <a:rPr lang="en-US" sz="975" dirty="0">
                <a:solidFill>
                  <a:schemeClr val="lt1"/>
                </a:solidFill>
                <a:latin typeface="Calibri"/>
                <a:cs typeface="Calibri"/>
                <a:sym typeface="Calibri"/>
              </a:rPr>
              <a:t>Thinking process</a:t>
            </a:r>
            <a:endParaRPr sz="975" dirty="0"/>
          </a:p>
        </p:txBody>
      </p:sp>
      <p:sp>
        <p:nvSpPr>
          <p:cNvPr id="95" name="Google Shape;95;p1"/>
          <p:cNvSpPr/>
          <p:nvPr/>
        </p:nvSpPr>
        <p:spPr>
          <a:xfrm>
            <a:off x="3930015" y="2012498"/>
            <a:ext cx="1554041" cy="378070"/>
          </a:xfrm>
          <a:prstGeom prst="roundRect">
            <a:avLst>
              <a:gd name="adj" fmla="val 16667"/>
            </a:avLst>
          </a:prstGeom>
          <a:solidFill>
            <a:schemeClr val="accent3"/>
          </a:solidFill>
          <a:ln w="12700" cap="flat" cmpd="sng">
            <a:solidFill>
              <a:schemeClr val="accent3"/>
            </a:solidFill>
            <a:prstDash val="solid"/>
            <a:miter lim="800000"/>
            <a:headEnd type="none" w="sm" len="sm"/>
            <a:tailEnd type="none" w="sm" len="sm"/>
          </a:ln>
        </p:spPr>
        <p:txBody>
          <a:bodyPr spcFirstLastPara="1" wrap="square" lIns="68569" tIns="34275" rIns="68569" bIns="34275" anchor="ctr" anchorCtr="0">
            <a:noAutofit/>
          </a:bodyPr>
          <a:lstStyle/>
          <a:p>
            <a:pPr algn="ctr"/>
            <a:r>
              <a:rPr lang="en-US" sz="975" dirty="0">
                <a:solidFill>
                  <a:schemeClr val="lt1"/>
                </a:solidFill>
                <a:latin typeface="Calibri"/>
                <a:ea typeface="Calibri"/>
                <a:cs typeface="Calibri"/>
                <a:sym typeface="Calibri"/>
              </a:rPr>
              <a:t>Acting process</a:t>
            </a:r>
            <a:r>
              <a:rPr lang="en-US" sz="1050" dirty="0">
                <a:solidFill>
                  <a:schemeClr val="lt1"/>
                </a:solidFill>
                <a:latin typeface="Calibri"/>
                <a:ea typeface="Calibri"/>
                <a:cs typeface="Calibri"/>
                <a:sym typeface="Calibri"/>
              </a:rPr>
              <a:t> </a:t>
            </a:r>
            <a:endParaRPr sz="975" dirty="0"/>
          </a:p>
        </p:txBody>
      </p:sp>
      <p:sp>
        <p:nvSpPr>
          <p:cNvPr id="96" name="Google Shape;96;p1"/>
          <p:cNvSpPr/>
          <p:nvPr/>
        </p:nvSpPr>
        <p:spPr>
          <a:xfrm>
            <a:off x="1514835" y="2439289"/>
            <a:ext cx="3030073" cy="1733664"/>
          </a:xfrm>
          <a:prstGeom prst="roundRect">
            <a:avLst>
              <a:gd name="adj" fmla="val 16667"/>
            </a:avLst>
          </a:prstGeom>
          <a:noFill/>
          <a:ln w="12700" cap="flat" cmpd="sng">
            <a:solidFill>
              <a:schemeClr val="accent3"/>
            </a:solidFill>
            <a:prstDash val="solid"/>
            <a:miter lim="800000"/>
            <a:headEnd type="none" w="sm" len="sm"/>
            <a:tailEnd type="none" w="sm" len="sm"/>
          </a:ln>
        </p:spPr>
        <p:txBody>
          <a:bodyPr spcFirstLastPara="1" wrap="square" lIns="68569" tIns="34275" rIns="68569" bIns="34275" anchor="ctr" anchorCtr="0">
            <a:noAutofit/>
          </a:bodyPr>
          <a:lstStyle/>
          <a:p>
            <a:pPr marL="128588" indent="-71438">
              <a:buClr>
                <a:schemeClr val="dk1"/>
              </a:buClr>
              <a:buSzPts val="1200"/>
            </a:pPr>
            <a:endParaRPr sz="900" dirty="0">
              <a:solidFill>
                <a:schemeClr val="dk1"/>
              </a:solidFill>
              <a:latin typeface="Calibri"/>
              <a:ea typeface="Calibri"/>
              <a:cs typeface="Calibri"/>
              <a:sym typeface="Calibri"/>
            </a:endParaRPr>
          </a:p>
        </p:txBody>
      </p:sp>
      <p:sp>
        <p:nvSpPr>
          <p:cNvPr id="97" name="Google Shape;97;p1"/>
          <p:cNvSpPr/>
          <p:nvPr/>
        </p:nvSpPr>
        <p:spPr>
          <a:xfrm>
            <a:off x="5119480" y="2591103"/>
            <a:ext cx="2544494" cy="1401247"/>
          </a:xfrm>
          <a:prstGeom prst="roundRect">
            <a:avLst>
              <a:gd name="adj" fmla="val 16667"/>
            </a:avLst>
          </a:prstGeom>
          <a:noFill/>
          <a:ln w="12700" cap="flat" cmpd="sng">
            <a:solidFill>
              <a:schemeClr val="accent3"/>
            </a:solidFill>
            <a:prstDash val="solid"/>
            <a:miter lim="800000"/>
            <a:headEnd type="none" w="sm" len="sm"/>
            <a:tailEnd type="none" w="sm" len="sm"/>
          </a:ln>
        </p:spPr>
        <p:txBody>
          <a:bodyPr spcFirstLastPara="1" wrap="square" lIns="68569" tIns="34275" rIns="68569" bIns="34275" anchor="t" anchorCtr="0">
            <a:noAutofit/>
          </a:bodyPr>
          <a:lstStyle/>
          <a:p>
            <a:pPr algn="ctr"/>
            <a:r>
              <a:rPr lang="en-US" sz="900" b="1" dirty="0">
                <a:solidFill>
                  <a:schemeClr val="tx1"/>
                </a:solidFill>
                <a:latin typeface="Calibri"/>
                <a:ea typeface="Calibri"/>
                <a:cs typeface="Calibri"/>
                <a:sym typeface="Calibri"/>
              </a:rPr>
              <a:t>Therapy dose</a:t>
            </a:r>
          </a:p>
          <a:p>
            <a:pPr algn="ctr"/>
            <a:r>
              <a:rPr lang="en-US" sz="900" b="1" dirty="0">
                <a:solidFill>
                  <a:schemeClr val="tx1"/>
                </a:solidFill>
                <a:latin typeface="Calibri"/>
                <a:ea typeface="Calibri"/>
                <a:cs typeface="Calibri"/>
                <a:sym typeface="Calibri"/>
              </a:rPr>
              <a:t>= </a:t>
            </a:r>
            <a:r>
              <a:rPr lang="en-US" sz="900" dirty="0">
                <a:solidFill>
                  <a:schemeClr val="tx1"/>
                </a:solidFill>
                <a:latin typeface="Calibri"/>
                <a:ea typeface="Calibri"/>
                <a:cs typeface="Calibri"/>
                <a:sym typeface="Calibri"/>
              </a:rPr>
              <a:t>patient-customized training load</a:t>
            </a:r>
          </a:p>
          <a:p>
            <a:pPr algn="ctr"/>
            <a:r>
              <a:rPr lang="en-US" sz="900" dirty="0">
                <a:solidFill>
                  <a:schemeClr val="tx1"/>
                </a:solidFill>
                <a:latin typeface="Calibri"/>
                <a:ea typeface="Calibri"/>
                <a:cs typeface="Calibri"/>
                <a:sym typeface="Calibri"/>
              </a:rPr>
              <a:t> </a:t>
            </a:r>
          </a:p>
          <a:p>
            <a:pPr marL="171450" indent="-171450" algn="ctr">
              <a:buFont typeface="Arial" panose="020B0604020202020204" pitchFamily="34" charset="0"/>
              <a:buChar char="•"/>
            </a:pPr>
            <a:r>
              <a:rPr lang="en-US" sz="900" dirty="0">
                <a:solidFill>
                  <a:schemeClr val="tx1"/>
                </a:solidFill>
                <a:latin typeface="Calibri"/>
                <a:cs typeface="Calibri"/>
                <a:sym typeface="Calibri"/>
              </a:rPr>
              <a:t>Perceived difficulty</a:t>
            </a:r>
          </a:p>
          <a:p>
            <a:pPr marL="171450" indent="-171450" algn="ctr">
              <a:buFont typeface="Arial" panose="020B0604020202020204" pitchFamily="34" charset="0"/>
              <a:buChar char="•"/>
            </a:pPr>
            <a:r>
              <a:rPr lang="en-US" sz="900" dirty="0">
                <a:solidFill>
                  <a:schemeClr val="tx1"/>
                </a:solidFill>
                <a:latin typeface="Calibri"/>
                <a:cs typeface="Calibri"/>
                <a:sym typeface="Calibri"/>
              </a:rPr>
              <a:t>Perceived intensity</a:t>
            </a:r>
          </a:p>
          <a:p>
            <a:pPr marL="171450" indent="-171450" algn="ctr">
              <a:buFont typeface="Arial" panose="020B0604020202020204" pitchFamily="34" charset="0"/>
              <a:buChar char="•"/>
            </a:pPr>
            <a:r>
              <a:rPr lang="en-US" sz="900" dirty="0">
                <a:solidFill>
                  <a:schemeClr val="tx1"/>
                </a:solidFill>
                <a:latin typeface="Calibri"/>
                <a:cs typeface="Calibri"/>
                <a:sym typeface="Calibri"/>
              </a:rPr>
              <a:t>Active time </a:t>
            </a:r>
          </a:p>
          <a:p>
            <a:pPr marL="171450" indent="-171450" algn="ctr">
              <a:buFont typeface="Arial" panose="020B0604020202020204" pitchFamily="34" charset="0"/>
              <a:buChar char="•"/>
            </a:pPr>
            <a:r>
              <a:rPr lang="en-US" sz="900" dirty="0">
                <a:solidFill>
                  <a:schemeClr val="tx1"/>
                </a:solidFill>
                <a:latin typeface="Calibri"/>
                <a:cs typeface="Calibri"/>
                <a:sym typeface="Calibri"/>
              </a:rPr>
              <a:t>Repetitions </a:t>
            </a:r>
            <a:endParaRPr sz="975" dirty="0">
              <a:solidFill>
                <a:schemeClr val="tx1"/>
              </a:solidFill>
            </a:endParaRPr>
          </a:p>
        </p:txBody>
      </p:sp>
      <p:sp>
        <p:nvSpPr>
          <p:cNvPr id="98" name="Google Shape;98;p1"/>
          <p:cNvSpPr/>
          <p:nvPr/>
        </p:nvSpPr>
        <p:spPr>
          <a:xfrm>
            <a:off x="3914776" y="4220984"/>
            <a:ext cx="1554041" cy="378070"/>
          </a:xfrm>
          <a:prstGeom prst="roundRect">
            <a:avLst>
              <a:gd name="adj" fmla="val 16667"/>
            </a:avLst>
          </a:prstGeom>
          <a:solidFill>
            <a:schemeClr val="accent1"/>
          </a:solidFill>
          <a:ln w="12700" cap="flat" cmpd="sng">
            <a:solidFill>
              <a:schemeClr val="accent1"/>
            </a:solidFill>
            <a:prstDash val="solid"/>
            <a:miter lim="800000"/>
            <a:headEnd type="none" w="sm" len="sm"/>
            <a:tailEnd type="none" w="sm" len="sm"/>
          </a:ln>
        </p:spPr>
        <p:txBody>
          <a:bodyPr spcFirstLastPara="1" wrap="square" lIns="68569" tIns="34275" rIns="68569" bIns="34275" anchor="ctr" anchorCtr="0">
            <a:noAutofit/>
          </a:bodyPr>
          <a:lstStyle/>
          <a:p>
            <a:pPr algn="ctr"/>
            <a:r>
              <a:rPr lang="en-US" sz="1050" dirty="0">
                <a:solidFill>
                  <a:schemeClr val="lt1"/>
                </a:solidFill>
                <a:latin typeface="Calibri"/>
                <a:ea typeface="Calibri"/>
                <a:cs typeface="Calibri"/>
                <a:sym typeface="Calibri"/>
              </a:rPr>
              <a:t>Practice beyond therapy </a:t>
            </a:r>
            <a:endParaRPr sz="975" dirty="0"/>
          </a:p>
        </p:txBody>
      </p:sp>
      <p:sp>
        <p:nvSpPr>
          <p:cNvPr id="99" name="Google Shape;99;p1"/>
          <p:cNvSpPr/>
          <p:nvPr/>
        </p:nvSpPr>
        <p:spPr>
          <a:xfrm>
            <a:off x="1514835" y="4661764"/>
            <a:ext cx="2651069" cy="432035"/>
          </a:xfrm>
          <a:prstGeom prst="roundRect">
            <a:avLst>
              <a:gd name="adj" fmla="val 16667"/>
            </a:avLst>
          </a:prstGeom>
          <a:noFill/>
          <a:ln w="12700" cap="flat" cmpd="sng">
            <a:solidFill>
              <a:schemeClr val="accent1"/>
            </a:solidFill>
            <a:prstDash val="solid"/>
            <a:miter lim="800000"/>
            <a:headEnd type="none" w="sm" len="sm"/>
            <a:tailEnd type="none" w="sm" len="sm"/>
          </a:ln>
        </p:spPr>
        <p:txBody>
          <a:bodyPr spcFirstLastPara="1" wrap="square" lIns="68569" tIns="34275" rIns="68569" bIns="34275" anchor="ctr" anchorCtr="0">
            <a:noAutofit/>
          </a:bodyPr>
          <a:lstStyle/>
          <a:p>
            <a:pPr algn="ctr"/>
            <a:r>
              <a:rPr lang="en-US" sz="1000" dirty="0">
                <a:solidFill>
                  <a:schemeClr val="dk1"/>
                </a:solidFill>
                <a:latin typeface="Calibri"/>
                <a:ea typeface="Calibri"/>
                <a:cs typeface="Calibri"/>
                <a:sym typeface="Calibri"/>
              </a:rPr>
              <a:t>Training moments outside of therapy</a:t>
            </a:r>
            <a:endParaRPr sz="975" dirty="0"/>
          </a:p>
        </p:txBody>
      </p:sp>
      <p:sp>
        <p:nvSpPr>
          <p:cNvPr id="100" name="Google Shape;100;p1"/>
          <p:cNvSpPr/>
          <p:nvPr/>
        </p:nvSpPr>
        <p:spPr>
          <a:xfrm>
            <a:off x="5201800" y="4674029"/>
            <a:ext cx="2651069" cy="396428"/>
          </a:xfrm>
          <a:prstGeom prst="roundRect">
            <a:avLst>
              <a:gd name="adj" fmla="val 16667"/>
            </a:avLst>
          </a:prstGeom>
          <a:noFill/>
          <a:ln w="12700" cap="flat" cmpd="sng">
            <a:solidFill>
              <a:schemeClr val="accent1"/>
            </a:solidFill>
            <a:prstDash val="solid"/>
            <a:miter lim="800000"/>
            <a:headEnd type="none" w="sm" len="sm"/>
            <a:tailEnd type="none" w="sm" len="sm"/>
          </a:ln>
        </p:spPr>
        <p:txBody>
          <a:bodyPr spcFirstLastPara="1" wrap="square" lIns="68569" tIns="34275" rIns="68569" bIns="34275" anchor="ctr" anchorCtr="0">
            <a:noAutofit/>
          </a:bodyPr>
          <a:lstStyle/>
          <a:p>
            <a:pPr algn="ctr"/>
            <a:r>
              <a:rPr lang="en-US" sz="1000" dirty="0">
                <a:solidFill>
                  <a:schemeClr val="dk1"/>
                </a:solidFill>
                <a:latin typeface="Calabri"/>
                <a:ea typeface="Calibri"/>
                <a:cs typeface="Calibri"/>
                <a:sym typeface="Calibri"/>
              </a:rPr>
              <a:t>More training moments need after discharge</a:t>
            </a:r>
            <a:endParaRPr sz="1000" dirty="0">
              <a:latin typeface="Calabri"/>
            </a:endParaRPr>
          </a:p>
        </p:txBody>
      </p:sp>
      <p:sp>
        <p:nvSpPr>
          <p:cNvPr id="2" name="TextBox 1">
            <a:extLst>
              <a:ext uri="{FF2B5EF4-FFF2-40B4-BE49-F238E27FC236}">
                <a16:creationId xmlns:a16="http://schemas.microsoft.com/office/drawing/2014/main" id="{8567BD61-118C-4637-AA8B-8B5D90B16AC0}"/>
              </a:ext>
            </a:extLst>
          </p:cNvPr>
          <p:cNvSpPr txBox="1"/>
          <p:nvPr/>
        </p:nvSpPr>
        <p:spPr>
          <a:xfrm>
            <a:off x="2506326" y="2452993"/>
            <a:ext cx="1158855" cy="2308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685800" rtl="0" fontAlgn="auto" latinLnBrk="0" hangingPunct="0">
              <a:lnSpc>
                <a:spcPct val="100000"/>
              </a:lnSpc>
              <a:spcBef>
                <a:spcPts val="0"/>
              </a:spcBef>
              <a:spcAft>
                <a:spcPts val="0"/>
              </a:spcAft>
              <a:buClrTx/>
              <a:buSzTx/>
              <a:buFontTx/>
              <a:buNone/>
              <a:tabLst/>
            </a:pPr>
            <a:r>
              <a:rPr kumimoji="0" lang="en-US" sz="900" b="1" i="0" u="none" strike="noStrike" cap="none" spc="0" normalizeH="0" baseline="0" dirty="0">
                <a:ln>
                  <a:noFill/>
                </a:ln>
                <a:solidFill>
                  <a:schemeClr val="tx1"/>
                </a:solidFill>
                <a:effectLst/>
                <a:uFillTx/>
                <a:latin typeface="Calabri"/>
                <a:sym typeface="Tw Cen MT"/>
              </a:rPr>
              <a:t>Therapy content</a:t>
            </a:r>
          </a:p>
        </p:txBody>
      </p:sp>
      <p:sp>
        <p:nvSpPr>
          <p:cNvPr id="3" name="TextBox 2">
            <a:extLst>
              <a:ext uri="{FF2B5EF4-FFF2-40B4-BE49-F238E27FC236}">
                <a16:creationId xmlns:a16="http://schemas.microsoft.com/office/drawing/2014/main" id="{D73D73BC-7595-416D-9AE4-D6E2E8510182}"/>
              </a:ext>
            </a:extLst>
          </p:cNvPr>
          <p:cNvSpPr txBox="1"/>
          <p:nvPr/>
        </p:nvSpPr>
        <p:spPr>
          <a:xfrm>
            <a:off x="1589996" y="2643803"/>
            <a:ext cx="1158856" cy="50782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171450" marR="0" indent="-171450" algn="l" defTabSz="685800" rtl="0" fontAlgn="auto" latinLnBrk="0" hangingPunct="0">
              <a:lnSpc>
                <a:spcPct val="100000"/>
              </a:lnSpc>
              <a:spcBef>
                <a:spcPts val="0"/>
              </a:spcBef>
              <a:spcAft>
                <a:spcPts val="0"/>
              </a:spcAft>
              <a:buClrTx/>
              <a:buSzTx/>
              <a:buFont typeface="Arial" panose="020B0604020202020204" pitchFamily="34" charset="0"/>
              <a:buChar char="•"/>
              <a:tabLst/>
            </a:pPr>
            <a:r>
              <a:rPr kumimoji="0" lang="en-US" sz="900" i="0" u="none" strike="noStrike" cap="none" spc="0" normalizeH="0" baseline="0" dirty="0">
                <a:ln>
                  <a:noFill/>
                </a:ln>
                <a:solidFill>
                  <a:schemeClr val="tx1"/>
                </a:solidFill>
                <a:effectLst/>
                <a:uFillTx/>
                <a:latin typeface="Calabri"/>
                <a:sym typeface="Tw Cen MT"/>
              </a:rPr>
              <a:t>Skill training</a:t>
            </a:r>
          </a:p>
          <a:p>
            <a:pPr marL="171450" marR="0" indent="-171450" algn="l" defTabSz="685800" rtl="0" fontAlgn="auto" latinLnBrk="0" hangingPunct="0">
              <a:lnSpc>
                <a:spcPct val="100000"/>
              </a:lnSpc>
              <a:spcBef>
                <a:spcPts val="0"/>
              </a:spcBef>
              <a:spcAft>
                <a:spcPts val="0"/>
              </a:spcAft>
              <a:buClrTx/>
              <a:buSzTx/>
              <a:buFont typeface="Arial" panose="020B0604020202020204" pitchFamily="34" charset="0"/>
              <a:buChar char="•"/>
              <a:tabLst/>
            </a:pPr>
            <a:r>
              <a:rPr lang="en-US" sz="900" dirty="0">
                <a:solidFill>
                  <a:schemeClr val="tx1"/>
                </a:solidFill>
                <a:latin typeface="Calabri"/>
              </a:rPr>
              <a:t>Strength training </a:t>
            </a:r>
          </a:p>
          <a:p>
            <a:pPr marL="171450" marR="0" indent="-171450" algn="l" defTabSz="685800" rtl="0" fontAlgn="auto" latinLnBrk="0" hangingPunct="0">
              <a:lnSpc>
                <a:spcPct val="100000"/>
              </a:lnSpc>
              <a:spcBef>
                <a:spcPts val="0"/>
              </a:spcBef>
              <a:spcAft>
                <a:spcPts val="0"/>
              </a:spcAft>
              <a:buClrTx/>
              <a:buSzTx/>
              <a:buFont typeface="Arial" panose="020B0604020202020204" pitchFamily="34" charset="0"/>
              <a:buChar char="•"/>
              <a:tabLst/>
            </a:pPr>
            <a:r>
              <a:rPr kumimoji="0" lang="en-US" sz="900" i="0" u="none" strike="noStrike" cap="none" spc="0" normalizeH="0" baseline="0" dirty="0">
                <a:ln>
                  <a:noFill/>
                </a:ln>
                <a:solidFill>
                  <a:schemeClr val="tx1"/>
                </a:solidFill>
                <a:effectLst/>
                <a:uFillTx/>
                <a:latin typeface="Calabri"/>
                <a:sym typeface="Tw Cen MT"/>
              </a:rPr>
              <a:t>Endurance training </a:t>
            </a:r>
          </a:p>
        </p:txBody>
      </p:sp>
      <p:sp>
        <p:nvSpPr>
          <p:cNvPr id="22" name="TextBox 21">
            <a:extLst>
              <a:ext uri="{FF2B5EF4-FFF2-40B4-BE49-F238E27FC236}">
                <a16:creationId xmlns:a16="http://schemas.microsoft.com/office/drawing/2014/main" id="{31B8251D-47D6-4CD3-8045-6E74A6A375E1}"/>
              </a:ext>
            </a:extLst>
          </p:cNvPr>
          <p:cNvSpPr txBox="1"/>
          <p:nvPr/>
        </p:nvSpPr>
        <p:spPr>
          <a:xfrm>
            <a:off x="2897956" y="2683823"/>
            <a:ext cx="1759414" cy="147732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171450" marR="0" indent="-171450" algn="l" defTabSz="685800" rtl="0" fontAlgn="auto" latinLnBrk="0" hangingPunct="0">
              <a:lnSpc>
                <a:spcPct val="100000"/>
              </a:lnSpc>
              <a:spcBef>
                <a:spcPts val="0"/>
              </a:spcBef>
              <a:spcAft>
                <a:spcPts val="0"/>
              </a:spcAft>
              <a:buClrTx/>
              <a:buSzTx/>
              <a:buFont typeface="Arial" panose="020B0604020202020204" pitchFamily="34" charset="0"/>
              <a:buChar char="•"/>
              <a:tabLst/>
            </a:pPr>
            <a:r>
              <a:rPr kumimoji="0" lang="en-US" sz="900" i="0" u="none" strike="noStrike" cap="none" spc="0" normalizeH="0" baseline="0" dirty="0">
                <a:ln>
                  <a:noFill/>
                </a:ln>
                <a:solidFill>
                  <a:schemeClr val="tx1"/>
                </a:solidFill>
                <a:effectLst/>
                <a:uFillTx/>
                <a:latin typeface="Calabri"/>
                <a:sym typeface="Tw Cen MT"/>
              </a:rPr>
              <a:t>Total skill practice</a:t>
            </a:r>
          </a:p>
          <a:p>
            <a:pPr marL="171450" marR="0" indent="-171450" algn="l" defTabSz="685800" rtl="0" fontAlgn="auto" latinLnBrk="0" hangingPunct="0">
              <a:lnSpc>
                <a:spcPct val="100000"/>
              </a:lnSpc>
              <a:spcBef>
                <a:spcPts val="0"/>
              </a:spcBef>
              <a:spcAft>
                <a:spcPts val="0"/>
              </a:spcAft>
              <a:buClrTx/>
              <a:buSzTx/>
              <a:buFont typeface="Arial" panose="020B0604020202020204" pitchFamily="34" charset="0"/>
              <a:buChar char="•"/>
              <a:tabLst/>
            </a:pPr>
            <a:r>
              <a:rPr lang="en-US" sz="900" dirty="0">
                <a:solidFill>
                  <a:schemeClr val="tx1"/>
                </a:solidFill>
                <a:latin typeface="Calabri"/>
              </a:rPr>
              <a:t>Context-specific environment </a:t>
            </a:r>
          </a:p>
          <a:p>
            <a:pPr marL="171450" marR="0" indent="-171450" algn="l" defTabSz="685800" rtl="0" fontAlgn="auto" latinLnBrk="0" hangingPunct="0">
              <a:lnSpc>
                <a:spcPct val="100000"/>
              </a:lnSpc>
              <a:spcBef>
                <a:spcPts val="0"/>
              </a:spcBef>
              <a:spcAft>
                <a:spcPts val="0"/>
              </a:spcAft>
              <a:buClrTx/>
              <a:buSzTx/>
              <a:buFont typeface="Arial" panose="020B0604020202020204" pitchFamily="34" charset="0"/>
              <a:buChar char="•"/>
              <a:tabLst/>
            </a:pPr>
            <a:r>
              <a:rPr kumimoji="0" lang="en-US" sz="900" i="0" u="none" strike="noStrike" cap="none" spc="0" normalizeH="0" baseline="0" dirty="0">
                <a:ln>
                  <a:noFill/>
                </a:ln>
                <a:solidFill>
                  <a:schemeClr val="tx1"/>
                </a:solidFill>
                <a:effectLst/>
                <a:uFillTx/>
                <a:latin typeface="Calabri"/>
                <a:sym typeface="Tw Cen MT"/>
              </a:rPr>
              <a:t>Real-life objects </a:t>
            </a:r>
          </a:p>
          <a:p>
            <a:pPr marL="171450" marR="0" indent="-171450" algn="l" defTabSz="685800" rtl="0" fontAlgn="auto" latinLnBrk="0" hangingPunct="0">
              <a:lnSpc>
                <a:spcPct val="100000"/>
              </a:lnSpc>
              <a:spcBef>
                <a:spcPts val="0"/>
              </a:spcBef>
              <a:spcAft>
                <a:spcPts val="0"/>
              </a:spcAft>
              <a:buClrTx/>
              <a:buSzTx/>
              <a:buFont typeface="Arial" panose="020B0604020202020204" pitchFamily="34" charset="0"/>
              <a:buChar char="•"/>
              <a:tabLst/>
            </a:pPr>
            <a:r>
              <a:rPr lang="en-US" sz="900" dirty="0">
                <a:solidFill>
                  <a:schemeClr val="tx1"/>
                </a:solidFill>
                <a:latin typeface="Calabri"/>
              </a:rPr>
              <a:t>Client-centered patient goal </a:t>
            </a:r>
            <a:endParaRPr kumimoji="0" lang="en-US" sz="900" i="0" u="none" strike="noStrike" cap="none" spc="0" normalizeH="0" baseline="0" dirty="0">
              <a:ln>
                <a:noFill/>
              </a:ln>
              <a:solidFill>
                <a:schemeClr val="tx1"/>
              </a:solidFill>
              <a:effectLst/>
              <a:uFillTx/>
              <a:latin typeface="Calabri"/>
              <a:sym typeface="Tw Cen MT"/>
            </a:endParaRPr>
          </a:p>
          <a:p>
            <a:pPr marL="171450" marR="0" indent="-171450" algn="l" defTabSz="685800" rtl="0" fontAlgn="auto" latinLnBrk="0" hangingPunct="0">
              <a:lnSpc>
                <a:spcPct val="100000"/>
              </a:lnSpc>
              <a:spcBef>
                <a:spcPts val="0"/>
              </a:spcBef>
              <a:spcAft>
                <a:spcPts val="0"/>
              </a:spcAft>
              <a:buClrTx/>
              <a:buSzTx/>
              <a:buFont typeface="Arial" panose="020B0604020202020204" pitchFamily="34" charset="0"/>
              <a:buChar char="•"/>
              <a:tabLst/>
            </a:pPr>
            <a:r>
              <a:rPr kumimoji="0" lang="en-US" sz="900" i="0" u="none" strike="noStrike" cap="none" spc="0" normalizeH="0" baseline="0" dirty="0">
                <a:ln>
                  <a:noFill/>
                </a:ln>
                <a:solidFill>
                  <a:schemeClr val="tx1"/>
                </a:solidFill>
                <a:effectLst/>
                <a:uFillTx/>
                <a:latin typeface="Calabri"/>
                <a:sym typeface="Tw Cen MT"/>
              </a:rPr>
              <a:t>Exercise progression</a:t>
            </a:r>
          </a:p>
          <a:p>
            <a:pPr marL="171450" marR="0" indent="-171450" algn="l" defTabSz="685800" rtl="0" fontAlgn="auto" latinLnBrk="0" hangingPunct="0">
              <a:lnSpc>
                <a:spcPct val="100000"/>
              </a:lnSpc>
              <a:spcBef>
                <a:spcPts val="0"/>
              </a:spcBef>
              <a:spcAft>
                <a:spcPts val="0"/>
              </a:spcAft>
              <a:buClrTx/>
              <a:buSzTx/>
              <a:buFont typeface="Arial" panose="020B0604020202020204" pitchFamily="34" charset="0"/>
              <a:buChar char="•"/>
              <a:tabLst/>
            </a:pPr>
            <a:r>
              <a:rPr lang="en-US" sz="900" dirty="0">
                <a:solidFill>
                  <a:schemeClr val="tx1"/>
                </a:solidFill>
                <a:latin typeface="Calabri"/>
              </a:rPr>
              <a:t>Exercise variety</a:t>
            </a:r>
          </a:p>
          <a:p>
            <a:pPr marL="171450" marR="0" indent="-171450" algn="l" defTabSz="685800" rtl="0" fontAlgn="auto" latinLnBrk="0" hangingPunct="0">
              <a:lnSpc>
                <a:spcPct val="100000"/>
              </a:lnSpc>
              <a:spcBef>
                <a:spcPts val="0"/>
              </a:spcBef>
              <a:spcAft>
                <a:spcPts val="0"/>
              </a:spcAft>
              <a:buClrTx/>
              <a:buSzTx/>
              <a:buFont typeface="Arial" panose="020B0604020202020204" pitchFamily="34" charset="0"/>
              <a:buChar char="•"/>
              <a:tabLst/>
            </a:pPr>
            <a:r>
              <a:rPr kumimoji="0" lang="en-US" sz="900" i="0" u="none" strike="noStrike" cap="none" spc="0" normalizeH="0" baseline="0" dirty="0">
                <a:ln>
                  <a:noFill/>
                </a:ln>
                <a:solidFill>
                  <a:schemeClr val="tx1"/>
                </a:solidFill>
                <a:effectLst/>
                <a:uFillTx/>
                <a:latin typeface="Calabri"/>
                <a:sym typeface="Tw Cen MT"/>
              </a:rPr>
              <a:t>Feedback</a:t>
            </a:r>
          </a:p>
          <a:p>
            <a:pPr marL="171450" marR="0" indent="-171450" algn="l" defTabSz="685800" rtl="0" fontAlgn="auto" latinLnBrk="0" hangingPunct="0">
              <a:lnSpc>
                <a:spcPct val="100000"/>
              </a:lnSpc>
              <a:spcBef>
                <a:spcPts val="0"/>
              </a:spcBef>
              <a:spcAft>
                <a:spcPts val="0"/>
              </a:spcAft>
              <a:buClrTx/>
              <a:buSzTx/>
              <a:buFont typeface="Arial" panose="020B0604020202020204" pitchFamily="34" charset="0"/>
              <a:buChar char="•"/>
              <a:tabLst/>
            </a:pPr>
            <a:r>
              <a:rPr lang="en-US" sz="900" dirty="0">
                <a:solidFill>
                  <a:schemeClr val="tx1"/>
                </a:solidFill>
                <a:latin typeface="Calabri"/>
              </a:rPr>
              <a:t>Functional movements </a:t>
            </a:r>
          </a:p>
          <a:p>
            <a:pPr marL="171450" marR="0" indent="-171450" algn="l" defTabSz="685800" rtl="0" fontAlgn="auto" latinLnBrk="0" hangingPunct="0">
              <a:lnSpc>
                <a:spcPct val="100000"/>
              </a:lnSpc>
              <a:spcBef>
                <a:spcPts val="0"/>
              </a:spcBef>
              <a:spcAft>
                <a:spcPts val="0"/>
              </a:spcAft>
              <a:buClrTx/>
              <a:buSzTx/>
              <a:buFont typeface="Arial" panose="020B0604020202020204" pitchFamily="34" charset="0"/>
              <a:buChar char="•"/>
              <a:tabLst/>
            </a:pPr>
            <a:r>
              <a:rPr lang="en-US" sz="900" dirty="0">
                <a:solidFill>
                  <a:schemeClr val="tx1"/>
                </a:solidFill>
                <a:latin typeface="Calabri"/>
              </a:rPr>
              <a:t>Multiple movement planes</a:t>
            </a:r>
          </a:p>
          <a:p>
            <a:pPr marL="171450" marR="0" indent="-171450" algn="l" defTabSz="685800" rtl="0" fontAlgn="auto" latinLnBrk="0" hangingPunct="0">
              <a:lnSpc>
                <a:spcPct val="100000"/>
              </a:lnSpc>
              <a:spcBef>
                <a:spcPts val="0"/>
              </a:spcBef>
              <a:spcAft>
                <a:spcPts val="0"/>
              </a:spcAft>
              <a:buClrTx/>
              <a:buSzTx/>
              <a:buFont typeface="Arial" panose="020B0604020202020204" pitchFamily="34" charset="0"/>
              <a:buChar char="•"/>
              <a:tabLst/>
            </a:pPr>
            <a:r>
              <a:rPr lang="en-US" sz="900" dirty="0">
                <a:solidFill>
                  <a:schemeClr val="tx1"/>
                </a:solidFill>
                <a:latin typeface="Calabri"/>
              </a:rPr>
              <a:t>Bimanual practice</a:t>
            </a:r>
          </a:p>
        </p:txBody>
      </p:sp>
      <p:sp>
        <p:nvSpPr>
          <p:cNvPr id="23" name="Google Shape;86;p1">
            <a:extLst>
              <a:ext uri="{FF2B5EF4-FFF2-40B4-BE49-F238E27FC236}">
                <a16:creationId xmlns:a16="http://schemas.microsoft.com/office/drawing/2014/main" id="{B63E6DED-FEFF-40A0-8ED3-ADCCF297A0F5}"/>
              </a:ext>
            </a:extLst>
          </p:cNvPr>
          <p:cNvSpPr/>
          <p:nvPr/>
        </p:nvSpPr>
        <p:spPr>
          <a:xfrm>
            <a:off x="5634851" y="434313"/>
            <a:ext cx="2047613" cy="653211"/>
          </a:xfrm>
          <a:prstGeom prst="roundRect">
            <a:avLst>
              <a:gd name="adj" fmla="val 16667"/>
            </a:avLst>
          </a:prstGeom>
          <a:noFill/>
          <a:ln w="19050" cap="flat" cmpd="sng">
            <a:solidFill>
              <a:schemeClr val="accent5"/>
            </a:solidFill>
            <a:prstDash val="solid"/>
            <a:miter lim="800000"/>
            <a:headEnd type="none" w="sm" len="sm"/>
            <a:tailEnd type="none" w="sm" len="sm"/>
          </a:ln>
        </p:spPr>
        <p:txBody>
          <a:bodyPr spcFirstLastPara="1" wrap="square" lIns="68569" tIns="34275" rIns="68569" bIns="34275" anchor="ctr" anchorCtr="0">
            <a:noAutofit/>
          </a:bodyPr>
          <a:lstStyle/>
          <a:p>
            <a:pPr algn="ctr"/>
            <a:r>
              <a:rPr lang="en-US" sz="900" b="1" dirty="0">
                <a:solidFill>
                  <a:schemeClr val="bg1">
                    <a:lumMod val="50000"/>
                  </a:schemeClr>
                </a:solidFill>
                <a:latin typeface="Calibri"/>
                <a:ea typeface="Calibri"/>
                <a:cs typeface="Calibri"/>
                <a:sym typeface="Calibri"/>
              </a:rPr>
              <a:t>Client system </a:t>
            </a:r>
            <a:endParaRPr sz="900" b="1" dirty="0">
              <a:solidFill>
                <a:schemeClr val="bg1">
                  <a:lumMod val="50000"/>
                </a:schemeClr>
              </a:solidFill>
            </a:endParaRPr>
          </a:p>
        </p:txBody>
      </p:sp>
      <p:sp>
        <p:nvSpPr>
          <p:cNvPr id="24" name="Google Shape;85;p1">
            <a:extLst>
              <a:ext uri="{FF2B5EF4-FFF2-40B4-BE49-F238E27FC236}">
                <a16:creationId xmlns:a16="http://schemas.microsoft.com/office/drawing/2014/main" id="{B17404CE-75FD-41F8-A5F0-584703DA392D}"/>
              </a:ext>
            </a:extLst>
          </p:cNvPr>
          <p:cNvSpPr/>
          <p:nvPr/>
        </p:nvSpPr>
        <p:spPr>
          <a:xfrm>
            <a:off x="1758904" y="434314"/>
            <a:ext cx="2047613" cy="684907"/>
          </a:xfrm>
          <a:prstGeom prst="roundRect">
            <a:avLst>
              <a:gd name="adj" fmla="val 16667"/>
            </a:avLst>
          </a:prstGeom>
          <a:noFill/>
          <a:ln w="12700" cap="flat" cmpd="sng">
            <a:solidFill>
              <a:schemeClr val="accent5"/>
            </a:solidFill>
            <a:prstDash val="solid"/>
            <a:miter lim="800000"/>
            <a:headEnd type="none" w="sm" len="sm"/>
            <a:tailEnd type="none" w="sm" len="sm"/>
          </a:ln>
        </p:spPr>
        <p:txBody>
          <a:bodyPr spcFirstLastPara="1" wrap="square" lIns="68569" tIns="34275" rIns="68569" bIns="34275" anchor="ctr" anchorCtr="0">
            <a:noAutofit/>
          </a:bodyPr>
          <a:lstStyle/>
          <a:p>
            <a:pPr algn="ctr"/>
            <a:endParaRPr lang="en-US" sz="1000" b="1" dirty="0">
              <a:solidFill>
                <a:schemeClr val="dk1"/>
              </a:solidFill>
              <a:latin typeface="Calibri"/>
              <a:ea typeface="Calibri"/>
              <a:cs typeface="Calibri"/>
              <a:sym typeface="Calibri"/>
            </a:endParaRPr>
          </a:p>
          <a:p>
            <a:pPr algn="ctr"/>
            <a:r>
              <a:rPr lang="en-US" sz="900" b="1" dirty="0">
                <a:solidFill>
                  <a:schemeClr val="bg1">
                    <a:lumMod val="50000"/>
                  </a:schemeClr>
                </a:solidFill>
                <a:latin typeface="Calibri"/>
                <a:ea typeface="Calibri"/>
                <a:cs typeface="Calibri"/>
                <a:sym typeface="Calibri"/>
              </a:rPr>
              <a:t>Person </a:t>
            </a:r>
          </a:p>
          <a:p>
            <a:pPr marL="171450" indent="-171450" algn="ctr">
              <a:buFont typeface="Arial" panose="020B0604020202020204" pitchFamily="34" charset="0"/>
              <a:buChar char="•"/>
            </a:pPr>
            <a:r>
              <a:rPr lang="en-US" sz="900" dirty="0">
                <a:solidFill>
                  <a:schemeClr val="bg1">
                    <a:lumMod val="50000"/>
                  </a:schemeClr>
                </a:solidFill>
                <a:latin typeface="Calibri"/>
                <a:cs typeface="Calibri"/>
                <a:sym typeface="Calibri"/>
              </a:rPr>
              <a:t>Personal needs </a:t>
            </a:r>
          </a:p>
          <a:p>
            <a:pPr marL="171450" indent="-171450" algn="ctr">
              <a:buFont typeface="Arial" panose="020B0604020202020204" pitchFamily="34" charset="0"/>
              <a:buChar char="•"/>
            </a:pPr>
            <a:r>
              <a:rPr lang="en-US" sz="900" dirty="0">
                <a:solidFill>
                  <a:schemeClr val="bg1">
                    <a:lumMod val="50000"/>
                  </a:schemeClr>
                </a:solidFill>
                <a:latin typeface="Calibri"/>
                <a:cs typeface="Calibri"/>
                <a:sym typeface="Calibri"/>
              </a:rPr>
              <a:t>Performance capacity</a:t>
            </a:r>
          </a:p>
          <a:p>
            <a:pPr marL="171450" indent="-171450" algn="ctr">
              <a:buFont typeface="Arial" panose="020B0604020202020204" pitchFamily="34" charset="0"/>
              <a:buChar char="•"/>
            </a:pPr>
            <a:r>
              <a:rPr lang="en-US" sz="900" dirty="0">
                <a:solidFill>
                  <a:schemeClr val="bg1">
                    <a:lumMod val="50000"/>
                  </a:schemeClr>
                </a:solidFill>
                <a:latin typeface="Calibri"/>
                <a:cs typeface="Calibri"/>
                <a:sym typeface="Calibri"/>
              </a:rPr>
              <a:t>Optimal training load</a:t>
            </a:r>
          </a:p>
          <a:p>
            <a:pPr algn="ctr"/>
            <a:r>
              <a:rPr lang="en-US" sz="1000" dirty="0">
                <a:solidFill>
                  <a:schemeClr val="dk1"/>
                </a:solidFill>
                <a:latin typeface="Calibri"/>
                <a:cs typeface="Calibri"/>
                <a:sym typeface="Calibri"/>
              </a:rPr>
              <a:t> </a:t>
            </a:r>
            <a:endParaRPr sz="1000" dirty="0"/>
          </a:p>
        </p:txBody>
      </p:sp>
      <p:sp>
        <p:nvSpPr>
          <p:cNvPr id="25" name="Speech Bubble: Rectangle 24">
            <a:extLst>
              <a:ext uri="{FF2B5EF4-FFF2-40B4-BE49-F238E27FC236}">
                <a16:creationId xmlns:a16="http://schemas.microsoft.com/office/drawing/2014/main" id="{2A506C76-2914-4D2B-B88C-DC77A4137539}"/>
              </a:ext>
            </a:extLst>
          </p:cNvPr>
          <p:cNvSpPr/>
          <p:nvPr/>
        </p:nvSpPr>
        <p:spPr>
          <a:xfrm>
            <a:off x="7486022" y="2676825"/>
            <a:ext cx="949937" cy="292386"/>
          </a:xfrm>
          <a:prstGeom prst="wedgeRectCallout">
            <a:avLst>
              <a:gd name="adj1" fmla="val -41000"/>
              <a:gd name="adj2" fmla="val 98126"/>
            </a:avLst>
          </a:prstGeom>
          <a:solidFill>
            <a:schemeClr val="accent1"/>
          </a:solidFill>
          <a:ln w="12700" cap="flat">
            <a:solidFill>
              <a:schemeClr val="accent1"/>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685800" rtl="0" fontAlgn="auto" latinLnBrk="0" hangingPunct="0">
              <a:lnSpc>
                <a:spcPct val="100000"/>
              </a:lnSpc>
              <a:spcBef>
                <a:spcPts val="0"/>
              </a:spcBef>
              <a:spcAft>
                <a:spcPts val="0"/>
              </a:spcAft>
              <a:buClrTx/>
              <a:buSzTx/>
              <a:buFontTx/>
              <a:buNone/>
              <a:tabLst/>
            </a:pPr>
            <a:r>
              <a:rPr kumimoji="0" lang="en-US" sz="1300" b="0" i="0" u="none" strike="noStrike" cap="none" spc="0" normalizeH="0" baseline="0" dirty="0">
                <a:ln>
                  <a:noFill/>
                </a:ln>
                <a:solidFill>
                  <a:schemeClr val="bg1"/>
                </a:solidFill>
                <a:effectLst/>
                <a:uFillTx/>
                <a:latin typeface="Calabri"/>
                <a:sym typeface="Tw Cen MT"/>
              </a:rPr>
              <a:t>Activ</a:t>
            </a:r>
            <a:r>
              <a:rPr lang="en-US" dirty="0">
                <a:solidFill>
                  <a:schemeClr val="bg1"/>
                </a:solidFill>
                <a:latin typeface="Calabri"/>
              </a:rPr>
              <a:t>e time</a:t>
            </a:r>
          </a:p>
        </p:txBody>
      </p:sp>
    </p:spTree>
    <p:extLst>
      <p:ext uri="{BB962C8B-B14F-4D97-AF65-F5344CB8AC3E}">
        <p14:creationId xmlns:p14="http://schemas.microsoft.com/office/powerpoint/2010/main" val="949828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4F0F85A9-18C3-4E4A-8C21-91B3E239D7E1}"/>
              </a:ext>
            </a:extLst>
          </p:cNvPr>
          <p:cNvSpPr txBox="1"/>
          <p:nvPr/>
        </p:nvSpPr>
        <p:spPr>
          <a:xfrm>
            <a:off x="179514" y="656348"/>
            <a:ext cx="8841070" cy="274690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lnSpc>
                <a:spcPct val="150000"/>
              </a:lnSpc>
            </a:pPr>
            <a:r>
              <a:rPr kumimoji="0" lang="en-US" sz="1500" b="0" i="0" u="none" strike="noStrike" cap="none" spc="0" normalizeH="0" baseline="0" dirty="0">
                <a:ln>
                  <a:noFill/>
                </a:ln>
                <a:solidFill>
                  <a:srgbClr val="1A1A1A"/>
                </a:solidFill>
                <a:effectLst/>
                <a:uFillTx/>
                <a:latin typeface="Verdana" panose="020B0604030504040204" pitchFamily="34" charset="0"/>
                <a:ea typeface="Verdana" panose="020B0604030504040204" pitchFamily="34" charset="0"/>
                <a:sym typeface="Tw Cen MT"/>
              </a:rPr>
              <a:t>Conceptual framework based on different training </a:t>
            </a:r>
            <a:r>
              <a:rPr lang="en-US" sz="1500" dirty="0">
                <a:latin typeface="Verdana" panose="020B0604030504040204" pitchFamily="34" charset="0"/>
                <a:ea typeface="Verdana" panose="020B0604030504040204" pitchFamily="34" charset="0"/>
              </a:rPr>
              <a:t>variables </a:t>
            </a:r>
            <a:r>
              <a:rPr lang="en-US" sz="1500" dirty="0">
                <a:latin typeface="Verdana"/>
                <a:ea typeface="Verdana"/>
                <a:cs typeface="Verdana"/>
                <a:sym typeface="Verdana"/>
                <a:extLst>
                  <a:ext uri="http://customooxmlschemas.google.com/">
                    <go:slidesCustomData xmlns:lc="http://schemas.openxmlformats.org/drawingml/2006/lockedCanvas"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4"/>
                  </a:ext>
                </a:extLst>
              </a:rPr>
              <a:t>to enhance upper limb function at ICF activity level and integrating skills into daily life </a:t>
            </a:r>
            <a:endParaRPr kumimoji="0" lang="en-US" sz="1500" b="0" i="0" u="none" strike="noStrike" cap="none" spc="0" normalizeH="0" baseline="0" dirty="0">
              <a:ln>
                <a:noFill/>
              </a:ln>
              <a:solidFill>
                <a:srgbClr val="1A1A1A"/>
              </a:solidFill>
              <a:effectLst/>
              <a:uFillTx/>
              <a:latin typeface="Verdana" panose="020B0604030504040204" pitchFamily="34" charset="0"/>
              <a:ea typeface="Verdana" panose="020B0604030504040204" pitchFamily="34" charset="0"/>
              <a:sym typeface="Tw Cen MT"/>
            </a:endParaRPr>
          </a:p>
          <a:p>
            <a:pPr marL="0" marR="0" indent="0" algn="l" defTabSz="685800" rtl="0" fontAlgn="auto" latinLnBrk="0" hangingPunct="0">
              <a:lnSpc>
                <a:spcPct val="150000"/>
              </a:lnSpc>
              <a:spcBef>
                <a:spcPts val="0"/>
              </a:spcBef>
              <a:spcAft>
                <a:spcPts val="0"/>
              </a:spcAft>
              <a:buClrTx/>
              <a:buSzTx/>
              <a:buFontTx/>
              <a:buNone/>
              <a:tabLst/>
            </a:pPr>
            <a:endParaRPr lang="en-US" sz="1500" dirty="0">
              <a:latin typeface="Verdana" panose="020B0604030504040204" pitchFamily="34" charset="0"/>
              <a:ea typeface="Verdana" panose="020B0604030504040204" pitchFamily="34" charset="0"/>
            </a:endParaRPr>
          </a:p>
          <a:p>
            <a:pPr marL="285750" marR="0" indent="-285750" algn="l" defTabSz="685800" rtl="0" fontAlgn="auto" latinLnBrk="0" hangingPunct="0">
              <a:lnSpc>
                <a:spcPct val="150000"/>
              </a:lnSpc>
              <a:spcBef>
                <a:spcPts val="0"/>
              </a:spcBef>
              <a:spcAft>
                <a:spcPts val="0"/>
              </a:spcAft>
              <a:buClrTx/>
              <a:buSzTx/>
              <a:buFont typeface="Arial" panose="020B0604020202020204" pitchFamily="34" charset="0"/>
              <a:buChar char="•"/>
              <a:tabLst/>
            </a:pPr>
            <a:r>
              <a:rPr kumimoji="0" lang="en-US" sz="1500" b="0" i="0" u="none" strike="noStrike" cap="none" spc="0" normalizeH="0" baseline="0" dirty="0">
                <a:ln>
                  <a:noFill/>
                </a:ln>
                <a:solidFill>
                  <a:srgbClr val="1A1A1A"/>
                </a:solidFill>
                <a:effectLst/>
                <a:uFillTx/>
                <a:latin typeface="Verdana" panose="020B0604030504040204" pitchFamily="34" charset="0"/>
                <a:ea typeface="Verdana" panose="020B0604030504040204" pitchFamily="34" charset="0"/>
                <a:sym typeface="Tw Cen MT"/>
              </a:rPr>
              <a:t>to guide therapists throughout the process of skill training</a:t>
            </a:r>
          </a:p>
          <a:p>
            <a:pPr marL="285750" marR="0" indent="-285750" algn="l" defTabSz="685800" rtl="0" fontAlgn="auto" latinLnBrk="0" hangingPunct="0">
              <a:lnSpc>
                <a:spcPct val="150000"/>
              </a:lnSpc>
              <a:spcBef>
                <a:spcPts val="0"/>
              </a:spcBef>
              <a:spcAft>
                <a:spcPts val="0"/>
              </a:spcAft>
              <a:buClrTx/>
              <a:buSzTx/>
              <a:buFont typeface="Arial" panose="020B0604020202020204" pitchFamily="34" charset="0"/>
              <a:buChar char="•"/>
              <a:tabLst/>
            </a:pPr>
            <a:endParaRPr kumimoji="0" lang="en-US" sz="1500" b="0" i="0" u="none" strike="noStrike" cap="none" spc="0" normalizeH="0" baseline="0" dirty="0">
              <a:ln>
                <a:noFill/>
              </a:ln>
              <a:solidFill>
                <a:srgbClr val="1A1A1A"/>
              </a:solidFill>
              <a:effectLst/>
              <a:uFillTx/>
              <a:latin typeface="Verdana" panose="020B0604030504040204" pitchFamily="34" charset="0"/>
              <a:ea typeface="Verdana" panose="020B0604030504040204" pitchFamily="34" charset="0"/>
              <a:sym typeface="Tw Cen MT"/>
            </a:endParaRPr>
          </a:p>
          <a:p>
            <a:pPr marL="285750" marR="0" indent="-285750" algn="l" defTabSz="685800" rtl="0" fontAlgn="auto" latinLnBrk="0" hangingPunct="0">
              <a:lnSpc>
                <a:spcPct val="150000"/>
              </a:lnSpc>
              <a:spcBef>
                <a:spcPts val="0"/>
              </a:spcBef>
              <a:spcAft>
                <a:spcPts val="0"/>
              </a:spcAft>
              <a:buClrTx/>
              <a:buSzTx/>
              <a:buFont typeface="Arial" panose="020B0604020202020204" pitchFamily="34" charset="0"/>
              <a:buChar char="•"/>
              <a:tabLst/>
            </a:pPr>
            <a:r>
              <a:rPr lang="en-US" sz="1500" dirty="0">
                <a:latin typeface="Verdana" panose="020B0604030504040204" pitchFamily="34" charset="0"/>
                <a:ea typeface="Verdana" panose="020B0604030504040204" pitchFamily="34" charset="0"/>
              </a:rPr>
              <a:t>to provide insights into the interconnection of different phases and components </a:t>
            </a:r>
            <a:r>
              <a:rPr kumimoji="0" lang="en-US" sz="1500" b="0" i="0" u="none" strike="noStrike" cap="none" spc="0" normalizeH="0" baseline="0" dirty="0">
                <a:ln>
                  <a:noFill/>
                </a:ln>
                <a:solidFill>
                  <a:srgbClr val="1A1A1A"/>
                </a:solidFill>
                <a:effectLst/>
                <a:uFillTx/>
                <a:latin typeface="Verdana" panose="020B0604030504040204" pitchFamily="34" charset="0"/>
                <a:ea typeface="Verdana" panose="020B0604030504040204" pitchFamily="34" charset="0"/>
                <a:sym typeface="Tw Cen MT"/>
              </a:rPr>
              <a:t> </a:t>
            </a:r>
          </a:p>
          <a:p>
            <a:pPr marL="0" marR="0" indent="0" algn="l" defTabSz="685800" rtl="0" fontAlgn="auto" latinLnBrk="0" hangingPunct="0">
              <a:lnSpc>
                <a:spcPct val="150000"/>
              </a:lnSpc>
              <a:spcBef>
                <a:spcPts val="0"/>
              </a:spcBef>
              <a:spcAft>
                <a:spcPts val="0"/>
              </a:spcAft>
              <a:buClrTx/>
              <a:buSzTx/>
              <a:buFontTx/>
              <a:buNone/>
              <a:tabLst/>
            </a:pPr>
            <a:endParaRPr lang="en-US" sz="1500" dirty="0">
              <a:latin typeface="Verdana" panose="020B0604030504040204" pitchFamily="34" charset="0"/>
              <a:ea typeface="Verdana" panose="020B0604030504040204" pitchFamily="34" charset="0"/>
            </a:endParaRPr>
          </a:p>
          <a:p>
            <a:pPr marL="285750" marR="0" indent="-285750" algn="l" defTabSz="685800" rtl="0" fontAlgn="auto" latinLnBrk="0" hangingPunct="0">
              <a:lnSpc>
                <a:spcPct val="100000"/>
              </a:lnSpc>
              <a:spcBef>
                <a:spcPts val="0"/>
              </a:spcBef>
              <a:spcAft>
                <a:spcPts val="0"/>
              </a:spcAft>
              <a:buClrTx/>
              <a:buSzTx/>
              <a:buFont typeface="Arial" panose="020B0604020202020204" pitchFamily="34" charset="0"/>
              <a:buChar char="•"/>
              <a:tabLst/>
            </a:pPr>
            <a:endParaRPr kumimoji="0" lang="en-US" sz="1500" b="0" i="0" u="none" strike="noStrike" cap="none" spc="0" normalizeH="0" baseline="0" dirty="0">
              <a:ln>
                <a:noFill/>
              </a:ln>
              <a:solidFill>
                <a:srgbClr val="1A1A1A"/>
              </a:solidFill>
              <a:effectLst/>
              <a:uFillTx/>
              <a:latin typeface="Verdana" panose="020B0604030504040204" pitchFamily="34" charset="0"/>
              <a:ea typeface="Verdana" panose="020B0604030504040204" pitchFamily="34" charset="0"/>
              <a:sym typeface="Tw Cen MT"/>
            </a:endParaRPr>
          </a:p>
        </p:txBody>
      </p:sp>
      <p:sp>
        <p:nvSpPr>
          <p:cNvPr id="2" name="TextBox 1">
            <a:extLst>
              <a:ext uri="{FF2B5EF4-FFF2-40B4-BE49-F238E27FC236}">
                <a16:creationId xmlns:a16="http://schemas.microsoft.com/office/drawing/2014/main" id="{6D38E35A-19EE-40B8-9934-4A4489EFA483}"/>
              </a:ext>
            </a:extLst>
          </p:cNvPr>
          <p:cNvSpPr txBox="1"/>
          <p:nvPr/>
        </p:nvSpPr>
        <p:spPr>
          <a:xfrm>
            <a:off x="164460" y="92098"/>
            <a:ext cx="8216444" cy="46166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685800" rtl="0" fontAlgn="auto" latinLnBrk="0" hangingPunct="0">
              <a:lnSpc>
                <a:spcPct val="100000"/>
              </a:lnSpc>
              <a:spcBef>
                <a:spcPts val="0"/>
              </a:spcBef>
              <a:spcAft>
                <a:spcPts val="0"/>
              </a:spcAft>
              <a:buClrTx/>
              <a:buSzTx/>
              <a:buFontTx/>
              <a:buNone/>
              <a:tabLst/>
            </a:pPr>
            <a:r>
              <a:rPr lang="en-US" sz="2400" dirty="0">
                <a:latin typeface="Verdana" panose="020B0604030504040204" pitchFamily="34" charset="0"/>
                <a:ea typeface="Verdana" panose="020B0604030504040204" pitchFamily="34" charset="0"/>
                <a:cs typeface="+mn-cs"/>
              </a:rPr>
              <a:t>Conclusion</a:t>
            </a:r>
            <a:endParaRPr kumimoji="0" lang="en-US" sz="1300" b="0" i="0" u="none" strike="noStrike" cap="none" spc="0" normalizeH="0" baseline="0" dirty="0">
              <a:ln>
                <a:noFill/>
              </a:ln>
              <a:solidFill>
                <a:srgbClr val="1A1A1A"/>
              </a:solidFill>
              <a:effectLst/>
              <a:uFillTx/>
              <a:latin typeface="+mn-lt"/>
              <a:ea typeface="+mn-ea"/>
              <a:cs typeface="+mn-cs"/>
              <a:sym typeface="Tw Cen MT"/>
            </a:endParaRPr>
          </a:p>
        </p:txBody>
      </p:sp>
      <p:pic>
        <p:nvPicPr>
          <p:cNvPr id="14" name="Picture 2" descr="https://www.uhasselt.be/media/dvijqpql/uhasselt-liggend.jpg">
            <a:extLst>
              <a:ext uri="{FF2B5EF4-FFF2-40B4-BE49-F238E27FC236}">
                <a16:creationId xmlns:a16="http://schemas.microsoft.com/office/drawing/2014/main" id="{D9324FF2-4C34-45D5-9542-904FB2193603}"/>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510382" y="4687294"/>
            <a:ext cx="1579947" cy="3744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164929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Rounded Corners 9">
            <a:extLst>
              <a:ext uri="{FF2B5EF4-FFF2-40B4-BE49-F238E27FC236}">
                <a16:creationId xmlns:a16="http://schemas.microsoft.com/office/drawing/2014/main" id="{E38C13B8-6B98-4904-81B8-08002BBE3693}"/>
              </a:ext>
            </a:extLst>
          </p:cNvPr>
          <p:cNvSpPr/>
          <p:nvPr/>
        </p:nvSpPr>
        <p:spPr>
          <a:xfrm>
            <a:off x="1748038" y="2103315"/>
            <a:ext cx="5704021" cy="1300047"/>
          </a:xfrm>
          <a:prstGeom prst="roundRect">
            <a:avLst/>
          </a:prstGeom>
          <a:solidFill>
            <a:srgbClr val="FEFFFE"/>
          </a:solidFill>
          <a:ln w="38100" cap="flat">
            <a:solidFill>
              <a:schemeClr val="accent1"/>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685800" rtl="0" fontAlgn="auto" latinLnBrk="0" hangingPunct="0">
              <a:lnSpc>
                <a:spcPct val="100000"/>
              </a:lnSpc>
              <a:spcBef>
                <a:spcPts val="0"/>
              </a:spcBef>
              <a:spcAft>
                <a:spcPts val="0"/>
              </a:spcAft>
              <a:buClrTx/>
              <a:buSzTx/>
              <a:buFontTx/>
              <a:buNone/>
              <a:tabLst/>
            </a:pPr>
            <a:endParaRPr kumimoji="0" lang="en-US" sz="1300" b="0" i="0" u="none" strike="noStrike" cap="none" spc="0" normalizeH="0" baseline="0">
              <a:ln>
                <a:noFill/>
              </a:ln>
              <a:solidFill>
                <a:srgbClr val="1A1A1A"/>
              </a:solidFill>
              <a:effectLst/>
              <a:uFillTx/>
              <a:latin typeface="+mn-lt"/>
              <a:ea typeface="+mn-ea"/>
              <a:cs typeface="+mn-cs"/>
              <a:sym typeface="Tw Cen MT"/>
            </a:endParaRPr>
          </a:p>
        </p:txBody>
      </p:sp>
      <p:sp>
        <p:nvSpPr>
          <p:cNvPr id="2" name="TextBox 1">
            <a:extLst>
              <a:ext uri="{FF2B5EF4-FFF2-40B4-BE49-F238E27FC236}">
                <a16:creationId xmlns:a16="http://schemas.microsoft.com/office/drawing/2014/main" id="{6D38E35A-19EE-40B8-9934-4A4489EFA483}"/>
              </a:ext>
            </a:extLst>
          </p:cNvPr>
          <p:cNvSpPr txBox="1"/>
          <p:nvPr/>
        </p:nvSpPr>
        <p:spPr>
          <a:xfrm>
            <a:off x="164460" y="92098"/>
            <a:ext cx="8216444" cy="46166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685800" rtl="0" fontAlgn="auto" latinLnBrk="0" hangingPunct="0">
              <a:lnSpc>
                <a:spcPct val="100000"/>
              </a:lnSpc>
              <a:spcBef>
                <a:spcPts val="0"/>
              </a:spcBef>
              <a:spcAft>
                <a:spcPts val="0"/>
              </a:spcAft>
              <a:buClrTx/>
              <a:buSzTx/>
              <a:buFontTx/>
              <a:buNone/>
              <a:tabLst/>
            </a:pPr>
            <a:r>
              <a:rPr lang="en-US" sz="2400" dirty="0">
                <a:latin typeface="Verdana" panose="020B0604030504040204" pitchFamily="34" charset="0"/>
                <a:ea typeface="Verdana" panose="020B0604030504040204" pitchFamily="34" charset="0"/>
                <a:cs typeface="+mn-cs"/>
              </a:rPr>
              <a:t>Next step </a:t>
            </a:r>
            <a:endParaRPr kumimoji="0" lang="en-US" sz="1300" b="0" i="0" u="none" strike="noStrike" cap="none" spc="0" normalizeH="0" baseline="0" dirty="0">
              <a:ln>
                <a:noFill/>
              </a:ln>
              <a:solidFill>
                <a:srgbClr val="1A1A1A"/>
              </a:solidFill>
              <a:effectLst/>
              <a:uFillTx/>
              <a:latin typeface="+mn-lt"/>
              <a:ea typeface="+mn-ea"/>
              <a:cs typeface="+mn-cs"/>
              <a:sym typeface="Tw Cen MT"/>
            </a:endParaRPr>
          </a:p>
        </p:txBody>
      </p:sp>
      <p:pic>
        <p:nvPicPr>
          <p:cNvPr id="14" name="Picture 2" descr="https://www.uhasselt.be/media/dvijqpql/uhasselt-liggend.jpg">
            <a:extLst>
              <a:ext uri="{FF2B5EF4-FFF2-40B4-BE49-F238E27FC236}">
                <a16:creationId xmlns:a16="http://schemas.microsoft.com/office/drawing/2014/main" id="{D9324FF2-4C34-45D5-9542-904FB2193603}"/>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510382" y="4687294"/>
            <a:ext cx="1579947" cy="37441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4F0F85A9-18C3-4E4A-8C21-91B3E239D7E1}"/>
              </a:ext>
            </a:extLst>
          </p:cNvPr>
          <p:cNvSpPr txBox="1"/>
          <p:nvPr/>
        </p:nvSpPr>
        <p:spPr>
          <a:xfrm>
            <a:off x="179514" y="656348"/>
            <a:ext cx="8841070" cy="78482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R="0" algn="ctr" defTabSz="685800" rtl="0" fontAlgn="auto" latinLnBrk="0" hangingPunct="0">
              <a:lnSpc>
                <a:spcPct val="150000"/>
              </a:lnSpc>
              <a:spcBef>
                <a:spcPts val="0"/>
              </a:spcBef>
              <a:spcAft>
                <a:spcPts val="0"/>
              </a:spcAft>
              <a:buClrTx/>
              <a:buSzTx/>
              <a:tabLst/>
            </a:pPr>
            <a:r>
              <a:rPr kumimoji="0" lang="en-US" sz="1500" b="0" i="0" u="none" strike="noStrike" cap="none" spc="0" normalizeH="0" baseline="0" dirty="0">
                <a:ln>
                  <a:noFill/>
                </a:ln>
                <a:solidFill>
                  <a:srgbClr val="1A1A1A"/>
                </a:solidFill>
                <a:effectLst/>
                <a:uFillTx/>
                <a:latin typeface="Verdana" panose="020B0604030504040204" pitchFamily="34" charset="0"/>
                <a:ea typeface="Verdana" panose="020B0604030504040204" pitchFamily="34" charset="0"/>
                <a:sym typeface="Tw Cen MT"/>
              </a:rPr>
              <a:t>E-Delphi study with experts worldwide to verify the completeness of the framework internationally </a:t>
            </a:r>
          </a:p>
        </p:txBody>
      </p:sp>
      <p:sp>
        <p:nvSpPr>
          <p:cNvPr id="5" name="TextBox 4">
            <a:extLst>
              <a:ext uri="{FF2B5EF4-FFF2-40B4-BE49-F238E27FC236}">
                <a16:creationId xmlns:a16="http://schemas.microsoft.com/office/drawing/2014/main" id="{CC02A338-A126-42BD-B4F6-DE2453DD7E5B}"/>
              </a:ext>
            </a:extLst>
          </p:cNvPr>
          <p:cNvSpPr txBox="1"/>
          <p:nvPr/>
        </p:nvSpPr>
        <p:spPr>
          <a:xfrm>
            <a:off x="1945887" y="2264206"/>
            <a:ext cx="5450075" cy="55399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685800" rtl="0" fontAlgn="auto" latinLnBrk="0" hangingPunct="0">
              <a:lnSpc>
                <a:spcPct val="100000"/>
              </a:lnSpc>
              <a:spcBef>
                <a:spcPts val="0"/>
              </a:spcBef>
              <a:spcAft>
                <a:spcPts val="0"/>
              </a:spcAft>
              <a:buClrTx/>
              <a:buSzTx/>
              <a:buFontTx/>
              <a:buNone/>
              <a:tabLst/>
            </a:pPr>
            <a:r>
              <a:rPr kumimoji="0" lang="en-US" sz="1500" b="0" i="0" u="none" strike="noStrike" cap="none" spc="0" normalizeH="0" baseline="0" dirty="0">
                <a:ln>
                  <a:noFill/>
                </a:ln>
                <a:solidFill>
                  <a:srgbClr val="1A1A1A"/>
                </a:solidFill>
                <a:effectLst/>
                <a:uFillTx/>
                <a:latin typeface="Verdana" panose="020B0604030504040204" pitchFamily="34" charset="0"/>
                <a:ea typeface="Verdana" panose="020B0604030504040204" pitchFamily="34" charset="0"/>
                <a:sym typeface="Tw Cen MT"/>
              </a:rPr>
              <a:t>Are you a OT or </a:t>
            </a:r>
            <a:r>
              <a:rPr lang="en-US" sz="1500" dirty="0">
                <a:latin typeface="Verdana" panose="020B0604030504040204" pitchFamily="34" charset="0"/>
                <a:ea typeface="Verdana" panose="020B0604030504040204" pitchFamily="34" charset="0"/>
              </a:rPr>
              <a:t>PT</a:t>
            </a:r>
            <a:r>
              <a:rPr kumimoji="0" lang="en-US" sz="1500" b="0" i="0" u="none" strike="noStrike" cap="none" spc="0" normalizeH="0" baseline="0" dirty="0">
                <a:ln>
                  <a:noFill/>
                </a:ln>
                <a:solidFill>
                  <a:srgbClr val="1A1A1A"/>
                </a:solidFill>
                <a:effectLst/>
                <a:uFillTx/>
                <a:latin typeface="Verdana" panose="020B0604030504040204" pitchFamily="34" charset="0"/>
                <a:ea typeface="Verdana" panose="020B0604030504040204" pitchFamily="34" charset="0"/>
                <a:sym typeface="Tw Cen MT"/>
              </a:rPr>
              <a:t> with at least 5 years of experiences in SCI rehabilitation and interested to participate?  </a:t>
            </a:r>
          </a:p>
        </p:txBody>
      </p:sp>
      <p:sp>
        <p:nvSpPr>
          <p:cNvPr id="7" name="TextBox 6">
            <a:extLst>
              <a:ext uri="{FF2B5EF4-FFF2-40B4-BE49-F238E27FC236}">
                <a16:creationId xmlns:a16="http://schemas.microsoft.com/office/drawing/2014/main" id="{0BBEC27A-E803-47E1-898D-5638279B7AE0}"/>
              </a:ext>
            </a:extLst>
          </p:cNvPr>
          <p:cNvSpPr txBox="1"/>
          <p:nvPr/>
        </p:nvSpPr>
        <p:spPr>
          <a:xfrm>
            <a:off x="2314629" y="2955868"/>
            <a:ext cx="4662828" cy="32316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685800" rtl="0" fontAlgn="auto" latinLnBrk="0" hangingPunct="0">
              <a:lnSpc>
                <a:spcPct val="100000"/>
              </a:lnSpc>
              <a:spcBef>
                <a:spcPts val="0"/>
              </a:spcBef>
              <a:spcAft>
                <a:spcPts val="0"/>
              </a:spcAft>
              <a:buClrTx/>
              <a:buSzTx/>
              <a:buFontTx/>
              <a:buNone/>
              <a:tabLst/>
            </a:pPr>
            <a:r>
              <a:rPr kumimoji="0" lang="en-US" sz="1500" b="0" i="0" u="none" strike="noStrike" cap="none" spc="0" normalizeH="0" baseline="0" dirty="0">
                <a:ln>
                  <a:noFill/>
                </a:ln>
                <a:solidFill>
                  <a:srgbClr val="1A1A1A"/>
                </a:solidFill>
                <a:effectLst/>
                <a:uFillTx/>
                <a:latin typeface="Verdana" panose="020B0604030504040204" pitchFamily="34" charset="0"/>
                <a:ea typeface="Verdana" panose="020B0604030504040204" pitchFamily="34" charset="0"/>
                <a:sym typeface="Tw Cen MT"/>
              </a:rPr>
              <a:t>Nele.bertels@uhasselt.be</a:t>
            </a:r>
          </a:p>
        </p:txBody>
      </p:sp>
    </p:spTree>
    <p:extLst>
      <p:ext uri="{BB962C8B-B14F-4D97-AF65-F5344CB8AC3E}">
        <p14:creationId xmlns:p14="http://schemas.microsoft.com/office/powerpoint/2010/main" val="37014579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1DE37881-B0DA-4849-A446-67AB4B1ECF18}"/>
              </a:ext>
            </a:extLst>
          </p:cNvPr>
          <p:cNvSpPr>
            <a:spLocks noGrp="1"/>
          </p:cNvSpPr>
          <p:nvPr>
            <p:ph type="title"/>
          </p:nvPr>
        </p:nvSpPr>
        <p:spPr>
          <a:xfrm>
            <a:off x="1056798" y="110887"/>
            <a:ext cx="6481763" cy="309563"/>
          </a:xfrm>
        </p:spPr>
        <p:txBody>
          <a:bodyPr>
            <a:normAutofit fontScale="90000"/>
          </a:bodyPr>
          <a:lstStyle/>
          <a:p>
            <a:pPr algn="ctr">
              <a:defRPr/>
            </a:pPr>
            <a:r>
              <a:rPr lang="en-US" b="1" dirty="0">
                <a:solidFill>
                  <a:schemeClr val="tx1"/>
                </a:solidFill>
              </a:rPr>
              <a:t>Thank you!</a:t>
            </a:r>
            <a:endParaRPr lang="en-US" dirty="0">
              <a:solidFill>
                <a:schemeClr val="tx1"/>
              </a:solidFill>
            </a:endParaRPr>
          </a:p>
        </p:txBody>
      </p:sp>
      <p:sp>
        <p:nvSpPr>
          <p:cNvPr id="5" name="TextBox 4">
            <a:extLst>
              <a:ext uri="{FF2B5EF4-FFF2-40B4-BE49-F238E27FC236}">
                <a16:creationId xmlns:a16="http://schemas.microsoft.com/office/drawing/2014/main" id="{0CF9E93F-FB70-4A01-B330-CB1AF6252AFF}"/>
              </a:ext>
            </a:extLst>
          </p:cNvPr>
          <p:cNvSpPr txBox="1"/>
          <p:nvPr/>
        </p:nvSpPr>
        <p:spPr>
          <a:xfrm>
            <a:off x="213360" y="640080"/>
            <a:ext cx="8839200" cy="2389116"/>
          </a:xfrm>
          <a:prstGeom prst="rect">
            <a:avLst/>
          </a:prstGeom>
          <a:noFill/>
        </p:spPr>
        <p:txBody>
          <a:bodyPr wrap="square" rtlCol="0">
            <a:spAutoFit/>
          </a:bodyPr>
          <a:lstStyle/>
          <a:p>
            <a:r>
              <a:rPr lang="nl-BE" altLang="en-US" sz="1500" b="1" dirty="0" err="1">
                <a:latin typeface="Verdana" panose="020B0604030504040204" pitchFamily="34" charset="0"/>
              </a:rPr>
              <a:t>Participants</a:t>
            </a:r>
            <a:r>
              <a:rPr lang="nl-BE" altLang="en-US" sz="1500" b="1" dirty="0">
                <a:latin typeface="Verdana" panose="020B0604030504040204" pitchFamily="34" charset="0"/>
              </a:rPr>
              <a:t> </a:t>
            </a:r>
            <a:r>
              <a:rPr lang="nl-BE" altLang="en-US" sz="1500" b="1" dirty="0" err="1">
                <a:latin typeface="Verdana" panose="020B0604030504040204" pitchFamily="34" charset="0"/>
              </a:rPr>
              <a:t>and</a:t>
            </a:r>
            <a:r>
              <a:rPr lang="nl-BE" altLang="en-US" sz="1500" b="1" dirty="0">
                <a:latin typeface="Verdana" panose="020B0604030504040204" pitchFamily="34" charset="0"/>
              </a:rPr>
              <a:t> </a:t>
            </a:r>
            <a:r>
              <a:rPr lang="nl-BE" altLang="en-US" sz="1500" b="1" dirty="0" err="1">
                <a:latin typeface="Verdana" panose="020B0604030504040204" pitchFamily="34" charset="0"/>
              </a:rPr>
              <a:t>therapists</a:t>
            </a:r>
            <a:r>
              <a:rPr lang="nl-BE" altLang="en-US" sz="1500" b="1" dirty="0">
                <a:latin typeface="Verdana" panose="020B0604030504040204" pitchFamily="34" charset="0"/>
              </a:rPr>
              <a:t> </a:t>
            </a:r>
          </a:p>
          <a:p>
            <a:endParaRPr lang="en-US" sz="1500" dirty="0">
              <a:latin typeface="Verdana" panose="020B0604030504040204" pitchFamily="34" charset="0"/>
              <a:ea typeface="Verdana" panose="020B0604030504040204" pitchFamily="34" charset="0"/>
            </a:endParaRPr>
          </a:p>
          <a:p>
            <a:endParaRPr lang="en-US" sz="1500" dirty="0">
              <a:latin typeface="Verdana" panose="020B0604030504040204" pitchFamily="34" charset="0"/>
              <a:ea typeface="Verdana" panose="020B0604030504040204" pitchFamily="34" charset="0"/>
            </a:endParaRPr>
          </a:p>
          <a:p>
            <a:endParaRPr lang="en-US" sz="1500" dirty="0">
              <a:latin typeface="Verdana" panose="020B0604030504040204" pitchFamily="34" charset="0"/>
              <a:ea typeface="Verdana" panose="020B0604030504040204" pitchFamily="34" charset="0"/>
            </a:endParaRPr>
          </a:p>
          <a:p>
            <a:endParaRPr lang="nl-BE" altLang="en-US" sz="1500" dirty="0">
              <a:latin typeface="Verdana" panose="020B0604030504040204" pitchFamily="34" charset="0"/>
              <a:ea typeface="Verdana" panose="020B0604030504040204" pitchFamily="34" charset="0"/>
            </a:endParaRPr>
          </a:p>
          <a:p>
            <a:endParaRPr lang="nl-BE" altLang="en-US" sz="1500" dirty="0">
              <a:latin typeface="Verdana" panose="020B0604030504040204" pitchFamily="34" charset="0"/>
              <a:ea typeface="Verdana" panose="020B0604030504040204" pitchFamily="34" charset="0"/>
            </a:endParaRPr>
          </a:p>
          <a:p>
            <a:endParaRPr lang="nl-BE" altLang="en-US" sz="1500" dirty="0">
              <a:latin typeface="Verdana" panose="020B0604030504040204" pitchFamily="34" charset="0"/>
              <a:ea typeface="Verdana" panose="020B0604030504040204" pitchFamily="34" charset="0"/>
            </a:endParaRPr>
          </a:p>
          <a:p>
            <a:endParaRPr lang="nl-BE" altLang="en-US" sz="1500" dirty="0">
              <a:latin typeface="Verdana" panose="020B0604030504040204" pitchFamily="34" charset="0"/>
              <a:ea typeface="Verdana" panose="020B0604030504040204" pitchFamily="34" charset="0"/>
            </a:endParaRPr>
          </a:p>
          <a:p>
            <a:endParaRPr lang="nl-BE" altLang="en-US" sz="975" dirty="0">
              <a:latin typeface="Verdana" panose="020B0604030504040204" pitchFamily="34" charset="0"/>
              <a:ea typeface="Verdana" panose="020B0604030504040204" pitchFamily="34" charset="0"/>
            </a:endParaRPr>
          </a:p>
          <a:p>
            <a:endParaRPr lang="en-US" sz="975" dirty="0"/>
          </a:p>
          <a:p>
            <a:endParaRPr lang="en-US" sz="975" dirty="0"/>
          </a:p>
        </p:txBody>
      </p:sp>
      <p:pic>
        <p:nvPicPr>
          <p:cNvPr id="7" name="Picture 2" descr="Adelante Zorggroep zamelt houdbare producten in - L1">
            <a:extLst>
              <a:ext uri="{FF2B5EF4-FFF2-40B4-BE49-F238E27FC236}">
                <a16:creationId xmlns:a16="http://schemas.microsoft.com/office/drawing/2014/main" id="{DCEE718E-F94B-477C-AEF2-FC7B88A4EA7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4341" y="1054808"/>
            <a:ext cx="1470422" cy="82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4" descr="UZ Leuven">
            <a:extLst>
              <a:ext uri="{FF2B5EF4-FFF2-40B4-BE49-F238E27FC236}">
                <a16:creationId xmlns:a16="http://schemas.microsoft.com/office/drawing/2014/main" id="{33281EFD-058A-4862-BD5E-A3AA4AB2CCE8}"/>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61756" y="1054808"/>
            <a:ext cx="1470422" cy="527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6" descr="UZ Gent - Home | Facebook">
            <a:extLst>
              <a:ext uri="{FF2B5EF4-FFF2-40B4-BE49-F238E27FC236}">
                <a16:creationId xmlns:a16="http://schemas.microsoft.com/office/drawing/2014/main" id="{80F55C50-EE5D-45FD-845F-CAA94A4A8D1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t="22627" r="5136" b="9187"/>
          <a:stretch>
            <a:fillRect/>
          </a:stretch>
        </p:blipFill>
        <p:spPr bwMode="auto">
          <a:xfrm>
            <a:off x="6985446" y="1053830"/>
            <a:ext cx="1152182" cy="82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a:extLst>
              <a:ext uri="{FF2B5EF4-FFF2-40B4-BE49-F238E27FC236}">
                <a16:creationId xmlns:a16="http://schemas.microsoft.com/office/drawing/2014/main" id="{A4CE80F2-08DD-4A25-ABD0-5C8058EDDB9C}"/>
              </a:ext>
            </a:extLst>
          </p:cNvPr>
          <p:cNvSpPr txBox="1"/>
          <p:nvPr/>
        </p:nvSpPr>
        <p:spPr>
          <a:xfrm>
            <a:off x="213360" y="1843801"/>
            <a:ext cx="2810577" cy="646331"/>
          </a:xfrm>
          <a:prstGeom prst="rect">
            <a:avLst/>
          </a:prstGeom>
          <a:noFill/>
        </p:spPr>
        <p:txBody>
          <a:bodyPr wrap="square" rtlCol="0">
            <a:spAutoFit/>
          </a:bodyPr>
          <a:lstStyle/>
          <a:p>
            <a:pPr algn="ctr"/>
            <a:r>
              <a:rPr lang="en-US" sz="1200" dirty="0">
                <a:latin typeface="Verdana" panose="020B0604030504040204" pitchFamily="34" charset="0"/>
                <a:ea typeface="Verdana" panose="020B0604030504040204" pitchFamily="34" charset="0"/>
              </a:rPr>
              <a:t>Dr. van </a:t>
            </a:r>
            <a:r>
              <a:rPr lang="en-US" sz="1200" dirty="0" err="1">
                <a:latin typeface="Verdana" panose="020B0604030504040204" pitchFamily="34" charset="0"/>
                <a:ea typeface="Verdana" panose="020B0604030504040204" pitchFamily="34" charset="0"/>
              </a:rPr>
              <a:t>Laake-Geelen</a:t>
            </a:r>
            <a:r>
              <a:rPr lang="en-US" sz="1200" dirty="0">
                <a:latin typeface="Verdana" panose="020B0604030504040204" pitchFamily="34" charset="0"/>
                <a:ea typeface="Verdana" panose="020B0604030504040204" pitchFamily="34" charset="0"/>
              </a:rPr>
              <a:t> and team</a:t>
            </a:r>
          </a:p>
          <a:p>
            <a:pPr algn="ctr"/>
            <a:r>
              <a:rPr lang="en-US" sz="1200" dirty="0">
                <a:latin typeface="Verdana" panose="020B0604030504040204" pitchFamily="34" charset="0"/>
                <a:ea typeface="Verdana" panose="020B0604030504040204" pitchFamily="34" charset="0"/>
              </a:rPr>
              <a:t>Dr. Yvonne Janssen-</a:t>
            </a:r>
            <a:r>
              <a:rPr lang="en-US" sz="1200" dirty="0" err="1">
                <a:latin typeface="Verdana" panose="020B0604030504040204" pitchFamily="34" charset="0"/>
                <a:ea typeface="Verdana" panose="020B0604030504040204" pitchFamily="34" charset="0"/>
              </a:rPr>
              <a:t>Potten</a:t>
            </a:r>
            <a:endParaRPr lang="en-US" sz="1200" dirty="0">
              <a:latin typeface="Verdana" panose="020B0604030504040204" pitchFamily="34" charset="0"/>
              <a:ea typeface="Verdana" panose="020B0604030504040204" pitchFamily="34" charset="0"/>
            </a:endParaRPr>
          </a:p>
          <a:p>
            <a:pPr algn="ctr"/>
            <a:endParaRPr lang="en-US" sz="1200" dirty="0">
              <a:latin typeface="Verdana" panose="020B0604030504040204" pitchFamily="34" charset="0"/>
              <a:ea typeface="Verdana" panose="020B0604030504040204" pitchFamily="34" charset="0"/>
            </a:endParaRPr>
          </a:p>
        </p:txBody>
      </p:sp>
      <p:sp>
        <p:nvSpPr>
          <p:cNvPr id="10" name="TextBox 9">
            <a:extLst>
              <a:ext uri="{FF2B5EF4-FFF2-40B4-BE49-F238E27FC236}">
                <a16:creationId xmlns:a16="http://schemas.microsoft.com/office/drawing/2014/main" id="{A333574F-F97F-4B60-B787-4D11202528E7}"/>
              </a:ext>
            </a:extLst>
          </p:cNvPr>
          <p:cNvSpPr txBox="1"/>
          <p:nvPr/>
        </p:nvSpPr>
        <p:spPr>
          <a:xfrm>
            <a:off x="3207135" y="1909659"/>
            <a:ext cx="2379663" cy="276999"/>
          </a:xfrm>
          <a:prstGeom prst="rect">
            <a:avLst/>
          </a:prstGeom>
          <a:noFill/>
        </p:spPr>
        <p:txBody>
          <a:bodyPr wrap="square" rtlCol="0">
            <a:spAutoFit/>
          </a:bodyPr>
          <a:lstStyle/>
          <a:p>
            <a:pPr algn="ctr"/>
            <a:r>
              <a:rPr lang="en-US" sz="1200" dirty="0">
                <a:latin typeface="Verdana" panose="020B0604030504040204" pitchFamily="34" charset="0"/>
                <a:ea typeface="Verdana" panose="020B0604030504040204" pitchFamily="34" charset="0"/>
              </a:rPr>
              <a:t>Dr. </a:t>
            </a:r>
            <a:r>
              <a:rPr lang="en-US" sz="1200" dirty="0" err="1">
                <a:latin typeface="Verdana" panose="020B0604030504040204" pitchFamily="34" charset="0"/>
                <a:ea typeface="Verdana" panose="020B0604030504040204" pitchFamily="34" charset="0"/>
              </a:rPr>
              <a:t>Borgions</a:t>
            </a:r>
            <a:r>
              <a:rPr lang="en-US" sz="1200" dirty="0">
                <a:latin typeface="Verdana" panose="020B0604030504040204" pitchFamily="34" charset="0"/>
                <a:ea typeface="Verdana" panose="020B0604030504040204" pitchFamily="34" charset="0"/>
              </a:rPr>
              <a:t> and team</a:t>
            </a:r>
          </a:p>
        </p:txBody>
      </p:sp>
      <p:sp>
        <p:nvSpPr>
          <p:cNvPr id="11" name="TextBox 10">
            <a:extLst>
              <a:ext uri="{FF2B5EF4-FFF2-40B4-BE49-F238E27FC236}">
                <a16:creationId xmlns:a16="http://schemas.microsoft.com/office/drawing/2014/main" id="{96B099E8-5AD1-4AE6-9CD6-FA0801ECAA2E}"/>
              </a:ext>
            </a:extLst>
          </p:cNvPr>
          <p:cNvSpPr txBox="1"/>
          <p:nvPr/>
        </p:nvSpPr>
        <p:spPr>
          <a:xfrm>
            <a:off x="6590169" y="1909659"/>
            <a:ext cx="2115107" cy="276999"/>
          </a:xfrm>
          <a:prstGeom prst="rect">
            <a:avLst/>
          </a:prstGeom>
          <a:noFill/>
        </p:spPr>
        <p:txBody>
          <a:bodyPr wrap="square" rtlCol="0">
            <a:spAutoFit/>
          </a:bodyPr>
          <a:lstStyle/>
          <a:p>
            <a:pPr algn="ctr"/>
            <a:r>
              <a:rPr lang="en-US" sz="1200" dirty="0">
                <a:latin typeface="Verdana" panose="020B0604030504040204" pitchFamily="34" charset="0"/>
                <a:ea typeface="Verdana" panose="020B0604030504040204" pitchFamily="34" charset="0"/>
              </a:rPr>
              <a:t>Prof. </a:t>
            </a:r>
            <a:r>
              <a:rPr lang="en-US" sz="1200" dirty="0" err="1">
                <a:latin typeface="Verdana" panose="020B0604030504040204" pitchFamily="34" charset="0"/>
                <a:ea typeface="Verdana" panose="020B0604030504040204" pitchFamily="34" charset="0"/>
              </a:rPr>
              <a:t>Oostra</a:t>
            </a:r>
            <a:r>
              <a:rPr lang="en-US" sz="1200" dirty="0">
                <a:latin typeface="Verdana" panose="020B0604030504040204" pitchFamily="34" charset="0"/>
                <a:ea typeface="Verdana" panose="020B0604030504040204" pitchFamily="34" charset="0"/>
              </a:rPr>
              <a:t> and team</a:t>
            </a:r>
          </a:p>
        </p:txBody>
      </p:sp>
      <p:pic>
        <p:nvPicPr>
          <p:cNvPr id="13" name="Picture 12">
            <a:extLst>
              <a:ext uri="{FF2B5EF4-FFF2-40B4-BE49-F238E27FC236}">
                <a16:creationId xmlns:a16="http://schemas.microsoft.com/office/drawing/2014/main" id="{6567735A-8D00-41C0-99BE-2C07C1588FC1}"/>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l="1" t="34579" r="345"/>
          <a:stretch/>
        </p:blipFill>
        <p:spPr>
          <a:xfrm>
            <a:off x="5459979" y="2334486"/>
            <a:ext cx="2576016" cy="2253344"/>
          </a:xfrm>
          <a:prstGeom prst="rect">
            <a:avLst/>
          </a:prstGeom>
        </p:spPr>
      </p:pic>
      <p:sp>
        <p:nvSpPr>
          <p:cNvPr id="14" name="TextBox 13">
            <a:extLst>
              <a:ext uri="{FF2B5EF4-FFF2-40B4-BE49-F238E27FC236}">
                <a16:creationId xmlns:a16="http://schemas.microsoft.com/office/drawing/2014/main" id="{D6E8C729-A31D-44AE-85B0-7BB84CD1B64C}"/>
              </a:ext>
            </a:extLst>
          </p:cNvPr>
          <p:cNvSpPr txBox="1"/>
          <p:nvPr/>
        </p:nvSpPr>
        <p:spPr>
          <a:xfrm>
            <a:off x="213360" y="2841172"/>
            <a:ext cx="5054489" cy="323165"/>
          </a:xfrm>
          <a:prstGeom prst="rect">
            <a:avLst/>
          </a:prstGeom>
          <a:noFill/>
        </p:spPr>
        <p:txBody>
          <a:bodyPr wrap="square" rtlCol="0">
            <a:spAutoFit/>
          </a:bodyPr>
          <a:lstStyle/>
          <a:p>
            <a:r>
              <a:rPr lang="en-US" sz="1500" b="1" dirty="0">
                <a:latin typeface="Verdana" panose="020B0604030504040204" pitchFamily="34" charset="0"/>
                <a:ea typeface="Verdana" panose="020B0604030504040204" pitchFamily="34" charset="0"/>
              </a:rPr>
              <a:t>Upper limb team REVAL Hasselt university</a:t>
            </a:r>
          </a:p>
        </p:txBody>
      </p:sp>
      <p:pic>
        <p:nvPicPr>
          <p:cNvPr id="12" name="Picture 2" descr="https://www.uhasselt.be/media/dvijqpql/uhasselt-liggend.jpg">
            <a:extLst>
              <a:ext uri="{FF2B5EF4-FFF2-40B4-BE49-F238E27FC236}">
                <a16:creationId xmlns:a16="http://schemas.microsoft.com/office/drawing/2014/main" id="{A6802E5D-8BDC-41C9-811B-941571D7D07B}"/>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510382" y="4687294"/>
            <a:ext cx="1579947" cy="3744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609187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EC97667B-00AB-4C58-B087-F9E8537AE21F}"/>
              </a:ext>
            </a:extLst>
          </p:cNvPr>
          <p:cNvSpPr txBox="1"/>
          <p:nvPr/>
        </p:nvSpPr>
        <p:spPr>
          <a:xfrm>
            <a:off x="3002644" y="401761"/>
            <a:ext cx="3009669" cy="242374"/>
          </a:xfrm>
          <a:prstGeom prst="rect">
            <a:avLst/>
          </a:prstGeom>
          <a:noFill/>
        </p:spPr>
        <p:txBody>
          <a:bodyPr wrap="square" rtlCol="0">
            <a:spAutoFit/>
          </a:bodyPr>
          <a:lstStyle/>
          <a:p>
            <a:r>
              <a:rPr lang="en-US" sz="975" b="1" dirty="0">
                <a:latin typeface="Verdana" panose="020B0604030504040204" pitchFamily="34" charset="0"/>
                <a:ea typeface="Verdana" panose="020B0604030504040204" pitchFamily="34" charset="0"/>
              </a:rPr>
              <a:t>Cervical spinal cord injury </a:t>
            </a:r>
          </a:p>
        </p:txBody>
      </p:sp>
      <p:pic>
        <p:nvPicPr>
          <p:cNvPr id="3074" name="Picture 2" descr="Bath, bathroom, disabled, handicapped, shower, toilet, wheelchair icon - Download on Iconfinder">
            <a:extLst>
              <a:ext uri="{FF2B5EF4-FFF2-40B4-BE49-F238E27FC236}">
                <a16:creationId xmlns:a16="http://schemas.microsoft.com/office/drawing/2014/main" id="{CF3E03DF-88DC-402C-9463-678AB5936FAF}"/>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52778" y="2695219"/>
            <a:ext cx="1784039" cy="1784039"/>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Business, corporate, disabled, handicapped, presentation, wheelchair, working icon - Download on Iconfinder">
            <a:extLst>
              <a:ext uri="{FF2B5EF4-FFF2-40B4-BE49-F238E27FC236}">
                <a16:creationId xmlns:a16="http://schemas.microsoft.com/office/drawing/2014/main" id="{DE4A8ADB-86CB-4CD8-95D6-035F30F92E72}"/>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43968" y="2725280"/>
            <a:ext cx="1693394" cy="1693394"/>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a:extLst>
              <a:ext uri="{FF2B5EF4-FFF2-40B4-BE49-F238E27FC236}">
                <a16:creationId xmlns:a16="http://schemas.microsoft.com/office/drawing/2014/main" id="{9C39B899-43A2-412F-AE25-E42AB1D7C0F2}"/>
              </a:ext>
            </a:extLst>
          </p:cNvPr>
          <p:cNvSpPr txBox="1"/>
          <p:nvPr/>
        </p:nvSpPr>
        <p:spPr>
          <a:xfrm>
            <a:off x="189561" y="2418220"/>
            <a:ext cx="2510473" cy="242374"/>
          </a:xfrm>
          <a:prstGeom prst="rect">
            <a:avLst/>
          </a:prstGeom>
          <a:noFill/>
        </p:spPr>
        <p:txBody>
          <a:bodyPr wrap="square" rtlCol="0">
            <a:spAutoFit/>
          </a:bodyPr>
          <a:lstStyle/>
          <a:p>
            <a:pPr algn="ctr"/>
            <a:r>
              <a:rPr lang="en-US" sz="975" b="1" dirty="0">
                <a:latin typeface="Verdana" panose="020B0604030504040204" pitchFamily="34" charset="0"/>
                <a:ea typeface="Verdana" panose="020B0604030504040204" pitchFamily="34" charset="0"/>
              </a:rPr>
              <a:t>Activities of daily living</a:t>
            </a:r>
          </a:p>
        </p:txBody>
      </p:sp>
      <p:sp>
        <p:nvSpPr>
          <p:cNvPr id="12" name="TextBox 11">
            <a:extLst>
              <a:ext uri="{FF2B5EF4-FFF2-40B4-BE49-F238E27FC236}">
                <a16:creationId xmlns:a16="http://schemas.microsoft.com/office/drawing/2014/main" id="{F6F853F9-268D-4895-AF3F-12EAFC2CC00D}"/>
              </a:ext>
            </a:extLst>
          </p:cNvPr>
          <p:cNvSpPr txBox="1"/>
          <p:nvPr/>
        </p:nvSpPr>
        <p:spPr>
          <a:xfrm>
            <a:off x="6035428" y="2279720"/>
            <a:ext cx="2510473" cy="242374"/>
          </a:xfrm>
          <a:prstGeom prst="rect">
            <a:avLst/>
          </a:prstGeom>
          <a:noFill/>
        </p:spPr>
        <p:txBody>
          <a:bodyPr wrap="square" rtlCol="0">
            <a:spAutoFit/>
          </a:bodyPr>
          <a:lstStyle/>
          <a:p>
            <a:pPr algn="ctr"/>
            <a:r>
              <a:rPr lang="en-US" sz="975" b="1" dirty="0">
                <a:latin typeface="Verdana" panose="020B0604030504040204" pitchFamily="34" charset="0"/>
                <a:ea typeface="Verdana" panose="020B0604030504040204" pitchFamily="34" charset="0"/>
              </a:rPr>
              <a:t>Participation </a:t>
            </a:r>
          </a:p>
        </p:txBody>
      </p:sp>
      <p:pic>
        <p:nvPicPr>
          <p:cNvPr id="14" name="Picture 2" descr="https://www.uhasselt.be/media/dvijqpql/uhasselt-liggend.jpg">
            <a:extLst>
              <a:ext uri="{FF2B5EF4-FFF2-40B4-BE49-F238E27FC236}">
                <a16:creationId xmlns:a16="http://schemas.microsoft.com/office/drawing/2014/main" id="{D9324FF2-4C34-45D5-9542-904FB2193603}"/>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510382" y="4687294"/>
            <a:ext cx="1579947" cy="374414"/>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Acute Spinal Cord Injury | Johns Hopkins Medicine">
            <a:extLst>
              <a:ext uri="{FF2B5EF4-FFF2-40B4-BE49-F238E27FC236}">
                <a16:creationId xmlns:a16="http://schemas.microsoft.com/office/drawing/2014/main" id="{FF31E7A1-3622-45CB-9107-1B54FC6C152A}"/>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l="1" r="875" b="38914"/>
          <a:stretch/>
        </p:blipFill>
        <p:spPr bwMode="auto">
          <a:xfrm>
            <a:off x="2703051" y="678761"/>
            <a:ext cx="3309262" cy="1529506"/>
          </a:xfrm>
          <a:prstGeom prst="rect">
            <a:avLst/>
          </a:prstGeom>
          <a:noFill/>
          <a:extLst>
            <a:ext uri="{909E8E84-426E-40DD-AFC4-6F175D3DCCD1}">
              <a14:hiddenFill xmlns:a14="http://schemas.microsoft.com/office/drawing/2010/main">
                <a:solidFill>
                  <a:srgbClr val="FFFFFF"/>
                </a:solidFill>
              </a14:hiddenFill>
            </a:ext>
          </a:extLst>
        </p:spPr>
      </p:pic>
      <p:sp>
        <p:nvSpPr>
          <p:cNvPr id="15" name="TextBox 14">
            <a:extLst>
              <a:ext uri="{FF2B5EF4-FFF2-40B4-BE49-F238E27FC236}">
                <a16:creationId xmlns:a16="http://schemas.microsoft.com/office/drawing/2014/main" id="{2029EE11-D2E8-43E4-9E30-0683631B356C}"/>
              </a:ext>
            </a:extLst>
          </p:cNvPr>
          <p:cNvSpPr txBox="1"/>
          <p:nvPr/>
        </p:nvSpPr>
        <p:spPr>
          <a:xfrm>
            <a:off x="164461" y="92099"/>
            <a:ext cx="8216444" cy="46166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defTabSz="685783"/>
            <a:r>
              <a:rPr lang="en-US" sz="2400" dirty="0">
                <a:latin typeface="Verdana" panose="020B0604030504040204" pitchFamily="34" charset="0"/>
                <a:ea typeface="Verdana" panose="020B0604030504040204" pitchFamily="34" charset="0"/>
              </a:rPr>
              <a:t>Introduction</a:t>
            </a:r>
            <a:r>
              <a:rPr lang="en-US" dirty="0"/>
              <a:t> </a:t>
            </a:r>
          </a:p>
        </p:txBody>
      </p:sp>
    </p:spTree>
    <p:extLst>
      <p:ext uri="{BB962C8B-B14F-4D97-AF65-F5344CB8AC3E}">
        <p14:creationId xmlns:p14="http://schemas.microsoft.com/office/powerpoint/2010/main" val="41930492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07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07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D38E35A-19EE-40B8-9934-4A4489EFA483}"/>
              </a:ext>
            </a:extLst>
          </p:cNvPr>
          <p:cNvSpPr txBox="1"/>
          <p:nvPr/>
        </p:nvSpPr>
        <p:spPr>
          <a:xfrm>
            <a:off x="164461" y="92099"/>
            <a:ext cx="8216444" cy="46166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defTabSz="685783"/>
            <a:r>
              <a:rPr lang="en-US" sz="2400" dirty="0">
                <a:latin typeface="Verdana" panose="020B0604030504040204" pitchFamily="34" charset="0"/>
                <a:ea typeface="Verdana" panose="020B0604030504040204" pitchFamily="34" charset="0"/>
              </a:rPr>
              <a:t>Introduction</a:t>
            </a:r>
            <a:r>
              <a:rPr lang="en-US" dirty="0"/>
              <a:t> </a:t>
            </a:r>
          </a:p>
        </p:txBody>
      </p:sp>
      <p:sp>
        <p:nvSpPr>
          <p:cNvPr id="7" name="TextBox 6">
            <a:extLst>
              <a:ext uri="{FF2B5EF4-FFF2-40B4-BE49-F238E27FC236}">
                <a16:creationId xmlns:a16="http://schemas.microsoft.com/office/drawing/2014/main" id="{7AB63ADB-779A-4FC9-B139-772EF991EFD5}"/>
              </a:ext>
            </a:extLst>
          </p:cNvPr>
          <p:cNvSpPr txBox="1"/>
          <p:nvPr/>
        </p:nvSpPr>
        <p:spPr>
          <a:xfrm>
            <a:off x="4978461" y="522688"/>
            <a:ext cx="4098382" cy="98488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lgn="ctr"/>
            <a:r>
              <a:rPr lang="en-US" sz="1500" dirty="0">
                <a:latin typeface="Verdana" panose="020B0604030504040204" pitchFamily="34" charset="0"/>
                <a:ea typeface="Verdana" panose="020B0604030504040204" pitchFamily="34" charset="0"/>
              </a:rPr>
              <a:t>Enhancing upper limb function</a:t>
            </a:r>
          </a:p>
          <a:p>
            <a:pPr algn="ctr"/>
            <a:r>
              <a:rPr lang="en-US" sz="1500" dirty="0">
                <a:latin typeface="Verdana" panose="020B0604030504040204" pitchFamily="34" charset="0"/>
                <a:ea typeface="Verdana" panose="020B0604030504040204" pitchFamily="34" charset="0"/>
              </a:rPr>
              <a:t>In people with cervical spinal cord injury (</a:t>
            </a:r>
            <a:r>
              <a:rPr lang="en-US" sz="1500" dirty="0" err="1">
                <a:latin typeface="Verdana" panose="020B0604030504040204" pitchFamily="34" charset="0"/>
                <a:ea typeface="Verdana" panose="020B0604030504040204" pitchFamily="34" charset="0"/>
              </a:rPr>
              <a:t>pwC</a:t>
            </a:r>
            <a:r>
              <a:rPr lang="en-US" sz="1500" dirty="0">
                <a:latin typeface="Verdana" panose="020B0604030504040204" pitchFamily="34" charset="0"/>
                <a:ea typeface="Verdana" panose="020B0604030504040204" pitchFamily="34" charset="0"/>
              </a:rPr>
              <a:t>-SCI)</a:t>
            </a:r>
          </a:p>
          <a:p>
            <a:pPr defTabSz="685783"/>
            <a:endParaRPr lang="en-US" dirty="0"/>
          </a:p>
        </p:txBody>
      </p:sp>
      <p:sp>
        <p:nvSpPr>
          <p:cNvPr id="8" name="Arrow: Down 7">
            <a:extLst>
              <a:ext uri="{FF2B5EF4-FFF2-40B4-BE49-F238E27FC236}">
                <a16:creationId xmlns:a16="http://schemas.microsoft.com/office/drawing/2014/main" id="{32EA28CE-1644-4813-821B-0CD983AFB706}"/>
              </a:ext>
            </a:extLst>
          </p:cNvPr>
          <p:cNvSpPr/>
          <p:nvPr/>
        </p:nvSpPr>
        <p:spPr>
          <a:xfrm rot="16200000">
            <a:off x="4347342" y="568603"/>
            <a:ext cx="449318" cy="388528"/>
          </a:xfrm>
          <a:prstGeom prst="downArrow">
            <a:avLst/>
          </a:prstGeom>
          <a:solidFill>
            <a:schemeClr val="accent1"/>
          </a:solidFill>
          <a:ln w="12700" cap="flat">
            <a:solidFill>
              <a:schemeClr val="accent1"/>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defTabSz="685783"/>
            <a:endParaRPr lang="en-US"/>
          </a:p>
        </p:txBody>
      </p:sp>
      <p:sp>
        <p:nvSpPr>
          <p:cNvPr id="9" name="TextBox 8">
            <a:extLst>
              <a:ext uri="{FF2B5EF4-FFF2-40B4-BE49-F238E27FC236}">
                <a16:creationId xmlns:a16="http://schemas.microsoft.com/office/drawing/2014/main" id="{464493DE-07F9-4E18-AAAD-A4B9CD8F91FF}"/>
              </a:ext>
            </a:extLst>
          </p:cNvPr>
          <p:cNvSpPr txBox="1"/>
          <p:nvPr/>
        </p:nvSpPr>
        <p:spPr>
          <a:xfrm>
            <a:off x="1255866" y="600886"/>
            <a:ext cx="3003331" cy="32316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lgn="ctr" defTabSz="685783"/>
            <a:r>
              <a:rPr lang="en-US" sz="1500" dirty="0">
                <a:latin typeface="Verdana" panose="020B0604030504040204" pitchFamily="34" charset="0"/>
                <a:ea typeface="Verdana" panose="020B0604030504040204" pitchFamily="34" charset="0"/>
              </a:rPr>
              <a:t>Active motor training </a:t>
            </a:r>
          </a:p>
        </p:txBody>
      </p:sp>
      <p:sp>
        <p:nvSpPr>
          <p:cNvPr id="10" name="Google Shape;62;p3">
            <a:extLst>
              <a:ext uri="{FF2B5EF4-FFF2-40B4-BE49-F238E27FC236}">
                <a16:creationId xmlns:a16="http://schemas.microsoft.com/office/drawing/2014/main" id="{521C7986-E200-4A87-8581-5C78833CF2DA}"/>
              </a:ext>
            </a:extLst>
          </p:cNvPr>
          <p:cNvSpPr txBox="1"/>
          <p:nvPr/>
        </p:nvSpPr>
        <p:spPr>
          <a:xfrm>
            <a:off x="-31544" y="4920299"/>
            <a:ext cx="7067324" cy="230792"/>
          </a:xfrm>
          <a:prstGeom prst="rect">
            <a:avLst/>
          </a:prstGeom>
          <a:noFill/>
          <a:ln>
            <a:noFill/>
          </a:ln>
        </p:spPr>
        <p:txBody>
          <a:bodyPr spcFirstLastPara="1" wrap="square" lIns="91425" tIns="45700" rIns="91425" bIns="45700" anchor="t" anchorCtr="0">
            <a:spAutoFit/>
          </a:bodyPr>
          <a:lstStyle/>
          <a:p>
            <a:pPr>
              <a:buClr>
                <a:srgbClr val="1A1A1A"/>
              </a:buClr>
              <a:buSzPts val="900"/>
            </a:pPr>
            <a:r>
              <a:rPr lang="en-US" sz="900" dirty="0" err="1">
                <a:latin typeface="Verdana "/>
                <a:ea typeface="Verdana "/>
                <a:cs typeface="Verdana "/>
                <a:sym typeface="Verdana "/>
              </a:rPr>
              <a:t>Kloosterman</a:t>
            </a:r>
            <a:r>
              <a:rPr lang="en-US" sz="900" dirty="0">
                <a:latin typeface="Verdana "/>
                <a:ea typeface="Verdana "/>
                <a:cs typeface="Verdana "/>
                <a:sym typeface="Verdana "/>
              </a:rPr>
              <a:t> et al., 2009; </a:t>
            </a:r>
            <a:r>
              <a:rPr lang="en-US" sz="900" dirty="0" err="1">
                <a:latin typeface="Verdana "/>
                <a:ea typeface="Verdana "/>
                <a:cs typeface="Verdana "/>
                <a:sym typeface="Verdana "/>
              </a:rPr>
              <a:t>Spooren</a:t>
            </a:r>
            <a:r>
              <a:rPr lang="en-US" sz="900" dirty="0">
                <a:latin typeface="Verdana "/>
                <a:ea typeface="Verdana "/>
                <a:cs typeface="Verdana "/>
                <a:sym typeface="Verdana "/>
              </a:rPr>
              <a:t> et al., 2009; Lu et al., 2015;</a:t>
            </a:r>
            <a:r>
              <a:rPr lang="de-DE" sz="900" dirty="0">
                <a:latin typeface="Verdana "/>
                <a:ea typeface="Verdana "/>
                <a:cs typeface="Verdana "/>
                <a:sym typeface="Verdana "/>
              </a:rPr>
              <a:t> Dunlop, 2008; </a:t>
            </a:r>
            <a:r>
              <a:rPr lang="de-DE" sz="900" dirty="0" err="1">
                <a:latin typeface="Verdana "/>
                <a:ea typeface="Verdana "/>
                <a:cs typeface="Verdana "/>
                <a:sym typeface="Verdana "/>
              </a:rPr>
              <a:t>Kleim</a:t>
            </a:r>
            <a:r>
              <a:rPr lang="de-DE" sz="900" dirty="0">
                <a:latin typeface="Verdana "/>
                <a:ea typeface="Verdana "/>
                <a:cs typeface="Verdana "/>
                <a:sym typeface="Verdana "/>
              </a:rPr>
              <a:t> &amp; Jones, 2008</a:t>
            </a:r>
            <a:r>
              <a:rPr lang="en-US" sz="900" dirty="0">
                <a:latin typeface="Verdana "/>
                <a:ea typeface="Verdana "/>
                <a:cs typeface="Verdana "/>
                <a:sym typeface="Verdana "/>
              </a:rPr>
              <a:t>  </a:t>
            </a:r>
            <a:endParaRPr sz="1800" dirty="0"/>
          </a:p>
        </p:txBody>
      </p:sp>
      <p:sp>
        <p:nvSpPr>
          <p:cNvPr id="12" name="Oval 11">
            <a:extLst>
              <a:ext uri="{FF2B5EF4-FFF2-40B4-BE49-F238E27FC236}">
                <a16:creationId xmlns:a16="http://schemas.microsoft.com/office/drawing/2014/main" id="{843DF133-B2C1-4648-B436-48C3EEB3FDE6}"/>
              </a:ext>
            </a:extLst>
          </p:cNvPr>
          <p:cNvSpPr/>
          <p:nvPr/>
        </p:nvSpPr>
        <p:spPr>
          <a:xfrm>
            <a:off x="5851417" y="1460650"/>
            <a:ext cx="1910705" cy="1569638"/>
          </a:xfrm>
          <a:prstGeom prst="ellipse">
            <a:avLst/>
          </a:prstGeom>
          <a:solidFill>
            <a:schemeClr val="accent3">
              <a:lumMod val="60000"/>
              <a:lumOff val="4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500" dirty="0">
                <a:latin typeface="Verdana "/>
              </a:rPr>
              <a:t>Therapy dose dimensions</a:t>
            </a:r>
          </a:p>
        </p:txBody>
      </p:sp>
      <p:sp>
        <p:nvSpPr>
          <p:cNvPr id="13" name="Oval 12">
            <a:extLst>
              <a:ext uri="{FF2B5EF4-FFF2-40B4-BE49-F238E27FC236}">
                <a16:creationId xmlns:a16="http://schemas.microsoft.com/office/drawing/2014/main" id="{D20D97C5-DAA7-4200-BB5A-F8F16DD5029B}"/>
              </a:ext>
            </a:extLst>
          </p:cNvPr>
          <p:cNvSpPr/>
          <p:nvPr/>
        </p:nvSpPr>
        <p:spPr>
          <a:xfrm>
            <a:off x="3727111" y="1704937"/>
            <a:ext cx="2078246" cy="1569638"/>
          </a:xfrm>
          <a:prstGeom prst="ellipse">
            <a:avLst/>
          </a:prstGeom>
          <a:solidFill>
            <a:schemeClr val="accent1"/>
          </a:solidFill>
          <a:ln>
            <a:solidFill>
              <a:srgbClr val="A7193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100" b="1" dirty="0"/>
              <a:t>Motor training</a:t>
            </a:r>
          </a:p>
        </p:txBody>
      </p:sp>
      <p:sp>
        <p:nvSpPr>
          <p:cNvPr id="14" name="Oval 13">
            <a:extLst>
              <a:ext uri="{FF2B5EF4-FFF2-40B4-BE49-F238E27FC236}">
                <a16:creationId xmlns:a16="http://schemas.microsoft.com/office/drawing/2014/main" id="{EA38DC97-4DC0-4FAF-8C1E-389C6BDC471E}"/>
              </a:ext>
            </a:extLst>
          </p:cNvPr>
          <p:cNvSpPr/>
          <p:nvPr/>
        </p:nvSpPr>
        <p:spPr>
          <a:xfrm>
            <a:off x="3810881" y="3350662"/>
            <a:ext cx="1910705" cy="1569638"/>
          </a:xfrm>
          <a:prstGeom prst="ellipse">
            <a:avLst/>
          </a:prstGeom>
          <a:solidFill>
            <a:schemeClr val="accent3">
              <a:lumMod val="60000"/>
              <a:lumOff val="4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500" dirty="0">
                <a:latin typeface="Verdana "/>
              </a:rPr>
              <a:t>Persons motivation</a:t>
            </a:r>
          </a:p>
        </p:txBody>
      </p:sp>
      <p:sp>
        <p:nvSpPr>
          <p:cNvPr id="15" name="Oval 14">
            <a:extLst>
              <a:ext uri="{FF2B5EF4-FFF2-40B4-BE49-F238E27FC236}">
                <a16:creationId xmlns:a16="http://schemas.microsoft.com/office/drawing/2014/main" id="{63ADA303-BF74-48EE-AA08-3144AA10C606}"/>
              </a:ext>
            </a:extLst>
          </p:cNvPr>
          <p:cNvSpPr/>
          <p:nvPr/>
        </p:nvSpPr>
        <p:spPr>
          <a:xfrm>
            <a:off x="1770345" y="1414667"/>
            <a:ext cx="1910705" cy="1569638"/>
          </a:xfrm>
          <a:prstGeom prst="ellipse">
            <a:avLst/>
          </a:prstGeom>
          <a:solidFill>
            <a:schemeClr val="accent3">
              <a:lumMod val="60000"/>
              <a:lumOff val="4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500" dirty="0">
                <a:latin typeface="Verdana "/>
              </a:rPr>
              <a:t>Motor training strategies</a:t>
            </a:r>
          </a:p>
        </p:txBody>
      </p:sp>
    </p:spTree>
    <p:extLst>
      <p:ext uri="{BB962C8B-B14F-4D97-AF65-F5344CB8AC3E}">
        <p14:creationId xmlns:p14="http://schemas.microsoft.com/office/powerpoint/2010/main" val="40554754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D38E35A-19EE-40B8-9934-4A4489EFA483}"/>
              </a:ext>
            </a:extLst>
          </p:cNvPr>
          <p:cNvSpPr txBox="1"/>
          <p:nvPr/>
        </p:nvSpPr>
        <p:spPr>
          <a:xfrm>
            <a:off x="164460" y="92098"/>
            <a:ext cx="8216444" cy="46166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685800" rtl="0" fontAlgn="auto" latinLnBrk="0" hangingPunct="0">
              <a:lnSpc>
                <a:spcPct val="100000"/>
              </a:lnSpc>
              <a:spcBef>
                <a:spcPts val="0"/>
              </a:spcBef>
              <a:spcAft>
                <a:spcPts val="0"/>
              </a:spcAft>
              <a:buClrTx/>
              <a:buSzTx/>
              <a:buFontTx/>
              <a:buNone/>
              <a:tabLst/>
            </a:pPr>
            <a:r>
              <a:rPr kumimoji="0" lang="en-US" sz="2400" b="0" i="0" u="none" strike="noStrike" cap="none" spc="0" normalizeH="0" baseline="0" dirty="0">
                <a:ln>
                  <a:noFill/>
                </a:ln>
                <a:solidFill>
                  <a:srgbClr val="1A1A1A"/>
                </a:solidFill>
                <a:effectLst/>
                <a:uFillTx/>
                <a:latin typeface="Verdana" panose="020B0604030504040204" pitchFamily="34" charset="0"/>
                <a:ea typeface="Verdana" panose="020B0604030504040204" pitchFamily="34" charset="0"/>
                <a:sym typeface="Tw Cen MT"/>
              </a:rPr>
              <a:t>Objective</a:t>
            </a:r>
            <a:r>
              <a:rPr kumimoji="0" lang="en-US" sz="1300" b="0" i="0" u="none" strike="noStrike" cap="none" spc="0" normalizeH="0" baseline="0" dirty="0">
                <a:ln>
                  <a:noFill/>
                </a:ln>
                <a:solidFill>
                  <a:srgbClr val="1A1A1A"/>
                </a:solidFill>
                <a:effectLst/>
                <a:uFillTx/>
                <a:latin typeface="+mn-lt"/>
                <a:ea typeface="+mn-ea"/>
                <a:cs typeface="+mn-cs"/>
                <a:sym typeface="Tw Cen MT"/>
              </a:rPr>
              <a:t> </a:t>
            </a:r>
          </a:p>
        </p:txBody>
      </p:sp>
      <p:sp>
        <p:nvSpPr>
          <p:cNvPr id="19" name="TextBox 18">
            <a:extLst>
              <a:ext uri="{FF2B5EF4-FFF2-40B4-BE49-F238E27FC236}">
                <a16:creationId xmlns:a16="http://schemas.microsoft.com/office/drawing/2014/main" id="{AC3D0AF1-7BD0-48D5-894D-E0C1666DFCE6}"/>
              </a:ext>
            </a:extLst>
          </p:cNvPr>
          <p:cNvSpPr txBox="1"/>
          <p:nvPr/>
        </p:nvSpPr>
        <p:spPr>
          <a:xfrm>
            <a:off x="87416" y="694293"/>
            <a:ext cx="8996140" cy="126957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lnSpc>
                <a:spcPct val="150000"/>
              </a:lnSpc>
            </a:pPr>
            <a:r>
              <a:rPr lang="en-US" sz="1700" dirty="0">
                <a:latin typeface="Verdana" panose="020B0604030504040204" pitchFamily="34" charset="0"/>
                <a:ea typeface="Verdana" panose="020B0604030504040204" pitchFamily="34" charset="0"/>
              </a:rPr>
              <a:t>To develop a conceptual framework for </a:t>
            </a:r>
            <a:r>
              <a:rPr lang="en-US" sz="1700" dirty="0" err="1">
                <a:latin typeface="Verdana" panose="020B0604030504040204" pitchFamily="34" charset="0"/>
                <a:ea typeface="Verdana" panose="020B0604030504040204" pitchFamily="34" charset="0"/>
              </a:rPr>
              <a:t>pwC</a:t>
            </a:r>
            <a:r>
              <a:rPr lang="en-US" sz="1700" dirty="0">
                <a:latin typeface="Verdana" panose="020B0604030504040204" pitchFamily="34" charset="0"/>
                <a:ea typeface="Verdana" panose="020B0604030504040204" pitchFamily="34" charset="0"/>
              </a:rPr>
              <a:t>-SCI in subacute rehabilitation phase </a:t>
            </a:r>
          </a:p>
          <a:p>
            <a:pPr marL="285750" indent="-285750">
              <a:lnSpc>
                <a:spcPct val="150000"/>
              </a:lnSpc>
              <a:buFont typeface="Arial" panose="020B0604020202020204" pitchFamily="34" charset="0"/>
              <a:buChar char="•"/>
            </a:pPr>
            <a:r>
              <a:rPr lang="en-US" sz="1700" dirty="0">
                <a:latin typeface="Verdana" panose="020B0604030504040204" pitchFamily="34" charset="0"/>
                <a:ea typeface="Verdana" panose="020B0604030504040204" pitchFamily="34" charset="0"/>
              </a:rPr>
              <a:t>to enhance upper limb function at the ICF activity level  </a:t>
            </a:r>
          </a:p>
          <a:p>
            <a:pPr marL="285750" indent="-285750">
              <a:lnSpc>
                <a:spcPct val="150000"/>
              </a:lnSpc>
              <a:buFont typeface="Arial" panose="020B0604020202020204" pitchFamily="34" charset="0"/>
              <a:buChar char="•"/>
            </a:pPr>
            <a:r>
              <a:rPr lang="en-US" sz="1700" dirty="0">
                <a:latin typeface="Verdana" panose="020B0604030504040204" pitchFamily="34" charset="0"/>
                <a:ea typeface="Verdana" panose="020B0604030504040204" pitchFamily="34" charset="0"/>
              </a:rPr>
              <a:t>to integrate skills into daily life</a:t>
            </a:r>
          </a:p>
        </p:txBody>
      </p:sp>
      <p:pic>
        <p:nvPicPr>
          <p:cNvPr id="20" name="Picture 8" descr="Bath, bathroom, disabled, handicapped, shower, toilet, wheelchair icon - Download on Iconfinder">
            <a:extLst>
              <a:ext uri="{FF2B5EF4-FFF2-40B4-BE49-F238E27FC236}">
                <a16:creationId xmlns:a16="http://schemas.microsoft.com/office/drawing/2014/main" id="{E52CDF83-83C5-435B-8E1C-0522E9F11169}"/>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34305" t="12447" b="20380"/>
          <a:stretch/>
        </p:blipFill>
        <p:spPr bwMode="auto">
          <a:xfrm>
            <a:off x="631254" y="2571749"/>
            <a:ext cx="1430647" cy="1462839"/>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6" descr="Cooking, disabled, handicapped, independent, kitchen, self reliance, self reliant icon - Download on Iconfinder">
            <a:extLst>
              <a:ext uri="{FF2B5EF4-FFF2-40B4-BE49-F238E27FC236}">
                <a16:creationId xmlns:a16="http://schemas.microsoft.com/office/drawing/2014/main" id="{FA91DF7B-2661-46FC-9747-1AC299E63D09}"/>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854066" y="2571749"/>
            <a:ext cx="1462839" cy="1462839"/>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4" descr="Chores, disabled, handicapped, independent, laundry, washing machine, wheelchair icon - Download on Iconfinder">
            <a:extLst>
              <a:ext uri="{FF2B5EF4-FFF2-40B4-BE49-F238E27FC236}">
                <a16:creationId xmlns:a16="http://schemas.microsoft.com/office/drawing/2014/main" id="{07FF3A25-08B3-4E9D-84A2-BA85DBB2917F}"/>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035780" y="2668380"/>
            <a:ext cx="1366208" cy="13662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213450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0"/>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1"/>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Oval 24">
            <a:extLst>
              <a:ext uri="{FF2B5EF4-FFF2-40B4-BE49-F238E27FC236}">
                <a16:creationId xmlns:a16="http://schemas.microsoft.com/office/drawing/2014/main" id="{05456B74-E21D-45F4-B4CB-186BBE557C8A}"/>
              </a:ext>
            </a:extLst>
          </p:cNvPr>
          <p:cNvSpPr/>
          <p:nvPr/>
        </p:nvSpPr>
        <p:spPr>
          <a:xfrm>
            <a:off x="2681785" y="1221475"/>
            <a:ext cx="3869139" cy="2213335"/>
          </a:xfrm>
          <a:prstGeom prst="ellipse">
            <a:avLst/>
          </a:prstGeom>
          <a:solidFill>
            <a:srgbClr val="FEFFFE"/>
          </a:solidFill>
          <a:ln w="12700" cap="flat">
            <a:solidFill>
              <a:schemeClr val="accent1"/>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685800" rtl="0" fontAlgn="auto" latinLnBrk="0" hangingPunct="0">
              <a:lnSpc>
                <a:spcPct val="100000"/>
              </a:lnSpc>
              <a:spcBef>
                <a:spcPts val="0"/>
              </a:spcBef>
              <a:spcAft>
                <a:spcPts val="0"/>
              </a:spcAft>
              <a:buClrTx/>
              <a:buSzTx/>
              <a:buFontTx/>
              <a:buNone/>
              <a:tabLst/>
            </a:pPr>
            <a:endParaRPr kumimoji="0" lang="en-US" sz="1300" b="0" i="0" u="none" strike="noStrike" cap="none" spc="0" normalizeH="0" baseline="0">
              <a:ln>
                <a:noFill/>
              </a:ln>
              <a:solidFill>
                <a:srgbClr val="1A1A1A"/>
              </a:solidFill>
              <a:effectLst/>
              <a:uFillTx/>
              <a:latin typeface="+mn-lt"/>
              <a:ea typeface="+mn-ea"/>
              <a:cs typeface="+mn-cs"/>
              <a:sym typeface="Tw Cen MT"/>
            </a:endParaRPr>
          </a:p>
        </p:txBody>
      </p:sp>
      <p:sp>
        <p:nvSpPr>
          <p:cNvPr id="2" name="TextBox 1">
            <a:extLst>
              <a:ext uri="{FF2B5EF4-FFF2-40B4-BE49-F238E27FC236}">
                <a16:creationId xmlns:a16="http://schemas.microsoft.com/office/drawing/2014/main" id="{6D38E35A-19EE-40B8-9934-4A4489EFA483}"/>
              </a:ext>
            </a:extLst>
          </p:cNvPr>
          <p:cNvSpPr txBox="1"/>
          <p:nvPr/>
        </p:nvSpPr>
        <p:spPr>
          <a:xfrm>
            <a:off x="164460" y="92098"/>
            <a:ext cx="8216444" cy="52321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685800" rtl="0" fontAlgn="auto" latinLnBrk="0" hangingPunct="0">
              <a:lnSpc>
                <a:spcPct val="100000"/>
              </a:lnSpc>
              <a:spcBef>
                <a:spcPts val="0"/>
              </a:spcBef>
              <a:spcAft>
                <a:spcPts val="0"/>
              </a:spcAft>
              <a:buClrTx/>
              <a:buSzTx/>
              <a:buFontTx/>
              <a:buNone/>
              <a:tabLst/>
            </a:pPr>
            <a:r>
              <a:rPr kumimoji="0" lang="en-US" sz="2400" b="0" i="0" u="none" strike="noStrike" cap="none" spc="0" normalizeH="0" baseline="0" dirty="0">
                <a:ln>
                  <a:noFill/>
                </a:ln>
                <a:solidFill>
                  <a:srgbClr val="1A1A1A"/>
                </a:solidFill>
                <a:effectLst/>
                <a:uFillTx/>
                <a:latin typeface="Verdana" panose="020B0604030504040204" pitchFamily="34" charset="0"/>
                <a:ea typeface="Verdana" panose="020B0604030504040204" pitchFamily="34" charset="0"/>
                <a:sym typeface="Tw Cen MT"/>
              </a:rPr>
              <a:t>Method</a:t>
            </a:r>
            <a:r>
              <a:rPr kumimoji="0" lang="en-US" sz="2800" b="0" i="0" u="none" strike="noStrike" cap="none" spc="0" normalizeH="0" baseline="0" dirty="0">
                <a:ln>
                  <a:noFill/>
                </a:ln>
                <a:solidFill>
                  <a:srgbClr val="1A1A1A"/>
                </a:solidFill>
                <a:effectLst/>
                <a:uFillTx/>
                <a:latin typeface="+mn-lt"/>
                <a:ea typeface="+mn-ea"/>
                <a:cs typeface="+mn-cs"/>
                <a:sym typeface="Tw Cen MT"/>
              </a:rPr>
              <a:t> </a:t>
            </a:r>
            <a:r>
              <a:rPr kumimoji="0" lang="en-US" sz="1300" b="0" i="0" u="none" strike="noStrike" cap="none" spc="0" normalizeH="0" baseline="0" dirty="0">
                <a:ln>
                  <a:noFill/>
                </a:ln>
                <a:solidFill>
                  <a:srgbClr val="1A1A1A"/>
                </a:solidFill>
                <a:effectLst/>
                <a:uFillTx/>
                <a:latin typeface="+mn-lt"/>
                <a:ea typeface="+mn-ea"/>
                <a:cs typeface="+mn-cs"/>
                <a:sym typeface="Tw Cen MT"/>
              </a:rPr>
              <a:t> </a:t>
            </a:r>
          </a:p>
        </p:txBody>
      </p:sp>
      <p:pic>
        <p:nvPicPr>
          <p:cNvPr id="14" name="Picture 2" descr="https://www.uhasselt.be/media/dvijqpql/uhasselt-liggend.jpg">
            <a:extLst>
              <a:ext uri="{FF2B5EF4-FFF2-40B4-BE49-F238E27FC236}">
                <a16:creationId xmlns:a16="http://schemas.microsoft.com/office/drawing/2014/main" id="{D9324FF2-4C34-45D5-9542-904FB2193603}"/>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510382" y="4687294"/>
            <a:ext cx="1579947" cy="37441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E1E92723-3BFB-4E5C-968B-CF1F02EA7EFF}"/>
              </a:ext>
            </a:extLst>
          </p:cNvPr>
          <p:cNvSpPr txBox="1"/>
          <p:nvPr/>
        </p:nvSpPr>
        <p:spPr>
          <a:xfrm>
            <a:off x="1352857" y="3648554"/>
            <a:ext cx="2497615" cy="47705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685800" rtl="0" fontAlgn="auto" latinLnBrk="0" hangingPunct="0">
              <a:lnSpc>
                <a:spcPct val="100000"/>
              </a:lnSpc>
              <a:spcBef>
                <a:spcPts val="0"/>
              </a:spcBef>
              <a:spcAft>
                <a:spcPts val="0"/>
              </a:spcAft>
              <a:buClrTx/>
              <a:buSzTx/>
              <a:buFontTx/>
              <a:buNone/>
              <a:tabLst/>
            </a:pPr>
            <a:r>
              <a:rPr lang="en-US" sz="1600" dirty="0">
                <a:latin typeface="Verdana" panose="020B0604030504040204" pitchFamily="34" charset="0"/>
                <a:ea typeface="Verdana" panose="020B0604030504040204" pitchFamily="34" charset="0"/>
              </a:rPr>
              <a:t>1</a:t>
            </a:r>
            <a:r>
              <a:rPr kumimoji="0" lang="en-US" sz="1600" b="0" i="0" u="none" strike="noStrike" cap="none" spc="0" normalizeH="0" baseline="0" dirty="0">
                <a:ln>
                  <a:noFill/>
                </a:ln>
                <a:solidFill>
                  <a:srgbClr val="1A1A1A"/>
                </a:solidFill>
                <a:effectLst/>
                <a:uFillTx/>
                <a:latin typeface="Verdana" panose="020B0604030504040204" pitchFamily="34" charset="0"/>
                <a:ea typeface="Verdana" panose="020B0604030504040204" pitchFamily="34" charset="0"/>
                <a:sym typeface="Tw Cen MT"/>
              </a:rPr>
              <a:t>. Systematic review </a:t>
            </a:r>
          </a:p>
          <a:p>
            <a:pPr marL="0" marR="0" indent="0" algn="ctr" defTabSz="685800" rtl="0" fontAlgn="auto" latinLnBrk="0" hangingPunct="0">
              <a:lnSpc>
                <a:spcPct val="100000"/>
              </a:lnSpc>
              <a:spcBef>
                <a:spcPts val="0"/>
              </a:spcBef>
              <a:spcAft>
                <a:spcPts val="0"/>
              </a:spcAft>
              <a:buClrTx/>
              <a:buSzTx/>
              <a:buFontTx/>
              <a:buNone/>
              <a:tabLst/>
            </a:pPr>
            <a:r>
              <a:rPr kumimoji="0" lang="en-US" sz="900" b="0" i="0" u="none" strike="noStrike" cap="none" spc="0" normalizeH="0" baseline="0" dirty="0">
                <a:ln>
                  <a:noFill/>
                </a:ln>
                <a:solidFill>
                  <a:srgbClr val="1A1A1A"/>
                </a:solidFill>
                <a:effectLst/>
                <a:uFillTx/>
                <a:latin typeface="Verdana" panose="020B0604030504040204" pitchFamily="34" charset="0"/>
                <a:ea typeface="Verdana" panose="020B0604030504040204" pitchFamily="34" charset="0"/>
                <a:sym typeface="Tw Cen MT"/>
              </a:rPr>
              <a:t>(Bertels et al., 2023) </a:t>
            </a:r>
          </a:p>
        </p:txBody>
      </p:sp>
      <p:sp>
        <p:nvSpPr>
          <p:cNvPr id="12" name="Rectangle: Rounded Corners 11">
            <a:extLst>
              <a:ext uri="{FF2B5EF4-FFF2-40B4-BE49-F238E27FC236}">
                <a16:creationId xmlns:a16="http://schemas.microsoft.com/office/drawing/2014/main" id="{A2E3727A-5A47-4393-BA96-B2D3F0442AF6}"/>
              </a:ext>
            </a:extLst>
          </p:cNvPr>
          <p:cNvSpPr/>
          <p:nvPr/>
        </p:nvSpPr>
        <p:spPr>
          <a:xfrm>
            <a:off x="2010635" y="2556125"/>
            <a:ext cx="1842247" cy="952600"/>
          </a:xfrm>
          <a:prstGeom prst="roundRect">
            <a:avLst/>
          </a:prstGeom>
          <a:solidFill>
            <a:schemeClr val="accent1"/>
          </a:solidFill>
          <a:ln w="12700" cap="flat">
            <a:solidFill>
              <a:schemeClr val="accent1"/>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685800" rtl="0" fontAlgn="auto" latinLnBrk="0" hangingPunct="0">
              <a:lnSpc>
                <a:spcPct val="100000"/>
              </a:lnSpc>
              <a:spcBef>
                <a:spcPts val="0"/>
              </a:spcBef>
              <a:spcAft>
                <a:spcPts val="0"/>
              </a:spcAft>
              <a:buClrTx/>
              <a:buSzTx/>
              <a:buFontTx/>
              <a:buNone/>
              <a:tabLst/>
            </a:pPr>
            <a:endParaRPr kumimoji="0" lang="en-US" sz="1300" b="0" i="0" u="none" strike="noStrike" cap="none" spc="0" normalizeH="0" baseline="0" dirty="0">
              <a:ln>
                <a:noFill/>
              </a:ln>
              <a:solidFill>
                <a:srgbClr val="1A1A1A"/>
              </a:solidFill>
              <a:effectLst/>
              <a:uFillTx/>
              <a:latin typeface="+mn-lt"/>
              <a:ea typeface="+mn-ea"/>
              <a:cs typeface="+mn-cs"/>
              <a:sym typeface="Tw Cen MT"/>
            </a:endParaRPr>
          </a:p>
        </p:txBody>
      </p:sp>
      <p:sp>
        <p:nvSpPr>
          <p:cNvPr id="16" name="Rectangle: Rounded Corners 15">
            <a:extLst>
              <a:ext uri="{FF2B5EF4-FFF2-40B4-BE49-F238E27FC236}">
                <a16:creationId xmlns:a16="http://schemas.microsoft.com/office/drawing/2014/main" id="{3D474F7B-3A51-4E3A-9E26-30796005B257}"/>
              </a:ext>
            </a:extLst>
          </p:cNvPr>
          <p:cNvSpPr/>
          <p:nvPr/>
        </p:nvSpPr>
        <p:spPr>
          <a:xfrm>
            <a:off x="3650876" y="877108"/>
            <a:ext cx="1842247" cy="952600"/>
          </a:xfrm>
          <a:prstGeom prst="roundRect">
            <a:avLst/>
          </a:prstGeom>
          <a:solidFill>
            <a:schemeClr val="accent1"/>
          </a:solidFill>
          <a:ln w="12700" cap="flat">
            <a:solidFill>
              <a:schemeClr val="accent1"/>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685800" rtl="0" fontAlgn="auto" latinLnBrk="0" hangingPunct="0">
              <a:lnSpc>
                <a:spcPct val="100000"/>
              </a:lnSpc>
              <a:spcBef>
                <a:spcPts val="0"/>
              </a:spcBef>
              <a:spcAft>
                <a:spcPts val="0"/>
              </a:spcAft>
              <a:buClrTx/>
              <a:buSzTx/>
              <a:buFontTx/>
              <a:buNone/>
              <a:tabLst/>
            </a:pPr>
            <a:endParaRPr kumimoji="0" lang="en-US" sz="1300" b="0" i="0" u="none" strike="noStrike" cap="none" spc="0" normalizeH="0" baseline="0" dirty="0">
              <a:ln>
                <a:noFill/>
              </a:ln>
              <a:solidFill>
                <a:srgbClr val="1A1A1A"/>
              </a:solidFill>
              <a:effectLst/>
              <a:uFillTx/>
              <a:latin typeface="+mn-lt"/>
              <a:ea typeface="+mn-ea"/>
              <a:cs typeface="+mn-cs"/>
              <a:sym typeface="Tw Cen MT"/>
            </a:endParaRPr>
          </a:p>
        </p:txBody>
      </p:sp>
      <p:sp>
        <p:nvSpPr>
          <p:cNvPr id="17" name="Rectangle: Rounded Corners 16">
            <a:extLst>
              <a:ext uri="{FF2B5EF4-FFF2-40B4-BE49-F238E27FC236}">
                <a16:creationId xmlns:a16="http://schemas.microsoft.com/office/drawing/2014/main" id="{0C3E669F-8DC5-4192-B12F-834169F1FB3E}"/>
              </a:ext>
            </a:extLst>
          </p:cNvPr>
          <p:cNvSpPr/>
          <p:nvPr/>
        </p:nvSpPr>
        <p:spPr>
          <a:xfrm>
            <a:off x="5291118" y="2571750"/>
            <a:ext cx="1842247" cy="952600"/>
          </a:xfrm>
          <a:prstGeom prst="roundRect">
            <a:avLst/>
          </a:prstGeom>
          <a:solidFill>
            <a:schemeClr val="accent1"/>
          </a:solidFill>
          <a:ln w="12700" cap="flat">
            <a:solidFill>
              <a:schemeClr val="accent1"/>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685800" rtl="0" fontAlgn="auto" latinLnBrk="0" hangingPunct="0">
              <a:lnSpc>
                <a:spcPct val="100000"/>
              </a:lnSpc>
              <a:spcBef>
                <a:spcPts val="0"/>
              </a:spcBef>
              <a:spcAft>
                <a:spcPts val="0"/>
              </a:spcAft>
              <a:buClrTx/>
              <a:buSzTx/>
              <a:buFontTx/>
              <a:buNone/>
              <a:tabLst/>
            </a:pPr>
            <a:endParaRPr kumimoji="0" lang="en-US" sz="1300" b="0" i="0" u="none" strike="noStrike" cap="none" spc="0" normalizeH="0" baseline="0">
              <a:ln>
                <a:noFill/>
              </a:ln>
              <a:solidFill>
                <a:srgbClr val="1A1A1A"/>
              </a:solidFill>
              <a:effectLst/>
              <a:uFillTx/>
              <a:latin typeface="+mn-lt"/>
              <a:ea typeface="+mn-ea"/>
              <a:cs typeface="+mn-cs"/>
              <a:sym typeface="Tw Cen MT"/>
            </a:endParaRPr>
          </a:p>
        </p:txBody>
      </p:sp>
      <p:sp>
        <p:nvSpPr>
          <p:cNvPr id="20" name="TextBox 19">
            <a:extLst>
              <a:ext uri="{FF2B5EF4-FFF2-40B4-BE49-F238E27FC236}">
                <a16:creationId xmlns:a16="http://schemas.microsoft.com/office/drawing/2014/main" id="{D4501D5E-BA82-420D-BD64-881DEAD4B848}"/>
              </a:ext>
            </a:extLst>
          </p:cNvPr>
          <p:cNvSpPr txBox="1"/>
          <p:nvPr/>
        </p:nvSpPr>
        <p:spPr>
          <a:xfrm>
            <a:off x="1057800" y="878256"/>
            <a:ext cx="2497615" cy="53860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r" defTabSz="685800" rtl="0" fontAlgn="auto" latinLnBrk="0" hangingPunct="0">
              <a:lnSpc>
                <a:spcPct val="100000"/>
              </a:lnSpc>
              <a:spcBef>
                <a:spcPts val="0"/>
              </a:spcBef>
              <a:spcAft>
                <a:spcPts val="0"/>
              </a:spcAft>
              <a:buClrTx/>
              <a:buSzTx/>
              <a:buFontTx/>
              <a:buNone/>
              <a:tabLst/>
            </a:pPr>
            <a:r>
              <a:rPr lang="en-US" sz="1600" dirty="0">
                <a:latin typeface="Verdana" panose="020B0604030504040204" pitchFamily="34" charset="0"/>
                <a:ea typeface="Verdana" panose="020B0604030504040204" pitchFamily="34" charset="0"/>
              </a:rPr>
              <a:t>2</a:t>
            </a:r>
            <a:r>
              <a:rPr kumimoji="0" lang="en-US" sz="1600" b="0" i="0" u="none" strike="noStrike" cap="none" spc="0" normalizeH="0" baseline="0" dirty="0">
                <a:ln>
                  <a:noFill/>
                </a:ln>
                <a:solidFill>
                  <a:srgbClr val="1A1A1A"/>
                </a:solidFill>
                <a:effectLst/>
                <a:uFillTx/>
                <a:latin typeface="Verdana" panose="020B0604030504040204" pitchFamily="34" charset="0"/>
                <a:ea typeface="Verdana" panose="020B0604030504040204" pitchFamily="34" charset="0"/>
                <a:sym typeface="Tw Cen MT"/>
              </a:rPr>
              <a:t>. Observational study </a:t>
            </a:r>
          </a:p>
          <a:p>
            <a:pPr marL="0" marR="0" indent="0" algn="l" defTabSz="685800" rtl="0" fontAlgn="auto" latinLnBrk="0" hangingPunct="0">
              <a:lnSpc>
                <a:spcPct val="100000"/>
              </a:lnSpc>
              <a:spcBef>
                <a:spcPts val="0"/>
              </a:spcBef>
              <a:spcAft>
                <a:spcPts val="0"/>
              </a:spcAft>
              <a:buClrTx/>
              <a:buSzTx/>
              <a:buFontTx/>
              <a:buNone/>
              <a:tabLst/>
            </a:pPr>
            <a:endParaRPr lang="en-US" dirty="0">
              <a:latin typeface="Verdana" panose="020B0604030504040204" pitchFamily="34" charset="0"/>
              <a:ea typeface="Verdana" panose="020B0604030504040204" pitchFamily="34" charset="0"/>
            </a:endParaRPr>
          </a:p>
        </p:txBody>
      </p:sp>
      <p:sp>
        <p:nvSpPr>
          <p:cNvPr id="21" name="TextBox 20">
            <a:extLst>
              <a:ext uri="{FF2B5EF4-FFF2-40B4-BE49-F238E27FC236}">
                <a16:creationId xmlns:a16="http://schemas.microsoft.com/office/drawing/2014/main" id="{7AD2F9AA-AD48-4C29-965E-3A4AD46393AD}"/>
              </a:ext>
            </a:extLst>
          </p:cNvPr>
          <p:cNvSpPr txBox="1"/>
          <p:nvPr/>
        </p:nvSpPr>
        <p:spPr>
          <a:xfrm>
            <a:off x="5657856" y="837759"/>
            <a:ext cx="3486144" cy="94641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685800" rtl="0" fontAlgn="auto" latinLnBrk="0" hangingPunct="0">
              <a:lnSpc>
                <a:spcPct val="100000"/>
              </a:lnSpc>
              <a:spcBef>
                <a:spcPts val="0"/>
              </a:spcBef>
              <a:spcAft>
                <a:spcPts val="0"/>
              </a:spcAft>
              <a:buClrTx/>
              <a:buSzTx/>
              <a:buFontTx/>
              <a:buNone/>
              <a:tabLst/>
            </a:pPr>
            <a:r>
              <a:rPr lang="en-US" sz="1600" dirty="0">
                <a:latin typeface="Verdana" panose="020B0604030504040204" pitchFamily="34" charset="0"/>
                <a:ea typeface="Verdana" panose="020B0604030504040204" pitchFamily="34" charset="0"/>
              </a:rPr>
              <a:t>3. Qualitative study with experts</a:t>
            </a:r>
          </a:p>
          <a:p>
            <a:pPr algn="ctr"/>
            <a:r>
              <a:rPr lang="en-US" sz="900" dirty="0">
                <a:latin typeface="Verdana" panose="020B0604030504040204" pitchFamily="34" charset="0"/>
                <a:ea typeface="Verdana" panose="020B0604030504040204" pitchFamily="34" charset="0"/>
              </a:rPr>
              <a:t>(Bertels et al., under review)</a:t>
            </a:r>
          </a:p>
          <a:p>
            <a:pPr marL="0" marR="0" indent="0" algn="l" defTabSz="685800" rtl="0" fontAlgn="auto" latinLnBrk="0" hangingPunct="0">
              <a:lnSpc>
                <a:spcPct val="100000"/>
              </a:lnSpc>
              <a:spcBef>
                <a:spcPts val="0"/>
              </a:spcBef>
              <a:spcAft>
                <a:spcPts val="0"/>
              </a:spcAft>
              <a:buClrTx/>
              <a:buSzTx/>
              <a:buFontTx/>
              <a:buNone/>
              <a:tabLst/>
            </a:pPr>
            <a:r>
              <a:rPr lang="en-US" sz="1600" dirty="0">
                <a:latin typeface="Verdana" panose="020B0604030504040204" pitchFamily="34" charset="0"/>
                <a:ea typeface="Verdana" panose="020B0604030504040204" pitchFamily="34" charset="0"/>
              </a:rPr>
              <a:t> </a:t>
            </a:r>
            <a:endParaRPr kumimoji="0" lang="en-US" sz="1600" b="0" i="0" u="none" strike="noStrike" cap="none" spc="0" normalizeH="0" baseline="0" dirty="0">
              <a:ln>
                <a:noFill/>
              </a:ln>
              <a:solidFill>
                <a:srgbClr val="1A1A1A"/>
              </a:solidFill>
              <a:effectLst/>
              <a:uFillTx/>
              <a:latin typeface="Verdana" panose="020B0604030504040204" pitchFamily="34" charset="0"/>
              <a:ea typeface="Verdana" panose="020B0604030504040204" pitchFamily="34" charset="0"/>
              <a:sym typeface="Tw Cen MT"/>
            </a:endParaRPr>
          </a:p>
          <a:p>
            <a:pPr marL="0" marR="0" indent="0" algn="l" defTabSz="685800" rtl="0" fontAlgn="auto" latinLnBrk="0" hangingPunct="0">
              <a:lnSpc>
                <a:spcPct val="100000"/>
              </a:lnSpc>
              <a:spcBef>
                <a:spcPts val="0"/>
              </a:spcBef>
              <a:spcAft>
                <a:spcPts val="0"/>
              </a:spcAft>
              <a:buClrTx/>
              <a:buSzTx/>
              <a:buFontTx/>
              <a:buNone/>
              <a:tabLst/>
            </a:pPr>
            <a:endParaRPr lang="en-US" dirty="0">
              <a:latin typeface="Verdana" panose="020B0604030504040204" pitchFamily="34" charset="0"/>
              <a:ea typeface="Verdana" panose="020B0604030504040204" pitchFamily="34" charset="0"/>
            </a:endParaRPr>
          </a:p>
        </p:txBody>
      </p:sp>
      <p:sp>
        <p:nvSpPr>
          <p:cNvPr id="22" name="TextBox 21">
            <a:extLst>
              <a:ext uri="{FF2B5EF4-FFF2-40B4-BE49-F238E27FC236}">
                <a16:creationId xmlns:a16="http://schemas.microsoft.com/office/drawing/2014/main" id="{C71636EF-4F86-47A2-BAC8-9ED10EAB0FEE}"/>
              </a:ext>
            </a:extLst>
          </p:cNvPr>
          <p:cNvSpPr txBox="1"/>
          <p:nvPr/>
        </p:nvSpPr>
        <p:spPr>
          <a:xfrm>
            <a:off x="5291118" y="3648555"/>
            <a:ext cx="3996183" cy="78482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685800" rtl="0" fontAlgn="auto" latinLnBrk="0" hangingPunct="0">
              <a:lnSpc>
                <a:spcPct val="100000"/>
              </a:lnSpc>
              <a:spcBef>
                <a:spcPts val="0"/>
              </a:spcBef>
              <a:spcAft>
                <a:spcPts val="0"/>
              </a:spcAft>
              <a:buClrTx/>
              <a:buSzTx/>
              <a:buFontTx/>
              <a:buNone/>
              <a:tabLst/>
            </a:pPr>
            <a:r>
              <a:rPr lang="en-US" sz="1600" dirty="0">
                <a:latin typeface="Verdana" panose="020B0604030504040204" pitchFamily="34" charset="0"/>
                <a:ea typeface="Verdana" panose="020B0604030504040204" pitchFamily="34" charset="0"/>
              </a:rPr>
              <a:t>4. Qualitative study with patients</a:t>
            </a:r>
          </a:p>
          <a:p>
            <a:pPr marL="0" marR="0" indent="0" algn="l" defTabSz="685800" rtl="0" fontAlgn="auto" latinLnBrk="0" hangingPunct="0">
              <a:lnSpc>
                <a:spcPct val="100000"/>
              </a:lnSpc>
              <a:spcBef>
                <a:spcPts val="0"/>
              </a:spcBef>
              <a:spcAft>
                <a:spcPts val="0"/>
              </a:spcAft>
              <a:buClrTx/>
              <a:buSzTx/>
              <a:buFontTx/>
              <a:buNone/>
              <a:tabLst/>
            </a:pPr>
            <a:r>
              <a:rPr lang="en-US" sz="1600" dirty="0">
                <a:latin typeface="Verdana" panose="020B0604030504040204" pitchFamily="34" charset="0"/>
                <a:ea typeface="Verdana" panose="020B0604030504040204" pitchFamily="34" charset="0"/>
              </a:rPr>
              <a:t>  </a:t>
            </a:r>
            <a:endParaRPr kumimoji="0" lang="en-US" sz="1600" b="0" i="0" u="none" strike="noStrike" cap="none" spc="0" normalizeH="0" baseline="0" dirty="0">
              <a:ln>
                <a:noFill/>
              </a:ln>
              <a:solidFill>
                <a:srgbClr val="1A1A1A"/>
              </a:solidFill>
              <a:effectLst/>
              <a:uFillTx/>
              <a:latin typeface="Verdana" panose="020B0604030504040204" pitchFamily="34" charset="0"/>
              <a:ea typeface="Verdana" panose="020B0604030504040204" pitchFamily="34" charset="0"/>
              <a:sym typeface="Tw Cen MT"/>
            </a:endParaRPr>
          </a:p>
          <a:p>
            <a:pPr marL="0" marR="0" indent="0" algn="l" defTabSz="685800" rtl="0" fontAlgn="auto" latinLnBrk="0" hangingPunct="0">
              <a:lnSpc>
                <a:spcPct val="100000"/>
              </a:lnSpc>
              <a:spcBef>
                <a:spcPts val="0"/>
              </a:spcBef>
              <a:spcAft>
                <a:spcPts val="0"/>
              </a:spcAft>
              <a:buClrTx/>
              <a:buSzTx/>
              <a:buFontTx/>
              <a:buNone/>
              <a:tabLst/>
            </a:pPr>
            <a:endParaRPr lang="en-US" dirty="0">
              <a:latin typeface="Verdana" panose="020B0604030504040204" pitchFamily="34" charset="0"/>
              <a:ea typeface="Verdana" panose="020B0604030504040204" pitchFamily="34" charset="0"/>
            </a:endParaRPr>
          </a:p>
        </p:txBody>
      </p:sp>
      <p:sp>
        <p:nvSpPr>
          <p:cNvPr id="15" name="TextBox 14">
            <a:extLst>
              <a:ext uri="{FF2B5EF4-FFF2-40B4-BE49-F238E27FC236}">
                <a16:creationId xmlns:a16="http://schemas.microsoft.com/office/drawing/2014/main" id="{5A65419D-1FC0-41BB-A7F2-642800541F47}"/>
              </a:ext>
            </a:extLst>
          </p:cNvPr>
          <p:cNvSpPr txBox="1"/>
          <p:nvPr/>
        </p:nvSpPr>
        <p:spPr>
          <a:xfrm>
            <a:off x="3850472" y="1000807"/>
            <a:ext cx="1440646" cy="70788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685800" rtl="0" fontAlgn="auto" latinLnBrk="0" hangingPunct="0">
              <a:lnSpc>
                <a:spcPct val="100000"/>
              </a:lnSpc>
              <a:spcBef>
                <a:spcPts val="0"/>
              </a:spcBef>
              <a:spcAft>
                <a:spcPts val="0"/>
              </a:spcAft>
              <a:buClrTx/>
              <a:buSzTx/>
              <a:buFontTx/>
              <a:buNone/>
              <a:tabLst/>
            </a:pPr>
            <a:r>
              <a:rPr kumimoji="0" lang="en-US" sz="2000" b="1" i="0" u="none" strike="noStrike" cap="none" spc="0" normalizeH="0" baseline="0" dirty="0">
                <a:ln>
                  <a:noFill/>
                </a:ln>
                <a:solidFill>
                  <a:schemeClr val="bg1"/>
                </a:solidFill>
                <a:effectLst/>
                <a:uFillTx/>
                <a:latin typeface="Verdana" panose="020B0604030504040204" pitchFamily="34" charset="0"/>
                <a:ea typeface="Verdana" panose="020B0604030504040204" pitchFamily="34" charset="0"/>
                <a:sym typeface="Tw Cen MT"/>
              </a:rPr>
              <a:t>Clinical expertise </a:t>
            </a:r>
          </a:p>
        </p:txBody>
      </p:sp>
      <p:sp>
        <p:nvSpPr>
          <p:cNvPr id="23" name="TextBox 22">
            <a:extLst>
              <a:ext uri="{FF2B5EF4-FFF2-40B4-BE49-F238E27FC236}">
                <a16:creationId xmlns:a16="http://schemas.microsoft.com/office/drawing/2014/main" id="{3A2581F1-6F5C-49E1-AC21-B9FFB041DBD5}"/>
              </a:ext>
            </a:extLst>
          </p:cNvPr>
          <p:cNvSpPr txBox="1"/>
          <p:nvPr/>
        </p:nvSpPr>
        <p:spPr>
          <a:xfrm>
            <a:off x="5132862" y="2713002"/>
            <a:ext cx="2156347" cy="64632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685800" rtl="0" fontAlgn="auto" latinLnBrk="0" hangingPunct="0">
              <a:lnSpc>
                <a:spcPct val="100000"/>
              </a:lnSpc>
              <a:spcBef>
                <a:spcPts val="0"/>
              </a:spcBef>
              <a:spcAft>
                <a:spcPts val="0"/>
              </a:spcAft>
              <a:buClrTx/>
              <a:buSzTx/>
              <a:buFontTx/>
              <a:buNone/>
              <a:tabLst/>
            </a:pPr>
            <a:r>
              <a:rPr kumimoji="0" lang="en-US" sz="1800" b="1" i="0" u="none" strike="noStrike" cap="none" spc="0" normalizeH="0" baseline="0" dirty="0">
                <a:ln>
                  <a:noFill/>
                </a:ln>
                <a:solidFill>
                  <a:schemeClr val="bg1"/>
                </a:solidFill>
                <a:effectLst/>
                <a:uFillTx/>
                <a:latin typeface="Verdana" panose="020B0604030504040204" pitchFamily="34" charset="0"/>
                <a:ea typeface="Verdana" panose="020B0604030504040204" pitchFamily="34" charset="0"/>
                <a:sym typeface="Tw Cen MT"/>
              </a:rPr>
              <a:t>Patient preferences</a:t>
            </a:r>
            <a:r>
              <a:rPr kumimoji="0" lang="en-US" sz="1800" b="1" i="0" u="none" strike="noStrike" cap="none" spc="0" normalizeH="0" dirty="0">
                <a:ln>
                  <a:noFill/>
                </a:ln>
                <a:solidFill>
                  <a:schemeClr val="bg1"/>
                </a:solidFill>
                <a:effectLst/>
                <a:uFillTx/>
                <a:latin typeface="Verdana" panose="020B0604030504040204" pitchFamily="34" charset="0"/>
                <a:ea typeface="Verdana" panose="020B0604030504040204" pitchFamily="34" charset="0"/>
                <a:sym typeface="Tw Cen MT"/>
              </a:rPr>
              <a:t> </a:t>
            </a:r>
            <a:endParaRPr kumimoji="0" lang="en-US" sz="1800" b="1" i="0" u="none" strike="noStrike" cap="none" spc="0" normalizeH="0" baseline="0" dirty="0">
              <a:ln>
                <a:noFill/>
              </a:ln>
              <a:solidFill>
                <a:schemeClr val="bg1"/>
              </a:solidFill>
              <a:effectLst/>
              <a:uFillTx/>
              <a:latin typeface="Verdana" panose="020B0604030504040204" pitchFamily="34" charset="0"/>
              <a:ea typeface="Verdana" panose="020B0604030504040204" pitchFamily="34" charset="0"/>
              <a:sym typeface="Tw Cen MT"/>
            </a:endParaRPr>
          </a:p>
        </p:txBody>
      </p:sp>
      <p:sp>
        <p:nvSpPr>
          <p:cNvPr id="24" name="TextBox 23">
            <a:extLst>
              <a:ext uri="{FF2B5EF4-FFF2-40B4-BE49-F238E27FC236}">
                <a16:creationId xmlns:a16="http://schemas.microsoft.com/office/drawing/2014/main" id="{33534E32-96B4-4A67-874A-7D9F57F23382}"/>
              </a:ext>
            </a:extLst>
          </p:cNvPr>
          <p:cNvSpPr txBox="1"/>
          <p:nvPr/>
        </p:nvSpPr>
        <p:spPr>
          <a:xfrm>
            <a:off x="2067635" y="2824123"/>
            <a:ext cx="1733265" cy="40010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685800" rtl="0" fontAlgn="auto" latinLnBrk="0" hangingPunct="0">
              <a:lnSpc>
                <a:spcPct val="100000"/>
              </a:lnSpc>
              <a:spcBef>
                <a:spcPts val="0"/>
              </a:spcBef>
              <a:spcAft>
                <a:spcPts val="0"/>
              </a:spcAft>
              <a:buClrTx/>
              <a:buSzTx/>
              <a:buFontTx/>
              <a:buNone/>
              <a:tabLst/>
            </a:pPr>
            <a:r>
              <a:rPr kumimoji="0" lang="en-US" sz="2000" b="1" i="0" u="none" strike="noStrike" cap="none" spc="0" normalizeH="0" baseline="0" dirty="0">
                <a:ln>
                  <a:noFill/>
                </a:ln>
                <a:solidFill>
                  <a:schemeClr val="bg1"/>
                </a:solidFill>
                <a:effectLst/>
                <a:uFillTx/>
                <a:latin typeface="Verdana" panose="020B0604030504040204" pitchFamily="34" charset="0"/>
                <a:ea typeface="Verdana" panose="020B0604030504040204" pitchFamily="34" charset="0"/>
                <a:sym typeface="Tw Cen MT"/>
              </a:rPr>
              <a:t>Literature</a:t>
            </a:r>
          </a:p>
        </p:txBody>
      </p:sp>
    </p:spTree>
    <p:extLst>
      <p:ext uri="{BB962C8B-B14F-4D97-AF65-F5344CB8AC3E}">
        <p14:creationId xmlns:p14="http://schemas.microsoft.com/office/powerpoint/2010/main" val="3544923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20" grpId="0"/>
      <p:bldP spid="21" grpId="0"/>
      <p:bldP spid="2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
          <p:cNvSpPr/>
          <p:nvPr/>
        </p:nvSpPr>
        <p:spPr>
          <a:xfrm>
            <a:off x="3318641" y="679438"/>
            <a:ext cx="2869325" cy="378070"/>
          </a:xfrm>
          <a:prstGeom prst="roundRect">
            <a:avLst>
              <a:gd name="adj" fmla="val 16667"/>
            </a:avLst>
          </a:prstGeom>
          <a:solidFill>
            <a:schemeClr val="accent5">
              <a:lumMod val="75000"/>
            </a:schemeClr>
          </a:solidFill>
          <a:ln w="12700" cap="flat" cmpd="sng">
            <a:solidFill>
              <a:schemeClr val="accent5">
                <a:lumMod val="90000"/>
              </a:schemeClr>
            </a:solidFill>
            <a:prstDash val="solid"/>
            <a:miter lim="800000"/>
            <a:headEnd type="none" w="sm" len="sm"/>
            <a:tailEnd type="none" w="sm" len="sm"/>
          </a:ln>
        </p:spPr>
        <p:txBody>
          <a:bodyPr spcFirstLastPara="1" wrap="square" lIns="68569" tIns="34275" rIns="68569" bIns="34275" anchor="ctr" anchorCtr="0">
            <a:noAutofit/>
          </a:bodyPr>
          <a:lstStyle/>
          <a:p>
            <a:pPr algn="ctr"/>
            <a:r>
              <a:rPr lang="en-US" sz="2000" b="1" dirty="0">
                <a:solidFill>
                  <a:schemeClr val="lt1"/>
                </a:solidFill>
                <a:latin typeface="Calibri"/>
                <a:ea typeface="Calibri"/>
                <a:cs typeface="Calibri"/>
                <a:sym typeface="Calibri"/>
              </a:rPr>
              <a:t>1. Gathering knowledge </a:t>
            </a:r>
            <a:endParaRPr sz="1600" b="1" dirty="0"/>
          </a:p>
        </p:txBody>
      </p:sp>
      <p:sp>
        <p:nvSpPr>
          <p:cNvPr id="85" name="Google Shape;85;p1"/>
          <p:cNvSpPr/>
          <p:nvPr/>
        </p:nvSpPr>
        <p:spPr>
          <a:xfrm>
            <a:off x="2092266" y="1106277"/>
            <a:ext cx="2211264" cy="685800"/>
          </a:xfrm>
          <a:prstGeom prst="roundRect">
            <a:avLst>
              <a:gd name="adj" fmla="val 16667"/>
            </a:avLst>
          </a:prstGeom>
          <a:noFill/>
          <a:ln w="19050" cap="flat" cmpd="sng">
            <a:solidFill>
              <a:schemeClr val="accent5">
                <a:lumMod val="75000"/>
              </a:schemeClr>
            </a:solidFill>
            <a:prstDash val="solid"/>
            <a:miter lim="800000"/>
            <a:headEnd type="none" w="sm" len="sm"/>
            <a:tailEnd type="none" w="sm" len="sm"/>
          </a:ln>
        </p:spPr>
        <p:txBody>
          <a:bodyPr spcFirstLastPara="1" wrap="square" lIns="68569" tIns="34275" rIns="68569" bIns="34275" anchor="ctr" anchorCtr="0">
            <a:noAutofit/>
          </a:bodyPr>
          <a:lstStyle/>
          <a:p>
            <a:pPr algn="ctr"/>
            <a:r>
              <a:rPr lang="en-US" sz="1800" dirty="0">
                <a:solidFill>
                  <a:schemeClr val="dk1"/>
                </a:solidFill>
                <a:latin typeface="Calibri"/>
                <a:ea typeface="Calibri"/>
                <a:cs typeface="Calibri"/>
                <a:sym typeface="Calibri"/>
              </a:rPr>
              <a:t>Person</a:t>
            </a:r>
            <a:r>
              <a:rPr lang="en-US" sz="900" dirty="0">
                <a:solidFill>
                  <a:schemeClr val="dk1"/>
                </a:solidFill>
                <a:latin typeface="Calibri"/>
                <a:ea typeface="Calibri"/>
                <a:cs typeface="Calibri"/>
                <a:sym typeface="Calibri"/>
              </a:rPr>
              <a:t> </a:t>
            </a:r>
            <a:endParaRPr sz="975" dirty="0"/>
          </a:p>
        </p:txBody>
      </p:sp>
      <p:sp>
        <p:nvSpPr>
          <p:cNvPr id="86" name="Google Shape;86;p1"/>
          <p:cNvSpPr/>
          <p:nvPr/>
        </p:nvSpPr>
        <p:spPr>
          <a:xfrm>
            <a:off x="4998127" y="1084022"/>
            <a:ext cx="2211263" cy="685800"/>
          </a:xfrm>
          <a:prstGeom prst="roundRect">
            <a:avLst>
              <a:gd name="adj" fmla="val 16667"/>
            </a:avLst>
          </a:prstGeom>
          <a:noFill/>
          <a:ln w="19050" cap="flat" cmpd="sng">
            <a:solidFill>
              <a:schemeClr val="accent5">
                <a:lumMod val="75000"/>
              </a:schemeClr>
            </a:solidFill>
            <a:prstDash val="solid"/>
            <a:miter lim="800000"/>
            <a:headEnd type="none" w="sm" len="sm"/>
            <a:tailEnd type="none" w="sm" len="sm"/>
          </a:ln>
        </p:spPr>
        <p:txBody>
          <a:bodyPr spcFirstLastPara="1" wrap="square" lIns="68569" tIns="34275" rIns="68569" bIns="34275" anchor="ctr" anchorCtr="0">
            <a:noAutofit/>
          </a:bodyPr>
          <a:lstStyle/>
          <a:p>
            <a:pPr algn="ctr"/>
            <a:r>
              <a:rPr lang="en-US" sz="1800" dirty="0">
                <a:solidFill>
                  <a:schemeClr val="dk1"/>
                </a:solidFill>
                <a:latin typeface="Calibri"/>
                <a:ea typeface="Calibri"/>
                <a:cs typeface="Calibri"/>
                <a:sym typeface="Calibri"/>
              </a:rPr>
              <a:t>Client system </a:t>
            </a:r>
            <a:endParaRPr sz="1800" dirty="0"/>
          </a:p>
        </p:txBody>
      </p:sp>
      <p:sp>
        <p:nvSpPr>
          <p:cNvPr id="87" name="Google Shape;87;p1"/>
          <p:cNvSpPr/>
          <p:nvPr/>
        </p:nvSpPr>
        <p:spPr>
          <a:xfrm>
            <a:off x="1623887" y="667575"/>
            <a:ext cx="6576750" cy="1442025"/>
          </a:xfrm>
          <a:prstGeom prst="roundRect">
            <a:avLst>
              <a:gd name="adj" fmla="val 16667"/>
            </a:avLst>
          </a:prstGeom>
          <a:noFill/>
          <a:ln w="19050" cap="flat" cmpd="sng">
            <a:solidFill>
              <a:schemeClr val="accent2"/>
            </a:solidFill>
            <a:prstDash val="solid"/>
            <a:miter lim="800000"/>
            <a:headEnd type="none" w="sm" len="sm"/>
            <a:tailEnd type="none" w="sm" len="sm"/>
          </a:ln>
        </p:spPr>
        <p:txBody>
          <a:bodyPr spcFirstLastPara="1" wrap="square" lIns="68569" tIns="34275" rIns="68569" bIns="34275" anchor="ctr" anchorCtr="0">
            <a:noAutofit/>
          </a:bodyPr>
          <a:lstStyle/>
          <a:p>
            <a:pPr algn="ctr"/>
            <a:endParaRPr sz="1350">
              <a:solidFill>
                <a:schemeClr val="lt1"/>
              </a:solidFill>
              <a:latin typeface="Calibri"/>
              <a:ea typeface="Calibri"/>
              <a:cs typeface="Calibri"/>
              <a:sym typeface="Calibri"/>
            </a:endParaRPr>
          </a:p>
        </p:txBody>
      </p:sp>
      <p:sp>
        <p:nvSpPr>
          <p:cNvPr id="88" name="Google Shape;88;p1"/>
          <p:cNvSpPr/>
          <p:nvPr/>
        </p:nvSpPr>
        <p:spPr>
          <a:xfrm>
            <a:off x="1962809" y="2284996"/>
            <a:ext cx="2134106" cy="378071"/>
          </a:xfrm>
          <a:prstGeom prst="roundRect">
            <a:avLst>
              <a:gd name="adj" fmla="val 16667"/>
            </a:avLst>
          </a:prstGeom>
          <a:noFill/>
          <a:ln w="19050" cap="flat" cmpd="sng">
            <a:solidFill>
              <a:srgbClr val="974705"/>
            </a:solidFill>
            <a:prstDash val="solid"/>
            <a:miter lim="800000"/>
            <a:headEnd type="none" w="sm" len="sm"/>
            <a:tailEnd type="none" w="sm" len="sm"/>
          </a:ln>
        </p:spPr>
        <p:txBody>
          <a:bodyPr spcFirstLastPara="1" wrap="square" lIns="68569" tIns="34275" rIns="68569" bIns="34275" anchor="ctr" anchorCtr="0">
            <a:noAutofit/>
          </a:bodyPr>
          <a:lstStyle/>
          <a:p>
            <a:pPr algn="ctr"/>
            <a:r>
              <a:rPr lang="en-US" sz="1800" dirty="0">
                <a:solidFill>
                  <a:schemeClr val="dk1"/>
                </a:solidFill>
                <a:latin typeface="Calibri"/>
                <a:ea typeface="Calibri"/>
                <a:cs typeface="Calibri"/>
                <a:sym typeface="Calibri"/>
              </a:rPr>
              <a:t>Goal-setting process </a:t>
            </a:r>
            <a:endParaRPr sz="1800" dirty="0"/>
          </a:p>
        </p:txBody>
      </p:sp>
      <p:sp>
        <p:nvSpPr>
          <p:cNvPr id="89" name="Google Shape;89;p1"/>
          <p:cNvSpPr/>
          <p:nvPr/>
        </p:nvSpPr>
        <p:spPr>
          <a:xfrm>
            <a:off x="5204743" y="2253125"/>
            <a:ext cx="2134105" cy="418733"/>
          </a:xfrm>
          <a:prstGeom prst="roundRect">
            <a:avLst>
              <a:gd name="adj" fmla="val 16667"/>
            </a:avLst>
          </a:prstGeom>
          <a:noFill/>
          <a:ln w="19050" cap="flat" cmpd="sng">
            <a:solidFill>
              <a:srgbClr val="974705"/>
            </a:solidFill>
            <a:prstDash val="solid"/>
            <a:miter lim="800000"/>
            <a:headEnd type="none" w="sm" len="sm"/>
            <a:tailEnd type="none" w="sm" len="sm"/>
          </a:ln>
        </p:spPr>
        <p:txBody>
          <a:bodyPr spcFirstLastPara="1" wrap="square" lIns="68569" tIns="34275" rIns="68569" bIns="34275" anchor="ctr" anchorCtr="0">
            <a:noAutofit/>
          </a:bodyPr>
          <a:lstStyle/>
          <a:p>
            <a:pPr algn="ctr"/>
            <a:r>
              <a:rPr lang="en-US" sz="1800" dirty="0">
                <a:solidFill>
                  <a:schemeClr val="dk1"/>
                </a:solidFill>
                <a:latin typeface="Calibri"/>
                <a:ea typeface="Calibri"/>
                <a:cs typeface="Calibri"/>
                <a:sym typeface="Calibri"/>
              </a:rPr>
              <a:t>Patient tailored plan </a:t>
            </a:r>
            <a:endParaRPr sz="1800" dirty="0"/>
          </a:p>
        </p:txBody>
      </p:sp>
      <p:sp>
        <p:nvSpPr>
          <p:cNvPr id="90" name="Google Shape;90;p1"/>
          <p:cNvSpPr/>
          <p:nvPr/>
        </p:nvSpPr>
        <p:spPr>
          <a:xfrm>
            <a:off x="4274956" y="2330606"/>
            <a:ext cx="782516" cy="263769"/>
          </a:xfrm>
          <a:prstGeom prst="rightArrow">
            <a:avLst>
              <a:gd name="adj1" fmla="val 50000"/>
              <a:gd name="adj2" fmla="val 50000"/>
            </a:avLst>
          </a:prstGeom>
          <a:solidFill>
            <a:schemeClr val="accent2"/>
          </a:solidFill>
          <a:ln w="12700" cap="flat" cmpd="sng">
            <a:solidFill>
              <a:schemeClr val="accent2"/>
            </a:solidFill>
            <a:prstDash val="solid"/>
            <a:miter lim="800000"/>
            <a:headEnd type="none" w="sm" len="sm"/>
            <a:tailEnd type="none" w="sm" len="sm"/>
          </a:ln>
        </p:spPr>
        <p:txBody>
          <a:bodyPr spcFirstLastPara="1" wrap="square" lIns="68569" tIns="34275" rIns="68569" bIns="34275" anchor="ctr" anchorCtr="0">
            <a:noAutofit/>
          </a:bodyPr>
          <a:lstStyle/>
          <a:p>
            <a:pPr algn="ctr"/>
            <a:endParaRPr sz="1350">
              <a:solidFill>
                <a:schemeClr val="lt1"/>
              </a:solidFill>
              <a:latin typeface="Calibri"/>
              <a:ea typeface="Calibri"/>
              <a:cs typeface="Calibri"/>
              <a:sym typeface="Calibri"/>
            </a:endParaRPr>
          </a:p>
        </p:txBody>
      </p:sp>
      <p:sp>
        <p:nvSpPr>
          <p:cNvPr id="91" name="Google Shape;91;p1"/>
          <p:cNvSpPr/>
          <p:nvPr/>
        </p:nvSpPr>
        <p:spPr>
          <a:xfrm rot="10800000">
            <a:off x="1174929" y="627096"/>
            <a:ext cx="418733" cy="4189269"/>
          </a:xfrm>
          <a:prstGeom prst="rightBracket">
            <a:avLst>
              <a:gd name="adj" fmla="val 8333"/>
            </a:avLst>
          </a:prstGeom>
          <a:noFill/>
          <a:ln w="19050" cap="flat" cmpd="sng">
            <a:solidFill>
              <a:schemeClr val="accent6"/>
            </a:solidFill>
            <a:prstDash val="solid"/>
            <a:miter lim="800000"/>
            <a:headEnd type="none" w="sm" len="sm"/>
            <a:tailEnd type="none" w="sm" len="sm"/>
          </a:ln>
        </p:spPr>
        <p:txBody>
          <a:bodyPr spcFirstLastPara="1" wrap="square" lIns="68569" tIns="34275" rIns="68569" bIns="34275" anchor="ctr" anchorCtr="0">
            <a:noAutofit/>
          </a:bodyPr>
          <a:lstStyle/>
          <a:p>
            <a:pPr algn="ctr"/>
            <a:endParaRPr sz="1350">
              <a:solidFill>
                <a:schemeClr val="dk1"/>
              </a:solidFill>
              <a:latin typeface="Calibri"/>
              <a:ea typeface="Calibri"/>
              <a:cs typeface="Calibri"/>
              <a:sym typeface="Calibri"/>
            </a:endParaRPr>
          </a:p>
        </p:txBody>
      </p:sp>
      <p:sp>
        <p:nvSpPr>
          <p:cNvPr id="92" name="Google Shape;92;p1"/>
          <p:cNvSpPr/>
          <p:nvPr/>
        </p:nvSpPr>
        <p:spPr>
          <a:xfrm>
            <a:off x="0" y="2721590"/>
            <a:ext cx="1427142" cy="290147"/>
          </a:xfrm>
          <a:prstGeom prst="roundRect">
            <a:avLst>
              <a:gd name="adj" fmla="val 16667"/>
            </a:avLst>
          </a:prstGeom>
          <a:solidFill>
            <a:schemeClr val="accent6"/>
          </a:solidFill>
          <a:ln w="12700" cap="flat" cmpd="sng">
            <a:solidFill>
              <a:schemeClr val="accent6"/>
            </a:solidFill>
            <a:prstDash val="solid"/>
            <a:miter lim="800000"/>
            <a:headEnd type="none" w="sm" len="sm"/>
            <a:tailEnd type="none" w="sm" len="sm"/>
          </a:ln>
        </p:spPr>
        <p:txBody>
          <a:bodyPr spcFirstLastPara="1" wrap="square" lIns="68569" tIns="34275" rIns="68569" bIns="34275" anchor="ctr" anchorCtr="0">
            <a:noAutofit/>
          </a:bodyPr>
          <a:lstStyle/>
          <a:p>
            <a:pPr algn="ctr"/>
            <a:r>
              <a:rPr lang="en-US" sz="2000" dirty="0">
                <a:solidFill>
                  <a:schemeClr val="lt1"/>
                </a:solidFill>
                <a:latin typeface="Calibri"/>
                <a:ea typeface="Calibri"/>
                <a:cs typeface="Calibri"/>
                <a:sym typeface="Calibri"/>
              </a:rPr>
              <a:t>Motivation</a:t>
            </a:r>
            <a:endParaRPr sz="2000" dirty="0">
              <a:solidFill>
                <a:schemeClr val="lt1"/>
              </a:solidFill>
            </a:endParaRPr>
          </a:p>
        </p:txBody>
      </p:sp>
      <p:sp>
        <p:nvSpPr>
          <p:cNvPr id="93" name="Google Shape;93;p1"/>
          <p:cNvSpPr/>
          <p:nvPr/>
        </p:nvSpPr>
        <p:spPr>
          <a:xfrm>
            <a:off x="1494427" y="641672"/>
            <a:ext cx="6883981" cy="2256300"/>
          </a:xfrm>
          <a:prstGeom prst="roundRect">
            <a:avLst>
              <a:gd name="adj" fmla="val 16667"/>
            </a:avLst>
          </a:prstGeom>
          <a:noFill/>
          <a:ln w="19050" cap="flat" cmpd="sng">
            <a:solidFill>
              <a:schemeClr val="accent4"/>
            </a:solidFill>
            <a:prstDash val="solid"/>
            <a:miter lim="800000"/>
            <a:headEnd type="none" w="sm" len="sm"/>
            <a:tailEnd type="none" w="sm" len="sm"/>
          </a:ln>
        </p:spPr>
        <p:txBody>
          <a:bodyPr spcFirstLastPara="1" wrap="square" lIns="68569" tIns="34275" rIns="68569" bIns="34275" anchor="ctr" anchorCtr="0">
            <a:noAutofit/>
          </a:bodyPr>
          <a:lstStyle/>
          <a:p>
            <a:endParaRPr sz="1350">
              <a:solidFill>
                <a:schemeClr val="lt1"/>
              </a:solidFill>
              <a:latin typeface="Calibri"/>
              <a:ea typeface="Calibri"/>
              <a:cs typeface="Calibri"/>
              <a:sym typeface="Calibri"/>
            </a:endParaRPr>
          </a:p>
        </p:txBody>
      </p:sp>
      <p:sp>
        <p:nvSpPr>
          <p:cNvPr id="94" name="Google Shape;94;p1"/>
          <p:cNvSpPr/>
          <p:nvPr/>
        </p:nvSpPr>
        <p:spPr>
          <a:xfrm>
            <a:off x="3318641" y="1853624"/>
            <a:ext cx="2782613" cy="378070"/>
          </a:xfrm>
          <a:prstGeom prst="roundRect">
            <a:avLst>
              <a:gd name="adj" fmla="val 16667"/>
            </a:avLst>
          </a:prstGeom>
          <a:solidFill>
            <a:schemeClr val="accent2"/>
          </a:solidFill>
          <a:ln w="12700" cap="flat" cmpd="sng">
            <a:solidFill>
              <a:schemeClr val="accent2"/>
            </a:solidFill>
            <a:prstDash val="solid"/>
            <a:miter lim="800000"/>
            <a:headEnd type="none" w="sm" len="sm"/>
            <a:tailEnd type="none" w="sm" len="sm"/>
          </a:ln>
        </p:spPr>
        <p:txBody>
          <a:bodyPr spcFirstLastPara="1" wrap="square" lIns="68569" tIns="34275" rIns="68569" bIns="34275" anchor="ctr" anchorCtr="0">
            <a:noAutofit/>
          </a:bodyPr>
          <a:lstStyle/>
          <a:p>
            <a:pPr algn="ctr"/>
            <a:r>
              <a:rPr lang="en-US" sz="2000" b="1" dirty="0">
                <a:solidFill>
                  <a:schemeClr val="lt1"/>
                </a:solidFill>
                <a:latin typeface="Calibri"/>
                <a:cs typeface="Calibri"/>
                <a:sym typeface="Calibri"/>
              </a:rPr>
              <a:t>2. Thinking process</a:t>
            </a:r>
            <a:endParaRPr sz="2000" b="1" dirty="0"/>
          </a:p>
        </p:txBody>
      </p:sp>
      <p:sp>
        <p:nvSpPr>
          <p:cNvPr id="95" name="Google Shape;95;p1"/>
          <p:cNvSpPr/>
          <p:nvPr/>
        </p:nvSpPr>
        <p:spPr>
          <a:xfrm>
            <a:off x="3636073" y="2761980"/>
            <a:ext cx="2134106" cy="378070"/>
          </a:xfrm>
          <a:prstGeom prst="roundRect">
            <a:avLst>
              <a:gd name="adj" fmla="val 16667"/>
            </a:avLst>
          </a:prstGeom>
          <a:solidFill>
            <a:schemeClr val="accent3"/>
          </a:solidFill>
          <a:ln w="12700" cap="flat" cmpd="sng">
            <a:solidFill>
              <a:schemeClr val="accent3"/>
            </a:solidFill>
            <a:prstDash val="solid"/>
            <a:miter lim="800000"/>
            <a:headEnd type="none" w="sm" len="sm"/>
            <a:tailEnd type="none" w="sm" len="sm"/>
          </a:ln>
        </p:spPr>
        <p:txBody>
          <a:bodyPr spcFirstLastPara="1" wrap="square" lIns="68569" tIns="34275" rIns="68569" bIns="34275" anchor="ctr" anchorCtr="0">
            <a:noAutofit/>
          </a:bodyPr>
          <a:lstStyle/>
          <a:p>
            <a:pPr algn="ctr"/>
            <a:r>
              <a:rPr lang="en-US" sz="2000" b="1" dirty="0">
                <a:solidFill>
                  <a:schemeClr val="lt1"/>
                </a:solidFill>
                <a:latin typeface="Calibri"/>
                <a:ea typeface="Calibri"/>
                <a:cs typeface="Calibri"/>
                <a:sym typeface="Calibri"/>
              </a:rPr>
              <a:t>3. Acting process </a:t>
            </a:r>
            <a:endParaRPr sz="2000" b="1" dirty="0"/>
          </a:p>
        </p:txBody>
      </p:sp>
      <p:sp>
        <p:nvSpPr>
          <p:cNvPr id="96" name="Google Shape;96;p1"/>
          <p:cNvSpPr/>
          <p:nvPr/>
        </p:nvSpPr>
        <p:spPr>
          <a:xfrm>
            <a:off x="1660948" y="3230171"/>
            <a:ext cx="2544494" cy="463917"/>
          </a:xfrm>
          <a:prstGeom prst="roundRect">
            <a:avLst>
              <a:gd name="adj" fmla="val 16667"/>
            </a:avLst>
          </a:prstGeom>
          <a:noFill/>
          <a:ln w="19050" cap="flat" cmpd="sng">
            <a:solidFill>
              <a:schemeClr val="accent3"/>
            </a:solidFill>
            <a:prstDash val="solid"/>
            <a:miter lim="800000"/>
            <a:headEnd type="none" w="sm" len="sm"/>
            <a:tailEnd type="none" w="sm" len="sm"/>
          </a:ln>
        </p:spPr>
        <p:txBody>
          <a:bodyPr spcFirstLastPara="1" wrap="square" lIns="68569" tIns="34275" rIns="68569" bIns="34275" anchor="ctr" anchorCtr="0">
            <a:noAutofit/>
          </a:bodyPr>
          <a:lstStyle/>
          <a:p>
            <a:pPr algn="ctr"/>
            <a:r>
              <a:rPr lang="en-US" sz="1800" dirty="0">
                <a:solidFill>
                  <a:schemeClr val="dk1"/>
                </a:solidFill>
                <a:latin typeface="Calibri"/>
                <a:ea typeface="Calibri"/>
                <a:cs typeface="Calibri"/>
                <a:sym typeface="Calibri"/>
              </a:rPr>
              <a:t>Therapy content </a:t>
            </a:r>
            <a:endParaRPr sz="1800" dirty="0"/>
          </a:p>
        </p:txBody>
      </p:sp>
      <p:sp>
        <p:nvSpPr>
          <p:cNvPr id="98" name="Google Shape;98;p1"/>
          <p:cNvSpPr/>
          <p:nvPr/>
        </p:nvSpPr>
        <p:spPr>
          <a:xfrm>
            <a:off x="3378643" y="3837252"/>
            <a:ext cx="3053687" cy="378070"/>
          </a:xfrm>
          <a:prstGeom prst="roundRect">
            <a:avLst>
              <a:gd name="adj" fmla="val 16667"/>
            </a:avLst>
          </a:prstGeom>
          <a:solidFill>
            <a:schemeClr val="accent1"/>
          </a:solidFill>
          <a:ln w="12700" cap="flat" cmpd="sng">
            <a:solidFill>
              <a:schemeClr val="accent1"/>
            </a:solidFill>
            <a:prstDash val="solid"/>
            <a:miter lim="800000"/>
            <a:headEnd type="none" w="sm" len="sm"/>
            <a:tailEnd type="none" w="sm" len="sm"/>
          </a:ln>
        </p:spPr>
        <p:txBody>
          <a:bodyPr spcFirstLastPara="1" wrap="square" lIns="68569" tIns="34275" rIns="68569" bIns="34275" anchor="ctr" anchorCtr="0">
            <a:noAutofit/>
          </a:bodyPr>
          <a:lstStyle/>
          <a:p>
            <a:pPr algn="ctr"/>
            <a:r>
              <a:rPr lang="en-US" sz="2000" b="1" dirty="0">
                <a:solidFill>
                  <a:schemeClr val="lt1"/>
                </a:solidFill>
                <a:latin typeface="Calibri"/>
                <a:ea typeface="Calibri"/>
                <a:cs typeface="Calibri"/>
                <a:sym typeface="Calibri"/>
              </a:rPr>
              <a:t>4. Practice beyond therapy </a:t>
            </a:r>
            <a:endParaRPr sz="2000" b="1" dirty="0"/>
          </a:p>
        </p:txBody>
      </p:sp>
      <p:sp>
        <p:nvSpPr>
          <p:cNvPr id="99" name="Google Shape;99;p1"/>
          <p:cNvSpPr/>
          <p:nvPr/>
        </p:nvSpPr>
        <p:spPr>
          <a:xfrm>
            <a:off x="1494427" y="4302033"/>
            <a:ext cx="3400766" cy="432035"/>
          </a:xfrm>
          <a:prstGeom prst="roundRect">
            <a:avLst>
              <a:gd name="adj" fmla="val 16667"/>
            </a:avLst>
          </a:prstGeom>
          <a:noFill/>
          <a:ln w="19050" cap="flat" cmpd="sng">
            <a:solidFill>
              <a:schemeClr val="accent1"/>
            </a:solidFill>
            <a:prstDash val="solid"/>
            <a:miter lim="800000"/>
            <a:headEnd type="none" w="sm" len="sm"/>
            <a:tailEnd type="none" w="sm" len="sm"/>
          </a:ln>
        </p:spPr>
        <p:txBody>
          <a:bodyPr spcFirstLastPara="1" wrap="square" lIns="68569" tIns="34275" rIns="68569" bIns="34275" anchor="ctr" anchorCtr="0">
            <a:noAutofit/>
          </a:bodyPr>
          <a:lstStyle/>
          <a:p>
            <a:pPr algn="ctr"/>
            <a:r>
              <a:rPr lang="en-US" sz="1600" dirty="0">
                <a:solidFill>
                  <a:schemeClr val="dk1"/>
                </a:solidFill>
                <a:latin typeface="Calibri"/>
                <a:ea typeface="Calibri"/>
                <a:cs typeface="Calibri"/>
                <a:sym typeface="Calibri"/>
              </a:rPr>
              <a:t>Training moments outside of therapy</a:t>
            </a:r>
            <a:endParaRPr sz="1600" dirty="0"/>
          </a:p>
        </p:txBody>
      </p:sp>
      <p:sp>
        <p:nvSpPr>
          <p:cNvPr id="100" name="Google Shape;100;p1"/>
          <p:cNvSpPr/>
          <p:nvPr/>
        </p:nvSpPr>
        <p:spPr>
          <a:xfrm>
            <a:off x="5266291" y="4302033"/>
            <a:ext cx="3112117" cy="432034"/>
          </a:xfrm>
          <a:prstGeom prst="roundRect">
            <a:avLst>
              <a:gd name="adj" fmla="val 16667"/>
            </a:avLst>
          </a:prstGeom>
          <a:noFill/>
          <a:ln w="19050" cap="flat" cmpd="sng">
            <a:solidFill>
              <a:schemeClr val="accent1"/>
            </a:solidFill>
            <a:prstDash val="solid"/>
            <a:miter lim="800000"/>
            <a:headEnd type="none" w="sm" len="sm"/>
            <a:tailEnd type="none" w="sm" len="sm"/>
          </a:ln>
        </p:spPr>
        <p:txBody>
          <a:bodyPr spcFirstLastPara="1" wrap="square" lIns="68569" tIns="34275" rIns="68569" bIns="34275" anchor="ctr" anchorCtr="0">
            <a:noAutofit/>
          </a:bodyPr>
          <a:lstStyle/>
          <a:p>
            <a:pPr algn="ctr"/>
            <a:r>
              <a:rPr lang="en-US" sz="1600" dirty="0">
                <a:solidFill>
                  <a:schemeClr val="dk1"/>
                </a:solidFill>
                <a:latin typeface="Calibri"/>
                <a:ea typeface="Calibri"/>
                <a:cs typeface="Calibri"/>
                <a:sym typeface="Calibri"/>
              </a:rPr>
              <a:t>Training moments after discharge</a:t>
            </a:r>
            <a:endParaRPr sz="1600" dirty="0"/>
          </a:p>
        </p:txBody>
      </p:sp>
      <p:sp>
        <p:nvSpPr>
          <p:cNvPr id="19" name="TextBox 18">
            <a:extLst>
              <a:ext uri="{FF2B5EF4-FFF2-40B4-BE49-F238E27FC236}">
                <a16:creationId xmlns:a16="http://schemas.microsoft.com/office/drawing/2014/main" id="{79E2D097-FE52-45E6-BA51-81003A6BC6E1}"/>
              </a:ext>
            </a:extLst>
          </p:cNvPr>
          <p:cNvSpPr txBox="1"/>
          <p:nvPr/>
        </p:nvSpPr>
        <p:spPr>
          <a:xfrm>
            <a:off x="164460" y="92098"/>
            <a:ext cx="8216444" cy="52321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685800" rtl="0" fontAlgn="auto" latinLnBrk="0" hangingPunct="0">
              <a:lnSpc>
                <a:spcPct val="100000"/>
              </a:lnSpc>
              <a:spcBef>
                <a:spcPts val="0"/>
              </a:spcBef>
              <a:spcAft>
                <a:spcPts val="0"/>
              </a:spcAft>
              <a:buClrTx/>
              <a:buSzTx/>
              <a:buFontTx/>
              <a:buNone/>
              <a:tabLst/>
            </a:pPr>
            <a:r>
              <a:rPr lang="en-US" sz="2400" dirty="0">
                <a:latin typeface="Verdana" panose="020B0604030504040204" pitchFamily="34" charset="0"/>
                <a:ea typeface="Verdana" panose="020B0604030504040204" pitchFamily="34" charset="0"/>
              </a:rPr>
              <a:t>Results</a:t>
            </a:r>
            <a:r>
              <a:rPr lang="en-US" sz="2800" dirty="0"/>
              <a:t> </a:t>
            </a:r>
            <a:endParaRPr kumimoji="0" lang="en-US" sz="1300" b="0" i="0" u="none" strike="noStrike" cap="none" spc="0" normalizeH="0" baseline="0" dirty="0">
              <a:ln>
                <a:noFill/>
              </a:ln>
              <a:solidFill>
                <a:srgbClr val="1A1A1A"/>
              </a:solidFill>
              <a:effectLst/>
              <a:uFillTx/>
              <a:latin typeface="+mn-lt"/>
              <a:ea typeface="+mn-ea"/>
              <a:cs typeface="+mn-cs"/>
              <a:sym typeface="Tw Cen MT"/>
            </a:endParaRPr>
          </a:p>
        </p:txBody>
      </p:sp>
      <p:sp>
        <p:nvSpPr>
          <p:cNvPr id="20" name="Google Shape;96;p1">
            <a:extLst>
              <a:ext uri="{FF2B5EF4-FFF2-40B4-BE49-F238E27FC236}">
                <a16:creationId xmlns:a16="http://schemas.microsoft.com/office/drawing/2014/main" id="{05C6DF77-E45F-41C9-A5C3-080A9D56531D}"/>
              </a:ext>
            </a:extLst>
          </p:cNvPr>
          <p:cNvSpPr/>
          <p:nvPr/>
        </p:nvSpPr>
        <p:spPr>
          <a:xfrm>
            <a:off x="5204743" y="3238963"/>
            <a:ext cx="2544494" cy="463917"/>
          </a:xfrm>
          <a:prstGeom prst="roundRect">
            <a:avLst>
              <a:gd name="adj" fmla="val 16667"/>
            </a:avLst>
          </a:prstGeom>
          <a:noFill/>
          <a:ln w="19050" cap="flat" cmpd="sng">
            <a:solidFill>
              <a:schemeClr val="accent3"/>
            </a:solidFill>
            <a:prstDash val="solid"/>
            <a:miter lim="800000"/>
            <a:headEnd type="none" w="sm" len="sm"/>
            <a:tailEnd type="none" w="sm" len="sm"/>
          </a:ln>
        </p:spPr>
        <p:txBody>
          <a:bodyPr spcFirstLastPara="1" wrap="square" lIns="68569" tIns="34275" rIns="68569" bIns="34275" anchor="ctr" anchorCtr="0">
            <a:noAutofit/>
          </a:bodyPr>
          <a:lstStyle/>
          <a:p>
            <a:pPr algn="ctr"/>
            <a:r>
              <a:rPr lang="en-US" sz="1800" dirty="0">
                <a:solidFill>
                  <a:schemeClr val="dk1"/>
                </a:solidFill>
                <a:latin typeface="Calibri"/>
                <a:ea typeface="Calibri"/>
                <a:cs typeface="Calibri"/>
                <a:sym typeface="Calibri"/>
              </a:rPr>
              <a:t>Therapy dose</a:t>
            </a:r>
            <a:endParaRPr sz="1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9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5"/>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96"/>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0"/>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93"/>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98"/>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99"/>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00"/>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91"/>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9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 grpId="0" animBg="1"/>
      <p:bldP spid="85" grpId="0" animBg="1"/>
      <p:bldP spid="86" grpId="0" animBg="1"/>
      <p:bldP spid="87" grpId="0" animBg="1"/>
      <p:bldP spid="88" grpId="0" animBg="1"/>
      <p:bldP spid="89" grpId="0" animBg="1"/>
      <p:bldP spid="90" grpId="0" animBg="1"/>
      <p:bldP spid="91" grpId="0" animBg="1"/>
      <p:bldP spid="92" grpId="0" animBg="1"/>
      <p:bldP spid="93" grpId="0" animBg="1"/>
      <p:bldP spid="94" grpId="0" animBg="1"/>
      <p:bldP spid="95" grpId="0" animBg="1"/>
      <p:bldP spid="96" grpId="0" animBg="1"/>
      <p:bldP spid="98" grpId="0" animBg="1"/>
      <p:bldP spid="99" grpId="0" animBg="1"/>
      <p:bldP spid="100" grpId="0" animBg="1"/>
      <p:bldP spid="2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
          <p:cNvSpPr/>
          <p:nvPr/>
        </p:nvSpPr>
        <p:spPr>
          <a:xfrm>
            <a:off x="3774099" y="102036"/>
            <a:ext cx="1595802" cy="378070"/>
          </a:xfrm>
          <a:prstGeom prst="roundRect">
            <a:avLst>
              <a:gd name="adj" fmla="val 16667"/>
            </a:avLst>
          </a:prstGeom>
          <a:solidFill>
            <a:schemeClr val="accent5">
              <a:lumMod val="75000"/>
            </a:schemeClr>
          </a:solidFill>
          <a:ln w="12700" cap="flat" cmpd="sng">
            <a:solidFill>
              <a:schemeClr val="accent5">
                <a:lumMod val="75000"/>
              </a:schemeClr>
            </a:solidFill>
            <a:prstDash val="solid"/>
            <a:miter lim="800000"/>
            <a:headEnd type="none" w="sm" len="sm"/>
            <a:tailEnd type="none" w="sm" len="sm"/>
          </a:ln>
        </p:spPr>
        <p:txBody>
          <a:bodyPr spcFirstLastPara="1" wrap="square" lIns="68569" tIns="34275" rIns="68569" bIns="34275" anchor="ctr" anchorCtr="0">
            <a:noAutofit/>
          </a:bodyPr>
          <a:lstStyle/>
          <a:p>
            <a:pPr algn="ctr"/>
            <a:r>
              <a:rPr lang="en-US" sz="1200" dirty="0">
                <a:solidFill>
                  <a:schemeClr val="lt1"/>
                </a:solidFill>
                <a:latin typeface="Calibri"/>
                <a:ea typeface="Calibri"/>
                <a:cs typeface="Calibri"/>
                <a:sym typeface="Calibri"/>
              </a:rPr>
              <a:t>Gathering knowledge </a:t>
            </a:r>
            <a:endParaRPr sz="1200" dirty="0"/>
          </a:p>
        </p:txBody>
      </p:sp>
      <p:sp>
        <p:nvSpPr>
          <p:cNvPr id="85" name="Google Shape;85;p1"/>
          <p:cNvSpPr/>
          <p:nvPr/>
        </p:nvSpPr>
        <p:spPr>
          <a:xfrm>
            <a:off x="1758904" y="434314"/>
            <a:ext cx="2013107" cy="685800"/>
          </a:xfrm>
          <a:prstGeom prst="roundRect">
            <a:avLst>
              <a:gd name="adj" fmla="val 16667"/>
            </a:avLst>
          </a:prstGeom>
          <a:noFill/>
          <a:ln w="12700" cap="flat" cmpd="sng">
            <a:solidFill>
              <a:schemeClr val="accent5">
                <a:lumMod val="75000"/>
              </a:schemeClr>
            </a:solidFill>
            <a:prstDash val="solid"/>
            <a:miter lim="800000"/>
            <a:headEnd type="none" w="sm" len="sm"/>
            <a:tailEnd type="none" w="sm" len="sm"/>
          </a:ln>
        </p:spPr>
        <p:txBody>
          <a:bodyPr spcFirstLastPara="1" wrap="square" lIns="68569" tIns="34275" rIns="68569" bIns="34275" anchor="ctr" anchorCtr="0">
            <a:noAutofit/>
          </a:bodyPr>
          <a:lstStyle/>
          <a:p>
            <a:pPr algn="ctr"/>
            <a:endParaRPr lang="en-US" sz="1000" b="1" dirty="0">
              <a:solidFill>
                <a:schemeClr val="dk1"/>
              </a:solidFill>
              <a:latin typeface="Calibri"/>
              <a:ea typeface="Calibri"/>
              <a:cs typeface="Calibri"/>
              <a:sym typeface="Calibri"/>
            </a:endParaRPr>
          </a:p>
          <a:p>
            <a:pPr algn="ctr"/>
            <a:r>
              <a:rPr lang="en-US" sz="1200" b="1" dirty="0">
                <a:solidFill>
                  <a:schemeClr val="dk1"/>
                </a:solidFill>
                <a:latin typeface="Calibri"/>
                <a:ea typeface="Calibri"/>
                <a:cs typeface="Calibri"/>
                <a:sym typeface="Calibri"/>
              </a:rPr>
              <a:t>Person </a:t>
            </a:r>
          </a:p>
          <a:p>
            <a:pPr marL="171450" indent="-171450" algn="ctr">
              <a:buFont typeface="Arial" panose="020B0604020202020204" pitchFamily="34" charset="0"/>
              <a:buChar char="•"/>
            </a:pPr>
            <a:r>
              <a:rPr lang="en-US" sz="1200" dirty="0">
                <a:solidFill>
                  <a:schemeClr val="dk1"/>
                </a:solidFill>
                <a:latin typeface="Calibri"/>
                <a:cs typeface="Calibri"/>
                <a:sym typeface="Calibri"/>
              </a:rPr>
              <a:t>Personal needs </a:t>
            </a:r>
          </a:p>
          <a:p>
            <a:pPr marL="171450" indent="-171450" algn="ctr">
              <a:buFont typeface="Arial" panose="020B0604020202020204" pitchFamily="34" charset="0"/>
              <a:buChar char="•"/>
            </a:pPr>
            <a:r>
              <a:rPr lang="en-US" sz="1200" dirty="0">
                <a:solidFill>
                  <a:schemeClr val="dk1"/>
                </a:solidFill>
                <a:latin typeface="Calibri"/>
                <a:cs typeface="Calibri"/>
                <a:sym typeface="Calibri"/>
              </a:rPr>
              <a:t>Performance capacity</a:t>
            </a:r>
          </a:p>
          <a:p>
            <a:pPr algn="ctr"/>
            <a:r>
              <a:rPr lang="en-US" sz="1000" dirty="0">
                <a:solidFill>
                  <a:schemeClr val="dk1"/>
                </a:solidFill>
                <a:latin typeface="Calibri"/>
                <a:cs typeface="Calibri"/>
                <a:sym typeface="Calibri"/>
              </a:rPr>
              <a:t> </a:t>
            </a:r>
            <a:endParaRPr sz="1000" dirty="0"/>
          </a:p>
        </p:txBody>
      </p:sp>
      <p:sp>
        <p:nvSpPr>
          <p:cNvPr id="87" name="Google Shape;87;p1"/>
          <p:cNvSpPr/>
          <p:nvPr/>
        </p:nvSpPr>
        <p:spPr>
          <a:xfrm>
            <a:off x="909376" y="92133"/>
            <a:ext cx="7415683" cy="1246483"/>
          </a:xfrm>
          <a:prstGeom prst="roundRect">
            <a:avLst>
              <a:gd name="adj" fmla="val 16667"/>
            </a:avLst>
          </a:prstGeom>
          <a:noFill/>
          <a:ln w="12700" cap="flat" cmpd="sng">
            <a:solidFill>
              <a:schemeClr val="accent2"/>
            </a:solidFill>
            <a:prstDash val="solid"/>
            <a:miter lim="800000"/>
            <a:headEnd type="none" w="sm" len="sm"/>
            <a:tailEnd type="none" w="sm" len="sm"/>
          </a:ln>
        </p:spPr>
        <p:txBody>
          <a:bodyPr spcFirstLastPara="1" wrap="square" lIns="68569" tIns="34275" rIns="68569" bIns="34275" anchor="ctr" anchorCtr="0">
            <a:noAutofit/>
          </a:bodyPr>
          <a:lstStyle/>
          <a:p>
            <a:pPr algn="ctr"/>
            <a:endParaRPr sz="1350">
              <a:solidFill>
                <a:schemeClr val="lt1"/>
              </a:solidFill>
              <a:latin typeface="Calibri"/>
              <a:ea typeface="Calibri"/>
              <a:cs typeface="Calibri"/>
              <a:sym typeface="Calibri"/>
            </a:endParaRPr>
          </a:p>
        </p:txBody>
      </p:sp>
      <p:sp>
        <p:nvSpPr>
          <p:cNvPr id="88" name="Google Shape;88;p1"/>
          <p:cNvSpPr/>
          <p:nvPr/>
        </p:nvSpPr>
        <p:spPr>
          <a:xfrm>
            <a:off x="909376" y="1587411"/>
            <a:ext cx="3058470" cy="563761"/>
          </a:xfrm>
          <a:prstGeom prst="roundRect">
            <a:avLst>
              <a:gd name="adj" fmla="val 16667"/>
            </a:avLst>
          </a:prstGeom>
          <a:noFill/>
          <a:ln w="12700" cap="flat" cmpd="sng">
            <a:solidFill>
              <a:srgbClr val="974705"/>
            </a:solidFill>
            <a:prstDash val="solid"/>
            <a:miter lim="800000"/>
            <a:headEnd type="none" w="sm" len="sm"/>
            <a:tailEnd type="none" w="sm" len="sm"/>
          </a:ln>
        </p:spPr>
        <p:txBody>
          <a:bodyPr spcFirstLastPara="1" wrap="square" lIns="68569" tIns="34275" rIns="68569" bIns="34275" anchor="ctr" anchorCtr="0">
            <a:noAutofit/>
          </a:bodyPr>
          <a:lstStyle/>
          <a:p>
            <a:pPr algn="ctr"/>
            <a:r>
              <a:rPr lang="en-US" sz="1200" b="1" dirty="0">
                <a:solidFill>
                  <a:schemeClr val="dk1"/>
                </a:solidFill>
                <a:latin typeface="Calibri"/>
                <a:ea typeface="Calibri"/>
                <a:cs typeface="Calibri"/>
                <a:sym typeface="Calibri"/>
              </a:rPr>
              <a:t>Goal-setting process </a:t>
            </a:r>
          </a:p>
          <a:p>
            <a:pPr marL="171450" indent="-171450" algn="ctr">
              <a:buFont typeface="Arial" panose="020B0604020202020204" pitchFamily="34" charset="0"/>
              <a:buChar char="•"/>
            </a:pPr>
            <a:r>
              <a:rPr lang="en-US" sz="1200" dirty="0">
                <a:solidFill>
                  <a:schemeClr val="dk1"/>
                </a:solidFill>
                <a:latin typeface="Calibri"/>
                <a:cs typeface="Calibri"/>
                <a:sym typeface="Calibri"/>
              </a:rPr>
              <a:t>Client-centered</a:t>
            </a:r>
          </a:p>
          <a:p>
            <a:pPr marL="171450" indent="-171450" algn="ctr">
              <a:buFont typeface="Arial" panose="020B0604020202020204" pitchFamily="34" charset="0"/>
              <a:buChar char="•"/>
            </a:pPr>
            <a:r>
              <a:rPr lang="en-US" sz="1200" dirty="0">
                <a:solidFill>
                  <a:schemeClr val="dk1"/>
                </a:solidFill>
                <a:latin typeface="Calibri"/>
                <a:cs typeface="Calibri"/>
                <a:sym typeface="Calibri"/>
              </a:rPr>
              <a:t>Realistic </a:t>
            </a:r>
            <a:endParaRPr sz="1200" dirty="0"/>
          </a:p>
        </p:txBody>
      </p:sp>
      <p:sp>
        <p:nvSpPr>
          <p:cNvPr id="89" name="Google Shape;89;p1"/>
          <p:cNvSpPr/>
          <p:nvPr/>
        </p:nvSpPr>
        <p:spPr>
          <a:xfrm>
            <a:off x="5146145" y="1602487"/>
            <a:ext cx="3178913" cy="548685"/>
          </a:xfrm>
          <a:prstGeom prst="roundRect">
            <a:avLst>
              <a:gd name="adj" fmla="val 16667"/>
            </a:avLst>
          </a:prstGeom>
          <a:noFill/>
          <a:ln w="12700" cap="flat" cmpd="sng">
            <a:solidFill>
              <a:srgbClr val="974705"/>
            </a:solidFill>
            <a:prstDash val="solid"/>
            <a:miter lim="800000"/>
            <a:headEnd type="none" w="sm" len="sm"/>
            <a:tailEnd type="none" w="sm" len="sm"/>
          </a:ln>
        </p:spPr>
        <p:txBody>
          <a:bodyPr spcFirstLastPara="1" wrap="square" lIns="68569" tIns="34275" rIns="68569" bIns="34275" anchor="ctr" anchorCtr="0">
            <a:noAutofit/>
          </a:bodyPr>
          <a:lstStyle/>
          <a:p>
            <a:pPr algn="ctr"/>
            <a:r>
              <a:rPr lang="en-US" sz="1200" b="1" dirty="0">
                <a:solidFill>
                  <a:schemeClr val="dk1"/>
                </a:solidFill>
                <a:latin typeface="Calibri"/>
                <a:ea typeface="Calibri"/>
                <a:cs typeface="Calibri"/>
                <a:sym typeface="Calibri"/>
              </a:rPr>
              <a:t>Patient tailored plan</a:t>
            </a:r>
          </a:p>
          <a:p>
            <a:pPr algn="ctr"/>
            <a:r>
              <a:rPr lang="en-US" sz="1200" dirty="0">
                <a:solidFill>
                  <a:schemeClr val="dk1"/>
                </a:solidFill>
                <a:latin typeface="Calibri"/>
                <a:ea typeface="Calibri"/>
                <a:cs typeface="Calibri"/>
                <a:sym typeface="Calibri"/>
              </a:rPr>
              <a:t>= goal- and task-oriented approach </a:t>
            </a:r>
            <a:endParaRPr sz="1200" dirty="0"/>
          </a:p>
        </p:txBody>
      </p:sp>
      <p:sp>
        <p:nvSpPr>
          <p:cNvPr id="90" name="Google Shape;90;p1"/>
          <p:cNvSpPr/>
          <p:nvPr/>
        </p:nvSpPr>
        <p:spPr>
          <a:xfrm>
            <a:off x="4185767" y="1684842"/>
            <a:ext cx="782516" cy="263769"/>
          </a:xfrm>
          <a:prstGeom prst="rightArrow">
            <a:avLst>
              <a:gd name="adj1" fmla="val 50000"/>
              <a:gd name="adj2" fmla="val 50000"/>
            </a:avLst>
          </a:prstGeom>
          <a:solidFill>
            <a:schemeClr val="accent2"/>
          </a:solidFill>
          <a:ln w="12700" cap="flat" cmpd="sng">
            <a:solidFill>
              <a:schemeClr val="accent2"/>
            </a:solidFill>
            <a:prstDash val="solid"/>
            <a:miter lim="800000"/>
            <a:headEnd type="none" w="sm" len="sm"/>
            <a:tailEnd type="none" w="sm" len="sm"/>
          </a:ln>
        </p:spPr>
        <p:txBody>
          <a:bodyPr spcFirstLastPara="1" wrap="square" lIns="68569" tIns="34275" rIns="68569" bIns="34275" anchor="ctr" anchorCtr="0">
            <a:noAutofit/>
          </a:bodyPr>
          <a:lstStyle/>
          <a:p>
            <a:pPr algn="ctr"/>
            <a:endParaRPr sz="1350">
              <a:solidFill>
                <a:schemeClr val="lt1"/>
              </a:solidFill>
              <a:latin typeface="Calibri"/>
              <a:ea typeface="Calibri"/>
              <a:cs typeface="Calibri"/>
              <a:sym typeface="Calibri"/>
            </a:endParaRPr>
          </a:p>
        </p:txBody>
      </p:sp>
      <p:sp>
        <p:nvSpPr>
          <p:cNvPr id="93" name="Google Shape;93;p1"/>
          <p:cNvSpPr/>
          <p:nvPr/>
        </p:nvSpPr>
        <p:spPr>
          <a:xfrm>
            <a:off x="502419" y="66229"/>
            <a:ext cx="8053752" cy="2258451"/>
          </a:xfrm>
          <a:prstGeom prst="roundRect">
            <a:avLst>
              <a:gd name="adj" fmla="val 16667"/>
            </a:avLst>
          </a:prstGeom>
          <a:noFill/>
          <a:ln w="12700" cap="flat" cmpd="sng">
            <a:solidFill>
              <a:schemeClr val="accent4"/>
            </a:solidFill>
            <a:prstDash val="solid"/>
            <a:miter lim="800000"/>
            <a:headEnd type="none" w="sm" len="sm"/>
            <a:tailEnd type="none" w="sm" len="sm"/>
          </a:ln>
        </p:spPr>
        <p:txBody>
          <a:bodyPr spcFirstLastPara="1" wrap="square" lIns="68569" tIns="34275" rIns="68569" bIns="34275" anchor="ctr" anchorCtr="0">
            <a:noAutofit/>
          </a:bodyPr>
          <a:lstStyle/>
          <a:p>
            <a:endParaRPr sz="1350">
              <a:solidFill>
                <a:schemeClr val="lt1"/>
              </a:solidFill>
              <a:latin typeface="Calibri"/>
              <a:ea typeface="Calibri"/>
              <a:cs typeface="Calibri"/>
              <a:sym typeface="Calibri"/>
            </a:endParaRPr>
          </a:p>
        </p:txBody>
      </p:sp>
      <p:sp>
        <p:nvSpPr>
          <p:cNvPr id="94" name="Google Shape;94;p1"/>
          <p:cNvSpPr/>
          <p:nvPr/>
        </p:nvSpPr>
        <p:spPr>
          <a:xfrm>
            <a:off x="3794979" y="1123192"/>
            <a:ext cx="1574922" cy="378070"/>
          </a:xfrm>
          <a:prstGeom prst="roundRect">
            <a:avLst>
              <a:gd name="adj" fmla="val 16667"/>
            </a:avLst>
          </a:prstGeom>
          <a:solidFill>
            <a:schemeClr val="accent2"/>
          </a:solidFill>
          <a:ln w="12700" cap="flat" cmpd="sng">
            <a:solidFill>
              <a:schemeClr val="accent2"/>
            </a:solidFill>
            <a:prstDash val="solid"/>
            <a:miter lim="800000"/>
            <a:headEnd type="none" w="sm" len="sm"/>
            <a:tailEnd type="none" w="sm" len="sm"/>
          </a:ln>
        </p:spPr>
        <p:txBody>
          <a:bodyPr spcFirstLastPara="1" wrap="square" lIns="68569" tIns="34275" rIns="68569" bIns="34275" anchor="ctr" anchorCtr="0">
            <a:noAutofit/>
          </a:bodyPr>
          <a:lstStyle/>
          <a:p>
            <a:pPr algn="ctr"/>
            <a:r>
              <a:rPr lang="en-US" sz="1200" dirty="0">
                <a:solidFill>
                  <a:schemeClr val="lt1"/>
                </a:solidFill>
                <a:latin typeface="Calibri"/>
                <a:cs typeface="Calibri"/>
                <a:sym typeface="Calibri"/>
              </a:rPr>
              <a:t>Thinking process</a:t>
            </a:r>
            <a:endParaRPr sz="1200" dirty="0"/>
          </a:p>
        </p:txBody>
      </p:sp>
      <p:sp>
        <p:nvSpPr>
          <p:cNvPr id="95" name="Google Shape;95;p1"/>
          <p:cNvSpPr/>
          <p:nvPr/>
        </p:nvSpPr>
        <p:spPr>
          <a:xfrm>
            <a:off x="3797606" y="2210481"/>
            <a:ext cx="1572295" cy="378070"/>
          </a:xfrm>
          <a:prstGeom prst="roundRect">
            <a:avLst>
              <a:gd name="adj" fmla="val 16667"/>
            </a:avLst>
          </a:prstGeom>
          <a:solidFill>
            <a:schemeClr val="accent3"/>
          </a:solidFill>
          <a:ln w="12700" cap="flat" cmpd="sng">
            <a:solidFill>
              <a:schemeClr val="accent3"/>
            </a:solidFill>
            <a:prstDash val="solid"/>
            <a:miter lim="800000"/>
            <a:headEnd type="none" w="sm" len="sm"/>
            <a:tailEnd type="none" w="sm" len="sm"/>
          </a:ln>
        </p:spPr>
        <p:txBody>
          <a:bodyPr spcFirstLastPara="1" wrap="square" lIns="68569" tIns="34275" rIns="68569" bIns="34275" anchor="ctr" anchorCtr="0">
            <a:noAutofit/>
          </a:bodyPr>
          <a:lstStyle/>
          <a:p>
            <a:pPr algn="ctr"/>
            <a:r>
              <a:rPr lang="en-US" sz="1200" dirty="0">
                <a:solidFill>
                  <a:schemeClr val="lt1"/>
                </a:solidFill>
                <a:latin typeface="Calibri"/>
                <a:ea typeface="Calibri"/>
                <a:cs typeface="Calibri"/>
                <a:sym typeface="Calibri"/>
              </a:rPr>
              <a:t>Acting process </a:t>
            </a:r>
            <a:endParaRPr sz="1200" dirty="0"/>
          </a:p>
        </p:txBody>
      </p:sp>
      <p:sp>
        <p:nvSpPr>
          <p:cNvPr id="96" name="Google Shape;96;p1"/>
          <p:cNvSpPr/>
          <p:nvPr/>
        </p:nvSpPr>
        <p:spPr>
          <a:xfrm>
            <a:off x="502419" y="2666861"/>
            <a:ext cx="3949001" cy="2410410"/>
          </a:xfrm>
          <a:prstGeom prst="roundRect">
            <a:avLst>
              <a:gd name="adj" fmla="val 16667"/>
            </a:avLst>
          </a:prstGeom>
          <a:noFill/>
          <a:ln w="12700" cap="flat" cmpd="sng">
            <a:solidFill>
              <a:schemeClr val="accent3"/>
            </a:solidFill>
            <a:prstDash val="solid"/>
            <a:miter lim="800000"/>
            <a:headEnd type="none" w="sm" len="sm"/>
            <a:tailEnd type="none" w="sm" len="sm"/>
          </a:ln>
        </p:spPr>
        <p:txBody>
          <a:bodyPr spcFirstLastPara="1" wrap="square" lIns="68569" tIns="34275" rIns="68569" bIns="34275" anchor="ctr" anchorCtr="0">
            <a:noAutofit/>
          </a:bodyPr>
          <a:lstStyle/>
          <a:p>
            <a:pPr marL="128588" indent="-71438">
              <a:buClr>
                <a:schemeClr val="dk1"/>
              </a:buClr>
              <a:buSzPts val="1200"/>
            </a:pPr>
            <a:endParaRPr sz="900" dirty="0">
              <a:solidFill>
                <a:schemeClr val="dk1"/>
              </a:solidFill>
              <a:latin typeface="Calibri"/>
              <a:ea typeface="Calibri"/>
              <a:cs typeface="Calibri"/>
              <a:sym typeface="Calibri"/>
            </a:endParaRPr>
          </a:p>
        </p:txBody>
      </p:sp>
      <p:sp>
        <p:nvSpPr>
          <p:cNvPr id="97" name="Google Shape;97;p1"/>
          <p:cNvSpPr/>
          <p:nvPr/>
        </p:nvSpPr>
        <p:spPr>
          <a:xfrm>
            <a:off x="4692582" y="2666861"/>
            <a:ext cx="3863589" cy="2367084"/>
          </a:xfrm>
          <a:prstGeom prst="roundRect">
            <a:avLst>
              <a:gd name="adj" fmla="val 16667"/>
            </a:avLst>
          </a:prstGeom>
          <a:noFill/>
          <a:ln w="12700" cap="flat" cmpd="sng">
            <a:solidFill>
              <a:schemeClr val="accent3"/>
            </a:solidFill>
            <a:prstDash val="solid"/>
            <a:miter lim="800000"/>
            <a:headEnd type="none" w="sm" len="sm"/>
            <a:tailEnd type="none" w="sm" len="sm"/>
          </a:ln>
        </p:spPr>
        <p:txBody>
          <a:bodyPr spcFirstLastPara="1" wrap="square" lIns="68569" tIns="34275" rIns="68569" bIns="34275" anchor="t" anchorCtr="0">
            <a:noAutofit/>
          </a:bodyPr>
          <a:lstStyle/>
          <a:p>
            <a:pPr algn="ctr"/>
            <a:r>
              <a:rPr lang="en-US" sz="1200" b="1" dirty="0">
                <a:solidFill>
                  <a:schemeClr val="dk1"/>
                </a:solidFill>
                <a:latin typeface="Calibri"/>
                <a:ea typeface="Calibri"/>
                <a:cs typeface="Calibri"/>
                <a:sym typeface="Calibri"/>
              </a:rPr>
              <a:t>Therapy dose</a:t>
            </a:r>
          </a:p>
          <a:p>
            <a:pPr algn="ctr"/>
            <a:r>
              <a:rPr lang="en-US" sz="1200" b="1" dirty="0">
                <a:solidFill>
                  <a:schemeClr val="dk1"/>
                </a:solidFill>
                <a:latin typeface="Calibri"/>
                <a:ea typeface="Calibri"/>
                <a:cs typeface="Calibri"/>
                <a:sym typeface="Calibri"/>
              </a:rPr>
              <a:t>= </a:t>
            </a:r>
            <a:r>
              <a:rPr lang="en-US" sz="1200" dirty="0">
                <a:solidFill>
                  <a:schemeClr val="dk1"/>
                </a:solidFill>
                <a:latin typeface="Calibri"/>
                <a:ea typeface="Calibri"/>
                <a:cs typeface="Calibri"/>
                <a:sym typeface="Calibri"/>
              </a:rPr>
              <a:t>patient-customized training load</a:t>
            </a:r>
          </a:p>
          <a:p>
            <a:pPr algn="ctr"/>
            <a:r>
              <a:rPr lang="en-US" sz="1200" dirty="0">
                <a:solidFill>
                  <a:schemeClr val="dk1"/>
                </a:solidFill>
                <a:latin typeface="Calibri"/>
                <a:ea typeface="Calibri"/>
                <a:cs typeface="Calibri"/>
                <a:sym typeface="Calibri"/>
              </a:rPr>
              <a:t> </a:t>
            </a:r>
          </a:p>
          <a:p>
            <a:pPr marL="171450" indent="-171450" algn="ctr">
              <a:buFont typeface="Arial" panose="020B0604020202020204" pitchFamily="34" charset="0"/>
              <a:buChar char="•"/>
            </a:pPr>
            <a:r>
              <a:rPr lang="en-US" sz="1200" dirty="0">
                <a:solidFill>
                  <a:schemeClr val="dk1"/>
                </a:solidFill>
                <a:latin typeface="Calibri"/>
                <a:cs typeface="Calibri"/>
                <a:sym typeface="Calibri"/>
              </a:rPr>
              <a:t>Perceived difficulty</a:t>
            </a:r>
          </a:p>
          <a:p>
            <a:pPr marL="171450" indent="-171450" algn="ctr">
              <a:buFont typeface="Arial" panose="020B0604020202020204" pitchFamily="34" charset="0"/>
              <a:buChar char="•"/>
            </a:pPr>
            <a:r>
              <a:rPr lang="en-US" sz="1200" dirty="0">
                <a:solidFill>
                  <a:schemeClr val="dk1"/>
                </a:solidFill>
                <a:latin typeface="Calibri"/>
                <a:cs typeface="Calibri"/>
                <a:sym typeface="Calibri"/>
              </a:rPr>
              <a:t>Perceived intensity</a:t>
            </a:r>
          </a:p>
          <a:p>
            <a:pPr marL="171450" indent="-171450" algn="ctr">
              <a:buFont typeface="Arial" panose="020B0604020202020204" pitchFamily="34" charset="0"/>
              <a:buChar char="•"/>
            </a:pPr>
            <a:r>
              <a:rPr lang="en-US" sz="1200" dirty="0">
                <a:solidFill>
                  <a:schemeClr val="dk1"/>
                </a:solidFill>
                <a:latin typeface="Calibri"/>
                <a:cs typeface="Calibri"/>
                <a:sym typeface="Calibri"/>
              </a:rPr>
              <a:t>Active time </a:t>
            </a:r>
          </a:p>
          <a:p>
            <a:pPr marL="171450" indent="-171450" algn="ctr">
              <a:buFont typeface="Arial" panose="020B0604020202020204" pitchFamily="34" charset="0"/>
              <a:buChar char="•"/>
            </a:pPr>
            <a:r>
              <a:rPr lang="en-US" sz="1200" dirty="0">
                <a:solidFill>
                  <a:schemeClr val="dk1"/>
                </a:solidFill>
                <a:latin typeface="Calibri"/>
                <a:cs typeface="Calibri"/>
                <a:sym typeface="Calibri"/>
              </a:rPr>
              <a:t>Repetitions </a:t>
            </a:r>
            <a:endParaRPr sz="1200" dirty="0"/>
          </a:p>
        </p:txBody>
      </p:sp>
      <p:sp>
        <p:nvSpPr>
          <p:cNvPr id="2" name="TextBox 1">
            <a:extLst>
              <a:ext uri="{FF2B5EF4-FFF2-40B4-BE49-F238E27FC236}">
                <a16:creationId xmlns:a16="http://schemas.microsoft.com/office/drawing/2014/main" id="{8567BD61-118C-4637-AA8B-8B5D90B16AC0}"/>
              </a:ext>
            </a:extLst>
          </p:cNvPr>
          <p:cNvSpPr txBox="1"/>
          <p:nvPr/>
        </p:nvSpPr>
        <p:spPr>
          <a:xfrm>
            <a:off x="1888072" y="2711922"/>
            <a:ext cx="1184356" cy="27699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685800" rtl="0" fontAlgn="auto" latinLnBrk="0" hangingPunct="0">
              <a:lnSpc>
                <a:spcPct val="100000"/>
              </a:lnSpc>
              <a:spcBef>
                <a:spcPts val="0"/>
              </a:spcBef>
              <a:spcAft>
                <a:spcPts val="0"/>
              </a:spcAft>
              <a:buClrTx/>
              <a:buSzTx/>
              <a:buFontTx/>
              <a:buNone/>
              <a:tabLst/>
            </a:pPr>
            <a:r>
              <a:rPr kumimoji="0" lang="en-US" sz="1200" b="1" i="0" u="none" strike="noStrike" cap="none" spc="0" normalizeH="0" baseline="0" dirty="0">
                <a:ln>
                  <a:noFill/>
                </a:ln>
                <a:solidFill>
                  <a:srgbClr val="1A1A1A"/>
                </a:solidFill>
                <a:effectLst/>
                <a:uFillTx/>
                <a:latin typeface="Calabri"/>
                <a:sym typeface="Tw Cen MT"/>
              </a:rPr>
              <a:t>Therapy content</a:t>
            </a:r>
          </a:p>
        </p:txBody>
      </p:sp>
      <p:sp>
        <p:nvSpPr>
          <p:cNvPr id="3" name="TextBox 2">
            <a:extLst>
              <a:ext uri="{FF2B5EF4-FFF2-40B4-BE49-F238E27FC236}">
                <a16:creationId xmlns:a16="http://schemas.microsoft.com/office/drawing/2014/main" id="{D73D73BC-7595-416D-9AE4-D6E2E8510182}"/>
              </a:ext>
            </a:extLst>
          </p:cNvPr>
          <p:cNvSpPr txBox="1"/>
          <p:nvPr/>
        </p:nvSpPr>
        <p:spPr>
          <a:xfrm>
            <a:off x="532465" y="2956455"/>
            <a:ext cx="2298594" cy="64632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171450" marR="0" indent="-171450" algn="l" defTabSz="685800" rtl="0" fontAlgn="auto" latinLnBrk="0" hangingPunct="0">
              <a:lnSpc>
                <a:spcPct val="100000"/>
              </a:lnSpc>
              <a:spcBef>
                <a:spcPts val="0"/>
              </a:spcBef>
              <a:spcAft>
                <a:spcPts val="0"/>
              </a:spcAft>
              <a:buClrTx/>
              <a:buSzTx/>
              <a:buFont typeface="Arial" panose="020B0604020202020204" pitchFamily="34" charset="0"/>
              <a:buChar char="•"/>
              <a:tabLst/>
            </a:pPr>
            <a:r>
              <a:rPr kumimoji="0" lang="en-US" sz="1200" b="0" i="0" u="none" strike="noStrike" cap="none" spc="0" normalizeH="0" baseline="0" dirty="0">
                <a:ln>
                  <a:noFill/>
                </a:ln>
                <a:solidFill>
                  <a:srgbClr val="1A1A1A"/>
                </a:solidFill>
                <a:effectLst/>
                <a:uFillTx/>
                <a:latin typeface="Calabri"/>
                <a:sym typeface="Tw Cen MT"/>
              </a:rPr>
              <a:t>Skill training</a:t>
            </a:r>
          </a:p>
          <a:p>
            <a:pPr marL="171450" marR="0" indent="-171450" algn="l" defTabSz="685800" rtl="0" fontAlgn="auto" latinLnBrk="0" hangingPunct="0">
              <a:lnSpc>
                <a:spcPct val="100000"/>
              </a:lnSpc>
              <a:spcBef>
                <a:spcPts val="0"/>
              </a:spcBef>
              <a:spcAft>
                <a:spcPts val="0"/>
              </a:spcAft>
              <a:buClrTx/>
              <a:buSzTx/>
              <a:buFont typeface="Arial" panose="020B0604020202020204" pitchFamily="34" charset="0"/>
              <a:buChar char="•"/>
              <a:tabLst/>
            </a:pPr>
            <a:r>
              <a:rPr lang="en-US" sz="1200" dirty="0">
                <a:latin typeface="Calabri"/>
              </a:rPr>
              <a:t>Strength training </a:t>
            </a:r>
          </a:p>
          <a:p>
            <a:pPr marL="171450" marR="0" indent="-171450" algn="l" defTabSz="685800" rtl="0" fontAlgn="auto" latinLnBrk="0" hangingPunct="0">
              <a:lnSpc>
                <a:spcPct val="100000"/>
              </a:lnSpc>
              <a:spcBef>
                <a:spcPts val="0"/>
              </a:spcBef>
              <a:spcAft>
                <a:spcPts val="0"/>
              </a:spcAft>
              <a:buClrTx/>
              <a:buSzTx/>
              <a:buFont typeface="Arial" panose="020B0604020202020204" pitchFamily="34" charset="0"/>
              <a:buChar char="•"/>
              <a:tabLst/>
            </a:pPr>
            <a:r>
              <a:rPr kumimoji="0" lang="en-US" sz="1200" b="0" i="0" u="none" strike="noStrike" cap="none" spc="0" normalizeH="0" baseline="0" dirty="0">
                <a:ln>
                  <a:noFill/>
                </a:ln>
                <a:solidFill>
                  <a:srgbClr val="1A1A1A"/>
                </a:solidFill>
                <a:effectLst/>
                <a:uFillTx/>
                <a:latin typeface="Calabri"/>
                <a:sym typeface="Tw Cen MT"/>
              </a:rPr>
              <a:t>Endurance training </a:t>
            </a:r>
          </a:p>
        </p:txBody>
      </p:sp>
      <p:sp>
        <p:nvSpPr>
          <p:cNvPr id="22" name="TextBox 21">
            <a:extLst>
              <a:ext uri="{FF2B5EF4-FFF2-40B4-BE49-F238E27FC236}">
                <a16:creationId xmlns:a16="http://schemas.microsoft.com/office/drawing/2014/main" id="{31B8251D-47D6-4CD3-8045-6E74A6A375E1}"/>
              </a:ext>
            </a:extLst>
          </p:cNvPr>
          <p:cNvSpPr txBox="1"/>
          <p:nvPr/>
        </p:nvSpPr>
        <p:spPr>
          <a:xfrm>
            <a:off x="2376435" y="3002021"/>
            <a:ext cx="2373286" cy="207749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171450" marR="0" indent="-171450" algn="l" defTabSz="685800" rtl="0" fontAlgn="auto" latinLnBrk="0" hangingPunct="0">
              <a:lnSpc>
                <a:spcPct val="100000"/>
              </a:lnSpc>
              <a:spcBef>
                <a:spcPts val="0"/>
              </a:spcBef>
              <a:spcAft>
                <a:spcPts val="0"/>
              </a:spcAft>
              <a:buClrTx/>
              <a:buSzTx/>
              <a:buFont typeface="Arial" panose="020B0604020202020204" pitchFamily="34" charset="0"/>
              <a:buChar char="•"/>
              <a:tabLst/>
            </a:pPr>
            <a:r>
              <a:rPr kumimoji="0" lang="en-US" sz="1200" b="0" i="0" u="none" strike="noStrike" cap="none" spc="0" normalizeH="0" baseline="0" dirty="0">
                <a:ln>
                  <a:noFill/>
                </a:ln>
                <a:solidFill>
                  <a:srgbClr val="1A1A1A"/>
                </a:solidFill>
                <a:effectLst/>
                <a:uFillTx/>
                <a:latin typeface="Calabri"/>
                <a:sym typeface="Tw Cen MT"/>
              </a:rPr>
              <a:t>Total skill practice</a:t>
            </a:r>
          </a:p>
          <a:p>
            <a:pPr marL="171450" marR="0" indent="-171450" algn="l" defTabSz="685800" rtl="0" fontAlgn="auto" latinLnBrk="0" hangingPunct="0">
              <a:lnSpc>
                <a:spcPct val="100000"/>
              </a:lnSpc>
              <a:spcBef>
                <a:spcPts val="0"/>
              </a:spcBef>
              <a:spcAft>
                <a:spcPts val="0"/>
              </a:spcAft>
              <a:buClrTx/>
              <a:buSzTx/>
              <a:buFont typeface="Arial" panose="020B0604020202020204" pitchFamily="34" charset="0"/>
              <a:buChar char="•"/>
              <a:tabLst/>
            </a:pPr>
            <a:r>
              <a:rPr lang="en-US" sz="1200" dirty="0">
                <a:latin typeface="Calabri"/>
              </a:rPr>
              <a:t>Context-specific environment </a:t>
            </a:r>
          </a:p>
          <a:p>
            <a:pPr marL="171450" marR="0" indent="-171450" algn="l" defTabSz="685800" rtl="0" fontAlgn="auto" latinLnBrk="0" hangingPunct="0">
              <a:lnSpc>
                <a:spcPct val="100000"/>
              </a:lnSpc>
              <a:spcBef>
                <a:spcPts val="0"/>
              </a:spcBef>
              <a:spcAft>
                <a:spcPts val="0"/>
              </a:spcAft>
              <a:buClrTx/>
              <a:buSzTx/>
              <a:buFont typeface="Arial" panose="020B0604020202020204" pitchFamily="34" charset="0"/>
              <a:buChar char="•"/>
              <a:tabLst/>
            </a:pPr>
            <a:r>
              <a:rPr kumimoji="0" lang="en-US" sz="1200" b="0" i="0" u="none" strike="noStrike" cap="none" spc="0" normalizeH="0" baseline="0" dirty="0">
                <a:ln>
                  <a:noFill/>
                </a:ln>
                <a:solidFill>
                  <a:srgbClr val="1A1A1A"/>
                </a:solidFill>
                <a:effectLst/>
                <a:uFillTx/>
                <a:latin typeface="Calabri"/>
                <a:sym typeface="Tw Cen MT"/>
              </a:rPr>
              <a:t>Real-life objects </a:t>
            </a:r>
          </a:p>
          <a:p>
            <a:pPr marL="171450" marR="0" indent="-171450" algn="l" defTabSz="685800" rtl="0" fontAlgn="auto" latinLnBrk="0" hangingPunct="0">
              <a:lnSpc>
                <a:spcPct val="100000"/>
              </a:lnSpc>
              <a:spcBef>
                <a:spcPts val="0"/>
              </a:spcBef>
              <a:spcAft>
                <a:spcPts val="0"/>
              </a:spcAft>
              <a:buClrTx/>
              <a:buSzTx/>
              <a:buFont typeface="Arial" panose="020B0604020202020204" pitchFamily="34" charset="0"/>
              <a:buChar char="•"/>
              <a:tabLst/>
            </a:pPr>
            <a:r>
              <a:rPr lang="en-US" sz="1200" dirty="0">
                <a:latin typeface="Calabri"/>
              </a:rPr>
              <a:t>Client-centered patient goal </a:t>
            </a:r>
            <a:endParaRPr kumimoji="0" lang="en-US" sz="1200" b="0" i="0" u="none" strike="noStrike" cap="none" spc="0" normalizeH="0" baseline="0" dirty="0">
              <a:ln>
                <a:noFill/>
              </a:ln>
              <a:solidFill>
                <a:srgbClr val="1A1A1A"/>
              </a:solidFill>
              <a:effectLst/>
              <a:uFillTx/>
              <a:latin typeface="Calabri"/>
              <a:sym typeface="Tw Cen MT"/>
            </a:endParaRPr>
          </a:p>
          <a:p>
            <a:pPr marL="171450" marR="0" indent="-171450" algn="l" defTabSz="685800" rtl="0" fontAlgn="auto" latinLnBrk="0" hangingPunct="0">
              <a:lnSpc>
                <a:spcPct val="100000"/>
              </a:lnSpc>
              <a:spcBef>
                <a:spcPts val="0"/>
              </a:spcBef>
              <a:spcAft>
                <a:spcPts val="0"/>
              </a:spcAft>
              <a:buClrTx/>
              <a:buSzTx/>
              <a:buFont typeface="Arial" panose="020B0604020202020204" pitchFamily="34" charset="0"/>
              <a:buChar char="•"/>
              <a:tabLst/>
            </a:pPr>
            <a:r>
              <a:rPr kumimoji="0" lang="en-US" sz="1200" b="0" i="0" u="none" strike="noStrike" cap="none" spc="0" normalizeH="0" baseline="0" dirty="0">
                <a:ln>
                  <a:noFill/>
                </a:ln>
                <a:solidFill>
                  <a:schemeClr val="tx1"/>
                </a:solidFill>
                <a:effectLst/>
                <a:uFillTx/>
                <a:latin typeface="Calabri"/>
                <a:sym typeface="Tw Cen MT"/>
              </a:rPr>
              <a:t>Exercise progression</a:t>
            </a:r>
          </a:p>
          <a:p>
            <a:pPr marL="171450" marR="0" indent="-171450" algn="l" defTabSz="685800" rtl="0" fontAlgn="auto" latinLnBrk="0" hangingPunct="0">
              <a:lnSpc>
                <a:spcPct val="100000"/>
              </a:lnSpc>
              <a:spcBef>
                <a:spcPts val="0"/>
              </a:spcBef>
              <a:spcAft>
                <a:spcPts val="0"/>
              </a:spcAft>
              <a:buClrTx/>
              <a:buSzTx/>
              <a:buFont typeface="Arial" panose="020B0604020202020204" pitchFamily="34" charset="0"/>
              <a:buChar char="•"/>
              <a:tabLst/>
            </a:pPr>
            <a:r>
              <a:rPr lang="en-US" sz="1200" dirty="0">
                <a:solidFill>
                  <a:schemeClr val="tx1"/>
                </a:solidFill>
                <a:latin typeface="Calabri"/>
              </a:rPr>
              <a:t>Exercise variety</a:t>
            </a:r>
          </a:p>
          <a:p>
            <a:pPr marL="171450" marR="0" indent="-171450" algn="l" defTabSz="685800" rtl="0" fontAlgn="auto" latinLnBrk="0" hangingPunct="0">
              <a:lnSpc>
                <a:spcPct val="100000"/>
              </a:lnSpc>
              <a:spcBef>
                <a:spcPts val="0"/>
              </a:spcBef>
              <a:spcAft>
                <a:spcPts val="0"/>
              </a:spcAft>
              <a:buClrTx/>
              <a:buSzTx/>
              <a:buFont typeface="Arial" panose="020B0604020202020204" pitchFamily="34" charset="0"/>
              <a:buChar char="•"/>
              <a:tabLst/>
            </a:pPr>
            <a:r>
              <a:rPr kumimoji="0" lang="en-US" sz="1200" b="0" i="0" u="none" strike="noStrike" cap="none" spc="0" normalizeH="0" baseline="0" dirty="0">
                <a:ln>
                  <a:noFill/>
                </a:ln>
                <a:solidFill>
                  <a:srgbClr val="1A1A1A"/>
                </a:solidFill>
                <a:effectLst/>
                <a:uFillTx/>
                <a:latin typeface="Calabri"/>
                <a:sym typeface="Tw Cen MT"/>
              </a:rPr>
              <a:t>Feedback</a:t>
            </a:r>
          </a:p>
          <a:p>
            <a:pPr marL="171450" marR="0" indent="-171450" algn="l" defTabSz="685800" rtl="0" fontAlgn="auto" latinLnBrk="0" hangingPunct="0">
              <a:lnSpc>
                <a:spcPct val="100000"/>
              </a:lnSpc>
              <a:spcBef>
                <a:spcPts val="0"/>
              </a:spcBef>
              <a:spcAft>
                <a:spcPts val="0"/>
              </a:spcAft>
              <a:buClrTx/>
              <a:buSzTx/>
              <a:buFont typeface="Arial" panose="020B0604020202020204" pitchFamily="34" charset="0"/>
              <a:buChar char="•"/>
              <a:tabLst/>
            </a:pPr>
            <a:r>
              <a:rPr lang="en-US" sz="1200" dirty="0">
                <a:latin typeface="Calabri"/>
              </a:rPr>
              <a:t>Functional movements </a:t>
            </a:r>
          </a:p>
          <a:p>
            <a:pPr marL="171450" marR="0" indent="-171450" algn="l" defTabSz="685800" rtl="0" fontAlgn="auto" latinLnBrk="0" hangingPunct="0">
              <a:lnSpc>
                <a:spcPct val="100000"/>
              </a:lnSpc>
              <a:spcBef>
                <a:spcPts val="0"/>
              </a:spcBef>
              <a:spcAft>
                <a:spcPts val="0"/>
              </a:spcAft>
              <a:buClrTx/>
              <a:buSzTx/>
              <a:buFont typeface="Arial" panose="020B0604020202020204" pitchFamily="34" charset="0"/>
              <a:buChar char="•"/>
              <a:tabLst/>
            </a:pPr>
            <a:r>
              <a:rPr lang="en-US" sz="1200" dirty="0">
                <a:latin typeface="Calabri"/>
              </a:rPr>
              <a:t>Multiple movement planes</a:t>
            </a:r>
          </a:p>
          <a:p>
            <a:pPr marL="171450" marR="0" indent="-171450" algn="l" defTabSz="685800" rtl="0" fontAlgn="auto" latinLnBrk="0" hangingPunct="0">
              <a:lnSpc>
                <a:spcPct val="100000"/>
              </a:lnSpc>
              <a:spcBef>
                <a:spcPts val="0"/>
              </a:spcBef>
              <a:spcAft>
                <a:spcPts val="0"/>
              </a:spcAft>
              <a:buClrTx/>
              <a:buSzTx/>
              <a:buFont typeface="Arial" panose="020B0604020202020204" pitchFamily="34" charset="0"/>
              <a:buChar char="•"/>
              <a:tabLst/>
            </a:pPr>
            <a:r>
              <a:rPr lang="en-US" sz="1200" dirty="0">
                <a:latin typeface="Calabri"/>
              </a:rPr>
              <a:t>Bimanual practice </a:t>
            </a:r>
          </a:p>
          <a:p>
            <a:pPr marR="0" algn="l" defTabSz="685800" rtl="0" fontAlgn="auto" latinLnBrk="0" hangingPunct="0">
              <a:lnSpc>
                <a:spcPct val="100000"/>
              </a:lnSpc>
              <a:spcBef>
                <a:spcPts val="0"/>
              </a:spcBef>
              <a:spcAft>
                <a:spcPts val="0"/>
              </a:spcAft>
              <a:buClrTx/>
              <a:buSzTx/>
              <a:tabLst/>
            </a:pPr>
            <a:endParaRPr lang="en-US" sz="900" dirty="0">
              <a:latin typeface="Calabri"/>
            </a:endParaRPr>
          </a:p>
        </p:txBody>
      </p:sp>
      <p:sp>
        <p:nvSpPr>
          <p:cNvPr id="25" name="Google Shape;86;p1">
            <a:extLst>
              <a:ext uri="{FF2B5EF4-FFF2-40B4-BE49-F238E27FC236}">
                <a16:creationId xmlns:a16="http://schemas.microsoft.com/office/drawing/2014/main" id="{0763BA59-8EB5-4980-862C-A72CDEA3AE14}"/>
              </a:ext>
            </a:extLst>
          </p:cNvPr>
          <p:cNvSpPr/>
          <p:nvPr/>
        </p:nvSpPr>
        <p:spPr>
          <a:xfrm>
            <a:off x="5392869" y="434314"/>
            <a:ext cx="2211263" cy="685800"/>
          </a:xfrm>
          <a:prstGeom prst="roundRect">
            <a:avLst>
              <a:gd name="adj" fmla="val 16667"/>
            </a:avLst>
          </a:prstGeom>
          <a:noFill/>
          <a:ln w="19050" cap="flat" cmpd="sng">
            <a:solidFill>
              <a:schemeClr val="accent5">
                <a:lumMod val="75000"/>
              </a:schemeClr>
            </a:solidFill>
            <a:prstDash val="solid"/>
            <a:miter lim="800000"/>
            <a:headEnd type="none" w="sm" len="sm"/>
            <a:tailEnd type="none" w="sm" len="sm"/>
          </a:ln>
        </p:spPr>
        <p:txBody>
          <a:bodyPr spcFirstLastPara="1" wrap="square" lIns="68569" tIns="34275" rIns="68569" bIns="34275" anchor="ctr" anchorCtr="0">
            <a:noAutofit/>
          </a:bodyPr>
          <a:lstStyle/>
          <a:p>
            <a:pPr algn="ctr"/>
            <a:r>
              <a:rPr lang="en-US" sz="1200" b="1" dirty="0">
                <a:solidFill>
                  <a:schemeClr val="dk1"/>
                </a:solidFill>
                <a:latin typeface="Calibri"/>
                <a:ea typeface="Calibri"/>
                <a:cs typeface="Calibri"/>
                <a:sym typeface="Calibri"/>
              </a:rPr>
              <a:t>Client system </a:t>
            </a:r>
            <a:endParaRPr sz="12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90"/>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3"/>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95"/>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96"/>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2"/>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9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 grpId="0" animBg="1"/>
      <p:bldP spid="85" grpId="0" animBg="1"/>
      <p:bldP spid="87" grpId="0" animBg="1"/>
      <p:bldP spid="88" grpId="0" animBg="1"/>
      <p:bldP spid="89" grpId="0" animBg="1"/>
      <p:bldP spid="90" grpId="0" animBg="1"/>
      <p:bldP spid="93" grpId="0" animBg="1"/>
      <p:bldP spid="94" grpId="0" animBg="1"/>
      <p:bldP spid="95" grpId="0" animBg="1"/>
      <p:bldP spid="96" grpId="0" animBg="1"/>
      <p:bldP spid="97" grpId="0" animBg="1"/>
      <p:bldP spid="2" grpId="0"/>
      <p:bldP spid="3" grpId="0"/>
      <p:bldP spid="22" grpId="0"/>
      <p:bldP spid="2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
          <p:cNvSpPr/>
          <p:nvPr/>
        </p:nvSpPr>
        <p:spPr>
          <a:xfrm>
            <a:off x="3774099" y="102036"/>
            <a:ext cx="1595802" cy="378070"/>
          </a:xfrm>
          <a:prstGeom prst="roundRect">
            <a:avLst>
              <a:gd name="adj" fmla="val 16667"/>
            </a:avLst>
          </a:prstGeom>
          <a:solidFill>
            <a:schemeClr val="accent5"/>
          </a:solidFill>
          <a:ln w="12700" cap="flat" cmpd="sng">
            <a:solidFill>
              <a:schemeClr val="accent5"/>
            </a:solidFill>
            <a:prstDash val="solid"/>
            <a:miter lim="800000"/>
            <a:headEnd type="none" w="sm" len="sm"/>
            <a:tailEnd type="none" w="sm" len="sm"/>
          </a:ln>
        </p:spPr>
        <p:txBody>
          <a:bodyPr spcFirstLastPara="1" wrap="square" lIns="68569" tIns="34275" rIns="68569" bIns="34275" anchor="ctr" anchorCtr="0">
            <a:noAutofit/>
          </a:bodyPr>
          <a:lstStyle/>
          <a:p>
            <a:pPr algn="ctr"/>
            <a:r>
              <a:rPr lang="en-US" sz="1200" dirty="0">
                <a:solidFill>
                  <a:schemeClr val="lt1"/>
                </a:solidFill>
                <a:latin typeface="Calibri"/>
                <a:ea typeface="Calibri"/>
                <a:cs typeface="Calibri"/>
                <a:sym typeface="Calibri"/>
              </a:rPr>
              <a:t>Gathering knowledge </a:t>
            </a:r>
            <a:endParaRPr sz="1200" dirty="0"/>
          </a:p>
        </p:txBody>
      </p:sp>
      <p:sp>
        <p:nvSpPr>
          <p:cNvPr id="85" name="Google Shape;85;p1"/>
          <p:cNvSpPr/>
          <p:nvPr/>
        </p:nvSpPr>
        <p:spPr>
          <a:xfrm>
            <a:off x="1758904" y="434314"/>
            <a:ext cx="2013107" cy="758060"/>
          </a:xfrm>
          <a:prstGeom prst="roundRect">
            <a:avLst>
              <a:gd name="adj" fmla="val 16667"/>
            </a:avLst>
          </a:prstGeom>
          <a:noFill/>
          <a:ln w="12700" cap="flat" cmpd="sng">
            <a:solidFill>
              <a:schemeClr val="accent5"/>
            </a:solidFill>
            <a:prstDash val="solid"/>
            <a:miter lim="800000"/>
            <a:headEnd type="none" w="sm" len="sm"/>
            <a:tailEnd type="none" w="sm" len="sm"/>
          </a:ln>
        </p:spPr>
        <p:txBody>
          <a:bodyPr spcFirstLastPara="1" wrap="square" lIns="68569" tIns="34275" rIns="68569" bIns="34275" anchor="ctr" anchorCtr="0">
            <a:noAutofit/>
          </a:bodyPr>
          <a:lstStyle/>
          <a:p>
            <a:pPr algn="ctr"/>
            <a:endParaRPr lang="en-US" sz="1000" b="1" dirty="0">
              <a:solidFill>
                <a:schemeClr val="dk1"/>
              </a:solidFill>
              <a:latin typeface="Calibri"/>
              <a:ea typeface="Calibri"/>
              <a:cs typeface="Calibri"/>
              <a:sym typeface="Calibri"/>
            </a:endParaRPr>
          </a:p>
          <a:p>
            <a:pPr algn="ctr"/>
            <a:r>
              <a:rPr lang="en-US" sz="1200" b="1" dirty="0">
                <a:solidFill>
                  <a:schemeClr val="bg1">
                    <a:lumMod val="50000"/>
                  </a:schemeClr>
                </a:solidFill>
                <a:latin typeface="Calibri"/>
                <a:ea typeface="Calibri"/>
                <a:cs typeface="Calibri"/>
                <a:sym typeface="Calibri"/>
              </a:rPr>
              <a:t>Person </a:t>
            </a:r>
          </a:p>
          <a:p>
            <a:pPr marL="171450" indent="-171450" algn="ctr">
              <a:buFont typeface="Arial" panose="020B0604020202020204" pitchFamily="34" charset="0"/>
              <a:buChar char="•"/>
            </a:pPr>
            <a:r>
              <a:rPr lang="en-US" sz="1200" dirty="0">
                <a:solidFill>
                  <a:schemeClr val="bg1">
                    <a:lumMod val="50000"/>
                  </a:schemeClr>
                </a:solidFill>
                <a:latin typeface="Calibri"/>
                <a:cs typeface="Calibri"/>
                <a:sym typeface="Calibri"/>
              </a:rPr>
              <a:t>Personal needs </a:t>
            </a:r>
          </a:p>
          <a:p>
            <a:pPr marL="171450" indent="-171450" algn="ctr">
              <a:buFont typeface="Arial" panose="020B0604020202020204" pitchFamily="34" charset="0"/>
              <a:buChar char="•"/>
            </a:pPr>
            <a:r>
              <a:rPr lang="en-US" sz="1200" dirty="0">
                <a:solidFill>
                  <a:schemeClr val="bg1">
                    <a:lumMod val="50000"/>
                  </a:schemeClr>
                </a:solidFill>
                <a:latin typeface="Calibri"/>
                <a:cs typeface="Calibri"/>
                <a:sym typeface="Calibri"/>
              </a:rPr>
              <a:t>Performance capacity</a:t>
            </a:r>
          </a:p>
          <a:p>
            <a:pPr algn="ctr"/>
            <a:r>
              <a:rPr lang="en-US" sz="1000" dirty="0">
                <a:solidFill>
                  <a:schemeClr val="dk1"/>
                </a:solidFill>
                <a:latin typeface="Calibri"/>
                <a:cs typeface="Calibri"/>
                <a:sym typeface="Calibri"/>
              </a:rPr>
              <a:t> </a:t>
            </a:r>
            <a:endParaRPr sz="1000" dirty="0"/>
          </a:p>
        </p:txBody>
      </p:sp>
      <p:sp>
        <p:nvSpPr>
          <p:cNvPr id="87" name="Google Shape;87;p1"/>
          <p:cNvSpPr/>
          <p:nvPr/>
        </p:nvSpPr>
        <p:spPr>
          <a:xfrm>
            <a:off x="909376" y="92133"/>
            <a:ext cx="7415683" cy="1246483"/>
          </a:xfrm>
          <a:prstGeom prst="roundRect">
            <a:avLst>
              <a:gd name="adj" fmla="val 16667"/>
            </a:avLst>
          </a:prstGeom>
          <a:noFill/>
          <a:ln w="12700" cap="flat" cmpd="sng">
            <a:solidFill>
              <a:schemeClr val="accent2">
                <a:lumMod val="20000"/>
                <a:lumOff val="80000"/>
              </a:schemeClr>
            </a:solidFill>
            <a:prstDash val="solid"/>
            <a:miter lim="800000"/>
            <a:headEnd type="none" w="sm" len="sm"/>
            <a:tailEnd type="none" w="sm" len="sm"/>
          </a:ln>
        </p:spPr>
        <p:txBody>
          <a:bodyPr spcFirstLastPara="1" wrap="square" lIns="68569" tIns="34275" rIns="68569" bIns="34275" anchor="ctr" anchorCtr="0">
            <a:noAutofit/>
          </a:bodyPr>
          <a:lstStyle/>
          <a:p>
            <a:pPr algn="ctr"/>
            <a:endParaRPr sz="1350">
              <a:solidFill>
                <a:schemeClr val="lt1"/>
              </a:solidFill>
              <a:latin typeface="Calibri"/>
              <a:ea typeface="Calibri"/>
              <a:cs typeface="Calibri"/>
              <a:sym typeface="Calibri"/>
            </a:endParaRPr>
          </a:p>
        </p:txBody>
      </p:sp>
      <p:sp>
        <p:nvSpPr>
          <p:cNvPr id="88" name="Google Shape;88;p1"/>
          <p:cNvSpPr/>
          <p:nvPr/>
        </p:nvSpPr>
        <p:spPr>
          <a:xfrm>
            <a:off x="909376" y="1587411"/>
            <a:ext cx="3058470" cy="563761"/>
          </a:xfrm>
          <a:prstGeom prst="roundRect">
            <a:avLst>
              <a:gd name="adj" fmla="val 16667"/>
            </a:avLst>
          </a:prstGeom>
          <a:noFill/>
          <a:ln w="12700" cap="flat" cmpd="sng">
            <a:solidFill>
              <a:schemeClr val="accent2">
                <a:lumMod val="20000"/>
                <a:lumOff val="80000"/>
              </a:schemeClr>
            </a:solidFill>
            <a:prstDash val="solid"/>
            <a:miter lim="800000"/>
            <a:headEnd type="none" w="sm" len="sm"/>
            <a:tailEnd type="none" w="sm" len="sm"/>
          </a:ln>
        </p:spPr>
        <p:txBody>
          <a:bodyPr spcFirstLastPara="1" wrap="square" lIns="68569" tIns="34275" rIns="68569" bIns="34275" anchor="ctr" anchorCtr="0">
            <a:noAutofit/>
          </a:bodyPr>
          <a:lstStyle/>
          <a:p>
            <a:pPr algn="ctr"/>
            <a:r>
              <a:rPr lang="en-US" sz="1200" b="1" dirty="0">
                <a:solidFill>
                  <a:schemeClr val="bg1">
                    <a:lumMod val="50000"/>
                  </a:schemeClr>
                </a:solidFill>
                <a:latin typeface="Calibri"/>
                <a:ea typeface="Calibri"/>
                <a:cs typeface="Calibri"/>
                <a:sym typeface="Calibri"/>
              </a:rPr>
              <a:t>Goal-setting process </a:t>
            </a:r>
          </a:p>
          <a:p>
            <a:pPr marL="171450" indent="-171450" algn="ctr">
              <a:buFont typeface="Arial" panose="020B0604020202020204" pitchFamily="34" charset="0"/>
              <a:buChar char="•"/>
            </a:pPr>
            <a:r>
              <a:rPr lang="en-US" sz="1200" dirty="0">
                <a:solidFill>
                  <a:schemeClr val="bg1">
                    <a:lumMod val="50000"/>
                  </a:schemeClr>
                </a:solidFill>
                <a:latin typeface="Calibri"/>
                <a:cs typeface="Calibri"/>
                <a:sym typeface="Calibri"/>
              </a:rPr>
              <a:t>Client-centered</a:t>
            </a:r>
          </a:p>
          <a:p>
            <a:pPr marL="171450" indent="-171450" algn="ctr">
              <a:buFont typeface="Arial" panose="020B0604020202020204" pitchFamily="34" charset="0"/>
              <a:buChar char="•"/>
            </a:pPr>
            <a:r>
              <a:rPr lang="en-US" sz="1200" dirty="0">
                <a:solidFill>
                  <a:schemeClr val="bg1">
                    <a:lumMod val="50000"/>
                  </a:schemeClr>
                </a:solidFill>
                <a:latin typeface="Calibri"/>
                <a:cs typeface="Calibri"/>
                <a:sym typeface="Calibri"/>
              </a:rPr>
              <a:t>Realistic </a:t>
            </a:r>
            <a:endParaRPr sz="1200" dirty="0">
              <a:solidFill>
                <a:schemeClr val="bg1">
                  <a:lumMod val="50000"/>
                </a:schemeClr>
              </a:solidFill>
            </a:endParaRPr>
          </a:p>
        </p:txBody>
      </p:sp>
      <p:sp>
        <p:nvSpPr>
          <p:cNvPr id="89" name="Google Shape;89;p1"/>
          <p:cNvSpPr/>
          <p:nvPr/>
        </p:nvSpPr>
        <p:spPr>
          <a:xfrm>
            <a:off x="5146145" y="1602487"/>
            <a:ext cx="3178913" cy="548685"/>
          </a:xfrm>
          <a:prstGeom prst="roundRect">
            <a:avLst>
              <a:gd name="adj" fmla="val 16667"/>
            </a:avLst>
          </a:prstGeom>
          <a:noFill/>
          <a:ln w="12700" cap="flat" cmpd="sng">
            <a:solidFill>
              <a:schemeClr val="accent2">
                <a:lumMod val="20000"/>
                <a:lumOff val="80000"/>
              </a:schemeClr>
            </a:solidFill>
            <a:prstDash val="solid"/>
            <a:miter lim="800000"/>
            <a:headEnd type="none" w="sm" len="sm"/>
            <a:tailEnd type="none" w="sm" len="sm"/>
          </a:ln>
        </p:spPr>
        <p:txBody>
          <a:bodyPr spcFirstLastPara="1" wrap="square" lIns="68569" tIns="34275" rIns="68569" bIns="34275" anchor="ctr" anchorCtr="0">
            <a:noAutofit/>
          </a:bodyPr>
          <a:lstStyle/>
          <a:p>
            <a:pPr algn="ctr"/>
            <a:r>
              <a:rPr lang="en-US" sz="1200" b="1" dirty="0">
                <a:solidFill>
                  <a:schemeClr val="bg1">
                    <a:lumMod val="50000"/>
                  </a:schemeClr>
                </a:solidFill>
                <a:latin typeface="Calibri"/>
                <a:ea typeface="Calibri"/>
                <a:cs typeface="Calibri"/>
                <a:sym typeface="Calibri"/>
              </a:rPr>
              <a:t>Patient tailored plan</a:t>
            </a:r>
          </a:p>
          <a:p>
            <a:pPr algn="ctr"/>
            <a:r>
              <a:rPr lang="en-US" sz="1200" dirty="0">
                <a:solidFill>
                  <a:schemeClr val="bg1">
                    <a:lumMod val="50000"/>
                  </a:schemeClr>
                </a:solidFill>
                <a:latin typeface="Calibri"/>
                <a:ea typeface="Calibri"/>
                <a:cs typeface="Calibri"/>
                <a:sym typeface="Calibri"/>
              </a:rPr>
              <a:t>= goal- and task-oriented approach </a:t>
            </a:r>
            <a:endParaRPr sz="1200" dirty="0">
              <a:solidFill>
                <a:schemeClr val="bg1">
                  <a:lumMod val="50000"/>
                </a:schemeClr>
              </a:solidFill>
            </a:endParaRPr>
          </a:p>
        </p:txBody>
      </p:sp>
      <p:sp>
        <p:nvSpPr>
          <p:cNvPr id="90" name="Google Shape;90;p1"/>
          <p:cNvSpPr/>
          <p:nvPr/>
        </p:nvSpPr>
        <p:spPr>
          <a:xfrm>
            <a:off x="4185767" y="1684842"/>
            <a:ext cx="782516" cy="263769"/>
          </a:xfrm>
          <a:prstGeom prst="rightArrow">
            <a:avLst>
              <a:gd name="adj1" fmla="val 50000"/>
              <a:gd name="adj2" fmla="val 50000"/>
            </a:avLst>
          </a:prstGeom>
          <a:solidFill>
            <a:schemeClr val="accent2">
              <a:lumMod val="20000"/>
              <a:lumOff val="80000"/>
            </a:schemeClr>
          </a:solidFill>
          <a:ln w="12700" cap="flat" cmpd="sng">
            <a:solidFill>
              <a:schemeClr val="accent2">
                <a:lumMod val="20000"/>
                <a:lumOff val="80000"/>
              </a:schemeClr>
            </a:solidFill>
            <a:prstDash val="solid"/>
            <a:miter lim="800000"/>
            <a:headEnd type="none" w="sm" len="sm"/>
            <a:tailEnd type="none" w="sm" len="sm"/>
          </a:ln>
        </p:spPr>
        <p:txBody>
          <a:bodyPr spcFirstLastPara="1" wrap="square" lIns="68569" tIns="34275" rIns="68569" bIns="34275" anchor="ctr" anchorCtr="0">
            <a:noAutofit/>
          </a:bodyPr>
          <a:lstStyle/>
          <a:p>
            <a:pPr algn="ctr"/>
            <a:endParaRPr sz="1350">
              <a:solidFill>
                <a:schemeClr val="lt1"/>
              </a:solidFill>
              <a:latin typeface="Calibri"/>
              <a:ea typeface="Calibri"/>
              <a:cs typeface="Calibri"/>
              <a:sym typeface="Calibri"/>
            </a:endParaRPr>
          </a:p>
        </p:txBody>
      </p:sp>
      <p:sp>
        <p:nvSpPr>
          <p:cNvPr id="93" name="Google Shape;93;p1"/>
          <p:cNvSpPr/>
          <p:nvPr/>
        </p:nvSpPr>
        <p:spPr>
          <a:xfrm>
            <a:off x="502419" y="66229"/>
            <a:ext cx="8053752" cy="2258451"/>
          </a:xfrm>
          <a:prstGeom prst="roundRect">
            <a:avLst>
              <a:gd name="adj" fmla="val 16667"/>
            </a:avLst>
          </a:prstGeom>
          <a:noFill/>
          <a:ln w="12700" cap="flat" cmpd="sng">
            <a:solidFill>
              <a:schemeClr val="accent3">
                <a:lumMod val="20000"/>
                <a:lumOff val="80000"/>
              </a:schemeClr>
            </a:solidFill>
            <a:prstDash val="solid"/>
            <a:miter lim="800000"/>
            <a:headEnd type="none" w="sm" len="sm"/>
            <a:tailEnd type="none" w="sm" len="sm"/>
          </a:ln>
        </p:spPr>
        <p:txBody>
          <a:bodyPr spcFirstLastPara="1" wrap="square" lIns="68569" tIns="34275" rIns="68569" bIns="34275" anchor="ctr" anchorCtr="0">
            <a:noAutofit/>
          </a:bodyPr>
          <a:lstStyle/>
          <a:p>
            <a:endParaRPr sz="1350">
              <a:solidFill>
                <a:schemeClr val="lt1"/>
              </a:solidFill>
              <a:latin typeface="Calibri"/>
              <a:ea typeface="Calibri"/>
              <a:cs typeface="Calibri"/>
              <a:sym typeface="Calibri"/>
            </a:endParaRPr>
          </a:p>
        </p:txBody>
      </p:sp>
      <p:sp>
        <p:nvSpPr>
          <p:cNvPr id="94" name="Google Shape;94;p1"/>
          <p:cNvSpPr/>
          <p:nvPr/>
        </p:nvSpPr>
        <p:spPr>
          <a:xfrm>
            <a:off x="3794979" y="1123192"/>
            <a:ext cx="1574922" cy="378070"/>
          </a:xfrm>
          <a:prstGeom prst="roundRect">
            <a:avLst>
              <a:gd name="adj" fmla="val 16667"/>
            </a:avLst>
          </a:prstGeom>
          <a:solidFill>
            <a:schemeClr val="accent2">
              <a:lumMod val="20000"/>
              <a:lumOff val="80000"/>
            </a:schemeClr>
          </a:solidFill>
          <a:ln w="12700" cap="flat" cmpd="sng">
            <a:solidFill>
              <a:schemeClr val="accent2">
                <a:lumMod val="20000"/>
                <a:lumOff val="80000"/>
              </a:schemeClr>
            </a:solidFill>
            <a:prstDash val="solid"/>
            <a:miter lim="800000"/>
            <a:headEnd type="none" w="sm" len="sm"/>
            <a:tailEnd type="none" w="sm" len="sm"/>
          </a:ln>
        </p:spPr>
        <p:txBody>
          <a:bodyPr spcFirstLastPara="1" wrap="square" lIns="68569" tIns="34275" rIns="68569" bIns="34275" anchor="ctr" anchorCtr="0">
            <a:noAutofit/>
          </a:bodyPr>
          <a:lstStyle/>
          <a:p>
            <a:pPr algn="ctr"/>
            <a:r>
              <a:rPr lang="en-US" sz="1200" dirty="0">
                <a:solidFill>
                  <a:schemeClr val="lt1"/>
                </a:solidFill>
                <a:latin typeface="Calibri"/>
                <a:cs typeface="Calibri"/>
                <a:sym typeface="Calibri"/>
              </a:rPr>
              <a:t>Thinking process</a:t>
            </a:r>
            <a:endParaRPr sz="1200" dirty="0"/>
          </a:p>
        </p:txBody>
      </p:sp>
      <p:sp>
        <p:nvSpPr>
          <p:cNvPr id="95" name="Google Shape;95;p1"/>
          <p:cNvSpPr/>
          <p:nvPr/>
        </p:nvSpPr>
        <p:spPr>
          <a:xfrm>
            <a:off x="3797606" y="2210481"/>
            <a:ext cx="1572295" cy="378070"/>
          </a:xfrm>
          <a:prstGeom prst="roundRect">
            <a:avLst>
              <a:gd name="adj" fmla="val 16667"/>
            </a:avLst>
          </a:prstGeom>
          <a:solidFill>
            <a:schemeClr val="accent3"/>
          </a:solidFill>
          <a:ln w="12700" cap="flat" cmpd="sng">
            <a:solidFill>
              <a:schemeClr val="accent3"/>
            </a:solidFill>
            <a:prstDash val="solid"/>
            <a:miter lim="800000"/>
            <a:headEnd type="none" w="sm" len="sm"/>
            <a:tailEnd type="none" w="sm" len="sm"/>
          </a:ln>
        </p:spPr>
        <p:txBody>
          <a:bodyPr spcFirstLastPara="1" wrap="square" lIns="68569" tIns="34275" rIns="68569" bIns="34275" anchor="ctr" anchorCtr="0">
            <a:noAutofit/>
          </a:bodyPr>
          <a:lstStyle/>
          <a:p>
            <a:pPr algn="ctr"/>
            <a:r>
              <a:rPr lang="en-US" sz="1200" dirty="0">
                <a:solidFill>
                  <a:schemeClr val="lt1"/>
                </a:solidFill>
                <a:latin typeface="Calibri"/>
                <a:ea typeface="Calibri"/>
                <a:cs typeface="Calibri"/>
                <a:sym typeface="Calibri"/>
              </a:rPr>
              <a:t>Acting process </a:t>
            </a:r>
            <a:endParaRPr sz="1200" dirty="0"/>
          </a:p>
        </p:txBody>
      </p:sp>
      <p:sp>
        <p:nvSpPr>
          <p:cNvPr id="96" name="Google Shape;96;p1"/>
          <p:cNvSpPr/>
          <p:nvPr/>
        </p:nvSpPr>
        <p:spPr>
          <a:xfrm>
            <a:off x="502419" y="2666861"/>
            <a:ext cx="3949001" cy="2410410"/>
          </a:xfrm>
          <a:prstGeom prst="roundRect">
            <a:avLst>
              <a:gd name="adj" fmla="val 16667"/>
            </a:avLst>
          </a:prstGeom>
          <a:noFill/>
          <a:ln w="12700" cap="flat" cmpd="sng">
            <a:solidFill>
              <a:schemeClr val="accent3"/>
            </a:solidFill>
            <a:prstDash val="solid"/>
            <a:miter lim="800000"/>
            <a:headEnd type="none" w="sm" len="sm"/>
            <a:tailEnd type="none" w="sm" len="sm"/>
          </a:ln>
        </p:spPr>
        <p:txBody>
          <a:bodyPr spcFirstLastPara="1" wrap="square" lIns="68569" tIns="34275" rIns="68569" bIns="34275" anchor="ctr" anchorCtr="0">
            <a:noAutofit/>
          </a:bodyPr>
          <a:lstStyle/>
          <a:p>
            <a:pPr marL="128588" indent="-71438">
              <a:buClr>
                <a:schemeClr val="dk1"/>
              </a:buClr>
              <a:buSzPts val="1200"/>
            </a:pPr>
            <a:endParaRPr sz="900" dirty="0">
              <a:solidFill>
                <a:schemeClr val="dk1"/>
              </a:solidFill>
              <a:latin typeface="Calibri"/>
              <a:ea typeface="Calibri"/>
              <a:cs typeface="Calibri"/>
              <a:sym typeface="Calibri"/>
            </a:endParaRPr>
          </a:p>
        </p:txBody>
      </p:sp>
      <p:sp>
        <p:nvSpPr>
          <p:cNvPr id="97" name="Google Shape;97;p1"/>
          <p:cNvSpPr/>
          <p:nvPr/>
        </p:nvSpPr>
        <p:spPr>
          <a:xfrm>
            <a:off x="4692582" y="2666861"/>
            <a:ext cx="3863589" cy="2367084"/>
          </a:xfrm>
          <a:prstGeom prst="roundRect">
            <a:avLst>
              <a:gd name="adj" fmla="val 16667"/>
            </a:avLst>
          </a:prstGeom>
          <a:noFill/>
          <a:ln w="12700" cap="flat" cmpd="sng">
            <a:solidFill>
              <a:schemeClr val="accent3"/>
            </a:solidFill>
            <a:prstDash val="solid"/>
            <a:miter lim="800000"/>
            <a:headEnd type="none" w="sm" len="sm"/>
            <a:tailEnd type="none" w="sm" len="sm"/>
          </a:ln>
        </p:spPr>
        <p:txBody>
          <a:bodyPr spcFirstLastPara="1" wrap="square" lIns="68569" tIns="34275" rIns="68569" bIns="34275" anchor="t" anchorCtr="0">
            <a:noAutofit/>
          </a:bodyPr>
          <a:lstStyle/>
          <a:p>
            <a:pPr algn="ctr"/>
            <a:r>
              <a:rPr lang="en-US" sz="1200" b="1" dirty="0">
                <a:solidFill>
                  <a:schemeClr val="dk1"/>
                </a:solidFill>
                <a:latin typeface="Calibri"/>
                <a:ea typeface="Calibri"/>
                <a:cs typeface="Calibri"/>
                <a:sym typeface="Calibri"/>
              </a:rPr>
              <a:t>Therapy dose</a:t>
            </a:r>
          </a:p>
          <a:p>
            <a:pPr algn="ctr"/>
            <a:r>
              <a:rPr lang="en-US" sz="1200" b="1" dirty="0">
                <a:solidFill>
                  <a:schemeClr val="dk1"/>
                </a:solidFill>
                <a:latin typeface="Calibri"/>
                <a:ea typeface="Calibri"/>
                <a:cs typeface="Calibri"/>
                <a:sym typeface="Calibri"/>
              </a:rPr>
              <a:t>= </a:t>
            </a:r>
            <a:r>
              <a:rPr lang="en-US" sz="1200" dirty="0">
                <a:solidFill>
                  <a:schemeClr val="dk1"/>
                </a:solidFill>
                <a:latin typeface="Calibri"/>
                <a:ea typeface="Calibri"/>
                <a:cs typeface="Calibri"/>
                <a:sym typeface="Calibri"/>
              </a:rPr>
              <a:t>patient-customized training load</a:t>
            </a:r>
          </a:p>
          <a:p>
            <a:pPr algn="ctr"/>
            <a:r>
              <a:rPr lang="en-US" sz="1200" dirty="0">
                <a:solidFill>
                  <a:schemeClr val="dk1"/>
                </a:solidFill>
                <a:latin typeface="Calibri"/>
                <a:ea typeface="Calibri"/>
                <a:cs typeface="Calibri"/>
                <a:sym typeface="Calibri"/>
              </a:rPr>
              <a:t> </a:t>
            </a:r>
          </a:p>
          <a:p>
            <a:pPr marL="171450" indent="-171450" algn="ctr">
              <a:buFont typeface="Arial" panose="020B0604020202020204" pitchFamily="34" charset="0"/>
              <a:buChar char="•"/>
            </a:pPr>
            <a:r>
              <a:rPr lang="en-US" sz="1200" b="1" dirty="0">
                <a:solidFill>
                  <a:schemeClr val="dk1"/>
                </a:solidFill>
                <a:latin typeface="Calibri"/>
                <a:cs typeface="Calibri"/>
                <a:sym typeface="Calibri"/>
              </a:rPr>
              <a:t>Perceived difficulty</a:t>
            </a:r>
          </a:p>
          <a:p>
            <a:pPr marL="171450" indent="-171450" algn="ctr">
              <a:buFont typeface="Arial" panose="020B0604020202020204" pitchFamily="34" charset="0"/>
              <a:buChar char="•"/>
            </a:pPr>
            <a:r>
              <a:rPr lang="en-US" sz="1200" b="1" dirty="0">
                <a:solidFill>
                  <a:schemeClr val="dk1"/>
                </a:solidFill>
                <a:latin typeface="Calibri"/>
                <a:cs typeface="Calibri"/>
                <a:sym typeface="Calibri"/>
              </a:rPr>
              <a:t>Perceived intensity</a:t>
            </a:r>
          </a:p>
          <a:p>
            <a:pPr marL="171450" indent="-171450" algn="ctr">
              <a:buFont typeface="Arial" panose="020B0604020202020204" pitchFamily="34" charset="0"/>
              <a:buChar char="•"/>
            </a:pPr>
            <a:r>
              <a:rPr lang="en-US" sz="1200" dirty="0">
                <a:solidFill>
                  <a:schemeClr val="dk1"/>
                </a:solidFill>
                <a:latin typeface="Calibri"/>
                <a:cs typeface="Calibri"/>
                <a:sym typeface="Calibri"/>
              </a:rPr>
              <a:t>Active time </a:t>
            </a:r>
          </a:p>
          <a:p>
            <a:pPr marL="171450" indent="-171450" algn="ctr">
              <a:buFont typeface="Arial" panose="020B0604020202020204" pitchFamily="34" charset="0"/>
              <a:buChar char="•"/>
            </a:pPr>
            <a:r>
              <a:rPr lang="en-US" sz="1200" dirty="0">
                <a:solidFill>
                  <a:schemeClr val="dk1"/>
                </a:solidFill>
                <a:latin typeface="Calibri"/>
                <a:cs typeface="Calibri"/>
                <a:sym typeface="Calibri"/>
              </a:rPr>
              <a:t>Repetitions </a:t>
            </a:r>
            <a:endParaRPr sz="1200" dirty="0"/>
          </a:p>
        </p:txBody>
      </p:sp>
      <p:sp>
        <p:nvSpPr>
          <p:cNvPr id="2" name="TextBox 1">
            <a:extLst>
              <a:ext uri="{FF2B5EF4-FFF2-40B4-BE49-F238E27FC236}">
                <a16:creationId xmlns:a16="http://schemas.microsoft.com/office/drawing/2014/main" id="{8567BD61-118C-4637-AA8B-8B5D90B16AC0}"/>
              </a:ext>
            </a:extLst>
          </p:cNvPr>
          <p:cNvSpPr txBox="1"/>
          <p:nvPr/>
        </p:nvSpPr>
        <p:spPr>
          <a:xfrm>
            <a:off x="1888072" y="2711922"/>
            <a:ext cx="1184356" cy="27699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685800" rtl="0" fontAlgn="auto" latinLnBrk="0" hangingPunct="0">
              <a:lnSpc>
                <a:spcPct val="100000"/>
              </a:lnSpc>
              <a:spcBef>
                <a:spcPts val="0"/>
              </a:spcBef>
              <a:spcAft>
                <a:spcPts val="0"/>
              </a:spcAft>
              <a:buClrTx/>
              <a:buSzTx/>
              <a:buFontTx/>
              <a:buNone/>
              <a:tabLst/>
            </a:pPr>
            <a:r>
              <a:rPr kumimoji="0" lang="en-US" sz="1200" b="1" i="0" u="none" strike="noStrike" cap="none" spc="0" normalizeH="0" baseline="0" dirty="0">
                <a:ln>
                  <a:noFill/>
                </a:ln>
                <a:solidFill>
                  <a:srgbClr val="1A1A1A"/>
                </a:solidFill>
                <a:effectLst/>
                <a:uFillTx/>
                <a:latin typeface="Calabri"/>
                <a:sym typeface="Tw Cen MT"/>
              </a:rPr>
              <a:t>Therapy content</a:t>
            </a:r>
          </a:p>
        </p:txBody>
      </p:sp>
      <p:sp>
        <p:nvSpPr>
          <p:cNvPr id="3" name="TextBox 2">
            <a:extLst>
              <a:ext uri="{FF2B5EF4-FFF2-40B4-BE49-F238E27FC236}">
                <a16:creationId xmlns:a16="http://schemas.microsoft.com/office/drawing/2014/main" id="{D73D73BC-7595-416D-9AE4-D6E2E8510182}"/>
              </a:ext>
            </a:extLst>
          </p:cNvPr>
          <p:cNvSpPr txBox="1"/>
          <p:nvPr/>
        </p:nvSpPr>
        <p:spPr>
          <a:xfrm>
            <a:off x="532465" y="2956455"/>
            <a:ext cx="2298594" cy="64632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171450" marR="0" indent="-171450" algn="l" defTabSz="685800" rtl="0" fontAlgn="auto" latinLnBrk="0" hangingPunct="0">
              <a:lnSpc>
                <a:spcPct val="100000"/>
              </a:lnSpc>
              <a:spcBef>
                <a:spcPts val="0"/>
              </a:spcBef>
              <a:spcAft>
                <a:spcPts val="0"/>
              </a:spcAft>
              <a:buClrTx/>
              <a:buSzTx/>
              <a:buFont typeface="Arial" panose="020B0604020202020204" pitchFamily="34" charset="0"/>
              <a:buChar char="•"/>
              <a:tabLst/>
            </a:pPr>
            <a:r>
              <a:rPr kumimoji="0" lang="en-US" sz="1200" b="0" i="0" u="none" strike="noStrike" cap="none" spc="0" normalizeH="0" baseline="0" dirty="0">
                <a:ln>
                  <a:noFill/>
                </a:ln>
                <a:solidFill>
                  <a:schemeClr val="bg1">
                    <a:lumMod val="50000"/>
                  </a:schemeClr>
                </a:solidFill>
                <a:effectLst/>
                <a:uFillTx/>
                <a:latin typeface="Calabri"/>
                <a:sym typeface="Tw Cen MT"/>
              </a:rPr>
              <a:t>Skill training</a:t>
            </a:r>
          </a:p>
          <a:p>
            <a:pPr marL="171450" marR="0" indent="-171450" algn="l" defTabSz="685800" rtl="0" fontAlgn="auto" latinLnBrk="0" hangingPunct="0">
              <a:lnSpc>
                <a:spcPct val="100000"/>
              </a:lnSpc>
              <a:spcBef>
                <a:spcPts val="0"/>
              </a:spcBef>
              <a:spcAft>
                <a:spcPts val="0"/>
              </a:spcAft>
              <a:buClrTx/>
              <a:buSzTx/>
              <a:buFont typeface="Arial" panose="020B0604020202020204" pitchFamily="34" charset="0"/>
              <a:buChar char="•"/>
              <a:tabLst/>
            </a:pPr>
            <a:r>
              <a:rPr lang="en-US" sz="1200" dirty="0">
                <a:solidFill>
                  <a:schemeClr val="bg1">
                    <a:lumMod val="50000"/>
                  </a:schemeClr>
                </a:solidFill>
                <a:latin typeface="Calabri"/>
              </a:rPr>
              <a:t>Strength training </a:t>
            </a:r>
          </a:p>
          <a:p>
            <a:pPr marL="171450" marR="0" indent="-171450" algn="l" defTabSz="685800" rtl="0" fontAlgn="auto" latinLnBrk="0" hangingPunct="0">
              <a:lnSpc>
                <a:spcPct val="100000"/>
              </a:lnSpc>
              <a:spcBef>
                <a:spcPts val="0"/>
              </a:spcBef>
              <a:spcAft>
                <a:spcPts val="0"/>
              </a:spcAft>
              <a:buClrTx/>
              <a:buSzTx/>
              <a:buFont typeface="Arial" panose="020B0604020202020204" pitchFamily="34" charset="0"/>
              <a:buChar char="•"/>
              <a:tabLst/>
            </a:pPr>
            <a:r>
              <a:rPr kumimoji="0" lang="en-US" sz="1200" b="0" i="0" u="none" strike="noStrike" cap="none" spc="0" normalizeH="0" baseline="0" dirty="0">
                <a:ln>
                  <a:noFill/>
                </a:ln>
                <a:solidFill>
                  <a:schemeClr val="bg1">
                    <a:lumMod val="50000"/>
                  </a:schemeClr>
                </a:solidFill>
                <a:effectLst/>
                <a:uFillTx/>
                <a:latin typeface="Calabri"/>
                <a:sym typeface="Tw Cen MT"/>
              </a:rPr>
              <a:t>Endurance training </a:t>
            </a:r>
          </a:p>
        </p:txBody>
      </p:sp>
      <p:sp>
        <p:nvSpPr>
          <p:cNvPr id="22" name="TextBox 21">
            <a:extLst>
              <a:ext uri="{FF2B5EF4-FFF2-40B4-BE49-F238E27FC236}">
                <a16:creationId xmlns:a16="http://schemas.microsoft.com/office/drawing/2014/main" id="{31B8251D-47D6-4CD3-8045-6E74A6A375E1}"/>
              </a:ext>
            </a:extLst>
          </p:cNvPr>
          <p:cNvSpPr txBox="1"/>
          <p:nvPr/>
        </p:nvSpPr>
        <p:spPr>
          <a:xfrm>
            <a:off x="2376435" y="3002021"/>
            <a:ext cx="2373286" cy="207749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171450" marR="0" indent="-171450" algn="l" defTabSz="685800" rtl="0" fontAlgn="auto" latinLnBrk="0" hangingPunct="0">
              <a:lnSpc>
                <a:spcPct val="100000"/>
              </a:lnSpc>
              <a:spcBef>
                <a:spcPts val="0"/>
              </a:spcBef>
              <a:spcAft>
                <a:spcPts val="0"/>
              </a:spcAft>
              <a:buClrTx/>
              <a:buSzTx/>
              <a:buFont typeface="Arial" panose="020B0604020202020204" pitchFamily="34" charset="0"/>
              <a:buChar char="•"/>
              <a:tabLst/>
            </a:pPr>
            <a:r>
              <a:rPr kumimoji="0" lang="en-US" sz="1200" b="0" i="0" u="none" strike="noStrike" cap="none" spc="0" normalizeH="0" baseline="0" dirty="0">
                <a:ln>
                  <a:noFill/>
                </a:ln>
                <a:solidFill>
                  <a:schemeClr val="bg1">
                    <a:lumMod val="50000"/>
                  </a:schemeClr>
                </a:solidFill>
                <a:effectLst/>
                <a:uFillTx/>
                <a:latin typeface="Calabri"/>
                <a:sym typeface="Tw Cen MT"/>
              </a:rPr>
              <a:t>Total skill practice</a:t>
            </a:r>
          </a:p>
          <a:p>
            <a:pPr marL="171450" marR="0" indent="-171450" algn="l" defTabSz="685800" rtl="0" fontAlgn="auto" latinLnBrk="0" hangingPunct="0">
              <a:lnSpc>
                <a:spcPct val="100000"/>
              </a:lnSpc>
              <a:spcBef>
                <a:spcPts val="0"/>
              </a:spcBef>
              <a:spcAft>
                <a:spcPts val="0"/>
              </a:spcAft>
              <a:buClrTx/>
              <a:buSzTx/>
              <a:buFont typeface="Arial" panose="020B0604020202020204" pitchFamily="34" charset="0"/>
              <a:buChar char="•"/>
              <a:tabLst/>
            </a:pPr>
            <a:r>
              <a:rPr lang="en-US" sz="1200" dirty="0">
                <a:solidFill>
                  <a:schemeClr val="bg1">
                    <a:lumMod val="50000"/>
                  </a:schemeClr>
                </a:solidFill>
                <a:latin typeface="Calabri"/>
              </a:rPr>
              <a:t>Context-specific environment </a:t>
            </a:r>
          </a:p>
          <a:p>
            <a:pPr marL="171450" marR="0" indent="-171450" algn="l" defTabSz="685800" rtl="0" fontAlgn="auto" latinLnBrk="0" hangingPunct="0">
              <a:lnSpc>
                <a:spcPct val="100000"/>
              </a:lnSpc>
              <a:spcBef>
                <a:spcPts val="0"/>
              </a:spcBef>
              <a:spcAft>
                <a:spcPts val="0"/>
              </a:spcAft>
              <a:buClrTx/>
              <a:buSzTx/>
              <a:buFont typeface="Arial" panose="020B0604020202020204" pitchFamily="34" charset="0"/>
              <a:buChar char="•"/>
              <a:tabLst/>
            </a:pPr>
            <a:r>
              <a:rPr kumimoji="0" lang="en-US" sz="1200" i="0" u="none" strike="noStrike" cap="none" spc="0" normalizeH="0" baseline="0" dirty="0">
                <a:ln>
                  <a:noFill/>
                </a:ln>
                <a:solidFill>
                  <a:schemeClr val="bg1">
                    <a:lumMod val="50000"/>
                  </a:schemeClr>
                </a:solidFill>
                <a:effectLst/>
                <a:uFillTx/>
                <a:latin typeface="Calabri"/>
                <a:sym typeface="Tw Cen MT"/>
              </a:rPr>
              <a:t>Real-life objects </a:t>
            </a:r>
          </a:p>
          <a:p>
            <a:pPr marL="171450" marR="0" indent="-171450" algn="l" defTabSz="685800" rtl="0" fontAlgn="auto" latinLnBrk="0" hangingPunct="0">
              <a:lnSpc>
                <a:spcPct val="100000"/>
              </a:lnSpc>
              <a:spcBef>
                <a:spcPts val="0"/>
              </a:spcBef>
              <a:spcAft>
                <a:spcPts val="0"/>
              </a:spcAft>
              <a:buClrTx/>
              <a:buSzTx/>
              <a:buFont typeface="Arial" panose="020B0604020202020204" pitchFamily="34" charset="0"/>
              <a:buChar char="•"/>
              <a:tabLst/>
            </a:pPr>
            <a:r>
              <a:rPr lang="en-US" sz="1200" b="1" dirty="0">
                <a:latin typeface="Calabri"/>
              </a:rPr>
              <a:t>Client-centered patient goal </a:t>
            </a:r>
            <a:endParaRPr kumimoji="0" lang="en-US" sz="1200" b="1" i="0" u="none" strike="noStrike" cap="none" spc="0" normalizeH="0" baseline="0" dirty="0">
              <a:ln>
                <a:noFill/>
              </a:ln>
              <a:solidFill>
                <a:srgbClr val="1A1A1A"/>
              </a:solidFill>
              <a:effectLst/>
              <a:uFillTx/>
              <a:latin typeface="Calabri"/>
              <a:sym typeface="Tw Cen MT"/>
            </a:endParaRPr>
          </a:p>
          <a:p>
            <a:pPr marL="171450" marR="0" indent="-171450" algn="l" defTabSz="685800" rtl="0" fontAlgn="auto" latinLnBrk="0" hangingPunct="0">
              <a:lnSpc>
                <a:spcPct val="100000"/>
              </a:lnSpc>
              <a:spcBef>
                <a:spcPts val="0"/>
              </a:spcBef>
              <a:spcAft>
                <a:spcPts val="0"/>
              </a:spcAft>
              <a:buClrTx/>
              <a:buSzTx/>
              <a:buFont typeface="Arial" panose="020B0604020202020204" pitchFamily="34" charset="0"/>
              <a:buChar char="•"/>
              <a:tabLst/>
            </a:pPr>
            <a:r>
              <a:rPr kumimoji="0" lang="en-US" sz="1200" b="1" i="0" u="none" strike="noStrike" cap="none" spc="0" normalizeH="0" baseline="0" dirty="0">
                <a:ln>
                  <a:noFill/>
                </a:ln>
                <a:solidFill>
                  <a:schemeClr val="tx1"/>
                </a:solidFill>
                <a:effectLst/>
                <a:uFillTx/>
                <a:latin typeface="Calabri"/>
                <a:sym typeface="Tw Cen MT"/>
              </a:rPr>
              <a:t>Exercise progression</a:t>
            </a:r>
          </a:p>
          <a:p>
            <a:pPr marL="171450" marR="0" indent="-171450" algn="l" defTabSz="685800" rtl="0" fontAlgn="auto" latinLnBrk="0" hangingPunct="0">
              <a:lnSpc>
                <a:spcPct val="100000"/>
              </a:lnSpc>
              <a:spcBef>
                <a:spcPts val="0"/>
              </a:spcBef>
              <a:spcAft>
                <a:spcPts val="0"/>
              </a:spcAft>
              <a:buClrTx/>
              <a:buSzTx/>
              <a:buFont typeface="Arial" panose="020B0604020202020204" pitchFamily="34" charset="0"/>
              <a:buChar char="•"/>
              <a:tabLst/>
            </a:pPr>
            <a:r>
              <a:rPr lang="en-US" sz="1200" b="1" dirty="0">
                <a:solidFill>
                  <a:schemeClr val="tx1"/>
                </a:solidFill>
                <a:latin typeface="Calabri"/>
              </a:rPr>
              <a:t>Exercise variety</a:t>
            </a:r>
          </a:p>
          <a:p>
            <a:pPr marL="171450" marR="0" indent="-171450" algn="l" defTabSz="685800" rtl="0" fontAlgn="auto" latinLnBrk="0" hangingPunct="0">
              <a:lnSpc>
                <a:spcPct val="100000"/>
              </a:lnSpc>
              <a:spcBef>
                <a:spcPts val="0"/>
              </a:spcBef>
              <a:spcAft>
                <a:spcPts val="0"/>
              </a:spcAft>
              <a:buClrTx/>
              <a:buSzTx/>
              <a:buFont typeface="Arial" panose="020B0604020202020204" pitchFamily="34" charset="0"/>
              <a:buChar char="•"/>
              <a:tabLst/>
            </a:pPr>
            <a:r>
              <a:rPr kumimoji="0" lang="en-US" sz="1200" i="0" u="sng" strike="noStrike" cap="none" spc="0" normalizeH="0" baseline="0" dirty="0">
                <a:ln>
                  <a:noFill/>
                </a:ln>
                <a:solidFill>
                  <a:srgbClr val="1A1A1A"/>
                </a:solidFill>
                <a:effectLst/>
                <a:uFillTx/>
                <a:latin typeface="Calabri"/>
                <a:sym typeface="Tw Cen MT"/>
              </a:rPr>
              <a:t>Feedback</a:t>
            </a:r>
          </a:p>
          <a:p>
            <a:pPr marL="171450" marR="0" indent="-171450" algn="l" defTabSz="685800" rtl="0" fontAlgn="auto" latinLnBrk="0" hangingPunct="0">
              <a:lnSpc>
                <a:spcPct val="100000"/>
              </a:lnSpc>
              <a:spcBef>
                <a:spcPts val="0"/>
              </a:spcBef>
              <a:spcAft>
                <a:spcPts val="0"/>
              </a:spcAft>
              <a:buClrTx/>
              <a:buSzTx/>
              <a:buFont typeface="Arial" panose="020B0604020202020204" pitchFamily="34" charset="0"/>
              <a:buChar char="•"/>
              <a:tabLst/>
            </a:pPr>
            <a:r>
              <a:rPr lang="en-US" sz="1200" b="1" dirty="0">
                <a:latin typeface="Calabri"/>
              </a:rPr>
              <a:t>Functional movements </a:t>
            </a:r>
          </a:p>
          <a:p>
            <a:pPr marL="171450" marR="0" indent="-171450" algn="l" defTabSz="685800" rtl="0" fontAlgn="auto" latinLnBrk="0" hangingPunct="0">
              <a:lnSpc>
                <a:spcPct val="100000"/>
              </a:lnSpc>
              <a:spcBef>
                <a:spcPts val="0"/>
              </a:spcBef>
              <a:spcAft>
                <a:spcPts val="0"/>
              </a:spcAft>
              <a:buClrTx/>
              <a:buSzTx/>
              <a:buFont typeface="Arial" panose="020B0604020202020204" pitchFamily="34" charset="0"/>
              <a:buChar char="•"/>
              <a:tabLst/>
            </a:pPr>
            <a:r>
              <a:rPr lang="en-US" sz="1200" dirty="0">
                <a:solidFill>
                  <a:schemeClr val="bg1">
                    <a:lumMod val="50000"/>
                  </a:schemeClr>
                </a:solidFill>
                <a:latin typeface="Calabri"/>
              </a:rPr>
              <a:t>Multiple movement planes</a:t>
            </a:r>
          </a:p>
          <a:p>
            <a:pPr marL="171450" marR="0" indent="-171450" algn="l" defTabSz="685800" rtl="0" fontAlgn="auto" latinLnBrk="0" hangingPunct="0">
              <a:lnSpc>
                <a:spcPct val="100000"/>
              </a:lnSpc>
              <a:spcBef>
                <a:spcPts val="0"/>
              </a:spcBef>
              <a:spcAft>
                <a:spcPts val="0"/>
              </a:spcAft>
              <a:buClrTx/>
              <a:buSzTx/>
              <a:buFont typeface="Arial" panose="020B0604020202020204" pitchFamily="34" charset="0"/>
              <a:buChar char="•"/>
              <a:tabLst/>
            </a:pPr>
            <a:r>
              <a:rPr lang="en-US" sz="1200" dirty="0">
                <a:solidFill>
                  <a:schemeClr val="bg1">
                    <a:lumMod val="50000"/>
                  </a:schemeClr>
                </a:solidFill>
                <a:latin typeface="Calabri"/>
              </a:rPr>
              <a:t>Bimanual practice </a:t>
            </a:r>
          </a:p>
          <a:p>
            <a:pPr marR="0" algn="l" defTabSz="685800" rtl="0" fontAlgn="auto" latinLnBrk="0" hangingPunct="0">
              <a:lnSpc>
                <a:spcPct val="100000"/>
              </a:lnSpc>
              <a:spcBef>
                <a:spcPts val="0"/>
              </a:spcBef>
              <a:spcAft>
                <a:spcPts val="0"/>
              </a:spcAft>
              <a:buClrTx/>
              <a:buSzTx/>
              <a:tabLst/>
            </a:pPr>
            <a:endParaRPr lang="en-US" sz="900" dirty="0">
              <a:latin typeface="Calabri"/>
            </a:endParaRPr>
          </a:p>
        </p:txBody>
      </p:sp>
      <p:cxnSp>
        <p:nvCxnSpPr>
          <p:cNvPr id="5" name="Straight Arrow Connector 4">
            <a:extLst>
              <a:ext uri="{FF2B5EF4-FFF2-40B4-BE49-F238E27FC236}">
                <a16:creationId xmlns:a16="http://schemas.microsoft.com/office/drawing/2014/main" id="{7CF1703C-4439-4AD3-9EB3-E0D2E5114504}"/>
              </a:ext>
            </a:extLst>
          </p:cNvPr>
          <p:cNvCxnSpPr>
            <a:cxnSpLocks/>
          </p:cNvCxnSpPr>
          <p:nvPr/>
        </p:nvCxnSpPr>
        <p:spPr>
          <a:xfrm flipV="1">
            <a:off x="4355960" y="3602784"/>
            <a:ext cx="1441779" cy="417524"/>
          </a:xfrm>
          <a:prstGeom prst="straightConnector1">
            <a:avLst/>
          </a:prstGeom>
          <a:noFill/>
          <a:ln w="12700" cap="flat">
            <a:solidFill>
              <a:schemeClr val="accent1"/>
            </a:solidFill>
            <a:prstDash val="solid"/>
            <a:miter lim="800000"/>
            <a:headEnd type="triangle"/>
            <a:tailEnd type="triangle"/>
          </a:ln>
          <a:effectLst/>
          <a:sp3d/>
        </p:spPr>
        <p:style>
          <a:lnRef idx="0">
            <a:scrgbClr r="0" g="0" b="0"/>
          </a:lnRef>
          <a:fillRef idx="0">
            <a:scrgbClr r="0" g="0" b="0"/>
          </a:fillRef>
          <a:effectRef idx="0">
            <a:scrgbClr r="0" g="0" b="0"/>
          </a:effectRef>
          <a:fontRef idx="none"/>
        </p:style>
      </p:cxnSp>
      <p:sp>
        <p:nvSpPr>
          <p:cNvPr id="25" name="Google Shape;86;p1">
            <a:extLst>
              <a:ext uri="{FF2B5EF4-FFF2-40B4-BE49-F238E27FC236}">
                <a16:creationId xmlns:a16="http://schemas.microsoft.com/office/drawing/2014/main" id="{6FD545DE-7139-45B8-9099-50144F8A5DA8}"/>
              </a:ext>
            </a:extLst>
          </p:cNvPr>
          <p:cNvSpPr/>
          <p:nvPr/>
        </p:nvSpPr>
        <p:spPr>
          <a:xfrm>
            <a:off x="5392869" y="434314"/>
            <a:ext cx="2211263" cy="685800"/>
          </a:xfrm>
          <a:prstGeom prst="roundRect">
            <a:avLst>
              <a:gd name="adj" fmla="val 16667"/>
            </a:avLst>
          </a:prstGeom>
          <a:noFill/>
          <a:ln w="19050" cap="flat" cmpd="sng">
            <a:solidFill>
              <a:schemeClr val="accent5"/>
            </a:solidFill>
            <a:prstDash val="solid"/>
            <a:miter lim="800000"/>
            <a:headEnd type="none" w="sm" len="sm"/>
            <a:tailEnd type="none" w="sm" len="sm"/>
          </a:ln>
        </p:spPr>
        <p:txBody>
          <a:bodyPr spcFirstLastPara="1" wrap="square" lIns="68569" tIns="34275" rIns="68569" bIns="34275" anchor="ctr" anchorCtr="0">
            <a:noAutofit/>
          </a:bodyPr>
          <a:lstStyle/>
          <a:p>
            <a:pPr algn="ctr"/>
            <a:r>
              <a:rPr lang="en-US" sz="1200" b="1" dirty="0">
                <a:solidFill>
                  <a:schemeClr val="bg1">
                    <a:lumMod val="50000"/>
                  </a:schemeClr>
                </a:solidFill>
                <a:latin typeface="Calibri"/>
                <a:ea typeface="Calibri"/>
                <a:cs typeface="Calibri"/>
                <a:sym typeface="Calibri"/>
              </a:rPr>
              <a:t>Client system </a:t>
            </a:r>
            <a:endParaRPr sz="1200" b="1" dirty="0">
              <a:solidFill>
                <a:schemeClr val="bg1">
                  <a:lumMod val="50000"/>
                </a:schemeClr>
              </a:solidFill>
            </a:endParaRPr>
          </a:p>
        </p:txBody>
      </p:sp>
    </p:spTree>
    <p:extLst>
      <p:ext uri="{BB962C8B-B14F-4D97-AF65-F5344CB8AC3E}">
        <p14:creationId xmlns:p14="http://schemas.microsoft.com/office/powerpoint/2010/main" val="1954494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7" name="Oval 6">
            <a:extLst>
              <a:ext uri="{FF2B5EF4-FFF2-40B4-BE49-F238E27FC236}">
                <a16:creationId xmlns:a16="http://schemas.microsoft.com/office/drawing/2014/main" id="{2479CE75-83E5-4D06-848C-9C64329B75BF}"/>
              </a:ext>
            </a:extLst>
          </p:cNvPr>
          <p:cNvSpPr/>
          <p:nvPr/>
        </p:nvSpPr>
        <p:spPr>
          <a:xfrm>
            <a:off x="5146145" y="2571750"/>
            <a:ext cx="2947802" cy="1846296"/>
          </a:xfrm>
          <a:prstGeom prst="ellipse">
            <a:avLst/>
          </a:prstGeom>
          <a:solidFill>
            <a:srgbClr val="FEFFFE"/>
          </a:solidFill>
          <a:ln w="12700" cap="flat">
            <a:solidFill>
              <a:schemeClr val="accent1"/>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685800" rtl="0" fontAlgn="auto" latinLnBrk="0" hangingPunct="0">
              <a:lnSpc>
                <a:spcPct val="100000"/>
              </a:lnSpc>
              <a:spcBef>
                <a:spcPts val="0"/>
              </a:spcBef>
              <a:spcAft>
                <a:spcPts val="0"/>
              </a:spcAft>
              <a:buClrTx/>
              <a:buSzTx/>
              <a:buFontTx/>
              <a:buNone/>
              <a:tabLst/>
            </a:pPr>
            <a:endParaRPr kumimoji="0" lang="en-US" sz="1300" b="0" i="0" u="none" strike="noStrike" cap="none" spc="0" normalizeH="0" baseline="0">
              <a:ln>
                <a:noFill/>
              </a:ln>
              <a:solidFill>
                <a:srgbClr val="1A1A1A"/>
              </a:solidFill>
              <a:effectLst/>
              <a:uFillTx/>
              <a:latin typeface="+mn-lt"/>
              <a:ea typeface="+mn-ea"/>
              <a:cs typeface="+mn-cs"/>
              <a:sym typeface="Tw Cen MT"/>
            </a:endParaRPr>
          </a:p>
        </p:txBody>
      </p:sp>
      <p:sp>
        <p:nvSpPr>
          <p:cNvPr id="84" name="Google Shape;84;p1"/>
          <p:cNvSpPr/>
          <p:nvPr/>
        </p:nvSpPr>
        <p:spPr>
          <a:xfrm>
            <a:off x="3774099" y="102036"/>
            <a:ext cx="1595802" cy="378070"/>
          </a:xfrm>
          <a:prstGeom prst="roundRect">
            <a:avLst>
              <a:gd name="adj" fmla="val 16667"/>
            </a:avLst>
          </a:prstGeom>
          <a:solidFill>
            <a:schemeClr val="accent5"/>
          </a:solidFill>
          <a:ln w="12700" cap="flat" cmpd="sng">
            <a:solidFill>
              <a:schemeClr val="accent5"/>
            </a:solidFill>
            <a:prstDash val="solid"/>
            <a:miter lim="800000"/>
            <a:headEnd type="none" w="sm" len="sm"/>
            <a:tailEnd type="none" w="sm" len="sm"/>
          </a:ln>
        </p:spPr>
        <p:txBody>
          <a:bodyPr spcFirstLastPara="1" wrap="square" lIns="68569" tIns="34275" rIns="68569" bIns="34275" anchor="ctr" anchorCtr="0">
            <a:noAutofit/>
          </a:bodyPr>
          <a:lstStyle/>
          <a:p>
            <a:pPr algn="ctr"/>
            <a:r>
              <a:rPr lang="en-US" sz="1200" dirty="0">
                <a:solidFill>
                  <a:schemeClr val="lt1"/>
                </a:solidFill>
                <a:latin typeface="Calibri"/>
                <a:ea typeface="Calibri"/>
                <a:cs typeface="Calibri"/>
                <a:sym typeface="Calibri"/>
              </a:rPr>
              <a:t>Gathering knowledge </a:t>
            </a:r>
            <a:endParaRPr sz="1200" dirty="0"/>
          </a:p>
        </p:txBody>
      </p:sp>
      <p:sp>
        <p:nvSpPr>
          <p:cNvPr id="85" name="Google Shape;85;p1"/>
          <p:cNvSpPr/>
          <p:nvPr/>
        </p:nvSpPr>
        <p:spPr>
          <a:xfrm>
            <a:off x="1758904" y="434314"/>
            <a:ext cx="2013107" cy="758060"/>
          </a:xfrm>
          <a:prstGeom prst="roundRect">
            <a:avLst>
              <a:gd name="adj" fmla="val 16667"/>
            </a:avLst>
          </a:prstGeom>
          <a:noFill/>
          <a:ln w="12700" cap="flat" cmpd="sng">
            <a:solidFill>
              <a:schemeClr val="accent5"/>
            </a:solidFill>
            <a:prstDash val="solid"/>
            <a:miter lim="800000"/>
            <a:headEnd type="none" w="sm" len="sm"/>
            <a:tailEnd type="none" w="sm" len="sm"/>
          </a:ln>
        </p:spPr>
        <p:txBody>
          <a:bodyPr spcFirstLastPara="1" wrap="square" lIns="68569" tIns="34275" rIns="68569" bIns="34275" anchor="ctr" anchorCtr="0">
            <a:noAutofit/>
          </a:bodyPr>
          <a:lstStyle/>
          <a:p>
            <a:pPr algn="ctr"/>
            <a:endParaRPr lang="en-US" sz="1000" b="1" dirty="0">
              <a:solidFill>
                <a:schemeClr val="dk1"/>
              </a:solidFill>
              <a:latin typeface="Calibri"/>
              <a:ea typeface="Calibri"/>
              <a:cs typeface="Calibri"/>
              <a:sym typeface="Calibri"/>
            </a:endParaRPr>
          </a:p>
          <a:p>
            <a:pPr algn="ctr"/>
            <a:r>
              <a:rPr lang="en-US" sz="1200" b="1" dirty="0">
                <a:solidFill>
                  <a:schemeClr val="bg1">
                    <a:lumMod val="50000"/>
                  </a:schemeClr>
                </a:solidFill>
                <a:latin typeface="Calibri"/>
                <a:ea typeface="Calibri"/>
                <a:cs typeface="Calibri"/>
                <a:sym typeface="Calibri"/>
              </a:rPr>
              <a:t>Person </a:t>
            </a:r>
          </a:p>
          <a:p>
            <a:pPr marL="171450" indent="-171450" algn="ctr">
              <a:buFont typeface="Arial" panose="020B0604020202020204" pitchFamily="34" charset="0"/>
              <a:buChar char="•"/>
            </a:pPr>
            <a:r>
              <a:rPr lang="en-US" sz="1200" dirty="0">
                <a:solidFill>
                  <a:schemeClr val="bg1">
                    <a:lumMod val="50000"/>
                  </a:schemeClr>
                </a:solidFill>
                <a:latin typeface="Calibri"/>
                <a:cs typeface="Calibri"/>
                <a:sym typeface="Calibri"/>
              </a:rPr>
              <a:t>Personal needs </a:t>
            </a:r>
          </a:p>
          <a:p>
            <a:pPr marL="171450" indent="-171450" algn="ctr">
              <a:buFont typeface="Arial" panose="020B0604020202020204" pitchFamily="34" charset="0"/>
              <a:buChar char="•"/>
            </a:pPr>
            <a:r>
              <a:rPr lang="en-US" sz="1200" dirty="0">
                <a:solidFill>
                  <a:schemeClr val="bg1">
                    <a:lumMod val="50000"/>
                  </a:schemeClr>
                </a:solidFill>
                <a:latin typeface="Calibri"/>
                <a:cs typeface="Calibri"/>
                <a:sym typeface="Calibri"/>
              </a:rPr>
              <a:t>Performance capacity</a:t>
            </a:r>
          </a:p>
          <a:p>
            <a:pPr algn="ctr"/>
            <a:r>
              <a:rPr lang="en-US" sz="1000" dirty="0">
                <a:solidFill>
                  <a:schemeClr val="dk1"/>
                </a:solidFill>
                <a:latin typeface="Calibri"/>
                <a:cs typeface="Calibri"/>
                <a:sym typeface="Calibri"/>
              </a:rPr>
              <a:t> </a:t>
            </a:r>
            <a:endParaRPr sz="1000" dirty="0"/>
          </a:p>
        </p:txBody>
      </p:sp>
      <p:sp>
        <p:nvSpPr>
          <p:cNvPr id="87" name="Google Shape;87;p1"/>
          <p:cNvSpPr/>
          <p:nvPr/>
        </p:nvSpPr>
        <p:spPr>
          <a:xfrm>
            <a:off x="909376" y="92133"/>
            <a:ext cx="7415683" cy="1246483"/>
          </a:xfrm>
          <a:prstGeom prst="roundRect">
            <a:avLst>
              <a:gd name="adj" fmla="val 16667"/>
            </a:avLst>
          </a:prstGeom>
          <a:noFill/>
          <a:ln w="12700" cap="flat" cmpd="sng">
            <a:solidFill>
              <a:schemeClr val="accent2">
                <a:lumMod val="20000"/>
                <a:lumOff val="80000"/>
              </a:schemeClr>
            </a:solidFill>
            <a:prstDash val="solid"/>
            <a:miter lim="800000"/>
            <a:headEnd type="none" w="sm" len="sm"/>
            <a:tailEnd type="none" w="sm" len="sm"/>
          </a:ln>
        </p:spPr>
        <p:txBody>
          <a:bodyPr spcFirstLastPara="1" wrap="square" lIns="68569" tIns="34275" rIns="68569" bIns="34275" anchor="ctr" anchorCtr="0">
            <a:noAutofit/>
          </a:bodyPr>
          <a:lstStyle/>
          <a:p>
            <a:pPr algn="ctr"/>
            <a:endParaRPr sz="1350">
              <a:solidFill>
                <a:schemeClr val="lt1"/>
              </a:solidFill>
              <a:latin typeface="Calibri"/>
              <a:ea typeface="Calibri"/>
              <a:cs typeface="Calibri"/>
              <a:sym typeface="Calibri"/>
            </a:endParaRPr>
          </a:p>
        </p:txBody>
      </p:sp>
      <p:sp>
        <p:nvSpPr>
          <p:cNvPr id="88" name="Google Shape;88;p1"/>
          <p:cNvSpPr/>
          <p:nvPr/>
        </p:nvSpPr>
        <p:spPr>
          <a:xfrm>
            <a:off x="909376" y="1587411"/>
            <a:ext cx="3058470" cy="563761"/>
          </a:xfrm>
          <a:prstGeom prst="roundRect">
            <a:avLst>
              <a:gd name="adj" fmla="val 16667"/>
            </a:avLst>
          </a:prstGeom>
          <a:noFill/>
          <a:ln w="12700" cap="flat" cmpd="sng">
            <a:solidFill>
              <a:schemeClr val="accent2">
                <a:lumMod val="20000"/>
                <a:lumOff val="80000"/>
              </a:schemeClr>
            </a:solidFill>
            <a:prstDash val="solid"/>
            <a:miter lim="800000"/>
            <a:headEnd type="none" w="sm" len="sm"/>
            <a:tailEnd type="none" w="sm" len="sm"/>
          </a:ln>
        </p:spPr>
        <p:txBody>
          <a:bodyPr spcFirstLastPara="1" wrap="square" lIns="68569" tIns="34275" rIns="68569" bIns="34275" anchor="ctr" anchorCtr="0">
            <a:noAutofit/>
          </a:bodyPr>
          <a:lstStyle/>
          <a:p>
            <a:pPr algn="ctr"/>
            <a:r>
              <a:rPr lang="en-US" sz="1200" b="1" dirty="0">
                <a:solidFill>
                  <a:schemeClr val="bg1">
                    <a:lumMod val="50000"/>
                  </a:schemeClr>
                </a:solidFill>
                <a:latin typeface="Calibri"/>
                <a:ea typeface="Calibri"/>
                <a:cs typeface="Calibri"/>
                <a:sym typeface="Calibri"/>
              </a:rPr>
              <a:t>Goal-setting process </a:t>
            </a:r>
          </a:p>
          <a:p>
            <a:pPr marL="171450" indent="-171450" algn="ctr">
              <a:buFont typeface="Arial" panose="020B0604020202020204" pitchFamily="34" charset="0"/>
              <a:buChar char="•"/>
            </a:pPr>
            <a:r>
              <a:rPr lang="en-US" sz="1200" dirty="0">
                <a:solidFill>
                  <a:schemeClr val="bg1">
                    <a:lumMod val="50000"/>
                  </a:schemeClr>
                </a:solidFill>
                <a:latin typeface="Calibri"/>
                <a:cs typeface="Calibri"/>
                <a:sym typeface="Calibri"/>
              </a:rPr>
              <a:t>Client-centered</a:t>
            </a:r>
          </a:p>
          <a:p>
            <a:pPr marL="171450" indent="-171450" algn="ctr">
              <a:buFont typeface="Arial" panose="020B0604020202020204" pitchFamily="34" charset="0"/>
              <a:buChar char="•"/>
            </a:pPr>
            <a:r>
              <a:rPr lang="en-US" sz="1200" dirty="0">
                <a:solidFill>
                  <a:schemeClr val="bg1">
                    <a:lumMod val="50000"/>
                  </a:schemeClr>
                </a:solidFill>
                <a:latin typeface="Calibri"/>
                <a:cs typeface="Calibri"/>
                <a:sym typeface="Calibri"/>
              </a:rPr>
              <a:t>Realistic </a:t>
            </a:r>
            <a:endParaRPr sz="1200" dirty="0">
              <a:solidFill>
                <a:schemeClr val="bg1">
                  <a:lumMod val="50000"/>
                </a:schemeClr>
              </a:solidFill>
            </a:endParaRPr>
          </a:p>
        </p:txBody>
      </p:sp>
      <p:sp>
        <p:nvSpPr>
          <p:cNvPr id="89" name="Google Shape;89;p1"/>
          <p:cNvSpPr/>
          <p:nvPr/>
        </p:nvSpPr>
        <p:spPr>
          <a:xfrm>
            <a:off x="5146145" y="1602487"/>
            <a:ext cx="3178913" cy="548685"/>
          </a:xfrm>
          <a:prstGeom prst="roundRect">
            <a:avLst>
              <a:gd name="adj" fmla="val 16667"/>
            </a:avLst>
          </a:prstGeom>
          <a:noFill/>
          <a:ln w="12700" cap="flat" cmpd="sng">
            <a:solidFill>
              <a:schemeClr val="accent2">
                <a:lumMod val="20000"/>
                <a:lumOff val="80000"/>
              </a:schemeClr>
            </a:solidFill>
            <a:prstDash val="solid"/>
            <a:miter lim="800000"/>
            <a:headEnd type="none" w="sm" len="sm"/>
            <a:tailEnd type="none" w="sm" len="sm"/>
          </a:ln>
        </p:spPr>
        <p:txBody>
          <a:bodyPr spcFirstLastPara="1" wrap="square" lIns="68569" tIns="34275" rIns="68569" bIns="34275" anchor="ctr" anchorCtr="0">
            <a:noAutofit/>
          </a:bodyPr>
          <a:lstStyle/>
          <a:p>
            <a:pPr algn="ctr"/>
            <a:r>
              <a:rPr lang="en-US" sz="1200" b="1" dirty="0">
                <a:solidFill>
                  <a:schemeClr val="bg1">
                    <a:lumMod val="50000"/>
                  </a:schemeClr>
                </a:solidFill>
                <a:latin typeface="Calibri"/>
                <a:ea typeface="Calibri"/>
                <a:cs typeface="Calibri"/>
                <a:sym typeface="Calibri"/>
              </a:rPr>
              <a:t>Patient tailored plan</a:t>
            </a:r>
          </a:p>
          <a:p>
            <a:pPr algn="ctr"/>
            <a:r>
              <a:rPr lang="en-US" sz="1200" dirty="0">
                <a:solidFill>
                  <a:schemeClr val="bg1">
                    <a:lumMod val="50000"/>
                  </a:schemeClr>
                </a:solidFill>
                <a:latin typeface="Calibri"/>
                <a:ea typeface="Calibri"/>
                <a:cs typeface="Calibri"/>
                <a:sym typeface="Calibri"/>
              </a:rPr>
              <a:t>= goal- and task-oriented approach </a:t>
            </a:r>
            <a:endParaRPr sz="1200" dirty="0">
              <a:solidFill>
                <a:schemeClr val="bg1">
                  <a:lumMod val="50000"/>
                </a:schemeClr>
              </a:solidFill>
            </a:endParaRPr>
          </a:p>
        </p:txBody>
      </p:sp>
      <p:sp>
        <p:nvSpPr>
          <p:cNvPr id="90" name="Google Shape;90;p1"/>
          <p:cNvSpPr/>
          <p:nvPr/>
        </p:nvSpPr>
        <p:spPr>
          <a:xfrm>
            <a:off x="4185767" y="1684842"/>
            <a:ext cx="782516" cy="263769"/>
          </a:xfrm>
          <a:prstGeom prst="rightArrow">
            <a:avLst>
              <a:gd name="adj1" fmla="val 50000"/>
              <a:gd name="adj2" fmla="val 50000"/>
            </a:avLst>
          </a:prstGeom>
          <a:solidFill>
            <a:schemeClr val="accent2">
              <a:lumMod val="20000"/>
              <a:lumOff val="80000"/>
            </a:schemeClr>
          </a:solidFill>
          <a:ln w="12700" cap="flat" cmpd="sng">
            <a:solidFill>
              <a:schemeClr val="accent2">
                <a:lumMod val="20000"/>
                <a:lumOff val="80000"/>
              </a:schemeClr>
            </a:solidFill>
            <a:prstDash val="solid"/>
            <a:miter lim="800000"/>
            <a:headEnd type="none" w="sm" len="sm"/>
            <a:tailEnd type="none" w="sm" len="sm"/>
          </a:ln>
        </p:spPr>
        <p:txBody>
          <a:bodyPr spcFirstLastPara="1" wrap="square" lIns="68569" tIns="34275" rIns="68569" bIns="34275" anchor="ctr" anchorCtr="0">
            <a:noAutofit/>
          </a:bodyPr>
          <a:lstStyle/>
          <a:p>
            <a:pPr algn="ctr"/>
            <a:endParaRPr sz="1350">
              <a:solidFill>
                <a:schemeClr val="lt1"/>
              </a:solidFill>
              <a:latin typeface="Calibri"/>
              <a:ea typeface="Calibri"/>
              <a:cs typeface="Calibri"/>
              <a:sym typeface="Calibri"/>
            </a:endParaRPr>
          </a:p>
        </p:txBody>
      </p:sp>
      <p:sp>
        <p:nvSpPr>
          <p:cNvPr id="93" name="Google Shape;93;p1"/>
          <p:cNvSpPr/>
          <p:nvPr/>
        </p:nvSpPr>
        <p:spPr>
          <a:xfrm>
            <a:off x="502419" y="66229"/>
            <a:ext cx="8053752" cy="2258451"/>
          </a:xfrm>
          <a:prstGeom prst="roundRect">
            <a:avLst>
              <a:gd name="adj" fmla="val 16667"/>
            </a:avLst>
          </a:prstGeom>
          <a:noFill/>
          <a:ln w="12700" cap="flat" cmpd="sng">
            <a:solidFill>
              <a:schemeClr val="accent3">
                <a:lumMod val="20000"/>
                <a:lumOff val="80000"/>
              </a:schemeClr>
            </a:solidFill>
            <a:prstDash val="solid"/>
            <a:miter lim="800000"/>
            <a:headEnd type="none" w="sm" len="sm"/>
            <a:tailEnd type="none" w="sm" len="sm"/>
          </a:ln>
        </p:spPr>
        <p:txBody>
          <a:bodyPr spcFirstLastPara="1" wrap="square" lIns="68569" tIns="34275" rIns="68569" bIns="34275" anchor="ctr" anchorCtr="0">
            <a:noAutofit/>
          </a:bodyPr>
          <a:lstStyle/>
          <a:p>
            <a:endParaRPr sz="1350">
              <a:solidFill>
                <a:schemeClr val="lt1"/>
              </a:solidFill>
              <a:latin typeface="Calibri"/>
              <a:ea typeface="Calibri"/>
              <a:cs typeface="Calibri"/>
              <a:sym typeface="Calibri"/>
            </a:endParaRPr>
          </a:p>
        </p:txBody>
      </p:sp>
      <p:sp>
        <p:nvSpPr>
          <p:cNvPr id="94" name="Google Shape;94;p1"/>
          <p:cNvSpPr/>
          <p:nvPr/>
        </p:nvSpPr>
        <p:spPr>
          <a:xfrm>
            <a:off x="3794979" y="1123192"/>
            <a:ext cx="1574922" cy="378070"/>
          </a:xfrm>
          <a:prstGeom prst="roundRect">
            <a:avLst>
              <a:gd name="adj" fmla="val 16667"/>
            </a:avLst>
          </a:prstGeom>
          <a:solidFill>
            <a:schemeClr val="accent2">
              <a:lumMod val="20000"/>
              <a:lumOff val="80000"/>
            </a:schemeClr>
          </a:solidFill>
          <a:ln w="12700" cap="flat" cmpd="sng">
            <a:solidFill>
              <a:schemeClr val="accent2">
                <a:lumMod val="20000"/>
                <a:lumOff val="80000"/>
              </a:schemeClr>
            </a:solidFill>
            <a:prstDash val="solid"/>
            <a:miter lim="800000"/>
            <a:headEnd type="none" w="sm" len="sm"/>
            <a:tailEnd type="none" w="sm" len="sm"/>
          </a:ln>
        </p:spPr>
        <p:txBody>
          <a:bodyPr spcFirstLastPara="1" wrap="square" lIns="68569" tIns="34275" rIns="68569" bIns="34275" anchor="ctr" anchorCtr="0">
            <a:noAutofit/>
          </a:bodyPr>
          <a:lstStyle/>
          <a:p>
            <a:pPr algn="ctr"/>
            <a:r>
              <a:rPr lang="en-US" sz="1200" dirty="0">
                <a:solidFill>
                  <a:schemeClr val="lt1"/>
                </a:solidFill>
                <a:latin typeface="Calibri"/>
                <a:cs typeface="Calibri"/>
                <a:sym typeface="Calibri"/>
              </a:rPr>
              <a:t>Thinking process</a:t>
            </a:r>
            <a:endParaRPr sz="1200" dirty="0"/>
          </a:p>
        </p:txBody>
      </p:sp>
      <p:sp>
        <p:nvSpPr>
          <p:cNvPr id="95" name="Google Shape;95;p1"/>
          <p:cNvSpPr/>
          <p:nvPr/>
        </p:nvSpPr>
        <p:spPr>
          <a:xfrm>
            <a:off x="3797606" y="2210481"/>
            <a:ext cx="1572295" cy="378070"/>
          </a:xfrm>
          <a:prstGeom prst="roundRect">
            <a:avLst>
              <a:gd name="adj" fmla="val 16667"/>
            </a:avLst>
          </a:prstGeom>
          <a:solidFill>
            <a:schemeClr val="accent3">
              <a:lumMod val="20000"/>
              <a:lumOff val="80000"/>
            </a:schemeClr>
          </a:solidFill>
          <a:ln w="12700" cap="flat" cmpd="sng">
            <a:solidFill>
              <a:schemeClr val="accent3">
                <a:lumMod val="20000"/>
                <a:lumOff val="80000"/>
              </a:schemeClr>
            </a:solidFill>
            <a:prstDash val="solid"/>
            <a:miter lim="800000"/>
            <a:headEnd type="none" w="sm" len="sm"/>
            <a:tailEnd type="none" w="sm" len="sm"/>
          </a:ln>
        </p:spPr>
        <p:txBody>
          <a:bodyPr spcFirstLastPara="1" wrap="square" lIns="68569" tIns="34275" rIns="68569" bIns="34275" anchor="ctr" anchorCtr="0">
            <a:noAutofit/>
          </a:bodyPr>
          <a:lstStyle/>
          <a:p>
            <a:pPr algn="ctr"/>
            <a:r>
              <a:rPr lang="en-US" sz="1200" dirty="0">
                <a:solidFill>
                  <a:schemeClr val="lt1"/>
                </a:solidFill>
                <a:latin typeface="Calibri"/>
                <a:ea typeface="Calibri"/>
                <a:cs typeface="Calibri"/>
                <a:sym typeface="Calibri"/>
              </a:rPr>
              <a:t>Acting process </a:t>
            </a:r>
            <a:endParaRPr sz="1200" dirty="0"/>
          </a:p>
        </p:txBody>
      </p:sp>
      <p:sp>
        <p:nvSpPr>
          <p:cNvPr id="96" name="Google Shape;96;p1"/>
          <p:cNvSpPr/>
          <p:nvPr/>
        </p:nvSpPr>
        <p:spPr>
          <a:xfrm>
            <a:off x="502419" y="2666861"/>
            <a:ext cx="3949001" cy="2410410"/>
          </a:xfrm>
          <a:prstGeom prst="roundRect">
            <a:avLst>
              <a:gd name="adj" fmla="val 16667"/>
            </a:avLst>
          </a:prstGeom>
          <a:noFill/>
          <a:ln w="12700" cap="flat" cmpd="sng">
            <a:solidFill>
              <a:schemeClr val="accent3">
                <a:lumMod val="20000"/>
                <a:lumOff val="80000"/>
              </a:schemeClr>
            </a:solidFill>
            <a:prstDash val="solid"/>
            <a:miter lim="800000"/>
            <a:headEnd type="none" w="sm" len="sm"/>
            <a:tailEnd type="none" w="sm" len="sm"/>
          </a:ln>
        </p:spPr>
        <p:txBody>
          <a:bodyPr spcFirstLastPara="1" wrap="square" lIns="68569" tIns="34275" rIns="68569" bIns="34275" anchor="ctr" anchorCtr="0">
            <a:noAutofit/>
          </a:bodyPr>
          <a:lstStyle/>
          <a:p>
            <a:pPr marL="128588" indent="-71438">
              <a:buClr>
                <a:schemeClr val="dk1"/>
              </a:buClr>
              <a:buSzPts val="1200"/>
            </a:pPr>
            <a:endParaRPr sz="900" dirty="0">
              <a:solidFill>
                <a:schemeClr val="dk1"/>
              </a:solidFill>
              <a:latin typeface="Calibri"/>
              <a:ea typeface="Calibri"/>
              <a:cs typeface="Calibri"/>
              <a:sym typeface="Calibri"/>
            </a:endParaRPr>
          </a:p>
        </p:txBody>
      </p:sp>
      <p:sp>
        <p:nvSpPr>
          <p:cNvPr id="97" name="Google Shape;97;p1"/>
          <p:cNvSpPr/>
          <p:nvPr/>
        </p:nvSpPr>
        <p:spPr>
          <a:xfrm>
            <a:off x="4692582" y="2666861"/>
            <a:ext cx="3863589" cy="2367084"/>
          </a:xfrm>
          <a:prstGeom prst="roundRect">
            <a:avLst>
              <a:gd name="adj" fmla="val 16667"/>
            </a:avLst>
          </a:prstGeom>
          <a:noFill/>
          <a:ln w="12700" cap="flat" cmpd="sng">
            <a:solidFill>
              <a:schemeClr val="accent3"/>
            </a:solidFill>
            <a:prstDash val="solid"/>
            <a:miter lim="800000"/>
            <a:headEnd type="none" w="sm" len="sm"/>
            <a:tailEnd type="none" w="sm" len="sm"/>
          </a:ln>
        </p:spPr>
        <p:txBody>
          <a:bodyPr spcFirstLastPara="1" wrap="square" lIns="68569" tIns="34275" rIns="68569" bIns="34275" anchor="t" anchorCtr="0">
            <a:noAutofit/>
          </a:bodyPr>
          <a:lstStyle/>
          <a:p>
            <a:pPr algn="ctr"/>
            <a:r>
              <a:rPr lang="en-US" sz="1200" b="1" dirty="0">
                <a:solidFill>
                  <a:schemeClr val="dk1"/>
                </a:solidFill>
                <a:latin typeface="Calibri"/>
                <a:ea typeface="Calibri"/>
                <a:cs typeface="Calibri"/>
                <a:sym typeface="Calibri"/>
              </a:rPr>
              <a:t>Therapy dose</a:t>
            </a:r>
          </a:p>
          <a:p>
            <a:pPr algn="ctr"/>
            <a:r>
              <a:rPr lang="en-US" sz="1200" b="1" dirty="0">
                <a:solidFill>
                  <a:schemeClr val="dk1"/>
                </a:solidFill>
                <a:latin typeface="Calibri"/>
                <a:ea typeface="Calibri"/>
                <a:cs typeface="Calibri"/>
                <a:sym typeface="Calibri"/>
              </a:rPr>
              <a:t>= </a:t>
            </a:r>
            <a:r>
              <a:rPr lang="en-US" sz="1200" dirty="0">
                <a:solidFill>
                  <a:schemeClr val="dk1"/>
                </a:solidFill>
                <a:latin typeface="Calibri"/>
                <a:ea typeface="Calibri"/>
                <a:cs typeface="Calibri"/>
                <a:sym typeface="Calibri"/>
              </a:rPr>
              <a:t>patient-customized training load</a:t>
            </a:r>
          </a:p>
          <a:p>
            <a:pPr algn="ctr"/>
            <a:r>
              <a:rPr lang="en-US" sz="1200" dirty="0">
                <a:solidFill>
                  <a:schemeClr val="dk1"/>
                </a:solidFill>
                <a:latin typeface="Calibri"/>
                <a:ea typeface="Calibri"/>
                <a:cs typeface="Calibri"/>
                <a:sym typeface="Calibri"/>
              </a:rPr>
              <a:t> </a:t>
            </a:r>
          </a:p>
          <a:p>
            <a:pPr marL="171450" indent="-171450" algn="ctr">
              <a:buFont typeface="Arial" panose="020B0604020202020204" pitchFamily="34" charset="0"/>
              <a:buChar char="•"/>
            </a:pPr>
            <a:r>
              <a:rPr lang="en-US" sz="1200" dirty="0">
                <a:solidFill>
                  <a:schemeClr val="dk1"/>
                </a:solidFill>
                <a:latin typeface="Calibri"/>
                <a:cs typeface="Calibri"/>
                <a:sym typeface="Calibri"/>
              </a:rPr>
              <a:t>Perceived difficulty</a:t>
            </a:r>
          </a:p>
          <a:p>
            <a:pPr marL="171450" indent="-171450" algn="ctr">
              <a:buFont typeface="Arial" panose="020B0604020202020204" pitchFamily="34" charset="0"/>
              <a:buChar char="•"/>
            </a:pPr>
            <a:r>
              <a:rPr lang="en-US" sz="1200" dirty="0">
                <a:solidFill>
                  <a:schemeClr val="dk1"/>
                </a:solidFill>
                <a:latin typeface="Calibri"/>
                <a:cs typeface="Calibri"/>
                <a:sym typeface="Calibri"/>
              </a:rPr>
              <a:t>Perceived intensity</a:t>
            </a:r>
          </a:p>
          <a:p>
            <a:pPr marL="171450" indent="-171450" algn="ctr">
              <a:buFont typeface="Arial" panose="020B0604020202020204" pitchFamily="34" charset="0"/>
              <a:buChar char="•"/>
            </a:pPr>
            <a:r>
              <a:rPr lang="en-US" sz="1200" dirty="0">
                <a:solidFill>
                  <a:schemeClr val="dk1"/>
                </a:solidFill>
                <a:latin typeface="Calibri"/>
                <a:cs typeface="Calibri"/>
                <a:sym typeface="Calibri"/>
              </a:rPr>
              <a:t>Active time </a:t>
            </a:r>
          </a:p>
          <a:p>
            <a:pPr marL="171450" indent="-171450" algn="ctr">
              <a:buFont typeface="Arial" panose="020B0604020202020204" pitchFamily="34" charset="0"/>
              <a:buChar char="•"/>
            </a:pPr>
            <a:r>
              <a:rPr lang="en-US" sz="1200" dirty="0">
                <a:solidFill>
                  <a:schemeClr val="dk1"/>
                </a:solidFill>
                <a:latin typeface="Calibri"/>
                <a:cs typeface="Calibri"/>
                <a:sym typeface="Calibri"/>
              </a:rPr>
              <a:t>Repetitions </a:t>
            </a:r>
            <a:endParaRPr sz="1200" dirty="0"/>
          </a:p>
        </p:txBody>
      </p:sp>
      <p:sp>
        <p:nvSpPr>
          <p:cNvPr id="2" name="TextBox 1">
            <a:extLst>
              <a:ext uri="{FF2B5EF4-FFF2-40B4-BE49-F238E27FC236}">
                <a16:creationId xmlns:a16="http://schemas.microsoft.com/office/drawing/2014/main" id="{8567BD61-118C-4637-AA8B-8B5D90B16AC0}"/>
              </a:ext>
            </a:extLst>
          </p:cNvPr>
          <p:cNvSpPr txBox="1"/>
          <p:nvPr/>
        </p:nvSpPr>
        <p:spPr>
          <a:xfrm>
            <a:off x="1888072" y="2711922"/>
            <a:ext cx="1184356" cy="27699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685800" rtl="0" fontAlgn="auto" latinLnBrk="0" hangingPunct="0">
              <a:lnSpc>
                <a:spcPct val="100000"/>
              </a:lnSpc>
              <a:spcBef>
                <a:spcPts val="0"/>
              </a:spcBef>
              <a:spcAft>
                <a:spcPts val="0"/>
              </a:spcAft>
              <a:buClrTx/>
              <a:buSzTx/>
              <a:buFontTx/>
              <a:buNone/>
              <a:tabLst/>
            </a:pPr>
            <a:r>
              <a:rPr kumimoji="0" lang="en-US" sz="1200" b="1" i="0" u="none" strike="noStrike" cap="none" spc="0" normalizeH="0" baseline="0" dirty="0">
                <a:ln>
                  <a:noFill/>
                </a:ln>
                <a:solidFill>
                  <a:srgbClr val="1A1A1A"/>
                </a:solidFill>
                <a:effectLst/>
                <a:uFillTx/>
                <a:latin typeface="Calabri"/>
                <a:sym typeface="Tw Cen MT"/>
              </a:rPr>
              <a:t>Therapy content</a:t>
            </a:r>
          </a:p>
        </p:txBody>
      </p:sp>
      <p:sp>
        <p:nvSpPr>
          <p:cNvPr id="3" name="TextBox 2">
            <a:extLst>
              <a:ext uri="{FF2B5EF4-FFF2-40B4-BE49-F238E27FC236}">
                <a16:creationId xmlns:a16="http://schemas.microsoft.com/office/drawing/2014/main" id="{D73D73BC-7595-416D-9AE4-D6E2E8510182}"/>
              </a:ext>
            </a:extLst>
          </p:cNvPr>
          <p:cNvSpPr txBox="1"/>
          <p:nvPr/>
        </p:nvSpPr>
        <p:spPr>
          <a:xfrm>
            <a:off x="532465" y="2956455"/>
            <a:ext cx="2298594" cy="64632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171450" marR="0" indent="-171450" algn="l" defTabSz="685800" rtl="0" fontAlgn="auto" latinLnBrk="0" hangingPunct="0">
              <a:lnSpc>
                <a:spcPct val="100000"/>
              </a:lnSpc>
              <a:spcBef>
                <a:spcPts val="0"/>
              </a:spcBef>
              <a:spcAft>
                <a:spcPts val="0"/>
              </a:spcAft>
              <a:buClrTx/>
              <a:buSzTx/>
              <a:buFont typeface="Arial" panose="020B0604020202020204" pitchFamily="34" charset="0"/>
              <a:buChar char="•"/>
              <a:tabLst/>
            </a:pPr>
            <a:r>
              <a:rPr kumimoji="0" lang="en-US" sz="1200" b="0" i="0" u="none" strike="noStrike" cap="none" spc="0" normalizeH="0" baseline="0" dirty="0">
                <a:ln>
                  <a:noFill/>
                </a:ln>
                <a:solidFill>
                  <a:srgbClr val="1A1A1A"/>
                </a:solidFill>
                <a:effectLst/>
                <a:uFillTx/>
                <a:latin typeface="Calabri"/>
                <a:sym typeface="Tw Cen MT"/>
              </a:rPr>
              <a:t>Skill training</a:t>
            </a:r>
          </a:p>
          <a:p>
            <a:pPr marL="171450" marR="0" indent="-171450" algn="l" defTabSz="685800" rtl="0" fontAlgn="auto" latinLnBrk="0" hangingPunct="0">
              <a:lnSpc>
                <a:spcPct val="100000"/>
              </a:lnSpc>
              <a:spcBef>
                <a:spcPts val="0"/>
              </a:spcBef>
              <a:spcAft>
                <a:spcPts val="0"/>
              </a:spcAft>
              <a:buClrTx/>
              <a:buSzTx/>
              <a:buFont typeface="Arial" panose="020B0604020202020204" pitchFamily="34" charset="0"/>
              <a:buChar char="•"/>
              <a:tabLst/>
            </a:pPr>
            <a:r>
              <a:rPr lang="en-US" sz="1200" dirty="0">
                <a:latin typeface="Calabri"/>
              </a:rPr>
              <a:t>Strength training </a:t>
            </a:r>
          </a:p>
          <a:p>
            <a:pPr marL="171450" marR="0" indent="-171450" algn="l" defTabSz="685800" rtl="0" fontAlgn="auto" latinLnBrk="0" hangingPunct="0">
              <a:lnSpc>
                <a:spcPct val="100000"/>
              </a:lnSpc>
              <a:spcBef>
                <a:spcPts val="0"/>
              </a:spcBef>
              <a:spcAft>
                <a:spcPts val="0"/>
              </a:spcAft>
              <a:buClrTx/>
              <a:buSzTx/>
              <a:buFont typeface="Arial" panose="020B0604020202020204" pitchFamily="34" charset="0"/>
              <a:buChar char="•"/>
              <a:tabLst/>
            </a:pPr>
            <a:r>
              <a:rPr kumimoji="0" lang="en-US" sz="1200" b="0" i="0" u="none" strike="noStrike" cap="none" spc="0" normalizeH="0" baseline="0" dirty="0">
                <a:ln>
                  <a:noFill/>
                </a:ln>
                <a:solidFill>
                  <a:srgbClr val="1A1A1A"/>
                </a:solidFill>
                <a:effectLst/>
                <a:uFillTx/>
                <a:latin typeface="Calabri"/>
                <a:sym typeface="Tw Cen MT"/>
              </a:rPr>
              <a:t>Endurance training </a:t>
            </a:r>
          </a:p>
        </p:txBody>
      </p:sp>
      <p:sp>
        <p:nvSpPr>
          <p:cNvPr id="22" name="TextBox 21">
            <a:extLst>
              <a:ext uri="{FF2B5EF4-FFF2-40B4-BE49-F238E27FC236}">
                <a16:creationId xmlns:a16="http://schemas.microsoft.com/office/drawing/2014/main" id="{31B8251D-47D6-4CD3-8045-6E74A6A375E1}"/>
              </a:ext>
            </a:extLst>
          </p:cNvPr>
          <p:cNvSpPr txBox="1"/>
          <p:nvPr/>
        </p:nvSpPr>
        <p:spPr>
          <a:xfrm>
            <a:off x="2376435" y="3002021"/>
            <a:ext cx="2373286" cy="207749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171450" marR="0" indent="-171450" algn="l" defTabSz="685800" rtl="0" fontAlgn="auto" latinLnBrk="0" hangingPunct="0">
              <a:lnSpc>
                <a:spcPct val="100000"/>
              </a:lnSpc>
              <a:spcBef>
                <a:spcPts val="0"/>
              </a:spcBef>
              <a:spcAft>
                <a:spcPts val="0"/>
              </a:spcAft>
              <a:buClrTx/>
              <a:buSzTx/>
              <a:buFont typeface="Arial" panose="020B0604020202020204" pitchFamily="34" charset="0"/>
              <a:buChar char="•"/>
              <a:tabLst/>
            </a:pPr>
            <a:r>
              <a:rPr kumimoji="0" lang="en-US" sz="1200" b="0" i="0" u="none" strike="noStrike" cap="none" spc="0" normalizeH="0" baseline="0" dirty="0">
                <a:ln>
                  <a:noFill/>
                </a:ln>
                <a:solidFill>
                  <a:srgbClr val="1A1A1A"/>
                </a:solidFill>
                <a:effectLst/>
                <a:uFillTx/>
                <a:latin typeface="Calabri"/>
                <a:sym typeface="Tw Cen MT"/>
              </a:rPr>
              <a:t>Total skill practice</a:t>
            </a:r>
          </a:p>
          <a:p>
            <a:pPr marL="171450" marR="0" indent="-171450" algn="l" defTabSz="685800" rtl="0" fontAlgn="auto" latinLnBrk="0" hangingPunct="0">
              <a:lnSpc>
                <a:spcPct val="100000"/>
              </a:lnSpc>
              <a:spcBef>
                <a:spcPts val="0"/>
              </a:spcBef>
              <a:spcAft>
                <a:spcPts val="0"/>
              </a:spcAft>
              <a:buClrTx/>
              <a:buSzTx/>
              <a:buFont typeface="Arial" panose="020B0604020202020204" pitchFamily="34" charset="0"/>
              <a:buChar char="•"/>
              <a:tabLst/>
            </a:pPr>
            <a:r>
              <a:rPr lang="en-US" sz="1200" dirty="0">
                <a:latin typeface="Calabri"/>
              </a:rPr>
              <a:t>Context-specific environment </a:t>
            </a:r>
          </a:p>
          <a:p>
            <a:pPr marL="171450" marR="0" indent="-171450" algn="l" defTabSz="685800" rtl="0" fontAlgn="auto" latinLnBrk="0" hangingPunct="0">
              <a:lnSpc>
                <a:spcPct val="100000"/>
              </a:lnSpc>
              <a:spcBef>
                <a:spcPts val="0"/>
              </a:spcBef>
              <a:spcAft>
                <a:spcPts val="0"/>
              </a:spcAft>
              <a:buClrTx/>
              <a:buSzTx/>
              <a:buFont typeface="Arial" panose="020B0604020202020204" pitchFamily="34" charset="0"/>
              <a:buChar char="•"/>
              <a:tabLst/>
            </a:pPr>
            <a:r>
              <a:rPr kumimoji="0" lang="en-US" sz="1200" b="0" i="0" u="none" strike="noStrike" cap="none" spc="0" normalizeH="0" baseline="0" dirty="0">
                <a:ln>
                  <a:noFill/>
                </a:ln>
                <a:solidFill>
                  <a:srgbClr val="1A1A1A"/>
                </a:solidFill>
                <a:effectLst/>
                <a:uFillTx/>
                <a:latin typeface="Calabri"/>
                <a:sym typeface="Tw Cen MT"/>
              </a:rPr>
              <a:t>Real-life objects </a:t>
            </a:r>
          </a:p>
          <a:p>
            <a:pPr marL="171450" marR="0" indent="-171450" algn="l" defTabSz="685800" rtl="0" fontAlgn="auto" latinLnBrk="0" hangingPunct="0">
              <a:lnSpc>
                <a:spcPct val="100000"/>
              </a:lnSpc>
              <a:spcBef>
                <a:spcPts val="0"/>
              </a:spcBef>
              <a:spcAft>
                <a:spcPts val="0"/>
              </a:spcAft>
              <a:buClrTx/>
              <a:buSzTx/>
              <a:buFont typeface="Arial" panose="020B0604020202020204" pitchFamily="34" charset="0"/>
              <a:buChar char="•"/>
              <a:tabLst/>
            </a:pPr>
            <a:r>
              <a:rPr lang="en-US" sz="1200" dirty="0">
                <a:latin typeface="Calabri"/>
              </a:rPr>
              <a:t>Client-centered patient goal </a:t>
            </a:r>
            <a:endParaRPr kumimoji="0" lang="en-US" sz="1200" b="0" i="0" u="none" strike="noStrike" cap="none" spc="0" normalizeH="0" baseline="0" dirty="0">
              <a:ln>
                <a:noFill/>
              </a:ln>
              <a:solidFill>
                <a:srgbClr val="1A1A1A"/>
              </a:solidFill>
              <a:effectLst/>
              <a:uFillTx/>
              <a:latin typeface="Calabri"/>
              <a:sym typeface="Tw Cen MT"/>
            </a:endParaRPr>
          </a:p>
          <a:p>
            <a:pPr marL="171450" marR="0" indent="-171450" algn="l" defTabSz="685800" rtl="0" fontAlgn="auto" latinLnBrk="0" hangingPunct="0">
              <a:lnSpc>
                <a:spcPct val="100000"/>
              </a:lnSpc>
              <a:spcBef>
                <a:spcPts val="0"/>
              </a:spcBef>
              <a:spcAft>
                <a:spcPts val="0"/>
              </a:spcAft>
              <a:buClrTx/>
              <a:buSzTx/>
              <a:buFont typeface="Arial" panose="020B0604020202020204" pitchFamily="34" charset="0"/>
              <a:buChar char="•"/>
              <a:tabLst/>
            </a:pPr>
            <a:r>
              <a:rPr kumimoji="0" lang="en-US" sz="1200" b="0" i="0" u="none" strike="noStrike" cap="none" spc="0" normalizeH="0" baseline="0" dirty="0">
                <a:ln>
                  <a:noFill/>
                </a:ln>
                <a:solidFill>
                  <a:schemeClr val="tx1"/>
                </a:solidFill>
                <a:effectLst/>
                <a:uFillTx/>
                <a:latin typeface="Calabri"/>
                <a:sym typeface="Tw Cen MT"/>
              </a:rPr>
              <a:t>Exercise progression</a:t>
            </a:r>
          </a:p>
          <a:p>
            <a:pPr marL="171450" marR="0" indent="-171450" algn="l" defTabSz="685800" rtl="0" fontAlgn="auto" latinLnBrk="0" hangingPunct="0">
              <a:lnSpc>
                <a:spcPct val="100000"/>
              </a:lnSpc>
              <a:spcBef>
                <a:spcPts val="0"/>
              </a:spcBef>
              <a:spcAft>
                <a:spcPts val="0"/>
              </a:spcAft>
              <a:buClrTx/>
              <a:buSzTx/>
              <a:buFont typeface="Arial" panose="020B0604020202020204" pitchFamily="34" charset="0"/>
              <a:buChar char="•"/>
              <a:tabLst/>
            </a:pPr>
            <a:r>
              <a:rPr lang="en-US" sz="1200" dirty="0">
                <a:solidFill>
                  <a:schemeClr val="tx1"/>
                </a:solidFill>
                <a:latin typeface="Calabri"/>
              </a:rPr>
              <a:t>Exercise variety</a:t>
            </a:r>
          </a:p>
          <a:p>
            <a:pPr marL="171450" marR="0" indent="-171450" algn="l" defTabSz="685800" rtl="0" fontAlgn="auto" latinLnBrk="0" hangingPunct="0">
              <a:lnSpc>
                <a:spcPct val="100000"/>
              </a:lnSpc>
              <a:spcBef>
                <a:spcPts val="0"/>
              </a:spcBef>
              <a:spcAft>
                <a:spcPts val="0"/>
              </a:spcAft>
              <a:buClrTx/>
              <a:buSzTx/>
              <a:buFont typeface="Arial" panose="020B0604020202020204" pitchFamily="34" charset="0"/>
              <a:buChar char="•"/>
              <a:tabLst/>
            </a:pPr>
            <a:r>
              <a:rPr kumimoji="0" lang="en-US" sz="1200" b="0" i="0" u="none" strike="noStrike" cap="none" spc="0" normalizeH="0" baseline="0" dirty="0">
                <a:ln>
                  <a:noFill/>
                </a:ln>
                <a:solidFill>
                  <a:srgbClr val="1A1A1A"/>
                </a:solidFill>
                <a:effectLst/>
                <a:uFillTx/>
                <a:latin typeface="Calabri"/>
                <a:sym typeface="Tw Cen MT"/>
              </a:rPr>
              <a:t>Feedback</a:t>
            </a:r>
          </a:p>
          <a:p>
            <a:pPr marL="171450" marR="0" indent="-171450" algn="l" defTabSz="685800" rtl="0" fontAlgn="auto" latinLnBrk="0" hangingPunct="0">
              <a:lnSpc>
                <a:spcPct val="100000"/>
              </a:lnSpc>
              <a:spcBef>
                <a:spcPts val="0"/>
              </a:spcBef>
              <a:spcAft>
                <a:spcPts val="0"/>
              </a:spcAft>
              <a:buClrTx/>
              <a:buSzTx/>
              <a:buFont typeface="Arial" panose="020B0604020202020204" pitchFamily="34" charset="0"/>
              <a:buChar char="•"/>
              <a:tabLst/>
            </a:pPr>
            <a:r>
              <a:rPr lang="en-US" sz="1200" dirty="0">
                <a:latin typeface="Calabri"/>
              </a:rPr>
              <a:t>Functional movements </a:t>
            </a:r>
          </a:p>
          <a:p>
            <a:pPr marL="171450" marR="0" indent="-171450" algn="l" defTabSz="685800" rtl="0" fontAlgn="auto" latinLnBrk="0" hangingPunct="0">
              <a:lnSpc>
                <a:spcPct val="100000"/>
              </a:lnSpc>
              <a:spcBef>
                <a:spcPts val="0"/>
              </a:spcBef>
              <a:spcAft>
                <a:spcPts val="0"/>
              </a:spcAft>
              <a:buClrTx/>
              <a:buSzTx/>
              <a:buFont typeface="Arial" panose="020B0604020202020204" pitchFamily="34" charset="0"/>
              <a:buChar char="•"/>
              <a:tabLst/>
            </a:pPr>
            <a:r>
              <a:rPr lang="en-US" sz="1200" dirty="0">
                <a:latin typeface="Calabri"/>
              </a:rPr>
              <a:t>Multiple movement planes</a:t>
            </a:r>
          </a:p>
          <a:p>
            <a:pPr marL="171450" marR="0" indent="-171450" algn="l" defTabSz="685800" rtl="0" fontAlgn="auto" latinLnBrk="0" hangingPunct="0">
              <a:lnSpc>
                <a:spcPct val="100000"/>
              </a:lnSpc>
              <a:spcBef>
                <a:spcPts val="0"/>
              </a:spcBef>
              <a:spcAft>
                <a:spcPts val="0"/>
              </a:spcAft>
              <a:buClrTx/>
              <a:buSzTx/>
              <a:buFont typeface="Arial" panose="020B0604020202020204" pitchFamily="34" charset="0"/>
              <a:buChar char="•"/>
              <a:tabLst/>
            </a:pPr>
            <a:r>
              <a:rPr lang="en-US" sz="1200" dirty="0">
                <a:latin typeface="Calabri"/>
              </a:rPr>
              <a:t>Bimanual practice </a:t>
            </a:r>
          </a:p>
          <a:p>
            <a:pPr marR="0" algn="l" defTabSz="685800" rtl="0" fontAlgn="auto" latinLnBrk="0" hangingPunct="0">
              <a:lnSpc>
                <a:spcPct val="100000"/>
              </a:lnSpc>
              <a:spcBef>
                <a:spcPts val="0"/>
              </a:spcBef>
              <a:spcAft>
                <a:spcPts val="0"/>
              </a:spcAft>
              <a:buClrTx/>
              <a:buSzTx/>
              <a:tabLst/>
            </a:pPr>
            <a:endParaRPr lang="en-US" sz="900" dirty="0">
              <a:latin typeface="Calabri"/>
            </a:endParaRPr>
          </a:p>
        </p:txBody>
      </p:sp>
      <p:cxnSp>
        <p:nvCxnSpPr>
          <p:cNvPr id="9" name="Straight Arrow Connector 8">
            <a:extLst>
              <a:ext uri="{FF2B5EF4-FFF2-40B4-BE49-F238E27FC236}">
                <a16:creationId xmlns:a16="http://schemas.microsoft.com/office/drawing/2014/main" id="{D2388F92-A748-42BB-A892-2D6D12DB08DE}"/>
              </a:ext>
            </a:extLst>
          </p:cNvPr>
          <p:cNvCxnSpPr>
            <a:cxnSpLocks/>
            <a:stCxn id="6" idx="2"/>
            <a:endCxn id="7" idx="0"/>
          </p:cNvCxnSpPr>
          <p:nvPr/>
        </p:nvCxnSpPr>
        <p:spPr>
          <a:xfrm>
            <a:off x="4823444" y="953834"/>
            <a:ext cx="1796602" cy="1617916"/>
          </a:xfrm>
          <a:prstGeom prst="straightConnector1">
            <a:avLst/>
          </a:prstGeom>
          <a:noFill/>
          <a:ln w="12700" cap="flat">
            <a:solidFill>
              <a:schemeClr val="accent1"/>
            </a:solidFill>
            <a:prstDash val="solid"/>
            <a:miter lim="800000"/>
            <a:tailEnd type="triangle"/>
          </a:ln>
          <a:effectLst/>
          <a:sp3d/>
        </p:spPr>
        <p:style>
          <a:lnRef idx="0">
            <a:scrgbClr r="0" g="0" b="0"/>
          </a:lnRef>
          <a:fillRef idx="0">
            <a:scrgbClr r="0" g="0" b="0"/>
          </a:fillRef>
          <a:effectRef idx="0">
            <a:scrgbClr r="0" g="0" b="0"/>
          </a:effectRef>
          <a:fontRef idx="none"/>
        </p:style>
      </p:cxnSp>
      <p:sp>
        <p:nvSpPr>
          <p:cNvPr id="11" name="Speech Bubble: Rectangle with Corners Rounded 10">
            <a:extLst>
              <a:ext uri="{FF2B5EF4-FFF2-40B4-BE49-F238E27FC236}">
                <a16:creationId xmlns:a16="http://schemas.microsoft.com/office/drawing/2014/main" id="{F187B183-4823-448D-BFFD-4E68B75668C4}"/>
              </a:ext>
            </a:extLst>
          </p:cNvPr>
          <p:cNvSpPr/>
          <p:nvPr/>
        </p:nvSpPr>
        <p:spPr>
          <a:xfrm>
            <a:off x="5984889" y="1541066"/>
            <a:ext cx="1119296" cy="374568"/>
          </a:xfrm>
          <a:prstGeom prst="wedgeRoundRectCallout">
            <a:avLst>
              <a:gd name="adj1" fmla="val -35845"/>
              <a:gd name="adj2" fmla="val 89170"/>
              <a:gd name="adj3" fmla="val 16667"/>
            </a:avLst>
          </a:prstGeom>
          <a:solidFill>
            <a:srgbClr val="FEFFFE"/>
          </a:solidFill>
          <a:ln w="12700" cap="flat">
            <a:solidFill>
              <a:schemeClr val="accent1"/>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685800" rtl="0" fontAlgn="auto" latinLnBrk="0" hangingPunct="0">
              <a:lnSpc>
                <a:spcPct val="100000"/>
              </a:lnSpc>
              <a:spcBef>
                <a:spcPts val="0"/>
              </a:spcBef>
              <a:spcAft>
                <a:spcPts val="0"/>
              </a:spcAft>
              <a:buClrTx/>
              <a:buSzTx/>
              <a:buFontTx/>
              <a:buNone/>
              <a:tabLst/>
            </a:pPr>
            <a:r>
              <a:rPr kumimoji="0" lang="en-US" sz="1600" b="1" i="0" u="none" strike="noStrike" cap="none" spc="0" normalizeH="0" baseline="0" dirty="0">
                <a:ln>
                  <a:noFill/>
                </a:ln>
                <a:solidFill>
                  <a:srgbClr val="1A1A1A"/>
                </a:solidFill>
                <a:effectLst/>
                <a:uFillTx/>
                <a:latin typeface="Calabri"/>
                <a:sym typeface="Tw Cen MT"/>
              </a:rPr>
              <a:t>HOW?</a:t>
            </a:r>
          </a:p>
        </p:txBody>
      </p:sp>
      <p:sp>
        <p:nvSpPr>
          <p:cNvPr id="25" name="Google Shape;86;p1">
            <a:extLst>
              <a:ext uri="{FF2B5EF4-FFF2-40B4-BE49-F238E27FC236}">
                <a16:creationId xmlns:a16="http://schemas.microsoft.com/office/drawing/2014/main" id="{B726CA34-814A-42CD-9AA8-89991414CA85}"/>
              </a:ext>
            </a:extLst>
          </p:cNvPr>
          <p:cNvSpPr/>
          <p:nvPr/>
        </p:nvSpPr>
        <p:spPr>
          <a:xfrm>
            <a:off x="5392869" y="434314"/>
            <a:ext cx="2211263" cy="685800"/>
          </a:xfrm>
          <a:prstGeom prst="roundRect">
            <a:avLst>
              <a:gd name="adj" fmla="val 16667"/>
            </a:avLst>
          </a:prstGeom>
          <a:noFill/>
          <a:ln w="19050" cap="flat" cmpd="sng">
            <a:solidFill>
              <a:schemeClr val="accent5"/>
            </a:solidFill>
            <a:prstDash val="solid"/>
            <a:miter lim="800000"/>
            <a:headEnd type="none" w="sm" len="sm"/>
            <a:tailEnd type="none" w="sm" len="sm"/>
          </a:ln>
        </p:spPr>
        <p:txBody>
          <a:bodyPr spcFirstLastPara="1" wrap="square" lIns="68569" tIns="34275" rIns="68569" bIns="34275" anchor="ctr" anchorCtr="0">
            <a:noAutofit/>
          </a:bodyPr>
          <a:lstStyle/>
          <a:p>
            <a:pPr algn="ctr"/>
            <a:r>
              <a:rPr lang="en-US" sz="1200" b="1" dirty="0">
                <a:solidFill>
                  <a:schemeClr val="bg1">
                    <a:lumMod val="50000"/>
                  </a:schemeClr>
                </a:solidFill>
                <a:latin typeface="Calibri"/>
                <a:ea typeface="Calibri"/>
                <a:cs typeface="Calibri"/>
                <a:sym typeface="Calibri"/>
              </a:rPr>
              <a:t>Client system </a:t>
            </a:r>
            <a:endParaRPr sz="1200" b="1" dirty="0">
              <a:solidFill>
                <a:schemeClr val="bg1">
                  <a:lumMod val="50000"/>
                </a:schemeClr>
              </a:solidFill>
            </a:endParaRPr>
          </a:p>
        </p:txBody>
      </p:sp>
      <p:sp>
        <p:nvSpPr>
          <p:cNvPr id="6" name="Speech Bubble: Rectangle with Corners Rounded 5">
            <a:extLst>
              <a:ext uri="{FF2B5EF4-FFF2-40B4-BE49-F238E27FC236}">
                <a16:creationId xmlns:a16="http://schemas.microsoft.com/office/drawing/2014/main" id="{334D010A-F5F2-4794-91AD-FB18B0E60391}"/>
              </a:ext>
            </a:extLst>
          </p:cNvPr>
          <p:cNvSpPr/>
          <p:nvPr/>
        </p:nvSpPr>
        <p:spPr>
          <a:xfrm>
            <a:off x="3994690" y="630343"/>
            <a:ext cx="1657508" cy="323491"/>
          </a:xfrm>
          <a:prstGeom prst="wedgeRoundRectCallout">
            <a:avLst>
              <a:gd name="adj1" fmla="val -66028"/>
              <a:gd name="adj2" fmla="val 35208"/>
              <a:gd name="adj3" fmla="val 16667"/>
            </a:avLst>
          </a:prstGeom>
          <a:solidFill>
            <a:schemeClr val="accent1"/>
          </a:solidFill>
          <a:ln w="12700" cap="flat">
            <a:solidFill>
              <a:schemeClr val="accent1"/>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685800" rtl="0" fontAlgn="auto" latinLnBrk="0" hangingPunct="0">
              <a:lnSpc>
                <a:spcPct val="100000"/>
              </a:lnSpc>
              <a:spcBef>
                <a:spcPts val="0"/>
              </a:spcBef>
              <a:spcAft>
                <a:spcPts val="0"/>
              </a:spcAft>
              <a:buClrTx/>
              <a:buSzTx/>
              <a:buFontTx/>
              <a:buNone/>
              <a:tabLst/>
            </a:pPr>
            <a:r>
              <a:rPr kumimoji="0" lang="en-US" sz="1300" b="1" i="0" u="none" strike="noStrike" cap="none" spc="0" normalizeH="0" baseline="0" dirty="0">
                <a:ln>
                  <a:noFill/>
                </a:ln>
                <a:solidFill>
                  <a:schemeClr val="bg1"/>
                </a:solidFill>
                <a:effectLst/>
                <a:uFillTx/>
                <a:latin typeface="Calabri"/>
                <a:sym typeface="Tw Cen MT"/>
              </a:rPr>
              <a:t>Optimal load capacity</a:t>
            </a:r>
          </a:p>
        </p:txBody>
      </p:sp>
    </p:spTree>
    <p:extLst>
      <p:ext uri="{BB962C8B-B14F-4D97-AF65-F5344CB8AC3E}">
        <p14:creationId xmlns:p14="http://schemas.microsoft.com/office/powerpoint/2010/main" val="23816853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Lst>
  </p:timing>
</p:sld>
</file>

<file path=ppt/theme/theme1.xml><?xml version="1.0" encoding="utf-8"?>
<a:theme xmlns:a="http://schemas.openxmlformats.org/drawingml/2006/main" name="3_COVER">
  <a:themeElements>
    <a:clrScheme name="Custom 7">
      <a:dk1>
        <a:sysClr val="windowText" lastClr="000000"/>
      </a:dk1>
      <a:lt1>
        <a:sysClr val="window" lastClr="FFFFFF"/>
      </a:lt1>
      <a:dk2>
        <a:srgbClr val="1F497D"/>
      </a:dk2>
      <a:lt2>
        <a:srgbClr val="EEECE1"/>
      </a:lt2>
      <a:accent1>
        <a:srgbClr val="D06208"/>
      </a:accent1>
      <a:accent2>
        <a:srgbClr val="974806"/>
      </a:accent2>
      <a:accent3>
        <a:srgbClr val="3B728D"/>
      </a:accent3>
      <a:accent4>
        <a:srgbClr val="406476"/>
      </a:accent4>
      <a:accent5>
        <a:srgbClr val="DDD9C3"/>
      </a:accent5>
      <a:accent6>
        <a:srgbClr val="F79646"/>
      </a:accent6>
      <a:hlink>
        <a:srgbClr val="0000FF"/>
      </a:hlink>
      <a:folHlink>
        <a:srgbClr val="800080"/>
      </a:folHlink>
    </a:clrScheme>
    <a:fontScheme name="3_COVER">
      <a:majorFont>
        <a:latin typeface="Helvetica"/>
        <a:ea typeface="Helvetica"/>
        <a:cs typeface="Helvetica"/>
      </a:majorFont>
      <a:minorFont>
        <a:latin typeface="Tw Cen MT"/>
        <a:ea typeface="Tw Cen MT"/>
        <a:cs typeface="Tw Cen MT"/>
      </a:minorFont>
    </a:fontScheme>
    <a:fmtScheme name="3_COVE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EFFFE"/>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685800" rtl="0" fontAlgn="auto" latinLnBrk="0" hangingPunct="0">
          <a:lnSpc>
            <a:spcPct val="100000"/>
          </a:lnSpc>
          <a:spcBef>
            <a:spcPts val="0"/>
          </a:spcBef>
          <a:spcAft>
            <a:spcPts val="0"/>
          </a:spcAft>
          <a:buClrTx/>
          <a:buSzTx/>
          <a:buFontTx/>
          <a:buNone/>
          <a:tabLst/>
          <a:defRPr kumimoji="0" sz="1300" b="0" i="0" u="none" strike="noStrike" cap="none" spc="0" normalizeH="0" baseline="0">
            <a:ln>
              <a:noFill/>
            </a:ln>
            <a:solidFill>
              <a:srgbClr val="1A1A1A"/>
            </a:solidFill>
            <a:effectLst/>
            <a:uFillTx/>
            <a:latin typeface="+mn-lt"/>
            <a:ea typeface="+mn-ea"/>
            <a:cs typeface="+mn-cs"/>
            <a:sym typeface="Tw Cen M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685800" rtl="0" fontAlgn="auto" latinLnBrk="0" hangingPunct="0">
          <a:lnSpc>
            <a:spcPct val="100000"/>
          </a:lnSpc>
          <a:spcBef>
            <a:spcPts val="0"/>
          </a:spcBef>
          <a:spcAft>
            <a:spcPts val="0"/>
          </a:spcAft>
          <a:buClrTx/>
          <a:buSzTx/>
          <a:buFontTx/>
          <a:buNone/>
          <a:tabLst/>
          <a:defRPr kumimoji="0" sz="1300" b="0" i="0" u="none" strike="noStrike" cap="none" spc="0" normalizeH="0" baseline="0">
            <a:ln>
              <a:noFill/>
            </a:ln>
            <a:solidFill>
              <a:srgbClr val="1A1A1A"/>
            </a:solidFill>
            <a:effectLst/>
            <a:uFillTx/>
            <a:latin typeface="+mn-lt"/>
            <a:ea typeface="+mn-ea"/>
            <a:cs typeface="+mn-cs"/>
            <a:sym typeface="Tw Cen M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3_COVER">
  <a:themeElements>
    <a:clrScheme name="3_COVER">
      <a:dk1>
        <a:srgbClr val="1A1A1A"/>
      </a:dk1>
      <a:lt1>
        <a:srgbClr val="FFFFFF"/>
      </a:lt1>
      <a:dk2>
        <a:srgbClr val="A7A7A7"/>
      </a:dk2>
      <a:lt2>
        <a:srgbClr val="535353"/>
      </a:lt2>
      <a:accent1>
        <a:srgbClr val="B32429"/>
      </a:accent1>
      <a:accent2>
        <a:srgbClr val="247576"/>
      </a:accent2>
      <a:accent3>
        <a:srgbClr val="3DC5D8"/>
      </a:accent3>
      <a:accent4>
        <a:srgbClr val="FF9300"/>
      </a:accent4>
      <a:accent5>
        <a:srgbClr val="00C100"/>
      </a:accent5>
      <a:accent6>
        <a:srgbClr val="0091E3"/>
      </a:accent6>
      <a:hlink>
        <a:srgbClr val="0000FF"/>
      </a:hlink>
      <a:folHlink>
        <a:srgbClr val="FF00FF"/>
      </a:folHlink>
    </a:clrScheme>
    <a:fontScheme name="3_COVER">
      <a:majorFont>
        <a:latin typeface="Helvetica"/>
        <a:ea typeface="Helvetica"/>
        <a:cs typeface="Helvetica"/>
      </a:majorFont>
      <a:minorFont>
        <a:latin typeface="Tw Cen MT"/>
        <a:ea typeface="Tw Cen MT"/>
        <a:cs typeface="Tw Cen MT"/>
      </a:minorFont>
    </a:fontScheme>
    <a:fmtScheme name="3_COVE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EFFFE"/>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685800" rtl="0" fontAlgn="auto" latinLnBrk="0" hangingPunct="0">
          <a:lnSpc>
            <a:spcPct val="100000"/>
          </a:lnSpc>
          <a:spcBef>
            <a:spcPts val="0"/>
          </a:spcBef>
          <a:spcAft>
            <a:spcPts val="0"/>
          </a:spcAft>
          <a:buClrTx/>
          <a:buSzTx/>
          <a:buFontTx/>
          <a:buNone/>
          <a:tabLst/>
          <a:defRPr kumimoji="0" sz="1300" b="0" i="0" u="none" strike="noStrike" cap="none" spc="0" normalizeH="0" baseline="0">
            <a:ln>
              <a:noFill/>
            </a:ln>
            <a:solidFill>
              <a:srgbClr val="1A1A1A"/>
            </a:solidFill>
            <a:effectLst/>
            <a:uFillTx/>
            <a:latin typeface="+mn-lt"/>
            <a:ea typeface="+mn-ea"/>
            <a:cs typeface="+mn-cs"/>
            <a:sym typeface="Tw Cen M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685800" rtl="0" fontAlgn="auto" latinLnBrk="0" hangingPunct="0">
          <a:lnSpc>
            <a:spcPct val="100000"/>
          </a:lnSpc>
          <a:spcBef>
            <a:spcPts val="0"/>
          </a:spcBef>
          <a:spcAft>
            <a:spcPts val="0"/>
          </a:spcAft>
          <a:buClrTx/>
          <a:buSzTx/>
          <a:buFontTx/>
          <a:buNone/>
          <a:tabLst/>
          <a:defRPr kumimoji="0" sz="1300" b="0" i="0" u="none" strike="noStrike" cap="none" spc="0" normalizeH="0" baseline="0">
            <a:ln>
              <a:noFill/>
            </a:ln>
            <a:solidFill>
              <a:srgbClr val="1A1A1A"/>
            </a:solidFill>
            <a:effectLst/>
            <a:uFillTx/>
            <a:latin typeface="+mn-lt"/>
            <a:ea typeface="+mn-ea"/>
            <a:cs typeface="+mn-cs"/>
            <a:sym typeface="Tw Cen M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DAB207DE529C44BB6E8653D51CCF35A" ma:contentTypeVersion="19" ma:contentTypeDescription="Create a new document." ma:contentTypeScope="" ma:versionID="29ceeaa3d914abf2f98b0732f68673f0">
  <xsd:schema xmlns:xsd="http://www.w3.org/2001/XMLSchema" xmlns:xs="http://www.w3.org/2001/XMLSchema" xmlns:p="http://schemas.microsoft.com/office/2006/metadata/properties" xmlns:ns2="290d58ed-8fbe-497a-9357-10c779ee4778" xmlns:ns3="ea6994c3-7f3a-46ad-88b3-49eab597b256" targetNamespace="http://schemas.microsoft.com/office/2006/metadata/properties" ma:root="true" ma:fieldsID="571bf718f9fb45560bb3e698d665ef25" ns2:_="" ns3:_="">
    <xsd:import namespace="290d58ed-8fbe-497a-9357-10c779ee4778"/>
    <xsd:import namespace="ea6994c3-7f3a-46ad-88b3-49eab597b256"/>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Location" minOccurs="0"/>
                <xsd:element ref="ns2:SendtoS2S_x003f_"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90d58ed-8fbe-497a-9357-10c779ee477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652d1e32-d72f-469b-be1f-ffb4502b74b4" ma:termSetId="09814cd3-568e-fe90-9814-8d621ff8fb84" ma:anchorId="fba54fb3-c3e1-fe81-a776-ca4b69148c4d" ma:open="true" ma:isKeyword="false">
      <xsd:complexType>
        <xsd:sequence>
          <xsd:element ref="pc:Terms" minOccurs="0" maxOccurs="1"/>
        </xsd:sequence>
      </xsd:complexType>
    </xsd:element>
    <xsd:element name="MediaServiceLocation" ma:index="23" nillable="true" ma:displayName="Location" ma:internalName="MediaServiceLocation" ma:readOnly="true">
      <xsd:simpleType>
        <xsd:restriction base="dms:Text"/>
      </xsd:simpleType>
    </xsd:element>
    <xsd:element name="SendtoS2S_x003f_" ma:index="24" nillable="true" ma:displayName="Send to S2S?" ma:default="1" ma:format="Dropdown" ma:internalName="SendtoS2S_x003f_">
      <xsd:simpleType>
        <xsd:restriction base="dms:Boolean"/>
      </xsd:simpleType>
    </xsd:element>
    <xsd:element name="MediaServiceObjectDetectorVersions" ma:index="25" nillable="true" ma:displayName="MediaServiceObjectDetectorVersions" ma:hidden="true" ma:indexed="true" ma:internalName="MediaServiceObjectDetectorVersions" ma:readOnly="true">
      <xsd:simpleType>
        <xsd:restriction base="dms:Text"/>
      </xsd:simpleType>
    </xsd:element>
    <xsd:element name="MediaServiceSearchProperties" ma:index="26"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a6994c3-7f3a-46ad-88b3-49eab597b256"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0bf85699-b942-4ed6-9343-97bf240cb739}" ma:internalName="TaxCatchAll" ma:showField="CatchAllData" ma:web="ea6994c3-7f3a-46ad-88b3-49eab597b25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0FA85F7-99E4-4DE2-B05B-C83D85AF898E}">
  <ds:schemaRefs>
    <ds:schemaRef ds:uri="http://schemas.microsoft.com/sharepoint/v3/contenttype/forms"/>
  </ds:schemaRefs>
</ds:datastoreItem>
</file>

<file path=customXml/itemProps2.xml><?xml version="1.0" encoding="utf-8"?>
<ds:datastoreItem xmlns:ds="http://schemas.openxmlformats.org/officeDocument/2006/customXml" ds:itemID="{AE914BED-6E73-42AF-94D7-65C4093996B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90d58ed-8fbe-497a-9357-10c779ee4778"/>
    <ds:schemaRef ds:uri="ea6994c3-7f3a-46ad-88b3-49eab597b25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2254</TotalTime>
  <Words>1896</Words>
  <Application>Microsoft Office PowerPoint</Application>
  <PresentationFormat>On-screen Show (16:9)</PresentationFormat>
  <Paragraphs>254</Paragraphs>
  <Slides>13</Slides>
  <Notes>12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13</vt:i4>
      </vt:variant>
    </vt:vector>
  </HeadingPairs>
  <TitlesOfParts>
    <vt:vector size="22" baseType="lpstr">
      <vt:lpstr>MS PGothic</vt:lpstr>
      <vt:lpstr>Arial</vt:lpstr>
      <vt:lpstr>Calabri</vt:lpstr>
      <vt:lpstr>Calibri</vt:lpstr>
      <vt:lpstr>Times</vt:lpstr>
      <vt:lpstr>Tw Cen MT</vt:lpstr>
      <vt:lpstr>Verdana</vt:lpstr>
      <vt:lpstr>Verdana </vt:lpstr>
      <vt:lpstr>3_COVER</vt:lpstr>
      <vt:lpstr>Training variables crucial to optimize arm/hand training in subacute cervical spinal cord injury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Evidence-based framework to optimize active upper limb motor training in subacute cervical spinal cord injury</dc:title>
  <dc:creator>BERTELS Nele</dc:creator>
  <cp:lastModifiedBy>BERTELS Nele</cp:lastModifiedBy>
  <cp:revision>98</cp:revision>
  <cp:lastPrinted>2024-09-20T08:58:19Z</cp:lastPrinted>
  <dcterms:modified xsi:type="dcterms:W3CDTF">2024-10-07T11:50:54Z</dcterms:modified>
</cp:coreProperties>
</file>