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14" r:id="rId2"/>
    <p:sldId id="481" r:id="rId3"/>
    <p:sldId id="472" r:id="rId4"/>
    <p:sldId id="471" r:id="rId5"/>
    <p:sldId id="473" r:id="rId6"/>
    <p:sldId id="256" r:id="rId7"/>
    <p:sldId id="474" r:id="rId8"/>
    <p:sldId id="475" r:id="rId9"/>
    <p:sldId id="476" r:id="rId10"/>
    <p:sldId id="477" r:id="rId11"/>
    <p:sldId id="478" r:id="rId12"/>
    <p:sldId id="488" r:id="rId13"/>
    <p:sldId id="4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5906" autoAdjust="0"/>
  </p:normalViewPr>
  <p:slideViewPr>
    <p:cSldViewPr snapToGrid="0">
      <p:cViewPr varScale="1">
        <p:scale>
          <a:sx n="62" d="100"/>
          <a:sy n="62" d="100"/>
        </p:scale>
        <p:origin x="136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5058B-9B74-4BA2-967B-DE282BA7A253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1DFD6-7BC8-45DF-B7BA-214EDC2A1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40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DFD6-7BC8-45DF-B7BA-214EDC2A10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DFD6-7BC8-45DF-B7BA-214EDC2A10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67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women and 4 men</a:t>
            </a:r>
          </a:p>
          <a:p>
            <a:r>
              <a:rPr lang="en-US" dirty="0"/>
              <a:t>7 OT; 7PT</a:t>
            </a:r>
          </a:p>
          <a:p>
            <a:r>
              <a:rPr lang="en-US" dirty="0"/>
              <a:t>Mean 11.5 year of experience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DFD6-7BC8-45DF-B7BA-214EDC2A10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7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ctr"/>
            <a:r>
              <a:rPr lang="en-US" sz="2400" i="1" dirty="0">
                <a:latin typeface="Verdana" panose="020B0604030504040204" pitchFamily="34" charset="0"/>
                <a:ea typeface="Verdana" panose="020B0604030504040204" pitchFamily="34" charset="0"/>
              </a:rPr>
              <a:t>It would be nice to know someone’s learning strategy. Is it someone who needs to hit a wall to grasp what’s required, or is it someone who just needs a bit of guidance, perhaps already able to abstractly figure it out on their own at home? </a:t>
            </a:r>
          </a:p>
          <a:p>
            <a:pPr lvl="1" algn="ctr"/>
            <a:endParaRPr lang="en-US" sz="24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ctr"/>
            <a:r>
              <a:rPr lang="en-US" sz="2400" i="1" dirty="0">
                <a:latin typeface="Verdana" panose="020B0604030504040204" pitchFamily="34" charset="0"/>
                <a:ea typeface="Verdana" panose="020B0604030504040204" pitchFamily="34" charset="0"/>
              </a:rPr>
              <a:t>(A12; 12 years of experience)</a:t>
            </a:r>
          </a:p>
          <a:p>
            <a:r>
              <a:rPr lang="en-US" dirty="0"/>
              <a:t>Implicit: Personality, acceptation of SCI, coping mechanisms, emotional processing </a:t>
            </a:r>
          </a:p>
          <a:p>
            <a:r>
              <a:rPr lang="en-US" dirty="0"/>
              <a:t>Explicit: Motor performance, Sensory performance, Skill performance, tonus, person’s need </a:t>
            </a:r>
          </a:p>
          <a:p>
            <a:r>
              <a:rPr lang="en-US" dirty="0"/>
              <a:t>Additional aspects; learning strategy, problem-solving ability, </a:t>
            </a:r>
            <a:r>
              <a:rPr lang="en-US" dirty="0" err="1"/>
              <a:t>optimaol</a:t>
            </a:r>
            <a:r>
              <a:rPr lang="en-US" dirty="0"/>
              <a:t> load capacity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DFD6-7BC8-45DF-B7BA-214EDC2A10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10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200" i="1" dirty="0">
                <a:latin typeface="Verdana" panose="020B0604030504040204" pitchFamily="34" charset="0"/>
                <a:ea typeface="Verdana" panose="020B0604030504040204" pitchFamily="34" charset="0"/>
              </a:rPr>
              <a:t>Linking all the exercises to a goal, the more personal the goal, the more motivated a patient is automatically. When the goal is clear, they understand the purpose of the exercise. </a:t>
            </a:r>
          </a:p>
          <a:p>
            <a:pPr algn="ctr"/>
            <a:endParaRPr lang="en-US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1200" i="1" dirty="0">
                <a:latin typeface="Verdana" panose="020B0604030504040204" pitchFamily="34" charset="0"/>
                <a:ea typeface="Verdana" panose="020B0604030504040204" pitchFamily="34" charset="0"/>
              </a:rPr>
              <a:t>(A39; 8 years of experience)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DFD6-7BC8-45DF-B7BA-214EDC2A10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02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Training strategies: shaping, </a:t>
            </a:r>
            <a:r>
              <a:rPr lang="en-US" dirty="0" err="1"/>
              <a:t>varity</a:t>
            </a:r>
            <a:r>
              <a:rPr lang="en-US" dirty="0"/>
              <a:t> in training context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1DFD6-7BC8-45DF-B7BA-214EDC2A10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01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-BE"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33400-8A3B-463B-A65D-B07EE6BB0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73739B-15DE-4FF1-BABB-0CE1A8B4A7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1964B-7612-4738-B3FD-E8D0F0C5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CB4C-92B8-4A66-9CE2-D1867751C93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FFA9C-2CD6-4AC8-BF29-65EA02D2B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42CDA-2154-43C5-AD8D-B986C5040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9EE8-E6FC-4725-A802-6CE50A26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5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F63F5-AC3E-4998-8EC3-D9DECF33A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855655-E072-4017-AEB1-F812C92BA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7EC25-39AA-4E0E-9284-0DF9586B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CB4C-92B8-4A66-9CE2-D1867751C93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B303D-E130-49D1-B039-ED5B9EB9F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109D6-B369-4C9C-9E37-FE30E8DCF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9EE8-E6FC-4725-A802-6CE50A26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6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EE40EA-98D8-46FF-9255-FE1F39B09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42CFD1-6CEE-48B6-BB1E-5E6B322CE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E6A93-46AE-41B1-AD1A-C2456668F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CB4C-92B8-4A66-9CE2-D1867751C93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BA047-8C61-48DC-9D98-82CAE3E58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4C44B-826A-4F90-A687-0C69D9374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9EE8-E6FC-4725-A802-6CE50A26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7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6">
            <a:extLst>
              <a:ext uri="{FF2B5EF4-FFF2-40B4-BE49-F238E27FC236}">
                <a16:creationId xmlns:a16="http://schemas.microsoft.com/office/drawing/2014/main" id="{E65679DD-6DB6-47DF-9D16-D44F3479727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62C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sz="2400"/>
          </a:p>
        </p:txBody>
      </p:sp>
      <p:pic>
        <p:nvPicPr>
          <p:cNvPr id="5" name="Afbeelding 7" descr="logo-slide-titel-wit.png">
            <a:extLst>
              <a:ext uri="{FF2B5EF4-FFF2-40B4-BE49-F238E27FC236}">
                <a16:creationId xmlns:a16="http://schemas.microsoft.com/office/drawing/2014/main" id="{7FD8F367-95BC-42D2-A771-44CC9DFE89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393"/>
          <a:stretch>
            <a:fillRect/>
          </a:stretch>
        </p:blipFill>
        <p:spPr bwMode="auto">
          <a:xfrm>
            <a:off x="334434" y="3048001"/>
            <a:ext cx="11523133" cy="3636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8" descr="logo-slide-titel-wit.png">
            <a:extLst>
              <a:ext uri="{FF2B5EF4-FFF2-40B4-BE49-F238E27FC236}">
                <a16:creationId xmlns:a16="http://schemas.microsoft.com/office/drawing/2014/main" id="{7E10C23C-16C3-4C98-A0FF-DE3C838D9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290"/>
          <a:stretch>
            <a:fillRect/>
          </a:stretch>
        </p:blipFill>
        <p:spPr bwMode="auto">
          <a:xfrm>
            <a:off x="334434" y="260351"/>
            <a:ext cx="11523133" cy="424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007435" y="1115616"/>
            <a:ext cx="9313035" cy="841309"/>
          </a:xfrm>
        </p:spPr>
        <p:txBody>
          <a:bodyPr>
            <a:normAutofit/>
          </a:bodyPr>
          <a:lstStyle>
            <a:lvl1pPr algn="l">
              <a:defRPr sz="4267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BE"/>
              <a:t>Titelstijl van model bewerken</a:t>
            </a:r>
            <a:endParaRPr lang="nl-BE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007435" y="1979651"/>
            <a:ext cx="9313035" cy="576064"/>
          </a:xfrm>
        </p:spPr>
        <p:txBody>
          <a:bodyPr>
            <a:normAutofit/>
          </a:bodyPr>
          <a:lstStyle>
            <a:lvl1pPr marL="0" indent="0" algn="l">
              <a:buNone/>
              <a:defRPr sz="2667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Klik om de titelstijl van het model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7600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A1D9C-F6BF-41CC-9732-A7CE26210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A5B51-9F00-4A09-A42B-A7381691D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70D2C-A595-44F2-8E5B-9C85A1BD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CB4C-92B8-4A66-9CE2-D1867751C93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890F8-71DA-4E07-A76B-70CB97966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3E2E3-FECA-4385-A400-F215CCDFC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9EE8-E6FC-4725-A802-6CE50A26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7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6B21-D6BC-4009-9949-1D72E31DA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3FFE6-6B69-40CC-B180-E8FD33EA4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DFDE0-B76F-4BC1-B374-3FCE1B3C4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CB4C-92B8-4A66-9CE2-D1867751C93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B6934-4A37-4E74-8C49-9AC5BAAF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E093C-B831-4F47-AF44-7AD001340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9EE8-E6FC-4725-A802-6CE50A26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1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C6389-21F6-4895-96D9-0A31752FC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936DA-E2CF-4CBF-A269-5B6B50047B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B56816-DA29-4E3F-9651-E5696789E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53E4E-04FC-4C09-A089-C2DFF3C5A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CB4C-92B8-4A66-9CE2-D1867751C93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39D64-DC76-4CBB-8691-656387D77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8F7FB-C5C6-46A0-8EBC-C6BE620A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9EE8-E6FC-4725-A802-6CE50A26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8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AA325-B5F2-461B-A0CD-FBBE004FC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F64D16-FF0C-4AFD-A2BD-0EDC1FA51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014CD-AE1C-4597-AAC2-352C39492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65D678-32BA-4F0E-92D9-A1EB2722C8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525643-D197-4ADE-94EE-47B53CB9A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9CE894-2137-4014-B791-3E0A12C71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CB4C-92B8-4A66-9CE2-D1867751C93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5242B7-487C-432C-9314-F0E59DB09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6CAAC8-5582-457B-A539-9411492DC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9EE8-E6FC-4725-A802-6CE50A26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8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42348-B9CC-4C85-9A41-7A98D6D85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AC077B-9F2A-4728-B915-4B512B641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CB4C-92B8-4A66-9CE2-D1867751C93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F3F2E0-29CA-480A-874F-C25E7533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13DE19-96E1-4C90-9EC0-EB6D325F4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9EE8-E6FC-4725-A802-6CE50A26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0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5F0D43-080C-4E5F-979F-CA633DEFE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CB4C-92B8-4A66-9CE2-D1867751C93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619AB6-A699-4C46-AC5F-12130AB9D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E54C9-6AD6-43BF-84CE-5E0058C75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9EE8-E6FC-4725-A802-6CE50A26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BDA7B-D5EE-4393-A97E-BF42E44CD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53705-1004-4CE4-B9CC-671F63512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7C289A-217F-4DFE-8575-23CE4B543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CF247-CDC4-48ED-93DA-4A949A670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CB4C-92B8-4A66-9CE2-D1867751C93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7C640-E7EB-40E0-80B2-E18CABC76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23FFD-DDD8-4394-855C-4D41827E5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9EE8-E6FC-4725-A802-6CE50A26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3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9A3CE-71FF-4546-97A7-2D18E9717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3B8347-5DBF-4E29-A8B7-08CED3C6AD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92BF9-717F-407F-A74F-3E9BA51D7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AE27B-CF4D-4914-A526-4F64B4693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CB4C-92B8-4A66-9CE2-D1867751C93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90874-1DED-407E-ADCB-3A9EBBD1F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9F181-91CB-4832-AAD6-FBD875422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89EE8-E6FC-4725-A802-6CE50A26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5C2226-E4EC-4FB3-A296-90182E9FE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4A3D5-5752-49D4-9133-E88920202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35E94-06C4-4043-9511-A0B0E1A105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9CB4C-92B8-4A66-9CE2-D1867751C93A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003A2-8280-4DCD-B0CD-B476D0987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6BD84-3636-4CD9-ACED-0F8B65A9F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89EE8-E6FC-4725-A802-6CE50A269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6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el 1">
            <a:extLst>
              <a:ext uri="{FF2B5EF4-FFF2-40B4-BE49-F238E27FC236}">
                <a16:creationId xmlns:a16="http://schemas.microsoft.com/office/drawing/2014/main" id="{109ECC51-1EBC-4E0E-82CC-34CEA9D47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906" y="519432"/>
            <a:ext cx="11115391" cy="2909567"/>
          </a:xfrm>
        </p:spPr>
        <p:txBody>
          <a:bodyPr>
            <a:normAutofit/>
          </a:bodyPr>
          <a:lstStyle/>
          <a:p>
            <a:r>
              <a:rPr lang="en-US" sz="3600" dirty="0"/>
              <a:t>Interdisciplinary approach of arm-hand rehabilitation in cervical spinal cord injury: therapists' perspectives  </a:t>
            </a:r>
            <a:br>
              <a:rPr lang="en-US" dirty="0"/>
            </a:br>
            <a:br>
              <a:rPr lang="en-US" dirty="0"/>
            </a:br>
            <a:endParaRPr lang="nl-NL" altLang="en-US" dirty="0">
              <a:ea typeface="MS PGothic" panose="020B0600070205080204" pitchFamily="34" charset="-128"/>
            </a:endParaRPr>
          </a:p>
        </p:txBody>
      </p:sp>
      <p:sp>
        <p:nvSpPr>
          <p:cNvPr id="10243" name=" 2">
            <a:extLst>
              <a:ext uri="{FF2B5EF4-FFF2-40B4-BE49-F238E27FC236}">
                <a16:creationId xmlns:a16="http://schemas.microsoft.com/office/drawing/2014/main" id="{E3EEAF5E-5C0D-43DB-885B-D76357E1BE64}"/>
              </a:ext>
            </a:extLst>
          </p:cNvPr>
          <p:cNvSpPr>
            <a:spLocks noGrp="1"/>
          </p:cNvSpPr>
          <p:nvPr/>
        </p:nvSpPr>
        <p:spPr bwMode="auto">
          <a:xfrm>
            <a:off x="143934" y="836084"/>
            <a:ext cx="1190413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nl-NL" altLang="en-US" sz="373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6DC4DD-3D9D-4BDE-A541-24F8E142AEEE}"/>
              </a:ext>
            </a:extLst>
          </p:cNvPr>
          <p:cNvSpPr txBox="1"/>
          <p:nvPr/>
        </p:nvSpPr>
        <p:spPr>
          <a:xfrm>
            <a:off x="768876" y="2677519"/>
            <a:ext cx="5621876" cy="1535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Occupational Therapy Europe Congress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Thursday 17</a:t>
            </a:r>
            <a:r>
              <a:rPr lang="en-US" sz="14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</a:t>
            </a:r>
            <a:r>
              <a:rPr lang="en-US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October 2024 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Nele </a:t>
            </a:r>
            <a:r>
              <a:rPr lang="en-US" sz="1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Bertels</a:t>
            </a:r>
            <a:r>
              <a:rPr lang="en-US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PhD student, REVAL 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Under supervision of Prof. </a:t>
            </a:r>
            <a:r>
              <a:rPr lang="en-US" sz="1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Annemie</a:t>
            </a:r>
            <a:r>
              <a:rPr lang="en-US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Spooren</a:t>
            </a:r>
            <a:endParaRPr lang="en-US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975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681CE2-76A1-45D2-995D-600B5A6710BB}"/>
              </a:ext>
            </a:extLst>
          </p:cNvPr>
          <p:cNvSpPr txBox="1"/>
          <p:nvPr/>
        </p:nvSpPr>
        <p:spPr>
          <a:xfrm>
            <a:off x="219280" y="122798"/>
            <a:ext cx="10955259" cy="615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914377" hangingPunct="0"/>
            <a:r>
              <a:rPr lang="en-US" sz="32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sym typeface="Tw Cen MT"/>
              </a:rPr>
              <a:t>Theme 4: Practice beyond therapy</a:t>
            </a:r>
            <a:endParaRPr lang="en-US" sz="1733" dirty="0">
              <a:solidFill>
                <a:srgbClr val="1A1A1A"/>
              </a:solidFill>
              <a:sym typeface="Tw Cen MT"/>
            </a:endParaRPr>
          </a:p>
        </p:txBody>
      </p:sp>
      <p:pic>
        <p:nvPicPr>
          <p:cNvPr id="5" name="Picture 2" descr="https://www.uhasselt.be/media/dvijqpql/uhasselt-liggend.jpg">
            <a:extLst>
              <a:ext uri="{FF2B5EF4-FFF2-40B4-BE49-F238E27FC236}">
                <a16:creationId xmlns:a16="http://schemas.microsoft.com/office/drawing/2014/main" id="{9B114D72-C5AB-485B-942E-DEFE2623B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842" y="6249725"/>
            <a:ext cx="2106596" cy="49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Google Shape;99;p1">
            <a:extLst>
              <a:ext uri="{FF2B5EF4-FFF2-40B4-BE49-F238E27FC236}">
                <a16:creationId xmlns:a16="http://schemas.microsoft.com/office/drawing/2014/main" id="{C31D695F-FB6A-4394-B79C-FDE17E2B70DA}"/>
              </a:ext>
            </a:extLst>
          </p:cNvPr>
          <p:cNvSpPr/>
          <p:nvPr/>
        </p:nvSpPr>
        <p:spPr>
          <a:xfrm>
            <a:off x="497711" y="950996"/>
            <a:ext cx="4981381" cy="576046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training moments need at rehabilitation ward</a:t>
            </a:r>
            <a:endParaRPr dirty="0"/>
          </a:p>
        </p:txBody>
      </p:sp>
      <p:sp>
        <p:nvSpPr>
          <p:cNvPr id="7" name="Google Shape;100;p1">
            <a:extLst>
              <a:ext uri="{FF2B5EF4-FFF2-40B4-BE49-F238E27FC236}">
                <a16:creationId xmlns:a16="http://schemas.microsoft.com/office/drawing/2014/main" id="{2053C2E8-42D6-47B9-8D16-D31AA7229C33}"/>
              </a:ext>
            </a:extLst>
          </p:cNvPr>
          <p:cNvSpPr/>
          <p:nvPr/>
        </p:nvSpPr>
        <p:spPr>
          <a:xfrm>
            <a:off x="6800870" y="950996"/>
            <a:ext cx="4981381" cy="52857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training moments need after discharge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EF8486-9AF8-4B07-B569-F76CD8F2D13B}"/>
              </a:ext>
            </a:extLst>
          </p:cNvPr>
          <p:cNvSpPr txBox="1"/>
          <p:nvPr/>
        </p:nvSpPr>
        <p:spPr>
          <a:xfrm>
            <a:off x="997352" y="1909823"/>
            <a:ext cx="10197296" cy="3723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Yes, I think that the activities at the rehab ward are currently lacking. Nurses can also play a role in rehabilitation. Patients need to get to therapy quickly, so we don’t offer therapy in the rehab ward in the morning. This is contradictory; they rush to get to occupational therapy, but they can actually do valuable exercises—sometimes even more valuable— at the ward. </a:t>
            </a:r>
          </a:p>
          <a:p>
            <a:pPr algn="ctr">
              <a:lnSpc>
                <a:spcPct val="150000"/>
              </a:lnSpc>
            </a:pPr>
            <a:endParaRPr lang="en-US" sz="20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(A39; 8 years of experience) </a:t>
            </a:r>
          </a:p>
          <a:p>
            <a:pPr algn="ctr">
              <a:lnSpc>
                <a:spcPct val="150000"/>
              </a:lnSpc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06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681CE2-76A1-45D2-995D-600B5A6710BB}"/>
              </a:ext>
            </a:extLst>
          </p:cNvPr>
          <p:cNvSpPr txBox="1"/>
          <p:nvPr/>
        </p:nvSpPr>
        <p:spPr>
          <a:xfrm>
            <a:off x="219280" y="122798"/>
            <a:ext cx="10955259" cy="615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914377" hangingPunct="0"/>
            <a:r>
              <a:rPr lang="en-US" sz="32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sym typeface="Tw Cen MT"/>
              </a:rPr>
              <a:t>Theme 5: Motivation</a:t>
            </a:r>
            <a:endParaRPr lang="en-US" sz="1733" dirty="0">
              <a:solidFill>
                <a:srgbClr val="1A1A1A"/>
              </a:solidFill>
              <a:sym typeface="Tw Cen MT"/>
            </a:endParaRPr>
          </a:p>
        </p:txBody>
      </p:sp>
      <p:pic>
        <p:nvPicPr>
          <p:cNvPr id="5" name="Picture 2" descr="https://www.uhasselt.be/media/dvijqpql/uhasselt-liggend.jpg">
            <a:extLst>
              <a:ext uri="{FF2B5EF4-FFF2-40B4-BE49-F238E27FC236}">
                <a16:creationId xmlns:a16="http://schemas.microsoft.com/office/drawing/2014/main" id="{9B114D72-C5AB-485B-942E-DEFE2623B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842" y="6249725"/>
            <a:ext cx="2106596" cy="49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B418FCD-D01D-49FB-9F27-15FF208B7242}"/>
              </a:ext>
            </a:extLst>
          </p:cNvPr>
          <p:cNvSpPr txBox="1"/>
          <p:nvPr/>
        </p:nvSpPr>
        <p:spPr>
          <a:xfrm>
            <a:off x="1020501" y="2007323"/>
            <a:ext cx="101509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Linking all the exercises to a goal, the more personal the goal, the more motivated a patient is automatically. When the goal is clear, they understand the purpose of the exercise. </a:t>
            </a:r>
          </a:p>
          <a:p>
            <a:pPr algn="ctr">
              <a:lnSpc>
                <a:spcPct val="150000"/>
              </a:lnSpc>
            </a:pPr>
            <a:endParaRPr lang="en-US" sz="20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(A39; 8 years of experience)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31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4424855" y="905918"/>
            <a:ext cx="3825767" cy="504093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12700" cap="flat" cmpd="sng">
            <a:solidFill>
              <a:schemeClr val="accent5">
                <a:lumMod val="9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667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1. Gathering knowledge </a:t>
            </a:r>
            <a:endParaRPr sz="2133" b="1" dirty="0"/>
          </a:p>
        </p:txBody>
      </p:sp>
      <p:sp>
        <p:nvSpPr>
          <p:cNvPr id="85" name="Google Shape;85;p1"/>
          <p:cNvSpPr/>
          <p:nvPr/>
        </p:nvSpPr>
        <p:spPr>
          <a:xfrm>
            <a:off x="2789688" y="1475036"/>
            <a:ext cx="2948352" cy="9144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5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300" dirty="0"/>
          </a:p>
        </p:txBody>
      </p:sp>
      <p:sp>
        <p:nvSpPr>
          <p:cNvPr id="86" name="Google Shape;86;p1"/>
          <p:cNvSpPr/>
          <p:nvPr/>
        </p:nvSpPr>
        <p:spPr>
          <a:xfrm>
            <a:off x="6664170" y="1445363"/>
            <a:ext cx="2948351" cy="9144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5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Client system </a:t>
            </a:r>
            <a:endParaRPr sz="2400" dirty="0"/>
          </a:p>
        </p:txBody>
      </p:sp>
      <p:sp>
        <p:nvSpPr>
          <p:cNvPr id="87" name="Google Shape;87;p1"/>
          <p:cNvSpPr/>
          <p:nvPr/>
        </p:nvSpPr>
        <p:spPr>
          <a:xfrm>
            <a:off x="2165183" y="890101"/>
            <a:ext cx="8769000" cy="1922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617079" y="3046662"/>
            <a:ext cx="2845475" cy="504095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Goal-setting process </a:t>
            </a:r>
            <a:endParaRPr sz="2400" dirty="0"/>
          </a:p>
        </p:txBody>
      </p:sp>
      <p:sp>
        <p:nvSpPr>
          <p:cNvPr id="89" name="Google Shape;89;p1"/>
          <p:cNvSpPr/>
          <p:nvPr/>
        </p:nvSpPr>
        <p:spPr>
          <a:xfrm>
            <a:off x="6939658" y="3004167"/>
            <a:ext cx="2845473" cy="55831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 tailored plan </a:t>
            </a:r>
            <a:endParaRPr sz="2400" dirty="0"/>
          </a:p>
        </p:txBody>
      </p:sp>
      <p:sp>
        <p:nvSpPr>
          <p:cNvPr id="90" name="Google Shape;90;p1"/>
          <p:cNvSpPr/>
          <p:nvPr/>
        </p:nvSpPr>
        <p:spPr>
          <a:xfrm>
            <a:off x="5699941" y="3107475"/>
            <a:ext cx="1043355" cy="35169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10800000">
            <a:off x="1566573" y="836129"/>
            <a:ext cx="558311" cy="5585692"/>
          </a:xfrm>
          <a:prstGeom prst="rightBracket">
            <a:avLst>
              <a:gd name="adj" fmla="val 8333"/>
            </a:avLst>
          </a:prstGeom>
          <a:noFill/>
          <a:ln w="1905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0" y="3628787"/>
            <a:ext cx="1902856" cy="386863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667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Motivation</a:t>
            </a:r>
            <a:endParaRPr sz="2667"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992570" y="855563"/>
            <a:ext cx="9178641" cy="30084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4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4424855" y="2471499"/>
            <a:ext cx="3710151" cy="504093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667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2. Thinking process</a:t>
            </a:r>
            <a:endParaRPr sz="2667" b="1" dirty="0"/>
          </a:p>
        </p:txBody>
      </p:sp>
      <p:sp>
        <p:nvSpPr>
          <p:cNvPr id="95" name="Google Shape;95;p1"/>
          <p:cNvSpPr/>
          <p:nvPr/>
        </p:nvSpPr>
        <p:spPr>
          <a:xfrm>
            <a:off x="4848097" y="3682640"/>
            <a:ext cx="2845475" cy="504093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 cmpd="sng">
            <a:solidFill>
              <a:schemeClr val="accent4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667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3. Acting process </a:t>
            </a:r>
            <a:endParaRPr sz="2667" b="1" dirty="0"/>
          </a:p>
        </p:txBody>
      </p:sp>
      <p:sp>
        <p:nvSpPr>
          <p:cNvPr id="96" name="Google Shape;96;p1"/>
          <p:cNvSpPr/>
          <p:nvPr/>
        </p:nvSpPr>
        <p:spPr>
          <a:xfrm>
            <a:off x="2214597" y="4306895"/>
            <a:ext cx="3392659" cy="618556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4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Therapy content </a:t>
            </a:r>
            <a:endParaRPr sz="2400" dirty="0"/>
          </a:p>
        </p:txBody>
      </p:sp>
      <p:sp>
        <p:nvSpPr>
          <p:cNvPr id="98" name="Google Shape;98;p1"/>
          <p:cNvSpPr/>
          <p:nvPr/>
        </p:nvSpPr>
        <p:spPr>
          <a:xfrm>
            <a:off x="4504858" y="5116336"/>
            <a:ext cx="4071583" cy="50409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667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4. Practice beyond therapy </a:t>
            </a:r>
            <a:endParaRPr sz="2667" b="1" dirty="0"/>
          </a:p>
        </p:txBody>
      </p:sp>
      <p:sp>
        <p:nvSpPr>
          <p:cNvPr id="99" name="Google Shape;99;p1"/>
          <p:cNvSpPr/>
          <p:nvPr/>
        </p:nvSpPr>
        <p:spPr>
          <a:xfrm>
            <a:off x="1992569" y="5736045"/>
            <a:ext cx="4534355" cy="576047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1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Training moments outside of therapy</a:t>
            </a:r>
            <a:endParaRPr sz="2133" dirty="0"/>
          </a:p>
        </p:txBody>
      </p:sp>
      <p:sp>
        <p:nvSpPr>
          <p:cNvPr id="100" name="Google Shape;100;p1"/>
          <p:cNvSpPr/>
          <p:nvPr/>
        </p:nvSpPr>
        <p:spPr>
          <a:xfrm>
            <a:off x="7021722" y="5736044"/>
            <a:ext cx="4149489" cy="576045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1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Training moments after discharge</a:t>
            </a:r>
            <a:endParaRPr sz="2133" dirty="0"/>
          </a:p>
        </p:txBody>
      </p:sp>
      <p:sp>
        <p:nvSpPr>
          <p:cNvPr id="20" name="Google Shape;96;p1">
            <a:extLst>
              <a:ext uri="{FF2B5EF4-FFF2-40B4-BE49-F238E27FC236}">
                <a16:creationId xmlns:a16="http://schemas.microsoft.com/office/drawing/2014/main" id="{05C6DF77-E45F-41C9-A5C3-080A9D56531D}"/>
              </a:ext>
            </a:extLst>
          </p:cNvPr>
          <p:cNvSpPr/>
          <p:nvPr/>
        </p:nvSpPr>
        <p:spPr>
          <a:xfrm>
            <a:off x="6939657" y="4318618"/>
            <a:ext cx="3392659" cy="618556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accent4">
                <a:lumMod val="20000"/>
                <a:lumOff val="8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Therapy dose</a:t>
            </a:r>
            <a:endParaRPr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A6C09D3-FB02-49D5-8AF8-4604639B33B4}"/>
              </a:ext>
            </a:extLst>
          </p:cNvPr>
          <p:cNvSpPr txBox="1"/>
          <p:nvPr/>
        </p:nvSpPr>
        <p:spPr>
          <a:xfrm>
            <a:off x="219280" y="122798"/>
            <a:ext cx="10955259" cy="615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914377" hangingPunct="0"/>
            <a:r>
              <a:rPr lang="en-US" sz="32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sym typeface="Tw Cen MT"/>
              </a:rPr>
              <a:t>Discussion</a:t>
            </a:r>
            <a:endParaRPr lang="en-US" sz="1733" dirty="0">
              <a:solidFill>
                <a:srgbClr val="1A1A1A"/>
              </a:solidFill>
              <a:sym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8" grpId="0" animBg="1"/>
      <p:bldP spid="99" grpId="0" animBg="1"/>
      <p:bldP spid="100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DE37881-B0DA-4849-A446-67AB4B1EC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064" y="147850"/>
            <a:ext cx="8642350" cy="4127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/>
              <a:t>Thank you!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F9E93F-FB70-4A01-B330-CB1AF6252AFF}"/>
              </a:ext>
            </a:extLst>
          </p:cNvPr>
          <p:cNvSpPr txBox="1"/>
          <p:nvPr/>
        </p:nvSpPr>
        <p:spPr>
          <a:xfrm>
            <a:off x="284480" y="853440"/>
            <a:ext cx="11785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altLang="en-US" sz="2000" b="1" dirty="0" err="1">
                <a:latin typeface="Verdana" panose="020B0604030504040204" pitchFamily="34" charset="0"/>
              </a:rPr>
              <a:t>Participants</a:t>
            </a:r>
            <a:r>
              <a:rPr lang="nl-BE" altLang="en-US" sz="2000" b="1" dirty="0">
                <a:latin typeface="Verdana" panose="020B0604030504040204" pitchFamily="34" charset="0"/>
              </a:rPr>
              <a:t> </a:t>
            </a:r>
            <a:r>
              <a:rPr lang="nl-BE" altLang="en-US" sz="2000" b="1" dirty="0" err="1">
                <a:latin typeface="Verdana" panose="020B0604030504040204" pitchFamily="34" charset="0"/>
              </a:rPr>
              <a:t>and</a:t>
            </a:r>
            <a:r>
              <a:rPr lang="nl-BE" altLang="en-US" sz="2000" b="1" dirty="0">
                <a:latin typeface="Verdana" panose="020B0604030504040204" pitchFamily="34" charset="0"/>
              </a:rPr>
              <a:t> </a:t>
            </a:r>
            <a:r>
              <a:rPr lang="nl-BE" altLang="en-US" sz="2000" b="1" dirty="0" err="1">
                <a:latin typeface="Verdana" panose="020B0604030504040204" pitchFamily="34" charset="0"/>
              </a:rPr>
              <a:t>therapists</a:t>
            </a:r>
            <a:r>
              <a:rPr lang="nl-BE" altLang="en-US" sz="2000" b="1" dirty="0">
                <a:latin typeface="Verdana" panose="020B0604030504040204" pitchFamily="34" charset="0"/>
              </a:rPr>
              <a:t> </a:t>
            </a:r>
          </a:p>
          <a:p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BE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BE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BE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BE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BE" alt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2" descr="Adelante Zorggroep zamelt houdbare producten in - L1">
            <a:extLst>
              <a:ext uri="{FF2B5EF4-FFF2-40B4-BE49-F238E27FC236}">
                <a16:creationId xmlns:a16="http://schemas.microsoft.com/office/drawing/2014/main" id="{DCEE718E-F94B-477C-AEF2-FC7B88A4E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20" y="1406410"/>
            <a:ext cx="1960563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UZ Leuven">
            <a:extLst>
              <a:ext uri="{FF2B5EF4-FFF2-40B4-BE49-F238E27FC236}">
                <a16:creationId xmlns:a16="http://schemas.microsoft.com/office/drawing/2014/main" id="{33281EFD-058A-4862-BD5E-A3AA4AB2C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341" y="1406410"/>
            <a:ext cx="1960562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UZ Gent - Home | Facebook">
            <a:extLst>
              <a:ext uri="{FF2B5EF4-FFF2-40B4-BE49-F238E27FC236}">
                <a16:creationId xmlns:a16="http://schemas.microsoft.com/office/drawing/2014/main" id="{80F55C50-EE5D-45FD-845F-CAA94A4A8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27" r="5136" b="9187"/>
          <a:stretch>
            <a:fillRect/>
          </a:stretch>
        </p:blipFill>
        <p:spPr bwMode="auto">
          <a:xfrm>
            <a:off x="9313928" y="1405106"/>
            <a:ext cx="1536242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CE80F2-08DD-4A25-ABD0-5C8058EDDB9C}"/>
              </a:ext>
            </a:extLst>
          </p:cNvPr>
          <p:cNvSpPr txBox="1"/>
          <p:nvPr/>
        </p:nvSpPr>
        <p:spPr>
          <a:xfrm>
            <a:off x="284480" y="2458400"/>
            <a:ext cx="347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Dr. van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Laake-Geelen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and team</a:t>
            </a:r>
          </a:p>
          <a:p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Dr. Yvonne Janssen-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Potten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33574F-F97F-4B60-B787-4D11202528E7}"/>
              </a:ext>
            </a:extLst>
          </p:cNvPr>
          <p:cNvSpPr txBox="1"/>
          <p:nvPr/>
        </p:nvSpPr>
        <p:spPr>
          <a:xfrm>
            <a:off x="4276180" y="2546211"/>
            <a:ext cx="3172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Dr.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Borgions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and team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B099E8-5AD1-4AE6-9CD6-FA0801ECAA2E}"/>
              </a:ext>
            </a:extLst>
          </p:cNvPr>
          <p:cNvSpPr txBox="1"/>
          <p:nvPr/>
        </p:nvSpPr>
        <p:spPr>
          <a:xfrm>
            <a:off x="8786891" y="2546211"/>
            <a:ext cx="2820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Prof.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Oostra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and team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567735A-8D00-41C0-99BE-2C07C1588FC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4579" r="345"/>
          <a:stretch/>
        </p:blipFill>
        <p:spPr>
          <a:xfrm>
            <a:off x="7697067" y="3429000"/>
            <a:ext cx="3434688" cy="300445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E8C729-A31D-44AE-85B0-7BB84CD1B64C}"/>
              </a:ext>
            </a:extLst>
          </p:cNvPr>
          <p:cNvSpPr txBox="1"/>
          <p:nvPr/>
        </p:nvSpPr>
        <p:spPr>
          <a:xfrm>
            <a:off x="284479" y="3788229"/>
            <a:ext cx="6739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Upper limb team REVAL Hasselt university and master students occupational science</a:t>
            </a:r>
          </a:p>
        </p:txBody>
      </p:sp>
    </p:spTree>
    <p:extLst>
      <p:ext uri="{BB962C8B-B14F-4D97-AF65-F5344CB8AC3E}">
        <p14:creationId xmlns:p14="http://schemas.microsoft.com/office/powerpoint/2010/main" val="46091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06A21-8BF1-49F2-B605-2834384B9A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11A7A6-E8F0-4B20-B2EC-C097F9C39B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3072D4-2001-4D25-8228-5F5BEC0B9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3" y="0"/>
            <a:ext cx="12125954" cy="68580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4293C43-5D1A-4F0D-B555-B854250206E4}"/>
              </a:ext>
            </a:extLst>
          </p:cNvPr>
          <p:cNvSpPr/>
          <p:nvPr/>
        </p:nvSpPr>
        <p:spPr>
          <a:xfrm>
            <a:off x="7339054" y="636104"/>
            <a:ext cx="4852946" cy="1558456"/>
          </a:xfrm>
          <a:prstGeom prst="ellipse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2E9B24-22B2-4FFB-9DE3-E82E8ACDAF80}"/>
              </a:ext>
            </a:extLst>
          </p:cNvPr>
          <p:cNvSpPr txBox="1"/>
          <p:nvPr/>
        </p:nvSpPr>
        <p:spPr>
          <a:xfrm>
            <a:off x="222637" y="135172"/>
            <a:ext cx="4852946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77710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uhasselt.be/media/dvijqpql/uhasselt-liggend.jpg">
            <a:extLst>
              <a:ext uri="{FF2B5EF4-FFF2-40B4-BE49-F238E27FC236}">
                <a16:creationId xmlns:a16="http://schemas.microsoft.com/office/drawing/2014/main" id="{225E800A-9C90-41D6-8091-63F279395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842" y="6249725"/>
            <a:ext cx="2106596" cy="49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37A501-92D5-4414-9867-C06D9C5FA2AB}"/>
              </a:ext>
            </a:extLst>
          </p:cNvPr>
          <p:cNvSpPr txBox="1"/>
          <p:nvPr/>
        </p:nvSpPr>
        <p:spPr>
          <a:xfrm>
            <a:off x="219280" y="122798"/>
            <a:ext cx="10955259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914377" hangingPunct="0"/>
            <a:r>
              <a:rPr lang="en-US" sz="3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sym typeface="Tw Cen MT"/>
              </a:rPr>
              <a:t>Objectives</a:t>
            </a:r>
            <a:r>
              <a:rPr lang="en-US" sz="1733" dirty="0">
                <a:solidFill>
                  <a:srgbClr val="1A1A1A"/>
                </a:solidFill>
                <a:sym typeface="Tw Cen MT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FA70FD-6368-4857-90B3-21FACD846916}"/>
              </a:ext>
            </a:extLst>
          </p:cNvPr>
          <p:cNvSpPr txBox="1"/>
          <p:nvPr/>
        </p:nvSpPr>
        <p:spPr>
          <a:xfrm>
            <a:off x="353683" y="1052423"/>
            <a:ext cx="10820856" cy="3069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Identifying the ingredients in arm-hand rehabilitation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Exploring why these ingredients are important 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Exploring which information is needed to apply these ingredients 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according to experienced therapists </a:t>
            </a:r>
          </a:p>
        </p:txBody>
      </p:sp>
    </p:spTree>
    <p:extLst>
      <p:ext uri="{BB962C8B-B14F-4D97-AF65-F5344CB8AC3E}">
        <p14:creationId xmlns:p14="http://schemas.microsoft.com/office/powerpoint/2010/main" val="3040696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uhasselt.be/media/dvijqpql/uhasselt-liggend.jpg">
            <a:extLst>
              <a:ext uri="{FF2B5EF4-FFF2-40B4-BE49-F238E27FC236}">
                <a16:creationId xmlns:a16="http://schemas.microsoft.com/office/drawing/2014/main" id="{225E800A-9C90-41D6-8091-63F279395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842" y="6249725"/>
            <a:ext cx="2106596" cy="49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37A501-92D5-4414-9867-C06D9C5FA2AB}"/>
              </a:ext>
            </a:extLst>
          </p:cNvPr>
          <p:cNvSpPr txBox="1"/>
          <p:nvPr/>
        </p:nvSpPr>
        <p:spPr>
          <a:xfrm>
            <a:off x="219280" y="122798"/>
            <a:ext cx="10955259" cy="615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914377" hangingPunct="0"/>
            <a:r>
              <a:rPr lang="en-US" sz="3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sym typeface="Tw Cen MT"/>
              </a:rPr>
              <a:t>Methods</a:t>
            </a:r>
            <a:r>
              <a:rPr lang="en-US" sz="32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sym typeface="Tw Cen MT"/>
              </a:rPr>
              <a:t> </a:t>
            </a:r>
            <a:endParaRPr lang="en-US" sz="1733" dirty="0">
              <a:solidFill>
                <a:srgbClr val="1A1A1A"/>
              </a:solidFill>
              <a:sym typeface="Tw Cen M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977C21-C65D-46C7-AF74-2130541F4F56}"/>
              </a:ext>
            </a:extLst>
          </p:cNvPr>
          <p:cNvSpPr txBox="1"/>
          <p:nvPr/>
        </p:nvSpPr>
        <p:spPr>
          <a:xfrm>
            <a:off x="219280" y="855693"/>
            <a:ext cx="1190115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Three focus group discussions included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Occupational therapists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Physiotherapists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with at least 2 years experience in SCI rehabilitation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r>
              <a:rPr lang="en-US" sz="2400" dirty="0"/>
              <a:t>Data-collection by 4 female rehabilitation researchers with backgrounds in occupational and rehabilitation science  </a:t>
            </a:r>
          </a:p>
          <a:p>
            <a:endParaRPr lang="en-US" sz="2400" dirty="0"/>
          </a:p>
          <a:p>
            <a:r>
              <a:rPr lang="en-US" sz="2400" dirty="0"/>
              <a:t>Data-analysis with inductive thematic analysis according to Braun and Clarke (2013) </a:t>
            </a:r>
          </a:p>
          <a:p>
            <a:pPr>
              <a:lnSpc>
                <a:spcPct val="150000"/>
              </a:lnSpc>
            </a:pPr>
            <a:endParaRPr lang="en-US" sz="2800" dirty="0"/>
          </a:p>
          <a:p>
            <a:endParaRPr lang="en-US" sz="2800" dirty="0"/>
          </a:p>
        </p:txBody>
      </p:sp>
      <p:pic>
        <p:nvPicPr>
          <p:cNvPr id="8" name="Google Shape;337;p24">
            <a:extLst>
              <a:ext uri="{FF2B5EF4-FFF2-40B4-BE49-F238E27FC236}">
                <a16:creationId xmlns:a16="http://schemas.microsoft.com/office/drawing/2014/main" id="{615D1C7D-7155-4A49-BB16-F50A860EACEB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01059" y="375009"/>
            <a:ext cx="3233649" cy="2453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Adelante Zorggroep zamelt houdbare producten in - L1">
            <a:extLst>
              <a:ext uri="{FF2B5EF4-FFF2-40B4-BE49-F238E27FC236}">
                <a16:creationId xmlns:a16="http://schemas.microsoft.com/office/drawing/2014/main" id="{D6985FBA-D381-4A3B-9DF4-08AC9ED39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9705" y="513505"/>
            <a:ext cx="1192295" cy="671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UZ Leuven">
            <a:extLst>
              <a:ext uri="{FF2B5EF4-FFF2-40B4-BE49-F238E27FC236}">
                <a16:creationId xmlns:a16="http://schemas.microsoft.com/office/drawing/2014/main" id="{072539C7-E0A6-43F7-935D-D8FED8BFD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8262" y="2674340"/>
            <a:ext cx="1293513" cy="463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UZ Gent - Home | Facebook">
            <a:extLst>
              <a:ext uri="{FF2B5EF4-FFF2-40B4-BE49-F238E27FC236}">
                <a16:creationId xmlns:a16="http://schemas.microsoft.com/office/drawing/2014/main" id="{3D284714-8458-477F-A897-BB07FEA23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27" r="5136" b="9187"/>
          <a:stretch>
            <a:fillRect/>
          </a:stretch>
        </p:blipFill>
        <p:spPr bwMode="auto">
          <a:xfrm>
            <a:off x="7097393" y="691530"/>
            <a:ext cx="1013561" cy="72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E95F613-32A7-4803-AA8D-E6D7EF9BE5EA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10506325" y="849472"/>
            <a:ext cx="493380" cy="1318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3548110-823D-4020-9C51-D2708179B1EA}"/>
              </a:ext>
            </a:extLst>
          </p:cNvPr>
          <p:cNvCxnSpPr>
            <a:cxnSpLocks/>
            <a:endCxn id="11" idx="2"/>
          </p:cNvCxnSpPr>
          <p:nvPr/>
        </p:nvCxnSpPr>
        <p:spPr>
          <a:xfrm flipH="1" flipV="1">
            <a:off x="7604174" y="1420506"/>
            <a:ext cx="1099350" cy="509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92D913C-DE4B-41CC-98BF-CF2DC25C59A8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9613612" y="2205481"/>
            <a:ext cx="711407" cy="468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73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A74202-D955-4CED-B496-BBD6D3706CFD}"/>
              </a:ext>
            </a:extLst>
          </p:cNvPr>
          <p:cNvSpPr txBox="1"/>
          <p:nvPr/>
        </p:nvSpPr>
        <p:spPr>
          <a:xfrm>
            <a:off x="219280" y="122798"/>
            <a:ext cx="10955259" cy="615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914377" hangingPunct="0"/>
            <a:r>
              <a:rPr lang="en-US" sz="3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sym typeface="Tw Cen MT"/>
              </a:rPr>
              <a:t>Methods</a:t>
            </a:r>
            <a:r>
              <a:rPr lang="en-US" sz="32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sym typeface="Tw Cen MT"/>
              </a:rPr>
              <a:t> </a:t>
            </a:r>
            <a:endParaRPr lang="en-US" sz="1733" dirty="0">
              <a:solidFill>
                <a:srgbClr val="1A1A1A"/>
              </a:solidFill>
              <a:sym typeface="Tw Cen MT"/>
            </a:endParaRPr>
          </a:p>
        </p:txBody>
      </p:sp>
      <p:pic>
        <p:nvPicPr>
          <p:cNvPr id="5" name="Picture 2" descr="https://www.uhasselt.be/media/dvijqpql/uhasselt-liggend.jpg">
            <a:extLst>
              <a:ext uri="{FF2B5EF4-FFF2-40B4-BE49-F238E27FC236}">
                <a16:creationId xmlns:a16="http://schemas.microsoft.com/office/drawing/2014/main" id="{4D8BA067-4A14-4949-8685-C16616D30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842" y="6249725"/>
            <a:ext cx="2106596" cy="49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8F5898B-222C-4C89-B59F-9279BAAC3F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634963"/>
              </p:ext>
            </p:extLst>
          </p:nvPr>
        </p:nvGraphicFramePr>
        <p:xfrm>
          <a:off x="1032076" y="1189164"/>
          <a:ext cx="10127848" cy="3580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8752">
                  <a:extLst>
                    <a:ext uri="{9D8B030D-6E8A-4147-A177-3AD203B41FA5}">
                      <a16:colId xmlns:a16="http://schemas.microsoft.com/office/drawing/2014/main" val="4119841847"/>
                    </a:ext>
                  </a:extLst>
                </a:gridCol>
                <a:gridCol w="1752486">
                  <a:extLst>
                    <a:ext uri="{9D8B030D-6E8A-4147-A177-3AD203B41FA5}">
                      <a16:colId xmlns:a16="http://schemas.microsoft.com/office/drawing/2014/main" val="1740966785"/>
                    </a:ext>
                  </a:extLst>
                </a:gridCol>
                <a:gridCol w="2209156">
                  <a:extLst>
                    <a:ext uri="{9D8B030D-6E8A-4147-A177-3AD203B41FA5}">
                      <a16:colId xmlns:a16="http://schemas.microsoft.com/office/drawing/2014/main" val="3292220786"/>
                    </a:ext>
                  </a:extLst>
                </a:gridCol>
                <a:gridCol w="2627454">
                  <a:extLst>
                    <a:ext uri="{9D8B030D-6E8A-4147-A177-3AD203B41FA5}">
                      <a16:colId xmlns:a16="http://schemas.microsoft.com/office/drawing/2014/main" val="3067610574"/>
                    </a:ext>
                  </a:extLst>
                </a:gridCol>
              </a:tblGrid>
              <a:tr h="78103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Rehabilitation center (country)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Profession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Number of participants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Years of experience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Mean (SD)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46165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Adelante </a:t>
                      </a:r>
                      <a:r>
                        <a:rPr lang="en-US" sz="2000" dirty="0" err="1"/>
                        <a:t>Zorggroep</a:t>
                      </a:r>
                      <a:r>
                        <a:rPr lang="en-US" sz="2000" dirty="0"/>
                        <a:t> (NL)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18.8 (5.3)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962613"/>
                  </a:ext>
                </a:extLst>
              </a:tr>
              <a:tr h="452502"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PT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 (5.7)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21962"/>
                  </a:ext>
                </a:extLst>
              </a:tr>
              <a:tr h="557241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effectLst/>
                        </a:rPr>
                        <a:t>University Hospital Ghent (BE)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OT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 (0)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481427"/>
                  </a:ext>
                </a:extLst>
              </a:tr>
              <a:tr h="452502"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PT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 (14.1)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391126"/>
                  </a:ext>
                </a:extLst>
              </a:tr>
              <a:tr h="488879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effectLst/>
                        </a:rPr>
                        <a:t>University Hospitals Leuven (BE)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OT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 (5)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946935"/>
                  </a:ext>
                </a:extLst>
              </a:tr>
              <a:tr h="452502"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PT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7.8 (6.3)</a:t>
                      </a:r>
                      <a:endParaRPr lang="en-US" sz="2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626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36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5011838" y="925739"/>
            <a:ext cx="2349136" cy="504093"/>
          </a:xfrm>
          <a:prstGeom prst="roundRect">
            <a:avLst>
              <a:gd name="adj" fmla="val 16667"/>
            </a:avLst>
          </a:prstGeom>
          <a:solidFill>
            <a:schemeClr val="accent5">
              <a:lumMod val="50000"/>
            </a:schemeClr>
          </a:solidFill>
          <a:ln w="12700" cap="flat" cmpd="sng">
            <a:solidFill>
              <a:schemeClr val="accent5">
                <a:lumMod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Gathering knowledge </a:t>
            </a:r>
            <a:endParaRPr dirty="0"/>
          </a:p>
        </p:txBody>
      </p:sp>
      <p:sp>
        <p:nvSpPr>
          <p:cNvPr id="85" name="Google Shape;85;p1"/>
          <p:cNvSpPr/>
          <p:nvPr/>
        </p:nvSpPr>
        <p:spPr>
          <a:xfrm>
            <a:off x="2800331" y="1494858"/>
            <a:ext cx="2948352" cy="9144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5">
                <a:lumMod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Implicit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Explicit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Elements to explore 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6674812" y="1465184"/>
            <a:ext cx="2948351" cy="9144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5">
                <a:lumMod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Client system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 partner and close family members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rehabilitants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Experts by experience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Therapists</a:t>
            </a:r>
            <a:endParaRPr dirty="0"/>
          </a:p>
        </p:txBody>
      </p:sp>
      <p:sp>
        <p:nvSpPr>
          <p:cNvPr id="87" name="Google Shape;87;p1"/>
          <p:cNvSpPr/>
          <p:nvPr/>
        </p:nvSpPr>
        <p:spPr>
          <a:xfrm>
            <a:off x="2175826" y="909922"/>
            <a:ext cx="8769000" cy="19227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3486132" y="3066483"/>
            <a:ext cx="1987062" cy="504094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97470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Goal-setting process </a:t>
            </a:r>
            <a:endParaRPr/>
          </a:p>
        </p:txBody>
      </p:sp>
      <p:sp>
        <p:nvSpPr>
          <p:cNvPr id="89" name="Google Shape;89;p1"/>
          <p:cNvSpPr/>
          <p:nvPr/>
        </p:nvSpPr>
        <p:spPr>
          <a:xfrm>
            <a:off x="6950300" y="3023988"/>
            <a:ext cx="1987062" cy="55831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97470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 tailored plan </a:t>
            </a:r>
            <a:endParaRPr/>
          </a:p>
        </p:txBody>
      </p:sp>
      <p:sp>
        <p:nvSpPr>
          <p:cNvPr id="90" name="Google Shape;90;p1"/>
          <p:cNvSpPr/>
          <p:nvPr/>
        </p:nvSpPr>
        <p:spPr>
          <a:xfrm>
            <a:off x="5710585" y="3127297"/>
            <a:ext cx="1043354" cy="35169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10800000">
            <a:off x="1577215" y="855951"/>
            <a:ext cx="558311" cy="5810249"/>
          </a:xfrm>
          <a:prstGeom prst="rightBracket">
            <a:avLst>
              <a:gd name="adj" fmla="val 8333"/>
            </a:avLst>
          </a:prstGeom>
          <a:noFill/>
          <a:ln w="2857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64584" y="3648609"/>
            <a:ext cx="1412630" cy="386862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Motivation</a:t>
            </a:r>
            <a:endParaRPr sz="160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2003212" y="875384"/>
            <a:ext cx="9178641" cy="30084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5231403" y="2491320"/>
            <a:ext cx="2072054" cy="50409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Thinking process</a:t>
            </a:r>
            <a:endParaRPr dirty="0"/>
          </a:p>
        </p:txBody>
      </p:sp>
      <p:sp>
        <p:nvSpPr>
          <p:cNvPr id="95" name="Google Shape;95;p1"/>
          <p:cNvSpPr/>
          <p:nvPr/>
        </p:nvSpPr>
        <p:spPr>
          <a:xfrm>
            <a:off x="5231403" y="3702461"/>
            <a:ext cx="2072054" cy="504093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Acting process</a:t>
            </a:r>
            <a:r>
              <a:rPr lang="en-US" sz="1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96" name="Google Shape;96;p1"/>
          <p:cNvSpPr/>
          <p:nvPr/>
        </p:nvSpPr>
        <p:spPr>
          <a:xfrm>
            <a:off x="2225240" y="4326716"/>
            <a:ext cx="3392659" cy="1028116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Therapy content 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 and task-oriented approach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Training strategies 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Training modalities, forms and techniques</a:t>
            </a:r>
            <a:endParaRPr/>
          </a:p>
          <a:p>
            <a:pPr marL="171450" marR="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7032363" y="4326717"/>
            <a:ext cx="3392658" cy="1028115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Therapy dose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Amount of therapy 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Based on personal load capacity </a:t>
            </a:r>
            <a:endParaRPr dirty="0"/>
          </a:p>
        </p:txBody>
      </p:sp>
      <p:sp>
        <p:nvSpPr>
          <p:cNvPr id="98" name="Google Shape;98;p1"/>
          <p:cNvSpPr/>
          <p:nvPr/>
        </p:nvSpPr>
        <p:spPr>
          <a:xfrm>
            <a:off x="5011838" y="5470447"/>
            <a:ext cx="2500132" cy="50409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Practice beyond therapy </a:t>
            </a:r>
            <a:endParaRPr dirty="0"/>
          </a:p>
        </p:txBody>
      </p:sp>
      <p:sp>
        <p:nvSpPr>
          <p:cNvPr id="99" name="Google Shape;99;p1"/>
          <p:cNvSpPr/>
          <p:nvPr/>
        </p:nvSpPr>
        <p:spPr>
          <a:xfrm>
            <a:off x="2175826" y="6090155"/>
            <a:ext cx="3534759" cy="576046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training moments need at rehabilitation ward</a:t>
            </a:r>
            <a:endParaRPr/>
          </a:p>
          <a:p>
            <a:pPr marL="171450" marR="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7032363" y="6090155"/>
            <a:ext cx="3534759" cy="52857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training moments need after discharge</a:t>
            </a:r>
            <a:endParaRPr/>
          </a:p>
          <a:p>
            <a:pPr marL="171450" marR="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4117BD-0A19-491E-B344-FD187EF066EE}"/>
              </a:ext>
            </a:extLst>
          </p:cNvPr>
          <p:cNvSpPr txBox="1"/>
          <p:nvPr/>
        </p:nvSpPr>
        <p:spPr>
          <a:xfrm>
            <a:off x="219280" y="122798"/>
            <a:ext cx="10955259" cy="615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914377" hangingPunct="0"/>
            <a:r>
              <a:rPr lang="en-US" sz="3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sym typeface="Tw Cen MT"/>
              </a:rPr>
              <a:t>Results</a:t>
            </a:r>
            <a:r>
              <a:rPr lang="en-US" sz="32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sym typeface="Tw Cen MT"/>
              </a:rPr>
              <a:t> </a:t>
            </a:r>
            <a:endParaRPr lang="en-US" sz="1733" dirty="0">
              <a:solidFill>
                <a:srgbClr val="1A1A1A"/>
              </a:solidFill>
              <a:sym typeface="Tw Cen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681CE2-76A1-45D2-995D-600B5A6710BB}"/>
              </a:ext>
            </a:extLst>
          </p:cNvPr>
          <p:cNvSpPr txBox="1"/>
          <p:nvPr/>
        </p:nvSpPr>
        <p:spPr>
          <a:xfrm>
            <a:off x="219280" y="122798"/>
            <a:ext cx="10955259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914377" hangingPunct="0"/>
            <a:r>
              <a:rPr lang="en-US" sz="30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sym typeface="Tw Cen MT"/>
              </a:rPr>
              <a:t>Theme 1: Gathering knowledge</a:t>
            </a:r>
            <a:endParaRPr lang="en-US" sz="3000" dirty="0">
              <a:solidFill>
                <a:srgbClr val="1A1A1A"/>
              </a:solidFill>
              <a:sym typeface="Tw Cen MT"/>
            </a:endParaRPr>
          </a:p>
        </p:txBody>
      </p:sp>
      <p:pic>
        <p:nvPicPr>
          <p:cNvPr id="5" name="Picture 2" descr="https://www.uhasselt.be/media/dvijqpql/uhasselt-liggend.jpg">
            <a:extLst>
              <a:ext uri="{FF2B5EF4-FFF2-40B4-BE49-F238E27FC236}">
                <a16:creationId xmlns:a16="http://schemas.microsoft.com/office/drawing/2014/main" id="{9B114D72-C5AB-485B-942E-DEFE2623B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842" y="6249725"/>
            <a:ext cx="2106596" cy="49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Google Shape;85;p1">
            <a:extLst>
              <a:ext uri="{FF2B5EF4-FFF2-40B4-BE49-F238E27FC236}">
                <a16:creationId xmlns:a16="http://schemas.microsoft.com/office/drawing/2014/main" id="{ED6EAFB7-A4E3-4FCA-B5D7-3A82E6D1D65D}"/>
              </a:ext>
            </a:extLst>
          </p:cNvPr>
          <p:cNvSpPr/>
          <p:nvPr/>
        </p:nvSpPr>
        <p:spPr>
          <a:xfrm>
            <a:off x="1792332" y="768022"/>
            <a:ext cx="3572643" cy="1431167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5">
                <a:lumMod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</a:t>
            </a: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Implicit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Explicit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Elements to explore </a:t>
            </a:r>
            <a:endParaRPr dirty="0"/>
          </a:p>
        </p:txBody>
      </p:sp>
      <p:sp>
        <p:nvSpPr>
          <p:cNvPr id="10" name="Google Shape;86;p1">
            <a:extLst>
              <a:ext uri="{FF2B5EF4-FFF2-40B4-BE49-F238E27FC236}">
                <a16:creationId xmlns:a16="http://schemas.microsoft.com/office/drawing/2014/main" id="{68B1EA6E-A884-40E4-990F-2E70C5421A58}"/>
              </a:ext>
            </a:extLst>
          </p:cNvPr>
          <p:cNvSpPr/>
          <p:nvPr/>
        </p:nvSpPr>
        <p:spPr>
          <a:xfrm>
            <a:off x="6827026" y="768022"/>
            <a:ext cx="4240114" cy="1553438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5">
                <a:lumMod val="5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Client system </a:t>
            </a:r>
            <a:endParaRPr u="sng"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 partner and close family members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rehabilitants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Experts by experience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Therapists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DB8C5F-6412-4A93-B598-19A2F3FA8D50}"/>
              </a:ext>
            </a:extLst>
          </p:cNvPr>
          <p:cNvSpPr txBox="1"/>
          <p:nvPr/>
        </p:nvSpPr>
        <p:spPr>
          <a:xfrm>
            <a:off x="1182547" y="2669765"/>
            <a:ext cx="982690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I find estimating the hardest, especially the load capacity, to determine how much exercise he can handle in an hour. I need to know what he did that day to ensure he does not overload his shoulder or determine the ideal dose. Unfortunately, I don't think there will be one correct answer.</a:t>
            </a:r>
          </a:p>
          <a:p>
            <a:pPr algn="ctr">
              <a:lnSpc>
                <a:spcPct val="150000"/>
              </a:lnSpc>
            </a:pP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(A312; 2 years of experience) 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ctr"/>
            <a:endParaRPr lang="en-US" sz="24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92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681CE2-76A1-45D2-995D-600B5A6710BB}"/>
              </a:ext>
            </a:extLst>
          </p:cNvPr>
          <p:cNvSpPr txBox="1"/>
          <p:nvPr/>
        </p:nvSpPr>
        <p:spPr>
          <a:xfrm>
            <a:off x="219280" y="122798"/>
            <a:ext cx="10955259" cy="615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914377" hangingPunct="0"/>
            <a:r>
              <a:rPr lang="en-US" sz="32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sym typeface="Tw Cen MT"/>
              </a:rPr>
              <a:t>Theme 2: The thinking process</a:t>
            </a:r>
            <a:endParaRPr lang="en-US" sz="1733" dirty="0">
              <a:solidFill>
                <a:srgbClr val="1A1A1A"/>
              </a:solidFill>
              <a:sym typeface="Tw Cen MT"/>
            </a:endParaRPr>
          </a:p>
        </p:txBody>
      </p:sp>
      <p:pic>
        <p:nvPicPr>
          <p:cNvPr id="5" name="Picture 2" descr="https://www.uhasselt.be/media/dvijqpql/uhasselt-liggend.jpg">
            <a:extLst>
              <a:ext uri="{FF2B5EF4-FFF2-40B4-BE49-F238E27FC236}">
                <a16:creationId xmlns:a16="http://schemas.microsoft.com/office/drawing/2014/main" id="{9B114D72-C5AB-485B-942E-DEFE2623B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842" y="6249725"/>
            <a:ext cx="2106596" cy="49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Google Shape;88;p1">
            <a:extLst>
              <a:ext uri="{FF2B5EF4-FFF2-40B4-BE49-F238E27FC236}">
                <a16:creationId xmlns:a16="http://schemas.microsoft.com/office/drawing/2014/main" id="{69607395-9160-4B92-81D5-D31A2247C965}"/>
              </a:ext>
            </a:extLst>
          </p:cNvPr>
          <p:cNvSpPr/>
          <p:nvPr/>
        </p:nvSpPr>
        <p:spPr>
          <a:xfrm>
            <a:off x="2754775" y="1052488"/>
            <a:ext cx="2614247" cy="504094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97470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Goal-setting process </a:t>
            </a:r>
            <a:endParaRPr dirty="0"/>
          </a:p>
        </p:txBody>
      </p:sp>
      <p:sp>
        <p:nvSpPr>
          <p:cNvPr id="7" name="Google Shape;89;p1">
            <a:extLst>
              <a:ext uri="{FF2B5EF4-FFF2-40B4-BE49-F238E27FC236}">
                <a16:creationId xmlns:a16="http://schemas.microsoft.com/office/drawing/2014/main" id="{A40009AA-EE75-46F9-985E-9AC32C57A876}"/>
              </a:ext>
            </a:extLst>
          </p:cNvPr>
          <p:cNvSpPr/>
          <p:nvPr/>
        </p:nvSpPr>
        <p:spPr>
          <a:xfrm>
            <a:off x="6846127" y="1009993"/>
            <a:ext cx="2378895" cy="55831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97470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Patient tailored plan </a:t>
            </a:r>
            <a:endParaRPr dirty="0"/>
          </a:p>
        </p:txBody>
      </p:sp>
      <p:sp>
        <p:nvSpPr>
          <p:cNvPr id="8" name="Google Shape;90;p1">
            <a:extLst>
              <a:ext uri="{FF2B5EF4-FFF2-40B4-BE49-F238E27FC236}">
                <a16:creationId xmlns:a16="http://schemas.microsoft.com/office/drawing/2014/main" id="{42B4E007-1CC3-4973-B2AC-72DCD01E3A69}"/>
              </a:ext>
            </a:extLst>
          </p:cNvPr>
          <p:cNvSpPr/>
          <p:nvPr/>
        </p:nvSpPr>
        <p:spPr>
          <a:xfrm>
            <a:off x="5606413" y="1113302"/>
            <a:ext cx="1043354" cy="35169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D53AC0-F17F-40B4-ABCF-15627B044E5D}"/>
              </a:ext>
            </a:extLst>
          </p:cNvPr>
          <p:cNvSpPr txBox="1"/>
          <p:nvPr/>
        </p:nvSpPr>
        <p:spPr>
          <a:xfrm>
            <a:off x="1064871" y="2291787"/>
            <a:ext cx="1055611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A patient decides for themselves what is important. One wants to operate a telephone quickly, while another may want to tickle their nose, write, or do something else. You start with that instead of imposing as a therapist; I think the most important skills are… . Recently, it has focused on what is important for the rehabilitant because, like A12 mentioned, it leads to higher motivation.</a:t>
            </a:r>
          </a:p>
          <a:p>
            <a:pPr algn="ctr">
              <a:lnSpc>
                <a:spcPct val="150000"/>
              </a:lnSpc>
            </a:pPr>
            <a:endParaRPr lang="en-US" sz="20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(A14; 20 years of experience)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4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29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681CE2-76A1-45D2-995D-600B5A6710BB}"/>
              </a:ext>
            </a:extLst>
          </p:cNvPr>
          <p:cNvSpPr txBox="1"/>
          <p:nvPr/>
        </p:nvSpPr>
        <p:spPr>
          <a:xfrm>
            <a:off x="219280" y="122798"/>
            <a:ext cx="10955259" cy="615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914377" hangingPunct="0"/>
            <a:r>
              <a:rPr lang="en-US" sz="3200" dirty="0">
                <a:solidFill>
                  <a:srgbClr val="1A1A1A"/>
                </a:solidFill>
                <a:latin typeface="Verdana" panose="020B0604030504040204" pitchFamily="34" charset="0"/>
                <a:ea typeface="Verdana" panose="020B0604030504040204" pitchFamily="34" charset="0"/>
                <a:sym typeface="Tw Cen MT"/>
              </a:rPr>
              <a:t>Theme 3: The acting process</a:t>
            </a:r>
            <a:endParaRPr lang="en-US" sz="1733" dirty="0">
              <a:solidFill>
                <a:srgbClr val="1A1A1A"/>
              </a:solidFill>
              <a:sym typeface="Tw Cen MT"/>
            </a:endParaRPr>
          </a:p>
        </p:txBody>
      </p:sp>
      <p:pic>
        <p:nvPicPr>
          <p:cNvPr id="5" name="Picture 2" descr="https://www.uhasselt.be/media/dvijqpql/uhasselt-liggend.jpg">
            <a:extLst>
              <a:ext uri="{FF2B5EF4-FFF2-40B4-BE49-F238E27FC236}">
                <a16:creationId xmlns:a16="http://schemas.microsoft.com/office/drawing/2014/main" id="{9B114D72-C5AB-485B-942E-DEFE2623B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842" y="6249725"/>
            <a:ext cx="2106596" cy="49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Google Shape;96;p1">
            <a:extLst>
              <a:ext uri="{FF2B5EF4-FFF2-40B4-BE49-F238E27FC236}">
                <a16:creationId xmlns:a16="http://schemas.microsoft.com/office/drawing/2014/main" id="{BF9EF38E-544A-47B8-89CE-294CEB2963B4}"/>
              </a:ext>
            </a:extLst>
          </p:cNvPr>
          <p:cNvSpPr/>
          <p:nvPr/>
        </p:nvSpPr>
        <p:spPr>
          <a:xfrm>
            <a:off x="590310" y="958482"/>
            <a:ext cx="4790032" cy="1379603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Therapy content </a:t>
            </a:r>
            <a:endParaRPr u="sng"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 and task-oriented approach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Training strategies 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Training modalities, forms and techniques</a:t>
            </a:r>
            <a:endParaRPr dirty="0"/>
          </a:p>
          <a:p>
            <a:pPr marL="171450" marR="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7;p1">
            <a:extLst>
              <a:ext uri="{FF2B5EF4-FFF2-40B4-BE49-F238E27FC236}">
                <a16:creationId xmlns:a16="http://schemas.microsoft.com/office/drawing/2014/main" id="{07D3FAD4-988B-41FD-942F-846827EE56DA}"/>
              </a:ext>
            </a:extLst>
          </p:cNvPr>
          <p:cNvSpPr/>
          <p:nvPr/>
        </p:nvSpPr>
        <p:spPr>
          <a:xfrm>
            <a:off x="6794803" y="958484"/>
            <a:ext cx="4907201" cy="137960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Therapy dose</a:t>
            </a:r>
            <a:endParaRPr u="sng"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Amount of therapy 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Based on personal load capacity 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66B3DB-26CB-4636-90EA-C60CF3EB8376}"/>
              </a:ext>
            </a:extLst>
          </p:cNvPr>
          <p:cNvSpPr txBox="1"/>
          <p:nvPr/>
        </p:nvSpPr>
        <p:spPr>
          <a:xfrm>
            <a:off x="1061013" y="2558218"/>
            <a:ext cx="1006997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I believe you get a lot more density by focusing on valuable and meaningful tasks, so people do the task a lot. As A14 also mentioned, this approach extends beyond typical therapy frequencies and integrates into activities of daily living. I think you get more effective training moments by training in task-specific ways. 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20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(A12; 12 years of experience) 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4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36C09"/>
      </a:accent1>
      <a:accent2>
        <a:srgbClr val="974806"/>
      </a:accent2>
      <a:accent3>
        <a:srgbClr val="3B728D"/>
      </a:accent3>
      <a:accent4>
        <a:srgbClr val="406476"/>
      </a:accent4>
      <a:accent5>
        <a:srgbClr val="DDD9C3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934</Words>
  <Application>Microsoft Office PowerPoint</Application>
  <PresentationFormat>Widescreen</PresentationFormat>
  <Paragraphs>162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MS PGothic</vt:lpstr>
      <vt:lpstr>Arial</vt:lpstr>
      <vt:lpstr>Calibri</vt:lpstr>
      <vt:lpstr>Calibri Light</vt:lpstr>
      <vt:lpstr>Tw Cen MT</vt:lpstr>
      <vt:lpstr>Verdana</vt:lpstr>
      <vt:lpstr>Office Theme</vt:lpstr>
      <vt:lpstr>Interdisciplinary approach of arm-hand rehabilitation in cervical spinal cord injury: therapists' perspectives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Interdisciplinary approach of arm-hand rehabilitation in cervical spinal cord injury: therapists' perspectives</dc:title>
  <dc:creator>BERTELS Nele</dc:creator>
  <cp:lastModifiedBy>BERTELS Nele</cp:lastModifiedBy>
  <cp:revision>38</cp:revision>
  <dcterms:created xsi:type="dcterms:W3CDTF">2024-09-30T12:04:50Z</dcterms:created>
  <dcterms:modified xsi:type="dcterms:W3CDTF">2024-10-22T11:02:16Z</dcterms:modified>
</cp:coreProperties>
</file>