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90" r:id="rId2"/>
    <p:sldId id="260" r:id="rId3"/>
    <p:sldId id="288" r:id="rId4"/>
    <p:sldId id="284" r:id="rId5"/>
    <p:sldId id="298" r:id="rId6"/>
    <p:sldId id="299" r:id="rId7"/>
    <p:sldId id="285" r:id="rId8"/>
    <p:sldId id="300" r:id="rId9"/>
    <p:sldId id="258" r:id="rId10"/>
  </p:sldIdLst>
  <p:sldSz cx="9144000" cy="6858000" type="screen4x3"/>
  <p:notesSz cx="6669088" cy="9926638"/>
  <p:defaultTextStyle>
    <a:defPPr>
      <a:defRPr lang="nl-B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0045"/>
    <a:srgbClr val="005799"/>
    <a:srgbClr val="C3082B"/>
    <a:srgbClr val="AECC2A"/>
    <a:srgbClr val="79206E"/>
    <a:srgbClr val="4FB09C"/>
    <a:srgbClr val="0092D2"/>
    <a:srgbClr val="DE6224"/>
    <a:srgbClr val="4F4F4F"/>
    <a:srgbClr val="141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347" autoAdjust="0"/>
    <p:restoredTop sz="64384" autoAdjust="0"/>
  </p:normalViewPr>
  <p:slideViewPr>
    <p:cSldViewPr>
      <p:cViewPr varScale="1">
        <p:scale>
          <a:sx n="40" d="100"/>
          <a:sy n="40" d="100"/>
        </p:scale>
        <p:origin x="1368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756EE-C03F-4C7A-A961-BEAC49416BEF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2FE971-18D7-497E-AB7D-737EF7DD69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751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34D8A6-E91F-2349-9524-29B4C5A5DC24}" type="datetimeFigureOut">
              <a:rPr lang="nl-NL" smtClean="0"/>
              <a:t>22-11-2024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621A2C-3C7C-D545-A329-5793AF5DBC8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8627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293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rtl="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4877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63701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16356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4379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7151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66351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31912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1889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52" b="25250"/>
          <a:stretch/>
        </p:blipFill>
        <p:spPr>
          <a:xfrm>
            <a:off x="0" y="0"/>
            <a:ext cx="9244862" cy="418943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4293096"/>
            <a:ext cx="6984776" cy="63098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941122"/>
            <a:ext cx="6984776" cy="43204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4F4F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nl-BE" dirty="0"/>
          </a:p>
        </p:txBody>
      </p:sp>
      <p:pic>
        <p:nvPicPr>
          <p:cNvPr id="11" name="Afbeelding 10" descr="Faculteit Rechten-liggend-EN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335404"/>
            <a:ext cx="3024336" cy="1298572"/>
          </a:xfrm>
          <a:prstGeom prst="rect">
            <a:avLst/>
          </a:prstGeom>
        </p:spPr>
      </p:pic>
      <p:sp>
        <p:nvSpPr>
          <p:cNvPr id="12" name="Rechthoek 11"/>
          <p:cNvSpPr/>
          <p:nvPr userDrawn="1"/>
        </p:nvSpPr>
        <p:spPr>
          <a:xfrm>
            <a:off x="277367" y="218959"/>
            <a:ext cx="8656783" cy="5685653"/>
          </a:xfrm>
          <a:prstGeom prst="rect">
            <a:avLst/>
          </a:prstGeom>
          <a:noFill/>
          <a:ln w="4762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2461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C3082B"/>
          </a:solidFill>
          <a:ln>
            <a:solidFill>
              <a:srgbClr val="FFFFFE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 userDrawn="1"/>
        </p:nvSpPr>
        <p:spPr>
          <a:xfrm>
            <a:off x="270069" y="218961"/>
            <a:ext cx="8605688" cy="5473991"/>
          </a:xfrm>
          <a:prstGeom prst="rect">
            <a:avLst/>
          </a:prstGeom>
          <a:noFill/>
          <a:ln w="57150" cmpd="sng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" name="Afbeelding 2" descr="Faculteit-Rechten-liggend-wit-EN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7931" y="3805427"/>
            <a:ext cx="5226537" cy="3693337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755576" y="836712"/>
            <a:ext cx="6984776" cy="63098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err="1"/>
              <a:t>Titel</a:t>
            </a:r>
            <a:r>
              <a:rPr lang="en-US" dirty="0"/>
              <a:t> </a:t>
            </a:r>
            <a:r>
              <a:rPr lang="en-US" dirty="0" err="1"/>
              <a:t>tussenslide</a:t>
            </a:r>
            <a:endParaRPr lang="nl-BE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55576" y="1484738"/>
            <a:ext cx="6984776" cy="43204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Ondertitel</a:t>
            </a:r>
            <a:r>
              <a:rPr lang="en-US" dirty="0"/>
              <a:t> </a:t>
            </a:r>
            <a:r>
              <a:rPr lang="en-US" dirty="0" err="1"/>
              <a:t>tussenslide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157907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Faculteit Rechten-liggend-EN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12" y="5925618"/>
            <a:ext cx="1944216" cy="8347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549844"/>
          </a:xfrm>
          <a:ln>
            <a:noFill/>
          </a:ln>
        </p:spPr>
        <p:txBody>
          <a:bodyPr>
            <a:normAutofit/>
          </a:bodyPr>
          <a:lstStyle>
            <a:lvl1pPr algn="l"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2195736" y="6381328"/>
            <a:ext cx="1080120" cy="365125"/>
          </a:xfrm>
        </p:spPr>
        <p:txBody>
          <a:bodyPr/>
          <a:lstStyle>
            <a:lvl1pPr>
              <a:defRPr/>
            </a:lvl1pPr>
          </a:lstStyle>
          <a:p>
            <a:fld id="{6559652E-C199-334F-9320-471B095246A8}" type="datetime1">
              <a:rPr lang="nl-BE"/>
              <a:pPr/>
              <a:t>22/11/2024</a:t>
            </a:fld>
            <a:endParaRPr lang="nl-BE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19872" y="6381328"/>
            <a:ext cx="475252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4408" y="6382916"/>
            <a:ext cx="752475" cy="365125"/>
          </a:xfrm>
        </p:spPr>
        <p:txBody>
          <a:bodyPr/>
          <a:lstStyle>
            <a:lvl1pPr>
              <a:defRPr/>
            </a:lvl1pPr>
          </a:lstStyle>
          <a:p>
            <a:fld id="{BBB2625E-E22D-324D-B6D3-F6234E5E9FE9}" type="slidenum">
              <a:rPr lang="nl-BE"/>
              <a:pPr/>
              <a:t>‹#›</a:t>
            </a:fld>
            <a:endParaRPr lang="nl-BE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040560"/>
          </a:xfrm>
        </p:spPr>
        <p:txBody>
          <a:bodyPr/>
          <a:lstStyle>
            <a:lvl1pPr>
              <a:buFont typeface="Wingdings" pitchFamily="2" charset="2"/>
              <a:buChar char="§"/>
              <a:defRPr sz="24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Wingdings" pitchFamily="2" charset="2"/>
              <a:buChar char="§"/>
              <a:defRPr sz="22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Wingdings" pitchFamily="2" charset="2"/>
              <a:buChar char="§"/>
              <a:defRPr sz="20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Wingdings" pitchFamily="2" charset="2"/>
              <a:buChar char="§"/>
              <a:defRPr sz="16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Wingdings" pitchFamily="2" charset="2"/>
              <a:buChar char="§"/>
              <a:defRPr sz="16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BE" dirty="0"/>
          </a:p>
        </p:txBody>
      </p:sp>
      <p:sp>
        <p:nvSpPr>
          <p:cNvPr id="10" name="Rechthoek 9"/>
          <p:cNvSpPr/>
          <p:nvPr userDrawn="1"/>
        </p:nvSpPr>
        <p:spPr>
          <a:xfrm>
            <a:off x="180815" y="218959"/>
            <a:ext cx="8773762" cy="6070770"/>
          </a:xfrm>
          <a:prstGeom prst="rect">
            <a:avLst/>
          </a:prstGeom>
          <a:noFill/>
          <a:ln w="317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7705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Afbeelding 11" descr="foto-1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35"/>
          <a:stretch/>
        </p:blipFill>
        <p:spPr>
          <a:xfrm>
            <a:off x="0" y="0"/>
            <a:ext cx="9144000" cy="3870745"/>
          </a:xfrm>
          <a:prstGeom prst="rect">
            <a:avLst/>
          </a:prstGeom>
        </p:spPr>
      </p:pic>
      <p:pic>
        <p:nvPicPr>
          <p:cNvPr id="14" name="Afbeelding 13" descr="logo-slide-titel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8784976" cy="65356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4293096"/>
            <a:ext cx="6984776" cy="63098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941122"/>
            <a:ext cx="6984776" cy="43204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4F4F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214823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C62C2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Afbeelding 8" descr="logo-slide-titel-wit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24468"/>
            <a:ext cx="8640960" cy="640267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755576" y="836712"/>
            <a:ext cx="6984776" cy="63098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err="1"/>
              <a:t>Titel</a:t>
            </a:r>
            <a:r>
              <a:rPr lang="en-US" dirty="0"/>
              <a:t> </a:t>
            </a:r>
            <a:r>
              <a:rPr lang="en-US" dirty="0" err="1"/>
              <a:t>tussenslide</a:t>
            </a:r>
            <a:endParaRPr lang="nl-BE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55576" y="1484738"/>
            <a:ext cx="6984776" cy="43204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Ondertitel</a:t>
            </a:r>
            <a:r>
              <a:rPr lang="en-US" dirty="0"/>
              <a:t> </a:t>
            </a:r>
            <a:r>
              <a:rPr lang="en-US" dirty="0" err="1"/>
              <a:t>tussenslide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86329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logo-slid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76200"/>
            <a:ext cx="8869680" cy="66873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549844"/>
          </a:xfrm>
          <a:ln>
            <a:noFill/>
          </a:ln>
        </p:spPr>
        <p:txBody>
          <a:bodyPr>
            <a:normAutofit/>
          </a:bodyPr>
          <a:lstStyle>
            <a:lvl1pPr algn="l"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179512" y="6381328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6559652E-C199-334F-9320-471B095246A8}" type="datetime1">
              <a:rPr lang="nl-BE"/>
              <a:pPr/>
              <a:t>22/11/2024</a:t>
            </a:fld>
            <a:endParaRPr lang="nl-BE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1760" y="6381328"/>
            <a:ext cx="4464496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82916"/>
            <a:ext cx="752475" cy="365125"/>
          </a:xfrm>
        </p:spPr>
        <p:txBody>
          <a:bodyPr/>
          <a:lstStyle>
            <a:lvl1pPr>
              <a:defRPr/>
            </a:lvl1pPr>
          </a:lstStyle>
          <a:p>
            <a:fld id="{BBB2625E-E22D-324D-B6D3-F6234E5E9FE9}" type="slidenum">
              <a:rPr lang="nl-BE"/>
              <a:pPr/>
              <a:t>‹#›</a:t>
            </a:fld>
            <a:endParaRPr lang="nl-BE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040560"/>
          </a:xfrm>
        </p:spPr>
        <p:txBody>
          <a:bodyPr/>
          <a:lstStyle>
            <a:lvl1pPr>
              <a:buFont typeface="Wingdings" pitchFamily="2" charset="2"/>
              <a:buChar char="§"/>
              <a:defRPr sz="24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Wingdings" pitchFamily="2" charset="2"/>
              <a:buChar char="§"/>
              <a:defRPr sz="22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Wingdings" pitchFamily="2" charset="2"/>
              <a:buChar char="§"/>
              <a:defRPr sz="20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Wingdings" pitchFamily="2" charset="2"/>
              <a:buChar char="§"/>
              <a:defRPr sz="16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Wingdings" pitchFamily="2" charset="2"/>
              <a:buChar char="§"/>
              <a:defRPr sz="16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476644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0C988CC6-97EB-4A45-9195-47EF7C52919D}" type="datetime1">
              <a:rPr lang="nl-BE"/>
              <a:pPr/>
              <a:t>22/11/2024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0476D89C-E8B9-AE4E-B6DF-5DF853DAFA02}" type="slidenum">
              <a:rPr lang="nl-BE"/>
              <a:pPr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6" r:id="rId2"/>
    <p:sldLayoutId id="2147483697" r:id="rId3"/>
    <p:sldLayoutId id="2147483683" r:id="rId4"/>
    <p:sldLayoutId id="2147483685" r:id="rId5"/>
    <p:sldLayoutId id="2147483684" r:id="rId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microsoft.com/office/2007/relationships/hdphoto" Target="../media/hdphoto1.wdp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png"/><Relationship Id="rId4" Type="http://schemas.openxmlformats.org/officeDocument/2006/relationships/image" Target="../media/image14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Hermans.emilie@unamur.be" TargetMode="External"/><Relationship Id="rId4" Type="http://schemas.openxmlformats.org/officeDocument/2006/relationships/hyperlink" Target="mailto:Emilie.hermans@uhasselt.b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10099A1-F891-4EFE-9284-C49856BAEC9A}"/>
              </a:ext>
            </a:extLst>
          </p:cNvPr>
          <p:cNvSpPr/>
          <p:nvPr/>
        </p:nvSpPr>
        <p:spPr>
          <a:xfrm>
            <a:off x="251520" y="3311280"/>
            <a:ext cx="8631223" cy="8640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BBEF61-6CCE-4D4D-AC6D-63056915A2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0707" y="3575326"/>
            <a:ext cx="7632848" cy="630982"/>
          </a:xfrm>
        </p:spPr>
        <p:txBody>
          <a:bodyPr>
            <a:normAutofit fontScale="90000"/>
          </a:bodyPr>
          <a:lstStyle/>
          <a:p>
            <a:r>
              <a:rPr lang="en-US" dirty="0"/>
              <a:t>Towards a gender-inclusive Belgian parentage law? </a:t>
            </a:r>
            <a:endParaRPr lang="nl-B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97B597-0ABD-4F6A-BA70-62595E04B1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3950" y="4463347"/>
            <a:ext cx="7820050" cy="595499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A multidisciplinary analysis on the position of homosexual couples and their children</a:t>
            </a:r>
            <a:endParaRPr lang="nl-BE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ECCC754-D118-4545-80A6-078F607A17A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1" r="1097"/>
          <a:stretch/>
        </p:blipFill>
        <p:spPr>
          <a:xfrm>
            <a:off x="248476" y="242440"/>
            <a:ext cx="8644004" cy="318409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E1BF8E4-7965-4900-A02C-295344AAB56C}"/>
              </a:ext>
            </a:extLst>
          </p:cNvPr>
          <p:cNvSpPr/>
          <p:nvPr/>
        </p:nvSpPr>
        <p:spPr>
          <a:xfrm>
            <a:off x="6287" y="-30834"/>
            <a:ext cx="9144000" cy="188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3A68DD7-B66F-439E-ACB3-C7BCDCC69EC4}"/>
              </a:ext>
            </a:extLst>
          </p:cNvPr>
          <p:cNvSpPr/>
          <p:nvPr/>
        </p:nvSpPr>
        <p:spPr>
          <a:xfrm>
            <a:off x="0" y="157806"/>
            <a:ext cx="176468" cy="37032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DFC0B4-77F5-4389-9F48-5D43FA8B64AC}"/>
              </a:ext>
            </a:extLst>
          </p:cNvPr>
          <p:cNvSpPr/>
          <p:nvPr/>
        </p:nvSpPr>
        <p:spPr>
          <a:xfrm>
            <a:off x="8967731" y="160443"/>
            <a:ext cx="179512" cy="37032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248FE4-D6C6-4627-9EE7-7A8B56539EC9}"/>
              </a:ext>
            </a:extLst>
          </p:cNvPr>
          <p:cNvSpPr/>
          <p:nvPr/>
        </p:nvSpPr>
        <p:spPr>
          <a:xfrm>
            <a:off x="179512" y="157806"/>
            <a:ext cx="8785175" cy="564745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3A31F31-93C1-4D44-A8EC-C60ECF81CD66}"/>
              </a:ext>
            </a:extLst>
          </p:cNvPr>
          <p:cNvSpPr/>
          <p:nvPr/>
        </p:nvSpPr>
        <p:spPr>
          <a:xfrm>
            <a:off x="176468" y="157806"/>
            <a:ext cx="878802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pic>
        <p:nvPicPr>
          <p:cNvPr id="13" name="Picture 2" descr="UNamur Logo — Université de Namur">
            <a:extLst>
              <a:ext uri="{FF2B5EF4-FFF2-40B4-BE49-F238E27FC236}">
                <a16:creationId xmlns:a16="http://schemas.microsoft.com/office/drawing/2014/main" id="{9E50F731-73F6-4056-B179-BFE5B7649E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758491"/>
            <a:ext cx="1042819" cy="1155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850638A-E3D1-4686-BAA2-F5579D3D469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-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160171" y="631823"/>
            <a:ext cx="1722572" cy="2473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680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665"/>
    </mc:Choice>
    <mc:Fallback xmlns="">
      <p:transition spd="slow" advTm="45665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278964" y="404664"/>
            <a:ext cx="8640960" cy="549844"/>
          </a:xfrm>
        </p:spPr>
        <p:txBody>
          <a:bodyPr>
            <a:noAutofit/>
          </a:bodyPr>
          <a:lstStyle/>
          <a:p>
            <a:r>
              <a:rPr lang="nl-NL" sz="2500" b="1" dirty="0"/>
              <a:t>1. </a:t>
            </a:r>
            <a:r>
              <a:rPr lang="nl-NL" sz="2500" b="1" dirty="0" err="1"/>
              <a:t>Introduction</a:t>
            </a:r>
            <a:endParaRPr lang="nl-NL" sz="2500" b="1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-96643" y="1052736"/>
            <a:ext cx="8640960" cy="4962834"/>
          </a:xfrm>
        </p:spPr>
        <p:txBody>
          <a:bodyPr/>
          <a:lstStyle/>
          <a:p>
            <a:pPr marL="457200" lvl="1" indent="0" algn="just">
              <a:buNone/>
            </a:pPr>
            <a:r>
              <a:rPr lang="en-GB" sz="2000" u="sng" dirty="0"/>
              <a:t>Context</a:t>
            </a:r>
          </a:p>
          <a:p>
            <a:pPr lvl="1" algn="just"/>
            <a:r>
              <a:rPr lang="en-GB" sz="1800" dirty="0"/>
              <a:t>Modern family dynamics and advancements in medically assisted reproduction </a:t>
            </a:r>
          </a:p>
          <a:p>
            <a:pPr lvl="1" algn="just"/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</a:rPr>
              <a:t>Traditional inseparable connection between heterosexual reproduction and parentage in Belgium </a:t>
            </a:r>
          </a:p>
          <a:p>
            <a:pPr marL="457200" lvl="1" indent="0" algn="just">
              <a:buNone/>
            </a:pPr>
            <a:endParaRPr lang="en-GB" sz="2000" dirty="0"/>
          </a:p>
          <a:p>
            <a:pPr marL="457200" lvl="1" indent="0" algn="just">
              <a:buNone/>
            </a:pPr>
            <a:r>
              <a:rPr lang="en-GB" sz="2000" u="sng" dirty="0"/>
              <a:t>Problem statement </a:t>
            </a:r>
          </a:p>
          <a:p>
            <a:pPr lvl="1" algn="just"/>
            <a:r>
              <a:rPr lang="en-GB" sz="1800" dirty="0"/>
              <a:t>Belgian Act of 5 May 2014 providing a legal parentage framework for the </a:t>
            </a:r>
            <a:r>
              <a:rPr lang="en-GB" sz="1800" i="1" dirty="0"/>
              <a:t>lesbian</a:t>
            </a:r>
            <a:r>
              <a:rPr lang="en-GB" sz="1800" dirty="0"/>
              <a:t> co-mother</a:t>
            </a:r>
          </a:p>
          <a:p>
            <a:pPr marL="457200" lvl="1" indent="0" algn="just">
              <a:buNone/>
            </a:pPr>
            <a:endParaRPr lang="en-GB" sz="2000" dirty="0"/>
          </a:p>
          <a:p>
            <a:pPr marL="457200" lvl="1" indent="0" algn="just">
              <a:buNone/>
            </a:pPr>
            <a:r>
              <a:rPr lang="en-GB" sz="2000" u="sng" dirty="0"/>
              <a:t>Objective</a:t>
            </a:r>
          </a:p>
          <a:p>
            <a:pPr lvl="1" algn="just"/>
            <a:r>
              <a:rPr lang="en-GB" sz="1800" dirty="0"/>
              <a:t>Address challenges faced by </a:t>
            </a:r>
            <a:r>
              <a:rPr lang="en-GB" sz="1800" i="1" dirty="0"/>
              <a:t>homosexual</a:t>
            </a:r>
            <a:r>
              <a:rPr lang="en-GB" sz="1800" dirty="0"/>
              <a:t> couples in Belgian parentage law </a:t>
            </a:r>
          </a:p>
          <a:p>
            <a:pPr lvl="1" algn="just"/>
            <a:r>
              <a:rPr lang="en-GB" sz="1800" dirty="0"/>
              <a:t>Multidisciplinary analysis: legal history - social science – comparative law (the Netherlands)</a:t>
            </a:r>
          </a:p>
          <a:p>
            <a:pPr lvl="1" algn="just"/>
            <a:endParaRPr lang="en-GB" sz="2000" dirty="0"/>
          </a:p>
          <a:p>
            <a:pPr lvl="1" algn="just"/>
            <a:endParaRPr lang="en-GB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7" name="Picture 2" descr="UNamur Logo — Université de Namur">
            <a:extLst>
              <a:ext uri="{FF2B5EF4-FFF2-40B4-BE49-F238E27FC236}">
                <a16:creationId xmlns:a16="http://schemas.microsoft.com/office/drawing/2014/main" id="{9BF98E24-A90F-4C2D-ADE0-127EBD9483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949179"/>
            <a:ext cx="820211" cy="908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9009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5900"/>
    </mc:Choice>
    <mc:Fallback xmlns="">
      <p:transition spd="slow" advTm="1059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30884"/>
            <a:ext cx="8640960" cy="549844"/>
          </a:xfrm>
        </p:spPr>
        <p:txBody>
          <a:bodyPr>
            <a:noAutofit/>
          </a:bodyPr>
          <a:lstStyle/>
          <a:p>
            <a:r>
              <a:rPr lang="nl-NL" sz="2500" b="1" dirty="0"/>
              <a:t>2. Legal </a:t>
            </a:r>
            <a:r>
              <a:rPr lang="nl-NL" sz="2500" b="1" dirty="0" err="1"/>
              <a:t>historical</a:t>
            </a:r>
            <a:r>
              <a:rPr lang="nl-NL" sz="2500" b="1" dirty="0"/>
              <a:t> analysis </a:t>
            </a:r>
            <a:endParaRPr lang="en-GB" sz="2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471" y="925309"/>
            <a:ext cx="8731058" cy="5040560"/>
          </a:xfrm>
        </p:spPr>
        <p:txBody>
          <a:bodyPr/>
          <a:lstStyle/>
          <a:p>
            <a:r>
              <a:rPr lang="en-IE" sz="1800" b="1" u="sng" dirty="0">
                <a:solidFill>
                  <a:schemeClr val="tx1"/>
                </a:solidFill>
              </a:rPr>
              <a:t>Act of 18 May 2006</a:t>
            </a:r>
          </a:p>
          <a:p>
            <a:pPr lvl="1"/>
            <a:r>
              <a:rPr lang="en-IE" sz="1600" dirty="0">
                <a:solidFill>
                  <a:schemeClr val="tx1"/>
                </a:solidFill>
              </a:rPr>
              <a:t>Right to adopt for same-sex couples </a:t>
            </a:r>
          </a:p>
          <a:p>
            <a:pPr lvl="1"/>
            <a:r>
              <a:rPr lang="en-IE" sz="1600" dirty="0">
                <a:solidFill>
                  <a:schemeClr val="tx1"/>
                </a:solidFill>
              </a:rPr>
              <a:t>Costly, lengthy procedure with little chance of success </a:t>
            </a:r>
          </a:p>
          <a:p>
            <a:pPr lvl="1"/>
            <a:r>
              <a:rPr lang="en-IE" sz="1600" dirty="0">
                <a:solidFill>
                  <a:schemeClr val="tx1"/>
                </a:solidFill>
              </a:rPr>
              <a:t>Procedure characterised by stigma and prejudice (Messina and D’Amore, 2018)</a:t>
            </a:r>
          </a:p>
          <a:p>
            <a:pPr lvl="1"/>
            <a:endParaRPr lang="en-IE" sz="1600" b="1" u="sng" dirty="0">
              <a:solidFill>
                <a:schemeClr val="tx1"/>
              </a:solidFill>
            </a:endParaRPr>
          </a:p>
          <a:p>
            <a:r>
              <a:rPr lang="en-IE" sz="1800" b="1" u="sng" dirty="0">
                <a:solidFill>
                  <a:schemeClr val="tx1"/>
                </a:solidFill>
              </a:rPr>
              <a:t>Act of 5 May 2014</a:t>
            </a:r>
          </a:p>
          <a:p>
            <a:pPr lvl="1"/>
            <a:r>
              <a:rPr lang="en-IE" sz="1600" dirty="0">
                <a:solidFill>
                  <a:schemeClr val="tx1"/>
                </a:solidFill>
              </a:rPr>
              <a:t>Legal parentage for the female partner of the biological mother </a:t>
            </a:r>
          </a:p>
          <a:p>
            <a:pPr lvl="1"/>
            <a:r>
              <a:rPr lang="en-IE" sz="1600" dirty="0">
                <a:solidFill>
                  <a:schemeClr val="tx1"/>
                </a:solidFill>
              </a:rPr>
              <a:t>Limited scope to </a:t>
            </a:r>
            <a:r>
              <a:rPr lang="en-IE" sz="1600" i="1" dirty="0">
                <a:solidFill>
                  <a:schemeClr val="tx1"/>
                </a:solidFill>
              </a:rPr>
              <a:t>lesbian </a:t>
            </a:r>
            <a:r>
              <a:rPr lang="en-IE" sz="1600" dirty="0">
                <a:solidFill>
                  <a:schemeClr val="tx1"/>
                </a:solidFill>
              </a:rPr>
              <a:t>couples </a:t>
            </a:r>
          </a:p>
          <a:p>
            <a:pPr lvl="2"/>
            <a:r>
              <a:rPr lang="en-IE" sz="1600" dirty="0">
                <a:solidFill>
                  <a:schemeClr val="tx1"/>
                </a:solidFill>
                <a:sym typeface="Wingdings" panose="05000000000000000000" pitchFamily="2" charset="2"/>
              </a:rPr>
              <a:t>Some legal scholars: discrimination of homosexual couples</a:t>
            </a:r>
          </a:p>
          <a:p>
            <a:pPr lvl="2"/>
            <a:r>
              <a:rPr lang="en-IE" sz="1600" dirty="0">
                <a:solidFill>
                  <a:schemeClr val="tx1"/>
                </a:solidFill>
                <a:sym typeface="Wingdings" panose="05000000000000000000" pitchFamily="2" charset="2"/>
              </a:rPr>
              <a:t>Other legal scholars: no discrimination of homosexual couples</a:t>
            </a:r>
          </a:p>
          <a:p>
            <a:pPr lvl="3"/>
            <a:r>
              <a:rPr lang="en-IE" sz="1400" dirty="0">
                <a:solidFill>
                  <a:schemeClr val="tx1"/>
                </a:solidFill>
                <a:sym typeface="Wingdings" panose="05000000000000000000" pitchFamily="2" charset="2"/>
              </a:rPr>
              <a:t>However: from </a:t>
            </a:r>
            <a:r>
              <a:rPr lang="en-IE" sz="1400" b="1" dirty="0">
                <a:solidFill>
                  <a:schemeClr val="tx1"/>
                </a:solidFill>
                <a:sym typeface="Wingdings" panose="05000000000000000000" pitchFamily="2" charset="2"/>
              </a:rPr>
              <a:t>child’s perspective</a:t>
            </a:r>
            <a:r>
              <a:rPr lang="en-IE" sz="1400" dirty="0">
                <a:solidFill>
                  <a:schemeClr val="tx1"/>
                </a:solidFill>
                <a:sym typeface="Wingdings" panose="05000000000000000000" pitchFamily="2" charset="2"/>
              </a:rPr>
              <a:t>: answer might be different </a:t>
            </a:r>
          </a:p>
          <a:p>
            <a:pPr lvl="4"/>
            <a:r>
              <a:rPr lang="en-IE" sz="1400" dirty="0">
                <a:solidFill>
                  <a:schemeClr val="tx1"/>
                </a:solidFill>
                <a:sym typeface="Wingdings" panose="05000000000000000000" pitchFamily="2" charset="2"/>
              </a:rPr>
              <a:t>Interest in establishing a dual parentage bond from birth </a:t>
            </a:r>
          </a:p>
          <a:p>
            <a:pPr lvl="4"/>
            <a:r>
              <a:rPr lang="en-IE" sz="1400" dirty="0">
                <a:solidFill>
                  <a:schemeClr val="tx1"/>
                </a:solidFill>
                <a:sym typeface="Wingdings" panose="05000000000000000000" pitchFamily="2" charset="2"/>
              </a:rPr>
              <a:t>Right to equivalent legal protection </a:t>
            </a:r>
          </a:p>
          <a:p>
            <a:pPr marL="1828800" lvl="4" indent="0">
              <a:buNone/>
            </a:pPr>
            <a:endParaRPr lang="en-IE" sz="1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1828800" lvl="4" indent="0">
              <a:buNone/>
            </a:pPr>
            <a:r>
              <a:rPr lang="en-IE" dirty="0">
                <a:solidFill>
                  <a:srgbClr val="C00000"/>
                </a:solidFill>
                <a:sym typeface="Wingdings" panose="05000000000000000000" pitchFamily="2" charset="2"/>
              </a:rPr>
              <a:t> Difference in treatment is inextricably linked to absence of Belgian legal framework on surrogacy</a:t>
            </a:r>
          </a:p>
        </p:txBody>
      </p:sp>
      <p:pic>
        <p:nvPicPr>
          <p:cNvPr id="6" name="Picture 2" descr="UNamur Logo — Université de Namur">
            <a:extLst>
              <a:ext uri="{FF2B5EF4-FFF2-40B4-BE49-F238E27FC236}">
                <a16:creationId xmlns:a16="http://schemas.microsoft.com/office/drawing/2014/main" id="{427E3A52-C3AE-437D-A0C7-BCD2D6B291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949179"/>
            <a:ext cx="820211" cy="908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6033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1847"/>
    </mc:Choice>
    <mc:Fallback xmlns="">
      <p:transition spd="slow" advTm="191847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30884"/>
            <a:ext cx="8640960" cy="549844"/>
          </a:xfrm>
        </p:spPr>
        <p:txBody>
          <a:bodyPr>
            <a:noAutofit/>
          </a:bodyPr>
          <a:lstStyle/>
          <a:p>
            <a:r>
              <a:rPr lang="nl-NL" sz="2500" b="1" dirty="0"/>
              <a:t>2. Legal </a:t>
            </a:r>
            <a:r>
              <a:rPr lang="nl-NL" sz="2500" b="1" dirty="0" err="1"/>
              <a:t>historical</a:t>
            </a:r>
            <a:r>
              <a:rPr lang="nl-NL" sz="2500" b="1" dirty="0"/>
              <a:t> analysis</a:t>
            </a:r>
            <a:endParaRPr lang="en-GB" sz="2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0" lvl="3" indent="0">
              <a:buNone/>
            </a:pPr>
            <a:endParaRPr lang="nl-BE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GB" sz="1800" b="1" u="sng" dirty="0">
                <a:solidFill>
                  <a:schemeClr val="tx1"/>
                </a:solidFill>
              </a:rPr>
              <a:t>Absence of a legal framework regarding surrogacy</a:t>
            </a:r>
          </a:p>
          <a:p>
            <a:pPr lvl="1"/>
            <a:r>
              <a:rPr lang="en-GB" sz="1600" dirty="0">
                <a:solidFill>
                  <a:schemeClr val="tx1"/>
                </a:solidFill>
              </a:rPr>
              <a:t>Despite various legislative proposals in the past: surrogacy remains unregulated in Belgium</a:t>
            </a:r>
          </a:p>
          <a:p>
            <a:pPr lvl="1"/>
            <a:r>
              <a:rPr lang="en-GB" sz="1600" dirty="0">
                <a:solidFill>
                  <a:schemeClr val="tx1"/>
                </a:solidFill>
              </a:rPr>
              <a:t>Common Belgian parentage law applies:</a:t>
            </a:r>
          </a:p>
          <a:p>
            <a:pPr lvl="2"/>
            <a:r>
              <a:rPr lang="en-GB" sz="1500" dirty="0">
                <a:solidFill>
                  <a:schemeClr val="tx1"/>
                </a:solidFill>
              </a:rPr>
              <a:t>Surrogate mother will be the legal mother of the child </a:t>
            </a:r>
          </a:p>
          <a:p>
            <a:pPr lvl="3"/>
            <a:r>
              <a:rPr lang="en-GB" sz="1100" dirty="0">
                <a:solidFill>
                  <a:schemeClr val="tx1"/>
                </a:solidFill>
              </a:rPr>
              <a:t>Can only be altered trough an adoption procedure (which requires her consent)</a:t>
            </a:r>
          </a:p>
          <a:p>
            <a:pPr lvl="2"/>
            <a:r>
              <a:rPr lang="en-GB" sz="1500" dirty="0">
                <a:solidFill>
                  <a:schemeClr val="tx1"/>
                </a:solidFill>
              </a:rPr>
              <a:t>Surrogate mother’s spouse will automatically be the legal father of the child </a:t>
            </a:r>
          </a:p>
          <a:p>
            <a:pPr lvl="3"/>
            <a:r>
              <a:rPr lang="en-GB" sz="1100" dirty="0">
                <a:solidFill>
                  <a:schemeClr val="tx1"/>
                </a:solidFill>
              </a:rPr>
              <a:t>Can be contested before a judge</a:t>
            </a:r>
          </a:p>
          <a:p>
            <a:pPr lvl="2"/>
            <a:r>
              <a:rPr lang="en-GB" sz="1500" dirty="0">
                <a:solidFill>
                  <a:schemeClr val="tx1"/>
                </a:solidFill>
              </a:rPr>
              <a:t>When surrogate mother is unmarried or when legal fatherhood of the spouse is successfully contested: acknowledgement or judicial establishment of fatherhood of the intended father </a:t>
            </a:r>
          </a:p>
          <a:p>
            <a:pPr lvl="3"/>
            <a:r>
              <a:rPr lang="en-GB" sz="1100" dirty="0">
                <a:solidFill>
                  <a:schemeClr val="tx1"/>
                </a:solidFill>
              </a:rPr>
              <a:t>However: large dependency on surrogate mother’s consent </a:t>
            </a:r>
          </a:p>
          <a:p>
            <a:pPr marL="914400" lvl="2" indent="0">
              <a:buNone/>
            </a:pPr>
            <a:endParaRPr lang="en-GB" sz="1100" dirty="0">
              <a:solidFill>
                <a:schemeClr val="tx1"/>
              </a:solidFill>
            </a:endParaRPr>
          </a:p>
          <a:p>
            <a:pPr lvl="1"/>
            <a:r>
              <a:rPr lang="en-GB" sz="1600" dirty="0">
                <a:solidFill>
                  <a:schemeClr val="tx1"/>
                </a:solidFill>
              </a:rPr>
              <a:t>Consequence: increased recourse to foreign surrogacy arrangements</a:t>
            </a:r>
          </a:p>
          <a:p>
            <a:pPr lvl="2"/>
            <a:r>
              <a:rPr lang="en-GB" sz="1400" dirty="0">
                <a:solidFill>
                  <a:schemeClr val="tx1"/>
                </a:solidFill>
              </a:rPr>
              <a:t>Conflicting Belgian jurisprudence on the issue of recognition of foreign judicial decisions or birth certificates</a:t>
            </a:r>
          </a:p>
          <a:p>
            <a:pPr lvl="2"/>
            <a:endParaRPr lang="en-GB" sz="1400" dirty="0">
              <a:solidFill>
                <a:schemeClr val="tx1"/>
              </a:solidFill>
            </a:endParaRPr>
          </a:p>
          <a:p>
            <a:pPr marL="914400" lvl="2" indent="0">
              <a:buNone/>
            </a:pPr>
            <a:r>
              <a:rPr lang="en-GB" sz="1600" dirty="0">
                <a:solidFill>
                  <a:srgbClr val="C00000"/>
                </a:solidFill>
                <a:sym typeface="Wingdings" panose="05000000000000000000" pitchFamily="2" charset="2"/>
              </a:rPr>
              <a:t> Legal uncertainty for homosexual parents and their children regarding the determination of their parentage bond </a:t>
            </a:r>
            <a:endParaRPr lang="en-GB" sz="1800" dirty="0">
              <a:solidFill>
                <a:srgbClr val="C00000"/>
              </a:solidFill>
            </a:endParaRPr>
          </a:p>
        </p:txBody>
      </p:sp>
      <p:pic>
        <p:nvPicPr>
          <p:cNvPr id="6" name="Picture 2" descr="UNamur Logo — Université de Namur">
            <a:extLst>
              <a:ext uri="{FF2B5EF4-FFF2-40B4-BE49-F238E27FC236}">
                <a16:creationId xmlns:a16="http://schemas.microsoft.com/office/drawing/2014/main" id="{56E22357-732A-497E-BA7B-A92749A894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949179"/>
            <a:ext cx="820211" cy="908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5853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8097"/>
    </mc:Choice>
    <mc:Fallback xmlns="">
      <p:transition spd="slow" advTm="158097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30884"/>
            <a:ext cx="8784976" cy="549844"/>
          </a:xfrm>
        </p:spPr>
        <p:txBody>
          <a:bodyPr>
            <a:noAutofit/>
          </a:bodyPr>
          <a:lstStyle/>
          <a:p>
            <a:r>
              <a:rPr lang="nl-NL" sz="2500" b="1" dirty="0"/>
              <a:t>3. </a:t>
            </a:r>
            <a:r>
              <a:rPr lang="nl-NL" sz="2500" b="1" dirty="0" err="1"/>
              <a:t>Social</a:t>
            </a:r>
            <a:r>
              <a:rPr lang="nl-NL" sz="2500" b="1" dirty="0"/>
              <a:t> </a:t>
            </a:r>
            <a:r>
              <a:rPr lang="nl-NL" sz="2500" b="1" dirty="0" err="1"/>
              <a:t>science</a:t>
            </a:r>
            <a:r>
              <a:rPr lang="nl-NL" sz="2500" b="1" dirty="0"/>
              <a:t> analysis </a:t>
            </a:r>
            <a:endParaRPr lang="en-GB" sz="2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0405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nl-BE" sz="1800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nl-BE" sz="18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Method</a:t>
            </a:r>
            <a:r>
              <a:rPr lang="nl-B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nl-BE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systematic</a:t>
            </a:r>
            <a:r>
              <a:rPr lang="nl-B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BE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literature</a:t>
            </a:r>
            <a:r>
              <a:rPr lang="nl-B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review</a:t>
            </a:r>
            <a:endParaRPr lang="nl-BE" sz="1800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nl-BE" sz="1800" u="sng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Reason</a:t>
            </a:r>
            <a:r>
              <a:rPr lang="nl-B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nl-BE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findings</a:t>
            </a:r>
            <a:r>
              <a:rPr lang="nl-B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BE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from</a:t>
            </a:r>
            <a:r>
              <a:rPr lang="nl-B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BE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social</a:t>
            </a:r>
            <a:r>
              <a:rPr lang="nl-B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BE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sciences</a:t>
            </a:r>
            <a:r>
              <a:rPr lang="nl-B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BE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can</a:t>
            </a:r>
            <a:r>
              <a:rPr lang="nl-B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BE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be</a:t>
            </a:r>
            <a:r>
              <a:rPr lang="nl-B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BE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used</a:t>
            </a:r>
            <a:r>
              <a:rPr lang="nl-B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BE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to</a:t>
            </a:r>
            <a:r>
              <a:rPr lang="nl-B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support </a:t>
            </a:r>
            <a:r>
              <a:rPr lang="nl-BE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initiatives</a:t>
            </a:r>
            <a:r>
              <a:rPr lang="nl-B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at 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</a:t>
            </a:r>
            <a:r>
              <a:rPr lang="nl-B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BE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legislative</a:t>
            </a:r>
            <a:r>
              <a:rPr lang="nl-B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level </a:t>
            </a:r>
          </a:p>
          <a:p>
            <a:r>
              <a:rPr lang="en-GB" sz="1800" u="sng" dirty="0">
                <a:solidFill>
                  <a:schemeClr val="tx1"/>
                </a:solidFill>
                <a:sym typeface="Wingdings" panose="05000000000000000000" pitchFamily="2" charset="2"/>
              </a:rPr>
              <a:t>Results:</a:t>
            </a:r>
          </a:p>
          <a:p>
            <a:pPr marL="0" indent="0" algn="just">
              <a:buNone/>
            </a:pP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  <a:sym typeface="Wingdings" panose="05000000000000000000" pitchFamily="2" charset="2"/>
            </a:endParaRPr>
          </a:p>
          <a:p>
            <a:pPr marL="0" lvl="0" indent="0" algn="just">
              <a:buNone/>
            </a:pPr>
            <a:r>
              <a:rPr lang="en-US" sz="1800" dirty="0">
                <a:solidFill>
                  <a:schemeClr val="tx1"/>
                </a:solidFill>
              </a:rPr>
              <a:t>No differences in psychological well-being and development between children of homosexual, lesbian or heterosexual parents</a:t>
            </a:r>
          </a:p>
          <a:p>
            <a:pPr algn="just"/>
            <a:r>
              <a:rPr lang="en-GB" sz="1800" dirty="0">
                <a:solidFill>
                  <a:srgbClr val="C00000"/>
                </a:solidFill>
              </a:rPr>
              <a:t>However</a:t>
            </a:r>
            <a:r>
              <a:rPr lang="en-GB" sz="1800" dirty="0">
                <a:solidFill>
                  <a:prstClr val="black"/>
                </a:solidFill>
              </a:rPr>
              <a:t>: </a:t>
            </a:r>
          </a:p>
          <a:p>
            <a:pPr lvl="1" algn="just"/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Higher levels of parental stress and inter-parental conflict </a:t>
            </a:r>
            <a:endParaRPr lang="en-GB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algn="just"/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Stigmatisation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and bullying (peers)</a:t>
            </a:r>
          </a:p>
          <a:p>
            <a:pPr algn="just"/>
            <a:r>
              <a:rPr lang="en-GB" sz="1800" dirty="0">
                <a:solidFill>
                  <a:schemeClr val="accent2"/>
                </a:solidFill>
                <a:sym typeface="Wingdings" panose="05000000000000000000" pitchFamily="2" charset="2"/>
              </a:rPr>
              <a:t>Consequences</a:t>
            </a: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:</a:t>
            </a:r>
          </a:p>
          <a:p>
            <a:pPr lvl="1" algn="just"/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More behavioral problems and emotional instability among these children</a:t>
            </a:r>
          </a:p>
          <a:p>
            <a:pPr marL="457200" lvl="1" indent="0" algn="just">
              <a:buNone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 </a:t>
            </a:r>
            <a:endParaRPr lang="en-GB" sz="1600" dirty="0">
              <a:solidFill>
                <a:prstClr val="black"/>
              </a:solidFill>
            </a:endParaRPr>
          </a:p>
          <a:p>
            <a:pPr algn="just"/>
            <a:r>
              <a:rPr lang="en-GB" sz="1800" dirty="0">
                <a:solidFill>
                  <a:schemeClr val="accent3"/>
                </a:solidFill>
              </a:rPr>
              <a:t>Mitigating factors</a:t>
            </a:r>
            <a:r>
              <a:rPr lang="en-GB" sz="1800" dirty="0">
                <a:solidFill>
                  <a:prstClr val="black"/>
                </a:solidFill>
              </a:rPr>
              <a:t>: </a:t>
            </a:r>
          </a:p>
          <a:p>
            <a:pPr lvl="1" algn="just"/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Social support (mainly school environment) </a:t>
            </a:r>
          </a:p>
          <a:p>
            <a:pPr lvl="1" algn="just"/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Appropriate professional support</a:t>
            </a:r>
            <a:endParaRPr lang="en-GB" sz="1600" dirty="0">
              <a:solidFill>
                <a:schemeClr val="tx1">
                  <a:lumMod val="75000"/>
                  <a:lumOff val="25000"/>
                </a:schemeClr>
              </a:solidFill>
              <a:sym typeface="Wingdings" panose="05000000000000000000" pitchFamily="2" charset="2"/>
            </a:endParaRPr>
          </a:p>
        </p:txBody>
      </p:sp>
      <p:pic>
        <p:nvPicPr>
          <p:cNvPr id="6" name="Picture 2" descr="UNamur Logo — Université de Namur">
            <a:extLst>
              <a:ext uri="{FF2B5EF4-FFF2-40B4-BE49-F238E27FC236}">
                <a16:creationId xmlns:a16="http://schemas.microsoft.com/office/drawing/2014/main" id="{883D3C61-73BD-4387-ABE0-109DDED7AB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949179"/>
            <a:ext cx="820211" cy="908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8513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5502"/>
    </mc:Choice>
    <mc:Fallback xmlns="">
      <p:transition spd="slow" advTm="135502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30884"/>
            <a:ext cx="8784976" cy="549844"/>
          </a:xfrm>
        </p:spPr>
        <p:txBody>
          <a:bodyPr>
            <a:noAutofit/>
          </a:bodyPr>
          <a:lstStyle/>
          <a:p>
            <a:r>
              <a:rPr lang="nl-NL" sz="2500" b="1" dirty="0"/>
              <a:t>3. </a:t>
            </a:r>
            <a:r>
              <a:rPr lang="nl-NL" sz="2500" b="1" dirty="0" err="1"/>
              <a:t>Social</a:t>
            </a:r>
            <a:r>
              <a:rPr lang="nl-NL" sz="2500" b="1" dirty="0"/>
              <a:t> </a:t>
            </a:r>
            <a:r>
              <a:rPr lang="nl-NL" sz="2500" b="1" dirty="0" err="1"/>
              <a:t>science</a:t>
            </a:r>
            <a:r>
              <a:rPr lang="nl-NL" sz="2500" b="1" dirty="0"/>
              <a:t> analysis </a:t>
            </a:r>
            <a:endParaRPr lang="en-GB" sz="2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040560"/>
          </a:xfrm>
        </p:spPr>
        <p:txBody>
          <a:bodyPr/>
          <a:lstStyle/>
          <a:p>
            <a:pPr marL="0" lvl="0" indent="0" algn="just">
              <a:buNone/>
            </a:pPr>
            <a:endParaRPr lang="en-GB" sz="2000" i="1" dirty="0">
              <a:solidFill>
                <a:schemeClr val="accent3"/>
              </a:solidFill>
            </a:endParaRPr>
          </a:p>
          <a:p>
            <a:pPr marL="0" lvl="0" indent="0" algn="just">
              <a:buNone/>
            </a:pPr>
            <a:r>
              <a:rPr lang="en-GB" sz="2000" i="1" dirty="0">
                <a:solidFill>
                  <a:schemeClr val="accent3"/>
                </a:solidFill>
              </a:rPr>
              <a:t>Well-being of children is more related to</a:t>
            </a:r>
            <a:r>
              <a:rPr lang="en-GB" sz="2000" i="1" dirty="0">
                <a:solidFill>
                  <a:prstClr val="black"/>
                </a:solidFill>
              </a:rPr>
              <a:t>: </a:t>
            </a:r>
          </a:p>
          <a:p>
            <a:pPr lvl="1" algn="just">
              <a:buFontTx/>
              <a:buChar char="-"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Concrete relationship- and family processes</a:t>
            </a:r>
          </a:p>
          <a:p>
            <a:pPr lvl="2" algn="just">
              <a:buFontTx/>
              <a:buChar char="-"/>
            </a:pPr>
            <a:r>
              <a:rPr lang="en-GB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Eg.</a:t>
            </a:r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Parental stress or inter-parental conflict</a:t>
            </a:r>
          </a:p>
          <a:p>
            <a:pPr lvl="1" algn="just">
              <a:buFontTx/>
              <a:buChar char="-"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External environmental factors</a:t>
            </a:r>
          </a:p>
          <a:p>
            <a:pPr lvl="2" algn="just">
              <a:buFontTx/>
              <a:buChar char="-"/>
            </a:pPr>
            <a:r>
              <a:rPr lang="en-GB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Eg.</a:t>
            </a:r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Social support or stigma</a:t>
            </a:r>
          </a:p>
          <a:p>
            <a:pPr lvl="2" algn="just">
              <a:buFontTx/>
              <a:buChar char="-"/>
            </a:pPr>
            <a:endParaRPr lang="en-GB" sz="1600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r>
              <a:rPr lang="en-US" sz="2000" i="1" dirty="0">
                <a:solidFill>
                  <a:schemeClr val="accent3"/>
                </a:solidFill>
              </a:rPr>
              <a:t>rather than to specific family structure in which they grow up </a:t>
            </a:r>
          </a:p>
          <a:p>
            <a:pPr marL="0" lvl="0" indent="0" algn="just">
              <a:buNone/>
            </a:pPr>
            <a:endParaRPr lang="en-GB" sz="1600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Legislative affirmation:</a:t>
            </a:r>
          </a:p>
          <a:p>
            <a:pPr lvl="1" algn="just">
              <a:buFontTx/>
              <a:buChar char="-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Feelings of recognition and resilience among parents </a:t>
            </a:r>
          </a:p>
          <a:p>
            <a:pPr lvl="1" algn="just">
              <a:buFontTx/>
              <a:buChar char="-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Contradiction of prevailing social perceptions/gender-related misconceptions about parenthood</a:t>
            </a:r>
          </a:p>
          <a:p>
            <a:pPr marL="457200" lvl="1" indent="0" algn="just">
              <a:buNone/>
            </a:pPr>
            <a:endParaRPr lang="en-US" sz="1600" dirty="0">
              <a:solidFill>
                <a:prstClr val="black"/>
              </a:solidFill>
            </a:endParaRPr>
          </a:p>
          <a:p>
            <a:pPr marL="457200" lvl="1" indent="0" algn="just">
              <a:buNone/>
            </a:pPr>
            <a:endParaRPr lang="en-GB" sz="1600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        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Impact on well-being of both parents and children</a:t>
            </a:r>
            <a:endParaRPr lang="en-GB" sz="1600" b="1" dirty="0">
              <a:solidFill>
                <a:schemeClr val="tx1">
                  <a:lumMod val="75000"/>
                  <a:lumOff val="25000"/>
                </a:schemeClr>
              </a:solidFill>
              <a:sym typeface="Wingdings" panose="05000000000000000000" pitchFamily="2" charset="2"/>
            </a:endParaRPr>
          </a:p>
        </p:txBody>
      </p:sp>
      <p:sp>
        <p:nvSpPr>
          <p:cNvPr id="6" name="Arrow: Curved Right 5">
            <a:extLst>
              <a:ext uri="{FF2B5EF4-FFF2-40B4-BE49-F238E27FC236}">
                <a16:creationId xmlns:a16="http://schemas.microsoft.com/office/drawing/2014/main" id="{D67065FD-4E13-4DC5-9881-F6DEE9F64BE0}"/>
              </a:ext>
            </a:extLst>
          </p:cNvPr>
          <p:cNvSpPr/>
          <p:nvPr/>
        </p:nvSpPr>
        <p:spPr>
          <a:xfrm>
            <a:off x="140161" y="4869160"/>
            <a:ext cx="698276" cy="1152128"/>
          </a:xfrm>
          <a:prstGeom prst="curvedRightArrow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  <p:pic>
        <p:nvPicPr>
          <p:cNvPr id="10" name="Graphic 9" descr="Exclamation mark">
            <a:extLst>
              <a:ext uri="{FF2B5EF4-FFF2-40B4-BE49-F238E27FC236}">
                <a16:creationId xmlns:a16="http://schemas.microsoft.com/office/drawing/2014/main" id="{C2A2AE9A-C96B-47D7-933E-DD893C12E5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75964" y="4083908"/>
            <a:ext cx="914400" cy="914400"/>
          </a:xfrm>
          <a:prstGeom prst="rect">
            <a:avLst/>
          </a:prstGeom>
        </p:spPr>
      </p:pic>
      <p:pic>
        <p:nvPicPr>
          <p:cNvPr id="7" name="Picture 2" descr="UNamur Logo — Université de Namur">
            <a:extLst>
              <a:ext uri="{FF2B5EF4-FFF2-40B4-BE49-F238E27FC236}">
                <a16:creationId xmlns:a16="http://schemas.microsoft.com/office/drawing/2014/main" id="{8C91DC46-9395-45F0-A80D-80895E0759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949179"/>
            <a:ext cx="820211" cy="908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3084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1437"/>
    </mc:Choice>
    <mc:Fallback xmlns="">
      <p:transition spd="slow" advTm="111437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30884"/>
            <a:ext cx="8640960" cy="549844"/>
          </a:xfrm>
        </p:spPr>
        <p:txBody>
          <a:bodyPr>
            <a:noAutofit/>
          </a:bodyPr>
          <a:lstStyle/>
          <a:p>
            <a:r>
              <a:rPr lang="nl-NL" sz="2500" b="1" dirty="0"/>
              <a:t>4. </a:t>
            </a:r>
            <a:r>
              <a:rPr lang="nl-NL" sz="2500" b="1" dirty="0" err="1"/>
              <a:t>Comparative</a:t>
            </a:r>
            <a:r>
              <a:rPr lang="nl-NL" sz="2500" b="1" dirty="0"/>
              <a:t> </a:t>
            </a:r>
            <a:r>
              <a:rPr lang="nl-NL" sz="2500" b="1" dirty="0" err="1"/>
              <a:t>legal</a:t>
            </a:r>
            <a:r>
              <a:rPr lang="nl-NL" sz="2500" b="1" dirty="0"/>
              <a:t> analysis: Dutch law</a:t>
            </a:r>
            <a:endParaRPr lang="en-GB" sz="2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760" y="908720"/>
            <a:ext cx="8892480" cy="5040560"/>
          </a:xfrm>
        </p:spPr>
        <p:txBody>
          <a:bodyPr/>
          <a:lstStyle/>
          <a:p>
            <a:pPr marL="0" indent="0">
              <a:buNone/>
            </a:pPr>
            <a:endParaRPr lang="nl-BE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Legislative proposal: Child, surrogacy and parentage (2023)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3"/>
                </a:solidFill>
              </a:rPr>
              <a:t>Regulation for judicial attribution of parenthood after national and international surrogacy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Judicial review of the surrogacy process </a:t>
            </a:r>
            <a:r>
              <a:rPr lang="en-US" sz="1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prior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 child’s conception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Intended parents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are named as 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legal parents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on birth certificate since child's birth and exercise parental responsibilities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Surrogate mother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also indicated on birth certificate: 'from whom the child was born’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Acknowledges the surrogate mother’s role and provides the child with an additional means of accessing this information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0" lvl="2" indent="0">
              <a:buNone/>
            </a:pPr>
            <a:endParaRPr lang="nl-BE" sz="18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nl-BE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nl-BE" sz="1800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nl-BE" sz="1800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nl-BE" sz="1800" dirty="0">
                <a:solidFill>
                  <a:schemeClr val="tx1"/>
                </a:solidFill>
              </a:rPr>
              <a:t> </a:t>
            </a:r>
            <a:endParaRPr lang="en-GB" sz="1600" dirty="0">
              <a:solidFill>
                <a:schemeClr val="tx1"/>
              </a:solidFill>
            </a:endParaRPr>
          </a:p>
        </p:txBody>
      </p:sp>
      <p:pic>
        <p:nvPicPr>
          <p:cNvPr id="6" name="Picture 2" descr="UNamur Logo — Université de Namur">
            <a:extLst>
              <a:ext uri="{FF2B5EF4-FFF2-40B4-BE49-F238E27FC236}">
                <a16:creationId xmlns:a16="http://schemas.microsoft.com/office/drawing/2014/main" id="{048F1824-D3AB-481F-B022-23D5EFA003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949179"/>
            <a:ext cx="820211" cy="908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1125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9994"/>
    </mc:Choice>
    <mc:Fallback xmlns="">
      <p:transition spd="slow" advTm="189994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30884"/>
            <a:ext cx="8640960" cy="549844"/>
          </a:xfrm>
        </p:spPr>
        <p:txBody>
          <a:bodyPr>
            <a:noAutofit/>
          </a:bodyPr>
          <a:lstStyle/>
          <a:p>
            <a:r>
              <a:rPr lang="nl-NL" sz="2500" b="1" dirty="0"/>
              <a:t>5. </a:t>
            </a:r>
            <a:r>
              <a:rPr lang="nl-NL" sz="2500" b="1" dirty="0" err="1"/>
              <a:t>Conclusion</a:t>
            </a:r>
            <a:endParaRPr lang="en-GB" sz="2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040560"/>
          </a:xfrm>
        </p:spPr>
        <p:txBody>
          <a:bodyPr/>
          <a:lstStyle/>
          <a:p>
            <a:r>
              <a:rPr lang="en-GB" sz="2000" dirty="0">
                <a:solidFill>
                  <a:srgbClr val="C00000"/>
                </a:solidFill>
              </a:rPr>
              <a:t>No specific legal parentage framework for homosexual couples</a:t>
            </a:r>
            <a:endParaRPr lang="en-GB" sz="1800" dirty="0">
              <a:solidFill>
                <a:srgbClr val="C00000"/>
              </a:solidFill>
            </a:endParaRPr>
          </a:p>
          <a:p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Discrimination? </a:t>
            </a:r>
          </a:p>
          <a:p>
            <a:pPr lvl="1"/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Child’s perspective: law must ensure that all</a:t>
            </a:r>
            <a:r>
              <a:rPr lang="en-GB" sz="1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children enjoy equal legal protection, regardless of the way they are conceived </a:t>
            </a:r>
          </a:p>
          <a:p>
            <a:pPr lvl="1"/>
            <a:endParaRPr lang="en-GB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Establishment of Belgian legal framework for both national and international surrogacy seems to be inevitable</a:t>
            </a:r>
          </a:p>
          <a:p>
            <a:pPr lvl="1"/>
            <a:r>
              <a:rPr lang="en-GB" sz="1600" dirty="0">
                <a:solidFill>
                  <a:schemeClr val="accent3"/>
                </a:solidFill>
              </a:rPr>
              <a:t>Social science research</a:t>
            </a:r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well-being of child is not dependent on specific family structure, but can be compromised by arbitrary factors (e.g. parental stress, lack of social support) </a:t>
            </a:r>
          </a:p>
          <a:p>
            <a:pPr lvl="1"/>
            <a:r>
              <a:rPr lang="en-GB" sz="1600" dirty="0">
                <a:solidFill>
                  <a:schemeClr val="accent3"/>
                </a:solidFill>
              </a:rPr>
              <a:t>Source of inspiration</a:t>
            </a:r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Dutch legislative proposal ‘Child, surrogacy and parentage’ (2023)</a:t>
            </a:r>
          </a:p>
          <a:p>
            <a:pPr lvl="2"/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Specific legal framework concerning parentage following surrogacy</a:t>
            </a:r>
          </a:p>
          <a:p>
            <a:pPr lvl="2"/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Legal certainty for both surrogate mother, intended parents and child</a:t>
            </a:r>
          </a:p>
          <a:p>
            <a:pPr lvl="2"/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Particular focus on children’s right to information about their origins </a:t>
            </a:r>
          </a:p>
          <a:p>
            <a:pPr lvl="1"/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Picture 2" descr="UNamur Logo — Université de Namur">
            <a:extLst>
              <a:ext uri="{FF2B5EF4-FFF2-40B4-BE49-F238E27FC236}">
                <a16:creationId xmlns:a16="http://schemas.microsoft.com/office/drawing/2014/main" id="{8D697D57-B959-41F5-A170-9D87D5F71E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949179"/>
            <a:ext cx="820211" cy="908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5610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3122"/>
    </mc:Choice>
    <mc:Fallback xmlns="">
      <p:transition spd="slow" advTm="123122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 </a:t>
            </a:r>
          </a:p>
        </p:txBody>
      </p:sp>
      <p:sp>
        <p:nvSpPr>
          <p:cNvPr id="4" name="Subtitel 3"/>
          <p:cNvSpPr>
            <a:spLocks noGrp="1"/>
          </p:cNvSpPr>
          <p:nvPr>
            <p:ph type="subTitle" idx="1"/>
          </p:nvPr>
        </p:nvSpPr>
        <p:spPr>
          <a:xfrm>
            <a:off x="755576" y="1484738"/>
            <a:ext cx="7848872" cy="4032494"/>
          </a:xfrm>
        </p:spPr>
        <p:txBody>
          <a:bodyPr>
            <a:normAutofit/>
          </a:bodyPr>
          <a:lstStyle/>
          <a:p>
            <a:r>
              <a:rPr lang="en-US" sz="4800" b="1" cap="small" dirty="0"/>
              <a:t>thank</a:t>
            </a:r>
            <a:r>
              <a:rPr lang="nl-NL" sz="4800" b="1" cap="small" dirty="0"/>
              <a:t> </a:t>
            </a:r>
            <a:r>
              <a:rPr lang="nl-NL" sz="4800" b="1" cap="small" dirty="0" err="1"/>
              <a:t>you</a:t>
            </a:r>
            <a:r>
              <a:rPr lang="nl-NL" sz="4800" b="1" cap="small" dirty="0"/>
              <a:t> </a:t>
            </a:r>
            <a:r>
              <a:rPr lang="nl-NL" sz="4800" b="1" cap="small" dirty="0" err="1"/>
              <a:t>for</a:t>
            </a:r>
            <a:r>
              <a:rPr lang="nl-NL" sz="4800" b="1" cap="small" dirty="0"/>
              <a:t> </a:t>
            </a:r>
            <a:r>
              <a:rPr lang="nl-NL" sz="4800" b="1" cap="small" dirty="0" err="1"/>
              <a:t>your</a:t>
            </a:r>
            <a:r>
              <a:rPr lang="nl-NL" sz="4800" b="1" cap="small" dirty="0"/>
              <a:t> attention!</a:t>
            </a:r>
          </a:p>
        </p:txBody>
      </p:sp>
      <p:pic>
        <p:nvPicPr>
          <p:cNvPr id="6" name="Picture 2" descr="UNamur Logo — Université de Namur">
            <a:extLst>
              <a:ext uri="{FF2B5EF4-FFF2-40B4-BE49-F238E27FC236}">
                <a16:creationId xmlns:a16="http://schemas.microsoft.com/office/drawing/2014/main" id="{E002A2F5-C7EF-4AFF-81D0-4DF38675D6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7964" y="5124400"/>
            <a:ext cx="1618883" cy="1793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7AA6D82-F764-465D-93F3-9514882593F0}"/>
              </a:ext>
            </a:extLst>
          </p:cNvPr>
          <p:cNvSpPr txBox="1"/>
          <p:nvPr/>
        </p:nvSpPr>
        <p:spPr>
          <a:xfrm>
            <a:off x="755576" y="3356992"/>
            <a:ext cx="35741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Emilie.hermans@uhasselt.be</a:t>
            </a:r>
            <a:endParaRPr lang="nl-BE" sz="16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nl-BE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Hermans.emilie@unamur.be</a:t>
            </a:r>
            <a:r>
              <a:rPr lang="nl-BE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88818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484"/>
    </mc:Choice>
    <mc:Fallback xmlns="">
      <p:transition spd="slow" advTm="16484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754</Words>
  <Application>Microsoft Office PowerPoint</Application>
  <PresentationFormat>On-screen Show (4:3)</PresentationFormat>
  <Paragraphs>115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Verdana</vt:lpstr>
      <vt:lpstr>Wingdings</vt:lpstr>
      <vt:lpstr>Office Theme</vt:lpstr>
      <vt:lpstr>Towards a gender-inclusive Belgian parentage law? </vt:lpstr>
      <vt:lpstr>1. Introduction</vt:lpstr>
      <vt:lpstr>2. Legal historical analysis </vt:lpstr>
      <vt:lpstr>2. Legal historical analysis</vt:lpstr>
      <vt:lpstr>3. Social science analysis </vt:lpstr>
      <vt:lpstr>3. Social science analysis </vt:lpstr>
      <vt:lpstr>4. Comparative legal analysis: Dutch law</vt:lpstr>
      <vt:lpstr>5. Conclusion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lambr</dc:creator>
  <cp:lastModifiedBy>HERMANS Emilie</cp:lastModifiedBy>
  <cp:revision>363</cp:revision>
  <cp:lastPrinted>2018-09-28T11:57:45Z</cp:lastPrinted>
  <dcterms:created xsi:type="dcterms:W3CDTF">2009-12-01T15:52:26Z</dcterms:created>
  <dcterms:modified xsi:type="dcterms:W3CDTF">2024-11-22T15:04:24Z</dcterms:modified>
</cp:coreProperties>
</file>