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0" r:id="rId2"/>
    <p:sldId id="260" r:id="rId3"/>
    <p:sldId id="288" r:id="rId4"/>
    <p:sldId id="284" r:id="rId5"/>
    <p:sldId id="298" r:id="rId6"/>
    <p:sldId id="299" r:id="rId7"/>
    <p:sldId id="285" r:id="rId8"/>
    <p:sldId id="300" r:id="rId9"/>
    <p:sldId id="258" r:id="rId10"/>
  </p:sldIdLst>
  <p:sldSz cx="9144000" cy="6858000" type="screen4x3"/>
  <p:notesSz cx="6669088" cy="9926638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0045"/>
    <a:srgbClr val="005799"/>
    <a:srgbClr val="C3082B"/>
    <a:srgbClr val="AECC2A"/>
    <a:srgbClr val="79206E"/>
    <a:srgbClr val="4FB09C"/>
    <a:srgbClr val="0092D2"/>
    <a:srgbClr val="DE6224"/>
    <a:srgbClr val="4F4F4F"/>
    <a:srgbClr val="141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4471" autoAdjust="0"/>
  </p:normalViewPr>
  <p:slideViewPr>
    <p:cSldViewPr>
      <p:cViewPr varScale="1">
        <p:scale>
          <a:sx n="64" d="100"/>
          <a:sy n="64" d="100"/>
        </p:scale>
        <p:origin x="20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756EE-C03F-4C7A-A961-BEAC49416BE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FE971-18D7-497E-AB7D-737EF7DD6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751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4D8A6-E91F-2349-9524-29B4C5A5DC24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1A2C-3C7C-D545-A329-5793AF5DBC8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62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29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87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370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1635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379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15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6635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191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1889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2" b="25250"/>
          <a:stretch/>
        </p:blipFill>
        <p:spPr>
          <a:xfrm>
            <a:off x="0" y="0"/>
            <a:ext cx="9244862" cy="41894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4293096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941122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pic>
        <p:nvPicPr>
          <p:cNvPr id="11" name="Afbeelding 10" descr="Faculteit Rechten-liggend-E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335404"/>
            <a:ext cx="3024336" cy="1298572"/>
          </a:xfrm>
          <a:prstGeom prst="rect">
            <a:avLst/>
          </a:prstGeom>
        </p:spPr>
      </p:pic>
      <p:sp>
        <p:nvSpPr>
          <p:cNvPr id="12" name="Rechthoek 11"/>
          <p:cNvSpPr/>
          <p:nvPr userDrawn="1"/>
        </p:nvSpPr>
        <p:spPr>
          <a:xfrm>
            <a:off x="277367" y="218959"/>
            <a:ext cx="8656783" cy="5685653"/>
          </a:xfrm>
          <a:prstGeom prst="rect">
            <a:avLst/>
          </a:prstGeom>
          <a:noFill/>
          <a:ln w="4762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246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3082B"/>
          </a:solidFill>
          <a:ln>
            <a:solidFill>
              <a:srgbClr val="FFFFF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 userDrawn="1"/>
        </p:nvSpPr>
        <p:spPr>
          <a:xfrm>
            <a:off x="270069" y="218961"/>
            <a:ext cx="8605688" cy="5473991"/>
          </a:xfrm>
          <a:prstGeom prst="rect">
            <a:avLst/>
          </a:prstGeom>
          <a:noFill/>
          <a:ln w="5715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 descr="Faculteit-Rechten-liggend-wit-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7931" y="3805427"/>
            <a:ext cx="5226537" cy="3693337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836712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5576" y="1484738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5790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aculteit Rechten-liggend-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12" y="5925618"/>
            <a:ext cx="1944216" cy="834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2195736" y="6381328"/>
            <a:ext cx="1080120" cy="365125"/>
          </a:xfrm>
        </p:spPr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8/09/2024</a:t>
            </a:fld>
            <a:endParaRPr lang="nl-BE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381328"/>
            <a:ext cx="475252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382916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‹#›</a:t>
            </a:fld>
            <a:endParaRPr lang="nl-B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22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180815" y="218959"/>
            <a:ext cx="8773762" cy="6070770"/>
          </a:xfrm>
          <a:prstGeom prst="rect">
            <a:avLst/>
          </a:prstGeom>
          <a:noFill/>
          <a:ln w="317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70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 descr="foto-1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35"/>
          <a:stretch/>
        </p:blipFill>
        <p:spPr>
          <a:xfrm>
            <a:off x="0" y="0"/>
            <a:ext cx="9144000" cy="3870745"/>
          </a:xfrm>
          <a:prstGeom prst="rect">
            <a:avLst/>
          </a:prstGeom>
        </p:spPr>
      </p:pic>
      <p:pic>
        <p:nvPicPr>
          <p:cNvPr id="14" name="Afbeelding 13" descr="logo-slide-titel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65356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4293096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941122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1482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62C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 descr="logo-slide-titel-wi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4468"/>
            <a:ext cx="8640960" cy="640267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836712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5576" y="1484738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6329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logo-slid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76200"/>
            <a:ext cx="8869680" cy="66873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8/09/2024</a:t>
            </a:fld>
            <a:endParaRPr lang="nl-BE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1760" y="6381328"/>
            <a:ext cx="44644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82916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‹#›</a:t>
            </a:fld>
            <a:endParaRPr lang="nl-BE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22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7664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C988CC6-97EB-4A45-9195-47EF7C52919D}" type="datetime1">
              <a:rPr lang="nl-BE"/>
              <a:pPr/>
              <a:t>8/09/2024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476D89C-E8B9-AE4E-B6DF-5DF853DAFA02}" type="slidenum">
              <a:rPr lang="nl-BE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6" r:id="rId2"/>
    <p:sldLayoutId id="2147483697" r:id="rId3"/>
    <p:sldLayoutId id="2147483683" r:id="rId4"/>
    <p:sldLayoutId id="2147483685" r:id="rId5"/>
    <p:sldLayoutId id="2147483684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ermans.emilie@unamur.be" TargetMode="External"/><Relationship Id="rId4" Type="http://schemas.openxmlformats.org/officeDocument/2006/relationships/hyperlink" Target="mailto:Emilie.hermans@uhasselt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10099A1-F891-4EFE-9284-C49856BAEC9A}"/>
              </a:ext>
            </a:extLst>
          </p:cNvPr>
          <p:cNvSpPr/>
          <p:nvPr/>
        </p:nvSpPr>
        <p:spPr>
          <a:xfrm>
            <a:off x="251520" y="3311280"/>
            <a:ext cx="8631223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BBEF61-6CCE-4D4D-AC6D-63056915A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707" y="3575326"/>
            <a:ext cx="7632848" cy="630982"/>
          </a:xfrm>
        </p:spPr>
        <p:txBody>
          <a:bodyPr>
            <a:normAutofit fontScale="90000"/>
          </a:bodyPr>
          <a:lstStyle/>
          <a:p>
            <a:r>
              <a:rPr lang="en-US" dirty="0"/>
              <a:t>Towards a gender-inclusive Belgian parentage law? </a:t>
            </a:r>
            <a:endParaRPr lang="nl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97B597-0ABD-4F6A-BA70-62595E04B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3950" y="4463347"/>
            <a:ext cx="7820050" cy="59549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 multidisciplinary analysis on the position of homosexual couples and their children</a:t>
            </a:r>
            <a:endParaRPr lang="nl-B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CCC754-D118-4545-80A6-078F607A17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1097"/>
          <a:stretch/>
        </p:blipFill>
        <p:spPr>
          <a:xfrm>
            <a:off x="248476" y="242440"/>
            <a:ext cx="8644004" cy="318409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E1BF8E4-7965-4900-A02C-295344AAB56C}"/>
              </a:ext>
            </a:extLst>
          </p:cNvPr>
          <p:cNvSpPr/>
          <p:nvPr/>
        </p:nvSpPr>
        <p:spPr>
          <a:xfrm>
            <a:off x="6287" y="-30834"/>
            <a:ext cx="9144000" cy="188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A68DD7-B66F-439E-ACB3-C7BCDCC69EC4}"/>
              </a:ext>
            </a:extLst>
          </p:cNvPr>
          <p:cNvSpPr/>
          <p:nvPr/>
        </p:nvSpPr>
        <p:spPr>
          <a:xfrm>
            <a:off x="0" y="157806"/>
            <a:ext cx="176468" cy="3703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DFC0B4-77F5-4389-9F48-5D43FA8B64AC}"/>
              </a:ext>
            </a:extLst>
          </p:cNvPr>
          <p:cNvSpPr/>
          <p:nvPr/>
        </p:nvSpPr>
        <p:spPr>
          <a:xfrm>
            <a:off x="8967731" y="160443"/>
            <a:ext cx="179512" cy="3703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248FE4-D6C6-4627-9EE7-7A8B56539EC9}"/>
              </a:ext>
            </a:extLst>
          </p:cNvPr>
          <p:cNvSpPr/>
          <p:nvPr/>
        </p:nvSpPr>
        <p:spPr>
          <a:xfrm>
            <a:off x="179512" y="157806"/>
            <a:ext cx="8785175" cy="564745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A31F31-93C1-4D44-A8EC-C60ECF81CD66}"/>
              </a:ext>
            </a:extLst>
          </p:cNvPr>
          <p:cNvSpPr/>
          <p:nvPr/>
        </p:nvSpPr>
        <p:spPr>
          <a:xfrm>
            <a:off x="176468" y="157806"/>
            <a:ext cx="878802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pic>
        <p:nvPicPr>
          <p:cNvPr id="13" name="Picture 2" descr="UNamur Logo — Université de Namur">
            <a:extLst>
              <a:ext uri="{FF2B5EF4-FFF2-40B4-BE49-F238E27FC236}">
                <a16:creationId xmlns:a16="http://schemas.microsoft.com/office/drawing/2014/main" id="{9E50F731-73F6-4056-B179-BFE5B7649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758491"/>
            <a:ext cx="1042819" cy="115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50638A-E3D1-4686-BAA2-F5579D3D46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60171" y="631823"/>
            <a:ext cx="1722572" cy="247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68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449"/>
    </mc:Choice>
    <mc:Fallback xmlns="">
      <p:transition spd="slow" advTm="3944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78964" y="40466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1. </a:t>
            </a:r>
            <a:r>
              <a:rPr lang="nl-NL" sz="2500" b="1" dirty="0" err="1"/>
              <a:t>Introduction</a:t>
            </a:r>
            <a:endParaRPr lang="nl-NL" sz="25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-96643" y="1052736"/>
            <a:ext cx="8640960" cy="4962834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en-GB" sz="2000" u="sng" dirty="0"/>
              <a:t>Context</a:t>
            </a:r>
          </a:p>
          <a:p>
            <a:pPr lvl="1" algn="just"/>
            <a:r>
              <a:rPr lang="en-GB" sz="1800" dirty="0"/>
              <a:t>Modern family dynamics and advancements in medically assisted reproduction </a:t>
            </a:r>
          </a:p>
          <a:p>
            <a:pPr lvl="1" algn="just"/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</a:rPr>
              <a:t>Traditional inseparable connection between heterosexual reproduction and parentage in Belgium </a:t>
            </a:r>
          </a:p>
          <a:p>
            <a:pPr marL="457200" lvl="1" indent="0" algn="just">
              <a:buNone/>
            </a:pPr>
            <a:endParaRPr lang="en-GB" sz="2000" dirty="0"/>
          </a:p>
          <a:p>
            <a:pPr marL="457200" lvl="1" indent="0" algn="just">
              <a:buNone/>
            </a:pPr>
            <a:r>
              <a:rPr lang="en-GB" sz="2000" u="sng" dirty="0"/>
              <a:t>Problem statement </a:t>
            </a:r>
          </a:p>
          <a:p>
            <a:pPr lvl="1" algn="just"/>
            <a:r>
              <a:rPr lang="en-GB" sz="1800" dirty="0"/>
              <a:t>Belgian Act of 5 May 2014 providing a legal parentage framework for the </a:t>
            </a:r>
            <a:r>
              <a:rPr lang="en-GB" sz="1800" i="1" dirty="0"/>
              <a:t>lesbian</a:t>
            </a:r>
            <a:r>
              <a:rPr lang="en-GB" sz="1800" dirty="0"/>
              <a:t> co-mother</a:t>
            </a:r>
          </a:p>
          <a:p>
            <a:pPr marL="457200" lvl="1" indent="0" algn="just">
              <a:buNone/>
            </a:pPr>
            <a:endParaRPr lang="en-GB" sz="2000" dirty="0"/>
          </a:p>
          <a:p>
            <a:pPr marL="457200" lvl="1" indent="0" algn="just">
              <a:buNone/>
            </a:pPr>
            <a:r>
              <a:rPr lang="en-GB" sz="2000" u="sng" dirty="0"/>
              <a:t>Objective</a:t>
            </a:r>
          </a:p>
          <a:p>
            <a:pPr lvl="1" algn="just"/>
            <a:r>
              <a:rPr lang="en-GB" sz="1800" dirty="0"/>
              <a:t>Address challenges faced by </a:t>
            </a:r>
            <a:r>
              <a:rPr lang="en-GB" sz="1800" i="1" dirty="0"/>
              <a:t>homosexual</a:t>
            </a:r>
            <a:r>
              <a:rPr lang="en-GB" sz="1800" dirty="0"/>
              <a:t> couples and their children in Belgian parentage law </a:t>
            </a:r>
          </a:p>
          <a:p>
            <a:pPr lvl="1" algn="just"/>
            <a:r>
              <a:rPr lang="en-GB" sz="1800" dirty="0"/>
              <a:t>Multidisciplinary analysis:</a:t>
            </a:r>
          </a:p>
          <a:p>
            <a:pPr lvl="2" algn="just"/>
            <a:r>
              <a:rPr lang="en-GB" sz="1400" dirty="0"/>
              <a:t>Legal history - social science – comparative law</a:t>
            </a:r>
          </a:p>
          <a:p>
            <a:pPr lvl="1" algn="just"/>
            <a:endParaRPr lang="en-GB" sz="2000" dirty="0"/>
          </a:p>
          <a:p>
            <a:pPr lvl="1" algn="just"/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Picture 2" descr="UNamur Logo — Université de Namur">
            <a:extLst>
              <a:ext uri="{FF2B5EF4-FFF2-40B4-BE49-F238E27FC236}">
                <a16:creationId xmlns:a16="http://schemas.microsoft.com/office/drawing/2014/main" id="{9BF98E24-A90F-4C2D-ADE0-127EBD948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00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345"/>
    </mc:Choice>
    <mc:Fallback xmlns="">
      <p:transition spd="slow" advTm="10634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2. Legal </a:t>
            </a:r>
            <a:r>
              <a:rPr lang="nl-NL" sz="2500" b="1" dirty="0" err="1"/>
              <a:t>historical</a:t>
            </a:r>
            <a:r>
              <a:rPr lang="nl-NL" sz="2500" b="1" dirty="0"/>
              <a:t> analysis 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471" y="925309"/>
            <a:ext cx="8731058" cy="5040560"/>
          </a:xfrm>
        </p:spPr>
        <p:txBody>
          <a:bodyPr/>
          <a:lstStyle/>
          <a:p>
            <a:r>
              <a:rPr lang="en-IE" sz="1800" b="1" u="sng" dirty="0">
                <a:solidFill>
                  <a:schemeClr val="tx1"/>
                </a:solidFill>
              </a:rPr>
              <a:t>Act of 18 May 2006</a:t>
            </a:r>
          </a:p>
          <a:p>
            <a:pPr lvl="1"/>
            <a:r>
              <a:rPr lang="en-IE" sz="1600" dirty="0">
                <a:solidFill>
                  <a:schemeClr val="tx1"/>
                </a:solidFill>
              </a:rPr>
              <a:t>Right to adopt for same-sex couples </a:t>
            </a:r>
          </a:p>
          <a:p>
            <a:pPr lvl="1"/>
            <a:r>
              <a:rPr lang="en-IE" sz="1600" dirty="0">
                <a:solidFill>
                  <a:schemeClr val="tx1"/>
                </a:solidFill>
              </a:rPr>
              <a:t>Costly, lengthy procedure with little chance of success </a:t>
            </a:r>
          </a:p>
          <a:p>
            <a:pPr lvl="1"/>
            <a:r>
              <a:rPr lang="en-IE" sz="1600" dirty="0">
                <a:solidFill>
                  <a:schemeClr val="tx1"/>
                </a:solidFill>
              </a:rPr>
              <a:t>Procedure characterised by stigma and prejudice (Messina and D’Amore, 2018)</a:t>
            </a:r>
          </a:p>
          <a:p>
            <a:pPr lvl="1"/>
            <a:endParaRPr lang="en-IE" sz="1600" b="1" u="sng" dirty="0">
              <a:solidFill>
                <a:schemeClr val="tx1"/>
              </a:solidFill>
            </a:endParaRPr>
          </a:p>
          <a:p>
            <a:r>
              <a:rPr lang="en-IE" sz="1800" b="1" u="sng" dirty="0">
                <a:solidFill>
                  <a:schemeClr val="tx1"/>
                </a:solidFill>
              </a:rPr>
              <a:t>Act of 5 May 2014</a:t>
            </a:r>
          </a:p>
          <a:p>
            <a:pPr lvl="1"/>
            <a:r>
              <a:rPr lang="en-IE" sz="1600" dirty="0">
                <a:solidFill>
                  <a:schemeClr val="tx1"/>
                </a:solidFill>
              </a:rPr>
              <a:t>Legal parentage for the female partner of the biological mother </a:t>
            </a:r>
          </a:p>
          <a:p>
            <a:pPr lvl="1"/>
            <a:r>
              <a:rPr lang="en-IE" sz="1600" dirty="0">
                <a:solidFill>
                  <a:schemeClr val="tx1"/>
                </a:solidFill>
              </a:rPr>
              <a:t>Limited scope to </a:t>
            </a:r>
            <a:r>
              <a:rPr lang="en-IE" sz="1600" i="1" dirty="0">
                <a:solidFill>
                  <a:schemeClr val="tx1"/>
                </a:solidFill>
              </a:rPr>
              <a:t>lesbian </a:t>
            </a:r>
            <a:r>
              <a:rPr lang="en-IE" sz="1600" dirty="0">
                <a:solidFill>
                  <a:schemeClr val="tx1"/>
                </a:solidFill>
              </a:rPr>
              <a:t>couples </a:t>
            </a:r>
          </a:p>
          <a:p>
            <a:pPr lvl="2"/>
            <a:r>
              <a:rPr lang="en-IE" sz="1600" dirty="0">
                <a:solidFill>
                  <a:schemeClr val="tx1"/>
                </a:solidFill>
                <a:sym typeface="Wingdings" panose="05000000000000000000" pitchFamily="2" charset="2"/>
              </a:rPr>
              <a:t>Some legal scholars: discrimination of homosexual couples</a:t>
            </a:r>
          </a:p>
          <a:p>
            <a:pPr lvl="2"/>
            <a:r>
              <a:rPr lang="en-IE" sz="1600" dirty="0">
                <a:solidFill>
                  <a:schemeClr val="tx1"/>
                </a:solidFill>
                <a:sym typeface="Wingdings" panose="05000000000000000000" pitchFamily="2" charset="2"/>
              </a:rPr>
              <a:t>Other legal scholars: no discrimination of homosexual couples</a:t>
            </a:r>
          </a:p>
          <a:p>
            <a:pPr lvl="3"/>
            <a:r>
              <a:rPr lang="en-IE" sz="1400" dirty="0">
                <a:solidFill>
                  <a:schemeClr val="tx1"/>
                </a:solidFill>
                <a:sym typeface="Wingdings" panose="05000000000000000000" pitchFamily="2" charset="2"/>
              </a:rPr>
              <a:t>However: from </a:t>
            </a:r>
            <a:r>
              <a:rPr lang="en-IE" sz="1400" b="1" dirty="0">
                <a:solidFill>
                  <a:schemeClr val="tx1"/>
                </a:solidFill>
                <a:sym typeface="Wingdings" panose="05000000000000000000" pitchFamily="2" charset="2"/>
              </a:rPr>
              <a:t>child’s perspective</a:t>
            </a:r>
            <a:r>
              <a:rPr lang="en-IE" sz="1400" dirty="0">
                <a:solidFill>
                  <a:schemeClr val="tx1"/>
                </a:solidFill>
                <a:sym typeface="Wingdings" panose="05000000000000000000" pitchFamily="2" charset="2"/>
              </a:rPr>
              <a:t>: answer might be different </a:t>
            </a:r>
          </a:p>
          <a:p>
            <a:pPr lvl="4"/>
            <a:r>
              <a:rPr lang="en-IE" sz="1400" dirty="0">
                <a:solidFill>
                  <a:schemeClr val="tx1"/>
                </a:solidFill>
                <a:sym typeface="Wingdings" panose="05000000000000000000" pitchFamily="2" charset="2"/>
              </a:rPr>
              <a:t>Interest in establishing a dual parentage bond from birth </a:t>
            </a:r>
          </a:p>
          <a:p>
            <a:pPr lvl="4"/>
            <a:r>
              <a:rPr lang="en-IE" sz="1400" dirty="0">
                <a:solidFill>
                  <a:schemeClr val="tx1"/>
                </a:solidFill>
                <a:sym typeface="Wingdings" panose="05000000000000000000" pitchFamily="2" charset="2"/>
              </a:rPr>
              <a:t>Right to equivalent legal protection </a:t>
            </a:r>
          </a:p>
          <a:p>
            <a:pPr marL="1828800" lvl="4" indent="0">
              <a:buNone/>
            </a:pPr>
            <a:endParaRPr lang="en-IE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914400" lvl="2" indent="0">
              <a:buNone/>
            </a:pPr>
            <a:r>
              <a:rPr lang="en-IE" sz="1600" dirty="0">
                <a:solidFill>
                  <a:srgbClr val="C00000"/>
                </a:solidFill>
                <a:sym typeface="Wingdings" panose="05000000000000000000" pitchFamily="2" charset="2"/>
              </a:rPr>
              <a:t> Difference in treatment is inextricably linked to absence of Belgian legal framework on surrogacy</a:t>
            </a: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427E3A52-C3AE-437D-A0C7-BCD2D6B29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03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496"/>
    </mc:Choice>
    <mc:Fallback xmlns="">
      <p:transition spd="slow" advTm="17649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2. Legal </a:t>
            </a:r>
            <a:r>
              <a:rPr lang="nl-NL" sz="2500" b="1" dirty="0" err="1"/>
              <a:t>historical</a:t>
            </a:r>
            <a:r>
              <a:rPr lang="nl-NL" sz="2500" b="1" dirty="0"/>
              <a:t> analysis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>
              <a:buNone/>
            </a:pPr>
            <a:endParaRPr lang="nl-BE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1800" b="1" u="sng" dirty="0">
                <a:solidFill>
                  <a:schemeClr val="tx1"/>
                </a:solidFill>
              </a:rPr>
              <a:t>Absence of a legal framework regarding surrogacy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Despite various legislative proposals in the past: surrogacy remains unregulated in Belgium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Common Belgian parentage law applies:</a:t>
            </a:r>
          </a:p>
          <a:p>
            <a:pPr lvl="2"/>
            <a:r>
              <a:rPr lang="en-GB" sz="1500" dirty="0">
                <a:solidFill>
                  <a:schemeClr val="tx1"/>
                </a:solidFill>
              </a:rPr>
              <a:t>Surrogate mother will be the legal mother of the child </a:t>
            </a:r>
          </a:p>
          <a:p>
            <a:pPr lvl="3"/>
            <a:r>
              <a:rPr lang="en-GB" sz="1100" dirty="0">
                <a:solidFill>
                  <a:schemeClr val="tx1"/>
                </a:solidFill>
              </a:rPr>
              <a:t>Can only be altered trough an adoption procedure (which requires her consent)</a:t>
            </a:r>
          </a:p>
          <a:p>
            <a:pPr lvl="2"/>
            <a:r>
              <a:rPr lang="en-GB" sz="1500" dirty="0">
                <a:solidFill>
                  <a:schemeClr val="tx1"/>
                </a:solidFill>
              </a:rPr>
              <a:t>Surrogate mother’s spouse will automatically be the legal father of the child </a:t>
            </a:r>
          </a:p>
          <a:p>
            <a:pPr lvl="3"/>
            <a:r>
              <a:rPr lang="en-GB" sz="1100" dirty="0">
                <a:solidFill>
                  <a:schemeClr val="tx1"/>
                </a:solidFill>
              </a:rPr>
              <a:t>Can be contested before a judge</a:t>
            </a:r>
          </a:p>
          <a:p>
            <a:pPr lvl="2"/>
            <a:r>
              <a:rPr lang="en-GB" sz="1500" dirty="0">
                <a:solidFill>
                  <a:schemeClr val="tx1"/>
                </a:solidFill>
              </a:rPr>
              <a:t>When surrogate mother is unmarried or when legal fatherhood of the spouse is successfully contested: acknowledgement or judicial establishment of fatherhood of the intended father </a:t>
            </a:r>
          </a:p>
          <a:p>
            <a:pPr lvl="3"/>
            <a:r>
              <a:rPr lang="en-GB" sz="1100" dirty="0">
                <a:solidFill>
                  <a:schemeClr val="tx1"/>
                </a:solidFill>
              </a:rPr>
              <a:t>However: large dependency on surrogate mother’s consent </a:t>
            </a:r>
          </a:p>
          <a:p>
            <a:pPr marL="914400" lvl="2" indent="0">
              <a:buNone/>
            </a:pPr>
            <a:endParaRPr lang="en-GB" sz="11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Consequence: increased recourse to foreign surrogacy arrangements</a:t>
            </a:r>
          </a:p>
          <a:p>
            <a:pPr lvl="2"/>
            <a:r>
              <a:rPr lang="en-GB" sz="1400" dirty="0">
                <a:solidFill>
                  <a:schemeClr val="tx1"/>
                </a:solidFill>
              </a:rPr>
              <a:t>Conflicting Belgian jurisprudence on the issue of recognition of foreign judicial decisions or birth certificates</a:t>
            </a:r>
          </a:p>
          <a:p>
            <a:pPr lvl="2"/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à"/>
            </a:pPr>
            <a:r>
              <a:rPr lang="en-GB" sz="1400" dirty="0">
                <a:solidFill>
                  <a:srgbClr val="C00000"/>
                </a:solidFill>
                <a:sym typeface="Wingdings" panose="05000000000000000000" pitchFamily="2" charset="2"/>
              </a:rPr>
              <a:t>Legal uncertainty for homosexual parents and their children regarding the determination of their parentage bond </a:t>
            </a:r>
            <a:endParaRPr lang="en-GB" sz="1600" dirty="0">
              <a:solidFill>
                <a:srgbClr val="C00000"/>
              </a:solidFill>
            </a:endParaRP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56E22357-732A-497E-BA7B-A92749A89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85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078"/>
    </mc:Choice>
    <mc:Fallback xmlns="">
      <p:transition spd="slow" advTm="14407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784976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3. </a:t>
            </a:r>
            <a:r>
              <a:rPr lang="nl-NL" sz="2500" b="1" dirty="0" err="1"/>
              <a:t>Social</a:t>
            </a:r>
            <a:r>
              <a:rPr lang="nl-NL" sz="2500" b="1" dirty="0"/>
              <a:t> </a:t>
            </a:r>
            <a:r>
              <a:rPr lang="nl-NL" sz="2500" b="1" dirty="0" err="1"/>
              <a:t>science</a:t>
            </a:r>
            <a:r>
              <a:rPr lang="nl-NL" sz="2500" b="1" dirty="0"/>
              <a:t> analysis 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nl-BE" sz="18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nl-BE" sz="1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systematic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literature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review</a:t>
            </a:r>
            <a:endParaRPr lang="nl-BE" sz="18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nl-BE" sz="1800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Reason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findings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from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social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sciences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can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used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support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initiatives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at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BE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legislative</a:t>
            </a:r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level </a:t>
            </a:r>
          </a:p>
          <a:p>
            <a:r>
              <a:rPr lang="en-GB" sz="1800" u="sng" dirty="0">
                <a:solidFill>
                  <a:schemeClr val="tx1"/>
                </a:solidFill>
                <a:sym typeface="Wingdings" panose="05000000000000000000" pitchFamily="2" charset="2"/>
              </a:rPr>
              <a:t>Results:</a:t>
            </a:r>
          </a:p>
          <a:p>
            <a:pPr marL="0" indent="0" algn="just">
              <a:buNone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 marL="0" lvl="0" indent="0" algn="just">
              <a:buNone/>
            </a:pPr>
            <a:r>
              <a:rPr lang="en-US" sz="1800" dirty="0">
                <a:solidFill>
                  <a:schemeClr val="tx1"/>
                </a:solidFill>
              </a:rPr>
              <a:t>No differences in psychological well-being and development between children of homosexual, lesbian or heterosexual parents</a:t>
            </a:r>
          </a:p>
          <a:p>
            <a:pPr algn="just"/>
            <a:r>
              <a:rPr lang="en-GB" sz="1800" dirty="0">
                <a:solidFill>
                  <a:srgbClr val="C00000"/>
                </a:solidFill>
              </a:rPr>
              <a:t>However</a:t>
            </a:r>
            <a:r>
              <a:rPr lang="en-GB" sz="1800" dirty="0">
                <a:solidFill>
                  <a:prstClr val="black"/>
                </a:solidFill>
              </a:rPr>
              <a:t>: </a:t>
            </a:r>
          </a:p>
          <a:p>
            <a:pPr lvl="1" algn="just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Higher levels of parental stress and inter-parental conflict </a:t>
            </a: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/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Stigmatisation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bullying (peers)</a:t>
            </a:r>
          </a:p>
          <a:p>
            <a:pPr algn="just"/>
            <a:r>
              <a:rPr lang="en-GB" sz="1800" dirty="0">
                <a:solidFill>
                  <a:schemeClr val="accent2"/>
                </a:solidFill>
                <a:sym typeface="Wingdings" panose="05000000000000000000" pitchFamily="2" charset="2"/>
              </a:rPr>
              <a:t>Consequences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:</a:t>
            </a:r>
          </a:p>
          <a:p>
            <a:pPr lvl="1" algn="just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More behavioral problems and emotional instability among these children</a:t>
            </a:r>
          </a:p>
          <a:p>
            <a:pPr marL="457200" lvl="1" indent="0" algn="just">
              <a:buNone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</a:t>
            </a:r>
            <a:endParaRPr lang="en-GB" sz="1600" dirty="0">
              <a:solidFill>
                <a:prstClr val="black"/>
              </a:solidFill>
            </a:endParaRPr>
          </a:p>
          <a:p>
            <a:pPr algn="just"/>
            <a:r>
              <a:rPr lang="en-GB" sz="1800" dirty="0">
                <a:solidFill>
                  <a:schemeClr val="accent3"/>
                </a:solidFill>
              </a:rPr>
              <a:t>Mitigating factors</a:t>
            </a:r>
            <a:r>
              <a:rPr lang="en-GB" sz="1800" dirty="0">
                <a:solidFill>
                  <a:prstClr val="black"/>
                </a:solidFill>
              </a:rPr>
              <a:t>: </a:t>
            </a:r>
          </a:p>
          <a:p>
            <a:pPr lvl="1" algn="just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Social support (mainly school environment) </a:t>
            </a:r>
          </a:p>
          <a:p>
            <a:pPr lvl="1" algn="just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Appropriate professional support</a:t>
            </a: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883D3C61-73BD-4387-ABE0-109DDED7A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51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154"/>
    </mc:Choice>
    <mc:Fallback xmlns="">
      <p:transition spd="slow" advTm="12515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784976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3. </a:t>
            </a:r>
            <a:r>
              <a:rPr lang="nl-NL" sz="2500" b="1" dirty="0" err="1"/>
              <a:t>Social</a:t>
            </a:r>
            <a:r>
              <a:rPr lang="nl-NL" sz="2500" b="1" dirty="0"/>
              <a:t> </a:t>
            </a:r>
            <a:r>
              <a:rPr lang="nl-NL" sz="2500" b="1" dirty="0" err="1"/>
              <a:t>science</a:t>
            </a:r>
            <a:r>
              <a:rPr lang="nl-NL" sz="2500" b="1" dirty="0"/>
              <a:t> analysis 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 marL="0" lvl="0" indent="0" algn="just">
              <a:buNone/>
            </a:pPr>
            <a:endParaRPr lang="en-GB" sz="2000" i="1" dirty="0">
              <a:solidFill>
                <a:schemeClr val="accent3"/>
              </a:solidFill>
            </a:endParaRPr>
          </a:p>
          <a:p>
            <a:pPr marL="0" lvl="0" indent="0" algn="just">
              <a:buNone/>
            </a:pPr>
            <a:r>
              <a:rPr lang="en-GB" sz="2000" i="1" dirty="0">
                <a:solidFill>
                  <a:schemeClr val="accent3"/>
                </a:solidFill>
              </a:rPr>
              <a:t>Well-being of children is more related to</a:t>
            </a:r>
            <a:r>
              <a:rPr lang="en-GB" sz="2000" i="1" dirty="0">
                <a:solidFill>
                  <a:prstClr val="black"/>
                </a:solidFill>
              </a:rPr>
              <a:t>: </a:t>
            </a:r>
          </a:p>
          <a:p>
            <a:pPr lvl="1" algn="just">
              <a:buFontTx/>
              <a:buChar char="-"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Concrete relationship- and family processes</a:t>
            </a:r>
          </a:p>
          <a:p>
            <a:pPr lvl="2" algn="just">
              <a:buFontTx/>
              <a:buChar char="-"/>
            </a:pP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Eg.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Parental stress or inter-parental conflict</a:t>
            </a:r>
          </a:p>
          <a:p>
            <a:pPr lvl="1" algn="just">
              <a:buFontTx/>
              <a:buChar char="-"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External environmental factors</a:t>
            </a:r>
          </a:p>
          <a:p>
            <a:pPr lvl="2" algn="just">
              <a:buFontTx/>
              <a:buChar char="-"/>
            </a:pP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Eg.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Social support or stigma</a:t>
            </a:r>
          </a:p>
          <a:p>
            <a:pPr lvl="2" algn="just">
              <a:buFontTx/>
              <a:buChar char="-"/>
            </a:pPr>
            <a:endParaRPr lang="en-GB" sz="16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US" sz="2000" i="1" dirty="0">
                <a:solidFill>
                  <a:schemeClr val="accent3"/>
                </a:solidFill>
              </a:rPr>
              <a:t>rather than to specific family structure in which they grow up </a:t>
            </a:r>
          </a:p>
          <a:p>
            <a:pPr marL="0" lvl="0" indent="0" algn="just">
              <a:buNone/>
            </a:pPr>
            <a:endParaRPr lang="en-GB" sz="16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Legislative affirmation:</a:t>
            </a:r>
          </a:p>
          <a:p>
            <a:pPr lvl="1" algn="just">
              <a:buFontTx/>
              <a:buChar char="-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Feelings of recognition and resilience among parents </a:t>
            </a:r>
          </a:p>
          <a:p>
            <a:pPr lvl="1" algn="just">
              <a:buFontTx/>
              <a:buChar char="-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Contradiction of prevailing social perceptions/gender-related misconceptions about parenthood</a:t>
            </a:r>
          </a:p>
          <a:p>
            <a:pPr marL="457200" lvl="1" indent="0" algn="just">
              <a:buNone/>
            </a:pPr>
            <a:endParaRPr lang="en-US" sz="1600" dirty="0">
              <a:solidFill>
                <a:prstClr val="black"/>
              </a:solidFill>
            </a:endParaRPr>
          </a:p>
          <a:p>
            <a:pPr marL="457200" lvl="1" indent="0" algn="just">
              <a:buNone/>
            </a:pPr>
            <a:endParaRPr lang="en-GB" sz="16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Impact on well-being of both parents and children</a:t>
            </a:r>
            <a:endParaRPr lang="en-GB" sz="1600" b="1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6" name="Arrow: Curved Right 5">
            <a:extLst>
              <a:ext uri="{FF2B5EF4-FFF2-40B4-BE49-F238E27FC236}">
                <a16:creationId xmlns:a16="http://schemas.microsoft.com/office/drawing/2014/main" id="{D67065FD-4E13-4DC5-9881-F6DEE9F64BE0}"/>
              </a:ext>
            </a:extLst>
          </p:cNvPr>
          <p:cNvSpPr/>
          <p:nvPr/>
        </p:nvSpPr>
        <p:spPr>
          <a:xfrm>
            <a:off x="140161" y="4869160"/>
            <a:ext cx="698276" cy="1152128"/>
          </a:xfrm>
          <a:prstGeom prst="curved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pic>
        <p:nvPicPr>
          <p:cNvPr id="10" name="Graphic 9" descr="Exclamation mark">
            <a:extLst>
              <a:ext uri="{FF2B5EF4-FFF2-40B4-BE49-F238E27FC236}">
                <a16:creationId xmlns:a16="http://schemas.microsoft.com/office/drawing/2014/main" id="{C2A2AE9A-C96B-47D7-933E-DD893C12E5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75964" y="4083908"/>
            <a:ext cx="914400" cy="914400"/>
          </a:xfrm>
          <a:prstGeom prst="rect">
            <a:avLst/>
          </a:prstGeom>
        </p:spPr>
      </p:pic>
      <p:pic>
        <p:nvPicPr>
          <p:cNvPr id="7" name="Picture 2" descr="UNamur Logo — Université de Namur">
            <a:extLst>
              <a:ext uri="{FF2B5EF4-FFF2-40B4-BE49-F238E27FC236}">
                <a16:creationId xmlns:a16="http://schemas.microsoft.com/office/drawing/2014/main" id="{8C91DC46-9395-45F0-A80D-80895E075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08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396"/>
    </mc:Choice>
    <mc:Fallback xmlns="">
      <p:transition spd="slow" advTm="8639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4. </a:t>
            </a:r>
            <a:r>
              <a:rPr lang="nl-NL" sz="2500" b="1" dirty="0" err="1"/>
              <a:t>Comparative</a:t>
            </a:r>
            <a:r>
              <a:rPr lang="nl-NL" sz="2500" b="1" dirty="0"/>
              <a:t> </a:t>
            </a:r>
            <a:r>
              <a:rPr lang="nl-NL" sz="2500" b="1" dirty="0" err="1"/>
              <a:t>legal</a:t>
            </a:r>
            <a:r>
              <a:rPr lang="nl-NL" sz="2500" b="1" dirty="0"/>
              <a:t> analysis: Dutch law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60" y="908720"/>
            <a:ext cx="8892480" cy="5040560"/>
          </a:xfrm>
        </p:spPr>
        <p:txBody>
          <a:bodyPr/>
          <a:lstStyle/>
          <a:p>
            <a:pPr marL="0" indent="0">
              <a:buNone/>
            </a:pPr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Legislative proposal: Child, surrogacy and parentage (2023)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3"/>
                </a:solidFill>
              </a:rPr>
              <a:t>Regulation for judicial attribution of parenthood after national and international surrogacy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Judicial review of the surrogacy process 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prior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child’s conception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Criticism by Dutch legal scholars: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“How can the judge foresee at the preconception stage whether the surrogacy project is going to meet all the legal requirements?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“How can the judge assess the best interests of a non-born child?”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Intended parents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are named as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legal parents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birth certificate since child's birth and exercise parental responsibilities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Surrogate mother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also indicated on birth certificate: 'from whom the child was born’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Acknowledges the surrogate mother’s role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Provides the child with an additional means of accessing this information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2" indent="0">
              <a:buNone/>
            </a:pPr>
            <a:endParaRPr lang="nl-BE" sz="18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B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BE" sz="18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BE" sz="18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BE" sz="1800" dirty="0">
                <a:solidFill>
                  <a:schemeClr val="tx1"/>
                </a:solidFill>
              </a:rPr>
              <a:t> 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048F1824-D3AB-481F-B022-23D5EFA00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12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114"/>
    </mc:Choice>
    <mc:Fallback xmlns="">
      <p:transition spd="slow" advTm="12411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0884"/>
            <a:ext cx="8640960" cy="549844"/>
          </a:xfrm>
        </p:spPr>
        <p:txBody>
          <a:bodyPr>
            <a:noAutofit/>
          </a:bodyPr>
          <a:lstStyle/>
          <a:p>
            <a:r>
              <a:rPr lang="nl-NL" sz="2500" b="1" dirty="0"/>
              <a:t>5. </a:t>
            </a:r>
            <a:r>
              <a:rPr lang="nl-NL" sz="2500" b="1" dirty="0" err="1"/>
              <a:t>Conclusion</a:t>
            </a:r>
            <a:endParaRPr lang="en-GB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40560"/>
          </a:xfrm>
        </p:spPr>
        <p:txBody>
          <a:bodyPr/>
          <a:lstStyle/>
          <a:p>
            <a:r>
              <a:rPr lang="en-GB" sz="2000" dirty="0">
                <a:solidFill>
                  <a:srgbClr val="C00000"/>
                </a:solidFill>
              </a:rPr>
              <a:t>No specific legal parentage framework for homosexual couples and their children</a:t>
            </a:r>
            <a:endParaRPr lang="en-GB" sz="1800" dirty="0">
              <a:solidFill>
                <a:srgbClr val="C00000"/>
              </a:solidFill>
            </a:endParaRPr>
          </a:p>
          <a:p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Discrimination? </a:t>
            </a:r>
          </a:p>
          <a:p>
            <a:pPr lvl="1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Child’s perspective: law must ensure that all</a:t>
            </a:r>
            <a:r>
              <a:rPr lang="en-GB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children enjoy equal legal protection, regardless of the way they are conceived </a:t>
            </a:r>
          </a:p>
          <a:p>
            <a:pPr lvl="1"/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Establishment of Belgian legal framework for both national and international surrogacy seems to be inevitable</a:t>
            </a:r>
          </a:p>
          <a:p>
            <a:pPr lvl="1"/>
            <a:r>
              <a:rPr lang="en-GB" sz="1600" dirty="0">
                <a:solidFill>
                  <a:schemeClr val="accent3"/>
                </a:solidFill>
              </a:rPr>
              <a:t>Social science research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well-being of child is not dependent on specific family structure, but can be compromised by arbitrary factors (e.g. parental stress, lack of social support) </a:t>
            </a:r>
          </a:p>
          <a:p>
            <a:pPr lvl="1"/>
            <a:r>
              <a:rPr lang="en-GB" sz="1600" dirty="0">
                <a:solidFill>
                  <a:schemeClr val="accent3"/>
                </a:solidFill>
              </a:rPr>
              <a:t>Source of inspiration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Dutch legislative proposal ‘Child, surrogacy and parentage’ (2023)</a:t>
            </a:r>
          </a:p>
          <a:p>
            <a:pPr lvl="2"/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 legal framework concerning parentage following surrogacy</a:t>
            </a:r>
          </a:p>
          <a:p>
            <a:pPr lvl="2"/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Legal certainty for both surrogate mother, intended parents and child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8D697D57-B959-41F5-A170-9D87D5F71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49179"/>
            <a:ext cx="820211" cy="9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61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931"/>
    </mc:Choice>
    <mc:Fallback xmlns="">
      <p:transition spd="slow" advTm="11993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4" name="Subtitel 3"/>
          <p:cNvSpPr>
            <a:spLocks noGrp="1"/>
          </p:cNvSpPr>
          <p:nvPr>
            <p:ph type="subTitle" idx="1"/>
          </p:nvPr>
        </p:nvSpPr>
        <p:spPr>
          <a:xfrm>
            <a:off x="755576" y="1484738"/>
            <a:ext cx="7848872" cy="4032494"/>
          </a:xfrm>
        </p:spPr>
        <p:txBody>
          <a:bodyPr>
            <a:normAutofit/>
          </a:bodyPr>
          <a:lstStyle/>
          <a:p>
            <a:r>
              <a:rPr lang="en-US" sz="4800" b="1" cap="small" dirty="0"/>
              <a:t>thank</a:t>
            </a:r>
            <a:r>
              <a:rPr lang="nl-NL" sz="4800" b="1" cap="small" dirty="0"/>
              <a:t> </a:t>
            </a:r>
            <a:r>
              <a:rPr lang="nl-NL" sz="4800" b="1" cap="small" dirty="0" err="1"/>
              <a:t>you</a:t>
            </a:r>
            <a:r>
              <a:rPr lang="nl-NL" sz="4800" b="1" cap="small" dirty="0"/>
              <a:t> </a:t>
            </a:r>
            <a:r>
              <a:rPr lang="nl-NL" sz="4800" b="1" cap="small" dirty="0" err="1"/>
              <a:t>for</a:t>
            </a:r>
            <a:r>
              <a:rPr lang="nl-NL" sz="4800" b="1" cap="small" dirty="0"/>
              <a:t> </a:t>
            </a:r>
            <a:r>
              <a:rPr lang="nl-NL" sz="4800" b="1" cap="small" dirty="0" err="1"/>
              <a:t>your</a:t>
            </a:r>
            <a:r>
              <a:rPr lang="nl-NL" sz="4800" b="1" cap="small" dirty="0"/>
              <a:t> attention!</a:t>
            </a:r>
          </a:p>
        </p:txBody>
      </p:sp>
      <p:pic>
        <p:nvPicPr>
          <p:cNvPr id="6" name="Picture 2" descr="UNamur Logo — Université de Namur">
            <a:extLst>
              <a:ext uri="{FF2B5EF4-FFF2-40B4-BE49-F238E27FC236}">
                <a16:creationId xmlns:a16="http://schemas.microsoft.com/office/drawing/2014/main" id="{E002A2F5-C7EF-4AFF-81D0-4DF38675D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964" y="5124400"/>
            <a:ext cx="1618883" cy="179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AA6D82-F764-465D-93F3-9514882593F0}"/>
              </a:ext>
            </a:extLst>
          </p:cNvPr>
          <p:cNvSpPr txBox="1"/>
          <p:nvPr/>
        </p:nvSpPr>
        <p:spPr>
          <a:xfrm>
            <a:off x="755576" y="3356992"/>
            <a:ext cx="3574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Emilie.hermans@uhasselt.be</a:t>
            </a:r>
            <a:endParaRPr lang="nl-BE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Hermans.emilie@unamur.be</a:t>
            </a:r>
            <a:r>
              <a:rPr lang="nl-BE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881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89"/>
    </mc:Choice>
    <mc:Fallback xmlns="">
      <p:transition spd="slow" advTm="7389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34118</TotalTime>
  <Words>787</Words>
  <Application>Microsoft Office PowerPoint</Application>
  <PresentationFormat>On-screen Show (4:3)</PresentationFormat>
  <Paragraphs>119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Verdana</vt:lpstr>
      <vt:lpstr>Wingdings</vt:lpstr>
      <vt:lpstr>Office Theme</vt:lpstr>
      <vt:lpstr>Towards a gender-inclusive Belgian parentage law? </vt:lpstr>
      <vt:lpstr>1. Introduction</vt:lpstr>
      <vt:lpstr>2. Legal historical analysis </vt:lpstr>
      <vt:lpstr>2. Legal historical analysis</vt:lpstr>
      <vt:lpstr>3. Social science analysis </vt:lpstr>
      <vt:lpstr>3. Social science analysis </vt:lpstr>
      <vt:lpstr>4. Comparative legal analysis: Dutch law</vt:lpstr>
      <vt:lpstr>5. Conclusion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lambr</dc:creator>
  <cp:lastModifiedBy>HERMANS Emilie</cp:lastModifiedBy>
  <cp:revision>378</cp:revision>
  <cp:lastPrinted>2018-09-28T11:57:45Z</cp:lastPrinted>
  <dcterms:created xsi:type="dcterms:W3CDTF">2009-12-01T15:52:26Z</dcterms:created>
  <dcterms:modified xsi:type="dcterms:W3CDTF">2024-09-09T13:29:13Z</dcterms:modified>
</cp:coreProperties>
</file>