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82" r:id="rId2"/>
    <p:sldId id="260" r:id="rId3"/>
    <p:sldId id="261" r:id="rId4"/>
    <p:sldId id="258" r:id="rId5"/>
    <p:sldId id="262" r:id="rId6"/>
    <p:sldId id="293" r:id="rId7"/>
    <p:sldId id="295" r:id="rId8"/>
    <p:sldId id="283" r:id="rId9"/>
    <p:sldId id="284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10" r:id="rId24"/>
  </p:sldIdLst>
  <p:sldSz cx="9144000" cy="6858000" type="screen4x3"/>
  <p:notesSz cx="6669088" cy="9926638"/>
  <p:defaultTextStyle>
    <a:defPPr>
      <a:defRPr lang="nl-B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99"/>
    <a:srgbClr val="C3082B"/>
    <a:srgbClr val="CE0045"/>
    <a:srgbClr val="AECC2A"/>
    <a:srgbClr val="79206E"/>
    <a:srgbClr val="4FB09C"/>
    <a:srgbClr val="0092D2"/>
    <a:srgbClr val="DE6224"/>
    <a:srgbClr val="4F4F4F"/>
    <a:srgbClr val="141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83" autoAdjust="0"/>
    <p:restoredTop sz="94660"/>
  </p:normalViewPr>
  <p:slideViewPr>
    <p:cSldViewPr>
      <p:cViewPr varScale="1">
        <p:scale>
          <a:sx n="73" d="100"/>
          <a:sy n="73" d="100"/>
        </p:scale>
        <p:origin x="44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756EE-C03F-4C7A-A961-BEAC49416BEF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2FE971-18D7-497E-AB7D-737EF7DD69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751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4D8A6-E91F-2349-9524-29B4C5A5DC24}" type="datetimeFigureOut">
              <a:rPr lang="nl-NL" smtClean="0"/>
              <a:t>6-9-2023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21A2C-3C7C-D545-A329-5793AF5DBC8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862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50259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8571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7074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50822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54462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5224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73618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4694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02806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83305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3158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4877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49344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80035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45529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9535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4145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1889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955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1755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46108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49852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2932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52" b="25250"/>
          <a:stretch/>
        </p:blipFill>
        <p:spPr>
          <a:xfrm>
            <a:off x="0" y="0"/>
            <a:ext cx="9244862" cy="41894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4293096"/>
            <a:ext cx="6984776" cy="63098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941122"/>
            <a:ext cx="6984776" cy="4320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4F4F4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nl-BE" dirty="0"/>
          </a:p>
        </p:txBody>
      </p:sp>
      <p:pic>
        <p:nvPicPr>
          <p:cNvPr id="11" name="Afbeelding 10" descr="Faculteit Rechten-liggend-EN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335404"/>
            <a:ext cx="3024336" cy="1298572"/>
          </a:xfrm>
          <a:prstGeom prst="rect">
            <a:avLst/>
          </a:prstGeom>
        </p:spPr>
      </p:pic>
      <p:sp>
        <p:nvSpPr>
          <p:cNvPr id="12" name="Rechthoek 11"/>
          <p:cNvSpPr/>
          <p:nvPr userDrawn="1"/>
        </p:nvSpPr>
        <p:spPr>
          <a:xfrm>
            <a:off x="277367" y="218959"/>
            <a:ext cx="8656783" cy="5685653"/>
          </a:xfrm>
          <a:prstGeom prst="rect">
            <a:avLst/>
          </a:prstGeom>
          <a:noFill/>
          <a:ln w="4762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246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3082B"/>
          </a:solidFill>
          <a:ln>
            <a:solidFill>
              <a:srgbClr val="FFFFF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 userDrawn="1"/>
        </p:nvSpPr>
        <p:spPr>
          <a:xfrm>
            <a:off x="270069" y="218961"/>
            <a:ext cx="8605688" cy="5473991"/>
          </a:xfrm>
          <a:prstGeom prst="rect">
            <a:avLst/>
          </a:prstGeom>
          <a:noFill/>
          <a:ln w="57150" cmpd="sng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" name="Afbeelding 2" descr="Faculteit-Rechten-liggend-wit-EN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7931" y="3805427"/>
            <a:ext cx="5226537" cy="3693337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836712"/>
            <a:ext cx="6984776" cy="63098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tussenslide</a:t>
            </a:r>
            <a:endParaRPr lang="nl-BE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5576" y="1484738"/>
            <a:ext cx="6984776" cy="4320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Ondertitel</a:t>
            </a:r>
            <a:r>
              <a:rPr lang="en-US" dirty="0"/>
              <a:t> </a:t>
            </a:r>
            <a:r>
              <a:rPr lang="en-US" dirty="0" err="1"/>
              <a:t>tussenslide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157907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 descr="Faculteit Rechten-liggend-EN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12" y="5925618"/>
            <a:ext cx="1944216" cy="834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49844"/>
          </a:xfr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2195736" y="6381328"/>
            <a:ext cx="1080120" cy="365125"/>
          </a:xfrm>
        </p:spPr>
        <p:txBody>
          <a:bodyPr/>
          <a:lstStyle>
            <a:lvl1pPr>
              <a:defRPr/>
            </a:lvl1pPr>
          </a:lstStyle>
          <a:p>
            <a:fld id="{6559652E-C199-334F-9320-471B095246A8}" type="datetime1">
              <a:rPr lang="nl-BE"/>
              <a:pPr/>
              <a:t>6/09/2023</a:t>
            </a:fld>
            <a:endParaRPr lang="nl-BE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19872" y="6381328"/>
            <a:ext cx="475252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4408" y="6382916"/>
            <a:ext cx="752475" cy="365125"/>
          </a:xfrm>
        </p:spPr>
        <p:txBody>
          <a:bodyPr/>
          <a:lstStyle>
            <a:lvl1pPr>
              <a:defRPr/>
            </a:lvl1pPr>
          </a:lstStyle>
          <a:p>
            <a:fld id="{BBB2625E-E22D-324D-B6D3-F6234E5E9FE9}" type="slidenum">
              <a:rPr lang="nl-BE"/>
              <a:pPr/>
              <a:t>‹#›</a:t>
            </a:fld>
            <a:endParaRPr lang="nl-BE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040560"/>
          </a:xfrm>
        </p:spPr>
        <p:txBody>
          <a:bodyPr/>
          <a:lstStyle>
            <a:lvl1pPr>
              <a:buFont typeface="Wingdings" pitchFamily="2" charset="2"/>
              <a:buChar char="§"/>
              <a:defRPr sz="24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Wingdings" pitchFamily="2" charset="2"/>
              <a:buChar char="§"/>
              <a:defRPr sz="22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Wingdings" pitchFamily="2" charset="2"/>
              <a:buChar char="§"/>
              <a:defRPr sz="20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BE" dirty="0"/>
          </a:p>
        </p:txBody>
      </p:sp>
      <p:sp>
        <p:nvSpPr>
          <p:cNvPr id="10" name="Rechthoek 9"/>
          <p:cNvSpPr/>
          <p:nvPr userDrawn="1"/>
        </p:nvSpPr>
        <p:spPr>
          <a:xfrm>
            <a:off x="180815" y="218959"/>
            <a:ext cx="8773762" cy="6070770"/>
          </a:xfrm>
          <a:prstGeom prst="rect">
            <a:avLst/>
          </a:prstGeom>
          <a:noFill/>
          <a:ln w="317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7705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 descr="foto-1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5"/>
          <a:stretch/>
        </p:blipFill>
        <p:spPr>
          <a:xfrm>
            <a:off x="0" y="0"/>
            <a:ext cx="9144000" cy="3870745"/>
          </a:xfrm>
          <a:prstGeom prst="rect">
            <a:avLst/>
          </a:prstGeom>
        </p:spPr>
      </p:pic>
      <p:pic>
        <p:nvPicPr>
          <p:cNvPr id="14" name="Afbeelding 13" descr="logo-slide-titel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84976" cy="65356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4293096"/>
            <a:ext cx="6984776" cy="63098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941122"/>
            <a:ext cx="6984776" cy="4320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4F4F4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1482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62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Afbeelding 8" descr="logo-slide-titel-wit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4468"/>
            <a:ext cx="8640960" cy="640267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836712"/>
            <a:ext cx="6984776" cy="63098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tussenslide</a:t>
            </a:r>
            <a:endParaRPr lang="nl-BE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5576" y="1484738"/>
            <a:ext cx="6984776" cy="4320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Ondertitel</a:t>
            </a:r>
            <a:r>
              <a:rPr lang="en-US" dirty="0"/>
              <a:t> </a:t>
            </a:r>
            <a:r>
              <a:rPr lang="en-US" dirty="0" err="1"/>
              <a:t>tussenslide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86329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 descr="logo-slid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76200"/>
            <a:ext cx="8869680" cy="66873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49844"/>
          </a:xfr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179512" y="638132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559652E-C199-334F-9320-471B095246A8}" type="datetime1">
              <a:rPr lang="nl-BE"/>
              <a:pPr/>
              <a:t>6/09/2023</a:t>
            </a:fld>
            <a:endParaRPr lang="nl-BE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1760" y="6381328"/>
            <a:ext cx="44644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8264" y="6382916"/>
            <a:ext cx="752475" cy="365125"/>
          </a:xfrm>
        </p:spPr>
        <p:txBody>
          <a:bodyPr/>
          <a:lstStyle>
            <a:lvl1pPr>
              <a:defRPr/>
            </a:lvl1pPr>
          </a:lstStyle>
          <a:p>
            <a:fld id="{BBB2625E-E22D-324D-B6D3-F6234E5E9FE9}" type="slidenum">
              <a:rPr lang="nl-BE"/>
              <a:pPr/>
              <a:t>‹#›</a:t>
            </a:fld>
            <a:endParaRPr lang="nl-BE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040560"/>
          </a:xfrm>
        </p:spPr>
        <p:txBody>
          <a:bodyPr/>
          <a:lstStyle>
            <a:lvl1pPr>
              <a:buFont typeface="Wingdings" pitchFamily="2" charset="2"/>
              <a:buChar char="§"/>
              <a:defRPr sz="24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Wingdings" pitchFamily="2" charset="2"/>
              <a:buChar char="§"/>
              <a:defRPr sz="22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Wingdings" pitchFamily="2" charset="2"/>
              <a:buChar char="§"/>
              <a:defRPr sz="20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76644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0C988CC6-97EB-4A45-9195-47EF7C52919D}" type="datetime1">
              <a:rPr lang="nl-BE"/>
              <a:pPr/>
              <a:t>6/09/2023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0476D89C-E8B9-AE4E-B6DF-5DF853DAFA02}" type="slidenum">
              <a:rPr lang="nl-BE"/>
              <a:pPr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6" r:id="rId2"/>
    <p:sldLayoutId id="2147483697" r:id="rId3"/>
    <p:sldLayoutId id="2147483683" r:id="rId4"/>
    <p:sldLayoutId id="2147483685" r:id="rId5"/>
    <p:sldLayoutId id="2147483684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288032" y="4382194"/>
            <a:ext cx="8855968" cy="630982"/>
          </a:xfrm>
        </p:spPr>
        <p:txBody>
          <a:bodyPr>
            <a:noAutofit/>
          </a:bodyPr>
          <a:lstStyle/>
          <a:p>
            <a:r>
              <a:rPr lang="nl-BE" sz="2800" dirty="0"/>
              <a:t>Onderzoeksresultaten empirisch onderzoek</a:t>
            </a:r>
            <a:br>
              <a:rPr lang="nl-BE" sz="2800" dirty="0"/>
            </a:br>
            <a:endParaRPr lang="en-US" sz="2800" b="0" dirty="0"/>
          </a:p>
        </p:txBody>
      </p:sp>
      <p:sp>
        <p:nvSpPr>
          <p:cNvPr id="5" name="Subtitel 4"/>
          <p:cNvSpPr>
            <a:spLocks noGrp="1"/>
          </p:cNvSpPr>
          <p:nvPr>
            <p:ph type="subTitle" idx="1"/>
          </p:nvPr>
        </p:nvSpPr>
        <p:spPr>
          <a:xfrm>
            <a:off x="5580112" y="5013176"/>
            <a:ext cx="3275856" cy="630982"/>
          </a:xfrm>
        </p:spPr>
        <p:txBody>
          <a:bodyPr>
            <a:normAutofit/>
          </a:bodyPr>
          <a:lstStyle/>
          <a:p>
            <a:r>
              <a:rPr lang="nl-NL" dirty="0"/>
              <a:t> </a:t>
            </a:r>
          </a:p>
        </p:txBody>
      </p:sp>
      <p:pic>
        <p:nvPicPr>
          <p:cNvPr id="2050" name="Picture 2" descr="UNamur Logo — Université de Namur">
            <a:extLst>
              <a:ext uri="{FF2B5EF4-FFF2-40B4-BE49-F238E27FC236}">
                <a16:creationId xmlns:a16="http://schemas.microsoft.com/office/drawing/2014/main" id="{168FBA91-FDEE-46CD-9D7C-93AAE3107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509" y="5104566"/>
            <a:ext cx="1618883" cy="179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el 2">
            <a:extLst>
              <a:ext uri="{FF2B5EF4-FFF2-40B4-BE49-F238E27FC236}">
                <a16:creationId xmlns:a16="http://schemas.microsoft.com/office/drawing/2014/main" id="{C62A8BB3-8CD8-4E14-9C81-14D5AE459004}"/>
              </a:ext>
            </a:extLst>
          </p:cNvPr>
          <p:cNvSpPr txBox="1">
            <a:spLocks/>
          </p:cNvSpPr>
          <p:nvPr/>
        </p:nvSpPr>
        <p:spPr bwMode="auto">
          <a:xfrm>
            <a:off x="971600" y="5295494"/>
            <a:ext cx="6624736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1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rgbClr val="4F4F4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11" charset="-128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11" charset="-128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11" charset="-128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11" charset="-128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800" dirty="0"/>
              <a:t>Emilie Hermans (UHasselt – UNamur) en Tessa </a:t>
            </a:r>
            <a:r>
              <a:rPr lang="nl-NL" sz="1800" dirty="0" err="1"/>
              <a:t>Quina</a:t>
            </a:r>
            <a:r>
              <a:rPr lang="nl-NL" sz="1800" dirty="0"/>
              <a:t> (UHasselt) </a:t>
            </a:r>
          </a:p>
        </p:txBody>
      </p:sp>
    </p:spTree>
    <p:extLst>
      <p:ext uri="{BB962C8B-B14F-4D97-AF65-F5344CB8AC3E}">
        <p14:creationId xmlns:p14="http://schemas.microsoft.com/office/powerpoint/2010/main" val="997374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 fontScale="90000"/>
          </a:bodyPr>
          <a:lstStyle/>
          <a:p>
            <a:r>
              <a:rPr lang="nl-BE" sz="2800" b="1" dirty="0">
                <a:latin typeface="Verdana"/>
                <a:ea typeface="Verdana"/>
                <a:cs typeface="Verdana"/>
                <a:sym typeface="Verdana"/>
              </a:rPr>
              <a:t>A. </a:t>
            </a:r>
            <a:r>
              <a:rPr lang="nl" sz="2800" b="1" dirty="0">
                <a:latin typeface="Verdana"/>
                <a:ea typeface="Verdana"/>
                <a:cs typeface="Verdana"/>
                <a:sym typeface="Verdana"/>
              </a:rPr>
              <a:t>Partnergeweld: begrip, frequentie en context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55606"/>
            <a:ext cx="8640960" cy="5040560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nl-BE" b="1" dirty="0">
                <a:latin typeface="Verdana"/>
                <a:ea typeface="Verdana"/>
                <a:cs typeface="Verdana"/>
                <a:sym typeface="Verdana"/>
              </a:rPr>
              <a:t>3.   Notarissen</a:t>
            </a:r>
          </a:p>
          <a:p>
            <a:pPr marL="914400" lvl="1" indent="-33655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Voornamelijk verbaal geweld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Confrontatie met partnergeweld: niet frequent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Context</a:t>
            </a:r>
          </a:p>
          <a:p>
            <a:pPr marL="1371600" lvl="0" indent="-330200">
              <a:spcBef>
                <a:spcPts val="0"/>
              </a:spcBef>
              <a:spcAft>
                <a:spcPts val="0"/>
              </a:spcAft>
              <a:buSzPts val="1600"/>
              <a:buFont typeface="Verdana"/>
              <a:buChar char="-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Verbaal of psychologisch geweld</a:t>
            </a:r>
          </a:p>
          <a:p>
            <a:pPr marL="1371600" lvl="0" indent="-330200">
              <a:spcBef>
                <a:spcPts val="0"/>
              </a:spcBef>
              <a:spcAft>
                <a:spcPts val="0"/>
              </a:spcAft>
              <a:buSzPts val="1600"/>
              <a:buFont typeface="Verdana"/>
              <a:buChar char="-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Zelden fysiek geweld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  <a:p>
            <a:pPr marL="0" indent="0">
              <a:buNone/>
            </a:pPr>
            <a:endParaRPr lang="en-GB" sz="3200" dirty="0">
              <a:solidFill>
                <a:schemeClr val="tx1"/>
              </a:solidFill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2325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/>
          </a:bodyPr>
          <a:lstStyle/>
          <a:p>
            <a:r>
              <a:rPr lang="nl-BE" sz="2800" b="1" dirty="0">
                <a:latin typeface="Verdana"/>
                <a:ea typeface="Verdana"/>
                <a:cs typeface="Verdana"/>
                <a:sym typeface="Verdana"/>
              </a:rPr>
              <a:t>B. Opleiding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55606"/>
            <a:ext cx="8640960" cy="5040560"/>
          </a:xfrm>
        </p:spPr>
        <p:txBody>
          <a:bodyPr/>
          <a:lstStyle/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nl-BE" sz="2000" b="1" dirty="0">
                <a:latin typeface="Verdana"/>
                <a:ea typeface="Verdana"/>
                <a:cs typeface="Verdana"/>
                <a:sym typeface="Verdana"/>
              </a:rPr>
              <a:t>Familierechters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IGO: reeks verplichte opleidingen, m.i.v. basisopleiding intrafamiliaal geweld + verplichte opleiding seksueel geweld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Meerderheid: ontevredenheid  </a:t>
            </a:r>
          </a:p>
          <a:p>
            <a:pPr marL="596900" lvl="1" indent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nl-BE" sz="2000" dirty="0">
              <a:latin typeface="Verdana"/>
              <a:ea typeface="Verdana"/>
              <a:cs typeface="Verdana"/>
              <a:sym typeface="Verdana"/>
            </a:endParaRPr>
          </a:p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nl-BE" sz="2000" b="1" dirty="0">
                <a:latin typeface="Verdana"/>
                <a:ea typeface="Verdana"/>
                <a:cs typeface="Verdana"/>
                <a:sym typeface="Verdana"/>
              </a:rPr>
              <a:t>Parketmagistraten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IGO: verplichte opleidingscyclus intrafamiliaal en seksueel geweld (basis- en gespecialiseerde opleiding)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Verdeelde meningen over tevredenheid</a:t>
            </a:r>
          </a:p>
          <a:p>
            <a:pPr marL="596900" lvl="1" indent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nl-BE" sz="2000" dirty="0">
              <a:latin typeface="Verdana"/>
              <a:ea typeface="Verdana"/>
              <a:cs typeface="Verdana"/>
              <a:sym typeface="Verdana"/>
            </a:endParaRPr>
          </a:p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nl-BE" sz="2000" b="1" dirty="0">
                <a:latin typeface="Verdana"/>
                <a:ea typeface="Verdana"/>
                <a:cs typeface="Verdana"/>
                <a:sym typeface="Verdana"/>
              </a:rPr>
              <a:t>Notarissen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Geen specifieke opleiding i.v.m. partnergeweld (wel opleiding bemiddeling)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Meerderheid: basisopleiding zou nuttig kunnen zijn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nl-BE" sz="2000" dirty="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7344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/>
          </a:bodyPr>
          <a:lstStyle/>
          <a:p>
            <a:r>
              <a:rPr lang="nl-BE" sz="2800" b="1" dirty="0">
                <a:latin typeface="Verdana"/>
                <a:ea typeface="Verdana"/>
                <a:cs typeface="Verdana"/>
                <a:sym typeface="Verdana"/>
              </a:rPr>
              <a:t>C. Gehanteerde maatregelen en middelen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55606"/>
            <a:ext cx="8640960" cy="5040560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1800" b="1" dirty="0">
                <a:latin typeface="Verdana"/>
                <a:ea typeface="Verdana"/>
                <a:cs typeface="Verdana"/>
                <a:sym typeface="Verdana"/>
              </a:rPr>
              <a:t>(i) Voorlopige toewijzing van de gezinswoning (art. 1280 </a:t>
            </a:r>
            <a:r>
              <a:rPr lang="nl-BE" sz="1800" b="1" dirty="0" err="1">
                <a:latin typeface="Verdana"/>
                <a:ea typeface="Verdana"/>
                <a:cs typeface="Verdana"/>
                <a:sym typeface="Verdana"/>
              </a:rPr>
              <a:t>Ger.W</a:t>
            </a:r>
            <a:r>
              <a:rPr lang="nl-BE" sz="1800" b="1" dirty="0">
                <a:latin typeface="Verdana"/>
                <a:ea typeface="Verdana"/>
                <a:cs typeface="Verdana"/>
                <a:sym typeface="Verdana"/>
              </a:rPr>
              <a:t>., art. 1253ter/5, 3° </a:t>
            </a:r>
            <a:r>
              <a:rPr lang="nl-BE" sz="1800" b="1" dirty="0" err="1">
                <a:latin typeface="Verdana"/>
                <a:ea typeface="Verdana"/>
                <a:cs typeface="Verdana"/>
                <a:sym typeface="Verdana"/>
              </a:rPr>
              <a:t>Ger.W</a:t>
            </a:r>
            <a:r>
              <a:rPr lang="nl-BE" sz="1800" b="1" dirty="0">
                <a:latin typeface="Verdana"/>
                <a:ea typeface="Verdana"/>
                <a:cs typeface="Verdana"/>
                <a:sym typeface="Verdana"/>
              </a:rPr>
              <a:t>.)</a:t>
            </a:r>
          </a:p>
          <a:p>
            <a:pPr marL="457200" lvl="0">
              <a:spcBef>
                <a:spcPts val="12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Familierechters: weinig frequente toepassing</a:t>
            </a:r>
          </a:p>
          <a:p>
            <a:pPr marL="114300" lvl="0" indent="0"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 lang="nl-BE" sz="1800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nl-BE" sz="1800" b="1" dirty="0">
                <a:latin typeface="Verdana"/>
                <a:ea typeface="Verdana"/>
                <a:cs typeface="Verdana"/>
                <a:sym typeface="Verdana"/>
              </a:rPr>
              <a:t>(ii) Geen onderhoudsuitkering na echtscheiding </a:t>
            </a:r>
            <a:r>
              <a:rPr lang="nl-BE" sz="1800" b="1" dirty="0" err="1">
                <a:latin typeface="Verdana"/>
                <a:ea typeface="Verdana"/>
                <a:cs typeface="Verdana"/>
                <a:sym typeface="Verdana"/>
              </a:rPr>
              <a:t>t.v.v</a:t>
            </a:r>
            <a:r>
              <a:rPr lang="nl-BE" sz="1800" b="1" dirty="0">
                <a:latin typeface="Verdana"/>
                <a:ea typeface="Verdana"/>
                <a:cs typeface="Verdana"/>
                <a:sym typeface="Verdana"/>
              </a:rPr>
              <a:t>. dader (art. 301 oud BW)</a:t>
            </a:r>
          </a:p>
          <a:p>
            <a:pPr marL="457200" lvl="0">
              <a:spcBef>
                <a:spcPts val="12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Familierechters: geen toepassing </a:t>
            </a:r>
          </a:p>
          <a:p>
            <a:pPr marL="114300" lvl="0" indent="0"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 lang="nl-BE" sz="1800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nl-BE" sz="1800" b="1" dirty="0">
                <a:latin typeface="Verdana"/>
                <a:ea typeface="Verdana"/>
                <a:cs typeface="Verdana"/>
                <a:sym typeface="Verdana"/>
              </a:rPr>
              <a:t>(iii) Definitieve toewijzing van de gezinswoning (art. 2.3.14 BW)</a:t>
            </a:r>
          </a:p>
          <a:p>
            <a:pPr marL="457200" lvl="0">
              <a:spcBef>
                <a:spcPts val="12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Notarissen: geen toepassing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518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/>
          </a:bodyPr>
          <a:lstStyle/>
          <a:p>
            <a:r>
              <a:rPr lang="nl-BE" sz="2800" b="1" dirty="0">
                <a:latin typeface="Verdana"/>
                <a:ea typeface="Verdana"/>
                <a:cs typeface="Verdana"/>
                <a:sym typeface="Verdana"/>
              </a:rPr>
              <a:t>C. Gehanteerde maatregelen en middelen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55606"/>
            <a:ext cx="8640960" cy="5040560"/>
          </a:xfrm>
        </p:spPr>
        <p:txBody>
          <a:bodyPr/>
          <a:lstStyle/>
          <a:p>
            <a:pPr marL="0" lv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nl-BE" sz="1800" b="1" dirty="0">
                <a:latin typeface="Verdana"/>
                <a:ea typeface="Verdana"/>
                <a:cs typeface="Verdana"/>
                <a:sym typeface="Verdana"/>
              </a:rPr>
              <a:t>(iv) Wet Tijdelijk Huisverbod</a:t>
            </a:r>
          </a:p>
          <a:p>
            <a:pPr marL="457200" lvl="0" indent="-344805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830"/>
              <a:buFont typeface="Verdana"/>
              <a:buAutoNum type="arabicPeriod"/>
            </a:pPr>
            <a:r>
              <a:rPr lang="nl-BE" sz="1829" dirty="0">
                <a:latin typeface="Verdana"/>
                <a:ea typeface="Verdana"/>
                <a:cs typeface="Verdana"/>
                <a:sym typeface="Verdana"/>
              </a:rPr>
              <a:t>Familierechters </a:t>
            </a:r>
          </a:p>
          <a:p>
            <a:pPr marL="914400" lvl="1" indent="-316865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90"/>
              <a:buFont typeface="Verdana"/>
              <a:buAutoNum type="alphaLcPeriod"/>
            </a:pPr>
            <a:r>
              <a:rPr lang="nl-BE" sz="1390" dirty="0">
                <a:latin typeface="Verdana"/>
                <a:ea typeface="Verdana"/>
                <a:cs typeface="Verdana"/>
                <a:sym typeface="Verdana"/>
              </a:rPr>
              <a:t>Regionale verschillen  </a:t>
            </a:r>
          </a:p>
          <a:p>
            <a:pPr marL="597535" lvl="1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90"/>
              <a:buNone/>
            </a:pPr>
            <a:endParaRPr lang="nl-BE" sz="1390" dirty="0"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38455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30"/>
              <a:buFont typeface="Verdana"/>
              <a:buAutoNum type="arabicPeriod"/>
            </a:pPr>
            <a:r>
              <a:rPr lang="nl-BE" sz="1729" dirty="0">
                <a:latin typeface="Verdana"/>
                <a:ea typeface="Verdana"/>
                <a:cs typeface="Verdana"/>
                <a:sym typeface="Verdana"/>
              </a:rPr>
              <a:t>Parketmagistraten</a:t>
            </a:r>
          </a:p>
          <a:p>
            <a:pPr marL="914400" lvl="1" indent="-316865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90"/>
              <a:buFont typeface="Verdana"/>
              <a:buAutoNum type="alphaLcPeriod"/>
            </a:pPr>
            <a:r>
              <a:rPr lang="nl-BE" sz="1390" dirty="0">
                <a:latin typeface="Verdana"/>
                <a:ea typeface="Verdana"/>
                <a:cs typeface="Verdana"/>
                <a:sym typeface="Verdana"/>
              </a:rPr>
              <a:t>Regionale verschillen  </a:t>
            </a:r>
          </a:p>
          <a:p>
            <a:pPr marL="0" lvl="0" indent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nl-BE" sz="1800" b="1" dirty="0">
                <a:latin typeface="Verdana"/>
                <a:ea typeface="Verdana"/>
                <a:cs typeface="Verdana"/>
                <a:sym typeface="Verdana"/>
              </a:rPr>
              <a:t>(v) Uitzondering beroepsgeheim </a:t>
            </a:r>
          </a:p>
          <a:p>
            <a:pPr marL="457200" lvl="0" indent="-344805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830"/>
              <a:buFont typeface="Verdana"/>
              <a:buAutoNum type="arabicPeriod"/>
            </a:pPr>
            <a:r>
              <a:rPr lang="nl-BE" sz="1829" dirty="0">
                <a:latin typeface="Verdana"/>
                <a:ea typeface="Verdana"/>
                <a:cs typeface="Verdana"/>
                <a:sym typeface="Verdana"/>
              </a:rPr>
              <a:t>Familierechters </a:t>
            </a:r>
          </a:p>
          <a:p>
            <a:pPr marL="914400" lvl="1" indent="-323215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90"/>
              <a:buFont typeface="Verdana"/>
              <a:buAutoNum type="alphaLcPeriod"/>
            </a:pPr>
            <a:r>
              <a:rPr lang="nl-BE" sz="1490" dirty="0">
                <a:latin typeface="Verdana"/>
                <a:ea typeface="Verdana"/>
                <a:cs typeface="Verdana"/>
                <a:sym typeface="Verdana"/>
              </a:rPr>
              <a:t>Art. 458</a:t>
            </a:r>
            <a:r>
              <a:rPr lang="nl-BE" sz="1490" i="1" dirty="0">
                <a:latin typeface="Verdana"/>
                <a:ea typeface="Verdana"/>
                <a:cs typeface="Verdana"/>
                <a:sym typeface="Verdana"/>
              </a:rPr>
              <a:t>ter </a:t>
            </a:r>
            <a:r>
              <a:rPr lang="nl-BE" sz="1490" dirty="0" err="1">
                <a:latin typeface="Verdana"/>
                <a:ea typeface="Verdana"/>
                <a:cs typeface="Verdana"/>
                <a:sym typeface="Verdana"/>
              </a:rPr>
              <a:t>Sw</a:t>
            </a:r>
            <a:r>
              <a:rPr lang="nl-BE" sz="1490" dirty="0">
                <a:latin typeface="Verdana"/>
                <a:ea typeface="Verdana"/>
                <a:cs typeface="Verdana"/>
                <a:sym typeface="Verdana"/>
              </a:rPr>
              <a:t>. geldt niet voor familierechters </a:t>
            </a:r>
          </a:p>
          <a:p>
            <a:pPr marL="914400" lvl="1" indent="-323215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90"/>
              <a:buFont typeface="Verdana"/>
              <a:buAutoNum type="alphaLcPeriod"/>
            </a:pPr>
            <a:r>
              <a:rPr lang="nl-BE" sz="1490" dirty="0">
                <a:latin typeface="Verdana"/>
                <a:ea typeface="Verdana"/>
                <a:cs typeface="Verdana"/>
                <a:sym typeface="Verdana"/>
              </a:rPr>
              <a:t>Hulpverlening is erg voorzichtig </a:t>
            </a:r>
          </a:p>
          <a:p>
            <a:pPr marL="591185" lvl="1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90"/>
              <a:buNone/>
            </a:pPr>
            <a:endParaRPr lang="nl-BE" sz="1490" dirty="0"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44805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30"/>
              <a:buFont typeface="Verdana"/>
              <a:buAutoNum type="arabicPeriod"/>
            </a:pPr>
            <a:r>
              <a:rPr lang="nl-BE" sz="1829" dirty="0">
                <a:latin typeface="Verdana"/>
                <a:ea typeface="Verdana"/>
                <a:cs typeface="Verdana"/>
                <a:sym typeface="Verdana"/>
              </a:rPr>
              <a:t>Parketmagistraten</a:t>
            </a:r>
          </a:p>
          <a:p>
            <a:pPr marL="914400" lvl="1" indent="-323215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90"/>
              <a:buFont typeface="Verdana"/>
              <a:buAutoNum type="alphaLcPeriod"/>
            </a:pPr>
            <a:r>
              <a:rPr lang="nl-BE" sz="1490" dirty="0">
                <a:latin typeface="Verdana"/>
                <a:ea typeface="Verdana"/>
                <a:cs typeface="Verdana"/>
                <a:sym typeface="Verdana"/>
              </a:rPr>
              <a:t>Regionale verschillen</a:t>
            </a:r>
          </a:p>
          <a:p>
            <a:pPr marL="591185" lvl="1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90"/>
              <a:buNone/>
            </a:pPr>
            <a:endParaRPr lang="nl-BE" sz="1490" dirty="0"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44805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30"/>
              <a:buFont typeface="Verdana"/>
              <a:buAutoNum type="arabicPeriod"/>
            </a:pPr>
            <a:r>
              <a:rPr lang="nl-BE" sz="1829" dirty="0">
                <a:latin typeface="Verdana"/>
                <a:ea typeface="Verdana"/>
                <a:cs typeface="Verdana"/>
                <a:sym typeface="Verdana"/>
              </a:rPr>
              <a:t>Notarissen </a:t>
            </a:r>
          </a:p>
          <a:p>
            <a:pPr marL="914400" lvl="1" indent="-323215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90"/>
              <a:buFont typeface="Verdana"/>
              <a:buAutoNum type="alphaLcPeriod"/>
            </a:pPr>
            <a:r>
              <a:rPr lang="nl-BE" sz="1490" dirty="0">
                <a:latin typeface="Verdana"/>
                <a:ea typeface="Verdana"/>
                <a:cs typeface="Verdana"/>
                <a:sym typeface="Verdana"/>
              </a:rPr>
              <a:t>Belang van opleiding hieromtrent</a:t>
            </a: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4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/>
          </a:bodyPr>
          <a:lstStyle/>
          <a:p>
            <a:r>
              <a:rPr lang="nl-BE" sz="2800" b="1" dirty="0">
                <a:latin typeface="Verdana"/>
                <a:ea typeface="Verdana"/>
                <a:cs typeface="Verdana"/>
                <a:sym typeface="Verdana"/>
              </a:rPr>
              <a:t>C. Gehanteerde maatregelen en middelen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55606"/>
            <a:ext cx="8640960" cy="5040560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nl-BE" sz="2100" b="1" dirty="0">
                <a:latin typeface="Verdana"/>
                <a:ea typeface="Verdana"/>
                <a:cs typeface="Verdana"/>
                <a:sym typeface="Verdana"/>
              </a:rPr>
              <a:t>(vi) Family Justice Centers </a:t>
            </a:r>
          </a:p>
          <a:p>
            <a:pPr marL="457200" lvl="0" indent="-355600">
              <a:spcBef>
                <a:spcPts val="1200"/>
              </a:spcBef>
              <a:spcAft>
                <a:spcPts val="0"/>
              </a:spcAft>
              <a:buSzPts val="2000"/>
              <a:buFont typeface="Verdana"/>
              <a:buAutoNum type="arabi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Familierechters </a:t>
            </a:r>
          </a:p>
          <a:p>
            <a:pPr marL="914400" lvl="1" indent="-330200">
              <a:spcBef>
                <a:spcPts val="0"/>
              </a:spcBef>
              <a:spcAft>
                <a:spcPts val="0"/>
              </a:spcAft>
              <a:buSzPts val="1600"/>
              <a:buFont typeface="Verdana"/>
              <a:buAutoNum type="alphaLcPeriod"/>
            </a:pPr>
            <a:r>
              <a:rPr lang="nl-BE" sz="1600" dirty="0">
                <a:latin typeface="Verdana"/>
                <a:ea typeface="Verdana"/>
                <a:cs typeface="Verdana"/>
                <a:sym typeface="Verdana"/>
              </a:rPr>
              <a:t>Regionale verschillen  </a:t>
            </a:r>
          </a:p>
          <a:p>
            <a:pPr marL="584200" lvl="1" indent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lang="nl-BE" sz="1600" dirty="0"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55600">
              <a:spcBef>
                <a:spcPts val="0"/>
              </a:spcBef>
              <a:spcAft>
                <a:spcPts val="0"/>
              </a:spcAft>
              <a:buSzPts val="2000"/>
              <a:buFont typeface="Verdana"/>
              <a:buAutoNum type="arabi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Parketmagistraten</a:t>
            </a:r>
          </a:p>
          <a:p>
            <a:pPr marL="914400" lvl="1" indent="-330200">
              <a:spcBef>
                <a:spcPts val="0"/>
              </a:spcBef>
              <a:spcAft>
                <a:spcPts val="0"/>
              </a:spcAft>
              <a:buSzPts val="1600"/>
              <a:buFont typeface="Verdana"/>
              <a:buAutoNum type="alphaLcPeriod"/>
            </a:pPr>
            <a:r>
              <a:rPr lang="nl-BE" sz="1600" dirty="0">
                <a:latin typeface="Verdana"/>
                <a:ea typeface="Verdana"/>
                <a:cs typeface="Verdana"/>
                <a:sym typeface="Verdana"/>
              </a:rPr>
              <a:t>Regionale verschillen  </a:t>
            </a:r>
          </a:p>
          <a:p>
            <a:pPr marL="0" lv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endParaRPr lang="nl-BE" sz="1490" dirty="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32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/>
          </a:bodyPr>
          <a:lstStyle/>
          <a:p>
            <a:r>
              <a:rPr lang="nl" sz="2800" b="1" dirty="0">
                <a:latin typeface="Verdana"/>
                <a:ea typeface="Verdana"/>
                <a:cs typeface="Verdana"/>
                <a:sym typeface="Verdana"/>
              </a:rPr>
              <a:t>D. Ervaren noden en/of beperkingen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55606"/>
            <a:ext cx="8640960" cy="5040560"/>
          </a:xfrm>
        </p:spPr>
        <p:txBody>
          <a:bodyPr/>
          <a:lstStyle/>
          <a:p>
            <a:pPr marL="93028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nl-BE" sz="2100" b="1" dirty="0">
                <a:latin typeface="Verdana"/>
                <a:ea typeface="Verdana"/>
                <a:cs typeface="Verdana"/>
                <a:sym typeface="Verdana"/>
              </a:rPr>
              <a:t>1.   Familierechters </a:t>
            </a:r>
          </a:p>
          <a:p>
            <a:pPr marL="914400" lvl="1" indent="-33432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Belang aanwezigheid O.M. ter zitting i.p.v. schriftelijke adviezen</a:t>
            </a:r>
          </a:p>
          <a:p>
            <a:pPr marL="914400" lvl="1" indent="-33432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Te grote afhankelijkheid O.M. op vlak van informatiewinning</a:t>
            </a:r>
          </a:p>
          <a:p>
            <a:pPr marL="914400" lvl="1" indent="-33432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Onmogelijkheid voor de familierechter om een medisch-psychologisch dan wel psychiatrisch onderzoek te bevelen of af te dwingen</a:t>
            </a:r>
          </a:p>
          <a:p>
            <a:pPr marL="914400" lvl="1" indent="-33432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Gebrek aan tijd</a:t>
            </a:r>
          </a:p>
          <a:p>
            <a:pPr marL="914400" lvl="1" indent="-33432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Gebrek aan capaciteit</a:t>
            </a:r>
          </a:p>
          <a:p>
            <a:pPr marL="914400" lvl="1" indent="-33432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Te lange wachttijden</a:t>
            </a:r>
          </a:p>
          <a:p>
            <a:pPr marL="914400" lvl="1" indent="-33432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Gebrek aan financiële middelen</a:t>
            </a:r>
          </a:p>
          <a:p>
            <a:pPr marL="914400" lvl="1" indent="-33432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Gebrek aan tools in urgente situaties van partnergeweld</a:t>
            </a:r>
          </a:p>
          <a:p>
            <a:pPr marL="914400" lvl="1" indent="-33432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Te hoge verwachtingen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endParaRPr lang="nl-BE" sz="1490" dirty="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279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/>
          </a:bodyPr>
          <a:lstStyle/>
          <a:p>
            <a:r>
              <a:rPr lang="nl" sz="2800" b="1" dirty="0">
                <a:latin typeface="Verdana"/>
                <a:ea typeface="Verdana"/>
                <a:cs typeface="Verdana"/>
                <a:sym typeface="Verdana"/>
              </a:rPr>
              <a:t>D. Ervaren noden en/of beperkingen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55606"/>
            <a:ext cx="8640960" cy="5040560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2100" b="1" dirty="0">
                <a:latin typeface="Verdana"/>
                <a:ea typeface="Verdana"/>
                <a:cs typeface="Verdana"/>
                <a:sym typeface="Verdana"/>
              </a:rPr>
              <a:t>2.   Parketmagistraten</a:t>
            </a:r>
          </a:p>
          <a:p>
            <a:pPr marL="914400" lvl="1" indent="-33655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700" dirty="0">
                <a:latin typeface="Verdana"/>
                <a:ea typeface="Verdana"/>
                <a:cs typeface="Verdana"/>
                <a:sym typeface="Verdana"/>
              </a:rPr>
              <a:t>Gebrek aan communicatie en informatiedoorstroming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700" dirty="0">
                <a:latin typeface="Verdana"/>
                <a:ea typeface="Verdana"/>
                <a:cs typeface="Verdana"/>
                <a:sym typeface="Verdana"/>
              </a:rPr>
              <a:t>Onvoldoende/trage doorstroom tussen justitie en hulpverlening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700" dirty="0">
                <a:latin typeface="Verdana"/>
                <a:ea typeface="Verdana"/>
                <a:cs typeface="Verdana"/>
                <a:sym typeface="Verdana"/>
              </a:rPr>
              <a:t>Onvoldoende/trage doorstroom binnen justitie (familierechtbank - jeugdrechtbank) 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700" dirty="0">
                <a:latin typeface="Verdana"/>
                <a:ea typeface="Verdana"/>
                <a:cs typeface="Verdana"/>
                <a:sym typeface="Verdana"/>
              </a:rPr>
              <a:t>Rol van de advocaten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700" dirty="0">
                <a:latin typeface="Verdana"/>
                <a:ea typeface="Verdana"/>
                <a:cs typeface="Verdana"/>
                <a:sym typeface="Verdana"/>
              </a:rPr>
              <a:t>Wachtlijsten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700" dirty="0">
                <a:latin typeface="Verdana"/>
                <a:ea typeface="Verdana"/>
                <a:cs typeface="Verdana"/>
                <a:sym typeface="Verdana"/>
              </a:rPr>
              <a:t>Beperkte digitalisering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700" dirty="0">
                <a:latin typeface="Verdana"/>
                <a:ea typeface="Verdana"/>
                <a:cs typeface="Verdana"/>
                <a:sym typeface="Verdana"/>
              </a:rPr>
              <a:t>Beperkt aantal tolken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700" dirty="0">
                <a:latin typeface="Verdana"/>
                <a:ea typeface="Verdana"/>
                <a:cs typeface="Verdana"/>
                <a:sym typeface="Verdana"/>
              </a:rPr>
              <a:t>Gebrek aan middelen op politioneel en justitieel niveau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700" dirty="0">
                <a:latin typeface="Verdana"/>
                <a:ea typeface="Verdana"/>
                <a:cs typeface="Verdana"/>
                <a:sym typeface="Verdana"/>
              </a:rPr>
              <a:t>Gebrek aan capaciteit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700" dirty="0">
                <a:latin typeface="Verdana"/>
                <a:ea typeface="Verdana"/>
                <a:cs typeface="Verdana"/>
                <a:sym typeface="Verdana"/>
              </a:rPr>
              <a:t>Beperkingen op strafrechtelijk vlak</a:t>
            </a:r>
          </a:p>
          <a:p>
            <a:pPr marL="0" lv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endParaRPr lang="nl-BE" sz="1490" dirty="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816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/>
          </a:bodyPr>
          <a:lstStyle/>
          <a:p>
            <a:r>
              <a:rPr lang="nl" sz="2800" b="1" dirty="0">
                <a:latin typeface="Verdana"/>
                <a:ea typeface="Verdana"/>
                <a:cs typeface="Verdana"/>
                <a:sym typeface="Verdana"/>
              </a:rPr>
              <a:t>D. Ervaren noden en/of beperkingen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55606"/>
            <a:ext cx="8640960" cy="5040560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2200" b="1" dirty="0">
                <a:latin typeface="Verdana"/>
                <a:ea typeface="Verdana"/>
                <a:cs typeface="Verdana"/>
                <a:sym typeface="Verdana"/>
              </a:rPr>
              <a:t>3.   Notarissen</a:t>
            </a:r>
          </a:p>
          <a:p>
            <a:pPr marL="914400" lvl="1" indent="-3429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Nood aan opleidingen</a:t>
            </a:r>
          </a:p>
          <a:p>
            <a:pPr marL="9144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Gebrek aan veiligheidsmaatregelen</a:t>
            </a:r>
          </a:p>
          <a:p>
            <a:pPr marL="9144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Gebrek aan communicatietools</a:t>
            </a:r>
          </a:p>
          <a:p>
            <a:pPr marL="9144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Gebrek aan informatie omtrent opsporing en werkwijze</a:t>
            </a:r>
          </a:p>
          <a:p>
            <a:pPr marL="0" lv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endParaRPr lang="nl-BE" sz="1490" dirty="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359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 fontScale="90000"/>
          </a:bodyPr>
          <a:lstStyle/>
          <a:p>
            <a:r>
              <a:rPr lang="nl" sz="2800" b="1" dirty="0">
                <a:latin typeface="Verdana"/>
                <a:ea typeface="Verdana"/>
                <a:cs typeface="Verdana"/>
                <a:sym typeface="Verdana"/>
              </a:rPr>
              <a:t>E. Voorstellen ter verbetering van het wetgevend kader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55606"/>
            <a:ext cx="8640960" cy="5040560"/>
          </a:xfrm>
        </p:spPr>
        <p:txBody>
          <a:bodyPr/>
          <a:lstStyle/>
          <a:p>
            <a:pPr marL="115412" lvl="0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nl-BE" sz="2300" b="1" dirty="0">
                <a:latin typeface="Verdana"/>
                <a:ea typeface="Verdana"/>
                <a:cs typeface="Verdana"/>
                <a:sym typeface="Verdana"/>
              </a:rPr>
              <a:t>1.  Familierechters</a:t>
            </a:r>
          </a:p>
          <a:p>
            <a:pPr marL="914400" lvl="1" indent="-32353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Geen behoefte aan wetswijzigingen of nieuwe regelgeving</a:t>
            </a:r>
          </a:p>
          <a:p>
            <a:pPr marL="914400" lvl="1" indent="-32353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Systematische aanwezigheid O.M. ter zitting</a:t>
            </a:r>
          </a:p>
          <a:p>
            <a:pPr marL="914400" lvl="1" indent="-32353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Passerelle familierechtbank - jeugdrechtbank</a:t>
            </a:r>
          </a:p>
          <a:p>
            <a:pPr marL="914400" lvl="1" indent="-32353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Maatschappelijke bewustmaking en sensibilisering</a:t>
            </a:r>
          </a:p>
          <a:p>
            <a:pPr marL="914400" lvl="1" indent="-32353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Verplichte behandeling van de zaak op inleidingszitting</a:t>
            </a:r>
          </a:p>
          <a:p>
            <a:pPr marL="914400" lvl="1" indent="-32353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Creatie van wettelijk kader om contact- en straatverbod te laten doorwerken tot na het definitief worden van de scheiding </a:t>
            </a:r>
          </a:p>
          <a:p>
            <a:pPr marL="914400" lvl="1" indent="-32353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Verduidelijking wettekst op het vlak van het hoorrecht van de minderjarige</a:t>
            </a:r>
          </a:p>
          <a:p>
            <a:pPr marL="1314450" lvl="2" indent="-32353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600" dirty="0">
                <a:latin typeface="Verdana"/>
                <a:ea typeface="Verdana"/>
                <a:cs typeface="Verdana"/>
                <a:sym typeface="Verdana"/>
              </a:rPr>
              <a:t>Wat indien rechter tijdens gesprek met minderjarige voor het eerst geconfronteerd wordt met melding geweld?</a:t>
            </a:r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endParaRPr lang="nl-BE" sz="1900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nl-BE" sz="2300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endParaRPr lang="nl-BE" sz="1490" dirty="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830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 fontScale="90000"/>
          </a:bodyPr>
          <a:lstStyle/>
          <a:p>
            <a:r>
              <a:rPr lang="nl" sz="2800" b="1" dirty="0">
                <a:latin typeface="Verdana"/>
                <a:ea typeface="Verdana"/>
                <a:cs typeface="Verdana"/>
                <a:sym typeface="Verdana"/>
              </a:rPr>
              <a:t>E. Voorstellen ter verbetering van het wetgevend kader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55606"/>
            <a:ext cx="8640960" cy="5040560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2442" b="1" dirty="0">
                <a:latin typeface="Verdana"/>
                <a:ea typeface="Verdana"/>
                <a:cs typeface="Verdana"/>
                <a:sym typeface="Verdana"/>
              </a:rPr>
              <a:t>2.   Parketmagistraten</a:t>
            </a:r>
          </a:p>
          <a:p>
            <a:pPr marL="914400" lvl="1" indent="-301738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42" dirty="0">
                <a:latin typeface="Verdana"/>
                <a:ea typeface="Verdana"/>
                <a:cs typeface="Verdana"/>
                <a:sym typeface="Verdana"/>
              </a:rPr>
              <a:t>Geen behoefte aan wetswijzigingen of nieuwe regelgeving</a:t>
            </a:r>
          </a:p>
          <a:p>
            <a:pPr marL="914400" lvl="1" indent="-301738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42" dirty="0">
                <a:latin typeface="Verdana"/>
                <a:ea typeface="Verdana"/>
                <a:cs typeface="Verdana"/>
                <a:sym typeface="Verdana"/>
              </a:rPr>
              <a:t>Meer ruimte voor onmiddellijke hulpverlening </a:t>
            </a:r>
          </a:p>
          <a:p>
            <a:pPr marL="914400" lvl="1" indent="-301738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42" dirty="0">
                <a:latin typeface="Verdana"/>
                <a:ea typeface="Verdana"/>
                <a:cs typeface="Verdana"/>
                <a:sym typeface="Verdana"/>
              </a:rPr>
              <a:t>Oprichting Family Justice Centers </a:t>
            </a:r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nl-BE" sz="2442" b="1" dirty="0">
                <a:latin typeface="Verdana"/>
                <a:ea typeface="Verdana"/>
                <a:cs typeface="Verdana"/>
                <a:sym typeface="Verdana"/>
              </a:rPr>
              <a:t>3.   Notarissen</a:t>
            </a:r>
          </a:p>
          <a:p>
            <a:pPr marL="914400" lvl="0" indent="-301738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42" dirty="0">
                <a:latin typeface="Verdana"/>
                <a:ea typeface="Verdana"/>
                <a:cs typeface="Verdana"/>
                <a:sym typeface="Verdana"/>
              </a:rPr>
              <a:t>Opleidingen en tools voor notaris </a:t>
            </a:r>
          </a:p>
          <a:p>
            <a:pPr marL="914400" lvl="0" indent="-301738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42" dirty="0">
                <a:latin typeface="Verdana"/>
                <a:ea typeface="Verdana"/>
                <a:cs typeface="Verdana"/>
                <a:sym typeface="Verdana"/>
              </a:rPr>
              <a:t>Organisatie van meer beveiligde context </a:t>
            </a:r>
          </a:p>
          <a:p>
            <a:pPr marL="914400" lvl="0" indent="-301738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842" dirty="0">
                <a:latin typeface="Verdana"/>
                <a:ea typeface="Verdana"/>
                <a:cs typeface="Verdana"/>
                <a:sym typeface="Verdana"/>
              </a:rPr>
              <a:t>Duidelijk onderscheid tussen eventuele schending beroepsgeheim vs. eventuele meldingsplicht als openbaar ambtenaar</a:t>
            </a:r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96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78964" y="404664"/>
            <a:ext cx="8640960" cy="549844"/>
          </a:xfrm>
        </p:spPr>
        <p:txBody>
          <a:bodyPr>
            <a:noAutofit/>
          </a:bodyPr>
          <a:lstStyle/>
          <a:p>
            <a:r>
              <a:rPr lang="nl" b="1" dirty="0">
                <a:latin typeface="Verdana"/>
                <a:ea typeface="Verdana"/>
                <a:cs typeface="Verdana"/>
                <a:sym typeface="Verdana"/>
              </a:rPr>
              <a:t>Methodologie: algemeen</a:t>
            </a:r>
            <a:endParaRPr lang="nl-NL" b="1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4294967295"/>
          </p:nvPr>
        </p:nvSpPr>
        <p:spPr>
          <a:xfrm>
            <a:off x="251520" y="1248780"/>
            <a:ext cx="8640960" cy="5040560"/>
          </a:xfrm>
        </p:spPr>
        <p:txBody>
          <a:bodyPr/>
          <a:lstStyle/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nl-BE" sz="2000" b="1" dirty="0">
                <a:latin typeface="Verdana"/>
                <a:ea typeface="Verdana"/>
                <a:cs typeface="Verdana"/>
                <a:sym typeface="Verdana"/>
              </a:rPr>
              <a:t>Bevraging van verschillende (representatieve) organisaties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Hoge Raad voor de Justitie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College van de hoven en rechtbanken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Nationale Kamer van Notarissen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College van procureurs-generaal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Family Justice Center Antwerpen</a:t>
            </a:r>
            <a:br>
              <a:rPr lang="nl-BE" sz="2000" dirty="0">
                <a:latin typeface="Verdana"/>
                <a:ea typeface="Verdana"/>
                <a:cs typeface="Verdana"/>
                <a:sym typeface="Verdana"/>
              </a:rPr>
            </a:br>
            <a:endParaRPr lang="nl-BE" sz="2000" dirty="0">
              <a:latin typeface="Verdana"/>
              <a:ea typeface="Verdana"/>
              <a:cs typeface="Verdana"/>
              <a:sym typeface="Verdana"/>
            </a:endParaRPr>
          </a:p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nl-BE" sz="2000" b="1" dirty="0">
                <a:latin typeface="Verdana"/>
                <a:ea typeface="Verdana"/>
                <a:cs typeface="Verdana"/>
                <a:sym typeface="Verdana"/>
              </a:rPr>
              <a:t>Bevraging van sleutelfiguren uit magistratuur, notariaat en justitieassistenten </a:t>
            </a: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Magistraten in familiezaken (zetel en O.M.)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Notarissen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2000" dirty="0">
                <a:latin typeface="Verdana"/>
                <a:ea typeface="Verdana"/>
                <a:cs typeface="Verdana"/>
                <a:sym typeface="Verdana"/>
              </a:rPr>
              <a:t>Justitieassistenten</a:t>
            </a:r>
          </a:p>
          <a:p>
            <a:pPr marL="457200" lvl="1" indent="0">
              <a:buNone/>
            </a:pPr>
            <a:endParaRPr lang="nl-NL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Picture 2" descr="UNamur Logo — Université de Namur">
            <a:extLst>
              <a:ext uri="{FF2B5EF4-FFF2-40B4-BE49-F238E27FC236}">
                <a16:creationId xmlns:a16="http://schemas.microsoft.com/office/drawing/2014/main" id="{9BF98E24-A90F-4C2D-ADE0-127EBD948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00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918"/>
    </mc:Choice>
    <mc:Fallback xmlns="">
      <p:transition spd="slow" advTm="73918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 fontScale="90000"/>
          </a:bodyPr>
          <a:lstStyle/>
          <a:p>
            <a:r>
              <a:rPr lang="nl" sz="2800" b="1" dirty="0">
                <a:latin typeface="Verdana"/>
                <a:ea typeface="Verdana"/>
                <a:cs typeface="Verdana"/>
                <a:sym typeface="Verdana"/>
              </a:rPr>
              <a:t>F. Houding ten aanzien van bestaande voorstellen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55606"/>
            <a:ext cx="8640960" cy="5040560"/>
          </a:xfrm>
        </p:spPr>
        <p:txBody>
          <a:bodyPr/>
          <a:lstStyle/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nl-BE" b="1" dirty="0">
                <a:latin typeface="Verdana"/>
                <a:ea typeface="Verdana"/>
                <a:cs typeface="Verdana"/>
                <a:sym typeface="Verdana"/>
              </a:rPr>
              <a:t>Familierechters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Uniforme definitie partnergeweld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Uitbreiding basisopleiding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Ouderlijk gezag en verblijfsregeling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Informatiedoorstroom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Casusoverleg binnen het kader van een protocol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Gespecialiseerd rechtscollege naar voorbeeld van Spanje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Uitsluiting bemiddeling in geval van intrafamiliaal geweld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Aanwezigheid kinderen als strafverzwarende omstandigheid</a:t>
            </a:r>
          </a:p>
          <a:p>
            <a:pPr marL="914400" lvl="0" indent="0">
              <a:spcBef>
                <a:spcPts val="1200"/>
              </a:spcBef>
              <a:spcAft>
                <a:spcPts val="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721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 fontScale="90000"/>
          </a:bodyPr>
          <a:lstStyle/>
          <a:p>
            <a:r>
              <a:rPr lang="nl" sz="2800" b="1" dirty="0">
                <a:latin typeface="Verdana"/>
                <a:ea typeface="Verdana"/>
                <a:cs typeface="Verdana"/>
                <a:sym typeface="Verdana"/>
              </a:rPr>
              <a:t>F. Houding ten aanzien van bestaande voorstellen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55606"/>
            <a:ext cx="8640960" cy="5040560"/>
          </a:xfrm>
        </p:spPr>
        <p:txBody>
          <a:bodyPr/>
          <a:lstStyle/>
          <a:p>
            <a:pPr marL="114300" lvl="0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nl-BE" sz="2000" b="1" dirty="0">
                <a:latin typeface="Verdana"/>
                <a:ea typeface="Verdana"/>
                <a:cs typeface="Verdana"/>
                <a:sym typeface="Verdana"/>
              </a:rPr>
              <a:t>2.</a:t>
            </a:r>
            <a:r>
              <a:rPr lang="nl-BE" b="1" dirty="0">
                <a:latin typeface="Verdana"/>
                <a:ea typeface="Verdana"/>
                <a:cs typeface="Verdana"/>
                <a:sym typeface="Verdana"/>
              </a:rPr>
              <a:t> Parketmagistraten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Uniforme definitie partnergeweld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Uitbreiding basisopleiding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Ouderlijk gezag en verblijfsregeling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Informatiedoorstroom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Casusoverleg binnen het kader van een protocol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Gespecialiseerd rechtscollege naar voorbeeld van Spanje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Uitsluiting bemiddeling in geval van intrafamiliaal geweld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Aanwezigheid kinderen als strafverzwarende omstandigheid</a:t>
            </a:r>
          </a:p>
          <a:p>
            <a:pPr marL="914400" lvl="0" indent="0">
              <a:spcBef>
                <a:spcPts val="1200"/>
              </a:spcBef>
              <a:spcAft>
                <a:spcPts val="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1457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 fontScale="90000"/>
          </a:bodyPr>
          <a:lstStyle/>
          <a:p>
            <a:r>
              <a:rPr lang="nl" sz="2800" b="1" dirty="0">
                <a:latin typeface="Verdana"/>
                <a:ea typeface="Verdana"/>
                <a:cs typeface="Verdana"/>
                <a:sym typeface="Verdana"/>
              </a:rPr>
              <a:t>F. Houding ten aanzien van bestaande voorstellen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55606"/>
            <a:ext cx="8640960" cy="5040560"/>
          </a:xfrm>
        </p:spPr>
        <p:txBody>
          <a:bodyPr/>
          <a:lstStyle/>
          <a:p>
            <a:pPr marL="114300" lvl="0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nl-BE" sz="2000" b="1" dirty="0">
                <a:latin typeface="Verdana"/>
                <a:ea typeface="Verdana"/>
                <a:cs typeface="Verdana"/>
                <a:sym typeface="Verdana"/>
              </a:rPr>
              <a:t>3.</a:t>
            </a:r>
            <a:r>
              <a:rPr lang="nl-BE" b="1" dirty="0">
                <a:latin typeface="Verdana"/>
                <a:ea typeface="Verdana"/>
                <a:cs typeface="Verdana"/>
                <a:sym typeface="Verdana"/>
              </a:rPr>
              <a:t> Notarissen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Uniforme definitie partnergeweld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Ouderlijk gezag en verblijfsregeling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Gespecialiseerd rechtscollege naar voorbeeld van Spanje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Uitsluiting bemiddeling in geval van intrafamiliaal geweld</a:t>
            </a:r>
          </a:p>
          <a:p>
            <a:pPr marL="914400" lvl="1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Aanwezigheid kinderen als strafverzwarende omstandigheid</a:t>
            </a:r>
          </a:p>
          <a:p>
            <a:pPr marL="914400" lvl="0" indent="0">
              <a:spcBef>
                <a:spcPts val="1200"/>
              </a:spcBef>
              <a:spcAft>
                <a:spcPts val="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80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 </a:t>
            </a:r>
          </a:p>
        </p:txBody>
      </p:sp>
      <p:sp>
        <p:nvSpPr>
          <p:cNvPr id="4" name="Subtitel 3"/>
          <p:cNvSpPr>
            <a:spLocks noGrp="1"/>
          </p:cNvSpPr>
          <p:nvPr>
            <p:ph type="subTitle" idx="1"/>
          </p:nvPr>
        </p:nvSpPr>
        <p:spPr>
          <a:xfrm>
            <a:off x="755576" y="1484738"/>
            <a:ext cx="8064896" cy="4032494"/>
          </a:xfrm>
        </p:spPr>
        <p:txBody>
          <a:bodyPr>
            <a:normAutofit/>
          </a:bodyPr>
          <a:lstStyle/>
          <a:p>
            <a:pPr algn="ctr"/>
            <a:r>
              <a:rPr lang="nl-NL" sz="4400" b="1" dirty="0"/>
              <a:t>Bedankt voor jullie aandacht!</a:t>
            </a:r>
            <a:endParaRPr lang="nl-NL" sz="4400" dirty="0"/>
          </a:p>
        </p:txBody>
      </p:sp>
      <p:pic>
        <p:nvPicPr>
          <p:cNvPr id="6" name="Picture 2" descr="UNamur Logo — Université de Namur">
            <a:extLst>
              <a:ext uri="{FF2B5EF4-FFF2-40B4-BE49-F238E27FC236}">
                <a16:creationId xmlns:a16="http://schemas.microsoft.com/office/drawing/2014/main" id="{E002A2F5-C7EF-4AFF-81D0-4DF38675D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509" y="5104566"/>
            <a:ext cx="1618883" cy="179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570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298"/>
    </mc:Choice>
    <mc:Fallback xmlns="">
      <p:transition spd="slow" advTm="5429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30884"/>
            <a:ext cx="8640960" cy="549844"/>
          </a:xfrm>
        </p:spPr>
        <p:txBody>
          <a:bodyPr>
            <a:noAutofit/>
          </a:bodyPr>
          <a:lstStyle/>
          <a:p>
            <a:r>
              <a:rPr lang="nl" b="1" dirty="0">
                <a:latin typeface="Verdana"/>
                <a:ea typeface="Verdana"/>
                <a:cs typeface="Verdana"/>
                <a:sym typeface="Verdana"/>
              </a:rPr>
              <a:t>Methodologie: bevraging van sleutelfiguren</a:t>
            </a:r>
            <a:endParaRPr lang="en-GB" b="1" dirty="0"/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EAAB9E7D-1A4C-4C12-A666-8C34170F4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Google Shape;113;p22">
            <a:extLst>
              <a:ext uri="{FF2B5EF4-FFF2-40B4-BE49-F238E27FC236}">
                <a16:creationId xmlns:a16="http://schemas.microsoft.com/office/drawing/2014/main" id="{0C5F4EC4-BE46-480D-B91B-7C419A93637F}"/>
              </a:ext>
            </a:extLst>
          </p:cNvPr>
          <p:cNvPicPr preferRelativeResize="0">
            <a:picLocks noGrp="1"/>
          </p:cNvPicPr>
          <p:nvPr>
            <p:ph idx="1"/>
          </p:nvPr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3528" y="1124744"/>
            <a:ext cx="8352928" cy="4506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9228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653"/>
    </mc:Choice>
    <mc:Fallback xmlns="">
      <p:transition spd="slow" advTm="7165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 </a:t>
            </a:r>
          </a:p>
        </p:txBody>
      </p:sp>
      <p:sp>
        <p:nvSpPr>
          <p:cNvPr id="4" name="Subtitel 3"/>
          <p:cNvSpPr>
            <a:spLocks noGrp="1"/>
          </p:cNvSpPr>
          <p:nvPr>
            <p:ph type="subTitle" idx="1"/>
          </p:nvPr>
        </p:nvSpPr>
        <p:spPr>
          <a:xfrm>
            <a:off x="755576" y="1484738"/>
            <a:ext cx="8064896" cy="4032494"/>
          </a:xfrm>
        </p:spPr>
        <p:txBody>
          <a:bodyPr>
            <a:normAutofit/>
          </a:bodyPr>
          <a:lstStyle/>
          <a:p>
            <a:pPr algn="ctr"/>
            <a:r>
              <a:rPr lang="nl-NL" sz="4400" b="1" dirty="0"/>
              <a:t>BEVRAGING VAN (REPRESENTATIEVE) ORGANISATIES</a:t>
            </a:r>
          </a:p>
          <a:p>
            <a:pPr algn="ctr"/>
            <a:endParaRPr lang="nl-NL" sz="4400" dirty="0"/>
          </a:p>
        </p:txBody>
      </p:sp>
      <p:pic>
        <p:nvPicPr>
          <p:cNvPr id="6" name="Picture 2" descr="UNamur Logo — Université de Namur">
            <a:extLst>
              <a:ext uri="{FF2B5EF4-FFF2-40B4-BE49-F238E27FC236}">
                <a16:creationId xmlns:a16="http://schemas.microsoft.com/office/drawing/2014/main" id="{E002A2F5-C7EF-4AFF-81D0-4DF38675D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509" y="5104566"/>
            <a:ext cx="1618883" cy="179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8818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298"/>
    </mc:Choice>
    <mc:Fallback xmlns="">
      <p:transition spd="slow" advTm="5429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640960" cy="549844"/>
          </a:xfrm>
        </p:spPr>
        <p:txBody>
          <a:bodyPr>
            <a:normAutofit fontScale="90000"/>
          </a:bodyPr>
          <a:lstStyle/>
          <a:p>
            <a:r>
              <a:rPr lang="nl" sz="2800" b="1" dirty="0"/>
              <a:t>Bevraging van (representatieve) organisaties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67662"/>
            <a:ext cx="8640960" cy="5040560"/>
          </a:xfrm>
        </p:spPr>
        <p:txBody>
          <a:bodyPr/>
          <a:lstStyle/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nl-BE" sz="1800" b="1" dirty="0">
                <a:latin typeface="Verdana"/>
                <a:ea typeface="Verdana"/>
                <a:cs typeface="Verdana"/>
                <a:sym typeface="Verdana"/>
              </a:rPr>
              <a:t>Hoge Raad voor de Justitie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Naar een betere aanpak van seksueel en intrafamiliaal geweld → tijdelijk huisverbod en </a:t>
            </a:r>
            <a:r>
              <a:rPr lang="nl-BE" sz="1800" dirty="0" err="1">
                <a:latin typeface="Verdana"/>
                <a:ea typeface="Verdana"/>
                <a:cs typeface="Verdana"/>
                <a:sym typeface="Verdana"/>
              </a:rPr>
              <a:t>hoogconflictueuze</a:t>
            </a: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 scheidingen 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Belang verhouding en samenwerking tussen verschillende actoren binnen de keten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Aanhangig maken van familiezaak als gevolg van tijdelijk huisverbod: onmiddellijke saisine familierechtbank?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 err="1">
                <a:latin typeface="Verdana"/>
                <a:ea typeface="Verdana"/>
                <a:cs typeface="Verdana"/>
                <a:sym typeface="Verdana"/>
              </a:rPr>
              <a:t>Hoogconflictueuze</a:t>
            </a: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 scheidingen: rol van de advocaat?  </a:t>
            </a:r>
            <a:br>
              <a:rPr lang="nl-BE" sz="2000" dirty="0">
                <a:latin typeface="Verdana"/>
                <a:ea typeface="Verdana"/>
                <a:cs typeface="Verdana"/>
                <a:sym typeface="Verdana"/>
              </a:rPr>
            </a:br>
            <a:endParaRPr lang="nl-BE" sz="2000" dirty="0">
              <a:latin typeface="Verdana"/>
              <a:ea typeface="Verdana"/>
              <a:cs typeface="Verdana"/>
              <a:sym typeface="Verdana"/>
            </a:endParaRPr>
          </a:p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nl-BE" sz="1800" b="1" dirty="0">
                <a:latin typeface="Verdana"/>
                <a:ea typeface="Verdana"/>
                <a:cs typeface="Verdana"/>
                <a:sym typeface="Verdana"/>
              </a:rPr>
              <a:t>College van de hoven en rechtbanken</a:t>
            </a:r>
          </a:p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nl-BE" sz="1800" b="1" dirty="0">
                <a:latin typeface="Verdana"/>
                <a:ea typeface="Verdana"/>
                <a:cs typeface="Verdana"/>
                <a:sym typeface="Verdana"/>
              </a:rPr>
              <a:t>Nationale Kamer van Notarissen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Weinig confrontatie, weinig informatie en weinig richtlijnen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Knelpunt: informatieverstrekking naar notarissen toe: waar melding maken van partnergeweld? </a:t>
            </a:r>
          </a:p>
          <a:p>
            <a:endParaRPr lang="en-GB" sz="2000" dirty="0">
              <a:solidFill>
                <a:schemeClr val="tx1"/>
              </a:solidFill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742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640960" cy="549844"/>
          </a:xfrm>
        </p:spPr>
        <p:txBody>
          <a:bodyPr>
            <a:normAutofit fontScale="90000"/>
          </a:bodyPr>
          <a:lstStyle/>
          <a:p>
            <a:r>
              <a:rPr lang="nl" sz="2800" b="1" dirty="0"/>
              <a:t>Bevraging van (representatieve) organisaties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67662"/>
            <a:ext cx="8640960" cy="5040560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1600" b="1" dirty="0">
                <a:latin typeface="Verdana"/>
                <a:ea typeface="Verdana"/>
                <a:cs typeface="Verdana"/>
                <a:sym typeface="Verdana"/>
              </a:rPr>
              <a:t>4.	College van procureurs-generaal </a:t>
            </a:r>
          </a:p>
          <a:p>
            <a:pPr marL="457200" lvl="0" indent="-308650">
              <a:spcBef>
                <a:spcPts val="120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400" u="sng" dirty="0">
                <a:latin typeface="Verdana"/>
                <a:ea typeface="Verdana"/>
                <a:cs typeface="Verdana"/>
                <a:sym typeface="Verdana"/>
              </a:rPr>
              <a:t>Tijdelijk huisverbod</a:t>
            </a:r>
          </a:p>
          <a:p>
            <a:pPr marL="914400" lvl="1" indent="-290830"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romanLcPeriod"/>
            </a:pP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Enorme werklast voor parket </a:t>
            </a:r>
          </a:p>
          <a:p>
            <a:pPr marL="914400" lvl="1" indent="-290830"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romanLcPeriod"/>
            </a:pP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Maatregel dekt niet alle situaties → vraag naar invoering autonoom contactverbod </a:t>
            </a:r>
          </a:p>
          <a:p>
            <a:pPr marL="457200" lvl="0" indent="-306893"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400" u="sng" dirty="0">
                <a:latin typeface="Verdana"/>
                <a:ea typeface="Verdana"/>
                <a:cs typeface="Verdana"/>
                <a:sym typeface="Verdana"/>
              </a:rPr>
              <a:t>Beroepsgeheim</a:t>
            </a:r>
          </a:p>
          <a:p>
            <a:pPr marL="914400" lvl="1" indent="-290830"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romanLcPeriod"/>
            </a:pP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Gevoeligheden aan Franstalige zijde in </a:t>
            </a:r>
            <a:r>
              <a:rPr lang="nl-BE" sz="1400" dirty="0" err="1">
                <a:latin typeface="Verdana"/>
                <a:ea typeface="Verdana"/>
                <a:cs typeface="Verdana"/>
                <a:sym typeface="Verdana"/>
              </a:rPr>
              <a:t>psycho</a:t>
            </a: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-</a:t>
            </a:r>
            <a:r>
              <a:rPr lang="nl-BE" sz="1400" dirty="0" err="1">
                <a:latin typeface="Verdana"/>
                <a:ea typeface="Verdana"/>
                <a:cs typeface="Verdana"/>
                <a:sym typeface="Verdana"/>
              </a:rPr>
              <a:t>medico</a:t>
            </a: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-sociale sector </a:t>
            </a:r>
          </a:p>
          <a:p>
            <a:pPr marL="914400" lvl="1" indent="-290830"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romanLcPeriod"/>
            </a:pP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Project Luik</a:t>
            </a:r>
          </a:p>
          <a:p>
            <a:pPr marL="457200" lvl="0" indent="-308650"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400" u="sng" dirty="0">
                <a:latin typeface="Verdana"/>
                <a:ea typeface="Verdana"/>
                <a:cs typeface="Verdana"/>
                <a:sym typeface="Verdana"/>
              </a:rPr>
              <a:t>Gebrek aan middelen </a:t>
            </a:r>
          </a:p>
          <a:p>
            <a:pPr marL="914400" lvl="1" indent="-290830"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romanLcPeriod"/>
            </a:pP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Maatschappij verwacht meer en meer dat O.M. een beschermende rol op zich neemt, terwijl basis nog altijd gelegen is in onderzoek en vervolging strafbare feiten </a:t>
            </a:r>
          </a:p>
          <a:p>
            <a:pPr marL="457200" lvl="0" indent="-308610"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alphaLcPeriod"/>
            </a:pPr>
            <a:r>
              <a:rPr lang="nl-BE" sz="1400" u="sng" dirty="0">
                <a:latin typeface="Verdana"/>
                <a:ea typeface="Verdana"/>
                <a:cs typeface="Verdana"/>
                <a:sym typeface="Verdana"/>
              </a:rPr>
              <a:t>Structurele moeilijkheden</a:t>
            </a:r>
          </a:p>
          <a:p>
            <a:pPr marL="914400" lvl="1" indent="-290830"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romanLcPeriod"/>
            </a:pP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Parket = draaischijf</a:t>
            </a:r>
          </a:p>
          <a:p>
            <a:pPr marL="914400" lvl="1" indent="-290830"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AutoNum type="romanLcPeriod"/>
            </a:pP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O.M. niet langer systematisch aanwezig </a:t>
            </a:r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nl-BE" sz="1600" b="1" dirty="0">
                <a:latin typeface="Verdana"/>
                <a:ea typeface="Verdana"/>
                <a:cs typeface="Verdana"/>
                <a:sym typeface="Verdana"/>
              </a:rPr>
              <a:t>5.	Family Justice Center Antwerpen </a:t>
            </a:r>
            <a:br>
              <a:rPr lang="nl-BE" sz="1600" b="1" dirty="0">
                <a:latin typeface="Verdana"/>
                <a:ea typeface="Verdana"/>
                <a:cs typeface="Verdana"/>
                <a:sym typeface="Verdana"/>
              </a:rPr>
            </a:br>
            <a:endParaRPr lang="nl-BE" sz="1600" b="1" dirty="0">
              <a:latin typeface="Verdana"/>
              <a:ea typeface="Verdana"/>
              <a:cs typeface="Verdana"/>
              <a:sym typeface="Verdana"/>
            </a:endParaRPr>
          </a:p>
          <a:p>
            <a:pPr marL="382271" lvl="0" indent="-228600">
              <a:spcBef>
                <a:spcPts val="0"/>
              </a:spcBef>
              <a:spcAft>
                <a:spcPts val="0"/>
              </a:spcAft>
              <a:buSzPct val="100000"/>
              <a:buAutoNum type="alphaLcPeriod"/>
            </a:pP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Multidisciplinair overleg tussen verscheidene actoren (politie, justitie en hulpverlening)  </a:t>
            </a:r>
          </a:p>
          <a:p>
            <a:pPr marL="382271" lvl="0" indent="-228600">
              <a:spcBef>
                <a:spcPts val="0"/>
              </a:spcBef>
              <a:spcAft>
                <a:spcPts val="0"/>
              </a:spcAft>
              <a:buSzPct val="100000"/>
              <a:buAutoNum type="alphaLcPeriod"/>
            </a:pP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Vertrouwelijk kader ( art. 458</a:t>
            </a:r>
            <a:r>
              <a:rPr lang="nl-BE" sz="1400" i="1" dirty="0">
                <a:latin typeface="Verdana"/>
                <a:ea typeface="Verdana"/>
                <a:cs typeface="Verdana"/>
                <a:sym typeface="Verdana"/>
              </a:rPr>
              <a:t>ter </a:t>
            </a:r>
            <a:r>
              <a:rPr lang="nl-BE" sz="1400" dirty="0" err="1">
                <a:latin typeface="Verdana"/>
                <a:ea typeface="Verdana"/>
                <a:cs typeface="Verdana"/>
                <a:sym typeface="Verdana"/>
              </a:rPr>
              <a:t>Sw</a:t>
            </a: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.)</a:t>
            </a:r>
          </a:p>
          <a:p>
            <a:pPr marL="382271" lvl="0" indent="-228600">
              <a:spcBef>
                <a:spcPts val="0"/>
              </a:spcBef>
              <a:spcAft>
                <a:spcPts val="0"/>
              </a:spcAft>
              <a:buSzPct val="100000"/>
              <a:buAutoNum type="alphaLcPeriod"/>
            </a:pP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Procureur neemt de eindbeslissing voor gevolgen op strafrechtelijk vlak</a:t>
            </a:r>
          </a:p>
          <a:p>
            <a:pPr marL="382271" lvl="0" indent="-228600">
              <a:spcBef>
                <a:spcPts val="0"/>
              </a:spcBef>
              <a:spcAft>
                <a:spcPts val="0"/>
              </a:spcAft>
              <a:buSzPct val="100000"/>
              <a:buAutoNum type="alphaLcPeriod"/>
            </a:pP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Voordeel bij tijdelijk huisverbod: mogelijkheid tot snel ageren</a:t>
            </a:r>
          </a:p>
          <a:p>
            <a:pPr marL="382271" lvl="0" indent="-228600">
              <a:spcBef>
                <a:spcPts val="0"/>
              </a:spcBef>
              <a:spcAft>
                <a:spcPts val="0"/>
              </a:spcAft>
              <a:buSzPct val="100000"/>
              <a:buAutoNum type="alphaLcPeriod"/>
            </a:pPr>
            <a:r>
              <a:rPr lang="nl-BE" sz="1400" dirty="0">
                <a:latin typeface="Verdana"/>
                <a:ea typeface="Verdana"/>
                <a:cs typeface="Verdana"/>
                <a:sym typeface="Verdana"/>
              </a:rPr>
              <a:t>Adviesnota’s naar de verschillende rechtbanken </a:t>
            </a: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217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 </a:t>
            </a:r>
          </a:p>
        </p:txBody>
      </p:sp>
      <p:sp>
        <p:nvSpPr>
          <p:cNvPr id="4" name="Subtitel 3"/>
          <p:cNvSpPr>
            <a:spLocks noGrp="1"/>
          </p:cNvSpPr>
          <p:nvPr>
            <p:ph type="subTitle" idx="1"/>
          </p:nvPr>
        </p:nvSpPr>
        <p:spPr>
          <a:xfrm>
            <a:off x="755576" y="1484738"/>
            <a:ext cx="8064896" cy="4032494"/>
          </a:xfrm>
        </p:spPr>
        <p:txBody>
          <a:bodyPr>
            <a:normAutofit/>
          </a:bodyPr>
          <a:lstStyle/>
          <a:p>
            <a:pPr algn="ctr"/>
            <a:r>
              <a:rPr lang="nl-NL" sz="4400" b="1" dirty="0"/>
              <a:t>BEVRAGING VAN SLEUTELFIGUREN UIT MAGISTRATUUR EN NOTARIAAT </a:t>
            </a:r>
            <a:endParaRPr lang="nl-NL" sz="4400" dirty="0"/>
          </a:p>
        </p:txBody>
      </p:sp>
      <p:pic>
        <p:nvPicPr>
          <p:cNvPr id="6" name="Picture 2" descr="UNamur Logo — Université de Namur">
            <a:extLst>
              <a:ext uri="{FF2B5EF4-FFF2-40B4-BE49-F238E27FC236}">
                <a16:creationId xmlns:a16="http://schemas.microsoft.com/office/drawing/2014/main" id="{E002A2F5-C7EF-4AFF-81D0-4DF38675D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509" y="5104566"/>
            <a:ext cx="1618883" cy="179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051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298"/>
    </mc:Choice>
    <mc:Fallback xmlns="">
      <p:transition spd="slow" advTm="5429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892480" cy="549844"/>
          </a:xfrm>
        </p:spPr>
        <p:txBody>
          <a:bodyPr>
            <a:normAutofit fontScale="90000"/>
          </a:bodyPr>
          <a:lstStyle/>
          <a:p>
            <a:r>
              <a:rPr lang="nl-BE" sz="2800" b="1" dirty="0">
                <a:latin typeface="Verdana"/>
                <a:ea typeface="Verdana"/>
                <a:cs typeface="Verdana"/>
                <a:sym typeface="Verdana"/>
              </a:rPr>
              <a:t>A. </a:t>
            </a:r>
            <a:r>
              <a:rPr lang="nl" sz="2800" b="1" dirty="0">
                <a:latin typeface="Verdana"/>
                <a:ea typeface="Verdana"/>
                <a:cs typeface="Verdana"/>
                <a:sym typeface="Verdana"/>
              </a:rPr>
              <a:t>Partnergeweld: begrip, frequentie en context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38975"/>
            <a:ext cx="8892480" cy="5040560"/>
          </a:xfrm>
        </p:spPr>
        <p:txBody>
          <a:bodyPr/>
          <a:lstStyle/>
          <a:p>
            <a:pPr marL="95250" indent="0"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nl-BE" b="1" dirty="0">
                <a:latin typeface="Verdana"/>
                <a:ea typeface="Verdana"/>
                <a:cs typeface="Verdana"/>
                <a:sym typeface="Verdana"/>
              </a:rPr>
              <a:t>1.   Familierechters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Ruime definitie 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Confrontatie met partnergeweld: frequent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Context: verblijfsregeling, gezinswoning en financiële regeling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Wijze van vaststelling</a:t>
            </a:r>
          </a:p>
          <a:p>
            <a:pPr marL="1371600" lvl="0" indent="-336550">
              <a:spcBef>
                <a:spcPts val="0"/>
              </a:spcBef>
              <a:spcAft>
                <a:spcPts val="0"/>
              </a:spcAft>
              <a:buSzPts val="1700"/>
              <a:buFont typeface="Verdana"/>
              <a:buChar char="-"/>
            </a:pPr>
            <a:r>
              <a:rPr lang="nl-BE" sz="1600" dirty="0">
                <a:latin typeface="Verdana"/>
                <a:ea typeface="Verdana"/>
                <a:cs typeface="Verdana"/>
                <a:sym typeface="Verdana"/>
              </a:rPr>
              <a:t>Klacht slachtoffer/advies O.M.</a:t>
            </a:r>
          </a:p>
          <a:p>
            <a:pPr marL="1371600" lvl="0" indent="-336550">
              <a:spcBef>
                <a:spcPts val="0"/>
              </a:spcBef>
              <a:spcAft>
                <a:spcPts val="0"/>
              </a:spcAft>
              <a:buSzPts val="1700"/>
              <a:buFont typeface="Verdana"/>
              <a:buChar char="-"/>
            </a:pPr>
            <a:r>
              <a:rPr lang="nl-BE" sz="1600" dirty="0">
                <a:latin typeface="Verdana"/>
                <a:ea typeface="Verdana"/>
                <a:cs typeface="Verdana"/>
                <a:sym typeface="Verdana"/>
              </a:rPr>
              <a:t>Gedrag/uitspraken ter zitting</a:t>
            </a:r>
          </a:p>
          <a:p>
            <a:pPr marL="1371600" lvl="0" indent="-336550">
              <a:spcBef>
                <a:spcPts val="0"/>
              </a:spcBef>
              <a:spcAft>
                <a:spcPts val="0"/>
              </a:spcAft>
              <a:buSzPts val="1700"/>
              <a:buFont typeface="Verdana"/>
              <a:buChar char="-"/>
            </a:pPr>
            <a:r>
              <a:rPr lang="nl-BE" sz="1600" dirty="0">
                <a:latin typeface="Verdana"/>
                <a:ea typeface="Verdana"/>
                <a:cs typeface="Verdana"/>
                <a:sym typeface="Verdana"/>
              </a:rPr>
              <a:t>Conclusies advocaat</a:t>
            </a:r>
          </a:p>
          <a:p>
            <a:pPr marL="1371600" lvl="0" indent="-336550">
              <a:spcBef>
                <a:spcPts val="0"/>
              </a:spcBef>
              <a:spcAft>
                <a:spcPts val="0"/>
              </a:spcAft>
              <a:buSzPts val="1700"/>
              <a:buFont typeface="Verdana"/>
              <a:buChar char="-"/>
            </a:pPr>
            <a:r>
              <a:rPr lang="nl-BE" sz="1600" dirty="0">
                <a:latin typeface="Verdana"/>
                <a:ea typeface="Verdana"/>
                <a:cs typeface="Verdana"/>
                <a:sym typeface="Verdana"/>
              </a:rPr>
              <a:t>Maatschappelijk onderzoek of sociale studie justitieassistent en/of politioneel onderzoek O.M.</a:t>
            </a:r>
            <a:endParaRPr lang="nl-BE" sz="2000" dirty="0">
              <a:latin typeface="Verdana"/>
              <a:ea typeface="Verdana"/>
              <a:cs typeface="Verdana"/>
              <a:sym typeface="Verdana"/>
            </a:endParaRPr>
          </a:p>
          <a:p>
            <a:pPr marL="0" indent="0">
              <a:buNone/>
            </a:pPr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750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17818"/>
            <a:ext cx="8784976" cy="549844"/>
          </a:xfrm>
        </p:spPr>
        <p:txBody>
          <a:bodyPr>
            <a:normAutofit fontScale="90000"/>
          </a:bodyPr>
          <a:lstStyle/>
          <a:p>
            <a:r>
              <a:rPr lang="nl-BE" sz="2800" b="1" dirty="0">
                <a:latin typeface="Verdana"/>
                <a:ea typeface="Verdana"/>
                <a:cs typeface="Verdana"/>
                <a:sym typeface="Verdana"/>
              </a:rPr>
              <a:t>A. </a:t>
            </a:r>
            <a:r>
              <a:rPr lang="nl" sz="2800" b="1" dirty="0">
                <a:latin typeface="Verdana"/>
                <a:ea typeface="Verdana"/>
                <a:cs typeface="Verdana"/>
                <a:sym typeface="Verdana"/>
              </a:rPr>
              <a:t>Partnergeweld: begrip, frequentie en context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55606"/>
            <a:ext cx="8640960" cy="5040560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nl-BE" b="1" dirty="0">
                <a:latin typeface="Verdana"/>
                <a:ea typeface="Verdana"/>
                <a:cs typeface="Verdana"/>
                <a:sym typeface="Verdana"/>
              </a:rPr>
              <a:t>2.   Parketmagistraten</a:t>
            </a:r>
          </a:p>
          <a:p>
            <a:pPr marL="914400" lvl="1" indent="-33655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Ruime definitie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Confrontatie met partnergeweld: frequent</a:t>
            </a:r>
          </a:p>
          <a:p>
            <a:pPr marL="914400" lvl="1" indent="-3365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Verdana"/>
              <a:buAutoNum type="alphaLcPeriod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Context en wijze van vaststelling</a:t>
            </a:r>
          </a:p>
          <a:p>
            <a:pPr marL="1371600" lvl="0" indent="-336550">
              <a:spcBef>
                <a:spcPts val="0"/>
              </a:spcBef>
              <a:spcAft>
                <a:spcPts val="0"/>
              </a:spcAft>
              <a:buSzPts val="1700"/>
              <a:buFont typeface="Verdana"/>
              <a:buChar char="-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Klacht slachtoffer</a:t>
            </a:r>
          </a:p>
          <a:p>
            <a:pPr marL="1371600" lvl="0" indent="-336550">
              <a:spcBef>
                <a:spcPts val="0"/>
              </a:spcBef>
              <a:spcAft>
                <a:spcPts val="0"/>
              </a:spcAft>
              <a:buSzPts val="1700"/>
              <a:buFont typeface="Verdana"/>
              <a:buChar char="-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Politie-interventie</a:t>
            </a:r>
          </a:p>
          <a:p>
            <a:pPr marL="1371600" lvl="0" indent="-336550">
              <a:spcBef>
                <a:spcPts val="0"/>
              </a:spcBef>
              <a:spcAft>
                <a:spcPts val="0"/>
              </a:spcAft>
              <a:buSzPts val="1700"/>
              <a:buFont typeface="Verdana"/>
              <a:buChar char="-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Signalen via hulpverlening </a:t>
            </a:r>
          </a:p>
          <a:p>
            <a:pPr marL="1371600" lvl="0" indent="-336550">
              <a:spcBef>
                <a:spcPts val="0"/>
              </a:spcBef>
              <a:spcAft>
                <a:spcPts val="0"/>
              </a:spcAft>
              <a:buSzPts val="1700"/>
              <a:buFont typeface="Verdana"/>
              <a:buChar char="-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Voorlegging medisch getuigschrift</a:t>
            </a:r>
          </a:p>
          <a:p>
            <a:pPr marL="1371600" lvl="0" indent="-336550">
              <a:spcBef>
                <a:spcPts val="0"/>
              </a:spcBef>
              <a:spcAft>
                <a:spcPts val="0"/>
              </a:spcAft>
              <a:buSzPts val="1700"/>
              <a:buFont typeface="Verdana"/>
              <a:buChar char="-"/>
            </a:pPr>
            <a:r>
              <a:rPr lang="nl-BE" sz="1800" dirty="0">
                <a:latin typeface="Verdana"/>
                <a:ea typeface="Verdana"/>
                <a:cs typeface="Verdana"/>
                <a:sym typeface="Verdana"/>
              </a:rPr>
              <a:t>Getuigenissen 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nl-BE" dirty="0">
              <a:latin typeface="Verdana"/>
              <a:ea typeface="Verdana"/>
              <a:cs typeface="Verdana"/>
              <a:sym typeface="Verdana"/>
            </a:endParaRPr>
          </a:p>
          <a:p>
            <a:pPr marL="0" indent="0">
              <a:buNone/>
            </a:pPr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5" name="Picture 2" descr="UNamur Logo — Université de Namur">
            <a:extLst>
              <a:ext uri="{FF2B5EF4-FFF2-40B4-BE49-F238E27FC236}">
                <a16:creationId xmlns:a16="http://schemas.microsoft.com/office/drawing/2014/main" id="{FBBAA561-DA8D-4289-9719-B9942353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35" y="5631698"/>
            <a:ext cx="1199365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01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28"/>
    </mc:Choice>
    <mc:Fallback xmlns="">
      <p:transition spd="slow" advTm="64128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18141</TotalTime>
  <Words>1117</Words>
  <Application>Microsoft Office PowerPoint</Application>
  <PresentationFormat>On-screen Show (4:3)</PresentationFormat>
  <Paragraphs>225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ＭＳ Ｐゴシック</vt:lpstr>
      <vt:lpstr>Arial</vt:lpstr>
      <vt:lpstr>Calibri</vt:lpstr>
      <vt:lpstr>Verdana</vt:lpstr>
      <vt:lpstr>Wingdings</vt:lpstr>
      <vt:lpstr>Office Theme</vt:lpstr>
      <vt:lpstr>Onderzoeksresultaten empirisch onderzoek </vt:lpstr>
      <vt:lpstr>Methodologie: algemeen</vt:lpstr>
      <vt:lpstr>Methodologie: bevraging van sleutelfiguren</vt:lpstr>
      <vt:lpstr> </vt:lpstr>
      <vt:lpstr>Bevraging van (representatieve) organisaties</vt:lpstr>
      <vt:lpstr>Bevraging van (representatieve) organisaties</vt:lpstr>
      <vt:lpstr> </vt:lpstr>
      <vt:lpstr>A. Partnergeweld: begrip, frequentie en context</vt:lpstr>
      <vt:lpstr>A. Partnergeweld: begrip, frequentie en context</vt:lpstr>
      <vt:lpstr>A. Partnergeweld: begrip, frequentie en context</vt:lpstr>
      <vt:lpstr>B. Opleiding</vt:lpstr>
      <vt:lpstr>C. Gehanteerde maatregelen en middelen</vt:lpstr>
      <vt:lpstr>C. Gehanteerde maatregelen en middelen</vt:lpstr>
      <vt:lpstr>C. Gehanteerde maatregelen en middelen</vt:lpstr>
      <vt:lpstr>D. Ervaren noden en/of beperkingen</vt:lpstr>
      <vt:lpstr>D. Ervaren noden en/of beperkingen</vt:lpstr>
      <vt:lpstr>D. Ervaren noden en/of beperkingen</vt:lpstr>
      <vt:lpstr>E. Voorstellen ter verbetering van het wetgevend kader</vt:lpstr>
      <vt:lpstr>E. Voorstellen ter verbetering van het wetgevend kader</vt:lpstr>
      <vt:lpstr>F. Houding ten aanzien van bestaande voorstellen</vt:lpstr>
      <vt:lpstr>F. Houding ten aanzien van bestaande voorstellen</vt:lpstr>
      <vt:lpstr>F. Houding ten aanzien van bestaande voorstellen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lambr</dc:creator>
  <cp:lastModifiedBy>HERMANS Emilie</cp:lastModifiedBy>
  <cp:revision>201</cp:revision>
  <cp:lastPrinted>2018-09-28T11:57:45Z</cp:lastPrinted>
  <dcterms:created xsi:type="dcterms:W3CDTF">2009-12-01T15:52:26Z</dcterms:created>
  <dcterms:modified xsi:type="dcterms:W3CDTF">2023-09-06T13:38:46Z</dcterms:modified>
</cp:coreProperties>
</file>