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7"/>
  </p:notesMasterIdLst>
  <p:sldIdLst>
    <p:sldId id="307" r:id="rId2"/>
    <p:sldId id="308" r:id="rId3"/>
    <p:sldId id="309" r:id="rId4"/>
    <p:sldId id="31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Lato" panose="020F0502020204030203" pitchFamily="34" charset="0"/>
      <p:regular r:id="rId62"/>
      <p:bold r:id="rId63"/>
      <p:italic r:id="rId64"/>
      <p:boldItalic r:id="rId65"/>
    </p:embeddedFont>
    <p:embeddedFont>
      <p:font typeface="Times" panose="02020603050405020304" pitchFamily="18" charset="0"/>
      <p:regular r:id="rId66"/>
      <p:bold r:id="rId67"/>
      <p:italic r:id="rId68"/>
      <p:boldItalic r:id="rId69"/>
    </p:embeddedFont>
    <p:embeddedFont>
      <p:font typeface="Verdana" panose="020B0604030504040204" pitchFamily="34" charset="0"/>
      <p:regular r:id="rId70"/>
      <p:bold r:id="rId71"/>
      <p:italic r:id="rId72"/>
      <p:boldItalic r:id="rId7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3" roundtripDataSignature="AMtx7mjeNcGIekVkXswy/Tselk738fYJ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C6F10E-F732-423D-A623-D33CA8634B56}">
  <a:tblStyle styleId="{F4C6F10E-F732-423D-A623-D33CA8634B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723D33-6573-494F-9E6F-17890A1B41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5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83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de05ae51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cde05ae51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de05ae51b_0_216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endParaRPr/>
          </a:p>
        </p:txBody>
      </p:sp>
      <p:sp>
        <p:nvSpPr>
          <p:cNvPr id="126" name="Google Shape;126;g2cde05ae51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de05ae51b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de05ae51b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2cde05ae51b_0_2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16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de05ae51b_0_265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cde05ae51b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de05ae51b_0_274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cde05ae51b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de05ae51b_0_280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cde05ae51b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de05ae51b_0_289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cde05ae51b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de05ae51b_0_295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2cde05ae51b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de05ae51b_0_303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2cde05ae51b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cde05ae51b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2946" y="685507"/>
            <a:ext cx="5012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4" name="Google Shape;194;g2cde05ae51b_0_312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cde05ae51b_0_312:notes"/>
          <p:cNvSpPr txBox="1"/>
          <p:nvPr/>
        </p:nvSpPr>
        <p:spPr>
          <a:xfrm>
            <a:off x="3885665" y="8686507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nl-BE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de05ae51b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de05ae51b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2cde05ae51b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6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de05ae51b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de05ae51b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g2cde05ae51b_0_8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26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de05ae51b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cde05ae51b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30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cde05ae51b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cde05ae51b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2cde05ae51b_0_4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31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cde05ae51b_0_557:notes"/>
          <p:cNvSpPr txBox="1">
            <a:spLocks noGrp="1"/>
          </p:cNvSpPr>
          <p:nvPr>
            <p:ph type="body" idx="1"/>
          </p:nvPr>
        </p:nvSpPr>
        <p:spPr>
          <a:xfrm>
            <a:off x="914934" y="4343985"/>
            <a:ext cx="5028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2cde05ae51b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ed38cdce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2ced38cdce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g2ced38cdcef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4" name="Google Shape;32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000000"/>
                </a:solidFill>
              </a:rPr>
              <a:t>38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000000"/>
                </a:solidFill>
              </a:rPr>
              <a:t>39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000000"/>
                </a:solidFill>
              </a:rPr>
              <a:t>40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41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362" name="Google Shape;36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42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de05ae51b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2cde05ae51b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2cde05ae51b_0_3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8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378" name="Google Shape;37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44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>
                <a:solidFill>
                  <a:srgbClr val="000000"/>
                </a:solidFill>
              </a:rPr>
              <a:t>45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cde05ae51b_0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3" name="Google Shape;393;g2cde05ae51b_0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cde05ae51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g2cde05ae51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dirty="0"/>
          </a:p>
        </p:txBody>
      </p:sp>
      <p:sp>
        <p:nvSpPr>
          <p:cNvPr id="413" name="Google Shape;413;g2cde05ae51b_0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49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cde05ae51b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cde05ae51b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cde05ae51b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51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cde05ae51b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cde05ae51b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2cde05ae51b_0_8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52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cde05ae51b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cde05ae51b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2cde05ae51b_0_5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53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6f78d0ccf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g26f78d0ccf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0" name="Google Shape;450;g26f78d0ccfe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54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6f78d0ccf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g26f78d0ccf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g26f78d0ccfe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55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de05ae51b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g2cde05ae51b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ed38cdc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ed38cdce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ced38cdc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BE"/>
              <a:t>12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3"/>
          <p:cNvPicPr preferRelativeResize="0"/>
          <p:nvPr/>
        </p:nvPicPr>
        <p:blipFill rotWithShape="1">
          <a:blip r:embed="rId2">
            <a:alphaModFix/>
          </a:blip>
          <a:srcRect t="4101" b="4101"/>
          <a:stretch/>
        </p:blipFill>
        <p:spPr>
          <a:xfrm>
            <a:off x="0" y="0"/>
            <a:ext cx="914400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611560" y="3861048"/>
            <a:ext cx="7848872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611560" y="4509074"/>
            <a:ext cx="784887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rgbClr val="4F4F4F"/>
              </a:buClr>
              <a:buSzPts val="1800"/>
              <a:buNone/>
              <a:defRPr sz="180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583" y="5154865"/>
            <a:ext cx="2518209" cy="15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3"/>
          <p:cNvSpPr/>
          <p:nvPr/>
        </p:nvSpPr>
        <p:spPr>
          <a:xfrm>
            <a:off x="207523" y="188640"/>
            <a:ext cx="8756965" cy="5926816"/>
          </a:xfrm>
          <a:prstGeom prst="rect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>
            <a:spLocks noGrp="1"/>
          </p:cNvSpPr>
          <p:nvPr>
            <p:ph type="ctrTitle"/>
          </p:nvPr>
        </p:nvSpPr>
        <p:spPr>
          <a:xfrm>
            <a:off x="323528" y="332702"/>
            <a:ext cx="8496944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subTitle" idx="1"/>
          </p:nvPr>
        </p:nvSpPr>
        <p:spPr>
          <a:xfrm>
            <a:off x="323528" y="980728"/>
            <a:ext cx="8496944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rgbClr val="4F4F4F"/>
              </a:buClr>
              <a:buSzPts val="2000"/>
              <a:buNone/>
              <a:defRPr sz="2000">
                <a:solidFill>
                  <a:srgbClr val="4F4F4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4"/>
          <p:cNvSpPr/>
          <p:nvPr/>
        </p:nvSpPr>
        <p:spPr>
          <a:xfrm>
            <a:off x="118533" y="188641"/>
            <a:ext cx="8845955" cy="630247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1310" y="6021288"/>
            <a:ext cx="1224974" cy="75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/>
          <p:nvPr/>
        </p:nvSpPr>
        <p:spPr>
          <a:xfrm>
            <a:off x="-9892" y="0"/>
            <a:ext cx="9153891" cy="6858000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5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6984776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ubTitle" idx="1"/>
          </p:nvPr>
        </p:nvSpPr>
        <p:spPr>
          <a:xfrm>
            <a:off x="755576" y="1484738"/>
            <a:ext cx="69847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0" name="Google Shape;3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1584" y="5154865"/>
            <a:ext cx="2518207" cy="154689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35"/>
          <p:cNvSpPr/>
          <p:nvPr/>
        </p:nvSpPr>
        <p:spPr>
          <a:xfrm>
            <a:off x="207523" y="188640"/>
            <a:ext cx="8756965" cy="5926816"/>
          </a:xfrm>
          <a:prstGeom prst="rect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474746"/>
              </a:buClr>
              <a:buSzPts val="2800"/>
              <a:buFont typeface="Noto Sans Symbols"/>
              <a:buChar char="▪"/>
              <a:defRPr sz="28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474746"/>
              </a:buClr>
              <a:buSzPts val="2400"/>
              <a:buFont typeface="Noto Sans Symbols"/>
              <a:buChar char="▪"/>
              <a:defRPr sz="24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Font typeface="Noto Sans Symbols"/>
              <a:buChar char="▪"/>
              <a:defRPr sz="20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Font typeface="Noto Sans Symbols"/>
              <a:buChar char="▪"/>
              <a:defRPr sz="16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Font typeface="Noto Sans Symbols"/>
              <a:buChar char="▪"/>
              <a:defRPr sz="1600">
                <a:solidFill>
                  <a:srgbClr val="47474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dt" idx="10"/>
          </p:nvPr>
        </p:nvSpPr>
        <p:spPr>
          <a:xfrm>
            <a:off x="179512" y="6563118"/>
            <a:ext cx="2133600" cy="17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ftr" idx="11"/>
          </p:nvPr>
        </p:nvSpPr>
        <p:spPr>
          <a:xfrm>
            <a:off x="2411760" y="6563118"/>
            <a:ext cx="4464496" cy="17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sldNum" idx="12"/>
          </p:nvPr>
        </p:nvSpPr>
        <p:spPr>
          <a:xfrm>
            <a:off x="6948265" y="6564706"/>
            <a:ext cx="720080" cy="17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  <p:sp>
        <p:nvSpPr>
          <p:cNvPr id="38" name="Google Shape;38;p36"/>
          <p:cNvSpPr/>
          <p:nvPr/>
        </p:nvSpPr>
        <p:spPr>
          <a:xfrm>
            <a:off x="118533" y="188641"/>
            <a:ext cx="8845955" cy="6302470"/>
          </a:xfrm>
          <a:prstGeom prst="rect">
            <a:avLst/>
          </a:prstGeom>
          <a:noFill/>
          <a:ln w="222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51310" y="6021288"/>
            <a:ext cx="1224974" cy="75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cde05ae51b_0_238"/>
          <p:cNvSpPr txBox="1">
            <a:spLocks noGrp="1"/>
          </p:cNvSpPr>
          <p:nvPr>
            <p:ph type="title"/>
          </p:nvPr>
        </p:nvSpPr>
        <p:spPr>
          <a:xfrm>
            <a:off x="107504" y="116632"/>
            <a:ext cx="89904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811A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2cde05ae51b_0_238"/>
          <p:cNvSpPr txBox="1">
            <a:spLocks noGrp="1"/>
          </p:cNvSpPr>
          <p:nvPr>
            <p:ph type="body" idx="1"/>
          </p:nvPr>
        </p:nvSpPr>
        <p:spPr>
          <a:xfrm>
            <a:off x="107504" y="836712"/>
            <a:ext cx="8928900" cy="52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2cde05ae51b_0_2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2cde05ae51b_0_2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g2cde05ae51b_0_238"/>
          <p:cNvSpPr txBox="1">
            <a:spLocks noGrp="1"/>
          </p:cNvSpPr>
          <p:nvPr>
            <p:ph type="sldNum" idx="12"/>
          </p:nvPr>
        </p:nvSpPr>
        <p:spPr>
          <a:xfrm>
            <a:off x="6477000" y="6357937"/>
            <a:ext cx="7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cde05ae51b_0_364"/>
          <p:cNvSpPr txBox="1">
            <a:spLocks noGrp="1"/>
          </p:cNvSpPr>
          <p:nvPr>
            <p:ph type="title"/>
          </p:nvPr>
        </p:nvSpPr>
        <p:spPr>
          <a:xfrm>
            <a:off x="107504" y="116632"/>
            <a:ext cx="89904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811A2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cde05ae51b_0_3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2cde05ae51b_0_3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2cde05ae51b_0_364"/>
          <p:cNvSpPr txBox="1">
            <a:spLocks noGrp="1"/>
          </p:cNvSpPr>
          <p:nvPr>
            <p:ph type="sldNum" idx="12"/>
          </p:nvPr>
        </p:nvSpPr>
        <p:spPr>
          <a:xfrm>
            <a:off x="6477000" y="6357937"/>
            <a:ext cx="752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Verdana"/>
              <a:buNone/>
              <a:defRPr sz="12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erna.nauwelaerts@uhasselt.be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hyperlink" Target="mailto:sarah.doumen@uhasselt.be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1EA2F-BE40-4A4E-A599-884A8740C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C91FA-7D64-4D5F-A376-A7A268C468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71610-7562-4F57-A9A8-DB32BA6F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300" b="1">
                <a:solidFill>
                  <a:srgbClr val="E6007E"/>
                </a:solidFill>
              </a:rPr>
              <a:t>Effectiviteit van selectie- en oriënteringsproeven</a:t>
            </a:r>
            <a:endParaRPr sz="2300" b="1">
              <a:solidFill>
                <a:srgbClr val="E6007E"/>
              </a:solidFill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425700" y="738850"/>
            <a:ext cx="8292600" cy="5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Zorgen omtrent slaagpercentages in het eerste jaar hoger onderwijs Besparingen in het hoger onderwijs in Vlaanderen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→ selectie- en oriënteringsproeven, al dan niet bindend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Is dit de oplossing? </a:t>
            </a: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Bron: De Standaard</a:t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5" name="Google Shape;9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688" y="2512900"/>
            <a:ext cx="55340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de05ae51b_0_427"/>
          <p:cNvSpPr txBox="1">
            <a:spLocks noGrp="1"/>
          </p:cNvSpPr>
          <p:nvPr>
            <p:ph type="body" idx="1"/>
          </p:nvPr>
        </p:nvSpPr>
        <p:spPr>
          <a:xfrm>
            <a:off x="251520" y="808295"/>
            <a:ext cx="8640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1">
                <a:solidFill>
                  <a:srgbClr val="00214D"/>
                </a:solidFill>
              </a:rPr>
              <a:t>studiesucces kan verre van perfect voorspeld worden</a:t>
            </a: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2000">
                <a:solidFill>
                  <a:srgbClr val="00214D"/>
                </a:solidFill>
              </a:rPr>
              <a:t>    veel factoren spelen een rol (studentfactoren, opleidingsfactoren,... )</a:t>
            </a: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1400"/>
              <a:buNone/>
            </a:pPr>
            <a:r>
              <a:rPr lang="nl-BE" sz="1400">
                <a:solidFill>
                  <a:srgbClr val="00214D"/>
                </a:solidFill>
              </a:rPr>
              <a:t>      </a:t>
            </a:r>
            <a:r>
              <a:rPr lang="nl-BE" sz="2000">
                <a:solidFill>
                  <a:srgbClr val="00214D"/>
                </a:solidFill>
              </a:rPr>
              <a:t>proef = momentopname van enkele van deze factoren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2000">
                <a:solidFill>
                  <a:srgbClr val="00214D"/>
                </a:solidFill>
              </a:rPr>
              <a:t>     -&gt; </a:t>
            </a:r>
            <a:r>
              <a:rPr lang="nl-BE" sz="2000" u="sng">
                <a:solidFill>
                  <a:srgbClr val="00214D"/>
                </a:solidFill>
              </a:rPr>
              <a:t>maximaal</a:t>
            </a:r>
            <a:r>
              <a:rPr lang="nl-BE" sz="2000">
                <a:solidFill>
                  <a:srgbClr val="00214D"/>
                </a:solidFill>
              </a:rPr>
              <a:t> correlatie van ±0,50 met studiesucces</a:t>
            </a: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2000">
                <a:solidFill>
                  <a:srgbClr val="00214D"/>
                </a:solidFill>
              </a:rPr>
              <a:t>- 	bijdrage bovenop de </a:t>
            </a:r>
            <a:r>
              <a:rPr lang="nl-BE" sz="2000" b="1">
                <a:solidFill>
                  <a:srgbClr val="00214D"/>
                </a:solidFill>
              </a:rPr>
              <a:t>reeds voorhanden factoren</a:t>
            </a:r>
            <a:r>
              <a:rPr lang="nl-BE" sz="2000">
                <a:solidFill>
                  <a:srgbClr val="00214D"/>
                </a:solidFill>
              </a:rPr>
              <a:t>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2000">
                <a:solidFill>
                  <a:srgbClr val="00214D"/>
                </a:solidFill>
              </a:rPr>
              <a:t>    bv. puntengemiddelde SO</a:t>
            </a: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>
                <a:solidFill>
                  <a:srgbClr val="00214D"/>
                </a:solidFill>
              </a:rPr>
              <a:t>thematiek van </a:t>
            </a:r>
            <a:r>
              <a:rPr lang="nl-BE" sz="2000" b="1">
                <a:solidFill>
                  <a:srgbClr val="00214D"/>
                </a:solidFill>
              </a:rPr>
              <a:t>foutieve adviezen! </a:t>
            </a: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>
                <a:solidFill>
                  <a:srgbClr val="00214D"/>
                </a:solidFill>
              </a:rPr>
              <a:t>pas substantiële </a:t>
            </a:r>
            <a:r>
              <a:rPr lang="nl-BE" sz="2000" b="1">
                <a:solidFill>
                  <a:srgbClr val="00214D"/>
                </a:solidFill>
              </a:rPr>
              <a:t>rendementsverhoging</a:t>
            </a:r>
            <a:r>
              <a:rPr lang="nl-BE" sz="2000">
                <a:solidFill>
                  <a:srgbClr val="00214D"/>
                </a:solidFill>
              </a:rPr>
              <a:t> als men veel studenten afwijst (geneeskundeproef)</a:t>
            </a:r>
            <a:endParaRPr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1">
                <a:solidFill>
                  <a:srgbClr val="00214D"/>
                </a:solidFill>
              </a:rPr>
              <a:t>eerlijk</a:t>
            </a:r>
            <a:r>
              <a:rPr lang="nl-BE" sz="2000">
                <a:solidFill>
                  <a:srgbClr val="00214D"/>
                </a:solidFill>
              </a:rPr>
              <a:t> voor alle studenten? (bias, …) </a:t>
            </a:r>
            <a:endParaRPr/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8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>
                <a:solidFill>
                  <a:srgbClr val="00214D"/>
                </a:solidFill>
              </a:rPr>
              <a:t>andere vormen van validiteit, betrouwbaarheid (interne consistentie): zie verder Lemo</a:t>
            </a: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1">
                <a:solidFill>
                  <a:srgbClr val="00214D"/>
                </a:solidFill>
              </a:rPr>
              <a:t>…..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>
              <a:solidFill>
                <a:srgbClr val="00214D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00214D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endParaRPr sz="2000">
              <a:solidFill>
                <a:srgbClr val="00214D"/>
              </a:solidFill>
            </a:endParaRPr>
          </a:p>
          <a:p>
            <a:pPr marL="34290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00214D"/>
              </a:solidFill>
            </a:endParaRPr>
          </a:p>
        </p:txBody>
      </p:sp>
      <p:sp>
        <p:nvSpPr>
          <p:cNvPr id="101" name="Google Shape;101;g2cde05ae51b_0_427"/>
          <p:cNvSpPr txBox="1">
            <a:spLocks noGrp="1"/>
          </p:cNvSpPr>
          <p:nvPr>
            <p:ph type="title"/>
          </p:nvPr>
        </p:nvSpPr>
        <p:spPr>
          <a:xfrm>
            <a:off x="251520" y="25839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E6007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sz="2300" b="1">
                <a:solidFill>
                  <a:srgbClr val="E6007E"/>
                </a:solidFill>
              </a:rPr>
              <a:t>Effectiviteit van selectie- en oriënteringsproeven</a:t>
            </a:r>
            <a:endParaRPr sz="2300" b="1">
              <a:solidFill>
                <a:srgbClr val="E6007E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E6007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ed38cdcef_0_0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nl-BE" sz="2320" b="1">
                <a:solidFill>
                  <a:srgbClr val="E6007E"/>
                </a:solidFill>
              </a:rPr>
              <a:t>Ijkingstoets chemie, biologie, biochemie en biotechnologie, geografie en geologie</a:t>
            </a:r>
            <a:endParaRPr sz="1960" b="1">
              <a:solidFill>
                <a:srgbClr val="E6007E"/>
              </a:solidFill>
            </a:endParaRPr>
          </a:p>
        </p:txBody>
      </p:sp>
      <p:sp>
        <p:nvSpPr>
          <p:cNvPr id="108" name="Google Shape;108;g2ced38cdcef_0_0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00" cy="50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200">
                <a:solidFill>
                  <a:schemeClr val="dk1"/>
                </a:solidFill>
              </a:rPr>
              <a:t>aantal studenten: 295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200">
                <a:solidFill>
                  <a:schemeClr val="dk1"/>
                </a:solidFill>
              </a:rPr>
              <a:t>correlatie tussen ijkingstoets en studierendement: </a:t>
            </a:r>
            <a:r>
              <a:rPr lang="nl-BE" sz="2200" b="1">
                <a:solidFill>
                  <a:srgbClr val="E6007E"/>
                </a:solidFill>
              </a:rPr>
              <a:t>0,28</a:t>
            </a:r>
            <a:endParaRPr sz="2200" b="1">
              <a:solidFill>
                <a:srgbClr val="E6007E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200">
                <a:solidFill>
                  <a:schemeClr val="dk1"/>
                </a:solidFill>
              </a:rPr>
              <a:t>aantal studenten met &lt;10/20 op toets: 117 of 39,7%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200">
                <a:solidFill>
                  <a:schemeClr val="dk1"/>
                </a:solidFill>
              </a:rPr>
              <a:t>aantal hiervan met studierendement ≥75%: 60 of </a:t>
            </a:r>
            <a:r>
              <a:rPr lang="nl-BE" sz="2200" b="1">
                <a:solidFill>
                  <a:srgbClr val="E6007E"/>
                </a:solidFill>
              </a:rPr>
              <a:t>51,3%</a:t>
            </a:r>
            <a:endParaRPr sz="2200" b="1">
              <a:solidFill>
                <a:srgbClr val="E6007E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200">
                <a:solidFill>
                  <a:schemeClr val="dk1"/>
                </a:solidFill>
              </a:rPr>
              <a:t>aantal studenten met ≥10/20 op toets: 178 of 60,3%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200">
                <a:solidFill>
                  <a:schemeClr val="dk1"/>
                </a:solidFill>
              </a:rPr>
              <a:t>aantal hiervan met studierendement &lt; 75%: 56 of </a:t>
            </a:r>
            <a:r>
              <a:rPr lang="nl-BE" sz="2200" b="1">
                <a:solidFill>
                  <a:srgbClr val="E6007E"/>
                </a:solidFill>
              </a:rPr>
              <a:t>31,5%</a:t>
            </a:r>
            <a:endParaRPr sz="2200" b="1">
              <a:solidFill>
                <a:srgbClr val="E6007E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ced38cdcef_0_0"/>
          <p:cNvSpPr txBox="1"/>
          <p:nvPr/>
        </p:nvSpPr>
        <p:spPr>
          <a:xfrm>
            <a:off x="251525" y="6447675"/>
            <a:ext cx="74031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Berekening Nauwelaerts &amp; De Schepper 2022 obv VLIR Validiteitsrapport ijkingstoetsen 2021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6984776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Belangrijke studentfactoren?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755576" y="1484738"/>
            <a:ext cx="69847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BE"/>
              <a:t>Literatuurstudie</a:t>
            </a:r>
            <a:endParaRPr/>
          </a:p>
        </p:txBody>
      </p:sp>
      <p:sp>
        <p:nvSpPr>
          <p:cNvPr id="116" name="Google Shape;116;p5"/>
          <p:cNvSpPr txBox="1"/>
          <p:nvPr/>
        </p:nvSpPr>
        <p:spPr>
          <a:xfrm>
            <a:off x="2761934" y="5157192"/>
            <a:ext cx="6120680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Nauwelaerts, E., &amp; Doumen, S. (2016). De belangrijkste studentfactoren voor studiesucces in het hoger onderwijs: een grootschalig literatuuronderzoek. 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Tijdschrift voor Onderwijsrecht en Onderwijsbeleid, 2015-2016 </a:t>
            </a: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(5), 373-385.</a:t>
            </a: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de05ae51b_0_202"/>
          <p:cNvSpPr txBox="1"/>
          <p:nvPr/>
        </p:nvSpPr>
        <p:spPr>
          <a:xfrm>
            <a:off x="107950" y="115887"/>
            <a:ext cx="89901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Methode</a:t>
            </a:r>
            <a:endParaRPr sz="30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g2cde05ae51b_0_202"/>
          <p:cNvSpPr txBox="1"/>
          <p:nvPr/>
        </p:nvSpPr>
        <p:spPr>
          <a:xfrm>
            <a:off x="2627301" y="692150"/>
            <a:ext cx="6227700" cy="5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meest relevante studentfactoren m.b.t.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studiesucces in het HO identificeren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via meta-analyses: geven samenhang tussen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studentfactoren en studiesucces over een aantal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studies heen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bv. gewetensvolheid: ± 50 studies,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± 28.000 studenten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studiesucces: gemeten a.d.h.v. studieresultaten,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i.h.b. globaal puntengemiddelde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samenhang: statistische correlatie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resultaten afgetoetst met een aantal andere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publicaties, o.a. uit Vlaanderen - Nederland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opsplitsing: instroomkenmerken en 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       student-in-opleiding</a:t>
            </a:r>
            <a:endParaRPr sz="3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3" name="Google Shape;123;g2cde05ae51b_0_202" descr="13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175" y="777888"/>
            <a:ext cx="2370136" cy="5445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de05ae51b_0_216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Instroomkenmerken</a:t>
            </a:r>
            <a:endParaRPr>
              <a:solidFill>
                <a:srgbClr val="E6007E"/>
              </a:solidFill>
            </a:endParaRPr>
          </a:p>
        </p:txBody>
      </p:sp>
      <p:sp>
        <p:nvSpPr>
          <p:cNvPr id="129" name="Google Shape;129;g2cde05ae51b_0_216"/>
          <p:cNvSpPr txBox="1">
            <a:spLocks noGrp="1"/>
          </p:cNvSpPr>
          <p:nvPr>
            <p:ph type="body" idx="1"/>
          </p:nvPr>
        </p:nvSpPr>
        <p:spPr>
          <a:xfrm>
            <a:off x="3044500" y="908725"/>
            <a:ext cx="5847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1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demografische kenmerken</a:t>
            </a: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M/V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socio-economische status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>
                <a:solidFill>
                  <a:srgbClr val="00214D"/>
                </a:solidFill>
              </a:rPr>
              <a:t>migratie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achtergrond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1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persoonlijkheidskenmerken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gewetensvolheid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van 0.23 tot 0.27</a:t>
            </a:r>
            <a:endParaRPr sz="1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onderdeel </a:t>
            </a:r>
            <a:r>
              <a:rPr lang="nl-BE" sz="2000" b="1" i="0" u="none" strike="noStrike" cap="none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uitstelgedrag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nl-BE" sz="2000" b="1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van -0.</a:t>
            </a:r>
            <a:r>
              <a:rPr lang="nl-BE" sz="2000">
                <a:solidFill>
                  <a:srgbClr val="00214D"/>
                </a:solidFill>
              </a:rPr>
              <a:t>16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tot -0.3</a:t>
            </a:r>
            <a:r>
              <a:rPr lang="nl-BE" sz="2000">
                <a:solidFill>
                  <a:srgbClr val="00214D"/>
                </a:solidFill>
              </a:rPr>
              <a:t>0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1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cognitieve capaciteiten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van .21 tot .23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0" name="Google Shape;130;g2cde05ae51b_0_216" descr="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850" y="917575"/>
            <a:ext cx="2376487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de05ae51b_0_247"/>
          <p:cNvSpPr txBox="1"/>
          <p:nvPr/>
        </p:nvSpPr>
        <p:spPr>
          <a:xfrm>
            <a:off x="3039237" y="989012"/>
            <a:ext cx="63357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1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schoolloopbaan</a:t>
            </a:r>
            <a:endParaRPr sz="3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2000" b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puntengemiddelde in SO</a:t>
            </a: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van .41 tot .47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240"/>
              </a:spcBef>
              <a:spcAft>
                <a:spcPts val="0"/>
              </a:spcAft>
              <a:buNone/>
            </a:pPr>
            <a:endParaRPr sz="1200" i="1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nl-BE" sz="2000" u="sng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ter info</a:t>
            </a: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selectieproeven (SAT/ACT): 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van .33 tot .40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endParaRPr sz="2000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studies Vlaanderen – Nederland: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nl-BE" sz="2000" b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opgedane kennis/vaardigheden</a:t>
            </a: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nl-BE" sz="2000" b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studierichting SO, … 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sz="2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g2cde05ae51b_0_247"/>
          <p:cNvSpPr txBox="1"/>
          <p:nvPr/>
        </p:nvSpPr>
        <p:spPr>
          <a:xfrm>
            <a:off x="338900" y="268287"/>
            <a:ext cx="90981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 b="1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Instroomkenmerken</a:t>
            </a:r>
            <a:endParaRPr sz="3000">
              <a:solidFill>
                <a:srgbClr val="E6007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8" name="Google Shape;138;g2cde05ae51b_0_247" descr="UHasselt2012_algemeen2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656425"/>
            <a:ext cx="2376487" cy="5545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de05ae51b_0_265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Student-in-opleiding</a:t>
            </a:r>
            <a:endParaRPr>
              <a:solidFill>
                <a:srgbClr val="E6007E"/>
              </a:solidFill>
            </a:endParaRPr>
          </a:p>
        </p:txBody>
      </p:sp>
      <p:sp>
        <p:nvSpPr>
          <p:cNvPr id="144" name="Google Shape;144;g2cde05ae51b_0_265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heeft verschillende aspecten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verschillende invalshoeken -&gt; meerdere motivatietheorieën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Noto Sans Symbols"/>
              <a:buChar char="▪"/>
            </a:pP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globaal</a:t>
            </a:r>
            <a:r>
              <a:rPr lang="nl-BE" sz="2000" b="1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motivatieconstruct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 </a:t>
            </a:r>
            <a:r>
              <a:rPr lang="nl-BE" sz="2000">
                <a:solidFill>
                  <a:srgbClr val="00214D"/>
                </a:solidFill>
              </a:rPr>
              <a:t>.18-.33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hoge correlatie voor: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zelfeffectiviteit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nl-BE" sz="2000" b="1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van .2</a:t>
            </a:r>
            <a:r>
              <a:rPr lang="nl-BE">
                <a:solidFill>
                  <a:srgbClr val="00214D"/>
                </a:solidFill>
              </a:rPr>
              <a:t>1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tot .50</a:t>
            </a:r>
            <a:endParaRPr sz="2000" b="1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0" marR="0" lvl="3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vertrouwen in de eigen capaciteiten en kansen op succes</a:t>
            </a:r>
            <a:endParaRPr/>
          </a:p>
          <a:p>
            <a:pPr marL="1714500" marR="0" lvl="3" indent="-4572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aspiratie/beoogde punten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 .44-.49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prestatiemotivatie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nl-BE" sz="2000" b="1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.30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nl-BE" sz="2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nl-BE" sz="2000" b="0" i="1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motivatie om succes te bereiken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g2cde05ae51b_0_265"/>
          <p:cNvSpPr/>
          <p:nvPr/>
        </p:nvSpPr>
        <p:spPr>
          <a:xfrm>
            <a:off x="250825" y="765175"/>
            <a:ext cx="8642400" cy="863700"/>
          </a:xfrm>
          <a:prstGeom prst="roundRect">
            <a:avLst>
              <a:gd name="adj" fmla="val 16667"/>
            </a:avLst>
          </a:prstGeom>
          <a:solidFill>
            <a:srgbClr val="E6007E"/>
          </a:solidFill>
          <a:ln>
            <a:noFill/>
          </a:ln>
          <a:effectLst>
            <a:outerShdw blurRad="63500" dist="38100" dir="5400000">
              <a:srgbClr val="604A7B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nl-BE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6" name="Google Shape;146;g2cde05ae51b_0_265"/>
          <p:cNvSpPr txBox="1"/>
          <p:nvPr/>
        </p:nvSpPr>
        <p:spPr>
          <a:xfrm>
            <a:off x="4479925" y="2967037"/>
            <a:ext cx="18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" name="Google Shape;147;g2cde05ae51b_0_265"/>
          <p:cNvSpPr txBox="1"/>
          <p:nvPr/>
        </p:nvSpPr>
        <p:spPr>
          <a:xfrm>
            <a:off x="4479925" y="2967037"/>
            <a:ext cx="184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g2cde05ae51b_0_265"/>
          <p:cNvSpPr txBox="1"/>
          <p:nvPr/>
        </p:nvSpPr>
        <p:spPr>
          <a:xfrm>
            <a:off x="1042987" y="908050"/>
            <a:ext cx="669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1. Motivatie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de05ae51b_0_274"/>
          <p:cNvSpPr txBox="1">
            <a:spLocks noGrp="1"/>
          </p:cNvSpPr>
          <p:nvPr>
            <p:ph type="body" idx="1"/>
          </p:nvPr>
        </p:nvSpPr>
        <p:spPr>
          <a:xfrm>
            <a:off x="2628424" y="908725"/>
            <a:ext cx="62640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beperkte correlatie voor andere aspecten: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intrinsieke motivatie: rond .15 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faalangst:  van -.11 tot -.21 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Char char="‒"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…. </a:t>
            </a:r>
            <a:endParaRPr/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g2cde05ae51b_0_274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Student-in-opleiding</a:t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155" name="Google Shape;155;g2cde05ae51b_0_274" descr="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752475"/>
            <a:ext cx="2376487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de05ae51b_0_280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Student-in-opleiding</a:t>
            </a:r>
            <a:endParaRPr>
              <a:solidFill>
                <a:srgbClr val="E6007E"/>
              </a:solidFill>
            </a:endParaRPr>
          </a:p>
        </p:txBody>
      </p:sp>
      <p:sp>
        <p:nvSpPr>
          <p:cNvPr id="161" name="Google Shape;161;g2cde05ae51b_0_280"/>
          <p:cNvSpPr/>
          <p:nvPr/>
        </p:nvSpPr>
        <p:spPr>
          <a:xfrm>
            <a:off x="250825" y="765175"/>
            <a:ext cx="8642400" cy="863700"/>
          </a:xfrm>
          <a:prstGeom prst="roundRect">
            <a:avLst>
              <a:gd name="adj" fmla="val 16667"/>
            </a:avLst>
          </a:prstGeom>
          <a:solidFill>
            <a:srgbClr val="E6007E"/>
          </a:solidFill>
          <a:ln>
            <a:noFill/>
          </a:ln>
          <a:effectLst>
            <a:outerShdw blurRad="63500" dist="38100" dir="5400000">
              <a:srgbClr val="604A7B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nl-BE" sz="2800" b="1" i="0" u="none">
                <a:solidFill>
                  <a:srgbClr val="E6007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E6007E"/>
              </a:solidFill>
            </a:endParaRPr>
          </a:p>
        </p:txBody>
      </p:sp>
      <p:sp>
        <p:nvSpPr>
          <p:cNvPr id="162" name="Google Shape;162;g2cde05ae51b_0_280"/>
          <p:cNvSpPr txBox="1"/>
          <p:nvPr/>
        </p:nvSpPr>
        <p:spPr>
          <a:xfrm>
            <a:off x="611187" y="908050"/>
            <a:ext cx="820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2.  Cognitie – Regulatie van cognitie</a:t>
            </a:r>
            <a:endParaRPr/>
          </a:p>
        </p:txBody>
      </p:sp>
      <p:pic>
        <p:nvPicPr>
          <p:cNvPr id="163" name="Google Shape;163;g2cde05ae51b_0_280" descr="p 27.jpg"/>
          <p:cNvPicPr preferRelativeResize="0"/>
          <p:nvPr/>
        </p:nvPicPr>
        <p:blipFill rotWithShape="1">
          <a:blip r:embed="rId3">
            <a:alphaModFix/>
          </a:blip>
          <a:srcRect l="4963" t="18053" r="4963" b="7893"/>
          <a:stretch/>
        </p:blipFill>
        <p:spPr>
          <a:xfrm>
            <a:off x="107950" y="1844675"/>
            <a:ext cx="3549649" cy="42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cde05ae51b_0_280"/>
          <p:cNvSpPr txBox="1"/>
          <p:nvPr/>
        </p:nvSpPr>
        <p:spPr>
          <a:xfrm>
            <a:off x="2627312" y="1844675"/>
            <a:ext cx="1224000" cy="43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g2cde05ae51b_0_280"/>
          <p:cNvSpPr txBox="1"/>
          <p:nvPr/>
        </p:nvSpPr>
        <p:spPr>
          <a:xfrm>
            <a:off x="2916237" y="1844675"/>
            <a:ext cx="60483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endParaRPr sz="800" b="1" i="0" u="none">
              <a:solidFill>
                <a:srgbClr val="811A2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verwerkingsactiviteiten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None/>
            </a:pP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nl-BE" sz="2000" i="1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memoriseren, </a:t>
            </a: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analyseren, concretiseren,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 kritisch verwerken, …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 weinig evidentie, tenzij voor:</a:t>
            </a:r>
            <a:endParaRPr sz="1000" b="0" i="1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structureren, relateren:</a:t>
            </a: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.25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0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onthouden van feiten: 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18</a:t>
            </a:r>
            <a:endParaRPr/>
          </a:p>
          <a:p>
            <a:pPr marL="1257300" marR="0" lvl="2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Verdana"/>
              <a:buNone/>
            </a:pP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gebruik van studiehulpjes: .</a:t>
            </a:r>
            <a:r>
              <a:rPr lang="nl-BE" sz="2000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16</a:t>
            </a:r>
            <a:endParaRPr/>
          </a:p>
          <a:p>
            <a:pPr marL="857250" marR="0" lvl="1" indent="-457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EE3F8EE-17DC-4C00-8954-E91980429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C69B0-DC25-4273-B51F-A3F85F32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5834"/>
            <a:ext cx="9144000" cy="698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0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de05ae51b_0_289"/>
          <p:cNvSpPr txBox="1">
            <a:spLocks noGrp="1"/>
          </p:cNvSpPr>
          <p:nvPr>
            <p:ph type="body" idx="1"/>
          </p:nvPr>
        </p:nvSpPr>
        <p:spPr>
          <a:xfrm>
            <a:off x="2484425" y="908725"/>
            <a:ext cx="64080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1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verwerkingsstrategieën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vooral evidentie voor: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nl-BE" sz="2000" b="1" i="0" u="none">
                <a:solidFill>
                  <a:srgbClr val="50B948"/>
                </a:solidFill>
                <a:latin typeface="Verdana"/>
                <a:ea typeface="Verdana"/>
                <a:cs typeface="Verdana"/>
                <a:sym typeface="Verdana"/>
              </a:rPr>
              <a:t>strategische benadering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nl-BE" sz="2000">
                <a:solidFill>
                  <a:srgbClr val="00214D"/>
                </a:solidFill>
              </a:rPr>
              <a:t>tot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.31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student focust op het bereiken van goede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studieresultaten en organiseert zich hiernaar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 sz="20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Noto Sans Symbols"/>
              <a:buChar char="▪"/>
            </a:pP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regulatie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endParaRPr sz="400" b="1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zelftoetsing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lang="nl-BE" sz="2000">
                <a:solidFill>
                  <a:srgbClr val="00214D"/>
                </a:solidFill>
              </a:rPr>
              <a:t>.21-.27</a:t>
            </a:r>
            <a:endParaRPr sz="2000"/>
          </a:p>
          <a:p>
            <a:pPr marL="742950" marR="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000" b="1" i="0" u="none" strike="noStrike" cap="none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 strike="noStrike" cap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2000" b="1">
                <a:solidFill>
                  <a:srgbClr val="00B050"/>
                </a:solidFill>
              </a:rPr>
              <a:t>vaardigheden m.b.t. evaluaties</a:t>
            </a:r>
            <a:r>
              <a:rPr lang="nl-BE" sz="2000" b="0" i="0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: .</a:t>
            </a:r>
            <a:r>
              <a:rPr lang="nl-BE" sz="2000">
                <a:solidFill>
                  <a:srgbClr val="00214D"/>
                </a:solidFill>
              </a:rPr>
              <a:t>27</a:t>
            </a:r>
            <a:endParaRPr sz="2000" b="1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g2cde05ae51b_0_289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Student-in-opleiding</a:t>
            </a:r>
            <a:endParaRPr>
              <a:solidFill>
                <a:srgbClr val="E6007E"/>
              </a:solidFill>
            </a:endParaRPr>
          </a:p>
        </p:txBody>
      </p:sp>
      <p:pic>
        <p:nvPicPr>
          <p:cNvPr id="172" name="Google Shape;172;g2cde05ae51b_0_289" descr="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765175"/>
            <a:ext cx="2376487" cy="545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de05ae51b_0_295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Student-in-opleiding</a:t>
            </a:r>
            <a:endParaRPr>
              <a:solidFill>
                <a:srgbClr val="E6007E"/>
              </a:solidFill>
            </a:endParaRPr>
          </a:p>
        </p:txBody>
      </p:sp>
      <p:sp>
        <p:nvSpPr>
          <p:cNvPr id="178" name="Google Shape;178;g2cde05ae51b_0_295"/>
          <p:cNvSpPr/>
          <p:nvPr/>
        </p:nvSpPr>
        <p:spPr>
          <a:xfrm>
            <a:off x="250825" y="765175"/>
            <a:ext cx="8642400" cy="863700"/>
          </a:xfrm>
          <a:prstGeom prst="roundRect">
            <a:avLst>
              <a:gd name="adj" fmla="val 16667"/>
            </a:avLst>
          </a:prstGeom>
          <a:solidFill>
            <a:srgbClr val="E6007E"/>
          </a:solidFill>
          <a:ln>
            <a:noFill/>
          </a:ln>
          <a:effectLst>
            <a:outerShdw blurRad="63500" dist="38100" dir="5400000">
              <a:srgbClr val="604A7B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nl-BE" sz="2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9" name="Google Shape;179;g2cde05ae51b_0_295"/>
          <p:cNvSpPr txBox="1"/>
          <p:nvPr/>
        </p:nvSpPr>
        <p:spPr>
          <a:xfrm>
            <a:off x="827087" y="908050"/>
            <a:ext cx="763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3. Gedrag – Regulatie van gedrag</a:t>
            </a:r>
            <a:endParaRPr/>
          </a:p>
        </p:txBody>
      </p:sp>
      <p:pic>
        <p:nvPicPr>
          <p:cNvPr id="180" name="Google Shape;180;g2cde05ae51b_0_295" descr="http://www.sxc.hu/pic/l/j/ja/jazza/1085939_6511918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5962" y="3357562"/>
            <a:ext cx="3079752" cy="268287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cde05ae51b_0_295"/>
          <p:cNvSpPr txBox="1">
            <a:spLocks noGrp="1"/>
          </p:cNvSpPr>
          <p:nvPr>
            <p:ph type="body" idx="1"/>
          </p:nvPr>
        </p:nvSpPr>
        <p:spPr>
          <a:xfrm>
            <a:off x="251520" y="1817395"/>
            <a:ext cx="8640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inspanning/studietijd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vooral het </a:t>
            </a: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bijwonen van contacturen</a:t>
            </a:r>
            <a:r>
              <a:rPr lang="nl-BE" sz="2000" b="0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blijkt samen te hangen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met studiesucces; correlatie: .41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regulatie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1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doorzetten</a:t>
            </a:r>
            <a:r>
              <a:rPr lang="nl-BE" sz="2000" b="0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van .23 tot .</a:t>
            </a:r>
            <a:r>
              <a:rPr lang="nl-BE" sz="2000">
                <a:solidFill>
                  <a:srgbClr val="00214D"/>
                </a:solidFill>
              </a:rPr>
              <a:t>35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timemanagement</a:t>
            </a:r>
            <a:r>
              <a:rPr lang="nl-BE" sz="2000" b="0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    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van .20 tot .2</a:t>
            </a:r>
            <a:r>
              <a:rPr lang="nl-BE" sz="2000">
                <a:solidFill>
                  <a:srgbClr val="00214D"/>
                </a:solidFill>
              </a:rPr>
              <a:t>3</a:t>
            </a:r>
            <a:r>
              <a:rPr lang="nl-BE" sz="20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Verdana"/>
              <a:buChar char="‒"/>
            </a:pP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concentratie</a:t>
            </a:r>
            <a:r>
              <a:rPr lang="nl-BE" sz="2000" b="0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van .18 tot .2</a:t>
            </a:r>
            <a:r>
              <a:rPr lang="nl-BE" sz="2000">
                <a:solidFill>
                  <a:srgbClr val="00214D"/>
                </a:solidFill>
              </a:rPr>
              <a:t>6</a:t>
            </a:r>
            <a:endParaRPr sz="2000" b="0" i="0" u="none">
              <a:solidFill>
                <a:srgbClr val="7D212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marR="0" lvl="1" indent="-4572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11A20"/>
              </a:buClr>
              <a:buSzPts val="2000"/>
              <a:buFont typeface="Arial"/>
              <a:buNone/>
            </a:pPr>
            <a:r>
              <a:rPr lang="nl-BE" sz="2000" b="1" i="0" u="none" strike="noStrike" cap="none">
                <a:solidFill>
                  <a:srgbClr val="811A2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de05ae51b_0_303"/>
          <p:cNvSpPr txBox="1">
            <a:spLocks noGrp="1"/>
          </p:cNvSpPr>
          <p:nvPr>
            <p:ph type="body" idx="1"/>
          </p:nvPr>
        </p:nvSpPr>
        <p:spPr>
          <a:xfrm>
            <a:off x="2614075" y="1756100"/>
            <a:ext cx="6278400" cy="41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lang="nl-BE" sz="2000" b="1" i="0" u="none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academische integratie</a:t>
            </a:r>
            <a:endParaRPr sz="20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verwijst naar de mate waarin studenten zich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aanpassen aan de academische vereisten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correlatie:  .36 tot .39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onderdeel: </a:t>
            </a:r>
            <a:r>
              <a:rPr lang="nl-BE" sz="2000" b="1" i="0" u="none">
                <a:solidFill>
                  <a:srgbClr val="50B948"/>
                </a:solidFill>
                <a:latin typeface="Verdana"/>
                <a:ea typeface="Verdana"/>
                <a:cs typeface="Verdana"/>
                <a:sym typeface="Verdana"/>
              </a:rPr>
              <a:t>studieattitude</a:t>
            </a:r>
            <a:r>
              <a:rPr lang="nl-BE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attitude van student t.o.v. studeren en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acceptatie/goedkeuring van de doelen en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vereisten van de opleiding (en de docenten)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correlatie:  .2</a:t>
            </a:r>
            <a:r>
              <a:rPr lang="nl-BE" sz="2000">
                <a:solidFill>
                  <a:srgbClr val="00214D"/>
                </a:solidFill>
              </a:rPr>
              <a:t>3</a:t>
            </a:r>
            <a:r>
              <a:rPr lang="nl-BE" sz="20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tot .</a:t>
            </a:r>
            <a:r>
              <a:rPr lang="nl-BE" sz="2000">
                <a:solidFill>
                  <a:srgbClr val="00214D"/>
                </a:solidFill>
              </a:rPr>
              <a:t>28</a:t>
            </a:r>
            <a:endParaRPr/>
          </a:p>
          <a:p>
            <a:pPr marL="85725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857250" marR="0" lvl="1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Font typeface="Arial"/>
              <a:buNone/>
            </a:pPr>
            <a:r>
              <a:rPr lang="nl-BE" sz="2000" b="0" i="1" u="none" strike="noStrike" cap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000" b="1" i="1" u="sng" strike="noStrike" cap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nl-BE" sz="3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/>
          </a:p>
        </p:txBody>
      </p:sp>
      <p:sp>
        <p:nvSpPr>
          <p:cNvPr id="187" name="Google Shape;187;g2cde05ae51b_0_303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rgbClr val="E6007E"/>
                </a:solidFill>
                <a:latin typeface="Verdana"/>
                <a:ea typeface="Verdana"/>
                <a:cs typeface="Verdana"/>
                <a:sym typeface="Verdana"/>
              </a:rPr>
              <a:t>Student-in-opleiding</a:t>
            </a:r>
            <a:endParaRPr>
              <a:solidFill>
                <a:srgbClr val="E6007E"/>
              </a:solidFill>
            </a:endParaRPr>
          </a:p>
        </p:txBody>
      </p:sp>
      <p:sp>
        <p:nvSpPr>
          <p:cNvPr id="188" name="Google Shape;188;g2cde05ae51b_0_303"/>
          <p:cNvSpPr txBox="1"/>
          <p:nvPr/>
        </p:nvSpPr>
        <p:spPr>
          <a:xfrm>
            <a:off x="971550" y="908050"/>
            <a:ext cx="7632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</a:pPr>
            <a:r>
              <a:rPr lang="nl-BE" sz="28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5. Integratie</a:t>
            </a:r>
            <a:endParaRPr/>
          </a:p>
        </p:txBody>
      </p:sp>
      <p:pic>
        <p:nvPicPr>
          <p:cNvPr id="189" name="Google Shape;189;g2cde05ae51b_0_303" descr="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836612"/>
            <a:ext cx="2344737" cy="538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2cde05ae51b_0_303"/>
          <p:cNvSpPr/>
          <p:nvPr/>
        </p:nvSpPr>
        <p:spPr>
          <a:xfrm>
            <a:off x="107950" y="765175"/>
            <a:ext cx="8856600" cy="863700"/>
          </a:xfrm>
          <a:prstGeom prst="roundRect">
            <a:avLst>
              <a:gd name="adj" fmla="val 16667"/>
            </a:avLst>
          </a:prstGeom>
          <a:solidFill>
            <a:srgbClr val="E6007E"/>
          </a:solidFill>
          <a:ln>
            <a:noFill/>
          </a:ln>
          <a:effectLst>
            <a:outerShdw blurRad="63500" dist="38100" dir="5400000">
              <a:srgbClr val="604A7B">
                <a:alpha val="396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nl-BE" sz="2800" b="1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191" name="Google Shape;191;g2cde05ae51b_0_303"/>
          <p:cNvSpPr txBox="1"/>
          <p:nvPr/>
        </p:nvSpPr>
        <p:spPr>
          <a:xfrm>
            <a:off x="1835150" y="981075"/>
            <a:ext cx="619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erdana"/>
              <a:buNone/>
            </a:pPr>
            <a:r>
              <a:rPr lang="nl-BE" sz="2400" b="1" i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4. Academische integratie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cde05ae51b_0_312"/>
          <p:cNvSpPr txBox="1"/>
          <p:nvPr/>
        </p:nvSpPr>
        <p:spPr>
          <a:xfrm>
            <a:off x="0" y="0"/>
            <a:ext cx="1789200" cy="6858000"/>
          </a:xfrm>
          <a:prstGeom prst="rect">
            <a:avLst/>
          </a:prstGeom>
          <a:solidFill>
            <a:srgbClr val="31849B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205867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</a:pPr>
            <a:r>
              <a:rPr lang="nl-BE" sz="16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INSTROOM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</a:pPr>
            <a:r>
              <a:rPr lang="nl-BE" sz="16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KENMERKEN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g2cde05ae51b_0_312"/>
          <p:cNvSpPr txBox="1"/>
          <p:nvPr/>
        </p:nvSpPr>
        <p:spPr>
          <a:xfrm>
            <a:off x="1835150" y="0"/>
            <a:ext cx="6840600" cy="6858000"/>
          </a:xfrm>
          <a:prstGeom prst="rect">
            <a:avLst/>
          </a:prstGeom>
          <a:gradFill>
            <a:gsLst>
              <a:gs pos="0">
                <a:srgbClr val="9BBB59"/>
              </a:gs>
              <a:gs pos="100000">
                <a:srgbClr val="485729"/>
              </a:gs>
            </a:gsLst>
            <a:lin ang="5400012" scaled="0"/>
          </a:gra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4E6128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g2cde05ae51b_0_312"/>
          <p:cNvSpPr txBox="1"/>
          <p:nvPr/>
        </p:nvSpPr>
        <p:spPr>
          <a:xfrm rot="5400000">
            <a:off x="5472150" y="3186150"/>
            <a:ext cx="6858000" cy="485700"/>
          </a:xfrm>
          <a:prstGeom prst="rect">
            <a:avLst/>
          </a:prstGeom>
          <a:solidFill>
            <a:srgbClr val="5F497A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3F3151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ACADEMISCH   SUCCES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g2cde05ae51b_0_312"/>
          <p:cNvSpPr txBox="1"/>
          <p:nvPr/>
        </p:nvSpPr>
        <p:spPr>
          <a:xfrm>
            <a:off x="107950" y="981075"/>
            <a:ext cx="1584300" cy="647700"/>
          </a:xfrm>
          <a:prstGeom prst="rect">
            <a:avLst/>
          </a:prstGeom>
          <a:solidFill>
            <a:srgbClr val="365F91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243F6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demo-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grafische</a:t>
            </a:r>
            <a:endParaRPr/>
          </a:p>
        </p:txBody>
      </p:sp>
      <p:sp>
        <p:nvSpPr>
          <p:cNvPr id="201" name="Google Shape;201;g2cde05ae51b_0_312"/>
          <p:cNvSpPr txBox="1"/>
          <p:nvPr/>
        </p:nvSpPr>
        <p:spPr>
          <a:xfrm>
            <a:off x="107950" y="1916112"/>
            <a:ext cx="1584300" cy="1441500"/>
          </a:xfrm>
          <a:prstGeom prst="rect">
            <a:avLst/>
          </a:prstGeom>
          <a:solidFill>
            <a:srgbClr val="365F91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243F6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persoonlijk</a:t>
            </a:r>
            <a:endParaRPr sz="14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-heid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gewetens</a:t>
            </a:r>
            <a:endParaRPr sz="1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-volheid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(uitstelneiging)</a:t>
            </a:r>
            <a:endParaRPr sz="1400" b="0" i="1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1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g2cde05ae51b_0_312"/>
          <p:cNvSpPr txBox="1"/>
          <p:nvPr/>
        </p:nvSpPr>
        <p:spPr>
          <a:xfrm>
            <a:off x="107950" y="3644900"/>
            <a:ext cx="1584300" cy="431700"/>
          </a:xfrm>
          <a:prstGeom prst="rect">
            <a:avLst/>
          </a:prstGeom>
          <a:solidFill>
            <a:srgbClr val="365F91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243F6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Verdana"/>
              <a:buNone/>
            </a:pPr>
            <a:r>
              <a:rPr lang="nl-BE" sz="11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intelligentie</a:t>
            </a:r>
            <a:endParaRPr/>
          </a:p>
        </p:txBody>
      </p:sp>
      <p:sp>
        <p:nvSpPr>
          <p:cNvPr id="203" name="Google Shape;203;g2cde05ae51b_0_312"/>
          <p:cNvSpPr txBox="1"/>
          <p:nvPr/>
        </p:nvSpPr>
        <p:spPr>
          <a:xfrm>
            <a:off x="107950" y="4365625"/>
            <a:ext cx="1584300" cy="2232000"/>
          </a:xfrm>
          <a:prstGeom prst="rect">
            <a:avLst/>
          </a:prstGeom>
          <a:solidFill>
            <a:srgbClr val="365F91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243F60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school-</a:t>
            </a:r>
            <a:endParaRPr sz="14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loopbaan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studie-</a:t>
            </a:r>
            <a:endParaRPr sz="1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resultaten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kennis en vaardigheden</a:t>
            </a:r>
            <a:endParaRPr/>
          </a:p>
        </p:txBody>
      </p:sp>
      <p:sp>
        <p:nvSpPr>
          <p:cNvPr id="204" name="Google Shape;204;g2cde05ae51b_0_312"/>
          <p:cNvSpPr txBox="1"/>
          <p:nvPr/>
        </p:nvSpPr>
        <p:spPr>
          <a:xfrm>
            <a:off x="2843212" y="981075"/>
            <a:ext cx="1800300" cy="2016000"/>
          </a:xfrm>
          <a:prstGeom prst="rect">
            <a:avLst/>
          </a:prstGeom>
          <a:solidFill>
            <a:srgbClr val="94363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622423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MOTIVATIE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zelfeffectiviteit!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aspiratie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prestatie-</a:t>
            </a:r>
            <a:endParaRPr sz="1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motivatie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1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g2cde05ae51b_0_312"/>
          <p:cNvSpPr txBox="1"/>
          <p:nvPr/>
        </p:nvSpPr>
        <p:spPr>
          <a:xfrm>
            <a:off x="2916237" y="3644900"/>
            <a:ext cx="1800300" cy="1997100"/>
          </a:xfrm>
          <a:prstGeom prst="rect">
            <a:avLst/>
          </a:prstGeom>
          <a:solidFill>
            <a:srgbClr val="94363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622423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VERMOGEN </a:t>
            </a:r>
            <a:endParaRPr sz="1400" b="1" i="0" u="none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i="0" u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kennis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vaardigheden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nl-BE" sz="1400" b="0" i="1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structureren, relateren</a:t>
            </a:r>
            <a:r>
              <a:rPr lang="nl-BE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1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 i="0" u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g2cde05ae51b_0_312"/>
          <p:cNvSpPr txBox="1"/>
          <p:nvPr/>
        </p:nvSpPr>
        <p:spPr>
          <a:xfrm>
            <a:off x="5292725" y="1844675"/>
            <a:ext cx="2087700" cy="3168600"/>
          </a:xfrm>
          <a:prstGeom prst="rect">
            <a:avLst/>
          </a:prstGeom>
          <a:solidFill>
            <a:srgbClr val="943634"/>
          </a:solidFill>
          <a:ln w="317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REGULATIE</a:t>
            </a:r>
            <a:endParaRPr sz="10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van cognitie: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Verdana"/>
              <a:buNone/>
            </a:pPr>
            <a:endParaRPr sz="4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zelftoetsing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Verdana"/>
              <a:buNone/>
            </a:pPr>
            <a:endParaRPr sz="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toets-strategieën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Verdana"/>
              <a:buNone/>
            </a:pPr>
            <a:endParaRPr sz="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(zie ook:strategische benadering)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sz="1200" b="0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</a:pPr>
            <a:endParaRPr sz="1200" b="0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van gedrag: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Verdana"/>
              <a:buNone/>
            </a:pPr>
            <a:endParaRPr sz="4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doorzetten!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Verdana"/>
              <a:buNone/>
            </a:pPr>
            <a:endParaRPr sz="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time-management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Verdana"/>
              <a:buNone/>
            </a:pPr>
            <a:endParaRPr sz="400" b="1" i="0" u="non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concentratie</a:t>
            </a:r>
            <a:endParaRPr/>
          </a:p>
        </p:txBody>
      </p:sp>
      <p:sp>
        <p:nvSpPr>
          <p:cNvPr id="207" name="Google Shape;207;g2cde05ae51b_0_312"/>
          <p:cNvSpPr/>
          <p:nvPr/>
        </p:nvSpPr>
        <p:spPr>
          <a:xfrm>
            <a:off x="7380287" y="1268412"/>
            <a:ext cx="293700" cy="4297500"/>
          </a:xfrm>
          <a:prstGeom prst="rightBrace">
            <a:avLst>
              <a:gd name="adj1" fmla="val 8333"/>
              <a:gd name="adj2" fmla="val 50000"/>
            </a:avLst>
          </a:prstGeom>
          <a:noFill/>
          <a:ln w="317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8" name="Google Shape;208;g2cde05ae51b_0_312"/>
          <p:cNvSpPr txBox="1"/>
          <p:nvPr/>
        </p:nvSpPr>
        <p:spPr>
          <a:xfrm rot="5400000">
            <a:off x="5522800" y="2838462"/>
            <a:ext cx="5184900" cy="749400"/>
          </a:xfrm>
          <a:prstGeom prst="rect">
            <a:avLst/>
          </a:prstGeom>
          <a:solidFill>
            <a:srgbClr val="943634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622423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STUDIEGERELATEERDE   ACTIVITEITEN 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</a:pPr>
            <a:r>
              <a:rPr lang="nl-BE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kwaliteit, kwantiteit (</a:t>
            </a: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inspanning</a:t>
            </a:r>
            <a:r>
              <a:rPr lang="nl-BE" sz="14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 b="0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g2cde05ae51b_0_312"/>
          <p:cNvSpPr txBox="1"/>
          <p:nvPr/>
        </p:nvSpPr>
        <p:spPr>
          <a:xfrm>
            <a:off x="2627312" y="115887"/>
            <a:ext cx="58326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</a:pPr>
            <a:r>
              <a:rPr lang="nl-BE" sz="16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OPLEIDING/INSTELLING</a:t>
            </a:r>
            <a:r>
              <a:rPr lang="nl-BE" sz="1600" b="0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(+ externe contacten)</a:t>
            </a:r>
            <a:endParaRPr/>
          </a:p>
        </p:txBody>
      </p:sp>
      <p:sp>
        <p:nvSpPr>
          <p:cNvPr id="210" name="Google Shape;210;g2cde05ae51b_0_312"/>
          <p:cNvSpPr txBox="1"/>
          <p:nvPr/>
        </p:nvSpPr>
        <p:spPr>
          <a:xfrm>
            <a:off x="4716462" y="2997200"/>
            <a:ext cx="6159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</a:pPr>
            <a:r>
              <a:rPr lang="nl-BE" sz="36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x</a:t>
            </a:r>
            <a:endParaRPr/>
          </a:p>
        </p:txBody>
      </p:sp>
      <p:sp>
        <p:nvSpPr>
          <p:cNvPr id="211" name="Google Shape;211;g2cde05ae51b_0_312"/>
          <p:cNvSpPr txBox="1"/>
          <p:nvPr/>
        </p:nvSpPr>
        <p:spPr>
          <a:xfrm>
            <a:off x="2555875" y="6237287"/>
            <a:ext cx="4392600" cy="450900"/>
          </a:xfrm>
          <a:prstGeom prst="rect">
            <a:avLst/>
          </a:prstGeom>
          <a:solidFill>
            <a:srgbClr val="E36C0A"/>
          </a:solidFill>
          <a:ln w="3810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8398" dir="3806097">
              <a:srgbClr val="974706">
                <a:alpha val="498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Verdana"/>
              <a:buNone/>
            </a:pP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ACADEMISCHE</a:t>
            </a:r>
            <a:r>
              <a:rPr lang="nl-BE" sz="1400" b="1" i="0" u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r>
              <a:rPr lang="nl-BE" sz="1400" b="1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INTEGRATIE</a:t>
            </a:r>
            <a:endParaRPr sz="1400" b="1" i="0" u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Verdana"/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g2cde05ae51b_0_312"/>
          <p:cNvSpPr/>
          <p:nvPr/>
        </p:nvSpPr>
        <p:spPr>
          <a:xfrm rot="10800000">
            <a:off x="7164374" y="5876942"/>
            <a:ext cx="1227150" cy="2365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miter lim="524288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g2cde05ae51b_0_312"/>
          <p:cNvSpPr txBox="1"/>
          <p:nvPr/>
        </p:nvSpPr>
        <p:spPr>
          <a:xfrm>
            <a:off x="1835150" y="0"/>
            <a:ext cx="45900" cy="6858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6984776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Aanvullend onderzoek</a:t>
            </a: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subTitle" idx="1"/>
          </p:nvPr>
        </p:nvSpPr>
        <p:spPr>
          <a:xfrm>
            <a:off x="755576" y="1484738"/>
            <a:ext cx="69847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BE"/>
              <a:t>Lemo</a:t>
            </a:r>
            <a:endParaRPr/>
          </a:p>
        </p:txBody>
      </p:sp>
      <p:sp>
        <p:nvSpPr>
          <p:cNvPr id="220" name="Google Shape;220;p6"/>
          <p:cNvSpPr txBox="1"/>
          <p:nvPr/>
        </p:nvSpPr>
        <p:spPr>
          <a:xfrm>
            <a:off x="2699792" y="5085184"/>
            <a:ext cx="6120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Nauwelaerts, E. &amp; Doumen, S. (2023). Application of The Learning Strategies and Motivation Questionnaire (LEMO) at the university: reliability and relation to first-year GPA.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International Journal of Higher Education, 12</a:t>
            </a: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(6), 21-39. https://doi.org/10.5430/ijhe.v12n6p21</a:t>
            </a: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>
                <a:solidFill>
                  <a:srgbClr val="E6007E"/>
                </a:solidFill>
                <a:highlight>
                  <a:srgbClr val="FFFFFF"/>
                </a:highlight>
              </a:rPr>
              <a:t> Leercompetenties en motivatievragenlijst</a:t>
            </a:r>
            <a:endParaRPr b="1">
              <a:solidFill>
                <a:srgbClr val="E6007E"/>
              </a:solidFill>
            </a:endParaRPr>
          </a:p>
        </p:txBody>
      </p:sp>
      <p:sp>
        <p:nvSpPr>
          <p:cNvPr id="226" name="Google Shape;226;p7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BE" sz="2000" dirty="0">
                <a:solidFill>
                  <a:schemeClr val="dk1"/>
                </a:solidFill>
              </a:rPr>
              <a:t>13 LEMO-schalen </a:t>
            </a:r>
            <a:r>
              <a:rPr lang="nl-BE" sz="1400" dirty="0">
                <a:solidFill>
                  <a:schemeClr val="dk1"/>
                </a:solidFill>
              </a:rPr>
              <a:t>(</a:t>
            </a:r>
            <a:r>
              <a:rPr lang="nl-BE" sz="1400" dirty="0" err="1">
                <a:solidFill>
                  <a:schemeClr val="dk1"/>
                </a:solidFill>
              </a:rPr>
              <a:t>Donche</a:t>
            </a:r>
            <a:r>
              <a:rPr lang="nl-BE" sz="1400" dirty="0">
                <a:solidFill>
                  <a:schemeClr val="dk1"/>
                </a:solidFill>
              </a:rPr>
              <a:t>, Van </a:t>
            </a:r>
            <a:r>
              <a:rPr lang="nl-BE" sz="1400" dirty="0" err="1">
                <a:solidFill>
                  <a:schemeClr val="dk1"/>
                </a:solidFill>
              </a:rPr>
              <a:t>Petegem</a:t>
            </a:r>
            <a:r>
              <a:rPr lang="nl-BE" sz="1400" dirty="0">
                <a:solidFill>
                  <a:schemeClr val="dk1"/>
                </a:solidFill>
              </a:rPr>
              <a:t>, Van de </a:t>
            </a:r>
            <a:r>
              <a:rPr lang="nl-BE" sz="1400" dirty="0" err="1">
                <a:solidFill>
                  <a:schemeClr val="dk1"/>
                </a:solidFill>
              </a:rPr>
              <a:t>Mosselaer</a:t>
            </a:r>
            <a:r>
              <a:rPr lang="nl-BE" sz="1400" dirty="0">
                <a:solidFill>
                  <a:schemeClr val="dk1"/>
                </a:solidFill>
              </a:rPr>
              <a:t>, &amp; Vermunt, 2010)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l-BE" sz="1800" b="1" dirty="0">
                <a:solidFill>
                  <a:srgbClr val="E6007E"/>
                </a:solidFill>
              </a:rPr>
              <a:t>Verwerkings- en regulatieactiviteiten</a:t>
            </a:r>
            <a:r>
              <a:rPr lang="nl-BE" sz="1800" b="1" dirty="0">
                <a:solidFill>
                  <a:schemeClr val="dk1"/>
                </a:solidFill>
              </a:rPr>
              <a:t> </a:t>
            </a:r>
            <a:r>
              <a:rPr lang="nl-BE" sz="1800" dirty="0">
                <a:solidFill>
                  <a:schemeClr val="dk1"/>
                </a:solidFill>
              </a:rPr>
              <a:t>(Vermunt): memoriseren, analyseren, kritisch verwerken, concrete verwerking, relateren-structureren; zelfregulatie, externe regulatie, stuurloos leergedrag </a:t>
            </a:r>
            <a:endParaRPr sz="18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l-BE" sz="1800" b="1" dirty="0">
                <a:solidFill>
                  <a:srgbClr val="E6007E"/>
                </a:solidFill>
              </a:rPr>
              <a:t>Zelfdeterminatietheorie m.b.t. motivatie</a:t>
            </a:r>
            <a:r>
              <a:rPr lang="nl-BE" sz="1800" dirty="0">
                <a:solidFill>
                  <a:schemeClr val="dk1"/>
                </a:solidFill>
              </a:rPr>
              <a:t> (</a:t>
            </a:r>
            <a:r>
              <a:rPr lang="nl-BE" sz="1800" dirty="0" err="1">
                <a:solidFill>
                  <a:schemeClr val="dk1"/>
                </a:solidFill>
              </a:rPr>
              <a:t>Deci</a:t>
            </a:r>
            <a:r>
              <a:rPr lang="nl-BE" sz="1800" dirty="0">
                <a:solidFill>
                  <a:schemeClr val="dk1"/>
                </a:solidFill>
              </a:rPr>
              <a:t>, Ryan, </a:t>
            </a:r>
            <a:r>
              <a:rPr lang="nl-BE" sz="1800" dirty="0" err="1">
                <a:solidFill>
                  <a:schemeClr val="dk1"/>
                </a:solidFill>
              </a:rPr>
              <a:t>Vansteenkiste</a:t>
            </a:r>
            <a:r>
              <a:rPr lang="nl-BE" sz="1800" dirty="0">
                <a:solidFill>
                  <a:schemeClr val="dk1"/>
                </a:solidFill>
              </a:rPr>
              <a:t>): willen studeren, moeten studeren en demotivatie</a:t>
            </a:r>
            <a:endParaRPr sz="18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l-BE" sz="1800" b="1" dirty="0">
                <a:solidFill>
                  <a:srgbClr val="E6007E"/>
                </a:solidFill>
              </a:rPr>
              <a:t>Zelfeffectiviteit m.b.t. studeren</a:t>
            </a:r>
            <a:r>
              <a:rPr lang="nl-BE" sz="1800" dirty="0">
                <a:solidFill>
                  <a:schemeClr val="dk1"/>
                </a:solidFill>
              </a:rPr>
              <a:t> (</a:t>
            </a:r>
            <a:r>
              <a:rPr lang="nl-BE" sz="1800" dirty="0" err="1">
                <a:solidFill>
                  <a:schemeClr val="dk1"/>
                </a:solidFill>
              </a:rPr>
              <a:t>Pintrich</a:t>
            </a:r>
            <a:r>
              <a:rPr lang="nl-BE" sz="1800" dirty="0">
                <a:solidFill>
                  <a:schemeClr val="dk1"/>
                </a:solidFill>
              </a:rPr>
              <a:t>), + samen leren</a:t>
            </a:r>
            <a:endParaRPr sz="18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nl-BE" sz="1800" dirty="0">
                <a:solidFill>
                  <a:schemeClr val="dk1"/>
                </a:solidFill>
              </a:rPr>
              <a:t>Vooral toepassing in </a:t>
            </a:r>
            <a:r>
              <a:rPr lang="nl-BE" sz="1800" u="sng" dirty="0">
                <a:solidFill>
                  <a:schemeClr val="dk1"/>
                </a:solidFill>
              </a:rPr>
              <a:t>professionele bacheloropleidingen</a:t>
            </a:r>
            <a:endParaRPr sz="1800" u="sng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BE" sz="2000" dirty="0">
                <a:solidFill>
                  <a:schemeClr val="dk1"/>
                </a:solidFill>
              </a:rPr>
              <a:t>416 </a:t>
            </a:r>
            <a:r>
              <a:rPr lang="nl-BE" sz="2000" dirty="0" err="1">
                <a:solidFill>
                  <a:schemeClr val="dk1"/>
                </a:solidFill>
              </a:rPr>
              <a:t>UHasselt</a:t>
            </a:r>
            <a:r>
              <a:rPr lang="nl-BE" sz="2000" dirty="0">
                <a:solidFill>
                  <a:schemeClr val="dk1"/>
                </a:solidFill>
              </a:rPr>
              <a:t> studenten uit 1 Bachelor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nl-BE" sz="2000" dirty="0">
                <a:solidFill>
                  <a:schemeClr val="dk1"/>
                </a:solidFill>
              </a:rPr>
              <a:t>Betrouwbaarheid en </a:t>
            </a:r>
            <a:r>
              <a:rPr lang="nl-BE" sz="2000" dirty="0" err="1">
                <a:solidFill>
                  <a:schemeClr val="dk1"/>
                </a:solidFill>
              </a:rPr>
              <a:t>predictieve</a:t>
            </a:r>
            <a:r>
              <a:rPr lang="nl-BE" sz="2000" dirty="0">
                <a:solidFill>
                  <a:schemeClr val="dk1"/>
                </a:solidFill>
              </a:rPr>
              <a:t> validiteit (samenhang met studieresultaten)</a:t>
            </a:r>
            <a:endParaRPr sz="20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 b="1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rgbClr val="474746"/>
              </a:buClr>
              <a:buSzPts val="1000"/>
              <a:buNone/>
            </a:pPr>
            <a:endParaRPr sz="10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cde05ae51b_0_863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Resultaten</a:t>
            </a:r>
            <a:endParaRPr b="1"/>
          </a:p>
        </p:txBody>
      </p:sp>
      <p:sp>
        <p:nvSpPr>
          <p:cNvPr id="233" name="Google Shape;233;g2cde05ae51b_0_863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00" cy="50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Clr>
                <a:srgbClr val="E6007E"/>
              </a:buClr>
              <a:buSzPts val="2000"/>
              <a:buChar char="●"/>
            </a:pPr>
            <a:r>
              <a:rPr lang="nl-BE" sz="2000" b="1">
                <a:solidFill>
                  <a:srgbClr val="E6007E"/>
                </a:solidFill>
              </a:rPr>
              <a:t>Cronbach's alfa van de meeste LEMO-schalen onder .70 </a:t>
            </a:r>
            <a:r>
              <a:rPr lang="nl-BE" sz="2000">
                <a:solidFill>
                  <a:schemeClr val="dk1"/>
                </a:solidFill>
              </a:rPr>
              <a:t>(ook in andere studies; uitz.: motivatieschalen)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E6007E"/>
              </a:buClr>
              <a:buSzPts val="2000"/>
              <a:buChar char="●"/>
            </a:pPr>
            <a:r>
              <a:rPr lang="nl-BE" sz="2000" b="1">
                <a:solidFill>
                  <a:srgbClr val="E6007E"/>
                </a:solidFill>
              </a:rPr>
              <a:t>Weinig relatie met studieresultaten in 1Ba </a:t>
            </a:r>
            <a:r>
              <a:rPr lang="nl-BE" sz="2000">
                <a:solidFill>
                  <a:schemeClr val="dk1"/>
                </a:solidFill>
              </a:rPr>
              <a:t>(ook in andere studies) </a:t>
            </a:r>
            <a:endParaRPr sz="20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E6007E"/>
                </a:solidFill>
              </a:rPr>
              <a:t>UHasselt:</a:t>
            </a:r>
            <a:r>
              <a:rPr lang="nl-BE" sz="20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nl-BE" sz="2000">
                <a:solidFill>
                  <a:schemeClr val="dk1"/>
                </a:solidFill>
              </a:rPr>
              <a:t>Alleen </a:t>
            </a:r>
            <a:r>
              <a:rPr lang="nl-BE" sz="2000" u="sng">
                <a:solidFill>
                  <a:schemeClr val="dk1"/>
                </a:solidFill>
              </a:rPr>
              <a:t>Zelfeffectiviteit en Analyseren: correlatie ≥ .20</a:t>
            </a:r>
            <a:endParaRPr sz="2000" u="sng">
              <a:solidFill>
                <a:schemeClr val="dk1"/>
              </a:solidFill>
            </a:endParaRPr>
          </a:p>
          <a:p>
            <a:pPr marL="18288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</a:rPr>
              <a:t>Correlaties variëren per bacheloropleiding! 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nl-BE" sz="2000">
                <a:solidFill>
                  <a:schemeClr val="dk1"/>
                </a:solidFill>
              </a:rPr>
              <a:t>Deze twee schalen verklaarden 10,4% van de variantie in studiesucces (gezamenlijke correlatie van .32)</a:t>
            </a:r>
            <a:endParaRPr sz="2000">
              <a:solidFill>
                <a:schemeClr val="dk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nl-BE" sz="2000">
                <a:solidFill>
                  <a:schemeClr val="dk1"/>
                </a:solidFill>
              </a:rPr>
              <a:t>De andere 11 schalen hadden bovenop Zelfeffectiviteit en Analyseren geen significante bijdrage aan de voorspelling van studiesucces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000" b="1">
                <a:solidFill>
                  <a:srgbClr val="E6007E"/>
                </a:solidFill>
              </a:rPr>
              <a:t>Selecteer de studentfactoren die ertoe doen en breng de betrouwbaarheid en validiteit van een vragenlijst mee in rekening als je deze wilt meenemen bij oriëntering!</a:t>
            </a:r>
            <a:endParaRPr sz="2000" b="1">
              <a:solidFill>
                <a:srgbClr val="E6007E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6984776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Samenwerkingsproject SO-HO</a:t>
            </a: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subTitle" idx="1"/>
          </p:nvPr>
        </p:nvSpPr>
        <p:spPr>
          <a:xfrm>
            <a:off x="755576" y="1484738"/>
            <a:ext cx="69847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BE"/>
              <a:t>Studentfactoren</a:t>
            </a:r>
            <a:endParaRPr/>
          </a:p>
        </p:txBody>
      </p:sp>
      <p:sp>
        <p:nvSpPr>
          <p:cNvPr id="240" name="Google Shape;240;p8"/>
          <p:cNvSpPr txBox="1"/>
          <p:nvPr/>
        </p:nvSpPr>
        <p:spPr>
          <a:xfrm>
            <a:off x="2771800" y="4867126"/>
            <a:ext cx="59766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Nauwelaerts, E., Doumen, S., Verhaert, G., Molenberghs, G., &amp; De Schepper, L. (2018).  Een nieuw oriënteringsinstrument – met hoge correlatie met reëel studiesucces – voor de begeleiding van de studiekeuze naar de universiteit toe. 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Tijdschrift voor Onderwijsrecht en Onderwijsbeleid (T.O.R.B.), 2018-2019 </a:t>
            </a: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(1-2), 90-96.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Nauwelaerts, E., Doumen, S., &amp; Verhaert, G. (2023). Guiding students’ transition to university: which student factors to include? 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International Journal of Higher Education, 12</a:t>
            </a: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(2), 86-100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>
                <a:solidFill>
                  <a:srgbClr val="E6007E"/>
                </a:solidFill>
              </a:rPr>
              <a:t>INHOUD</a:t>
            </a:r>
            <a:endParaRPr/>
          </a:p>
        </p:txBody>
      </p:sp>
      <p:sp>
        <p:nvSpPr>
          <p:cNvPr id="246" name="Google Shape;246;p9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2800"/>
              <a:buNone/>
            </a:pPr>
            <a:endParaRPr b="1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Font typeface="Noto Sans Symbols"/>
              <a:buChar char="▪"/>
            </a:pPr>
            <a:r>
              <a:rPr lang="nl-BE" sz="2000" b="1">
                <a:solidFill>
                  <a:srgbClr val="17365D"/>
                </a:solidFill>
              </a:rPr>
              <a:t>Samenwerkingsproject met scholen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>
              <a:solidFill>
                <a:srgbClr val="C00000"/>
              </a:solidFill>
            </a:endParaRPr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Font typeface="Noto Sans Symbols"/>
              <a:buNone/>
            </a:pPr>
            <a:endParaRPr sz="1400" b="1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nl-BE" sz="2000" b="1">
                <a:solidFill>
                  <a:schemeClr val="dk1"/>
                </a:solidFill>
              </a:rPr>
              <a:t> </a:t>
            </a:r>
            <a:r>
              <a:rPr lang="nl-BE" sz="2000" b="1">
                <a:solidFill>
                  <a:srgbClr val="17365D"/>
                </a:solidFill>
              </a:rPr>
              <a:t>Omschrijving project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>
              <a:solidFill>
                <a:srgbClr val="C00000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nl-BE" sz="2000" b="1">
                <a:solidFill>
                  <a:schemeClr val="dk1"/>
                </a:solidFill>
              </a:rPr>
              <a:t>Resultaten aangaande factoren voor studiesucces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b="1">
                <a:solidFill>
                  <a:schemeClr val="dk1"/>
                </a:solidFill>
              </a:rPr>
              <a:t>     aan de UHasselt en KU Leuven 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Font typeface="Noto Sans Symbols"/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rgbClr val="474746"/>
              </a:buClr>
              <a:buSzPts val="1000"/>
              <a:buNone/>
            </a:pPr>
            <a:endParaRPr sz="1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cde05ae51b_0_492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/>
              <a:t>Project SO-HO: Studie m.b.t. oriënteringstraject SO</a:t>
            </a:r>
            <a:endParaRPr sz="2200" b="1"/>
          </a:p>
        </p:txBody>
      </p:sp>
      <p:sp>
        <p:nvSpPr>
          <p:cNvPr id="252" name="Google Shape;252;g2cde05ae51b_0_492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000"/>
              <a:buNone/>
            </a:pPr>
            <a:r>
              <a:rPr lang="nl-BE" sz="1800" b="1" u="sng">
                <a:solidFill>
                  <a:srgbClr val="E6007E"/>
                </a:solidFill>
              </a:rPr>
              <a:t>Uitgangspunten</a:t>
            </a:r>
            <a:endParaRPr sz="1800">
              <a:solidFill>
                <a:srgbClr val="E6007E"/>
              </a:solidFill>
            </a:endParaRPr>
          </a:p>
          <a:p>
            <a:pPr marL="342900" lvl="0" indent="-3429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</a:pPr>
            <a:endParaRPr sz="1800" b="1">
              <a:solidFill>
                <a:srgbClr val="811A20"/>
              </a:solidFill>
            </a:endParaRPr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nl-BE" sz="1800" b="1">
                <a:solidFill>
                  <a:schemeClr val="dk1"/>
                </a:solidFill>
              </a:rPr>
              <a:t>studiekeuze</a:t>
            </a:r>
            <a:r>
              <a:rPr lang="nl-BE" sz="1800" b="1" u="sng">
                <a:solidFill>
                  <a:schemeClr val="dk1"/>
                </a:solidFill>
              </a:rPr>
              <a:t>proces</a:t>
            </a:r>
            <a:r>
              <a:rPr lang="nl-BE" sz="1800" b="1">
                <a:solidFill>
                  <a:schemeClr val="dk1"/>
                </a:solidFill>
              </a:rPr>
              <a:t> </a:t>
            </a:r>
            <a:r>
              <a:rPr lang="nl-BE" sz="1800">
                <a:solidFill>
                  <a:schemeClr val="dk1"/>
                </a:solidFill>
              </a:rPr>
              <a:t>leerling </a:t>
            </a: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1800" b="1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nl-BE" sz="1800" b="1">
                <a:solidFill>
                  <a:schemeClr val="dk1"/>
                </a:solidFill>
              </a:rPr>
              <a:t>leerkrachten/klassenraden </a:t>
            </a:r>
            <a:r>
              <a:rPr lang="nl-BE" sz="1800">
                <a:solidFill>
                  <a:schemeClr val="dk1"/>
                </a:solidFill>
              </a:rPr>
              <a:t>spelen een belangrijke rol bij </a:t>
            </a: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1800">
                <a:solidFill>
                  <a:schemeClr val="dk1"/>
                </a:solidFill>
              </a:rPr>
              <a:t>    de evaluatie en studiekeuzebegeleiding van leerlingen; </a:t>
            </a: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1800">
                <a:solidFill>
                  <a:schemeClr val="dk1"/>
                </a:solidFill>
              </a:rPr>
              <a:t>    </a:t>
            </a:r>
            <a:r>
              <a:rPr lang="nl-BE" sz="1800" u="sng">
                <a:solidFill>
                  <a:schemeClr val="dk1"/>
                </a:solidFill>
              </a:rPr>
              <a:t>hun troeven</a:t>
            </a:r>
            <a:r>
              <a:rPr lang="nl-BE" sz="1800">
                <a:solidFill>
                  <a:schemeClr val="dk1"/>
                </a:solidFill>
              </a:rPr>
              <a:t>: nabije opvolging van leerlingen gedurende een </a:t>
            </a: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1800">
                <a:solidFill>
                  <a:schemeClr val="dk1"/>
                </a:solidFill>
              </a:rPr>
              <a:t>    langere periode en opgebouwde expertise   </a:t>
            </a: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-"/>
            </a:pPr>
            <a:r>
              <a:rPr lang="nl-BE" sz="1800">
                <a:solidFill>
                  <a:schemeClr val="dk1"/>
                </a:solidFill>
              </a:rPr>
              <a:t>zie ook:</a:t>
            </a:r>
            <a:endParaRPr sz="180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nl-BE" sz="1800">
                <a:solidFill>
                  <a:schemeClr val="dk1"/>
                </a:solidFill>
              </a:rPr>
              <a:t>VLOR-advies (2013): versterk de onderbouwing en </a:t>
            </a:r>
            <a:endParaRPr sz="18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1800">
                <a:solidFill>
                  <a:schemeClr val="dk1"/>
                </a:solidFill>
              </a:rPr>
              <a:t>    overtuigingskracht van het oordeel van de klassenraad over </a:t>
            </a:r>
            <a:endParaRPr sz="18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1800">
                <a:solidFill>
                  <a:schemeClr val="dk1"/>
                </a:solidFill>
              </a:rPr>
              <a:t>    studiekeuze</a:t>
            </a:r>
            <a:endParaRPr sz="1800">
              <a:solidFill>
                <a:schemeClr val="dk1"/>
              </a:solidFill>
            </a:endParaRPr>
          </a:p>
          <a:p>
            <a:pPr marL="742950" lvl="1" indent="-2730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✔"/>
            </a:pPr>
            <a:r>
              <a:rPr lang="nl-BE" sz="1800">
                <a:solidFill>
                  <a:schemeClr val="dk1"/>
                </a:solidFill>
              </a:rPr>
              <a:t>De klassenraad als instrument voor studiekeuzebegeleiding </a:t>
            </a:r>
            <a:endParaRPr sz="18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00214D"/>
              </a:buClr>
              <a:buSzPts val="2000"/>
              <a:buNone/>
            </a:pPr>
            <a:r>
              <a:rPr lang="nl-BE" sz="1800">
                <a:solidFill>
                  <a:schemeClr val="dk1"/>
                </a:solidFill>
              </a:rPr>
              <a:t>   (Brattinga, Lacante en Simons, 2007)</a:t>
            </a: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500" b="1">
              <a:solidFill>
                <a:srgbClr val="00214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EDDDA0-1FD6-4F98-B6D9-760D6A4B9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082E2-94B6-458F-A4BB-3AB771EB4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245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Omschrijving project</a:t>
            </a: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89248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 b="1">
                <a:solidFill>
                  <a:schemeClr val="dk1"/>
                </a:solidFill>
              </a:rPr>
              <a:t>Doel</a:t>
            </a:r>
            <a:r>
              <a:rPr lang="nl-BE" sz="1800">
                <a:solidFill>
                  <a:schemeClr val="dk1"/>
                </a:solidFill>
              </a:rPr>
              <a:t>: in samenwerking met scholen de overgang SO-HO faciliteren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en een instrument uitwerken ter ondersteuning van het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studiekeuzeadvies en -proces in het SO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>
                <a:solidFill>
                  <a:schemeClr val="dk1"/>
                </a:solidFill>
              </a:rPr>
              <a:t>Start project: 2014-15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Aantal scholen:  43-tal (vrij onderwijs, GO!, provinciaal onderwijs)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regio Limburg</a:t>
            </a:r>
            <a:endParaRPr/>
          </a:p>
          <a:p>
            <a:pPr marL="342900" lvl="0" indent="-34290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 b="1">
                <a:solidFill>
                  <a:schemeClr val="dk1"/>
                </a:solidFill>
              </a:rPr>
              <a:t>Grootschalig literatuuronderzoek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-&gt; belangrijkste studentfactoren voor studiesucces geselecteerd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rgbClr val="474746"/>
              </a:buClr>
              <a:buSzPts val="1000"/>
              <a:buNone/>
            </a:pP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cde05ae51b_0_409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/>
              <a:t>Geselecteerde factoren obv literatuurstudie</a:t>
            </a:r>
            <a:endParaRPr sz="2200" b="1"/>
          </a:p>
        </p:txBody>
      </p:sp>
      <p:pic>
        <p:nvPicPr>
          <p:cNvPr id="266" name="Google Shape;266;g2cde05ae51b_0_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2925" y="804862"/>
            <a:ext cx="9290049" cy="5346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2cde05ae51b_0_409"/>
          <p:cNvSpPr txBox="1"/>
          <p:nvPr/>
        </p:nvSpPr>
        <p:spPr>
          <a:xfrm>
            <a:off x="107950" y="5868987"/>
            <a:ext cx="8577300" cy="400200"/>
          </a:xfrm>
          <a:prstGeom prst="rect">
            <a:avLst/>
          </a:prstGeom>
          <a:solidFill>
            <a:srgbClr val="F79646"/>
          </a:solidFill>
          <a:ln w="25400" cap="flat" cmpd="sng">
            <a:solidFill>
              <a:srgbClr val="4F81B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000"/>
              <a:buFont typeface="Verdana"/>
              <a:buNone/>
            </a:pPr>
            <a:r>
              <a:rPr lang="nl-BE" sz="2000" b="0" i="0" u="none">
                <a:solidFill>
                  <a:srgbClr val="1F497D"/>
                </a:solidFill>
                <a:latin typeface="Verdana"/>
                <a:ea typeface="Verdana"/>
                <a:cs typeface="Verdana"/>
                <a:sym typeface="Verdana"/>
              </a:rPr>
              <a:t>VOOROPLEIDING EN PUNTENGEMIDDELDE SO</a:t>
            </a:r>
            <a:endParaRPr/>
          </a:p>
        </p:txBody>
      </p:sp>
      <p:sp>
        <p:nvSpPr>
          <p:cNvPr id="268" name="Google Shape;268;g2cde05ae51b_0_409"/>
          <p:cNvSpPr txBox="1"/>
          <p:nvPr/>
        </p:nvSpPr>
        <p:spPr>
          <a:xfrm>
            <a:off x="250825" y="1196975"/>
            <a:ext cx="1008000" cy="369300"/>
          </a:xfrm>
          <a:prstGeom prst="rect">
            <a:avLst/>
          </a:prstGeom>
          <a:noFill/>
          <a:ln w="25400" cap="flat" cmpd="sng">
            <a:solidFill>
              <a:srgbClr val="B9CD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Calibri"/>
              <a:buNone/>
            </a:pPr>
            <a:r>
              <a:rPr lang="nl-BE" sz="1800" b="0" i="0" u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  <a:endParaRPr/>
          </a:p>
        </p:txBody>
      </p:sp>
      <p:sp>
        <p:nvSpPr>
          <p:cNvPr id="269" name="Google Shape;269;g2cde05ae51b_0_409"/>
          <p:cNvSpPr txBox="1"/>
          <p:nvPr/>
        </p:nvSpPr>
        <p:spPr>
          <a:xfrm>
            <a:off x="7459662" y="1309687"/>
            <a:ext cx="1287462" cy="369300"/>
          </a:xfrm>
          <a:prstGeom prst="rect">
            <a:avLst/>
          </a:prstGeom>
          <a:noFill/>
          <a:ln w="25400" cap="flat" cmpd="sng">
            <a:solidFill>
              <a:srgbClr val="C3D6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Calibri"/>
              <a:buNone/>
            </a:pPr>
            <a:r>
              <a:rPr lang="nl-BE" sz="1800" b="0" i="0" u="none" dirty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MOTIVATIE</a:t>
            </a:r>
            <a:endParaRPr dirty="0"/>
          </a:p>
        </p:txBody>
      </p:sp>
      <p:sp>
        <p:nvSpPr>
          <p:cNvPr id="270" name="Google Shape;270;g2cde05ae51b_0_409"/>
          <p:cNvSpPr txBox="1"/>
          <p:nvPr/>
        </p:nvSpPr>
        <p:spPr>
          <a:xfrm>
            <a:off x="395287" y="5178425"/>
            <a:ext cx="1296900" cy="369300"/>
          </a:xfrm>
          <a:prstGeom prst="rect">
            <a:avLst/>
          </a:prstGeom>
          <a:noFill/>
          <a:ln w="25400" cap="flat" cmpd="sng">
            <a:solidFill>
              <a:srgbClr val="B3A2C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Calibri"/>
              <a:buNone/>
            </a:pPr>
            <a:r>
              <a:rPr lang="nl-BE" sz="1800" b="0" i="0" u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INTEGRATIE</a:t>
            </a:r>
            <a:endParaRPr/>
          </a:p>
        </p:txBody>
      </p:sp>
      <p:sp>
        <p:nvSpPr>
          <p:cNvPr id="271" name="Google Shape;271;g2cde05ae51b_0_409"/>
          <p:cNvSpPr txBox="1"/>
          <p:nvPr/>
        </p:nvSpPr>
        <p:spPr>
          <a:xfrm>
            <a:off x="7524750" y="4856162"/>
            <a:ext cx="1160400" cy="369300"/>
          </a:xfrm>
          <a:prstGeom prst="rect">
            <a:avLst/>
          </a:prstGeom>
          <a:noFill/>
          <a:ln w="25400" cap="flat" cmpd="sng">
            <a:solidFill>
              <a:srgbClr val="D9969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Calibri"/>
              <a:buNone/>
            </a:pPr>
            <a:r>
              <a:rPr lang="nl-BE" sz="1800" b="0" i="0" u="non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COGNITIE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>
                <a:solidFill>
                  <a:schemeClr val="dk1"/>
                </a:solidFill>
              </a:rPr>
              <a:t>De </a:t>
            </a:r>
            <a:r>
              <a:rPr lang="nl-BE" sz="1800" b="1">
                <a:solidFill>
                  <a:schemeClr val="dk1"/>
                </a:solidFill>
              </a:rPr>
              <a:t>studentfactoren </a:t>
            </a:r>
            <a:r>
              <a:rPr lang="nl-BE" sz="1800">
                <a:solidFill>
                  <a:schemeClr val="dk1"/>
                </a:solidFill>
              </a:rPr>
              <a:t>werden i.s.m. scholen vertaald naar de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schoolpraktijk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 b="1">
                <a:solidFill>
                  <a:schemeClr val="dk1"/>
                </a:solidFill>
              </a:rPr>
              <a:t>klassenraden beoordelen </a:t>
            </a:r>
            <a:r>
              <a:rPr lang="nl-BE" sz="1800">
                <a:solidFill>
                  <a:schemeClr val="dk1"/>
                </a:solidFill>
              </a:rPr>
              <a:t>de studentfactoren bij hun leerlingen</a:t>
            </a:r>
            <a:endParaRPr sz="18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>
                <a:solidFill>
                  <a:schemeClr val="dk1"/>
                </a:solidFill>
              </a:rPr>
              <a:t>ook studiekeuzeadvies van de klassenraad wordt opgevraagd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>
                <a:solidFill>
                  <a:schemeClr val="dk1"/>
                </a:solidFill>
              </a:rPr>
              <a:t>leerlingen 2de leerjaar, 3de graad;  ASO, KSO en TSO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>
                <a:solidFill>
                  <a:schemeClr val="dk1"/>
                </a:solidFill>
              </a:rPr>
              <a:t>dataverzameling: 2014-15, 2015-16, 2016-17 (via tool)</a:t>
            </a:r>
            <a:endParaRPr sz="1800">
              <a:solidFill>
                <a:schemeClr val="dk1"/>
              </a:solidFill>
            </a:endParaRPr>
          </a:p>
          <a:p>
            <a:pPr marL="74295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nl-BE" sz="1800" b="1">
                <a:solidFill>
                  <a:schemeClr val="dk1"/>
                </a:solidFill>
              </a:rPr>
              <a:t>Factoren m.b.t. het voortraject </a:t>
            </a:r>
            <a:r>
              <a:rPr lang="nl-BE" sz="1800">
                <a:solidFill>
                  <a:schemeClr val="dk1"/>
                </a:solidFill>
              </a:rPr>
              <a:t>werden opgevraagd: </a:t>
            </a:r>
            <a:endParaRPr/>
          </a:p>
          <a:p>
            <a:pPr marL="742950" lvl="1" indent="-247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>
                <a:solidFill>
                  <a:schemeClr val="dk1"/>
                </a:solidFill>
              </a:rPr>
              <a:t>behaald jaarpercentage SO</a:t>
            </a:r>
            <a:endParaRPr/>
          </a:p>
          <a:p>
            <a:pPr marL="742950" lvl="1" indent="-2476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>
                <a:solidFill>
                  <a:schemeClr val="dk1"/>
                </a:solidFill>
              </a:rPr>
              <a:t>specifieke vooropleiding: studierichting SO, …</a:t>
            </a:r>
            <a:endParaRPr sz="1800">
              <a:solidFill>
                <a:schemeClr val="dk1"/>
              </a:solidFill>
            </a:endParaRPr>
          </a:p>
          <a:p>
            <a:pPr marL="74295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2794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nl-BE" sz="1800">
                <a:solidFill>
                  <a:schemeClr val="dk1"/>
                </a:solidFill>
              </a:rPr>
              <a:t>In onderzoeksfase werd ook de zelfevaluatie van leerlingen inzake de    studentfactoren verzameld via een vragenlijst </a:t>
            </a:r>
            <a:endParaRPr sz="1800">
              <a:solidFill>
                <a:schemeClr val="dk1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Font typeface="Noto Sans Symbols"/>
              <a:buNone/>
            </a:pPr>
            <a:endParaRPr sz="2000"/>
          </a:p>
        </p:txBody>
      </p:sp>
      <p:sp>
        <p:nvSpPr>
          <p:cNvPr id="277" name="Google Shape;277;p1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Omschrijving project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cde05ae51b_0_557"/>
          <p:cNvSpPr txBox="1">
            <a:spLocks noGrp="1"/>
          </p:cNvSpPr>
          <p:nvPr>
            <p:ph type="title"/>
          </p:nvPr>
        </p:nvSpPr>
        <p:spPr>
          <a:xfrm>
            <a:off x="107950" y="115887"/>
            <a:ext cx="89901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1A20"/>
              </a:buClr>
              <a:buSzPts val="2400"/>
              <a:buFont typeface="Verdana"/>
              <a:buNone/>
            </a:pPr>
            <a:r>
              <a:rPr lang="nl-BE" sz="2400" b="1">
                <a:solidFill>
                  <a:srgbClr val="E6007E"/>
                </a:solidFill>
              </a:rPr>
              <a:t>Scoretabel klassenraad</a:t>
            </a:r>
            <a:endParaRPr>
              <a:solidFill>
                <a:srgbClr val="E6007E"/>
              </a:solidFill>
            </a:endParaRPr>
          </a:p>
        </p:txBody>
      </p:sp>
      <p:sp>
        <p:nvSpPr>
          <p:cNvPr id="283" name="Google Shape;283;g2cde05ae51b_0_557"/>
          <p:cNvSpPr txBox="1">
            <a:spLocks noGrp="1"/>
          </p:cNvSpPr>
          <p:nvPr>
            <p:ph type="body" idx="1"/>
          </p:nvPr>
        </p:nvSpPr>
        <p:spPr>
          <a:xfrm>
            <a:off x="107950" y="765175"/>
            <a:ext cx="90360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600"/>
              <a:buFont typeface="Arial"/>
              <a:buNone/>
            </a:pPr>
            <a:r>
              <a:rPr lang="nl-BE" sz="16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Geef aan in welke mate de studentfactor </a:t>
            </a:r>
            <a:r>
              <a:rPr lang="nl-BE" sz="1600" b="1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doorgaans over vakken heen </a:t>
            </a:r>
            <a:r>
              <a:rPr lang="nl-BE" sz="16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aanwezig is</a:t>
            </a:r>
            <a:endParaRPr/>
          </a:p>
          <a:p>
            <a:pPr marL="342900" marR="0" lvl="0" indent="-2413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>
              <a:solidFill>
                <a:srgbClr val="00214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84" name="Google Shape;284;g2cde05ae51b_0_557"/>
          <p:cNvGraphicFramePr/>
          <p:nvPr/>
        </p:nvGraphicFramePr>
        <p:xfrm>
          <a:off x="107950" y="1125537"/>
          <a:ext cx="8928100" cy="579425"/>
        </p:xfrm>
        <a:graphic>
          <a:graphicData uri="http://schemas.openxmlformats.org/drawingml/2006/table">
            <a:tbl>
              <a:tblPr>
                <a:noFill/>
                <a:tableStyleId>{F4C6F10E-F732-423D-A623-D33CA8634B56}</a:tableStyleId>
              </a:tblPr>
              <a:tblGrid>
                <a:gridCol w="25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ruim onvoldoende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onvoldoende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voldoende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ruim voldoende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650" marB="4565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5" name="Google Shape;285;g2cde05ae51b_0_557"/>
          <p:cNvGraphicFramePr/>
          <p:nvPr/>
        </p:nvGraphicFramePr>
        <p:xfrm>
          <a:off x="107950" y="1916112"/>
          <a:ext cx="8928050" cy="4465600"/>
        </p:xfrm>
        <a:graphic>
          <a:graphicData uri="http://schemas.openxmlformats.org/drawingml/2006/table">
            <a:tbl>
              <a:tblPr>
                <a:noFill/>
                <a:tableStyleId>{F4C6F10E-F732-423D-A623-D33CA8634B56}</a:tableStyleId>
              </a:tblPr>
              <a:tblGrid>
                <a:gridCol w="18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studentfactor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definitie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score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zelfeffectiviteit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gelooft dat hij/zij over de nodige capaciteiten beschikt om succesvol te zijn op school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aspiratie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 strike="noStrike" cap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legt de lat hoog voor zichzelf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rgbClr val="00214D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relateren en structureren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kan verbanden leggen tussen leerstofonderdelen/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vakken en structuur aanbrengen in de leerstof 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vaardigheden mbt evaluaties</a:t>
                      </a:r>
                      <a:r>
                        <a:rPr lang="nl-BE" sz="1600" b="0" i="0" u="none" baseline="30000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(*)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kan zich goed voorbereiden op evaluaties en kan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deze goed uitvoeren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tijdbeheer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stelt realistische planningen op, haalt deadlines en gebruikt tijd efficiënt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doorzetten en inspannen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zet door en spant zich in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aanpassings-</a:t>
                      </a:r>
                      <a:endParaRPr sz="1600" b="0" i="0" u="none">
                        <a:solidFill>
                          <a:srgbClr val="00214D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vermogen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600"/>
                        <a:buFont typeface="Verdana"/>
                        <a:buNone/>
                      </a:pPr>
                      <a:r>
                        <a:rPr lang="nl-BE" sz="16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brengt het er goed vanaf in een nieuwe leeromgeving</a:t>
                      </a:r>
                      <a:endParaRPr/>
                    </a:p>
                  </a:txBody>
                  <a:tcPr marL="44450" marR="4445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14D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0" i="0" u="none">
                          <a:solidFill>
                            <a:srgbClr val="00214D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6" name="Google Shape;286;g2cde05ae51b_0_557"/>
          <p:cNvSpPr txBox="1"/>
          <p:nvPr/>
        </p:nvSpPr>
        <p:spPr>
          <a:xfrm>
            <a:off x="107950" y="6488112"/>
            <a:ext cx="770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14D"/>
              </a:buClr>
              <a:buSzPts val="1600"/>
              <a:buFont typeface="Verdana"/>
              <a:buNone/>
            </a:pPr>
            <a:r>
              <a:rPr lang="nl-BE" sz="1600" b="0" i="0" u="none">
                <a:solidFill>
                  <a:srgbClr val="00214D"/>
                </a:solidFill>
                <a:latin typeface="Verdana"/>
                <a:ea typeface="Verdana"/>
                <a:cs typeface="Verdana"/>
                <a:sym typeface="Verdana"/>
              </a:rPr>
              <a:t>(*) indien leerling evaluaties doorgaans niet voorbereidt  -&gt; aanvinken </a:t>
            </a:r>
            <a:endParaRPr/>
          </a:p>
        </p:txBody>
      </p:sp>
      <p:sp>
        <p:nvSpPr>
          <p:cNvPr id="287" name="Google Shape;287;g2cde05ae51b_0_557"/>
          <p:cNvSpPr txBox="1"/>
          <p:nvPr/>
        </p:nvSpPr>
        <p:spPr>
          <a:xfrm>
            <a:off x="7596187" y="6524625"/>
            <a:ext cx="288900" cy="217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2cde05ae51b_0_557"/>
          <p:cNvSpPr txBox="1"/>
          <p:nvPr/>
        </p:nvSpPr>
        <p:spPr>
          <a:xfrm>
            <a:off x="7885112" y="6381750"/>
            <a:ext cx="1258800" cy="47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g2cde05ae51b_0_557"/>
          <p:cNvSpPr/>
          <p:nvPr/>
        </p:nvSpPr>
        <p:spPr>
          <a:xfrm>
            <a:off x="7740650" y="2708275"/>
            <a:ext cx="144600" cy="122100"/>
          </a:xfrm>
          <a:prstGeom prst="ellipse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g2cde05ae51b_0_557"/>
          <p:cNvSpPr/>
          <p:nvPr/>
        </p:nvSpPr>
        <p:spPr>
          <a:xfrm>
            <a:off x="8101012" y="2708275"/>
            <a:ext cx="142800" cy="122100"/>
          </a:xfrm>
          <a:prstGeom prst="ellipse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g2cde05ae51b_0_557"/>
          <p:cNvSpPr/>
          <p:nvPr/>
        </p:nvSpPr>
        <p:spPr>
          <a:xfrm>
            <a:off x="8820150" y="2708275"/>
            <a:ext cx="144600" cy="122100"/>
          </a:xfrm>
          <a:prstGeom prst="ellipse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g2cde05ae51b_0_557"/>
          <p:cNvSpPr/>
          <p:nvPr/>
        </p:nvSpPr>
        <p:spPr>
          <a:xfrm>
            <a:off x="8459787" y="2708275"/>
            <a:ext cx="144600" cy="122100"/>
          </a:xfrm>
          <a:prstGeom prst="ellipse">
            <a:avLst/>
          </a:prstGeom>
          <a:noFill/>
          <a:ln w="9525" cap="flat" cmpd="sng">
            <a:solidFill>
              <a:srgbClr val="4A7EB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Omschrijving project</a:t>
            </a:r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nl-BE" sz="1800">
                <a:solidFill>
                  <a:schemeClr val="dk1"/>
                </a:solidFill>
              </a:rPr>
              <a:t>De studentfactoren en de factoren m.b.t. het voortraject worden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    gekoppeld aan de studieresultaten in het HO </a:t>
            </a:r>
            <a:r>
              <a:rPr lang="nl-BE" sz="1800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    </a:t>
            </a:r>
            <a:r>
              <a:rPr lang="nl-BE" sz="1800">
                <a:solidFill>
                  <a:schemeClr val="dk1"/>
                </a:solidFill>
              </a:rPr>
              <a:t>in presentatie: 2852 leerlingen uit schooljaar 2014-15, 2015-16 en </a:t>
            </a:r>
            <a:endParaRPr sz="18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2016-2017 die jaar nadien een inschrijving hadden in eerste </a:t>
            </a:r>
            <a:endParaRPr sz="1800">
              <a:solidFill>
                <a:schemeClr val="dk1"/>
              </a:solidFill>
            </a:endParaRPr>
          </a:p>
          <a:p>
            <a:pPr marL="0" lvl="0" indent="457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bachelor aan UH + KU Leuven (</a:t>
            </a:r>
            <a:r>
              <a:rPr lang="nl-BE" sz="1800" i="1">
                <a:solidFill>
                  <a:schemeClr val="dk1"/>
                </a:solidFill>
              </a:rPr>
              <a:t>eerste inschrijving werd beschouwd</a:t>
            </a:r>
            <a:r>
              <a:rPr lang="nl-BE" sz="1800">
                <a:solidFill>
                  <a:schemeClr val="dk1"/>
                </a:solidFill>
              </a:rPr>
              <a:t>)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    </a:t>
            </a:r>
            <a:endParaRPr/>
          </a:p>
          <a:p>
            <a:pPr marL="342900" lvl="0" indent="-266700" algn="l" rtl="0">
              <a:spcBef>
                <a:spcPts val="240"/>
              </a:spcBef>
              <a:spcAft>
                <a:spcPts val="0"/>
              </a:spcAft>
              <a:buClr>
                <a:srgbClr val="474746"/>
              </a:buClr>
              <a:buSzPts val="1200"/>
              <a:buNone/>
            </a:pPr>
            <a:endParaRPr sz="1200">
              <a:solidFill>
                <a:srgbClr val="000000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Noto Sans Symbols"/>
              <a:buNone/>
            </a:pP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>
                <a:solidFill>
                  <a:srgbClr val="E6007E"/>
                </a:solidFill>
              </a:rPr>
              <a:t>INHOUD</a:t>
            </a:r>
            <a:endParaRPr/>
          </a:p>
        </p:txBody>
      </p:sp>
      <p:sp>
        <p:nvSpPr>
          <p:cNvPr id="304" name="Google Shape;304;p14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2800"/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474746"/>
              </a:buClr>
              <a:buSzPts val="2800"/>
              <a:buNone/>
            </a:pPr>
            <a:endParaRPr b="1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</a:pPr>
            <a:r>
              <a:rPr lang="nl-BE" sz="2000" b="1">
                <a:solidFill>
                  <a:schemeClr val="dk2"/>
                </a:solidFill>
              </a:rPr>
              <a:t>Samenwerkingsproject met scholen</a:t>
            </a:r>
            <a:endParaRPr/>
          </a:p>
          <a:p>
            <a:pPr marL="342900" lvl="0" indent="-25400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Font typeface="Noto Sans Symbols"/>
              <a:buNone/>
            </a:pPr>
            <a:endParaRPr sz="1400" b="1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nl-BE" sz="2000" b="1">
                <a:solidFill>
                  <a:schemeClr val="dk1"/>
                </a:solidFill>
              </a:rPr>
              <a:t>Omschrijving project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nl-BE" sz="2000" b="1">
                <a:solidFill>
                  <a:schemeClr val="dk1"/>
                </a:solidFill>
              </a:rPr>
              <a:t> 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⮚"/>
            </a:pPr>
            <a:r>
              <a:rPr lang="nl-BE" sz="2000" b="1">
                <a:solidFill>
                  <a:schemeClr val="dk2"/>
                </a:solidFill>
              </a:rPr>
              <a:t>Resultaten aangaande factoren voor studiesucces</a:t>
            </a:r>
            <a:endParaRPr/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nl-BE" sz="2000" b="1">
                <a:solidFill>
                  <a:schemeClr val="dk2"/>
                </a:solidFill>
              </a:rPr>
              <a:t>	aan de UH en KU Leuven</a:t>
            </a:r>
            <a:endParaRPr/>
          </a:p>
          <a:p>
            <a:pPr marL="742950" lvl="1" indent="-19685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Font typeface="Noto Sans Symbols"/>
              <a:buNone/>
            </a:pPr>
            <a:endParaRPr sz="1400" b="1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Font typeface="Noto Sans Symbols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474746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rgbClr val="474746"/>
              </a:buClr>
              <a:buSzPts val="1000"/>
              <a:buNone/>
            </a:pPr>
            <a:endParaRPr sz="1000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68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Studentfactoren afzonderlijk (klassenraad)</a:t>
            </a:r>
            <a:endParaRPr/>
          </a:p>
        </p:txBody>
      </p:sp>
      <p:sp>
        <p:nvSpPr>
          <p:cNvPr id="311" name="Google Shape;311;p16"/>
          <p:cNvSpPr txBox="1">
            <a:spLocks noGrp="1"/>
          </p:cNvSpPr>
          <p:nvPr>
            <p:ph type="body" idx="1"/>
          </p:nvPr>
        </p:nvSpPr>
        <p:spPr>
          <a:xfrm>
            <a:off x="271405" y="739172"/>
            <a:ext cx="8705950" cy="535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Correlatie met studieresultaten</a:t>
            </a:r>
            <a:r>
              <a:rPr lang="nl-BE" sz="1800">
                <a:solidFill>
                  <a:schemeClr val="dk1"/>
                </a:solidFill>
              </a:rPr>
              <a:t>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</a:t>
            </a:r>
            <a:r>
              <a:rPr lang="nl-BE" sz="1800" i="1">
                <a:solidFill>
                  <a:schemeClr val="dk1"/>
                </a:solidFill>
              </a:rPr>
              <a:t>N = 2629-2763</a:t>
            </a:r>
            <a:endParaRPr sz="7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>
                <a:solidFill>
                  <a:schemeClr val="dk1"/>
                </a:solidFill>
              </a:rPr>
              <a:t>     </a:t>
            </a:r>
            <a:r>
              <a:rPr lang="nl-BE" sz="1600" i="1">
                <a:solidFill>
                  <a:schemeClr val="dk1"/>
                </a:solidFill>
              </a:rPr>
              <a:t>significantie: p&lt;.001;  categorisch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rgbClr val="474746"/>
              </a:buClr>
              <a:buSzPts val="12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u="sng">
                <a:solidFill>
                  <a:schemeClr val="dk1"/>
                </a:solidFill>
              </a:rPr>
              <a:t>Conclusie</a:t>
            </a:r>
            <a:r>
              <a:rPr lang="nl-BE" sz="1800">
                <a:solidFill>
                  <a:schemeClr val="dk1"/>
                </a:solidFill>
              </a:rPr>
              <a:t>: in lijn met de literatuurstudie, behalve voor aspiratie,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aanpassingsvermogen en zelfeffectiviteit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</p:txBody>
      </p:sp>
      <p:graphicFrame>
        <p:nvGraphicFramePr>
          <p:cNvPr id="312" name="Google Shape;312;p16"/>
          <p:cNvGraphicFramePr/>
          <p:nvPr/>
        </p:nvGraphicFramePr>
        <p:xfrm>
          <a:off x="683568" y="1484784"/>
          <a:ext cx="7704850" cy="3056800"/>
        </p:xfrm>
        <a:graphic>
          <a:graphicData uri="http://schemas.openxmlformats.org/drawingml/2006/table">
            <a:tbl>
              <a:tblPr firstRow="1" bandRow="1">
                <a:noFill/>
                <a:tableStyleId>{79723D33-6573-494F-9E6F-17890A1B4139}</a:tableStyleId>
              </a:tblPr>
              <a:tblGrid>
                <a:gridCol w="381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gewogen percentage HO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vaardigheden m.b.t evaluaties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.4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tijdbeheer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40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doorzetten en inspannen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.39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nl-BE" sz="180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aspiratie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.3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95373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relateren en structureren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.3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aanpassingsvermogen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.2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</a:t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zelfeffectiviteit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.2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ed38cdcef_0_4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Studentfactoren afzonderlijk (leerlingvragenlijst)</a:t>
            </a:r>
            <a:endParaRPr/>
          </a:p>
        </p:txBody>
      </p:sp>
      <p:sp>
        <p:nvSpPr>
          <p:cNvPr id="319" name="Google Shape;319;g2ced38cdcef_0_41"/>
          <p:cNvSpPr txBox="1">
            <a:spLocks noGrp="1"/>
          </p:cNvSpPr>
          <p:nvPr>
            <p:ph type="body" idx="1"/>
          </p:nvPr>
        </p:nvSpPr>
        <p:spPr>
          <a:xfrm>
            <a:off x="271405" y="739172"/>
            <a:ext cx="8706000" cy="5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Correlatie met studieresultaten</a:t>
            </a:r>
            <a:r>
              <a:rPr lang="nl-BE" sz="1800">
                <a:solidFill>
                  <a:schemeClr val="dk1"/>
                </a:solidFill>
              </a:rPr>
              <a:t>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</a:t>
            </a:r>
            <a:r>
              <a:rPr lang="nl-BE" sz="1800" i="1">
                <a:solidFill>
                  <a:schemeClr val="dk1"/>
                </a:solidFill>
              </a:rPr>
              <a:t>N = 1549-1598</a:t>
            </a:r>
            <a:endParaRPr sz="7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>
                <a:solidFill>
                  <a:schemeClr val="dk1"/>
                </a:solidFill>
              </a:rPr>
              <a:t>     </a:t>
            </a:r>
            <a:r>
              <a:rPr lang="nl-BE" sz="1600" i="1">
                <a:solidFill>
                  <a:schemeClr val="dk1"/>
                </a:solidFill>
              </a:rPr>
              <a:t>significantie: p&lt;.01</a:t>
            </a: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rgbClr val="474746"/>
              </a:buClr>
              <a:buSzPts val="1200"/>
              <a:buNone/>
            </a:pP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u="sng">
                <a:solidFill>
                  <a:schemeClr val="dk1"/>
                </a:solidFill>
              </a:rPr>
              <a:t>Conclusie</a:t>
            </a:r>
            <a:r>
              <a:rPr lang="nl-BE" sz="1800">
                <a:solidFill>
                  <a:schemeClr val="dk1"/>
                </a:solidFill>
              </a:rPr>
              <a:t>: substantieel lagere correlaties</a:t>
            </a: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</p:txBody>
      </p:sp>
      <p:graphicFrame>
        <p:nvGraphicFramePr>
          <p:cNvPr id="320" name="Google Shape;320;g2ced38cdcef_0_41"/>
          <p:cNvGraphicFramePr/>
          <p:nvPr/>
        </p:nvGraphicFramePr>
        <p:xfrm>
          <a:off x="683568" y="1484784"/>
          <a:ext cx="7704850" cy="3056800"/>
        </p:xfrm>
        <a:graphic>
          <a:graphicData uri="http://schemas.openxmlformats.org/drawingml/2006/table">
            <a:tbl>
              <a:tblPr firstRow="1" bandRow="1">
                <a:noFill/>
                <a:tableStyleId>{79723D33-6573-494F-9E6F-17890A1B4139}</a:tableStyleId>
              </a:tblPr>
              <a:tblGrid>
                <a:gridCol w="381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gewogen percentage HO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vaardigheden m.b.t evaluaties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tijdbeheer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24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doorzetten en inspannen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26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aspiratie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.3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953734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relateren en structureren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aanpassingsvermogen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08</a:t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zelfeffectiviteit</a:t>
                      </a:r>
                      <a:endParaRPr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38100" marR="38100" lvl="0" indent="0" algn="l" rtl="0">
                        <a:lnSpc>
                          <a:spcPct val="8888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</a:t>
                      </a:r>
                      <a:endParaRPr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68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Studentfactoren samen (klassenraad) </a:t>
            </a:r>
            <a:endParaRPr/>
          </a:p>
        </p:txBody>
      </p:sp>
      <p:sp>
        <p:nvSpPr>
          <p:cNvPr id="327" name="Google Shape;327;p17"/>
          <p:cNvSpPr/>
          <p:nvPr/>
        </p:nvSpPr>
        <p:spPr>
          <a:xfrm>
            <a:off x="618625" y="1978540"/>
            <a:ext cx="3608065" cy="313915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vaardigheden mbt evaluaties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tijdbeheer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aspiratie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relateren en structureren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doorzetten en inspannen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aanpassingsvermogen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zelfeffectiviteit</a:t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28" name="Google Shape;328;p17"/>
          <p:cNvCxnSpPr/>
          <p:nvPr/>
        </p:nvCxnSpPr>
        <p:spPr>
          <a:xfrm rot="10800000" flipH="1">
            <a:off x="4331064" y="3435208"/>
            <a:ext cx="2016224" cy="20325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9" name="Google Shape;329;p17"/>
          <p:cNvSpPr/>
          <p:nvPr/>
        </p:nvSpPr>
        <p:spPr>
          <a:xfrm>
            <a:off x="6451663" y="2779767"/>
            <a:ext cx="2088232" cy="108012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gewogen percentage HO</a:t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7"/>
          <p:cNvSpPr txBox="1"/>
          <p:nvPr/>
        </p:nvSpPr>
        <p:spPr>
          <a:xfrm>
            <a:off x="4613966" y="3014484"/>
            <a:ext cx="158417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correlatie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R=.4</a:t>
            </a:r>
            <a:r>
              <a:rPr lang="nl-BE" sz="1800" b="1">
                <a:latin typeface="Verdana"/>
                <a:ea typeface="Verdana"/>
                <a:cs typeface="Verdana"/>
                <a:sym typeface="Verdana"/>
              </a:rPr>
              <a:t>7</a:t>
            </a:r>
            <a:endParaRPr sz="1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1" name="Google Shape;331;p17"/>
          <p:cNvSpPr txBox="1"/>
          <p:nvPr/>
        </p:nvSpPr>
        <p:spPr>
          <a:xfrm>
            <a:off x="309391" y="919890"/>
            <a:ext cx="84390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Alle studentfactoren samen via lineaire regressie-analyse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marR="0" lvl="0" indent="-120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Verdana"/>
              <a:buNone/>
            </a:pPr>
            <a:endParaRPr sz="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Onderlinge relaties worden meegenomen  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Jaarpercentage SO</a:t>
            </a:r>
            <a:endParaRPr/>
          </a:p>
        </p:txBody>
      </p:sp>
      <p:sp>
        <p:nvSpPr>
          <p:cNvPr id="338" name="Google Shape;338;p18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Correlatie met studieresultaten: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 i="1">
                <a:solidFill>
                  <a:schemeClr val="dk1"/>
                </a:solidFill>
              </a:rPr>
              <a:t>         significantie: p&lt;.001;  </a:t>
            </a:r>
            <a:r>
              <a:rPr lang="nl-BE" sz="1600" i="1">
                <a:solidFill>
                  <a:srgbClr val="000000"/>
                </a:solidFill>
              </a:rPr>
              <a:t>N = 2246</a:t>
            </a:r>
            <a:endParaRPr sz="16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 b="1">
              <a:solidFill>
                <a:srgbClr val="00B05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</a:t>
            </a:r>
            <a:endParaRPr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Noto Sans Symbols"/>
              <a:buNone/>
            </a:pPr>
            <a:endParaRPr sz="1800"/>
          </a:p>
        </p:txBody>
      </p:sp>
      <p:graphicFrame>
        <p:nvGraphicFramePr>
          <p:cNvPr id="339" name="Google Shape;339;p18"/>
          <p:cNvGraphicFramePr/>
          <p:nvPr/>
        </p:nvGraphicFramePr>
        <p:xfrm>
          <a:off x="971600" y="1484784"/>
          <a:ext cx="7200800" cy="864100"/>
        </p:xfrm>
        <a:graphic>
          <a:graphicData uri="http://schemas.openxmlformats.org/drawingml/2006/table">
            <a:tbl>
              <a:tblPr firstRow="1" bandRow="1">
                <a:noFill/>
                <a:tableStyleId>{79723D33-6573-494F-9E6F-17890A1B4139}</a:tableStyleId>
              </a:tblPr>
              <a:tblGrid>
                <a:gridCol w="379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gewogen percentage HO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jaarpercentage school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7030A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.60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A6DDE2-0C03-45C0-8F01-FD55A5A1F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BC5CE-7B98-4EE0-B72A-D66B58A30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446"/>
            <a:ext cx="9144000" cy="69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12968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Jaarpercentage SO en studentfactoren samen</a:t>
            </a:r>
            <a:endParaRPr/>
          </a:p>
        </p:txBody>
      </p:sp>
      <p:sp>
        <p:nvSpPr>
          <p:cNvPr id="346" name="Google Shape;346;p19"/>
          <p:cNvSpPr/>
          <p:nvPr/>
        </p:nvSpPr>
        <p:spPr>
          <a:xfrm>
            <a:off x="537644" y="1223138"/>
            <a:ext cx="3786698" cy="303744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Jaarpercentage SO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Studentfactoren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19"/>
          <p:cNvCxnSpPr/>
          <p:nvPr/>
        </p:nvCxnSpPr>
        <p:spPr>
          <a:xfrm>
            <a:off x="4541743" y="2741861"/>
            <a:ext cx="1754210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48" name="Google Shape;348;p19"/>
          <p:cNvSpPr/>
          <p:nvPr/>
        </p:nvSpPr>
        <p:spPr>
          <a:xfrm>
            <a:off x="6444208" y="2179962"/>
            <a:ext cx="2088232" cy="108012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gewogen percentage HO</a:t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19"/>
          <p:cNvSpPr txBox="1"/>
          <p:nvPr/>
        </p:nvSpPr>
        <p:spPr>
          <a:xfrm>
            <a:off x="4788024" y="2341751"/>
            <a:ext cx="165618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correlatie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R=.61</a:t>
            </a:r>
            <a:endParaRPr sz="1800" b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460674" y="4725144"/>
            <a:ext cx="84839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 meeste studentfactoren leveren geen extra informatie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bovenop het jaarpercentage SO (uitzondering: </a:t>
            </a:r>
            <a:r>
              <a:rPr lang="nl-BE" sz="18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vaardigheden mbt evaluaties</a:t>
            </a:r>
            <a:r>
              <a:rPr lang="nl-BE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en aspiratie).   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"/>
          <p:cNvSpPr txBox="1">
            <a:spLocks noGrp="1"/>
          </p:cNvSpPr>
          <p:nvPr>
            <p:ph type="title"/>
          </p:nvPr>
        </p:nvSpPr>
        <p:spPr>
          <a:xfrm>
            <a:off x="179513" y="188640"/>
            <a:ext cx="8757676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200" b="1"/>
              <a:t>Studentfactoren en jaarpercentage SO </a:t>
            </a:r>
            <a:endParaRPr/>
          </a:p>
        </p:txBody>
      </p:sp>
      <p:sp>
        <p:nvSpPr>
          <p:cNvPr id="357" name="Google Shape;357;p20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685669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nl-BE" sz="1800">
                <a:solidFill>
                  <a:schemeClr val="dk1"/>
                </a:solidFill>
              </a:rPr>
              <a:t>Correlatie tussen alle studentfactoren en </a:t>
            </a:r>
            <a:r>
              <a:rPr lang="nl-BE" sz="1800" i="1" u="sng">
                <a:solidFill>
                  <a:schemeClr val="dk1"/>
                </a:solidFill>
              </a:rPr>
              <a:t>jaarpercentage school</a:t>
            </a:r>
            <a:r>
              <a:rPr lang="nl-BE" sz="1800">
                <a:solidFill>
                  <a:schemeClr val="dk1"/>
                </a:solidFill>
              </a:rPr>
              <a:t>: </a:t>
            </a:r>
            <a:r>
              <a:rPr lang="nl-BE" sz="1800" b="1">
                <a:solidFill>
                  <a:srgbClr val="7030A0"/>
                </a:solidFill>
              </a:rPr>
              <a:t>0.73</a:t>
            </a:r>
            <a:r>
              <a:rPr lang="nl-BE" sz="1800" b="1">
                <a:solidFill>
                  <a:schemeClr val="dk1"/>
                </a:solidFill>
              </a:rPr>
              <a:t>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    </a:t>
            </a:r>
            <a:r>
              <a:rPr lang="nl-BE" sz="1800">
                <a:solidFill>
                  <a:schemeClr val="dk1"/>
                </a:solidFill>
              </a:rPr>
              <a:t>Studentfactoren zijn dus </a:t>
            </a:r>
            <a:r>
              <a:rPr lang="nl-BE" sz="1800" b="1">
                <a:solidFill>
                  <a:schemeClr val="dk1"/>
                </a:solidFill>
              </a:rPr>
              <a:t>ook</a:t>
            </a:r>
            <a:r>
              <a:rPr lang="nl-BE" sz="1800">
                <a:solidFill>
                  <a:schemeClr val="dk1"/>
                </a:solidFill>
              </a:rPr>
              <a:t> </a:t>
            </a:r>
            <a:r>
              <a:rPr lang="nl-BE" sz="1800" b="1">
                <a:solidFill>
                  <a:schemeClr val="dk1"/>
                </a:solidFill>
              </a:rPr>
              <a:t>belangrijk</a:t>
            </a:r>
            <a:r>
              <a:rPr lang="nl-BE" sz="1800">
                <a:solidFill>
                  <a:schemeClr val="dk1"/>
                </a:solidFill>
              </a:rPr>
              <a:t> </a:t>
            </a:r>
            <a:r>
              <a:rPr lang="nl-BE" sz="1800" b="1">
                <a:solidFill>
                  <a:schemeClr val="dk1"/>
                </a:solidFill>
              </a:rPr>
              <a:t>in SO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342900" lvl="0" indent="-29210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247650" algn="l" rtl="0">
              <a:spcBef>
                <a:spcPts val="300"/>
              </a:spcBef>
              <a:spcAft>
                <a:spcPts val="0"/>
              </a:spcAft>
              <a:buClr>
                <a:srgbClr val="474746"/>
              </a:buClr>
              <a:buSzPts val="1500"/>
              <a:buFont typeface="Noto Sans Symbols"/>
              <a:buNone/>
            </a:pPr>
            <a:endParaRPr sz="1500">
              <a:solidFill>
                <a:schemeClr val="dk1"/>
              </a:solidFill>
            </a:endParaRPr>
          </a:p>
        </p:txBody>
      </p:sp>
      <p:sp>
        <p:nvSpPr>
          <p:cNvPr id="358" name="Google Shape;358;p20"/>
          <p:cNvSpPr/>
          <p:nvPr/>
        </p:nvSpPr>
        <p:spPr>
          <a:xfrm>
            <a:off x="304745" y="5877271"/>
            <a:ext cx="85791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2132 studenten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84976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Specifieke vooropleiding en match met opleiding HO</a:t>
            </a:r>
            <a:endParaRPr/>
          </a:p>
        </p:txBody>
      </p:sp>
      <p:sp>
        <p:nvSpPr>
          <p:cNvPr id="365" name="Google Shape;365;p21"/>
          <p:cNvSpPr txBox="1">
            <a:spLocks noGrp="1"/>
          </p:cNvSpPr>
          <p:nvPr>
            <p:ph type="body" idx="1"/>
          </p:nvPr>
        </p:nvSpPr>
        <p:spPr>
          <a:xfrm>
            <a:off x="251520" y="747882"/>
            <a:ext cx="8640960" cy="512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" lvl="0" indent="0" algn="l" rtl="0"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b="1" dirty="0">
              <a:solidFill>
                <a:schemeClr val="dk1"/>
              </a:solidFill>
            </a:endParaRPr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 dirty="0">
                <a:solidFill>
                  <a:schemeClr val="dk1"/>
                </a:solidFill>
              </a:rPr>
              <a:t>Fit studierichting SO – opleiding HO coderen</a:t>
            </a:r>
            <a:endParaRPr dirty="0"/>
          </a:p>
          <a:p>
            <a:pPr marL="57150" lvl="0" indent="0" algn="l" rtl="0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342900" lvl="0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lang="nl-BE" sz="1800" dirty="0">
                <a:solidFill>
                  <a:schemeClr val="dk1"/>
                </a:solidFill>
              </a:rPr>
              <a:t>Op basis van </a:t>
            </a:r>
            <a:r>
              <a:rPr lang="nl-BE" sz="1800" b="1" dirty="0">
                <a:solidFill>
                  <a:schemeClr val="dk1"/>
                </a:solidFill>
              </a:rPr>
              <a:t>studieprestaties in het verleden </a:t>
            </a:r>
            <a:r>
              <a:rPr lang="nl-BE" sz="1800" dirty="0">
                <a:solidFill>
                  <a:schemeClr val="dk1"/>
                </a:solidFill>
              </a:rPr>
              <a:t>(</a:t>
            </a:r>
            <a:r>
              <a:rPr lang="nl-BE" sz="1800" b="1" dirty="0">
                <a:solidFill>
                  <a:schemeClr val="dk1"/>
                </a:solidFill>
              </a:rPr>
              <a:t>Databank Hoger </a:t>
            </a:r>
            <a:endParaRPr dirty="0"/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 dirty="0">
                <a:solidFill>
                  <a:schemeClr val="dk1"/>
                </a:solidFill>
              </a:rPr>
              <a:t>    Onderwijs</a:t>
            </a:r>
            <a:r>
              <a:rPr lang="nl-BE" sz="1800" dirty="0">
                <a:solidFill>
                  <a:schemeClr val="dk1"/>
                </a:solidFill>
              </a:rPr>
              <a:t> 2009-10 tem 2014-15) geven we </a:t>
            </a:r>
            <a:r>
              <a:rPr lang="nl-BE" sz="1800" b="1" dirty="0">
                <a:solidFill>
                  <a:schemeClr val="dk1"/>
                </a:solidFill>
              </a:rPr>
              <a:t>codes</a:t>
            </a:r>
            <a:r>
              <a:rPr lang="nl-BE" sz="1800" dirty="0">
                <a:solidFill>
                  <a:schemeClr val="dk1"/>
                </a:solidFill>
              </a:rPr>
              <a:t> aan de </a:t>
            </a:r>
            <a:endParaRPr dirty="0"/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dirty="0">
                <a:solidFill>
                  <a:schemeClr val="dk1"/>
                </a:solidFill>
              </a:rPr>
              <a:t>    studierichtingen SO die in een opleiding* HO instromen 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57150" lvl="0" indent="400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dirty="0">
                <a:solidFill>
                  <a:schemeClr val="dk1"/>
                </a:solidFill>
              </a:rPr>
              <a:t>→ op basis van het percentage studenten uit een studierichting dat 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400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dirty="0">
                <a:solidFill>
                  <a:schemeClr val="dk1"/>
                </a:solidFill>
              </a:rPr>
              <a:t>≥ 80% van de studiepunten verwierf in het eerste jaar van een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400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1800" dirty="0">
                <a:solidFill>
                  <a:schemeClr val="dk1"/>
                </a:solidFill>
              </a:rPr>
              <a:t>bepaalde bacheloropleiding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57150" lvl="0" indent="400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1800" dirty="0">
                <a:solidFill>
                  <a:schemeClr val="dk1"/>
                </a:solidFill>
              </a:rPr>
              <a:t>→ fit studierichting SO – opleiding HO krijgt zo code van 0 (minder 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400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1800" dirty="0">
                <a:solidFill>
                  <a:schemeClr val="dk1"/>
                </a:solidFill>
              </a:rPr>
              <a:t>dan 10 % van de studenten behaalde ≥ 80 % van de studiepunten) 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400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1800" dirty="0">
                <a:solidFill>
                  <a:schemeClr val="dk1"/>
                </a:solidFill>
              </a:rPr>
              <a:t>t.e.m. 9 (≥ 90 % van de studenten behaalde ≥ 80 % van de 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4000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1800" dirty="0">
                <a:solidFill>
                  <a:schemeClr val="dk1"/>
                </a:solidFill>
              </a:rPr>
              <a:t>studiepunten)</a:t>
            </a:r>
            <a:endParaRPr sz="1800" dirty="0">
              <a:solidFill>
                <a:schemeClr val="dk1"/>
              </a:solidFill>
            </a:endParaRPr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nl-BE" sz="1800" dirty="0">
                <a:solidFill>
                  <a:schemeClr val="dk1"/>
                </a:solidFill>
              </a:rPr>
              <a:t>Deze codering gebruiken we dan voor het onderzoek m.b.t. het </a:t>
            </a:r>
            <a:endParaRPr dirty="0"/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dirty="0">
                <a:solidFill>
                  <a:schemeClr val="dk1"/>
                </a:solidFill>
              </a:rPr>
              <a:t>project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lang="nl-BE" sz="15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nl-BE" sz="1500" dirty="0">
                <a:solidFill>
                  <a:srgbClr val="000000"/>
                </a:solidFill>
              </a:rPr>
              <a:t>* </a:t>
            </a:r>
            <a:r>
              <a:rPr lang="nl-BE" sz="1500" i="1" dirty="0">
                <a:solidFill>
                  <a:schemeClr val="dk1"/>
                </a:solidFill>
              </a:rPr>
              <a:t>Voor alle opleidingen (of clusters) in Vlaanderen </a:t>
            </a:r>
            <a:endParaRPr sz="2500" dirty="0"/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"/>
          <p:cNvSpPr txBox="1">
            <a:spLocks noGrp="1"/>
          </p:cNvSpPr>
          <p:nvPr>
            <p:ph type="body" idx="1"/>
          </p:nvPr>
        </p:nvSpPr>
        <p:spPr>
          <a:xfrm>
            <a:off x="251520" y="980728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Correlatie tussen fit en studieresultaten:</a:t>
            </a:r>
            <a:endParaRPr/>
          </a:p>
        </p:txBody>
      </p:sp>
      <p:graphicFrame>
        <p:nvGraphicFramePr>
          <p:cNvPr id="372" name="Google Shape;372;p22"/>
          <p:cNvGraphicFramePr/>
          <p:nvPr/>
        </p:nvGraphicFramePr>
        <p:xfrm>
          <a:off x="683568" y="1620179"/>
          <a:ext cx="7776875" cy="994400"/>
        </p:xfrm>
        <a:graphic>
          <a:graphicData uri="http://schemas.openxmlformats.org/drawingml/2006/table">
            <a:tbl>
              <a:tblPr firstRow="1" bandRow="1">
                <a:noFill/>
                <a:tableStyleId>{79723D33-6573-494F-9E6F-17890A1B4139}</a:tableStyleId>
              </a:tblPr>
              <a:tblGrid>
                <a:gridCol w="421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gewogen percentage HO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Fit studierichting SO–opleiding HO</a:t>
                      </a: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2225" marR="92225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0.4</a:t>
                      </a:r>
                      <a:r>
                        <a:rPr lang="nl-BE" sz="18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</a:t>
                      </a:r>
                      <a:endParaRPr sz="18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2225" marR="9222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3" name="Google Shape;373;p22"/>
          <p:cNvSpPr txBox="1"/>
          <p:nvPr/>
        </p:nvSpPr>
        <p:spPr>
          <a:xfrm>
            <a:off x="367119" y="6021310"/>
            <a:ext cx="5616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aantal studenten: 2708; significantie: p&lt;.001 </a:t>
            </a:r>
            <a:endParaRPr/>
          </a:p>
        </p:txBody>
      </p:sp>
      <p:sp>
        <p:nvSpPr>
          <p:cNvPr id="374" name="Google Shape;374;p22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784976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Specifieke vooropleiding en match met opleiding HO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Jaarpercentage en fit studierichting-opleiding samen</a:t>
            </a:r>
            <a:endParaRPr/>
          </a:p>
        </p:txBody>
      </p:sp>
      <p:sp>
        <p:nvSpPr>
          <p:cNvPr id="381" name="Google Shape;381;p23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640960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r>
              <a:rPr lang="nl-BE" sz="1800" i="1"/>
              <a:t>  </a:t>
            </a:r>
            <a:endParaRPr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474746"/>
              </a:buClr>
              <a:buSzPts val="800"/>
              <a:buNone/>
            </a:pPr>
            <a:endParaRPr sz="800" i="1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 </a:t>
            </a:r>
            <a:endParaRPr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i="1">
                <a:solidFill>
                  <a:schemeClr val="dk1"/>
                </a:solidFill>
              </a:rPr>
              <a:t>    </a:t>
            </a: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r>
              <a:rPr lang="nl-BE" sz="1800"/>
              <a:t>   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 b="1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 b="1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474746"/>
              </a:buClr>
              <a:buSzPts val="1600"/>
              <a:buNone/>
            </a:pPr>
            <a:endParaRPr sz="1600" b="1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</a:pPr>
            <a:r>
              <a:rPr lang="nl-BE" sz="1800" b="1">
                <a:solidFill>
                  <a:srgbClr val="7030A0"/>
                </a:solidFill>
              </a:rPr>
              <a:t>     </a:t>
            </a:r>
            <a:r>
              <a:rPr lang="nl-BE" sz="1800">
                <a:solidFill>
                  <a:schemeClr val="dk1"/>
                </a:solidFill>
              </a:rPr>
              <a:t>Noot:</a:t>
            </a:r>
            <a:r>
              <a:rPr lang="nl-BE" sz="1800">
                <a:solidFill>
                  <a:srgbClr val="C00000"/>
                </a:solidFill>
              </a:rPr>
              <a:t> </a:t>
            </a:r>
            <a:r>
              <a:rPr lang="nl-BE" sz="1800">
                <a:solidFill>
                  <a:schemeClr val="dk1"/>
                </a:solidFill>
              </a:rPr>
              <a:t>andere factoren m.b.t. vooropleiding, bv. uren wiskunde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leverden geen extra bijdrage bovenop jaarpercentage school en fit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</a:pPr>
            <a:r>
              <a:rPr lang="nl-BE" sz="1800" b="1">
                <a:solidFill>
                  <a:srgbClr val="7030A0"/>
                </a:solidFill>
              </a:rPr>
              <a:t>  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 b="1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 i="1">
                <a:solidFill>
                  <a:schemeClr val="dk1"/>
                </a:solidFill>
              </a:rPr>
              <a:t>N = 2197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</p:txBody>
      </p:sp>
      <p:graphicFrame>
        <p:nvGraphicFramePr>
          <p:cNvPr id="382" name="Google Shape;382;p23"/>
          <p:cNvGraphicFramePr/>
          <p:nvPr/>
        </p:nvGraphicFramePr>
        <p:xfrm>
          <a:off x="611560" y="1340768"/>
          <a:ext cx="7776875" cy="1296150"/>
        </p:xfrm>
        <a:graphic>
          <a:graphicData uri="http://schemas.openxmlformats.org/drawingml/2006/table">
            <a:tbl>
              <a:tblPr firstRow="1" bandRow="1">
                <a:noFill/>
                <a:tableStyleId>{79723D33-6573-494F-9E6F-17890A1B4139}</a:tableStyleId>
              </a:tblPr>
              <a:tblGrid>
                <a:gridCol w="439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1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gewogen percentage HO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jaarpercentage school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</a:t>
                      </a:r>
                      <a:r>
                        <a:rPr lang="nl-BE" sz="18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 fit studierichting SO–opleiding HO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7030A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0.67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Conclusies analyses UH + KU Leuven</a:t>
            </a:r>
            <a:endParaRPr/>
          </a:p>
        </p:txBody>
      </p:sp>
      <p:sp>
        <p:nvSpPr>
          <p:cNvPr id="389" name="Google Shape;389;p24"/>
          <p:cNvSpPr txBox="1">
            <a:spLocks noGrp="1"/>
          </p:cNvSpPr>
          <p:nvPr>
            <p:ph type="body" idx="1"/>
          </p:nvPr>
        </p:nvSpPr>
        <p:spPr>
          <a:xfrm>
            <a:off x="107504" y="738484"/>
            <a:ext cx="8928992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 b="1">
                <a:solidFill>
                  <a:schemeClr val="dk1"/>
                </a:solidFill>
              </a:rPr>
              <a:t>Studentfactoren (klassenraad) samen 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nl-BE" sz="1800">
                <a:solidFill>
                  <a:schemeClr val="dk1"/>
                </a:solidFill>
              </a:rPr>
              <a:t>Correlatie met studiesucces HO: .47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nl-BE" sz="1800">
                <a:solidFill>
                  <a:schemeClr val="dk1"/>
                </a:solidFill>
              </a:rPr>
              <a:t>Correlatie met jaarpercentage school: .73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studentfactoren zijn dus </a:t>
            </a:r>
            <a:r>
              <a:rPr lang="nl-BE" sz="1800" b="1">
                <a:solidFill>
                  <a:schemeClr val="dk1"/>
                </a:solidFill>
              </a:rPr>
              <a:t>ook</a:t>
            </a:r>
            <a:r>
              <a:rPr lang="nl-BE" sz="1800">
                <a:solidFill>
                  <a:schemeClr val="dk1"/>
                </a:solidFill>
              </a:rPr>
              <a:t> </a:t>
            </a:r>
            <a:r>
              <a:rPr lang="nl-BE" sz="1800" b="1">
                <a:solidFill>
                  <a:schemeClr val="dk1"/>
                </a:solidFill>
              </a:rPr>
              <a:t>belangrijk</a:t>
            </a:r>
            <a:r>
              <a:rPr lang="nl-BE" sz="1800">
                <a:solidFill>
                  <a:schemeClr val="dk1"/>
                </a:solidFill>
              </a:rPr>
              <a:t> </a:t>
            </a:r>
            <a:r>
              <a:rPr lang="nl-BE" sz="1800" b="1">
                <a:solidFill>
                  <a:schemeClr val="dk1"/>
                </a:solidFill>
              </a:rPr>
              <a:t>in SO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 b="1">
                <a:solidFill>
                  <a:schemeClr val="dk1"/>
                </a:solidFill>
              </a:rPr>
              <a:t>Jaarpercentage SO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nl-BE" sz="1800">
                <a:solidFill>
                  <a:schemeClr val="dk1"/>
                </a:solidFill>
              </a:rPr>
              <a:t> Het </a:t>
            </a:r>
            <a:r>
              <a:rPr lang="nl-BE" sz="1800" b="1">
                <a:solidFill>
                  <a:schemeClr val="dk1"/>
                </a:solidFill>
              </a:rPr>
              <a:t>jaarpercentage SO </a:t>
            </a:r>
            <a:r>
              <a:rPr lang="nl-BE" sz="1800">
                <a:solidFill>
                  <a:schemeClr val="dk1"/>
                </a:solidFill>
              </a:rPr>
              <a:t>is een zeer </a:t>
            </a:r>
            <a:r>
              <a:rPr lang="nl-BE" sz="1800" b="1">
                <a:solidFill>
                  <a:schemeClr val="dk1"/>
                </a:solidFill>
              </a:rPr>
              <a:t>belangrijke indicator</a:t>
            </a:r>
            <a:r>
              <a:rPr lang="nl-BE" sz="1800">
                <a:solidFill>
                  <a:schemeClr val="dk1"/>
                </a:solidFill>
              </a:rPr>
              <a:t> voor 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studiesucces in het HO (</a:t>
            </a:r>
            <a:r>
              <a:rPr lang="nl-BE" sz="1800" i="1">
                <a:solidFill>
                  <a:schemeClr val="dk1"/>
                </a:solidFill>
              </a:rPr>
              <a:t>correlatie .60</a:t>
            </a:r>
            <a:r>
              <a:rPr lang="nl-BE" sz="1800">
                <a:solidFill>
                  <a:schemeClr val="dk1"/>
                </a:solidFill>
              </a:rPr>
              <a:t>)</a:t>
            </a:r>
            <a:endParaRPr/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nl-BE" sz="1800">
                <a:solidFill>
                  <a:schemeClr val="dk1"/>
                </a:solidFill>
              </a:rPr>
              <a:t> De studentfactoren leveren geen extra informatie hierbovenop;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ze zijn grotendeels vervat in het jaarpercentage SO</a:t>
            </a:r>
            <a:endParaRPr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</a:t>
            </a:r>
            <a:endParaRPr sz="1800">
              <a:solidFill>
                <a:srgbClr val="000000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Noto Sans Symbols"/>
              <a:buChar char="▪"/>
            </a:pPr>
            <a:r>
              <a:rPr lang="nl-BE" sz="1800" b="1">
                <a:solidFill>
                  <a:srgbClr val="7030A0"/>
                </a:solidFill>
              </a:rPr>
              <a:t>Jaarpercentage + fit studierichting SO-opleiding HO: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   correlatie met studiesucces HO </a:t>
            </a:r>
            <a:r>
              <a:rPr lang="nl-BE" sz="1800">
                <a:solidFill>
                  <a:schemeClr val="dk1"/>
                </a:solidFill>
              </a:rPr>
              <a:t>gelijk aan </a:t>
            </a:r>
            <a:r>
              <a:rPr lang="nl-BE" sz="1800" b="1">
                <a:solidFill>
                  <a:srgbClr val="7030A0"/>
                </a:solidFill>
              </a:rPr>
              <a:t>.67  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7030A0"/>
              </a:buClr>
              <a:buSzPts val="1800"/>
              <a:buNone/>
            </a:pPr>
            <a:r>
              <a:rPr lang="nl-BE" sz="1800" b="1">
                <a:solidFill>
                  <a:srgbClr val="7030A0"/>
                </a:solidFill>
              </a:rPr>
              <a:t>    </a:t>
            </a:r>
            <a:r>
              <a:rPr lang="nl-BE" sz="1800">
                <a:solidFill>
                  <a:schemeClr val="dk1"/>
                </a:solidFill>
              </a:rPr>
              <a:t>(</a:t>
            </a:r>
            <a:r>
              <a:rPr lang="nl-BE" sz="1800" i="1">
                <a:solidFill>
                  <a:schemeClr val="dk1"/>
                </a:solidFill>
              </a:rPr>
              <a:t>± 44% van de variantie in studiesucces verklaard</a:t>
            </a:r>
            <a:r>
              <a:rPr lang="nl-BE" sz="1800">
                <a:solidFill>
                  <a:schemeClr val="dk1"/>
                </a:solidFill>
              </a:rPr>
              <a:t>)</a:t>
            </a:r>
            <a:endParaRPr sz="1800" b="1">
              <a:solidFill>
                <a:srgbClr val="7030A0"/>
              </a:solidFill>
            </a:endParaRPr>
          </a:p>
        </p:txBody>
      </p:sp>
      <p:sp>
        <p:nvSpPr>
          <p:cNvPr id="390" name="Google Shape;390;p24"/>
          <p:cNvSpPr txBox="1"/>
          <p:nvPr/>
        </p:nvSpPr>
        <p:spPr>
          <a:xfrm>
            <a:off x="251520" y="6453336"/>
            <a:ext cx="756084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Hierboven is studiesucces HO gemeten adhv gewogen percentage HO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de05ae51b_0_801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Wat betekent dit nu?</a:t>
            </a:r>
            <a:endParaRPr b="1"/>
          </a:p>
        </p:txBody>
      </p:sp>
      <p:sp>
        <p:nvSpPr>
          <p:cNvPr id="396" name="Google Shape;396;g2cde05ae51b_0_801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1">
                <a:solidFill>
                  <a:schemeClr val="dk1"/>
                </a:solidFill>
              </a:rPr>
              <a:t>Studentfactoren zijn belangrijk</a:t>
            </a:r>
            <a:r>
              <a:rPr lang="nl-BE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ze bepalen in grote mate ook het jaarpercentage SO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ze zijn hierdoor grotendeels vervat in het jaarpercentage SO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-&gt;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>
                <a:solidFill>
                  <a:schemeClr val="dk1"/>
                </a:solidFill>
              </a:rPr>
              <a:t>naar </a:t>
            </a:r>
            <a:r>
              <a:rPr lang="nl-BE" sz="1800" b="1">
                <a:solidFill>
                  <a:schemeClr val="dk1"/>
                </a:solidFill>
              </a:rPr>
              <a:t>oriëntering</a:t>
            </a:r>
            <a:r>
              <a:rPr lang="nl-BE" sz="1800">
                <a:solidFill>
                  <a:schemeClr val="dk1"/>
                </a:solidFill>
              </a:rPr>
              <a:t> toe: </a:t>
            </a:r>
            <a:r>
              <a:rPr lang="nl-BE" sz="1800" b="1">
                <a:solidFill>
                  <a:schemeClr val="dk1"/>
                </a:solidFill>
              </a:rPr>
              <a:t>focus op jaarpercentage SO en fit</a:t>
            </a:r>
            <a:endParaRPr sz="1800" b="1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</a:pPr>
            <a:r>
              <a:rPr lang="nl-BE" sz="1800">
                <a:solidFill>
                  <a:schemeClr val="dk1"/>
                </a:solidFill>
              </a:rPr>
              <a:t>klassenraad kan dit aanvullen met andere relevante studentinfo</a:t>
            </a:r>
            <a:endParaRPr sz="1800">
              <a:solidFill>
                <a:schemeClr val="dk1"/>
              </a:solidFill>
            </a:endParaRPr>
          </a:p>
          <a:p>
            <a:pPr marL="74295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742950" lvl="1" indent="-2857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‒"/>
            </a:pPr>
            <a:r>
              <a:rPr lang="nl-BE" sz="1800">
                <a:solidFill>
                  <a:schemeClr val="dk1"/>
                </a:solidFill>
              </a:rPr>
              <a:t>het is wel aangewezen/nuttig om aan een aantal studentfactoren te werken in SO</a:t>
            </a:r>
            <a:endParaRPr sz="1800">
              <a:solidFill>
                <a:schemeClr val="dk1"/>
              </a:solidFill>
            </a:endParaRPr>
          </a:p>
          <a:p>
            <a:pPr marL="742950" lvl="1" indent="-133350" algn="l" rtl="0">
              <a:spcBef>
                <a:spcPts val="480"/>
              </a:spcBef>
              <a:spcAft>
                <a:spcPts val="0"/>
              </a:spcAft>
              <a:buClr>
                <a:srgbClr val="474746"/>
              </a:buClr>
              <a:buSzPts val="2400"/>
              <a:buFont typeface="Verdana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</a:rPr>
              <a:t>     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5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6984776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Samenwerkingsproject SO-HO</a:t>
            </a:r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1"/>
          </p:nvPr>
        </p:nvSpPr>
        <p:spPr>
          <a:xfrm>
            <a:off x="755576" y="1484738"/>
            <a:ext cx="69847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BE"/>
              <a:t>Studiekeuzeadvies klassenraad</a:t>
            </a:r>
            <a:endParaRPr/>
          </a:p>
        </p:txBody>
      </p:sp>
      <p:sp>
        <p:nvSpPr>
          <p:cNvPr id="403" name="Google Shape;403;p25"/>
          <p:cNvSpPr txBox="1"/>
          <p:nvPr/>
        </p:nvSpPr>
        <p:spPr>
          <a:xfrm>
            <a:off x="2771800" y="5157192"/>
            <a:ext cx="5976664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Doumen, S., Nauwelaerts, E.., &amp; Verhaert, G. (2023, December). 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relatie tussen het studiekeuzeadvies van de klassenraad en studiesucces in het hoger onderwijs.</a:t>
            </a: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Poster gepresenteerd op het UHasselt congres ‘Higher Education with Impact, Hasselt.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6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nl-BE" sz="2480" b="1">
                <a:solidFill>
                  <a:srgbClr val="E6007E"/>
                </a:solidFill>
              </a:rPr>
              <a:t>Codering</a:t>
            </a:r>
            <a:endParaRPr sz="1760">
              <a:solidFill>
                <a:srgbClr val="E6007E"/>
              </a:solidFill>
            </a:endParaRPr>
          </a:p>
        </p:txBody>
      </p:sp>
      <p:sp>
        <p:nvSpPr>
          <p:cNvPr id="409" name="Google Shape;409;p26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3200" b="1">
                <a:solidFill>
                  <a:srgbClr val="C00000"/>
                </a:solidFill>
              </a:rPr>
              <a:t>                                                </a:t>
            </a:r>
            <a:endParaRPr sz="3200" b="1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</a:rPr>
              <a:t>Alle studiekeuzeadviezen werden gecodeerd naar:                 </a:t>
            </a:r>
            <a:endParaRPr sz="2400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-BE" sz="2400">
                <a:solidFill>
                  <a:schemeClr val="dk1"/>
                </a:solidFill>
              </a:rPr>
              <a:t>aantal opgegeven studiekeuzes door de leerling</a:t>
            </a:r>
            <a:endParaRPr sz="2400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-BE" sz="2400">
                <a:solidFill>
                  <a:schemeClr val="dk1"/>
                </a:solidFill>
              </a:rPr>
              <a:t>type studiekeuze (ABA/PBA)</a:t>
            </a:r>
            <a:endParaRPr sz="2400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-BE" sz="2400">
                <a:solidFill>
                  <a:schemeClr val="dk1"/>
                </a:solidFill>
              </a:rPr>
              <a:t>advies van de klassenraad per beoogde studiekeuze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</a:rPr>
              <a:t>   (NN, N, O, P, PP)</a:t>
            </a:r>
            <a:endParaRPr sz="2400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-BE" sz="2400">
                <a:solidFill>
                  <a:schemeClr val="dk1"/>
                </a:solidFill>
              </a:rPr>
              <a:t>uiteindelijk gekozen opleiding hoger onderwijs</a:t>
            </a:r>
            <a:endParaRPr sz="2400">
              <a:solidFill>
                <a:schemeClr val="dk1"/>
              </a:solidFill>
            </a:endParaRPr>
          </a:p>
          <a:p>
            <a:pPr marL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nl-BE" sz="2400">
                <a:solidFill>
                  <a:schemeClr val="dk1"/>
                </a:solidFill>
              </a:rPr>
              <a:t>studentfactoren die de klassenraad vermeld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</a:rPr>
              <a:t>   (bv. vooropleiding, doorzettingsvermogen,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BE" sz="2400">
                <a:solidFill>
                  <a:schemeClr val="dk1"/>
                </a:solidFill>
              </a:rPr>
              <a:t>   interesse,…)</a:t>
            </a:r>
            <a:endParaRPr sz="2400">
              <a:solidFill>
                <a:schemeClr val="dk1"/>
              </a:solidFill>
            </a:endParaRPr>
          </a:p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2800"/>
              <a:buFont typeface="Noto Sans Symbols"/>
              <a:buNone/>
            </a:pPr>
            <a:endParaRPr sz="2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cde05ae51b_0_138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Studiekeuzeadvies - UHasselt</a:t>
            </a:r>
            <a:endParaRPr b="1"/>
          </a:p>
        </p:txBody>
      </p:sp>
      <p:sp>
        <p:nvSpPr>
          <p:cNvPr id="416" name="Google Shape;416;g2cde05ae51b_0_138"/>
          <p:cNvSpPr txBox="1">
            <a:spLocks noGrp="1"/>
          </p:cNvSpPr>
          <p:nvPr>
            <p:ph type="body" idx="1"/>
          </p:nvPr>
        </p:nvSpPr>
        <p:spPr>
          <a:xfrm>
            <a:off x="251520" y="755389"/>
            <a:ext cx="8640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</p:txBody>
      </p:sp>
      <p:sp>
        <p:nvSpPr>
          <p:cNvPr id="417" name="Google Shape;417;g2cde05ae51b_0_138"/>
          <p:cNvSpPr txBox="1"/>
          <p:nvPr/>
        </p:nvSpPr>
        <p:spPr>
          <a:xfrm>
            <a:off x="512501" y="5411982"/>
            <a:ext cx="74169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Correlatie met gewogen percentage HO: </a:t>
            </a:r>
            <a:r>
              <a:rPr lang="nl-BE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.46</a:t>
            </a: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Voor ± 60% van de studenten is de opleiding hun eerste keuze.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8" name="Google Shape;418;g2cde05ae51b_0_138"/>
          <p:cNvPicPr preferRelativeResize="0"/>
          <p:nvPr/>
        </p:nvPicPr>
        <p:blipFill rotWithShape="1">
          <a:blip r:embed="rId3">
            <a:alphaModFix/>
          </a:blip>
          <a:srcRect l="1265" t="11443" r="1411" b="4104"/>
          <a:stretch/>
        </p:blipFill>
        <p:spPr>
          <a:xfrm>
            <a:off x="735200" y="1004688"/>
            <a:ext cx="7416899" cy="43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>
            <a:spLocks noGrp="1"/>
          </p:cNvSpPr>
          <p:nvPr>
            <p:ph type="ctrTitle"/>
          </p:nvPr>
        </p:nvSpPr>
        <p:spPr>
          <a:xfrm>
            <a:off x="359532" y="3770057"/>
            <a:ext cx="8712968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nl-BE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uccesfactoren voor studiesucces in hoger onderwijs: </a:t>
            </a:r>
            <a:br>
              <a:rPr lang="nl-BE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nl-BE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Toelichting op basis van </a:t>
            </a:r>
            <a:r>
              <a:rPr lang="nl-BE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UHasselt</a:t>
            </a:r>
            <a:r>
              <a:rPr lang="nl-BE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onderzoek</a:t>
            </a:r>
            <a:endParaRPr dirty="0"/>
          </a:p>
        </p:txBody>
      </p:sp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611560" y="4509074"/>
            <a:ext cx="820891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600" dirty="0">
                <a:solidFill>
                  <a:schemeClr val="dk1"/>
                </a:solidFill>
              </a:rPr>
              <a:t>Sarah </a:t>
            </a:r>
            <a:r>
              <a:rPr lang="nl-BE" sz="1600" dirty="0" err="1">
                <a:solidFill>
                  <a:schemeClr val="dk1"/>
                </a:solidFill>
              </a:rPr>
              <a:t>Doumen</a:t>
            </a:r>
            <a:r>
              <a:rPr lang="nl-BE" sz="1600" dirty="0">
                <a:solidFill>
                  <a:schemeClr val="dk1"/>
                </a:solidFill>
              </a:rPr>
              <a:t>, Erna </a:t>
            </a:r>
            <a:r>
              <a:rPr lang="nl-BE" sz="1600" dirty="0" err="1">
                <a:solidFill>
                  <a:schemeClr val="dk1"/>
                </a:solidFill>
              </a:rPr>
              <a:t>Nauwelaerts</a:t>
            </a:r>
            <a:r>
              <a:rPr lang="nl-BE" sz="1600" dirty="0">
                <a:solidFill>
                  <a:schemeClr val="dk1"/>
                </a:solidFill>
              </a:rPr>
              <a:t>, &amp; Guido </a:t>
            </a:r>
            <a:r>
              <a:rPr lang="nl-BE" sz="1600" dirty="0" err="1">
                <a:solidFill>
                  <a:schemeClr val="dk1"/>
                </a:solidFill>
              </a:rPr>
              <a:t>Verhaert</a:t>
            </a:r>
            <a:endParaRPr lang="nl-BE" sz="16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nl-BE" sz="1400" dirty="0">
                <a:solidFill>
                  <a:schemeClr val="dk1"/>
                </a:solidFill>
              </a:rPr>
              <a:t>22.11.2024 Studienamiddag PXL en </a:t>
            </a:r>
            <a:r>
              <a:rPr lang="nl-BE" sz="1400" dirty="0" err="1">
                <a:solidFill>
                  <a:schemeClr val="dk1"/>
                </a:solidFill>
              </a:rPr>
              <a:t>UHasselt</a:t>
            </a:r>
            <a:r>
              <a:rPr lang="nl-BE" sz="1400" dirty="0">
                <a:solidFill>
                  <a:schemeClr val="dk1"/>
                </a:solidFill>
              </a:rPr>
              <a:t>: Overgang secundair naar hoger onderwijs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52725" y="5157192"/>
            <a:ext cx="1015413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3000657" y="6309366"/>
            <a:ext cx="61561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UHasselt Research on Innovative and Society-engaged Education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0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60" cy="54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>
                <a:solidFill>
                  <a:srgbClr val="E6007E"/>
                </a:solidFill>
              </a:rPr>
              <a:t>Take aways</a:t>
            </a:r>
            <a:endParaRPr b="1">
              <a:solidFill>
                <a:srgbClr val="E6007E"/>
              </a:solidFill>
            </a:endParaRPr>
          </a:p>
        </p:txBody>
      </p:sp>
      <p:sp>
        <p:nvSpPr>
          <p:cNvPr id="424" name="Google Shape;424;p30"/>
          <p:cNvSpPr txBox="1">
            <a:spLocks noGrp="1"/>
          </p:cNvSpPr>
          <p:nvPr>
            <p:ph type="body" idx="1"/>
          </p:nvPr>
        </p:nvSpPr>
        <p:spPr>
          <a:xfrm>
            <a:off x="144988" y="750972"/>
            <a:ext cx="8640960" cy="504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8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▪"/>
            </a:pPr>
            <a:r>
              <a:rPr lang="nl-BE" sz="2200" dirty="0">
                <a:solidFill>
                  <a:srgbClr val="222222"/>
                </a:solidFill>
              </a:rPr>
              <a:t>Inzetten op factoren met een</a:t>
            </a:r>
            <a:r>
              <a:rPr lang="nl-BE" sz="2200" b="1" dirty="0">
                <a:solidFill>
                  <a:srgbClr val="222222"/>
                </a:solidFill>
              </a:rPr>
              <a:t> directe, substantiële link met studiesucces HO</a:t>
            </a:r>
            <a:r>
              <a:rPr lang="nl-BE" sz="2200" dirty="0">
                <a:solidFill>
                  <a:srgbClr val="222222"/>
                </a:solidFill>
              </a:rPr>
              <a:t> (ook bij oriënteringsinstrumenten)</a:t>
            </a:r>
            <a:endParaRPr sz="2200" dirty="0">
              <a:solidFill>
                <a:srgbClr val="222222"/>
              </a:solidFill>
            </a:endParaRPr>
          </a:p>
          <a:p>
            <a:pPr marL="342900" lvl="0" indent="-3683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▪"/>
            </a:pPr>
            <a:r>
              <a:rPr lang="nl-BE" sz="2200" i="0" dirty="0">
                <a:solidFill>
                  <a:srgbClr val="222222"/>
                </a:solidFill>
              </a:rPr>
              <a:t>Zowel in de literatuur als in de praktijk zien we dat de </a:t>
            </a:r>
            <a:r>
              <a:rPr lang="nl-BE" sz="2200" b="1" i="0" dirty="0">
                <a:solidFill>
                  <a:srgbClr val="222222"/>
                </a:solidFill>
              </a:rPr>
              <a:t>schoolresultaten in het secundair onderwijs</a:t>
            </a:r>
            <a:r>
              <a:rPr lang="nl-BE" sz="2200" i="0" dirty="0">
                <a:solidFill>
                  <a:srgbClr val="222222"/>
                </a:solidFill>
              </a:rPr>
              <a:t> een belangrijke richtgever zijn voor studiesucces in het hoger onderwijs</a:t>
            </a:r>
            <a:endParaRPr sz="3200" dirty="0"/>
          </a:p>
          <a:p>
            <a:pPr marL="342900" lvl="0" indent="-3683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▪"/>
            </a:pPr>
            <a:r>
              <a:rPr lang="nl-BE" sz="2200" i="0" dirty="0">
                <a:solidFill>
                  <a:srgbClr val="222222"/>
                </a:solidFill>
              </a:rPr>
              <a:t>Ook de </a:t>
            </a:r>
            <a:r>
              <a:rPr lang="nl-BE" sz="2200" b="1" i="0" dirty="0">
                <a:solidFill>
                  <a:srgbClr val="222222"/>
                </a:solidFill>
              </a:rPr>
              <a:t>match</a:t>
            </a:r>
            <a:r>
              <a:rPr lang="nl-BE" sz="2200" i="0" dirty="0">
                <a:solidFill>
                  <a:srgbClr val="222222"/>
                </a:solidFill>
              </a:rPr>
              <a:t> tussen studierichting in het secundair onderwijs en de gekozen opleiding in het hoger onderwijs is van belang om mee te nemen in deze studiekeuze</a:t>
            </a:r>
            <a:endParaRPr sz="3200" dirty="0"/>
          </a:p>
          <a:p>
            <a:pPr marL="342900" lvl="0" indent="-3683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▪"/>
            </a:pPr>
            <a:r>
              <a:rPr lang="nl-BE" sz="2200" b="1" i="0" dirty="0">
                <a:solidFill>
                  <a:srgbClr val="222222"/>
                </a:solidFill>
              </a:rPr>
              <a:t>Vaardigheden m.b.t. evaluaties, doorzetten-inspannen, timemanagementvaardigheden en aspiratie</a:t>
            </a:r>
            <a:r>
              <a:rPr lang="nl-BE" sz="2200" i="0" dirty="0">
                <a:solidFill>
                  <a:srgbClr val="222222"/>
                </a:solidFill>
              </a:rPr>
              <a:t> zijn ook belangrijke </a:t>
            </a:r>
            <a:r>
              <a:rPr lang="nl-BE" sz="2200" i="0" dirty="0" err="1">
                <a:solidFill>
                  <a:srgbClr val="222222"/>
                </a:solidFill>
              </a:rPr>
              <a:t>leerlingfactoren</a:t>
            </a:r>
            <a:r>
              <a:rPr lang="nl-BE" sz="2200" i="0" dirty="0">
                <a:solidFill>
                  <a:srgbClr val="222222"/>
                </a:solidFill>
              </a:rPr>
              <a:t> voor studiesucces  -zowel in het secundair als het hoger onderwijs- waar scholen (verder) op kunnen inzetten</a:t>
            </a:r>
            <a:endParaRPr sz="2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cde05ae51b_0_132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BE" b="1">
                <a:solidFill>
                  <a:srgbClr val="E6007E"/>
                </a:solidFill>
              </a:rPr>
              <a:t>Take aways</a:t>
            </a:r>
            <a:endParaRPr/>
          </a:p>
        </p:txBody>
      </p:sp>
      <p:sp>
        <p:nvSpPr>
          <p:cNvPr id="431" name="Google Shape;431;g2cde05ae51b_0_132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00" cy="50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683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▪"/>
            </a:pPr>
            <a:r>
              <a:rPr lang="nl-BE" sz="2200">
                <a:solidFill>
                  <a:srgbClr val="222222"/>
                </a:solidFill>
              </a:rPr>
              <a:t>Het </a:t>
            </a:r>
            <a:r>
              <a:rPr lang="nl-BE" sz="2200" b="1">
                <a:solidFill>
                  <a:srgbClr val="222222"/>
                </a:solidFill>
              </a:rPr>
              <a:t>advies van de klassenraad</a:t>
            </a:r>
            <a:r>
              <a:rPr lang="nl-BE" sz="2200">
                <a:solidFill>
                  <a:srgbClr val="222222"/>
                </a:solidFill>
              </a:rPr>
              <a:t> over de opleiding die de leerling wilt volgen in het hoger onderwijs heeft een goede samenhang met het studiesucces van de leerling in die vervolgopleiding.</a:t>
            </a:r>
            <a:endParaRPr sz="2200">
              <a:solidFill>
                <a:srgbClr val="222222"/>
              </a:solidFill>
            </a:endParaRPr>
          </a:p>
          <a:p>
            <a:pPr marL="342900" lvl="0" indent="-368300" algn="l" rtl="0"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Verdana"/>
              <a:buChar char="▪"/>
            </a:pPr>
            <a:r>
              <a:rPr lang="nl-BE" sz="2200">
                <a:solidFill>
                  <a:srgbClr val="222222"/>
                </a:solidFill>
              </a:rPr>
              <a:t>De klassenraad kan de leerlingfactoren bovendien </a:t>
            </a:r>
            <a:r>
              <a:rPr lang="nl-BE" sz="2200" b="1">
                <a:solidFill>
                  <a:srgbClr val="222222"/>
                </a:solidFill>
              </a:rPr>
              <a:t>beter inschatten dan de leerlingen zelf</a:t>
            </a:r>
            <a:r>
              <a:rPr lang="nl-BE" sz="2200">
                <a:solidFill>
                  <a:srgbClr val="222222"/>
                </a:solidFill>
              </a:rPr>
              <a:t>: De zelfinschatting van de leerling m.b.t. leerlingfactoren hangt minder samen met studiesucces in het hoger onderwijs dan de inschatting die de klassenraad maakt m.b.t. diezelfde factoren.</a:t>
            </a:r>
            <a:endParaRPr sz="3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cde05ae51b_0_870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Bedankt!</a:t>
            </a:r>
            <a:endParaRPr b="1"/>
          </a:p>
        </p:txBody>
      </p:sp>
      <p:sp>
        <p:nvSpPr>
          <p:cNvPr id="438" name="Google Shape;438;g2cde05ae51b_0_870"/>
          <p:cNvSpPr txBox="1">
            <a:spLocks noGrp="1"/>
          </p:cNvSpPr>
          <p:nvPr>
            <p:ph type="body" idx="1"/>
          </p:nvPr>
        </p:nvSpPr>
        <p:spPr>
          <a:xfrm>
            <a:off x="251525" y="908725"/>
            <a:ext cx="4256400" cy="504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000">
                <a:solidFill>
                  <a:schemeClr val="dk1"/>
                </a:solidFill>
              </a:rPr>
              <a:t>Contact: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000" u="sng">
                <a:solidFill>
                  <a:schemeClr val="hlink"/>
                </a:solidFill>
                <a:hlinkClick r:id="rId3"/>
              </a:rPr>
              <a:t>erna.nauwelaerts@uhasselt.be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nl-BE" sz="2000" u="sng">
                <a:solidFill>
                  <a:schemeClr val="hlink"/>
                </a:solidFill>
                <a:hlinkClick r:id="rId4"/>
              </a:rPr>
              <a:t>sarah.doumen@uhasselt.be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9" name="Google Shape;439;g2cde05ae51b_0_8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4475" y="810537"/>
            <a:ext cx="3755501" cy="51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cde05ae51b_0_587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VANAF HIER NIET PRESENTATIE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6f78d0ccfe_0_3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Voorbeeld </a:t>
            </a:r>
            <a:endParaRPr b="1"/>
          </a:p>
        </p:txBody>
      </p:sp>
      <p:sp>
        <p:nvSpPr>
          <p:cNvPr id="453" name="Google Shape;453;g26f78d0ccfe_0_3"/>
          <p:cNvSpPr txBox="1">
            <a:spLocks noGrp="1"/>
          </p:cNvSpPr>
          <p:nvPr>
            <p:ph type="body" idx="1"/>
          </p:nvPr>
        </p:nvSpPr>
        <p:spPr>
          <a:xfrm>
            <a:off x="251520" y="836712"/>
            <a:ext cx="8784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 u="sng">
                <a:solidFill>
                  <a:schemeClr val="dk1"/>
                </a:solidFill>
              </a:rPr>
              <a:t>Biomedische wetenschappen</a:t>
            </a:r>
            <a:endParaRPr/>
          </a:p>
          <a:p>
            <a:pPr marL="3429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 i="1">
                <a:solidFill>
                  <a:schemeClr val="dk1"/>
                </a:solidFill>
              </a:rPr>
              <a:t>Elke studierichting SO binnen Biomedische wetenschappen heeft een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i="1">
                <a:solidFill>
                  <a:schemeClr val="dk1"/>
                </a:solidFill>
              </a:rPr>
              <a:t>    code die de fit studierichting - opleiding weergeeft*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   </a:t>
            </a:r>
            <a:endParaRPr b="1"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 b="1">
                <a:solidFill>
                  <a:schemeClr val="dk1"/>
                </a:solidFill>
              </a:rPr>
              <a:t>Fit Wetenschappen–wiskunde en Biomedische wetenschappen:</a:t>
            </a:r>
            <a:r>
              <a:rPr lang="nl-BE" sz="1400" b="1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 sz="1400" b="1">
                <a:solidFill>
                  <a:schemeClr val="dk1"/>
                </a:solidFill>
              </a:rPr>
              <a:t>     </a:t>
            </a:r>
            <a:r>
              <a:rPr lang="nl-BE" sz="1800">
                <a:solidFill>
                  <a:schemeClr val="dk1"/>
                </a:solidFill>
              </a:rPr>
              <a:t>code </a:t>
            </a:r>
            <a:r>
              <a:rPr lang="nl-BE" sz="1800" b="1">
                <a:solidFill>
                  <a:schemeClr val="dk1"/>
                </a:solidFill>
              </a:rPr>
              <a:t>5 </a:t>
            </a:r>
            <a:r>
              <a:rPr lang="nl-BE" sz="1800">
                <a:solidFill>
                  <a:schemeClr val="dk1"/>
                </a:solidFill>
              </a:rPr>
              <a:t>-&gt; 50-60 % van de studenten wetenschappen-wiskunde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nl-BE" sz="1800">
                <a:solidFill>
                  <a:schemeClr val="dk1"/>
                </a:solidFill>
              </a:rPr>
              <a:t>    behaalde in het verleden ≥ 80 % van de studiepunten in 1Ba BMW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 i="1">
                <a:solidFill>
                  <a:schemeClr val="dk1"/>
                </a:solidFill>
              </a:rPr>
              <a:t>    </a:t>
            </a:r>
            <a:r>
              <a:rPr lang="nl-BE" sz="1800">
                <a:solidFill>
                  <a:schemeClr val="dk1"/>
                </a:solidFill>
              </a:rPr>
              <a:t>(</a:t>
            </a:r>
            <a:r>
              <a:rPr lang="nl-BE" sz="1800" i="1">
                <a:solidFill>
                  <a:schemeClr val="dk1"/>
                </a:solidFill>
              </a:rPr>
              <a:t>44% van instroom in opleiding)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454" name="Google Shape;454;g26f78d0ccfe_0_3"/>
          <p:cNvSpPr txBox="1"/>
          <p:nvPr/>
        </p:nvSpPr>
        <p:spPr>
          <a:xfrm>
            <a:off x="611560" y="6519446"/>
            <a:ext cx="5472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 Vlaanderenbreed; gebaseerd op DHO </a:t>
            </a:r>
            <a:endParaRPr sz="1600" i="1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6f78d0ccfe_0_10"/>
          <p:cNvSpPr txBox="1">
            <a:spLocks noGrp="1"/>
          </p:cNvSpPr>
          <p:nvPr>
            <p:ph type="body" idx="1"/>
          </p:nvPr>
        </p:nvSpPr>
        <p:spPr>
          <a:xfrm>
            <a:off x="251520" y="908720"/>
            <a:ext cx="86409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sz="1800" i="1">
                <a:solidFill>
                  <a:schemeClr val="dk1"/>
                </a:solidFill>
              </a:rPr>
              <a:t>We beschouwen nu alle studenten* met code 5 aan de universiteit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i="1">
                <a:solidFill>
                  <a:schemeClr val="dk1"/>
                </a:solidFill>
              </a:rPr>
              <a:t>    (over opleidingen heen)</a:t>
            </a:r>
            <a:endParaRPr/>
          </a:p>
          <a:p>
            <a:pPr marL="0" lvl="0" indent="0" algn="l" rtl="0">
              <a:spcBef>
                <a:spcPts val="120"/>
              </a:spcBef>
              <a:spcAft>
                <a:spcPts val="0"/>
              </a:spcAft>
              <a:buClr>
                <a:srgbClr val="474746"/>
              </a:buClr>
              <a:buSzPts val="600"/>
              <a:buNone/>
            </a:pPr>
            <a:endParaRPr sz="6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b="1">
                <a:solidFill>
                  <a:schemeClr val="dk1"/>
                </a:solidFill>
              </a:rPr>
              <a:t>    Slaagkansen stijgen naargelang jaarpercentage SO stijgt:</a:t>
            </a: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rgbClr val="474746"/>
              </a:buClr>
              <a:buSzPts val="1800"/>
              <a:buNone/>
            </a:pPr>
            <a:endParaRPr sz="1800"/>
          </a:p>
        </p:txBody>
      </p:sp>
      <p:sp>
        <p:nvSpPr>
          <p:cNvPr id="461" name="Google Shape;461;g26f78d0ccfe_0_10"/>
          <p:cNvSpPr txBox="1">
            <a:spLocks noGrp="1"/>
          </p:cNvSpPr>
          <p:nvPr>
            <p:ph type="title"/>
          </p:nvPr>
        </p:nvSpPr>
        <p:spPr>
          <a:xfrm>
            <a:off x="251520" y="260648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Voorbeeld </a:t>
            </a:r>
            <a:endParaRPr b="1"/>
          </a:p>
        </p:txBody>
      </p:sp>
      <p:graphicFrame>
        <p:nvGraphicFramePr>
          <p:cNvPr id="462" name="Google Shape;462;g26f78d0ccfe_0_10"/>
          <p:cNvGraphicFramePr/>
          <p:nvPr/>
        </p:nvGraphicFramePr>
        <p:xfrm>
          <a:off x="503548" y="2129660"/>
          <a:ext cx="8136875" cy="2952250"/>
        </p:xfrm>
        <a:graphic>
          <a:graphicData uri="http://schemas.openxmlformats.org/drawingml/2006/table">
            <a:tbl>
              <a:tblPr firstRow="1" bandRow="1">
                <a:noFill/>
                <a:tableStyleId>{79723D33-6573-494F-9E6F-17890A1B4139}</a:tableStyleId>
              </a:tblPr>
              <a:tblGrid>
                <a:gridCol w="295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Jaarpercentage SO</a:t>
                      </a:r>
                      <a:endParaRPr sz="18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% verworven studiepunten</a:t>
                      </a:r>
                      <a:endParaRPr sz="18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≥ 80%</a:t>
                      </a:r>
                      <a:endParaRPr sz="18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Verdana"/>
                        <a:buNone/>
                      </a:pPr>
                      <a:r>
                        <a:rPr lang="nl-BE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&lt; 50%</a:t>
                      </a:r>
                      <a:endParaRPr/>
                    </a:p>
                  </a:txBody>
                  <a:tcPr marL="91450" marR="91450" marT="45725" marB="45725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≤ 30%</a:t>
                      </a:r>
                      <a:endParaRPr sz="1800" b="1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>
                    <a:lnB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[50, 62]    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nl-BE" sz="18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16%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)** </a:t>
                      </a:r>
                      <a:endParaRPr sz="1800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13%</a:t>
                      </a:r>
                      <a:endParaRPr sz="1800" b="1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64%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48%</a:t>
                      </a:r>
                      <a:endParaRPr sz="18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T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]62, 65]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(</a:t>
                      </a:r>
                      <a:r>
                        <a:rPr lang="nl-BE" sz="18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15%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31%</a:t>
                      </a:r>
                      <a:endParaRPr sz="1800" b="1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42%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30%</a:t>
                      </a:r>
                      <a:endParaRPr sz="18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]65, 69[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(</a:t>
                      </a:r>
                      <a:r>
                        <a:rPr lang="nl-BE" sz="18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22%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45%</a:t>
                      </a:r>
                      <a:endParaRPr sz="1800" b="1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30%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18%</a:t>
                      </a:r>
                      <a:endParaRPr sz="18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[69, 74[    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nl-BE" sz="18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24%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63%</a:t>
                      </a:r>
                      <a:endParaRPr sz="1800" b="1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16%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11%</a:t>
                      </a:r>
                      <a:endParaRPr sz="18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[74, 100]  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</a:t>
                      </a:r>
                      <a:r>
                        <a:rPr lang="nl-BE" sz="1800" i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23%</a:t>
                      </a: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)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00B05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78%</a:t>
                      </a:r>
                      <a:endParaRPr sz="1800" b="1">
                        <a:solidFill>
                          <a:srgbClr val="00B05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9%</a:t>
                      </a:r>
                      <a:endParaRPr sz="180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 anchor="ctr">
                    <a:lnL w="571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BE" sz="1800" b="1">
                          <a:solidFill>
                            <a:srgbClr val="FF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4%</a:t>
                      </a:r>
                      <a:endParaRPr sz="1800" b="1">
                        <a:solidFill>
                          <a:srgbClr val="FF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3" name="Google Shape;463;g26f78d0ccfe_0_10"/>
          <p:cNvSpPr txBox="1"/>
          <p:nvPr/>
        </p:nvSpPr>
        <p:spPr>
          <a:xfrm>
            <a:off x="395536" y="5347082"/>
            <a:ext cx="8061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**</a:t>
            </a:r>
            <a:r>
              <a:rPr lang="nl-BE" sz="1600" i="1">
                <a:latin typeface="Verdana"/>
                <a:ea typeface="Verdana"/>
                <a:cs typeface="Verdana"/>
                <a:sym typeface="Verdana"/>
              </a:rPr>
              <a:t>16</a:t>
            </a:r>
            <a:r>
              <a:rPr lang="nl-BE" sz="16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% van de studenten met code 5 heeft jaarpercentage tussen 50 en 62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Ter info: </a:t>
            </a:r>
            <a:r>
              <a:rPr lang="nl-BE" sz="1600" i="1">
                <a:latin typeface="Verdana"/>
                <a:ea typeface="Verdana"/>
                <a:cs typeface="Verdana"/>
                <a:sym typeface="Verdana"/>
              </a:rPr>
              <a:t>937</a:t>
            </a:r>
            <a:r>
              <a:rPr lang="nl-BE" sz="1600" i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studente</a:t>
            </a:r>
            <a:r>
              <a:rPr lang="nl-BE" sz="1600" i="1">
                <a:latin typeface="Verdana"/>
                <a:ea typeface="Verdana"/>
                <a:cs typeface="Verdana"/>
                <a:sym typeface="Verdana"/>
              </a:rPr>
              <a:t>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de05ae51b_0_169"/>
          <p:cNvSpPr txBox="1">
            <a:spLocks noGrp="1"/>
          </p:cNvSpPr>
          <p:nvPr>
            <p:ph type="ctrTitle"/>
          </p:nvPr>
        </p:nvSpPr>
        <p:spPr>
          <a:xfrm>
            <a:off x="323528" y="332702"/>
            <a:ext cx="8496900" cy="63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2400"/>
              <a:t>Bio </a:t>
            </a:r>
            <a:endParaRPr sz="2400"/>
          </a:p>
        </p:txBody>
      </p:sp>
      <p:sp>
        <p:nvSpPr>
          <p:cNvPr id="65" name="Google Shape;65;g2cde05ae51b_0_169"/>
          <p:cNvSpPr txBox="1">
            <a:spLocks noGrp="1"/>
          </p:cNvSpPr>
          <p:nvPr>
            <p:ph type="subTitle" idx="1"/>
          </p:nvPr>
        </p:nvSpPr>
        <p:spPr>
          <a:xfrm>
            <a:off x="323525" y="880300"/>
            <a:ext cx="8496900" cy="264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40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nl-BE" sz="1800">
                <a:solidFill>
                  <a:srgbClr val="E6007E"/>
                </a:solidFill>
              </a:rPr>
              <a:t>2004-2012 </a:t>
            </a:r>
            <a:r>
              <a:rPr lang="nl-BE" sz="1800"/>
              <a:t>KU Leuven Centrum voor Schoolpsychologie: PhD, postdoc: kwaliteit van de leerkracht-leerlingrelatie en schoolse aanpassing van jonge kinderen (kleuter-lager onderwijs)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nl-BE" sz="1800">
                <a:solidFill>
                  <a:srgbClr val="E6007E"/>
                </a:solidFill>
              </a:rPr>
              <a:t>2010-2012</a:t>
            </a:r>
            <a:r>
              <a:rPr lang="nl-BE" sz="1800"/>
              <a:t> UHasselt Faculteit BEW: project ‘Studietijd:een kernvariabele in actief en zelfstandig studeren’ (HO)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Char char="●"/>
            </a:pPr>
            <a:r>
              <a:rPr lang="nl-BE" sz="1800">
                <a:solidFill>
                  <a:srgbClr val="E6007E"/>
                </a:solidFill>
              </a:rPr>
              <a:t>2012-2020</a:t>
            </a:r>
            <a:r>
              <a:rPr lang="nl-BE" sz="1800"/>
              <a:t> UHasselt beleidsondersteunend onderzoek: ‘</a:t>
            </a:r>
            <a:r>
              <a:rPr lang="nl-BE" sz="1800">
                <a:solidFill>
                  <a:srgbClr val="494949"/>
                </a:solidFill>
                <a:highlight>
                  <a:srgbClr val="FFFFFF"/>
                </a:highlight>
              </a:rPr>
              <a:t>Begeleiding van de overgang secundair-hoger onderwijs’ </a:t>
            </a:r>
            <a:r>
              <a:rPr lang="nl-BE" sz="1800">
                <a:solidFill>
                  <a:srgbClr val="E6007E"/>
                </a:solidFill>
                <a:highlight>
                  <a:srgbClr val="FFFFFF"/>
                </a:highlight>
              </a:rPr>
              <a:t>-&gt; vandaag</a:t>
            </a:r>
            <a:endParaRPr sz="1800">
              <a:solidFill>
                <a:srgbClr val="E6007E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800"/>
              <a:buChar char="●"/>
            </a:pPr>
            <a:r>
              <a:rPr lang="nl-BE" sz="1800">
                <a:solidFill>
                  <a:srgbClr val="E6007E"/>
                </a:solidFill>
                <a:highlight>
                  <a:srgbClr val="FFFFFF"/>
                </a:highlight>
              </a:rPr>
              <a:t>2020-2024 </a:t>
            </a:r>
            <a:r>
              <a:rPr lang="nl-BE" sz="1800">
                <a:solidFill>
                  <a:srgbClr val="494949"/>
                </a:solidFill>
                <a:highlight>
                  <a:srgbClr val="FFFFFF"/>
                </a:highlight>
              </a:rPr>
              <a:t>UHasselt </a:t>
            </a:r>
            <a:r>
              <a:rPr lang="nl-BE" sz="1800"/>
              <a:t>beleidsondersteunend onderzoek </a:t>
            </a:r>
            <a:r>
              <a:rPr lang="nl-BE" sz="1800">
                <a:solidFill>
                  <a:srgbClr val="494949"/>
                </a:solidFill>
                <a:highlight>
                  <a:srgbClr val="FFFFFF"/>
                </a:highlight>
              </a:rPr>
              <a:t>SES en stafmedewerker onderwijskunde </a:t>
            </a:r>
            <a:endParaRPr sz="1800">
              <a:solidFill>
                <a:srgbClr val="494949"/>
              </a:solidFill>
              <a:highlight>
                <a:srgbClr val="FFFFFF"/>
              </a:highlight>
            </a:endParaRPr>
          </a:p>
        </p:txBody>
      </p:sp>
      <p:pic>
        <p:nvPicPr>
          <p:cNvPr id="66" name="Google Shape;66;g2cde05ae51b_0_169"/>
          <p:cNvPicPr preferRelativeResize="0"/>
          <p:nvPr/>
        </p:nvPicPr>
        <p:blipFill rotWithShape="1">
          <a:blip r:embed="rId3">
            <a:alphaModFix/>
          </a:blip>
          <a:srcRect l="4242" r="1683"/>
          <a:stretch/>
        </p:blipFill>
        <p:spPr>
          <a:xfrm>
            <a:off x="701350" y="3694643"/>
            <a:ext cx="3775350" cy="264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g2cde05ae51b_0_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225" y="3694650"/>
            <a:ext cx="3317402" cy="221105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2cde05ae51b_0_169"/>
          <p:cNvSpPr txBox="1"/>
          <p:nvPr/>
        </p:nvSpPr>
        <p:spPr>
          <a:xfrm>
            <a:off x="232425" y="6447650"/>
            <a:ext cx="54807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https://www.expertendatabank.be/nl/expert/sarah-doumen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323528" y="332702"/>
            <a:ext cx="8496944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Overzicht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323550" y="1238943"/>
            <a:ext cx="8496900" cy="50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651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nl-BE" sz="2800" dirty="0">
                <a:solidFill>
                  <a:schemeClr val="dk1"/>
                </a:solidFill>
              </a:rPr>
              <a:t>Context: Selectie- en oriënteringsproeven</a:t>
            </a:r>
            <a:endParaRPr sz="28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800" dirty="0">
              <a:solidFill>
                <a:schemeClr val="dk1"/>
              </a:solidFill>
            </a:endParaRPr>
          </a:p>
          <a:p>
            <a:pPr marL="5651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nl-BE" sz="2800" dirty="0">
                <a:solidFill>
                  <a:schemeClr val="dk1"/>
                </a:solidFill>
              </a:rPr>
              <a:t>Belangrijke studentfactoren voor studiesucces HO: Literatuurstudie</a:t>
            </a:r>
            <a:endParaRPr sz="28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800" dirty="0">
              <a:solidFill>
                <a:schemeClr val="dk1"/>
              </a:solidFill>
            </a:endParaRPr>
          </a:p>
          <a:p>
            <a:pPr marL="5651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nl-BE" sz="2800" dirty="0">
                <a:solidFill>
                  <a:schemeClr val="dk1"/>
                </a:solidFill>
              </a:rPr>
              <a:t>Aanvullend onderzoek: </a:t>
            </a:r>
            <a:r>
              <a:rPr lang="nl-BE" sz="2800" dirty="0" err="1">
                <a:solidFill>
                  <a:schemeClr val="dk1"/>
                </a:solidFill>
              </a:rPr>
              <a:t>Lemo</a:t>
            </a:r>
            <a:r>
              <a:rPr lang="nl-BE" sz="2800" dirty="0">
                <a:solidFill>
                  <a:schemeClr val="dk1"/>
                </a:solidFill>
              </a:rPr>
              <a:t>-test</a:t>
            </a:r>
            <a:endParaRPr sz="28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800" dirty="0">
              <a:solidFill>
                <a:schemeClr val="dk1"/>
              </a:solidFill>
            </a:endParaRPr>
          </a:p>
          <a:p>
            <a:pPr marL="56515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+mj-lt"/>
              <a:buAutoNum type="arabicPeriod"/>
            </a:pPr>
            <a:r>
              <a:rPr lang="nl-BE" sz="2800" dirty="0">
                <a:solidFill>
                  <a:schemeClr val="dk1"/>
                </a:solidFill>
              </a:rPr>
              <a:t>Samenwerkingsproject SO-HO: </a:t>
            </a:r>
            <a:endParaRPr sz="2800" dirty="0">
              <a:solidFill>
                <a:schemeClr val="dk1"/>
              </a:solidFill>
            </a:endParaRPr>
          </a:p>
          <a:p>
            <a:pPr lvl="0" indent="0" algn="l" rtl="0">
              <a:spcBef>
                <a:spcPts val="0"/>
              </a:spcBef>
              <a:spcAft>
                <a:spcPts val="0"/>
              </a:spcAft>
            </a:pPr>
            <a:r>
              <a:rPr lang="nl-BE" sz="2800" dirty="0">
                <a:solidFill>
                  <a:schemeClr val="dk1"/>
                </a:solidFill>
              </a:rPr>
              <a:t> a. Studentfactoren</a:t>
            </a:r>
            <a:endParaRPr sz="2800" dirty="0">
              <a:solidFill>
                <a:schemeClr val="dk1"/>
              </a:solidFill>
            </a:endParaRPr>
          </a:p>
          <a:p>
            <a:pPr lvl="0" indent="0" algn="l" rtl="0">
              <a:spcBef>
                <a:spcPts val="0"/>
              </a:spcBef>
              <a:spcAft>
                <a:spcPts val="0"/>
              </a:spcAft>
            </a:pPr>
            <a:r>
              <a:rPr lang="nl-BE" sz="2800" dirty="0">
                <a:solidFill>
                  <a:schemeClr val="dk1"/>
                </a:solidFill>
              </a:rPr>
              <a:t> b. Studiekeuzeadvies klassenraad</a:t>
            </a:r>
            <a:endParaRPr sz="2800" dirty="0">
              <a:solidFill>
                <a:schemeClr val="dk1"/>
              </a:solidFill>
            </a:endParaRPr>
          </a:p>
          <a:p>
            <a:pPr marL="971550" lvl="0" indent="-51435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2800" dirty="0">
              <a:solidFill>
                <a:schemeClr val="dk1"/>
              </a:solidFill>
            </a:endParaRPr>
          </a:p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nl-BE" sz="2800" dirty="0">
                <a:solidFill>
                  <a:schemeClr val="dk1"/>
                </a:solidFill>
              </a:rPr>
              <a:t>5. Take </a:t>
            </a:r>
            <a:r>
              <a:rPr lang="nl-BE" sz="2800" dirty="0" err="1">
                <a:solidFill>
                  <a:schemeClr val="dk1"/>
                </a:solidFill>
              </a:rPr>
              <a:t>aways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de05ae51b_0_390"/>
          <p:cNvSpPr txBox="1">
            <a:spLocks noGrp="1"/>
          </p:cNvSpPr>
          <p:nvPr>
            <p:ph type="body" idx="1"/>
          </p:nvPr>
        </p:nvSpPr>
        <p:spPr>
          <a:xfrm>
            <a:off x="136634" y="836712"/>
            <a:ext cx="8899800" cy="50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endParaRPr/>
          </a:p>
          <a:p>
            <a:pPr marL="0" lvl="0" indent="0" algn="l" rtl="0">
              <a:spcBef>
                <a:spcPts val="240"/>
              </a:spcBef>
              <a:spcAft>
                <a:spcPts val="0"/>
              </a:spcAft>
              <a:buClr>
                <a:srgbClr val="474746"/>
              </a:buClr>
              <a:buSzPts val="1200"/>
              <a:buNone/>
            </a:pPr>
            <a:endParaRPr sz="1200" i="1" u="sng">
              <a:solidFill>
                <a:srgbClr val="C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800" i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Correlatie tussen 2 variabelen</a:t>
            </a:r>
            <a:endParaRPr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rgbClr val="474746"/>
              </a:buClr>
              <a:buSzPts val="1000"/>
              <a:buNone/>
            </a:pPr>
            <a:endParaRPr sz="1000" i="1" u="sng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nl-BE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correlatie</a:t>
            </a: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tussen 2 variabelen = samenhang tussen deze variabelen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bv. </a:t>
            </a:r>
            <a:r>
              <a:rPr lang="nl-BE" sz="18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hoe beter tijdbeheer, hoe beter de studieresultaten, globaal gezien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voorgaande is een positieve correlatie; er zijn ook negatieve correlaties</a:t>
            </a:r>
            <a:endParaRPr/>
          </a:p>
          <a:p>
            <a:pPr marL="342900" lvl="0" indent="-279400" algn="l" rtl="0">
              <a:spcBef>
                <a:spcPts val="200"/>
              </a:spcBef>
              <a:spcAft>
                <a:spcPts val="0"/>
              </a:spcAft>
              <a:buClr>
                <a:srgbClr val="474746"/>
              </a:buClr>
              <a:buSzPts val="1000"/>
              <a:buFont typeface="Noto Sans Symbols"/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positieve correlatie wordt uitgedrukt via decimaal </a:t>
            </a:r>
            <a:r>
              <a:rPr lang="nl-BE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getal tussen 0 en 1</a:t>
            </a: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  </a:t>
            </a:r>
            <a:endParaRPr/>
          </a:p>
          <a:p>
            <a:pPr marL="5715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nl-B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0 = geen samenhang,  1 = perfecte samenhang</a:t>
            </a:r>
            <a:endParaRPr/>
          </a:p>
          <a:p>
            <a:pPr marL="228600" lvl="0" indent="-107950" algn="l" rtl="0">
              <a:spcBef>
                <a:spcPts val="200"/>
              </a:spcBef>
              <a:spcAft>
                <a:spcPts val="0"/>
              </a:spcAft>
              <a:buClr>
                <a:srgbClr val="474746"/>
              </a:buClr>
              <a:buSzPts val="1000"/>
              <a:buFont typeface="Noto Sans Symbols"/>
              <a:buNone/>
            </a:pP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7150" lvl="0" indent="0" algn="l" rtl="0">
              <a:spcBef>
                <a:spcPts val="280"/>
              </a:spcBef>
              <a:spcAft>
                <a:spcPts val="0"/>
              </a:spcAft>
              <a:buClr>
                <a:srgbClr val="474746"/>
              </a:buClr>
              <a:buSzPts val="1400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rgbClr val="474746"/>
              </a:buClr>
              <a:buSzPts val="2800"/>
              <a:buFont typeface="Noto Sans Symbols"/>
              <a:buNone/>
            </a:pPr>
            <a:endParaRPr/>
          </a:p>
        </p:txBody>
      </p:sp>
      <p:sp>
        <p:nvSpPr>
          <p:cNvPr id="81" name="Google Shape;81;g2cde05ae51b_0_390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40900" cy="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b="1"/>
              <a:t>Toelichting correlatie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"/>
          <p:cNvSpPr txBox="1">
            <a:spLocks noGrp="1"/>
          </p:cNvSpPr>
          <p:nvPr>
            <p:ph type="ctrTitle"/>
          </p:nvPr>
        </p:nvSpPr>
        <p:spPr>
          <a:xfrm>
            <a:off x="755576" y="836712"/>
            <a:ext cx="6984776" cy="63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/>
              <a:t>Context</a:t>
            </a:r>
            <a:endParaRPr/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755576" y="1484738"/>
            <a:ext cx="6984776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BE"/>
              <a:t>Selectie- en oriënteringsproeven</a:t>
            </a:r>
            <a:endParaRPr/>
          </a:p>
        </p:txBody>
      </p:sp>
      <p:sp>
        <p:nvSpPr>
          <p:cNvPr id="88" name="Google Shape;88;p3"/>
          <p:cNvSpPr txBox="1"/>
          <p:nvPr/>
        </p:nvSpPr>
        <p:spPr>
          <a:xfrm>
            <a:off x="2699792" y="5229200"/>
            <a:ext cx="6120680" cy="209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Nauwelaerts, E., Doumen, S., &amp; De Schepper, L. (2014). Effectiviteit van toelatingsproeven. 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Tijdschrift voor Onderwijsrecht en Onderwijsbeleid, </a:t>
            </a: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1-2, 79-85.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Nauwelaerts, E., &amp; Doumen, S. (2015). Selectie- en oriënteringsproeven doorstaan de toetsing niet. Op zoek naar een andere aanpak. </a:t>
            </a:r>
            <a:r>
              <a:rPr lang="nl-BE" sz="14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TH&amp;MA: Tijdschrift voor Hoger onderwijs &amp; Management, 2015 </a:t>
            </a:r>
            <a:r>
              <a:rPr lang="nl-BE" sz="1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(2), 18-25.</a:t>
            </a: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3242</Words>
  <Application>Microsoft Office PowerPoint</Application>
  <PresentationFormat>On-screen Show (4:3)</PresentationFormat>
  <Paragraphs>803</Paragraphs>
  <Slides>55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Verdana</vt:lpstr>
      <vt:lpstr>Times</vt:lpstr>
      <vt:lpstr>Lato</vt:lpstr>
      <vt:lpstr>Times New Roman</vt:lpstr>
      <vt:lpstr>Noto Sans Symbols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Succesfactoren voor studiesucces in hoger onderwijs:  Toelichting op basis van UHasselt onderzoek</vt:lpstr>
      <vt:lpstr>Bio </vt:lpstr>
      <vt:lpstr>Overzicht</vt:lpstr>
      <vt:lpstr>Toelichting correlatie</vt:lpstr>
      <vt:lpstr>Context</vt:lpstr>
      <vt:lpstr>Effectiviteit van selectie- en oriënteringsproeven</vt:lpstr>
      <vt:lpstr> Effectiviteit van selectie- en oriënteringsproeven </vt:lpstr>
      <vt:lpstr>Ijkingstoets chemie, biologie, biochemie en biotechnologie, geografie en geologie</vt:lpstr>
      <vt:lpstr>Belangrijke studentfactoren?</vt:lpstr>
      <vt:lpstr>PowerPoint Presentation</vt:lpstr>
      <vt:lpstr>Instroomkenmerken</vt:lpstr>
      <vt:lpstr>PowerPoint Presentation</vt:lpstr>
      <vt:lpstr>Student-in-opleiding</vt:lpstr>
      <vt:lpstr>Student-in-opleiding</vt:lpstr>
      <vt:lpstr>Student-in-opleiding</vt:lpstr>
      <vt:lpstr>Student-in-opleiding</vt:lpstr>
      <vt:lpstr>Student-in-opleiding</vt:lpstr>
      <vt:lpstr>Student-in-opleiding</vt:lpstr>
      <vt:lpstr>PowerPoint Presentation</vt:lpstr>
      <vt:lpstr>Aanvullend onderzoek</vt:lpstr>
      <vt:lpstr> Leercompetenties en motivatievragenlijst</vt:lpstr>
      <vt:lpstr>Resultaten</vt:lpstr>
      <vt:lpstr>Samenwerkingsproject SO-HO</vt:lpstr>
      <vt:lpstr>INHOUD</vt:lpstr>
      <vt:lpstr>Project SO-HO: Studie m.b.t. oriënteringstraject SO</vt:lpstr>
      <vt:lpstr>Omschrijving project</vt:lpstr>
      <vt:lpstr>Geselecteerde factoren obv literatuurstudie</vt:lpstr>
      <vt:lpstr>Omschrijving project</vt:lpstr>
      <vt:lpstr>Scoretabel klassenraad</vt:lpstr>
      <vt:lpstr>Omschrijving project</vt:lpstr>
      <vt:lpstr>INHOUD</vt:lpstr>
      <vt:lpstr>Studentfactoren afzonderlijk (klassenraad)</vt:lpstr>
      <vt:lpstr>Studentfactoren afzonderlijk (leerlingvragenlijst)</vt:lpstr>
      <vt:lpstr>Studentfactoren samen (klassenraad) </vt:lpstr>
      <vt:lpstr>Jaarpercentage SO</vt:lpstr>
      <vt:lpstr>Jaarpercentage SO en studentfactoren samen</vt:lpstr>
      <vt:lpstr>Studentfactoren en jaarpercentage SO </vt:lpstr>
      <vt:lpstr>Specifieke vooropleiding en match met opleiding HO</vt:lpstr>
      <vt:lpstr>Specifieke vooropleiding en match met opleiding HO</vt:lpstr>
      <vt:lpstr>Jaarpercentage en fit studierichting-opleiding samen</vt:lpstr>
      <vt:lpstr>Conclusies analyses UH + KU Leuven</vt:lpstr>
      <vt:lpstr>Wat betekent dit nu?</vt:lpstr>
      <vt:lpstr>Samenwerkingsproject SO-HO</vt:lpstr>
      <vt:lpstr>Codering</vt:lpstr>
      <vt:lpstr>Studiekeuzeadvies - UHasselt</vt:lpstr>
      <vt:lpstr>Take aways</vt:lpstr>
      <vt:lpstr>Take aways</vt:lpstr>
      <vt:lpstr>Bedankt!</vt:lpstr>
      <vt:lpstr>VANAF HIER NIET PRESENTATIE</vt:lpstr>
      <vt:lpstr>Voorbeeld </vt:lpstr>
      <vt:lpstr>Voorbeeld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Toelichting succesfactoren studiesucces hoger onderwijs op basis van onderzoek UHasselt</dc:title>
  <dc:creator>lambr</dc:creator>
  <cp:lastModifiedBy>DOUMEN Sarah</cp:lastModifiedBy>
  <cp:revision>9</cp:revision>
  <dcterms:created xsi:type="dcterms:W3CDTF">2009-12-01T15:52:26Z</dcterms:created>
  <dcterms:modified xsi:type="dcterms:W3CDTF">2024-11-29T09:08:59Z</dcterms:modified>
</cp:coreProperties>
</file>