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he6xH/MRreD9g3Yj3ebJ7pFiIK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610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5583b13379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8" name="Google Shape;188;g25583b13379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55097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14350" marR="0" lvl="0" indent="-51435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en-GB" sz="2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Family continuity and enrichment are “</a:t>
            </a:r>
            <a:r>
              <a:rPr lang="en-GB" sz="28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restrictive</a:t>
            </a:r>
            <a:r>
              <a:rPr lang="en-GB" sz="2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” forms of SEW (Miller &amp; Le-Breton Miller, 2014)</a:t>
            </a:r>
            <a:endParaRPr lang="en-GB" dirty="0" smtClean="0"/>
          </a:p>
          <a:p>
            <a:pPr marL="457200" marR="0" lvl="1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 dirty="0" smtClean="0">
                <a:solidFill>
                  <a:schemeClr val="dk1"/>
                </a:solidFill>
              </a:rPr>
              <a:t>→</a:t>
            </a:r>
            <a:r>
              <a:rPr lang="en-GB" sz="2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“family-centric”: extracting funds from the business and using business resources to 	resolve family disputes leaving little room for strategic investments </a:t>
            </a:r>
            <a:endParaRPr lang="en-GB" dirty="0" smtClean="0"/>
          </a:p>
          <a:p>
            <a:pPr marL="285750" marR="0" lvl="0" indent="-10795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None/>
            </a:pPr>
            <a:endParaRPr lang="en-GB" sz="2800" b="0" i="0" u="none" strike="noStrike" cap="non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0" indent="-51435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en-GB" sz="2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Family prominence is an “</a:t>
            </a:r>
            <a:r>
              <a:rPr lang="en-GB" sz="28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extended</a:t>
            </a:r>
            <a:r>
              <a:rPr lang="en-GB" sz="2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” form of SEW (Miller &amp; Le-Breton Miller, 2014)</a:t>
            </a:r>
            <a:endParaRPr lang="en-GB" dirty="0" smtClean="0"/>
          </a:p>
          <a:p>
            <a:pPr marL="45720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 dirty="0" smtClean="0">
                <a:solidFill>
                  <a:schemeClr val="dk1"/>
                </a:solidFill>
              </a:rPr>
              <a:t>→</a:t>
            </a:r>
            <a:r>
              <a:rPr lang="en-GB" sz="2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satisfying </a:t>
            </a:r>
            <a:r>
              <a:rPr lang="en-GB" sz="2800" dirty="0" smtClean="0"/>
              <a:t>stakeholders</a:t>
            </a:r>
            <a:r>
              <a:rPr lang="en-GB" sz="2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changing needs is important, strategic renewal is important for 	maintaining standing in the competitive market, </a:t>
            </a:r>
            <a:r>
              <a:rPr lang="en-GB" sz="2800" dirty="0" smtClean="0"/>
              <a:t>social capital</a:t>
            </a:r>
            <a:r>
              <a:rPr lang="en-GB" sz="2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facilitates ability to change and</a:t>
            </a:r>
            <a:r>
              <a:rPr lang="en-GB" sz="2800" dirty="0" smtClean="0"/>
              <a:t> </a:t>
            </a:r>
            <a:r>
              <a:rPr lang="en-GB" sz="2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innovat</a:t>
            </a:r>
            <a:r>
              <a:rPr lang="en-GB" sz="2800" dirty="0" smtClean="0"/>
              <a:t>e</a:t>
            </a:r>
            <a:endParaRPr lang="en-GB" sz="1200" b="0" i="0" u="none" strike="noStrike" cap="non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33" name="Google Shape;13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5583b1337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2" name="Google Shape;142;g25583b1337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1" name="Google Shape;16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5583b13379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0" name="Google Shape;170;g25583b13379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5583b13379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9" name="Google Shape;179;g25583b13379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4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-368586" y="2933502"/>
            <a:ext cx="3086106" cy="3230760"/>
            <a:chOff x="0" y="-38100"/>
            <a:chExt cx="812800" cy="850900"/>
          </a:xfrm>
        </p:grpSpPr>
        <p:sp>
          <p:nvSpPr>
            <p:cNvPr id="85" name="Google Shape;85;p1"/>
            <p:cNvSpPr/>
            <p:nvPr/>
          </p:nvSpPr>
          <p:spPr>
            <a:xfrm>
              <a:off x="0" y="0"/>
              <a:ext cx="207456" cy="762659"/>
            </a:xfrm>
            <a:custGeom>
              <a:avLst/>
              <a:gdLst/>
              <a:ahLst/>
              <a:cxnLst/>
              <a:rect l="l" t="t" r="r" b="b"/>
              <a:pathLst>
                <a:path w="207456" h="762659" extrusionOk="0">
                  <a:moveTo>
                    <a:pt x="0" y="0"/>
                  </a:moveTo>
                  <a:lnTo>
                    <a:pt x="207456" y="0"/>
                  </a:lnTo>
                  <a:lnTo>
                    <a:pt x="207456" y="762659"/>
                  </a:lnTo>
                  <a:lnTo>
                    <a:pt x="0" y="762659"/>
                  </a:lnTo>
                  <a:close/>
                </a:path>
              </a:pathLst>
            </a:custGeom>
            <a:solidFill>
              <a:srgbClr val="0CC0DF"/>
            </a:solidFill>
            <a:ln>
              <a:noFill/>
            </a:ln>
          </p:spPr>
        </p:sp>
        <p:sp>
          <p:nvSpPr>
            <p:cNvPr id="86" name="Google Shape;86;p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" name="Google Shape;87;p1"/>
          <p:cNvGrpSpPr/>
          <p:nvPr/>
        </p:nvGrpSpPr>
        <p:grpSpPr>
          <a:xfrm rot="2700000">
            <a:off x="16499666" y="4231191"/>
            <a:ext cx="4998443" cy="5024399"/>
            <a:chOff x="0" y="-38100"/>
            <a:chExt cx="1316462" cy="1323298"/>
          </a:xfrm>
        </p:grpSpPr>
        <p:sp>
          <p:nvSpPr>
            <p:cNvPr id="88" name="Google Shape;88;p1"/>
            <p:cNvSpPr/>
            <p:nvPr/>
          </p:nvSpPr>
          <p:spPr>
            <a:xfrm>
              <a:off x="0" y="0"/>
              <a:ext cx="1316462" cy="1285198"/>
            </a:xfrm>
            <a:custGeom>
              <a:avLst/>
              <a:gdLst/>
              <a:ahLst/>
              <a:cxnLst/>
              <a:rect l="l" t="t" r="r" b="b"/>
              <a:pathLst>
                <a:path w="1316462" h="1285198" extrusionOk="0">
                  <a:moveTo>
                    <a:pt x="0" y="0"/>
                  </a:moveTo>
                  <a:lnTo>
                    <a:pt x="1316462" y="0"/>
                  </a:lnTo>
                  <a:lnTo>
                    <a:pt x="1316462" y="1285198"/>
                  </a:lnTo>
                  <a:lnTo>
                    <a:pt x="0" y="1285198"/>
                  </a:lnTo>
                  <a:close/>
                </a:path>
              </a:pathLst>
            </a:custGeom>
            <a:solidFill>
              <a:srgbClr val="0CC0DF"/>
            </a:solidFill>
            <a:ln>
              <a:noFill/>
            </a:ln>
          </p:spPr>
        </p:sp>
        <p:sp>
          <p:nvSpPr>
            <p:cNvPr id="89" name="Google Shape;89;p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" name="Google Shape;90;p1"/>
          <p:cNvGrpSpPr/>
          <p:nvPr/>
        </p:nvGrpSpPr>
        <p:grpSpPr>
          <a:xfrm rot="8100000">
            <a:off x="10638039" y="-4426637"/>
            <a:ext cx="7589194" cy="9681965"/>
            <a:chOff x="0" y="-38100"/>
            <a:chExt cx="1998800" cy="2549982"/>
          </a:xfrm>
        </p:grpSpPr>
        <p:sp>
          <p:nvSpPr>
            <p:cNvPr id="91" name="Google Shape;91;p1"/>
            <p:cNvSpPr/>
            <p:nvPr/>
          </p:nvSpPr>
          <p:spPr>
            <a:xfrm>
              <a:off x="0" y="0"/>
              <a:ext cx="1998800" cy="2511882"/>
            </a:xfrm>
            <a:custGeom>
              <a:avLst/>
              <a:gdLst/>
              <a:ahLst/>
              <a:cxnLst/>
              <a:rect l="l" t="t" r="r" b="b"/>
              <a:pathLst>
                <a:path w="1998800" h="2511882" extrusionOk="0">
                  <a:moveTo>
                    <a:pt x="0" y="0"/>
                  </a:moveTo>
                  <a:lnTo>
                    <a:pt x="1998800" y="0"/>
                  </a:lnTo>
                  <a:lnTo>
                    <a:pt x="1998800" y="2511882"/>
                  </a:lnTo>
                  <a:lnTo>
                    <a:pt x="0" y="2511882"/>
                  </a:lnTo>
                  <a:close/>
                </a:path>
              </a:pathLst>
            </a:custGeom>
            <a:solidFill>
              <a:srgbClr val="004AAD"/>
            </a:solidFill>
            <a:ln>
              <a:noFill/>
            </a:ln>
          </p:spPr>
        </p:sp>
        <p:sp>
          <p:nvSpPr>
            <p:cNvPr id="92" name="Google Shape;92;p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" name="Google Shape;93;p1"/>
          <p:cNvGrpSpPr/>
          <p:nvPr/>
        </p:nvGrpSpPr>
        <p:grpSpPr>
          <a:xfrm rot="8100000">
            <a:off x="7406067" y="6571238"/>
            <a:ext cx="9653057" cy="8969201"/>
            <a:chOff x="0" y="-38100"/>
            <a:chExt cx="2542369" cy="2362259"/>
          </a:xfrm>
        </p:grpSpPr>
        <p:sp>
          <p:nvSpPr>
            <p:cNvPr id="94" name="Google Shape;94;p1"/>
            <p:cNvSpPr/>
            <p:nvPr/>
          </p:nvSpPr>
          <p:spPr>
            <a:xfrm>
              <a:off x="0" y="0"/>
              <a:ext cx="2542369" cy="2324159"/>
            </a:xfrm>
            <a:custGeom>
              <a:avLst/>
              <a:gdLst/>
              <a:ahLst/>
              <a:cxnLst/>
              <a:rect l="l" t="t" r="r" b="b"/>
              <a:pathLst>
                <a:path w="2542369" h="2324159" extrusionOk="0">
                  <a:moveTo>
                    <a:pt x="0" y="0"/>
                  </a:moveTo>
                  <a:lnTo>
                    <a:pt x="2542369" y="0"/>
                  </a:lnTo>
                  <a:lnTo>
                    <a:pt x="2542369" y="2324159"/>
                  </a:lnTo>
                  <a:lnTo>
                    <a:pt x="0" y="2324159"/>
                  </a:lnTo>
                  <a:close/>
                </a:path>
              </a:pathLst>
            </a:custGeom>
            <a:solidFill>
              <a:srgbClr val="0CC0DF"/>
            </a:solidFill>
            <a:ln>
              <a:noFill/>
            </a:ln>
          </p:spPr>
        </p:sp>
        <p:sp>
          <p:nvSpPr>
            <p:cNvPr id="95" name="Google Shape;95;p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" name="Google Shape;96;p1"/>
          <p:cNvGrpSpPr/>
          <p:nvPr/>
        </p:nvGrpSpPr>
        <p:grpSpPr>
          <a:xfrm rot="8100000">
            <a:off x="10790439" y="-4274237"/>
            <a:ext cx="7589194" cy="9681965"/>
            <a:chOff x="0" y="-38100"/>
            <a:chExt cx="1998800" cy="2549982"/>
          </a:xfrm>
        </p:grpSpPr>
        <p:sp>
          <p:nvSpPr>
            <p:cNvPr id="97" name="Google Shape;97;p1"/>
            <p:cNvSpPr/>
            <p:nvPr/>
          </p:nvSpPr>
          <p:spPr>
            <a:xfrm>
              <a:off x="0" y="0"/>
              <a:ext cx="1998800" cy="2511882"/>
            </a:xfrm>
            <a:custGeom>
              <a:avLst/>
              <a:gdLst/>
              <a:ahLst/>
              <a:cxnLst/>
              <a:rect l="l" t="t" r="r" b="b"/>
              <a:pathLst>
                <a:path w="1998800" h="2511882" extrusionOk="0">
                  <a:moveTo>
                    <a:pt x="0" y="0"/>
                  </a:moveTo>
                  <a:lnTo>
                    <a:pt x="1998800" y="0"/>
                  </a:lnTo>
                  <a:lnTo>
                    <a:pt x="1998800" y="2511882"/>
                  </a:lnTo>
                  <a:lnTo>
                    <a:pt x="0" y="2511882"/>
                  </a:lnTo>
                  <a:close/>
                </a:path>
              </a:pathLst>
            </a:custGeom>
            <a:solidFill>
              <a:srgbClr val="0CC0DF"/>
            </a:solidFill>
            <a:ln>
              <a:noFill/>
            </a:ln>
          </p:spPr>
        </p:sp>
        <p:sp>
          <p:nvSpPr>
            <p:cNvPr id="98" name="Google Shape;98;p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9" name="Google Shape;99;p1"/>
          <p:cNvSpPr/>
          <p:nvPr/>
        </p:nvSpPr>
        <p:spPr>
          <a:xfrm>
            <a:off x="1335629" y="363201"/>
            <a:ext cx="2352442" cy="1750867"/>
          </a:xfrm>
          <a:custGeom>
            <a:avLst/>
            <a:gdLst/>
            <a:ahLst/>
            <a:cxnLst/>
            <a:rect l="l" t="t" r="r" b="b"/>
            <a:pathLst>
              <a:path w="2352442" h="1750867" extrusionOk="0">
                <a:moveTo>
                  <a:pt x="0" y="0"/>
                </a:moveTo>
                <a:lnTo>
                  <a:pt x="2352442" y="0"/>
                </a:lnTo>
                <a:lnTo>
                  <a:pt x="2352442" y="1750868"/>
                </a:lnTo>
                <a:lnTo>
                  <a:pt x="0" y="17508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00" name="Google Shape;100;p1"/>
          <p:cNvSpPr/>
          <p:nvPr/>
        </p:nvSpPr>
        <p:spPr>
          <a:xfrm>
            <a:off x="4032011" y="585250"/>
            <a:ext cx="3233244" cy="1306770"/>
          </a:xfrm>
          <a:custGeom>
            <a:avLst/>
            <a:gdLst/>
            <a:ahLst/>
            <a:cxnLst/>
            <a:rect l="l" t="t" r="r" b="b"/>
            <a:pathLst>
              <a:path w="3233244" h="1306770" extrusionOk="0">
                <a:moveTo>
                  <a:pt x="0" y="0"/>
                </a:moveTo>
                <a:lnTo>
                  <a:pt x="3233245" y="0"/>
                </a:lnTo>
                <a:lnTo>
                  <a:pt x="3233245" y="1306770"/>
                </a:lnTo>
                <a:lnTo>
                  <a:pt x="0" y="13067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01" name="Google Shape;101;p1"/>
          <p:cNvSpPr txBox="1"/>
          <p:nvPr/>
        </p:nvSpPr>
        <p:spPr>
          <a:xfrm>
            <a:off x="777200" y="3163888"/>
            <a:ext cx="9422100" cy="21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Arial"/>
              <a:buNone/>
            </a:pPr>
            <a:r>
              <a:rPr lang="en-US" sz="4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Strategic </a:t>
            </a:r>
            <a:r>
              <a:rPr lang="en-US" sz="4600" dirty="0"/>
              <a:t>c</a:t>
            </a:r>
            <a:r>
              <a:rPr lang="en-US" sz="4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hanges in </a:t>
            </a:r>
            <a:r>
              <a:rPr lang="en-US" sz="4600" dirty="0"/>
              <a:t>f</a:t>
            </a:r>
            <a:r>
              <a:rPr lang="en-US" sz="4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amily </a:t>
            </a:r>
            <a:r>
              <a:rPr lang="en-US" sz="4600" dirty="0"/>
              <a:t>f</a:t>
            </a:r>
            <a:r>
              <a:rPr lang="en-US" sz="4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irms: The </a:t>
            </a:r>
            <a:r>
              <a:rPr lang="en-US" sz="4600" dirty="0"/>
              <a:t>r</a:t>
            </a:r>
            <a:r>
              <a:rPr lang="en-US" sz="4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ole of </a:t>
            </a:r>
            <a:r>
              <a:rPr lang="en-US" sz="4600" dirty="0"/>
              <a:t>s</a:t>
            </a:r>
            <a:r>
              <a:rPr lang="en-US" sz="4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ocioemotional </a:t>
            </a:r>
            <a:r>
              <a:rPr lang="en-US" sz="4600" dirty="0"/>
              <a:t>w</a:t>
            </a:r>
            <a:r>
              <a:rPr lang="en-US" sz="4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ealth,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Arial"/>
              <a:buNone/>
            </a:pPr>
            <a:r>
              <a:rPr lang="en-US" sz="4600" dirty="0"/>
              <a:t>l</a:t>
            </a:r>
            <a:r>
              <a:rPr lang="en-US" sz="4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ong-term </a:t>
            </a:r>
            <a:r>
              <a:rPr lang="en-US" sz="4600" dirty="0"/>
              <a:t>o</a:t>
            </a:r>
            <a:r>
              <a:rPr lang="en-US" sz="4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rientation and TMT </a:t>
            </a:r>
            <a:r>
              <a:rPr lang="en-US" sz="4600" dirty="0"/>
              <a:t>s</a:t>
            </a:r>
            <a:r>
              <a:rPr lang="en-US" sz="4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ize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777200" y="6229646"/>
            <a:ext cx="9108534" cy="2412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dr. Laura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Hoekx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(Hasselt University)</a:t>
            </a:r>
            <a:endParaRPr sz="1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2800" b="0" i="0" u="none" strike="noStrike" cap="none" dirty="0" smtClean="0">
                <a:solidFill>
                  <a:srgbClr val="000000"/>
                </a:solidFill>
                <a:sym typeface="Arial"/>
              </a:rPr>
              <a:t>prof</a:t>
            </a:r>
            <a:r>
              <a:rPr lang="en-US" sz="2800" b="0" i="0" u="none" strike="noStrike" cap="none" dirty="0">
                <a:solidFill>
                  <a:srgbClr val="000000"/>
                </a:solidFill>
                <a:sym typeface="Arial"/>
              </a:rPr>
              <a:t>. dr. </a:t>
            </a:r>
            <a:r>
              <a:rPr lang="en-US" sz="2800" b="0" i="0" u="none" strike="noStrike" cap="none" dirty="0" err="1">
                <a:solidFill>
                  <a:srgbClr val="000000"/>
                </a:solidFill>
                <a:sym typeface="Arial"/>
              </a:rPr>
              <a:t>Rüveyda</a:t>
            </a:r>
            <a:r>
              <a:rPr lang="en-US" sz="2800" b="0" i="0" u="none" strike="noStrike" cap="none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rgbClr val="000000"/>
                </a:solidFill>
                <a:sym typeface="Arial"/>
              </a:rPr>
              <a:t>Kelleci</a:t>
            </a:r>
            <a:r>
              <a:rPr lang="en-US" sz="2800" b="0" i="0" u="none" strike="noStrike" cap="none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sz="2800" b="0" i="0" u="none" strike="noStrike" cap="none" dirty="0" smtClean="0">
                <a:solidFill>
                  <a:srgbClr val="000000"/>
                </a:solidFill>
                <a:sym typeface="Arial"/>
              </a:rPr>
              <a:t>(</a:t>
            </a:r>
            <a:r>
              <a:rPr lang="en-US" sz="2800" b="0" i="0" u="none" strike="noStrike" cap="none" dirty="0">
                <a:solidFill>
                  <a:srgbClr val="000000"/>
                </a:solidFill>
                <a:sym typeface="Arial"/>
              </a:rPr>
              <a:t>Open University Heerlen</a:t>
            </a:r>
            <a:r>
              <a:rPr lang="en-US" sz="2800" b="0" i="0" u="none" strike="noStrike" cap="none" dirty="0" smtClean="0">
                <a:solidFill>
                  <a:srgbClr val="000000"/>
                </a:solidFill>
                <a:sym typeface="Arial"/>
              </a:rPr>
              <a:t>)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2800" dirty="0" smtClean="0"/>
              <a:t>prof. dr. </a:t>
            </a:r>
            <a:r>
              <a:rPr lang="en-US" sz="2800" dirty="0" err="1" smtClean="0"/>
              <a:t>Wim</a:t>
            </a:r>
            <a:r>
              <a:rPr lang="en-US" sz="2800" dirty="0" smtClean="0"/>
              <a:t> </a:t>
            </a:r>
            <a:r>
              <a:rPr lang="en-US" sz="2800" dirty="0" err="1" smtClean="0"/>
              <a:t>Voordeckers</a:t>
            </a:r>
            <a:r>
              <a:rPr lang="en-US" sz="2800" dirty="0" smtClean="0"/>
              <a:t> (Hasselt University)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2800" b="0" i="0" u="none" strike="noStrike" cap="none" dirty="0" smtClean="0">
                <a:solidFill>
                  <a:srgbClr val="000000"/>
                </a:solidFill>
                <a:sym typeface="Arial"/>
              </a:rPr>
              <a:t>prof. dr. Pieter </a:t>
            </a:r>
            <a:r>
              <a:rPr lang="en-US" sz="2800" b="0" i="0" u="none" strike="noStrike" cap="none" dirty="0" err="1" smtClean="0">
                <a:solidFill>
                  <a:srgbClr val="000000"/>
                </a:solidFill>
                <a:sym typeface="Arial"/>
              </a:rPr>
              <a:t>Vandekerkhof</a:t>
            </a:r>
            <a:r>
              <a:rPr lang="en-US" sz="2800" b="0" i="0" u="none" strike="noStrike" cap="none" dirty="0" smtClean="0">
                <a:solidFill>
                  <a:srgbClr val="000000"/>
                </a:solidFill>
                <a:sym typeface="Arial"/>
              </a:rPr>
              <a:t> (Hasselt University)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" name="Immagine 11">
            <a:extLst>
              <a:ext uri="{FF2B5EF4-FFF2-40B4-BE49-F238E27FC236}">
                <a16:creationId xmlns:a16="http://schemas.microsoft.com/office/drawing/2014/main" id="{4FC2D76E-4147-52BF-6C27-99D65BE329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457" y="9224072"/>
            <a:ext cx="6508798" cy="720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C0DF"/>
        </a:solidFill>
        <a:effectLst/>
      </p:bgPr>
    </p:bg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oogle Shape;190;g25583b13379_0_26"/>
          <p:cNvGrpSpPr/>
          <p:nvPr/>
        </p:nvGrpSpPr>
        <p:grpSpPr>
          <a:xfrm rot="-5400000">
            <a:off x="3933084" y="-4067923"/>
            <a:ext cx="9258304" cy="17394143"/>
            <a:chOff x="0" y="-38100"/>
            <a:chExt cx="2616079" cy="4914988"/>
          </a:xfrm>
        </p:grpSpPr>
        <p:sp>
          <p:nvSpPr>
            <p:cNvPr id="191" name="Google Shape;191;g25583b13379_0_26"/>
            <p:cNvSpPr/>
            <p:nvPr/>
          </p:nvSpPr>
          <p:spPr>
            <a:xfrm>
              <a:off x="0" y="0"/>
              <a:ext cx="2616079" cy="4876888"/>
            </a:xfrm>
            <a:custGeom>
              <a:avLst/>
              <a:gdLst/>
              <a:ahLst/>
              <a:cxnLst/>
              <a:rect l="l" t="t" r="r" b="b"/>
              <a:pathLst>
                <a:path w="2616079" h="4876888" extrusionOk="0">
                  <a:moveTo>
                    <a:pt x="0" y="0"/>
                  </a:moveTo>
                  <a:lnTo>
                    <a:pt x="2616079" y="0"/>
                  </a:lnTo>
                  <a:lnTo>
                    <a:pt x="2616079" y="4876888"/>
                  </a:lnTo>
                  <a:lnTo>
                    <a:pt x="0" y="48768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92" name="Google Shape;192;g25583b13379_0_26"/>
            <p:cNvSpPr txBox="1"/>
            <p:nvPr/>
          </p:nvSpPr>
          <p:spPr>
            <a:xfrm>
              <a:off x="0" y="-38100"/>
              <a:ext cx="812700" cy="85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3" name="Google Shape;193;g25583b13379_0_26"/>
          <p:cNvSpPr txBox="1"/>
          <p:nvPr/>
        </p:nvSpPr>
        <p:spPr>
          <a:xfrm>
            <a:off x="2860438" y="1039242"/>
            <a:ext cx="11254500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lang="en-US" sz="7200" b="0" i="0" u="none" strike="noStrike" cap="none" dirty="0">
                <a:solidFill>
                  <a:srgbClr val="030304"/>
                </a:solidFill>
                <a:latin typeface="Arial"/>
                <a:ea typeface="Arial"/>
                <a:cs typeface="Arial"/>
                <a:sym typeface="Arial"/>
              </a:rPr>
              <a:t>Discussion</a:t>
            </a:r>
            <a:endParaRPr sz="7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g25583b13379_0_26"/>
          <p:cNvSpPr txBox="1"/>
          <p:nvPr/>
        </p:nvSpPr>
        <p:spPr>
          <a:xfrm>
            <a:off x="810688" y="3106250"/>
            <a:ext cx="15503100" cy="56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marR="0" lvl="0" indent="-444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Char char="●"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Positive indirect relationship between importance attached to SEW prominence and strategic change initiations, mediated by long-term orientation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→ unraveling the mechanisms explaining the relationship between SEW and strategic change 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44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Char char="●"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TMT size positively moderates this relationship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→ family firm’s capability to effectively translate long-term orientation into initiation of strategic changes depends on internal capabilities of their TMT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-368586" y="2933502"/>
            <a:ext cx="3086106" cy="3230760"/>
            <a:chOff x="0" y="-38100"/>
            <a:chExt cx="812800" cy="850900"/>
          </a:xfrm>
        </p:grpSpPr>
        <p:sp>
          <p:nvSpPr>
            <p:cNvPr id="85" name="Google Shape;85;p1"/>
            <p:cNvSpPr/>
            <p:nvPr/>
          </p:nvSpPr>
          <p:spPr>
            <a:xfrm>
              <a:off x="0" y="0"/>
              <a:ext cx="207456" cy="762659"/>
            </a:xfrm>
            <a:custGeom>
              <a:avLst/>
              <a:gdLst/>
              <a:ahLst/>
              <a:cxnLst/>
              <a:rect l="l" t="t" r="r" b="b"/>
              <a:pathLst>
                <a:path w="207456" h="762659" extrusionOk="0">
                  <a:moveTo>
                    <a:pt x="0" y="0"/>
                  </a:moveTo>
                  <a:lnTo>
                    <a:pt x="207456" y="0"/>
                  </a:lnTo>
                  <a:lnTo>
                    <a:pt x="207456" y="762659"/>
                  </a:lnTo>
                  <a:lnTo>
                    <a:pt x="0" y="762659"/>
                  </a:lnTo>
                  <a:close/>
                </a:path>
              </a:pathLst>
            </a:custGeom>
            <a:solidFill>
              <a:srgbClr val="0CC0DF"/>
            </a:solidFill>
            <a:ln>
              <a:noFill/>
            </a:ln>
          </p:spPr>
        </p:sp>
        <p:sp>
          <p:nvSpPr>
            <p:cNvPr id="86" name="Google Shape;86;p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" name="Google Shape;87;p1"/>
          <p:cNvGrpSpPr/>
          <p:nvPr/>
        </p:nvGrpSpPr>
        <p:grpSpPr>
          <a:xfrm rot="2700000">
            <a:off x="16499666" y="4231191"/>
            <a:ext cx="4998443" cy="5024399"/>
            <a:chOff x="0" y="-38100"/>
            <a:chExt cx="1316462" cy="1323298"/>
          </a:xfrm>
        </p:grpSpPr>
        <p:sp>
          <p:nvSpPr>
            <p:cNvPr id="88" name="Google Shape;88;p1"/>
            <p:cNvSpPr/>
            <p:nvPr/>
          </p:nvSpPr>
          <p:spPr>
            <a:xfrm>
              <a:off x="0" y="0"/>
              <a:ext cx="1316462" cy="1285198"/>
            </a:xfrm>
            <a:custGeom>
              <a:avLst/>
              <a:gdLst/>
              <a:ahLst/>
              <a:cxnLst/>
              <a:rect l="l" t="t" r="r" b="b"/>
              <a:pathLst>
                <a:path w="1316462" h="1285198" extrusionOk="0">
                  <a:moveTo>
                    <a:pt x="0" y="0"/>
                  </a:moveTo>
                  <a:lnTo>
                    <a:pt x="1316462" y="0"/>
                  </a:lnTo>
                  <a:lnTo>
                    <a:pt x="1316462" y="1285198"/>
                  </a:lnTo>
                  <a:lnTo>
                    <a:pt x="0" y="1285198"/>
                  </a:lnTo>
                  <a:close/>
                </a:path>
              </a:pathLst>
            </a:custGeom>
            <a:solidFill>
              <a:srgbClr val="0CC0DF"/>
            </a:solidFill>
            <a:ln>
              <a:noFill/>
            </a:ln>
          </p:spPr>
        </p:sp>
        <p:sp>
          <p:nvSpPr>
            <p:cNvPr id="89" name="Google Shape;89;p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" name="Google Shape;90;p1"/>
          <p:cNvGrpSpPr/>
          <p:nvPr/>
        </p:nvGrpSpPr>
        <p:grpSpPr>
          <a:xfrm rot="8100000">
            <a:off x="10638039" y="-4426637"/>
            <a:ext cx="7589194" cy="9681965"/>
            <a:chOff x="0" y="-38100"/>
            <a:chExt cx="1998800" cy="2549982"/>
          </a:xfrm>
        </p:grpSpPr>
        <p:sp>
          <p:nvSpPr>
            <p:cNvPr id="91" name="Google Shape;91;p1"/>
            <p:cNvSpPr/>
            <p:nvPr/>
          </p:nvSpPr>
          <p:spPr>
            <a:xfrm>
              <a:off x="0" y="0"/>
              <a:ext cx="1998800" cy="2511882"/>
            </a:xfrm>
            <a:custGeom>
              <a:avLst/>
              <a:gdLst/>
              <a:ahLst/>
              <a:cxnLst/>
              <a:rect l="l" t="t" r="r" b="b"/>
              <a:pathLst>
                <a:path w="1998800" h="2511882" extrusionOk="0">
                  <a:moveTo>
                    <a:pt x="0" y="0"/>
                  </a:moveTo>
                  <a:lnTo>
                    <a:pt x="1998800" y="0"/>
                  </a:lnTo>
                  <a:lnTo>
                    <a:pt x="1998800" y="2511882"/>
                  </a:lnTo>
                  <a:lnTo>
                    <a:pt x="0" y="2511882"/>
                  </a:lnTo>
                  <a:close/>
                </a:path>
              </a:pathLst>
            </a:custGeom>
            <a:solidFill>
              <a:srgbClr val="004AAD"/>
            </a:solidFill>
            <a:ln>
              <a:noFill/>
            </a:ln>
          </p:spPr>
        </p:sp>
        <p:sp>
          <p:nvSpPr>
            <p:cNvPr id="92" name="Google Shape;92;p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" name="Google Shape;93;p1"/>
          <p:cNvGrpSpPr/>
          <p:nvPr/>
        </p:nvGrpSpPr>
        <p:grpSpPr>
          <a:xfrm rot="8100000">
            <a:off x="7406067" y="6571238"/>
            <a:ext cx="9653057" cy="8969201"/>
            <a:chOff x="0" y="-38100"/>
            <a:chExt cx="2542369" cy="2362259"/>
          </a:xfrm>
        </p:grpSpPr>
        <p:sp>
          <p:nvSpPr>
            <p:cNvPr id="94" name="Google Shape;94;p1"/>
            <p:cNvSpPr/>
            <p:nvPr/>
          </p:nvSpPr>
          <p:spPr>
            <a:xfrm>
              <a:off x="0" y="0"/>
              <a:ext cx="2542369" cy="2324159"/>
            </a:xfrm>
            <a:custGeom>
              <a:avLst/>
              <a:gdLst/>
              <a:ahLst/>
              <a:cxnLst/>
              <a:rect l="l" t="t" r="r" b="b"/>
              <a:pathLst>
                <a:path w="2542369" h="2324159" extrusionOk="0">
                  <a:moveTo>
                    <a:pt x="0" y="0"/>
                  </a:moveTo>
                  <a:lnTo>
                    <a:pt x="2542369" y="0"/>
                  </a:lnTo>
                  <a:lnTo>
                    <a:pt x="2542369" y="2324159"/>
                  </a:lnTo>
                  <a:lnTo>
                    <a:pt x="0" y="2324159"/>
                  </a:lnTo>
                  <a:close/>
                </a:path>
              </a:pathLst>
            </a:custGeom>
            <a:solidFill>
              <a:srgbClr val="0CC0DF"/>
            </a:solidFill>
            <a:ln>
              <a:noFill/>
            </a:ln>
          </p:spPr>
        </p:sp>
        <p:sp>
          <p:nvSpPr>
            <p:cNvPr id="95" name="Google Shape;95;p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" name="Google Shape;96;p1"/>
          <p:cNvGrpSpPr/>
          <p:nvPr/>
        </p:nvGrpSpPr>
        <p:grpSpPr>
          <a:xfrm rot="8100000">
            <a:off x="10790439" y="-4274237"/>
            <a:ext cx="7589194" cy="9681965"/>
            <a:chOff x="0" y="-38100"/>
            <a:chExt cx="1998800" cy="2549982"/>
          </a:xfrm>
        </p:grpSpPr>
        <p:sp>
          <p:nvSpPr>
            <p:cNvPr id="97" name="Google Shape;97;p1"/>
            <p:cNvSpPr/>
            <p:nvPr/>
          </p:nvSpPr>
          <p:spPr>
            <a:xfrm>
              <a:off x="0" y="0"/>
              <a:ext cx="1998800" cy="2511882"/>
            </a:xfrm>
            <a:custGeom>
              <a:avLst/>
              <a:gdLst/>
              <a:ahLst/>
              <a:cxnLst/>
              <a:rect l="l" t="t" r="r" b="b"/>
              <a:pathLst>
                <a:path w="1998800" h="2511882" extrusionOk="0">
                  <a:moveTo>
                    <a:pt x="0" y="0"/>
                  </a:moveTo>
                  <a:lnTo>
                    <a:pt x="1998800" y="0"/>
                  </a:lnTo>
                  <a:lnTo>
                    <a:pt x="1998800" y="2511882"/>
                  </a:lnTo>
                  <a:lnTo>
                    <a:pt x="0" y="2511882"/>
                  </a:lnTo>
                  <a:close/>
                </a:path>
              </a:pathLst>
            </a:custGeom>
            <a:solidFill>
              <a:srgbClr val="0CC0DF"/>
            </a:solidFill>
            <a:ln>
              <a:noFill/>
            </a:ln>
          </p:spPr>
        </p:sp>
        <p:sp>
          <p:nvSpPr>
            <p:cNvPr id="98" name="Google Shape;98;p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9" name="Google Shape;99;p1"/>
          <p:cNvSpPr/>
          <p:nvPr/>
        </p:nvSpPr>
        <p:spPr>
          <a:xfrm>
            <a:off x="777200" y="676060"/>
            <a:ext cx="2352442" cy="1750867"/>
          </a:xfrm>
          <a:custGeom>
            <a:avLst/>
            <a:gdLst/>
            <a:ahLst/>
            <a:cxnLst/>
            <a:rect l="l" t="t" r="r" b="b"/>
            <a:pathLst>
              <a:path w="2352442" h="1750867" extrusionOk="0">
                <a:moveTo>
                  <a:pt x="0" y="0"/>
                </a:moveTo>
                <a:lnTo>
                  <a:pt x="2352442" y="0"/>
                </a:lnTo>
                <a:lnTo>
                  <a:pt x="2352442" y="1750868"/>
                </a:lnTo>
                <a:lnTo>
                  <a:pt x="0" y="17508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00" name="Google Shape;100;p1"/>
          <p:cNvSpPr/>
          <p:nvPr/>
        </p:nvSpPr>
        <p:spPr>
          <a:xfrm>
            <a:off x="3714845" y="898108"/>
            <a:ext cx="3233244" cy="1306770"/>
          </a:xfrm>
          <a:custGeom>
            <a:avLst/>
            <a:gdLst/>
            <a:ahLst/>
            <a:cxnLst/>
            <a:rect l="l" t="t" r="r" b="b"/>
            <a:pathLst>
              <a:path w="3233244" h="1306770" extrusionOk="0">
                <a:moveTo>
                  <a:pt x="0" y="0"/>
                </a:moveTo>
                <a:lnTo>
                  <a:pt x="3233245" y="0"/>
                </a:lnTo>
                <a:lnTo>
                  <a:pt x="3233245" y="1306770"/>
                </a:lnTo>
                <a:lnTo>
                  <a:pt x="0" y="13067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01" name="Google Shape;101;p1"/>
          <p:cNvSpPr txBox="1"/>
          <p:nvPr/>
        </p:nvSpPr>
        <p:spPr>
          <a:xfrm>
            <a:off x="777200" y="4272438"/>
            <a:ext cx="16110625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Arial"/>
              <a:buNone/>
            </a:pPr>
            <a:r>
              <a:rPr lang="en-GB" sz="54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you! 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777200" y="7237766"/>
            <a:ext cx="9108534" cy="3016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dr. Laura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Hoekx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(Hasselt University) (laura.hoekx@uhasselt.be)</a:t>
            </a:r>
            <a:endParaRPr sz="1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2800" b="0" i="0" u="none" strike="noStrike" cap="none" dirty="0" smtClean="0">
                <a:solidFill>
                  <a:srgbClr val="000000"/>
                </a:solidFill>
                <a:sym typeface="Arial"/>
              </a:rPr>
              <a:t>prof</a:t>
            </a:r>
            <a:r>
              <a:rPr lang="en-US" sz="2800" b="0" i="0" u="none" strike="noStrike" cap="none" dirty="0">
                <a:solidFill>
                  <a:srgbClr val="000000"/>
                </a:solidFill>
                <a:sym typeface="Arial"/>
              </a:rPr>
              <a:t>. dr. </a:t>
            </a:r>
            <a:r>
              <a:rPr lang="en-US" sz="2800" b="0" i="0" u="none" strike="noStrike" cap="none" dirty="0" err="1">
                <a:solidFill>
                  <a:srgbClr val="000000"/>
                </a:solidFill>
                <a:sym typeface="Arial"/>
              </a:rPr>
              <a:t>Rüveyda</a:t>
            </a:r>
            <a:r>
              <a:rPr lang="en-US" sz="2800" b="0" i="0" u="none" strike="noStrike" cap="none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rgbClr val="000000"/>
                </a:solidFill>
                <a:sym typeface="Arial"/>
              </a:rPr>
              <a:t>Kelleci</a:t>
            </a:r>
            <a:r>
              <a:rPr lang="en-US" sz="2800" b="0" i="0" u="none" strike="noStrike" cap="none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sz="2800" b="0" i="0" u="none" strike="noStrike" cap="none" dirty="0" smtClean="0">
                <a:solidFill>
                  <a:srgbClr val="000000"/>
                </a:solidFill>
                <a:sym typeface="Arial"/>
              </a:rPr>
              <a:t>(</a:t>
            </a:r>
            <a:r>
              <a:rPr lang="en-US" sz="2800" b="0" i="0" u="none" strike="noStrike" cap="none" dirty="0">
                <a:solidFill>
                  <a:srgbClr val="000000"/>
                </a:solidFill>
                <a:sym typeface="Arial"/>
              </a:rPr>
              <a:t>Open University Heerlen</a:t>
            </a:r>
            <a:r>
              <a:rPr lang="en-US" sz="2800" b="0" i="0" u="none" strike="noStrike" cap="none" dirty="0" smtClean="0">
                <a:solidFill>
                  <a:srgbClr val="000000"/>
                </a:solidFill>
                <a:sym typeface="Arial"/>
              </a:rPr>
              <a:t>)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2800" dirty="0" smtClean="0"/>
              <a:t>prof. dr. </a:t>
            </a:r>
            <a:r>
              <a:rPr lang="en-US" sz="2800" dirty="0" err="1" smtClean="0"/>
              <a:t>Wim</a:t>
            </a:r>
            <a:r>
              <a:rPr lang="en-US" sz="2800" dirty="0" smtClean="0"/>
              <a:t> </a:t>
            </a:r>
            <a:r>
              <a:rPr lang="en-US" sz="2800" dirty="0" err="1" smtClean="0"/>
              <a:t>Voordeckers</a:t>
            </a:r>
            <a:r>
              <a:rPr lang="en-US" sz="2800" dirty="0" smtClean="0"/>
              <a:t> (Hasselt University)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2800" b="0" i="0" u="none" strike="noStrike" cap="none" dirty="0" smtClean="0">
                <a:solidFill>
                  <a:srgbClr val="000000"/>
                </a:solidFill>
                <a:sym typeface="Arial"/>
              </a:rPr>
              <a:t>prof. dr. Pieter </a:t>
            </a:r>
            <a:r>
              <a:rPr lang="en-US" sz="2800" b="0" i="0" u="none" strike="noStrike" cap="none" dirty="0" err="1" smtClean="0">
                <a:solidFill>
                  <a:srgbClr val="000000"/>
                </a:solidFill>
                <a:sym typeface="Arial"/>
              </a:rPr>
              <a:t>Vandekerkhof</a:t>
            </a:r>
            <a:r>
              <a:rPr lang="en-US" sz="2800" b="0" i="0" u="none" strike="noStrike" cap="none" dirty="0" smtClean="0">
                <a:solidFill>
                  <a:srgbClr val="000000"/>
                </a:solidFill>
                <a:sym typeface="Arial"/>
              </a:rPr>
              <a:t> (Hasselt University)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965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C0DF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oogle Shape;107;p2"/>
          <p:cNvGrpSpPr/>
          <p:nvPr/>
        </p:nvGrpSpPr>
        <p:grpSpPr>
          <a:xfrm rot="-5400000">
            <a:off x="3933082" y="-4067918"/>
            <a:ext cx="9258300" cy="17394136"/>
            <a:chOff x="0" y="-38100"/>
            <a:chExt cx="2616079" cy="4914988"/>
          </a:xfrm>
        </p:grpSpPr>
        <p:sp>
          <p:nvSpPr>
            <p:cNvPr id="108" name="Google Shape;108;p2"/>
            <p:cNvSpPr/>
            <p:nvPr/>
          </p:nvSpPr>
          <p:spPr>
            <a:xfrm>
              <a:off x="0" y="0"/>
              <a:ext cx="2616079" cy="4876888"/>
            </a:xfrm>
            <a:custGeom>
              <a:avLst/>
              <a:gdLst/>
              <a:ahLst/>
              <a:cxnLst/>
              <a:rect l="l" t="t" r="r" b="b"/>
              <a:pathLst>
                <a:path w="2616079" h="4876888" extrusionOk="0">
                  <a:moveTo>
                    <a:pt x="0" y="0"/>
                  </a:moveTo>
                  <a:lnTo>
                    <a:pt x="2616079" y="0"/>
                  </a:lnTo>
                  <a:lnTo>
                    <a:pt x="2616079" y="4876888"/>
                  </a:lnTo>
                  <a:lnTo>
                    <a:pt x="0" y="48768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09" name="Google Shape;109;p2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0" name="Google Shape;110;p2"/>
          <p:cNvSpPr txBox="1"/>
          <p:nvPr/>
        </p:nvSpPr>
        <p:spPr>
          <a:xfrm>
            <a:off x="2860438" y="1039242"/>
            <a:ext cx="11254633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lang="en-US" sz="7200" b="0" i="0" u="none" strike="noStrike" cap="none" dirty="0">
                <a:solidFill>
                  <a:srgbClr val="030304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 sz="7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1028700" y="2978105"/>
            <a:ext cx="15941400" cy="5903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marR="0" lvl="0" indent="-4572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Strategic changes are indispensable for sustaining long-term organizational performance and long-term organizational survival</a:t>
            </a:r>
            <a:endParaRPr dirty="0"/>
          </a:p>
          <a:p>
            <a:pPr marL="457200" marR="0" lvl="0" indent="-4572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family </a:t>
            </a:r>
            <a:r>
              <a:rPr lang="en-US" sz="30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firms, 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socioemotional wealth (SEW) is a 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primary driver 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of strategic behavior</a:t>
            </a:r>
            <a:endParaRPr dirty="0"/>
          </a:p>
          <a:p>
            <a:pPr marL="457200" marR="0" lvl="0" indent="-4572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Findings on SEW and strategic change in </a:t>
            </a:r>
            <a:r>
              <a:rPr lang="en-US" sz="30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family firms 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remain 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inconclusive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457200" marR="0" lvl="0" indent="-4572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SEW is a 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multidimensional construct 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lang="en-US" sz="30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family firms 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are </a:t>
            </a:r>
            <a:r>
              <a:rPr lang="en-US" sz="30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heterogeneous 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 terms of the importance attached to different SEW dimensions</a:t>
            </a:r>
            <a:endParaRPr dirty="0"/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dirty="0">
                <a:solidFill>
                  <a:schemeClr val="dk1"/>
                </a:solidFill>
              </a:rPr>
              <a:t>→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Thus, it is critical </a:t>
            </a:r>
            <a:r>
              <a:rPr lang="en-US" sz="30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use 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multidimensional construct for SEW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C0DF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oogle Shape;116;p3"/>
          <p:cNvGrpSpPr/>
          <p:nvPr/>
        </p:nvGrpSpPr>
        <p:grpSpPr>
          <a:xfrm rot="-5400000">
            <a:off x="3889745" y="-4111255"/>
            <a:ext cx="9344975" cy="17394136"/>
            <a:chOff x="0" y="-38100"/>
            <a:chExt cx="2640570" cy="4914988"/>
          </a:xfrm>
        </p:grpSpPr>
        <p:sp>
          <p:nvSpPr>
            <p:cNvPr id="117" name="Google Shape;117;p3"/>
            <p:cNvSpPr/>
            <p:nvPr/>
          </p:nvSpPr>
          <p:spPr>
            <a:xfrm>
              <a:off x="24491" y="0"/>
              <a:ext cx="2616079" cy="4876888"/>
            </a:xfrm>
            <a:custGeom>
              <a:avLst/>
              <a:gdLst/>
              <a:ahLst/>
              <a:cxnLst/>
              <a:rect l="l" t="t" r="r" b="b"/>
              <a:pathLst>
                <a:path w="2616079" h="4876888" extrusionOk="0">
                  <a:moveTo>
                    <a:pt x="0" y="0"/>
                  </a:moveTo>
                  <a:lnTo>
                    <a:pt x="2616079" y="0"/>
                  </a:lnTo>
                  <a:lnTo>
                    <a:pt x="2616079" y="4876888"/>
                  </a:lnTo>
                  <a:lnTo>
                    <a:pt x="0" y="48768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285750" marR="0" lvl="0" indent="-1968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3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3"/>
          <p:cNvSpPr txBox="1"/>
          <p:nvPr/>
        </p:nvSpPr>
        <p:spPr>
          <a:xfrm>
            <a:off x="2272554" y="697770"/>
            <a:ext cx="13554634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7200" b="0" i="0" u="none" strike="noStrike" cap="none" dirty="0">
                <a:solidFill>
                  <a:srgbClr val="030304"/>
                </a:solidFill>
                <a:latin typeface="Arial"/>
                <a:ea typeface="Arial"/>
                <a:cs typeface="Arial"/>
                <a:sym typeface="Arial"/>
              </a:rPr>
              <a:t>Introduction: strategic change?</a:t>
            </a:r>
            <a:endParaRPr sz="7200" b="0" i="0" u="none" strike="noStrike" cap="none" dirty="0">
              <a:solidFill>
                <a:srgbClr val="03030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3"/>
          <p:cNvSpPr txBox="1"/>
          <p:nvPr/>
        </p:nvSpPr>
        <p:spPr>
          <a:xfrm>
            <a:off x="3516684" y="3823447"/>
            <a:ext cx="9942000" cy="301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85750" marR="0" lvl="0" indent="-19685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3"/>
          <p:cNvSpPr txBox="1"/>
          <p:nvPr/>
        </p:nvSpPr>
        <p:spPr>
          <a:xfrm>
            <a:off x="1311367" y="2580208"/>
            <a:ext cx="14704080" cy="5816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Definition</a:t>
            </a: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“Discrete changes in the extent and scope of a firm’s existing strategies in response to environmental changes” (Hermann &amp; Nadkarni, 2014, p. 1320)</a:t>
            </a:r>
            <a:endParaRPr/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Examples of SC (based on measure Hermann &amp; Nadkarni, 2014):</a:t>
            </a:r>
            <a:endParaRPr/>
          </a:p>
          <a:p>
            <a:pPr marL="0" marR="0" lvl="8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(1) entries/exits in international markets</a:t>
            </a:r>
            <a:endParaRPr/>
          </a:p>
          <a:p>
            <a:pPr marL="0" marR="0" lvl="8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(2) additions and eliminations of product lines or segments</a:t>
            </a:r>
            <a:endParaRPr/>
          </a:p>
          <a:p>
            <a:pPr marL="0" marR="0" lvl="8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(3) new mergers and acquisitions completed</a:t>
            </a:r>
            <a:endParaRPr/>
          </a:p>
          <a:p>
            <a:pPr marL="0" marR="0" lvl="8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(4) buying and selling of properties, plants, and equipment</a:t>
            </a:r>
            <a:endParaRPr/>
          </a:p>
          <a:p>
            <a:pPr marL="0" marR="0" lvl="8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	(5) increases or decreases in R&amp;D expenditures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C0DF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oogle Shape;135;p4"/>
          <p:cNvGrpSpPr/>
          <p:nvPr/>
        </p:nvGrpSpPr>
        <p:grpSpPr>
          <a:xfrm rot="-5400000">
            <a:off x="3933083" y="-3981223"/>
            <a:ext cx="9258304" cy="17394143"/>
            <a:chOff x="0" y="-38100"/>
            <a:chExt cx="2616079" cy="4914988"/>
          </a:xfrm>
        </p:grpSpPr>
        <p:sp>
          <p:nvSpPr>
            <p:cNvPr id="136" name="Google Shape;136;p4"/>
            <p:cNvSpPr/>
            <p:nvPr/>
          </p:nvSpPr>
          <p:spPr>
            <a:xfrm>
              <a:off x="0" y="0"/>
              <a:ext cx="2616079" cy="4876888"/>
            </a:xfrm>
            <a:custGeom>
              <a:avLst/>
              <a:gdLst/>
              <a:ahLst/>
              <a:cxnLst/>
              <a:rect l="l" t="t" r="r" b="b"/>
              <a:pathLst>
                <a:path w="2616079" h="4876888" extrusionOk="0">
                  <a:moveTo>
                    <a:pt x="0" y="0"/>
                  </a:moveTo>
                  <a:lnTo>
                    <a:pt x="2616079" y="0"/>
                  </a:lnTo>
                  <a:lnTo>
                    <a:pt x="2616079" y="4876888"/>
                  </a:lnTo>
                  <a:lnTo>
                    <a:pt x="0" y="48768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37" name="Google Shape;137;p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8" name="Google Shape;138;p4"/>
          <p:cNvSpPr txBox="1"/>
          <p:nvPr/>
        </p:nvSpPr>
        <p:spPr>
          <a:xfrm>
            <a:off x="2353235" y="1039242"/>
            <a:ext cx="12788153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lang="en-US" sz="7200" b="0" i="0" u="none" strike="noStrike" cap="none" dirty="0" smtClean="0">
                <a:solidFill>
                  <a:srgbClr val="030304"/>
                </a:solidFill>
                <a:latin typeface="Arial"/>
                <a:ea typeface="Arial"/>
                <a:cs typeface="Arial"/>
                <a:sym typeface="Arial"/>
              </a:rPr>
              <a:t>Introduction: SEW</a:t>
            </a:r>
            <a:endParaRPr sz="7200" b="0" i="0" u="none" strike="noStrike" cap="none" dirty="0">
              <a:solidFill>
                <a:srgbClr val="03030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4"/>
          <p:cNvSpPr txBox="1"/>
          <p:nvPr/>
        </p:nvSpPr>
        <p:spPr>
          <a:xfrm>
            <a:off x="1370830" y="2333767"/>
            <a:ext cx="15410400" cy="6549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0" indent="-457200">
              <a:lnSpc>
                <a:spcPct val="140000"/>
              </a:lnSpc>
              <a:buSzPts val="3000"/>
              <a:buFont typeface="Arial"/>
              <a:buChar char="•"/>
            </a:pPr>
            <a:r>
              <a:rPr lang="en-GB" sz="3000" dirty="0" err="1" smtClean="0"/>
              <a:t>Debicki</a:t>
            </a:r>
            <a:r>
              <a:rPr lang="en-GB" sz="3000" dirty="0" smtClean="0"/>
              <a:t> </a:t>
            </a:r>
            <a:r>
              <a:rPr lang="en-GB" sz="3000" dirty="0"/>
              <a:t>et al.’s (2016) multidimensional SEW construct:</a:t>
            </a:r>
            <a:endParaRPr lang="en-GB" dirty="0"/>
          </a:p>
          <a:p>
            <a:pPr marL="457200" lvl="6">
              <a:lnSpc>
                <a:spcPct val="140000"/>
              </a:lnSpc>
            </a:pPr>
            <a:r>
              <a:rPr lang="en-GB" sz="3000" dirty="0"/>
              <a:t>Three SEW dimensions which family owners/managers attach importance to: </a:t>
            </a:r>
            <a:r>
              <a:rPr lang="en-GB" sz="3000" b="1" dirty="0"/>
              <a:t>(1) </a:t>
            </a:r>
            <a:r>
              <a:rPr lang="en-GB" sz="3000" b="1" dirty="0" smtClean="0"/>
              <a:t>family prominence</a:t>
            </a:r>
            <a:r>
              <a:rPr lang="en-GB" sz="3000" dirty="0"/>
              <a:t>; (2) family continuity; and (3) family enrichment</a:t>
            </a:r>
            <a:endParaRPr lang="en-GB" dirty="0"/>
          </a:p>
          <a:p>
            <a:pPr lvl="6">
              <a:lnSpc>
                <a:spcPct val="140000"/>
              </a:lnSpc>
            </a:pPr>
            <a:endParaRPr lang="en-GB" sz="3000" dirty="0"/>
          </a:p>
          <a:p>
            <a:pPr marL="457200" lvl="6" indent="-457200">
              <a:lnSpc>
                <a:spcPct val="140000"/>
              </a:lnSpc>
              <a:buSzPts val="3000"/>
              <a:buFont typeface="Arial"/>
              <a:buChar char="•"/>
            </a:pPr>
            <a:r>
              <a:rPr lang="en-GB" sz="3000" dirty="0"/>
              <a:t>Specifically, dimension of interest </a:t>
            </a:r>
            <a:r>
              <a:rPr lang="en-GB" sz="3000" b="1" u="sng" dirty="0"/>
              <a:t>“family prominence”:</a:t>
            </a:r>
            <a:endParaRPr lang="en-GB" u="sng" dirty="0"/>
          </a:p>
          <a:p>
            <a:pPr marL="457200" lvl="8">
              <a:lnSpc>
                <a:spcPct val="140000"/>
              </a:lnSpc>
            </a:pPr>
            <a:r>
              <a:rPr lang="en-GB" sz="3000" b="1" dirty="0"/>
              <a:t>“</a:t>
            </a:r>
            <a:r>
              <a:rPr lang="en-GB" sz="3000" i="1" dirty="0"/>
              <a:t>Family prominence refers to the family's desire for </a:t>
            </a:r>
            <a:r>
              <a:rPr lang="en-GB" sz="3000" i="1" u="sng" dirty="0"/>
              <a:t>public recognition and visibility </a:t>
            </a:r>
            <a:r>
              <a:rPr lang="en-GB" sz="3000" i="1" dirty="0"/>
              <a:t>through their ownership and control of the business. It reflects the importance placed on the </a:t>
            </a:r>
            <a:r>
              <a:rPr lang="en-GB" sz="3000" i="1" u="sng" dirty="0"/>
              <a:t>family's reputation and prestige </a:t>
            </a:r>
            <a:r>
              <a:rPr lang="en-GB" sz="3000" i="1" dirty="0"/>
              <a:t>associated with the business (</a:t>
            </a:r>
            <a:r>
              <a:rPr lang="en-GB" sz="3000" i="1" dirty="0" err="1"/>
              <a:t>Debicki</a:t>
            </a:r>
            <a:r>
              <a:rPr lang="en-GB" sz="3000" i="1" dirty="0"/>
              <a:t> et al., 2016)” </a:t>
            </a:r>
            <a:endParaRPr lang="en-GB" sz="3000" dirty="0"/>
          </a:p>
          <a:p>
            <a:pPr lvl="0">
              <a:lnSpc>
                <a:spcPct val="140000"/>
              </a:lnSpc>
              <a:buSzPts val="3000"/>
            </a:pPr>
            <a:endParaRPr lang="en-GB" sz="3000" dirty="0"/>
          </a:p>
          <a:p>
            <a:pPr lvl="0">
              <a:lnSpc>
                <a:spcPct val="140000"/>
              </a:lnSpc>
              <a:buSzPts val="3000"/>
            </a:pPr>
            <a:r>
              <a:rPr lang="en-GB" sz="3400" dirty="0">
                <a:solidFill>
                  <a:srgbClr val="FF0000"/>
                </a:solidFill>
              </a:rPr>
              <a:t>→</a:t>
            </a:r>
            <a:r>
              <a:rPr lang="en-GB" sz="3000" dirty="0">
                <a:solidFill>
                  <a:srgbClr val="FF0000"/>
                </a:solidFill>
              </a:rPr>
              <a:t> </a:t>
            </a:r>
            <a:r>
              <a:rPr lang="en-GB" sz="3000" b="1" dirty="0" smtClean="0">
                <a:solidFill>
                  <a:srgbClr val="FF0000"/>
                </a:solidFill>
              </a:rPr>
              <a:t>“</a:t>
            </a:r>
            <a:r>
              <a:rPr lang="en-GB" sz="3000" b="1" dirty="0">
                <a:solidFill>
                  <a:srgbClr val="FF0000"/>
                </a:solidFill>
              </a:rPr>
              <a:t>When and how does family prominence affect strategic change in family firms?” </a:t>
            </a:r>
            <a:endParaRPr lang="en-GB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C0DF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Google Shape;144;g25583b13379_0_0"/>
          <p:cNvGrpSpPr/>
          <p:nvPr/>
        </p:nvGrpSpPr>
        <p:grpSpPr>
          <a:xfrm rot="-5400000">
            <a:off x="3954236" y="-4046771"/>
            <a:ext cx="9216000" cy="17394143"/>
            <a:chOff x="0" y="-38100"/>
            <a:chExt cx="2616079" cy="4914988"/>
          </a:xfrm>
        </p:grpSpPr>
        <p:sp>
          <p:nvSpPr>
            <p:cNvPr id="145" name="Google Shape;145;g25583b13379_0_0"/>
            <p:cNvSpPr/>
            <p:nvPr/>
          </p:nvSpPr>
          <p:spPr>
            <a:xfrm>
              <a:off x="0" y="0"/>
              <a:ext cx="2616079" cy="4876888"/>
            </a:xfrm>
            <a:custGeom>
              <a:avLst/>
              <a:gdLst/>
              <a:ahLst/>
              <a:cxnLst/>
              <a:rect l="l" t="t" r="r" b="b"/>
              <a:pathLst>
                <a:path w="2616079" h="4876888" extrusionOk="0">
                  <a:moveTo>
                    <a:pt x="0" y="0"/>
                  </a:moveTo>
                  <a:lnTo>
                    <a:pt x="2616079" y="0"/>
                  </a:lnTo>
                  <a:lnTo>
                    <a:pt x="2616079" y="4876888"/>
                  </a:lnTo>
                  <a:lnTo>
                    <a:pt x="0" y="48768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46" name="Google Shape;146;g25583b13379_0_0"/>
            <p:cNvSpPr txBox="1"/>
            <p:nvPr/>
          </p:nvSpPr>
          <p:spPr>
            <a:xfrm>
              <a:off x="0" y="-38100"/>
              <a:ext cx="812700" cy="85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7" name="Google Shape;147;g25583b13379_0_0"/>
          <p:cNvSpPr txBox="1"/>
          <p:nvPr/>
        </p:nvSpPr>
        <p:spPr>
          <a:xfrm>
            <a:off x="2860438" y="1039242"/>
            <a:ext cx="11254500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lang="en-US" sz="7200" b="0" i="0" u="none" strike="noStrike" cap="none" dirty="0">
                <a:solidFill>
                  <a:srgbClr val="030304"/>
                </a:solidFill>
                <a:latin typeface="Arial"/>
                <a:ea typeface="Arial"/>
                <a:cs typeface="Arial"/>
                <a:sym typeface="Arial"/>
              </a:rPr>
              <a:t>Research model </a:t>
            </a:r>
            <a:endParaRPr sz="7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65027" y="4271700"/>
            <a:ext cx="3562066" cy="13648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Rectangle 11"/>
          <p:cNvSpPr/>
          <p:nvPr/>
        </p:nvSpPr>
        <p:spPr>
          <a:xfrm>
            <a:off x="6706651" y="4269680"/>
            <a:ext cx="3562066" cy="13648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tangle 12"/>
          <p:cNvSpPr/>
          <p:nvPr/>
        </p:nvSpPr>
        <p:spPr>
          <a:xfrm>
            <a:off x="11643390" y="4271699"/>
            <a:ext cx="3562066" cy="13648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" name="TextBox 2"/>
          <p:cNvSpPr txBox="1"/>
          <p:nvPr/>
        </p:nvSpPr>
        <p:spPr>
          <a:xfrm>
            <a:off x="1951630" y="4503761"/>
            <a:ext cx="29615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800" b="1" dirty="0" smtClean="0">
                <a:solidFill>
                  <a:schemeClr val="bg1"/>
                </a:solidFill>
              </a:rPr>
              <a:t>SEW (“family </a:t>
            </a:r>
            <a:r>
              <a:rPr lang="nl-BE" sz="2800" b="1" dirty="0" err="1" smtClean="0">
                <a:solidFill>
                  <a:schemeClr val="bg1"/>
                </a:solidFill>
              </a:rPr>
              <a:t>prominence</a:t>
            </a:r>
            <a:r>
              <a:rPr lang="nl-BE" sz="2800" b="1" dirty="0" smtClean="0">
                <a:solidFill>
                  <a:schemeClr val="bg1"/>
                </a:solidFill>
              </a:rPr>
              <a:t>”)</a:t>
            </a:r>
            <a:endParaRPr lang="nl-BE" sz="28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06902" y="4464498"/>
            <a:ext cx="29615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800" b="1" dirty="0" smtClean="0">
                <a:solidFill>
                  <a:schemeClr val="bg1"/>
                </a:solidFill>
              </a:rPr>
              <a:t>Long-term </a:t>
            </a:r>
            <a:r>
              <a:rPr lang="nl-BE" sz="2800" b="1" dirty="0" err="1" smtClean="0">
                <a:solidFill>
                  <a:schemeClr val="bg1"/>
                </a:solidFill>
              </a:rPr>
              <a:t>orientation</a:t>
            </a:r>
            <a:endParaRPr lang="nl-BE" sz="28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977902" y="4288316"/>
            <a:ext cx="29615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800" b="1" dirty="0" err="1" smtClean="0">
                <a:solidFill>
                  <a:schemeClr val="bg1"/>
                </a:solidFill>
              </a:rPr>
              <a:t>Initiation</a:t>
            </a:r>
            <a:r>
              <a:rPr lang="nl-BE" sz="2800" b="1" dirty="0" smtClean="0">
                <a:solidFill>
                  <a:schemeClr val="bg1"/>
                </a:solidFill>
              </a:rPr>
              <a:t> of </a:t>
            </a:r>
            <a:r>
              <a:rPr lang="nl-BE" sz="2800" b="1" dirty="0" err="1" smtClean="0">
                <a:solidFill>
                  <a:schemeClr val="bg1"/>
                </a:solidFill>
              </a:rPr>
              <a:t>strategic</a:t>
            </a:r>
            <a:r>
              <a:rPr lang="nl-BE" sz="2800" b="1" dirty="0" smtClean="0">
                <a:solidFill>
                  <a:schemeClr val="bg1"/>
                </a:solidFill>
              </a:rPr>
              <a:t> change</a:t>
            </a:r>
            <a:endParaRPr lang="nl-BE" sz="2800" b="1" dirty="0">
              <a:solidFill>
                <a:schemeClr val="bg1"/>
              </a:solidFill>
            </a:endParaRPr>
          </a:p>
        </p:txBody>
      </p:sp>
      <p:cxnSp>
        <p:nvCxnSpPr>
          <p:cNvPr id="5" name="Straight Arrow Connector 4"/>
          <p:cNvCxnSpPr>
            <a:stCxn id="2" idx="3"/>
            <a:endCxn id="12" idx="1"/>
          </p:cNvCxnSpPr>
          <p:nvPr/>
        </p:nvCxnSpPr>
        <p:spPr>
          <a:xfrm flipV="1">
            <a:off x="5227093" y="4952093"/>
            <a:ext cx="1479558" cy="2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10184445" y="4980813"/>
            <a:ext cx="1479558" cy="2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561605" y="4581292"/>
            <a:ext cx="1009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600" b="1" dirty="0" smtClean="0"/>
              <a:t>+ H2</a:t>
            </a:r>
            <a:endParaRPr lang="nl-BE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0635305" y="4570201"/>
            <a:ext cx="1009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600" b="1" dirty="0" smtClean="0"/>
              <a:t>+ H3</a:t>
            </a:r>
            <a:endParaRPr lang="nl-BE" sz="1600" b="1" dirty="0"/>
          </a:p>
        </p:txBody>
      </p:sp>
      <p:cxnSp>
        <p:nvCxnSpPr>
          <p:cNvPr id="8" name="Straight Connector 7"/>
          <p:cNvCxnSpPr>
            <a:stCxn id="2" idx="0"/>
          </p:cNvCxnSpPr>
          <p:nvPr/>
        </p:nvCxnSpPr>
        <p:spPr>
          <a:xfrm flipH="1" flipV="1">
            <a:off x="3439236" y="3425588"/>
            <a:ext cx="6824" cy="846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432412" y="3425588"/>
            <a:ext cx="1000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3" idx="0"/>
          </p:cNvCxnSpPr>
          <p:nvPr/>
        </p:nvCxnSpPr>
        <p:spPr>
          <a:xfrm>
            <a:off x="13424423" y="3425588"/>
            <a:ext cx="0" cy="8461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124687" y="2990635"/>
            <a:ext cx="1009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600" b="1" dirty="0" smtClean="0"/>
              <a:t>+ H1</a:t>
            </a:r>
            <a:endParaRPr lang="nl-BE" sz="1600" b="1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11027391" y="4980813"/>
            <a:ext cx="13648" cy="1499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1041039" y="5765749"/>
            <a:ext cx="1009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600" b="1" dirty="0" smtClean="0"/>
              <a:t>+ H4</a:t>
            </a:r>
            <a:endParaRPr lang="nl-BE" sz="1600" b="1" dirty="0"/>
          </a:p>
        </p:txBody>
      </p:sp>
      <p:sp>
        <p:nvSpPr>
          <p:cNvPr id="34" name="Rectangle 33"/>
          <p:cNvSpPr/>
          <p:nvPr/>
        </p:nvSpPr>
        <p:spPr>
          <a:xfrm>
            <a:off x="9260006" y="6485203"/>
            <a:ext cx="3562066" cy="13648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5" name="TextBox 34"/>
          <p:cNvSpPr txBox="1"/>
          <p:nvPr/>
        </p:nvSpPr>
        <p:spPr>
          <a:xfrm>
            <a:off x="9546609" y="6875265"/>
            <a:ext cx="2961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800" b="1" dirty="0" smtClean="0">
                <a:solidFill>
                  <a:schemeClr val="bg1"/>
                </a:solidFill>
              </a:rPr>
              <a:t>TMT </a:t>
            </a:r>
            <a:r>
              <a:rPr lang="nl-BE" sz="2800" b="1" dirty="0" err="1" smtClean="0">
                <a:solidFill>
                  <a:schemeClr val="bg1"/>
                </a:solidFill>
              </a:rPr>
              <a:t>Size</a:t>
            </a:r>
            <a:endParaRPr lang="nl-BE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C0DF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oogle Shape;154;p10"/>
          <p:cNvGrpSpPr/>
          <p:nvPr/>
        </p:nvGrpSpPr>
        <p:grpSpPr>
          <a:xfrm rot="-5400000">
            <a:off x="3933082" y="-4067918"/>
            <a:ext cx="9258300" cy="17394136"/>
            <a:chOff x="0" y="-38100"/>
            <a:chExt cx="2616079" cy="4914988"/>
          </a:xfrm>
        </p:grpSpPr>
        <p:sp>
          <p:nvSpPr>
            <p:cNvPr id="155" name="Google Shape;155;p10"/>
            <p:cNvSpPr/>
            <p:nvPr/>
          </p:nvSpPr>
          <p:spPr>
            <a:xfrm>
              <a:off x="0" y="0"/>
              <a:ext cx="2616079" cy="4876888"/>
            </a:xfrm>
            <a:custGeom>
              <a:avLst/>
              <a:gdLst/>
              <a:ahLst/>
              <a:cxnLst/>
              <a:rect l="l" t="t" r="r" b="b"/>
              <a:pathLst>
                <a:path w="2616079" h="4876888" extrusionOk="0">
                  <a:moveTo>
                    <a:pt x="0" y="0"/>
                  </a:moveTo>
                  <a:lnTo>
                    <a:pt x="2616079" y="0"/>
                  </a:lnTo>
                  <a:lnTo>
                    <a:pt x="2616079" y="4876888"/>
                  </a:lnTo>
                  <a:lnTo>
                    <a:pt x="0" y="48768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56" name="Google Shape;156;p10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7" name="Google Shape;157;p10"/>
          <p:cNvSpPr txBox="1"/>
          <p:nvPr/>
        </p:nvSpPr>
        <p:spPr>
          <a:xfrm>
            <a:off x="2860438" y="1039242"/>
            <a:ext cx="11254500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lang="en-US" sz="7200" b="0" i="0" u="none" strike="noStrike" cap="none" dirty="0">
                <a:solidFill>
                  <a:srgbClr val="030304"/>
                </a:solidFill>
                <a:latin typeface="Arial"/>
                <a:ea typeface="Arial"/>
                <a:cs typeface="Arial"/>
                <a:sym typeface="Arial"/>
              </a:rPr>
              <a:t>Data collection</a:t>
            </a:r>
            <a:endParaRPr sz="7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0"/>
          <p:cNvSpPr txBox="1"/>
          <p:nvPr/>
        </p:nvSpPr>
        <p:spPr>
          <a:xfrm>
            <a:off x="1343346" y="3416400"/>
            <a:ext cx="14660400" cy="34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marR="0" lvl="0" indent="-444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Char char="●"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 of a larger research project on “Strategic change in family firms” (collaboration between Hasselt University and University of Antwerp)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44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Char char="●"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 collected through questionnaire distributed among family firm CEOs in 2020-2021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44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Char char="●"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Final sample = 348 Belgian family firms 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C0DF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11"/>
          <p:cNvGrpSpPr/>
          <p:nvPr/>
        </p:nvGrpSpPr>
        <p:grpSpPr>
          <a:xfrm rot="-5400000">
            <a:off x="3933082" y="-4067918"/>
            <a:ext cx="9258300" cy="17394136"/>
            <a:chOff x="0" y="-38100"/>
            <a:chExt cx="2616079" cy="4914988"/>
          </a:xfrm>
        </p:grpSpPr>
        <p:sp>
          <p:nvSpPr>
            <p:cNvPr id="164" name="Google Shape;164;p11"/>
            <p:cNvSpPr/>
            <p:nvPr/>
          </p:nvSpPr>
          <p:spPr>
            <a:xfrm>
              <a:off x="0" y="0"/>
              <a:ext cx="2616079" cy="4876888"/>
            </a:xfrm>
            <a:custGeom>
              <a:avLst/>
              <a:gdLst/>
              <a:ahLst/>
              <a:cxnLst/>
              <a:rect l="l" t="t" r="r" b="b"/>
              <a:pathLst>
                <a:path w="2616079" h="4876888" extrusionOk="0">
                  <a:moveTo>
                    <a:pt x="0" y="0"/>
                  </a:moveTo>
                  <a:lnTo>
                    <a:pt x="2616079" y="0"/>
                  </a:lnTo>
                  <a:lnTo>
                    <a:pt x="2616079" y="4876888"/>
                  </a:lnTo>
                  <a:lnTo>
                    <a:pt x="0" y="48768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65" name="Google Shape;165;p1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6" name="Google Shape;166;p11"/>
          <p:cNvSpPr txBox="1"/>
          <p:nvPr/>
        </p:nvSpPr>
        <p:spPr>
          <a:xfrm>
            <a:off x="2860438" y="1039242"/>
            <a:ext cx="11254500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lang="en-US" sz="7200" b="0" i="0" u="none" strike="noStrike" cap="none" dirty="0">
                <a:solidFill>
                  <a:srgbClr val="030304"/>
                </a:solidFill>
                <a:latin typeface="Arial"/>
                <a:ea typeface="Arial"/>
                <a:cs typeface="Arial"/>
                <a:sym typeface="Arial"/>
              </a:rPr>
              <a:t>Measures</a:t>
            </a:r>
            <a:endParaRPr sz="7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29442"/>
              </p:ext>
            </p:extLst>
          </p:nvPr>
        </p:nvGraphicFramePr>
        <p:xfrm>
          <a:off x="2533649" y="2841001"/>
          <a:ext cx="12192000" cy="4965518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6745213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53842573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921374015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60348321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284466569"/>
                    </a:ext>
                  </a:extLst>
                </a:gridCol>
              </a:tblGrid>
              <a:tr h="1191846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smtClean="0"/>
                        <a:t>SEW family</a:t>
                      </a:r>
                      <a:r>
                        <a:rPr lang="nl-BE" sz="2400" baseline="0" dirty="0" smtClean="0"/>
                        <a:t> </a:t>
                      </a:r>
                      <a:r>
                        <a:rPr lang="nl-BE" sz="2400" baseline="0" dirty="0" err="1" smtClean="0"/>
                        <a:t>prominence</a:t>
                      </a:r>
                      <a:endParaRPr lang="nl-BE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 smtClean="0"/>
                        <a:t>Initiation</a:t>
                      </a:r>
                      <a:r>
                        <a:rPr lang="nl-BE" sz="2400" baseline="0" dirty="0" smtClean="0"/>
                        <a:t> of </a:t>
                      </a:r>
                      <a:r>
                        <a:rPr lang="nl-BE" sz="2400" baseline="0" dirty="0" err="1" smtClean="0"/>
                        <a:t>strategic</a:t>
                      </a:r>
                      <a:r>
                        <a:rPr lang="nl-BE" sz="2400" baseline="0" dirty="0" smtClean="0"/>
                        <a:t> change</a:t>
                      </a:r>
                      <a:endParaRPr lang="nl-BE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smtClean="0"/>
                        <a:t>Long-term </a:t>
                      </a:r>
                      <a:r>
                        <a:rPr lang="nl-BE" sz="2400" dirty="0" err="1" smtClean="0"/>
                        <a:t>orientation</a:t>
                      </a:r>
                      <a:endParaRPr lang="nl-BE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smtClean="0"/>
                        <a:t>TMT </a:t>
                      </a:r>
                      <a:r>
                        <a:rPr lang="nl-BE" sz="2400" dirty="0" err="1" smtClean="0"/>
                        <a:t>Size</a:t>
                      </a:r>
                      <a:endParaRPr lang="nl-BE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smtClean="0">
                          <a:solidFill>
                            <a:schemeClr val="bg1"/>
                          </a:solidFill>
                        </a:rPr>
                        <a:t>Control variables</a:t>
                      </a:r>
                      <a:endParaRPr lang="nl-BE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218127"/>
                  </a:ext>
                </a:extLst>
              </a:tr>
              <a:tr h="377367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BE" sz="2400" dirty="0" smtClean="0"/>
                        <a:t>3 items</a:t>
                      </a:r>
                      <a:r>
                        <a:rPr lang="nl-BE" sz="2400" baseline="0" dirty="0" smtClean="0"/>
                        <a:t> of SEW </a:t>
                      </a:r>
                      <a:r>
                        <a:rPr lang="nl-BE" sz="2400" baseline="0" dirty="0" err="1" smtClean="0"/>
                        <a:t>scale</a:t>
                      </a:r>
                      <a:r>
                        <a:rPr lang="nl-BE" sz="2400" baseline="0" dirty="0" smtClean="0"/>
                        <a:t> of </a:t>
                      </a:r>
                      <a:r>
                        <a:rPr lang="nl-BE" sz="2400" baseline="0" dirty="0" err="1" smtClean="0"/>
                        <a:t>Debicki</a:t>
                      </a:r>
                      <a:r>
                        <a:rPr lang="nl-BE" sz="2400" baseline="0" dirty="0" smtClean="0"/>
                        <a:t> et al. (2016)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BE" sz="2400" dirty="0" err="1" smtClean="0"/>
                        <a:t>Measurement</a:t>
                      </a:r>
                      <a:r>
                        <a:rPr lang="nl-BE" sz="2400" dirty="0" smtClean="0"/>
                        <a:t> of </a:t>
                      </a:r>
                      <a:r>
                        <a:rPr lang="nl-BE" sz="2400" dirty="0" err="1" smtClean="0"/>
                        <a:t>Herrmann</a:t>
                      </a:r>
                      <a:r>
                        <a:rPr lang="nl-BE" sz="2400" baseline="0" dirty="0" smtClean="0"/>
                        <a:t> &amp; </a:t>
                      </a:r>
                      <a:r>
                        <a:rPr lang="nl-BE" sz="2400" baseline="0" dirty="0" err="1" smtClean="0"/>
                        <a:t>Nadkarni</a:t>
                      </a:r>
                      <a:r>
                        <a:rPr lang="nl-BE" sz="2400" baseline="0" dirty="0" smtClean="0"/>
                        <a:t> (2014): </a:t>
                      </a:r>
                      <a:r>
                        <a:rPr lang="nl-BE" sz="2400" baseline="0" dirty="0" err="1" smtClean="0"/>
                        <a:t>indicate</a:t>
                      </a:r>
                      <a:r>
                        <a:rPr lang="nl-BE" sz="2400" baseline="0" dirty="0" smtClean="0"/>
                        <a:t> </a:t>
                      </a:r>
                      <a:r>
                        <a:rPr lang="nl-BE" sz="2400" baseline="0" dirty="0" err="1" smtClean="0"/>
                        <a:t>to</a:t>
                      </a:r>
                      <a:r>
                        <a:rPr lang="nl-BE" sz="2400" baseline="0" dirty="0" smtClean="0"/>
                        <a:t> </a:t>
                      </a:r>
                      <a:r>
                        <a:rPr lang="nl-BE" sz="2400" baseline="0" dirty="0" err="1" smtClean="0"/>
                        <a:t>which</a:t>
                      </a:r>
                      <a:r>
                        <a:rPr lang="nl-BE" sz="2400" baseline="0" dirty="0" smtClean="0"/>
                        <a:t> </a:t>
                      </a:r>
                      <a:r>
                        <a:rPr lang="nl-BE" sz="2400" baseline="0" dirty="0" err="1" smtClean="0"/>
                        <a:t>extent</a:t>
                      </a:r>
                      <a:r>
                        <a:rPr lang="nl-BE" sz="2400" baseline="0" dirty="0" smtClean="0"/>
                        <a:t> </a:t>
                      </a:r>
                      <a:r>
                        <a:rPr lang="nl-BE" sz="2400" baseline="0" dirty="0" err="1" smtClean="0"/>
                        <a:t>particular</a:t>
                      </a:r>
                      <a:r>
                        <a:rPr lang="nl-BE" sz="2400" baseline="0" dirty="0" smtClean="0"/>
                        <a:t> changes </a:t>
                      </a:r>
                      <a:r>
                        <a:rPr lang="nl-BE" sz="2400" baseline="0" dirty="0" err="1" smtClean="0"/>
                        <a:t>occurred</a:t>
                      </a:r>
                      <a:r>
                        <a:rPr lang="nl-BE" sz="2400" baseline="0" dirty="0" smtClean="0"/>
                        <a:t> in 2018 &amp; 2019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BE" sz="2400" dirty="0" err="1" smtClean="0"/>
                        <a:t>Measurement</a:t>
                      </a:r>
                      <a:r>
                        <a:rPr lang="nl-BE" sz="2400" dirty="0" smtClean="0"/>
                        <a:t> of Zellweger et al. (2012)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BE" sz="2400" dirty="0" err="1" smtClean="0"/>
                        <a:t>Number</a:t>
                      </a:r>
                      <a:r>
                        <a:rPr lang="nl-BE" sz="2400" dirty="0" smtClean="0"/>
                        <a:t> of TMT members</a:t>
                      </a:r>
                    </a:p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BE" sz="2400" dirty="0" err="1" smtClean="0"/>
                        <a:t>Firm</a:t>
                      </a:r>
                      <a:r>
                        <a:rPr lang="nl-BE" sz="2400" dirty="0" smtClean="0"/>
                        <a:t> </a:t>
                      </a:r>
                      <a:r>
                        <a:rPr lang="nl-BE" sz="2400" dirty="0" err="1" smtClean="0"/>
                        <a:t>size</a:t>
                      </a:r>
                      <a:endParaRPr lang="nl-BE" sz="2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BE" sz="2400" dirty="0" err="1" smtClean="0"/>
                        <a:t>Firm</a:t>
                      </a:r>
                      <a:r>
                        <a:rPr lang="nl-BE" sz="2400" dirty="0" smtClean="0"/>
                        <a:t> </a:t>
                      </a:r>
                      <a:r>
                        <a:rPr lang="nl-BE" sz="2400" dirty="0" err="1" smtClean="0"/>
                        <a:t>age</a:t>
                      </a:r>
                      <a:endParaRPr lang="nl-BE" sz="2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BE" sz="2400" dirty="0" err="1" smtClean="0"/>
                        <a:t>Industry</a:t>
                      </a:r>
                      <a:endParaRPr lang="nl-BE" sz="2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BE" sz="2400" dirty="0" err="1" smtClean="0"/>
                        <a:t>Other</a:t>
                      </a:r>
                      <a:r>
                        <a:rPr lang="nl-BE" sz="2400" dirty="0" smtClean="0"/>
                        <a:t> 2 SEW </a:t>
                      </a:r>
                      <a:r>
                        <a:rPr lang="nl-BE" sz="2400" dirty="0" err="1" smtClean="0"/>
                        <a:t>dimensions</a:t>
                      </a:r>
                      <a:r>
                        <a:rPr lang="nl-BE" sz="2400" dirty="0" smtClean="0"/>
                        <a:t> (family </a:t>
                      </a:r>
                      <a:r>
                        <a:rPr lang="nl-BE" sz="2400" dirty="0" err="1" smtClean="0"/>
                        <a:t>continuity</a:t>
                      </a:r>
                      <a:r>
                        <a:rPr lang="nl-BE" sz="2400" dirty="0" smtClean="0"/>
                        <a:t> &amp; family</a:t>
                      </a:r>
                      <a:r>
                        <a:rPr lang="nl-BE" sz="2400" baseline="0" dirty="0" smtClean="0"/>
                        <a:t> </a:t>
                      </a:r>
                      <a:r>
                        <a:rPr lang="nl-BE" sz="2400" baseline="0" dirty="0" err="1" smtClean="0"/>
                        <a:t>enrichment</a:t>
                      </a:r>
                      <a:r>
                        <a:rPr lang="nl-BE" sz="2400" baseline="0" dirty="0" smtClean="0"/>
                        <a:t>)</a:t>
                      </a:r>
                      <a:endParaRPr lang="nl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58984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C0DF"/>
        </a:solid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" name="Google Shape;172;g25583b13379_0_9"/>
          <p:cNvGrpSpPr/>
          <p:nvPr/>
        </p:nvGrpSpPr>
        <p:grpSpPr>
          <a:xfrm rot="-5400000">
            <a:off x="3933084" y="-4067923"/>
            <a:ext cx="9258304" cy="17394143"/>
            <a:chOff x="0" y="-38100"/>
            <a:chExt cx="2616079" cy="4914988"/>
          </a:xfrm>
        </p:grpSpPr>
        <p:sp>
          <p:nvSpPr>
            <p:cNvPr id="173" name="Google Shape;173;g25583b13379_0_9"/>
            <p:cNvSpPr/>
            <p:nvPr/>
          </p:nvSpPr>
          <p:spPr>
            <a:xfrm>
              <a:off x="0" y="0"/>
              <a:ext cx="2616079" cy="4876888"/>
            </a:xfrm>
            <a:custGeom>
              <a:avLst/>
              <a:gdLst/>
              <a:ahLst/>
              <a:cxnLst/>
              <a:rect l="l" t="t" r="r" b="b"/>
              <a:pathLst>
                <a:path w="2616079" h="4876888" extrusionOk="0">
                  <a:moveTo>
                    <a:pt x="0" y="0"/>
                  </a:moveTo>
                  <a:lnTo>
                    <a:pt x="2616079" y="0"/>
                  </a:lnTo>
                  <a:lnTo>
                    <a:pt x="2616079" y="4876888"/>
                  </a:lnTo>
                  <a:lnTo>
                    <a:pt x="0" y="48768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74" name="Google Shape;174;g25583b13379_0_9"/>
            <p:cNvSpPr txBox="1"/>
            <p:nvPr/>
          </p:nvSpPr>
          <p:spPr>
            <a:xfrm>
              <a:off x="0" y="-38100"/>
              <a:ext cx="812700" cy="85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5" name="Google Shape;175;g25583b13379_0_9"/>
          <p:cNvSpPr txBox="1"/>
          <p:nvPr/>
        </p:nvSpPr>
        <p:spPr>
          <a:xfrm>
            <a:off x="2860438" y="1039242"/>
            <a:ext cx="11254500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lang="en-US" sz="7200" b="0" i="0" u="none" strike="noStrike" cap="none" dirty="0">
                <a:solidFill>
                  <a:srgbClr val="030304"/>
                </a:solidFill>
                <a:latin typeface="Arial"/>
                <a:ea typeface="Arial"/>
                <a:cs typeface="Arial"/>
                <a:sym typeface="Arial"/>
              </a:rPr>
              <a:t>Preliminary findings</a:t>
            </a:r>
            <a:endParaRPr sz="7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g25583b13379_0_9"/>
          <p:cNvSpPr txBox="1"/>
          <p:nvPr/>
        </p:nvSpPr>
        <p:spPr>
          <a:xfrm>
            <a:off x="1225325" y="2961375"/>
            <a:ext cx="14944200" cy="69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Results indicate: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●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significant relationship (β = -0.056, p = 0.634) between family prominence and the initiation of strategic change (Hypothesis 1 </a:t>
            </a:r>
            <a:r>
              <a:rPr lang="en-US" sz="32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●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Significant positive relationship (β = 0.270, p &lt; 0.01) between family prominence and long-term orientation (Hypothesis 2 </a:t>
            </a:r>
            <a:r>
              <a:rPr lang="en-US" sz="3200" b="1" i="0" u="none" strike="noStrike" cap="none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✔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●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Significant positive relationship (β = 0.337, p &lt; 0.01) between long-term orientation and the initiation of strategic change (Hypothesis 3 </a:t>
            </a:r>
            <a:r>
              <a:rPr lang="en-US" sz="3200" b="1" i="0" u="none" strike="noStrike" cap="none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✔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●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Significant positive moderating effect of TMT size (β = 0.093, p &lt; 0.10) (Hypothesis 4 </a:t>
            </a:r>
            <a:r>
              <a:rPr lang="en-US" sz="3200" b="1" i="0" u="none" strike="noStrike" cap="none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✔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marR="0" lvl="0" indent="0" algn="l" rt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C0DF"/>
        </a:solidFill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" name="Google Shape;181;g25583b13379_0_17"/>
          <p:cNvGrpSpPr/>
          <p:nvPr/>
        </p:nvGrpSpPr>
        <p:grpSpPr>
          <a:xfrm rot="-5400000">
            <a:off x="3933084" y="-4067923"/>
            <a:ext cx="9258304" cy="17394143"/>
            <a:chOff x="0" y="-38100"/>
            <a:chExt cx="2616079" cy="4914988"/>
          </a:xfrm>
        </p:grpSpPr>
        <p:sp>
          <p:nvSpPr>
            <p:cNvPr id="182" name="Google Shape;182;g25583b13379_0_17"/>
            <p:cNvSpPr/>
            <p:nvPr/>
          </p:nvSpPr>
          <p:spPr>
            <a:xfrm>
              <a:off x="0" y="0"/>
              <a:ext cx="2616079" cy="4876888"/>
            </a:xfrm>
            <a:custGeom>
              <a:avLst/>
              <a:gdLst/>
              <a:ahLst/>
              <a:cxnLst/>
              <a:rect l="l" t="t" r="r" b="b"/>
              <a:pathLst>
                <a:path w="2616079" h="4876888" extrusionOk="0">
                  <a:moveTo>
                    <a:pt x="0" y="0"/>
                  </a:moveTo>
                  <a:lnTo>
                    <a:pt x="2616079" y="0"/>
                  </a:lnTo>
                  <a:lnTo>
                    <a:pt x="2616079" y="4876888"/>
                  </a:lnTo>
                  <a:lnTo>
                    <a:pt x="0" y="48768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83" name="Google Shape;183;g25583b13379_0_17"/>
            <p:cNvSpPr txBox="1"/>
            <p:nvPr/>
          </p:nvSpPr>
          <p:spPr>
            <a:xfrm>
              <a:off x="0" y="-38100"/>
              <a:ext cx="812700" cy="85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4" name="Google Shape;184;g25583b13379_0_17"/>
          <p:cNvSpPr txBox="1"/>
          <p:nvPr/>
        </p:nvSpPr>
        <p:spPr>
          <a:xfrm>
            <a:off x="2860438" y="1039242"/>
            <a:ext cx="11254500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lang="en-US" sz="7200" b="0" i="0" u="none" strike="noStrike" cap="none" dirty="0">
                <a:solidFill>
                  <a:srgbClr val="030304"/>
                </a:solidFill>
                <a:latin typeface="Arial"/>
                <a:ea typeface="Arial"/>
                <a:cs typeface="Arial"/>
                <a:sym typeface="Arial"/>
              </a:rPr>
              <a:t>Post-hoc analysis</a:t>
            </a:r>
            <a:endParaRPr sz="7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g25583b13379_0_17"/>
          <p:cNvSpPr txBox="1"/>
          <p:nvPr/>
        </p:nvSpPr>
        <p:spPr>
          <a:xfrm>
            <a:off x="810688" y="3106250"/>
            <a:ext cx="15503100" cy="41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→ Distinction between </a:t>
            </a:r>
            <a:r>
              <a:rPr lang="en-US" sz="3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“upscaling”</a:t>
            </a: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(e.g., start exporting to new countries, adding new production lines, investing in additional assets) and </a:t>
            </a:r>
            <a:r>
              <a:rPr lang="en-US" sz="3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“downscaling”</a:t>
            </a: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(e.g., stop exporting to certain countries, closing production lines, selling assets) strategic changes.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→ Initial results can be mainly confirmed for “upscaling” part of strategic initiations and to a less extent for the “downscaling” part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747</Words>
  <Application>Microsoft Office PowerPoint</Application>
  <PresentationFormat>Custom</PresentationFormat>
  <Paragraphs>80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Noto Sans Symbols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HOEKX Laura</dc:creator>
  <cp:lastModifiedBy>Laura HOEKX</cp:lastModifiedBy>
  <cp:revision>21</cp:revision>
  <dcterms:created xsi:type="dcterms:W3CDTF">2006-08-16T00:00:00Z</dcterms:created>
  <dcterms:modified xsi:type="dcterms:W3CDTF">2024-05-07T14:37:50Z</dcterms:modified>
</cp:coreProperties>
</file>