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11303000" cx="20104100"/>
  <p:notesSz cx="6858000" cy="9144000"/>
  <p:embeddedFontLst>
    <p:embeddedFont>
      <p:font typeface="Poppins"/>
      <p:regular r:id="rId19"/>
      <p:bold r:id="rId20"/>
      <p:italic r:id="rId21"/>
      <p:boldItalic r:id="rId22"/>
    </p:embeddedFont>
    <p:embeddedFont>
      <p:font typeface="Palatino Linotype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CBjvPGPVFDVzd2BWp0LDrOOxl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PalatinoLinotype-bold.fntdata"/><Relationship Id="rId23" Type="http://schemas.openxmlformats.org/officeDocument/2006/relationships/font" Target="fonts/PalatinoLinotyp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alatinoLinotype-boldItalic.fntdata"/><Relationship Id="rId25" Type="http://schemas.openxmlformats.org/officeDocument/2006/relationships/font" Target="fonts/PalatinoLinotype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oppins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Proud member of the PSG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By nature of dependencies on their hosts, parasites can reveal unseen/rarely detectable hosts as part of the ecosystem health monitoring and biodiversity status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By nature of dependencies on their hosts, parasites can reveal unseen/rarely detectable hosts as part of the ecosystem health monitoring and biodiversity status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Google Shape;32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200"/>
              <a:buFont typeface="Helvetica Neue"/>
              <a:buNone/>
            </a:pPr>
            <a:r>
              <a:rPr b="1" lang="nl-BE" sz="1200">
                <a:solidFill>
                  <a:srgbClr val="E36C09"/>
                </a:solidFill>
                <a:highlight>
                  <a:srgbClr val="FFFF00"/>
                </a:highlight>
              </a:rPr>
              <a:t>They keep the balance!</a:t>
            </a:r>
            <a:endParaRPr b="1" sz="12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 food web diagram of the Carpinteria Salt Marsh. Lines connect a consumer with a consumed species. Free-living species are arranged horizontally, with trophic level increasing along the left-hand </a:t>
            </a:r>
            <a:r>
              <a:rPr b="0" i="1" lang="nl-B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i="0" lang="nl-B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-axis. Predators are connected to their prey at different trophic levels (blue arrows). Parasites, arranged on the right-hand </a:t>
            </a:r>
            <a:r>
              <a:rPr b="0" i="1" lang="nl-B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i="0" lang="nl-B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-axis, are linked to their hosts (red arrows). This illustrates the complexity that is added to traditional food webs by the addition of parasites. 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0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18831924" y="10517695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">
  <p:cSld name="Title Only 0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title"/>
          </p:nvPr>
        </p:nvSpPr>
        <p:spPr>
          <a:xfrm>
            <a:off x="1469154" y="1606902"/>
            <a:ext cx="17165793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2" type="sldNum"/>
          </p:nvPr>
        </p:nvSpPr>
        <p:spPr>
          <a:xfrm>
            <a:off x="18831924" y="10517695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/>
          <p:nvPr>
            <p:ph type="title"/>
          </p:nvPr>
        </p:nvSpPr>
        <p:spPr>
          <a:xfrm>
            <a:off x="1469154" y="1606902"/>
            <a:ext cx="17165793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" type="body"/>
          </p:nvPr>
        </p:nvSpPr>
        <p:spPr>
          <a:xfrm>
            <a:off x="1415744" y="3393668"/>
            <a:ext cx="17272610" cy="35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18831924" y="10517695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1469154" y="1606902"/>
            <a:ext cx="17165793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1005205" y="2601148"/>
            <a:ext cx="8745285" cy="7464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18831924" y="10517695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1469154" y="1606902"/>
            <a:ext cx="17165793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18831924" y="10517695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1469154" y="1606902"/>
            <a:ext cx="17165793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6300"/>
              <a:buFont typeface="Helvetica Neue"/>
              <a:buNone/>
              <a:defRPr b="1" i="0" sz="6300" u="none" cap="none" strike="noStrike">
                <a:solidFill>
                  <a:srgbClr val="B3C73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6300"/>
              <a:buFont typeface="Helvetica Neue"/>
              <a:buNone/>
              <a:defRPr b="1" i="0" sz="6300" u="none" cap="none" strike="noStrike">
                <a:solidFill>
                  <a:srgbClr val="B3C73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6300"/>
              <a:buFont typeface="Helvetica Neue"/>
              <a:buNone/>
              <a:defRPr b="1" i="0" sz="6300" u="none" cap="none" strike="noStrike">
                <a:solidFill>
                  <a:srgbClr val="B3C73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6300"/>
              <a:buFont typeface="Helvetica Neue"/>
              <a:buNone/>
              <a:defRPr b="1" i="0" sz="6300" u="none" cap="none" strike="noStrike">
                <a:solidFill>
                  <a:srgbClr val="B3C73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6300"/>
              <a:buFont typeface="Helvetica Neue"/>
              <a:buNone/>
              <a:defRPr b="1" i="0" sz="6300" u="none" cap="none" strike="noStrike">
                <a:solidFill>
                  <a:srgbClr val="B3C73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6300"/>
              <a:buFont typeface="Helvetica Neue"/>
              <a:buNone/>
              <a:defRPr b="1" i="0" sz="6300" u="none" cap="none" strike="noStrike">
                <a:solidFill>
                  <a:srgbClr val="B3C73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6300"/>
              <a:buFont typeface="Helvetica Neue"/>
              <a:buNone/>
              <a:defRPr b="1" i="0" sz="6300" u="none" cap="none" strike="noStrike">
                <a:solidFill>
                  <a:srgbClr val="B3C73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6300"/>
              <a:buFont typeface="Helvetica Neue"/>
              <a:buNone/>
              <a:defRPr b="1" i="0" sz="6300" u="none" cap="none" strike="noStrike">
                <a:solidFill>
                  <a:srgbClr val="B3C73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734"/>
              </a:buClr>
              <a:buSzPts val="6300"/>
              <a:buFont typeface="Helvetica Neue"/>
              <a:buNone/>
              <a:defRPr b="1" i="0" sz="6300" u="none" cap="none" strike="noStrike">
                <a:solidFill>
                  <a:srgbClr val="B3C73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1415744" y="3393668"/>
            <a:ext cx="17272610" cy="35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18831924" y="10517695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1" Type="http://schemas.openxmlformats.org/officeDocument/2006/relationships/image" Target="../media/image17.png"/><Relationship Id="rId10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image" Target="../media/image27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63.png"/><Relationship Id="rId9" Type="http://schemas.openxmlformats.org/officeDocument/2006/relationships/image" Target="../media/image7.png"/><Relationship Id="rId5" Type="http://schemas.openxmlformats.org/officeDocument/2006/relationships/image" Target="../media/image65.png"/><Relationship Id="rId6" Type="http://schemas.openxmlformats.org/officeDocument/2006/relationships/image" Target="../media/image87.jpg"/><Relationship Id="rId7" Type="http://schemas.openxmlformats.org/officeDocument/2006/relationships/image" Target="../media/image12.png"/><Relationship Id="rId8" Type="http://schemas.openxmlformats.org/officeDocument/2006/relationships/image" Target="../media/image68.png"/><Relationship Id="rId10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5" Type="http://schemas.openxmlformats.org/officeDocument/2006/relationships/image" Target="../media/image70.jp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7.png"/><Relationship Id="rId10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7.png"/><Relationship Id="rId2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4.png"/><Relationship Id="rId4" Type="http://schemas.openxmlformats.org/officeDocument/2006/relationships/image" Target="../media/image69.png"/><Relationship Id="rId9" Type="http://schemas.openxmlformats.org/officeDocument/2006/relationships/image" Target="../media/image12.png"/><Relationship Id="rId5" Type="http://schemas.openxmlformats.org/officeDocument/2006/relationships/image" Target="../media/image76.png"/><Relationship Id="rId6" Type="http://schemas.openxmlformats.org/officeDocument/2006/relationships/image" Target="../media/image73.png"/><Relationship Id="rId7" Type="http://schemas.openxmlformats.org/officeDocument/2006/relationships/image" Target="../media/image72.png"/><Relationship Id="rId8" Type="http://schemas.openxmlformats.org/officeDocument/2006/relationships/image" Target="../media/image27.png"/><Relationship Id="rId11" Type="http://schemas.openxmlformats.org/officeDocument/2006/relationships/image" Target="../media/image74.png"/><Relationship Id="rId10" Type="http://schemas.openxmlformats.org/officeDocument/2006/relationships/image" Target="../media/image77.gif"/><Relationship Id="rId13" Type="http://schemas.openxmlformats.org/officeDocument/2006/relationships/image" Target="../media/image92.png"/><Relationship Id="rId12" Type="http://schemas.openxmlformats.org/officeDocument/2006/relationships/image" Target="../media/image86.png"/><Relationship Id="rId15" Type="http://schemas.openxmlformats.org/officeDocument/2006/relationships/image" Target="../media/image79.jpg"/><Relationship Id="rId14" Type="http://schemas.openxmlformats.org/officeDocument/2006/relationships/image" Target="../media/image80.jpg"/><Relationship Id="rId17" Type="http://schemas.openxmlformats.org/officeDocument/2006/relationships/image" Target="../media/image81.png"/><Relationship Id="rId16" Type="http://schemas.openxmlformats.org/officeDocument/2006/relationships/image" Target="../media/image83.png"/><Relationship Id="rId19" Type="http://schemas.openxmlformats.org/officeDocument/2006/relationships/image" Target="../media/image84.png"/><Relationship Id="rId18" Type="http://schemas.openxmlformats.org/officeDocument/2006/relationships/image" Target="../media/image8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5" Type="http://schemas.openxmlformats.org/officeDocument/2006/relationships/image" Target="../media/image89.png"/><Relationship Id="rId6" Type="http://schemas.openxmlformats.org/officeDocument/2006/relationships/image" Target="../media/image90.jpg"/><Relationship Id="rId7" Type="http://schemas.openxmlformats.org/officeDocument/2006/relationships/image" Target="../media/image88.png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1.png"/><Relationship Id="rId7" Type="http://schemas.openxmlformats.org/officeDocument/2006/relationships/image" Target="../media/image12.png"/><Relationship Id="rId8" Type="http://schemas.openxmlformats.org/officeDocument/2006/relationships/image" Target="../media/image93.png"/><Relationship Id="rId10" Type="http://schemas.openxmlformats.org/officeDocument/2006/relationships/image" Target="../media/image9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7.png"/><Relationship Id="rId9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3.png"/><Relationship Id="rId22" Type="http://schemas.openxmlformats.org/officeDocument/2006/relationships/image" Target="../media/image34.png"/><Relationship Id="rId21" Type="http://schemas.openxmlformats.org/officeDocument/2006/relationships/image" Target="../media/image31.jpg"/><Relationship Id="rId24" Type="http://schemas.openxmlformats.org/officeDocument/2006/relationships/image" Target="../media/image30.jpg"/><Relationship Id="rId23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8.jpg"/><Relationship Id="rId26" Type="http://schemas.openxmlformats.org/officeDocument/2006/relationships/image" Target="../media/image37.jpg"/><Relationship Id="rId25" Type="http://schemas.openxmlformats.org/officeDocument/2006/relationships/image" Target="../media/image35.jpg"/><Relationship Id="rId27" Type="http://schemas.openxmlformats.org/officeDocument/2006/relationships/image" Target="../media/image12.png"/><Relationship Id="rId5" Type="http://schemas.openxmlformats.org/officeDocument/2006/relationships/image" Target="../media/image27.png"/><Relationship Id="rId6" Type="http://schemas.openxmlformats.org/officeDocument/2006/relationships/image" Target="../media/image25.jpg"/><Relationship Id="rId7" Type="http://schemas.openxmlformats.org/officeDocument/2006/relationships/image" Target="../media/image36.png"/><Relationship Id="rId8" Type="http://schemas.openxmlformats.org/officeDocument/2006/relationships/image" Target="../media/image15.jpg"/><Relationship Id="rId11" Type="http://schemas.openxmlformats.org/officeDocument/2006/relationships/image" Target="../media/image14.jpg"/><Relationship Id="rId10" Type="http://schemas.openxmlformats.org/officeDocument/2006/relationships/image" Target="../media/image13.jpg"/><Relationship Id="rId13" Type="http://schemas.openxmlformats.org/officeDocument/2006/relationships/image" Target="../media/image22.jpg"/><Relationship Id="rId12" Type="http://schemas.openxmlformats.org/officeDocument/2006/relationships/image" Target="../media/image19.png"/><Relationship Id="rId15" Type="http://schemas.openxmlformats.org/officeDocument/2006/relationships/image" Target="../media/image21.jpg"/><Relationship Id="rId14" Type="http://schemas.openxmlformats.org/officeDocument/2006/relationships/image" Target="../media/image28.png"/><Relationship Id="rId17" Type="http://schemas.openxmlformats.org/officeDocument/2006/relationships/image" Target="../media/image29.jpg"/><Relationship Id="rId16" Type="http://schemas.openxmlformats.org/officeDocument/2006/relationships/image" Target="../media/image24.jpg"/><Relationship Id="rId19" Type="http://schemas.openxmlformats.org/officeDocument/2006/relationships/image" Target="../media/image46.png"/><Relationship Id="rId18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7.png"/><Relationship Id="rId6" Type="http://schemas.openxmlformats.org/officeDocument/2006/relationships/image" Target="../media/image12.png"/><Relationship Id="rId7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22" Type="http://schemas.openxmlformats.org/officeDocument/2006/relationships/image" Target="../media/image30.jpg"/><Relationship Id="rId21" Type="http://schemas.openxmlformats.org/officeDocument/2006/relationships/image" Target="../media/image32.jpg"/><Relationship Id="rId24" Type="http://schemas.openxmlformats.org/officeDocument/2006/relationships/image" Target="../media/image37.jpg"/><Relationship Id="rId23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25.jpg"/><Relationship Id="rId9" Type="http://schemas.openxmlformats.org/officeDocument/2006/relationships/image" Target="../media/image14.jpg"/><Relationship Id="rId26" Type="http://schemas.openxmlformats.org/officeDocument/2006/relationships/image" Target="../media/image7.png"/><Relationship Id="rId25" Type="http://schemas.openxmlformats.org/officeDocument/2006/relationships/image" Target="../media/image12.png"/><Relationship Id="rId27" Type="http://schemas.openxmlformats.org/officeDocument/2006/relationships/image" Target="../media/image3.png"/><Relationship Id="rId5" Type="http://schemas.openxmlformats.org/officeDocument/2006/relationships/image" Target="../media/image36.png"/><Relationship Id="rId6" Type="http://schemas.openxmlformats.org/officeDocument/2006/relationships/image" Target="../media/image15.jpg"/><Relationship Id="rId7" Type="http://schemas.openxmlformats.org/officeDocument/2006/relationships/image" Target="../media/image18.jpg"/><Relationship Id="rId8" Type="http://schemas.openxmlformats.org/officeDocument/2006/relationships/image" Target="../media/image13.jpg"/><Relationship Id="rId11" Type="http://schemas.openxmlformats.org/officeDocument/2006/relationships/image" Target="../media/image22.jpg"/><Relationship Id="rId10" Type="http://schemas.openxmlformats.org/officeDocument/2006/relationships/image" Target="../media/image19.png"/><Relationship Id="rId13" Type="http://schemas.openxmlformats.org/officeDocument/2006/relationships/image" Target="../media/image21.jpg"/><Relationship Id="rId12" Type="http://schemas.openxmlformats.org/officeDocument/2006/relationships/image" Target="../media/image28.png"/><Relationship Id="rId15" Type="http://schemas.openxmlformats.org/officeDocument/2006/relationships/image" Target="../media/image29.jpg"/><Relationship Id="rId14" Type="http://schemas.openxmlformats.org/officeDocument/2006/relationships/image" Target="../media/image24.jpg"/><Relationship Id="rId17" Type="http://schemas.openxmlformats.org/officeDocument/2006/relationships/image" Target="../media/image46.png"/><Relationship Id="rId16" Type="http://schemas.openxmlformats.org/officeDocument/2006/relationships/image" Target="../media/image26.jpg"/><Relationship Id="rId19" Type="http://schemas.openxmlformats.org/officeDocument/2006/relationships/image" Target="../media/image31.jpg"/><Relationship Id="rId18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2.jpg"/><Relationship Id="rId22" Type="http://schemas.openxmlformats.org/officeDocument/2006/relationships/image" Target="../media/image35.jpg"/><Relationship Id="rId21" Type="http://schemas.openxmlformats.org/officeDocument/2006/relationships/image" Target="../media/image30.jpg"/><Relationship Id="rId24" Type="http://schemas.openxmlformats.org/officeDocument/2006/relationships/image" Target="../media/image27.png"/><Relationship Id="rId23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36.png"/><Relationship Id="rId9" Type="http://schemas.openxmlformats.org/officeDocument/2006/relationships/image" Target="../media/image19.png"/><Relationship Id="rId26" Type="http://schemas.openxmlformats.org/officeDocument/2006/relationships/image" Target="../media/image7.png"/><Relationship Id="rId25" Type="http://schemas.openxmlformats.org/officeDocument/2006/relationships/image" Target="../media/image12.png"/><Relationship Id="rId27" Type="http://schemas.openxmlformats.org/officeDocument/2006/relationships/image" Target="../media/image3.png"/><Relationship Id="rId5" Type="http://schemas.openxmlformats.org/officeDocument/2006/relationships/image" Target="../media/image15.jpg"/><Relationship Id="rId6" Type="http://schemas.openxmlformats.org/officeDocument/2006/relationships/image" Target="../media/image18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11" Type="http://schemas.openxmlformats.org/officeDocument/2006/relationships/image" Target="../media/image28.png"/><Relationship Id="rId10" Type="http://schemas.openxmlformats.org/officeDocument/2006/relationships/image" Target="../media/image22.jpg"/><Relationship Id="rId13" Type="http://schemas.openxmlformats.org/officeDocument/2006/relationships/image" Target="../media/image24.jpg"/><Relationship Id="rId12" Type="http://schemas.openxmlformats.org/officeDocument/2006/relationships/image" Target="../media/image21.jpg"/><Relationship Id="rId15" Type="http://schemas.openxmlformats.org/officeDocument/2006/relationships/image" Target="../media/image26.jpg"/><Relationship Id="rId14" Type="http://schemas.openxmlformats.org/officeDocument/2006/relationships/image" Target="../media/image29.jpg"/><Relationship Id="rId17" Type="http://schemas.openxmlformats.org/officeDocument/2006/relationships/image" Target="../media/image33.png"/><Relationship Id="rId16" Type="http://schemas.openxmlformats.org/officeDocument/2006/relationships/image" Target="../media/image46.png"/><Relationship Id="rId19" Type="http://schemas.openxmlformats.org/officeDocument/2006/relationships/image" Target="../media/image34.png"/><Relationship Id="rId18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66.png"/><Relationship Id="rId9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7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71.jpg"/><Relationship Id="rId9" Type="http://schemas.openxmlformats.org/officeDocument/2006/relationships/image" Target="../media/image12.png"/><Relationship Id="rId5" Type="http://schemas.openxmlformats.org/officeDocument/2006/relationships/image" Target="../media/image61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7.png"/><Relationship Id="rId11" Type="http://schemas.openxmlformats.org/officeDocument/2006/relationships/image" Target="../media/image3.png"/><Relationship Id="rId10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71.jpg"/><Relationship Id="rId5" Type="http://schemas.openxmlformats.org/officeDocument/2006/relationships/image" Target="../media/image6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color.png" id="29" name="Google Shape;2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879" y="9411111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30" name="Google Shape;3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73091" y="9455076"/>
            <a:ext cx="6927509" cy="122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gonfly.png" id="31" name="Google Shape;3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 txBox="1"/>
          <p:nvPr/>
        </p:nvSpPr>
        <p:spPr>
          <a:xfrm>
            <a:off x="2200759" y="2781861"/>
            <a:ext cx="9624448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Ecosystem services of parasites and why should we care</a:t>
            </a:r>
            <a:endParaRPr b="1" i="0" sz="115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2200759" y="7198778"/>
            <a:ext cx="9152258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Helvetica Neue"/>
              <a:buNone/>
            </a:pPr>
            <a:r>
              <a:rPr b="0" i="0" lang="nl-BE" sz="6000" u="none" cap="none" strike="noStrik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Nikol Kmentová</a:t>
            </a:r>
            <a:endParaRPr b="0" i="0" sz="6000" u="none" cap="none" strike="noStrike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8008330" y="9868852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092" y="116375"/>
            <a:ext cx="2525222" cy="1815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UHasselt" id="36" name="Google Shape;3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37453" y="116374"/>
            <a:ext cx="2934213" cy="181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8">
            <a:alphaModFix/>
          </a:blip>
          <a:srcRect b="0" l="8728" r="0" t="0"/>
          <a:stretch/>
        </p:blipFill>
        <p:spPr>
          <a:xfrm>
            <a:off x="6039716" y="-89923"/>
            <a:ext cx="3725353" cy="230832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 txBox="1"/>
          <p:nvPr/>
        </p:nvSpPr>
        <p:spPr>
          <a:xfrm>
            <a:off x="2200758" y="8160877"/>
            <a:ext cx="16328781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Helvetica Neue"/>
              <a:buNone/>
            </a:pPr>
            <a:r>
              <a:rPr b="0" i="0" lang="nl-BE" sz="3200" u="none" cap="none" strike="noStrik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 to input from: Maarten Vanhove &amp; Tiziana Gobbin </a:t>
            </a:r>
            <a:endParaRPr b="0" i="0" sz="3200" u="none" cap="none" strike="noStrike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3348054">
            <a:off x="14895328" y="3459596"/>
            <a:ext cx="1643695" cy="49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000833" y="5484813"/>
            <a:ext cx="1188722" cy="385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363259" y="6657700"/>
            <a:ext cx="3438151" cy="2496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agonfly.png" id="245" name="Google Shape;2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 txBox="1"/>
          <p:nvPr/>
        </p:nvSpPr>
        <p:spPr>
          <a:xfrm>
            <a:off x="258624" y="1726022"/>
            <a:ext cx="10691971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D0E"/>
              </a:buClr>
              <a:buSzPts val="3600"/>
              <a:buFont typeface="Palatino Linotype"/>
              <a:buNone/>
            </a:pPr>
            <a:r>
              <a:rPr b="1" i="0" lang="nl-BE" sz="3600" u="none" cap="none" strike="noStrike">
                <a:solidFill>
                  <a:srgbClr val="0C0D0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Parasite importance in biomass and trophic links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C0D0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12676" y="8438756"/>
            <a:ext cx="40126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i="0" lang="nl-BE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Kuris et al 2008, </a:t>
            </a:r>
            <a:r>
              <a:rPr b="1" i="1" lang="nl-BE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Letters </a:t>
            </a:r>
            <a:endParaRPr/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8795" y="2440377"/>
            <a:ext cx="5649593" cy="578628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990606" y="2699513"/>
            <a:ext cx="63699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D0E"/>
              </a:buClr>
              <a:buSzPts val="3200"/>
              <a:buFont typeface="Palatino Linotype"/>
              <a:buNone/>
            </a:pPr>
            <a:r>
              <a:rPr b="0" i="0" lang="nl-BE" sz="3200" u="none" cap="none" strike="noStrike">
                <a:solidFill>
                  <a:srgbClr val="0C0D0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144kg/ha</a:t>
            </a:r>
            <a:endParaRPr b="0" i="0" sz="32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761430" y="6435721"/>
            <a:ext cx="63288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b="0" i="1" lang="nl-BE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Cerithidea californica</a:t>
            </a:r>
            <a:endParaRPr b="0" i="1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1" name="Google Shape;251;p10"/>
          <p:cNvPicPr preferRelativeResize="0"/>
          <p:nvPr/>
        </p:nvPicPr>
        <p:blipFill rotWithShape="1">
          <a:blip r:embed="rId5">
            <a:alphaModFix/>
          </a:blip>
          <a:srcRect b="0" l="14087" r="14310" t="0"/>
          <a:stretch/>
        </p:blipFill>
        <p:spPr>
          <a:xfrm>
            <a:off x="4379013" y="2936905"/>
            <a:ext cx="4762839" cy="4992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10"/>
          <p:cNvGrpSpPr/>
          <p:nvPr/>
        </p:nvGrpSpPr>
        <p:grpSpPr>
          <a:xfrm>
            <a:off x="106444" y="3240308"/>
            <a:ext cx="3990275" cy="3111767"/>
            <a:chOff x="3262080" y="4493985"/>
            <a:chExt cx="5582742" cy="4353632"/>
          </a:xfrm>
        </p:grpSpPr>
        <p:pic>
          <p:nvPicPr>
            <p:cNvPr descr="California Horn Snail (Cerithideopsis californica) · iNaturalist" id="253" name="Google Shape;253;p10"/>
            <p:cNvPicPr preferRelativeResize="0"/>
            <p:nvPr/>
          </p:nvPicPr>
          <p:blipFill rotWithShape="1">
            <a:blip r:embed="rId6">
              <a:alphaModFix/>
            </a:blip>
            <a:srcRect b="0" l="36082" r="35714" t="0"/>
            <a:stretch/>
          </p:blipFill>
          <p:spPr>
            <a:xfrm>
              <a:off x="3262080" y="4493985"/>
              <a:ext cx="1832765" cy="433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lifornia Horn Snail (Cerithideopsis californica) · iNaturalist" id="254" name="Google Shape;254;p10"/>
            <p:cNvPicPr preferRelativeResize="0"/>
            <p:nvPr/>
          </p:nvPicPr>
          <p:blipFill rotWithShape="1">
            <a:blip r:embed="rId6">
              <a:alphaModFix/>
            </a:blip>
            <a:srcRect b="0" l="36082" r="35714" t="0"/>
            <a:stretch/>
          </p:blipFill>
          <p:spPr>
            <a:xfrm>
              <a:off x="5157428" y="4509719"/>
              <a:ext cx="1832765" cy="433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lifornia Horn Snail (Cerithideopsis californica) · iNaturalist" id="255" name="Google Shape;255;p10"/>
            <p:cNvPicPr preferRelativeResize="0"/>
            <p:nvPr/>
          </p:nvPicPr>
          <p:blipFill rotWithShape="1">
            <a:blip r:embed="rId6">
              <a:alphaModFix/>
            </a:blip>
            <a:srcRect b="0" l="36082" r="35714" t="0"/>
            <a:stretch/>
          </p:blipFill>
          <p:spPr>
            <a:xfrm>
              <a:off x="7012057" y="4513143"/>
              <a:ext cx="1832765" cy="4334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10"/>
          <p:cNvSpPr txBox="1"/>
          <p:nvPr/>
        </p:nvSpPr>
        <p:spPr>
          <a:xfrm>
            <a:off x="12676" y="-3931"/>
            <a:ext cx="12967141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Parasitology &amp; One Health</a:t>
            </a:r>
            <a:endParaRPr b="1" i="0" sz="80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7" name="Google Shape;257;p10"/>
          <p:cNvPicPr preferRelativeResize="0"/>
          <p:nvPr/>
        </p:nvPicPr>
        <p:blipFill rotWithShape="1">
          <a:blip r:embed="rId7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241936" y="6897386"/>
            <a:ext cx="1795088" cy="1795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10"/>
          <p:cNvGrpSpPr/>
          <p:nvPr/>
        </p:nvGrpSpPr>
        <p:grpSpPr>
          <a:xfrm>
            <a:off x="49875" y="8858875"/>
            <a:ext cx="16854337" cy="612201"/>
            <a:chOff x="49875" y="8858875"/>
            <a:chExt cx="16854337" cy="612201"/>
          </a:xfrm>
        </p:grpSpPr>
        <p:sp>
          <p:nvSpPr>
            <p:cNvPr id="260" name="Google Shape;260;p10"/>
            <p:cNvSpPr/>
            <p:nvPr/>
          </p:nvSpPr>
          <p:spPr>
            <a:xfrm>
              <a:off x="49875" y="8858875"/>
              <a:ext cx="16775084" cy="612201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49875" y="8882172"/>
              <a:ext cx="168543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i="0" lang="nl-BE" sz="32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Parasites comprise a substantial fraction of the biomass and production in the ecosystems</a:t>
              </a:r>
              <a:endParaRPr/>
            </a:p>
          </p:txBody>
        </p:sp>
      </p:grpSp>
      <p:pic>
        <p:nvPicPr>
          <p:cNvPr descr="logo color.png" id="262" name="Google Shape;262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263" name="Google Shape;263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0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agonfly.png" id="269" name="Google Shape;2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 txBox="1"/>
          <p:nvPr/>
        </p:nvSpPr>
        <p:spPr>
          <a:xfrm>
            <a:off x="12676" y="-3931"/>
            <a:ext cx="12967141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Parasites as tags for ecosystem health</a:t>
            </a:r>
            <a:endParaRPr b="1" i="0" sz="80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4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plostomum spathaceum: Trends in Parasitology" id="272" name="Google Shape;27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939" y="2892132"/>
            <a:ext cx="7719546" cy="501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348054">
            <a:off x="13761632" y="2546384"/>
            <a:ext cx="1643695" cy="49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000833" y="5484813"/>
            <a:ext cx="1188722" cy="385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44184" y="5886049"/>
            <a:ext cx="3438151" cy="2496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11"/>
          <p:cNvGrpSpPr/>
          <p:nvPr/>
        </p:nvGrpSpPr>
        <p:grpSpPr>
          <a:xfrm>
            <a:off x="228402" y="8612620"/>
            <a:ext cx="11608922" cy="612201"/>
            <a:chOff x="49875" y="8858875"/>
            <a:chExt cx="16775084" cy="612201"/>
          </a:xfrm>
        </p:grpSpPr>
        <p:sp>
          <p:nvSpPr>
            <p:cNvPr id="277" name="Google Shape;277;p11"/>
            <p:cNvSpPr/>
            <p:nvPr/>
          </p:nvSpPr>
          <p:spPr>
            <a:xfrm>
              <a:off x="49875" y="8858875"/>
              <a:ext cx="16775084" cy="612201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8" name="Google Shape;278;p11"/>
            <p:cNvSpPr txBox="1"/>
            <p:nvPr/>
          </p:nvSpPr>
          <p:spPr>
            <a:xfrm>
              <a:off x="49875" y="8882172"/>
              <a:ext cx="167750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i="0" lang="nl-BE" sz="32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Life-cycle complexity as a tool for biodiversity monitoring</a:t>
              </a:r>
              <a:endParaRPr/>
            </a:p>
          </p:txBody>
        </p:sp>
      </p:grpSp>
      <p:pic>
        <p:nvPicPr>
          <p:cNvPr descr="logo color.png" id="279" name="Google Shape;279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280" name="Google Shape;280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1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2"/>
          <p:cNvGrpSpPr/>
          <p:nvPr/>
        </p:nvGrpSpPr>
        <p:grpSpPr>
          <a:xfrm>
            <a:off x="11398233" y="2781241"/>
            <a:ext cx="5787333" cy="5891653"/>
            <a:chOff x="943317" y="2824757"/>
            <a:chExt cx="5005809" cy="5255331"/>
          </a:xfrm>
        </p:grpSpPr>
        <p:pic>
          <p:nvPicPr>
            <p:cNvPr descr="Obsah obrázku mapa&#10;&#10;Popis byl vytvořen automaticky" id="287" name="Google Shape;28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3317" y="2824757"/>
              <a:ext cx="2052304" cy="21973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8" name="Google Shape;288;p12"/>
            <p:cNvGrpSpPr/>
            <p:nvPr/>
          </p:nvGrpSpPr>
          <p:grpSpPr>
            <a:xfrm>
              <a:off x="2355082" y="4589556"/>
              <a:ext cx="3594044" cy="3490532"/>
              <a:chOff x="5048360" y="1675186"/>
              <a:chExt cx="4811948" cy="4673360"/>
            </a:xfrm>
          </p:grpSpPr>
          <p:pic>
            <p:nvPicPr>
              <p:cNvPr descr="Obsah obrázku vsedě, pták, velké&#10;&#10;Popis byl vytvořen automaticky" id="289" name="Google Shape;289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048360" y="2463707"/>
                <a:ext cx="4811948" cy="38848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Obsah obrázku vsedě, pták, velké&#10;&#10;Popis byl vytvořen automaticky" id="290" name="Google Shape;290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-4" t="0"/>
              <a:stretch/>
            </p:blipFill>
            <p:spPr>
              <a:xfrm>
                <a:off x="6636385" y="1675186"/>
                <a:ext cx="1889049" cy="2375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descr="Limnothrissa miodon" id="291" name="Google Shape;291;p12"/>
            <p:cNvPicPr preferRelativeResize="0"/>
            <p:nvPr/>
          </p:nvPicPr>
          <p:blipFill rotWithShape="1">
            <a:blip r:embed="rId6">
              <a:alphaModFix/>
            </a:blip>
            <a:srcRect b="29681" l="0" r="0" t="13317"/>
            <a:stretch/>
          </p:blipFill>
          <p:spPr>
            <a:xfrm>
              <a:off x="1181691" y="5273824"/>
              <a:ext cx="2346781" cy="945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bsah obrázku objekt&#10;&#10;Popis byl vytvořen automaticky" id="292" name="Google Shape;292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03875" y="5647187"/>
              <a:ext cx="831114" cy="15378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ragonfly.png" id="293" name="Google Shape;29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 txBox="1"/>
          <p:nvPr/>
        </p:nvSpPr>
        <p:spPr>
          <a:xfrm>
            <a:off x="12676" y="-3931"/>
            <a:ext cx="12967141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Parasites as tags for introduction pathways</a:t>
            </a:r>
            <a:endParaRPr b="1" i="0" sz="80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5" name="Google Shape;295;p12"/>
          <p:cNvPicPr preferRelativeResize="0"/>
          <p:nvPr/>
        </p:nvPicPr>
        <p:blipFill rotWithShape="1">
          <a:blip r:embed="rId9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2"/>
          <p:cNvSpPr/>
          <p:nvPr/>
        </p:nvSpPr>
        <p:spPr>
          <a:xfrm>
            <a:off x="11798332" y="3326834"/>
            <a:ext cx="1934464" cy="1720399"/>
          </a:xfrm>
          <a:prstGeom prst="mathMultiply">
            <a:avLst>
              <a:gd fmla="val 10183" name="adj1"/>
            </a:avLst>
          </a:prstGeom>
          <a:solidFill>
            <a:srgbClr val="C0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97" name="Google Shape;297;p12"/>
          <p:cNvGrpSpPr/>
          <p:nvPr/>
        </p:nvGrpSpPr>
        <p:grpSpPr>
          <a:xfrm>
            <a:off x="4673285" y="2846353"/>
            <a:ext cx="7443211" cy="4020309"/>
            <a:chOff x="13416056" y="6476884"/>
            <a:chExt cx="4979133" cy="2689384"/>
          </a:xfrm>
        </p:grpSpPr>
        <p:grpSp>
          <p:nvGrpSpPr>
            <p:cNvPr id="298" name="Google Shape;298;p12"/>
            <p:cNvGrpSpPr/>
            <p:nvPr/>
          </p:nvGrpSpPr>
          <p:grpSpPr>
            <a:xfrm>
              <a:off x="14409684" y="6521204"/>
              <a:ext cx="3985505" cy="2645064"/>
              <a:chOff x="6885968" y="1269003"/>
              <a:chExt cx="3588825" cy="2480011"/>
            </a:xfrm>
          </p:grpSpPr>
          <p:pic>
            <p:nvPicPr>
              <p:cNvPr descr="https://www.vetofish.com/sites/vetofish.com/files/imagecache/external/b6f16f3c9f7a5065da989aa50de520ae.gif" id="299" name="Google Shape;299;p12"/>
              <p:cNvPicPr preferRelativeResize="0"/>
              <p:nvPr/>
            </p:nvPicPr>
            <p:blipFill rotWithShape="1">
              <a:blip r:embed="rId10">
                <a:alphaModFix/>
              </a:blip>
              <a:srcRect b="36307" l="0" r="0" t="20714"/>
              <a:stretch/>
            </p:blipFill>
            <p:spPr>
              <a:xfrm>
                <a:off x="8342483" y="1269003"/>
                <a:ext cx="2132310" cy="6725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Obsah obrázku objekt&#10;&#10;Popis byl vytvořen automaticky" id="300" name="Google Shape;300;p1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7221700" y="2307094"/>
                <a:ext cx="748393" cy="14419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Obsah obrázku text, mapa&#10;&#10;Popis byl vytvořen automaticky" id="301" name="Google Shape;301;p1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8024139" y="2336442"/>
                <a:ext cx="685788" cy="1411523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02" name="Google Shape;302;p12"/>
              <p:cNvCxnSpPr/>
              <p:nvPr/>
            </p:nvCxnSpPr>
            <p:spPr>
              <a:xfrm rot="10800000">
                <a:off x="6885968" y="2083306"/>
                <a:ext cx="463656" cy="3723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03" name="Google Shape;303;p12"/>
              <p:cNvCxnSpPr/>
              <p:nvPr/>
            </p:nvCxnSpPr>
            <p:spPr>
              <a:xfrm rot="10800000">
                <a:off x="7640785" y="2011801"/>
                <a:ext cx="463656" cy="3723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04" name="Google Shape;304;p12"/>
              <p:cNvCxnSpPr/>
              <p:nvPr/>
            </p:nvCxnSpPr>
            <p:spPr>
              <a:xfrm flipH="1" rot="10800000">
                <a:off x="8584066" y="1963498"/>
                <a:ext cx="516797" cy="433867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  <p:pic>
          <p:nvPicPr>
            <p:cNvPr descr="Limnothrissa miodon" id="305" name="Google Shape;305;p12"/>
            <p:cNvPicPr preferRelativeResize="0"/>
            <p:nvPr/>
          </p:nvPicPr>
          <p:blipFill rotWithShape="1">
            <a:blip r:embed="rId6">
              <a:alphaModFix/>
            </a:blip>
            <a:srcRect b="29681" l="0" r="0" t="13317"/>
            <a:stretch/>
          </p:blipFill>
          <p:spPr>
            <a:xfrm>
              <a:off x="13416056" y="6476884"/>
              <a:ext cx="2346781" cy="9457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6" name="Google Shape;306;p12"/>
          <p:cNvGrpSpPr/>
          <p:nvPr/>
        </p:nvGrpSpPr>
        <p:grpSpPr>
          <a:xfrm>
            <a:off x="2470590" y="2023887"/>
            <a:ext cx="3418812" cy="6858001"/>
            <a:chOff x="251763" y="-168018"/>
            <a:chExt cx="3586330" cy="7194036"/>
          </a:xfrm>
        </p:grpSpPr>
        <p:pic>
          <p:nvPicPr>
            <p:cNvPr descr="A blue and black line&#10;&#10;Description automatically generated" id="307" name="Google Shape;307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51763" y="-168018"/>
              <a:ext cx="3586330" cy="7194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1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550461" y="707149"/>
              <a:ext cx="762631" cy="833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537501" y="6111897"/>
              <a:ext cx="1428980" cy="201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644236" y="4973300"/>
              <a:ext cx="871612" cy="1106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070192" y="4300245"/>
              <a:ext cx="648513" cy="12346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p12"/>
          <p:cNvGrpSpPr/>
          <p:nvPr/>
        </p:nvGrpSpPr>
        <p:grpSpPr>
          <a:xfrm>
            <a:off x="163660" y="8677023"/>
            <a:ext cx="14708455" cy="612201"/>
            <a:chOff x="49875" y="8858875"/>
            <a:chExt cx="16854337" cy="612201"/>
          </a:xfrm>
        </p:grpSpPr>
        <p:sp>
          <p:nvSpPr>
            <p:cNvPr id="313" name="Google Shape;313;p12"/>
            <p:cNvSpPr/>
            <p:nvPr/>
          </p:nvSpPr>
          <p:spPr>
            <a:xfrm>
              <a:off x="49875" y="8858875"/>
              <a:ext cx="16775084" cy="612201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49875" y="8882172"/>
              <a:ext cx="168543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i="0" lang="nl-BE" sz="32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Population dynamics of parasites reveal introduction pathways of their hosts</a:t>
              </a:r>
              <a:endParaRPr/>
            </a:p>
          </p:txBody>
        </p:sp>
      </p:grpSp>
      <p:pic>
        <p:nvPicPr>
          <p:cNvPr id="315" name="Google Shape;315;p1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3660" y="2846353"/>
            <a:ext cx="2156129" cy="215612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2"/>
          <p:cNvSpPr txBox="1"/>
          <p:nvPr/>
        </p:nvSpPr>
        <p:spPr>
          <a:xfrm>
            <a:off x="148703" y="4916805"/>
            <a:ext cx="27235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i="0" lang="nl-BE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Kmentova et al 2019, </a:t>
            </a:r>
            <a:r>
              <a:rPr b="1" i="1" lang="nl-BE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Biol. Invasions</a:t>
            </a:r>
            <a:endParaRPr/>
          </a:p>
        </p:txBody>
      </p:sp>
      <p:pic>
        <p:nvPicPr>
          <p:cNvPr id="317" name="Google Shape;317;p1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3885" y="5565298"/>
            <a:ext cx="2236983" cy="22369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163660" y="7752485"/>
            <a:ext cx="27235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i="0" lang="nl-BE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Kmentova et al 2024, </a:t>
            </a:r>
            <a:r>
              <a:rPr b="1" i="1" lang="nl-BE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Oikos</a:t>
            </a:r>
            <a:endParaRPr/>
          </a:p>
        </p:txBody>
      </p:sp>
      <p:pic>
        <p:nvPicPr>
          <p:cNvPr descr="logo color.png" id="319" name="Google Shape;319;p1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320" name="Google Shape;320;p1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agonfly.png" id="326" name="Google Shape;3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3"/>
          <p:cNvSpPr txBox="1"/>
          <p:nvPr/>
        </p:nvSpPr>
        <p:spPr>
          <a:xfrm>
            <a:off x="12676" y="-3931"/>
            <a:ext cx="12967141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Parasites more threatened than their hosts</a:t>
            </a:r>
            <a:endParaRPr/>
          </a:p>
        </p:txBody>
      </p:sp>
      <p:pic>
        <p:nvPicPr>
          <p:cNvPr id="328" name="Google Shape;328;p13"/>
          <p:cNvPicPr preferRelativeResize="0"/>
          <p:nvPr/>
        </p:nvPicPr>
        <p:blipFill rotWithShape="1">
          <a:blip r:embed="rId4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27406" y="2890186"/>
            <a:ext cx="7277100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. 1" id="330" name="Google Shape;33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969" y="3024516"/>
            <a:ext cx="7342177" cy="525396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3"/>
          <p:cNvSpPr txBox="1"/>
          <p:nvPr/>
        </p:nvSpPr>
        <p:spPr>
          <a:xfrm>
            <a:off x="495969" y="8462311"/>
            <a:ext cx="60976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nl-BE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Baer et al 2022, </a:t>
            </a:r>
            <a:r>
              <a:rPr b="1" i="1" lang="nl-BE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Parasitol. Res.</a:t>
            </a:r>
            <a:r>
              <a:rPr b="1" i="0" lang="nl-BE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332" name="Google Shape;332;p13"/>
          <p:cNvSpPr txBox="1"/>
          <p:nvPr/>
        </p:nvSpPr>
        <p:spPr>
          <a:xfrm rot="-5400000">
            <a:off x="7656929" y="4918553"/>
            <a:ext cx="12875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1" i="0" lang="nl-BE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</a:t>
            </a:r>
            <a:endParaRPr b="1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13"/>
          <p:cNvSpPr txBox="1"/>
          <p:nvPr/>
        </p:nvSpPr>
        <p:spPr>
          <a:xfrm>
            <a:off x="9347411" y="8462311"/>
            <a:ext cx="60976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1" i="0" lang="nl-BE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Wood et al 2023, </a:t>
            </a:r>
            <a:r>
              <a:rPr b="1" i="1" lang="nl-BE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PNAS</a:t>
            </a:r>
            <a:r>
              <a:rPr b="1" i="0" lang="nl-BE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pic>
        <p:nvPicPr>
          <p:cNvPr id="334" name="Google Shape;33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717590" y="5978608"/>
            <a:ext cx="2066669" cy="2066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color.png" id="335" name="Google Shape;33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336" name="Google Shape;33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color.png" id="342" name="Google Shape;3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879" y="9411111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343" name="Google Shape;3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73091" y="9455076"/>
            <a:ext cx="6927509" cy="122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f.png" id="344" name="Google Shape;34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71218" y="469223"/>
            <a:ext cx="8166101" cy="7442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4"/>
          <p:cNvSpPr txBox="1"/>
          <p:nvPr/>
        </p:nvSpPr>
        <p:spPr>
          <a:xfrm>
            <a:off x="2798092" y="6445242"/>
            <a:ext cx="9174991" cy="584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Helvetica Neue"/>
              <a:buNone/>
            </a:pPr>
            <a:r>
              <a:rPr b="0" i="0" lang="nl-BE" sz="3200" u="none" cap="none" strike="noStrik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nikol.kmentova@uhasselt.be</a:t>
            </a:r>
            <a:endParaRPr b="0" i="0" sz="3200" u="none" cap="none" strike="noStrike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p14"/>
          <p:cNvSpPr txBox="1"/>
          <p:nvPr/>
        </p:nvSpPr>
        <p:spPr>
          <a:xfrm>
            <a:off x="2258443" y="3010237"/>
            <a:ext cx="9152258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9200"/>
              <a:buFont typeface="Helvetica Neue"/>
              <a:buNone/>
            </a:pPr>
            <a:r>
              <a:rPr b="1" i="0" lang="nl-BE" sz="92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</a:t>
            </a:r>
            <a:endParaRPr/>
          </a:p>
        </p:txBody>
      </p:sp>
      <p:sp>
        <p:nvSpPr>
          <p:cNvPr id="347" name="Google Shape;347;p14"/>
          <p:cNvSpPr txBox="1"/>
          <p:nvPr/>
        </p:nvSpPr>
        <p:spPr>
          <a:xfrm>
            <a:off x="8008330" y="9868852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8" name="Google Shape;34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9849" y="224369"/>
            <a:ext cx="2992157" cy="215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4"/>
          <p:cNvPicPr preferRelativeResize="0"/>
          <p:nvPr/>
        </p:nvPicPr>
        <p:blipFill rotWithShape="1">
          <a:blip r:embed="rId7">
            <a:alphaModFix/>
          </a:blip>
          <a:srcRect b="0" l="8728" r="0" t="0"/>
          <a:stretch/>
        </p:blipFill>
        <p:spPr>
          <a:xfrm>
            <a:off x="3662854" y="-1"/>
            <a:ext cx="4065218" cy="251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81947" y="34505"/>
            <a:ext cx="8455068" cy="167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30901" y="5837922"/>
            <a:ext cx="1036078" cy="58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17838" y="6426335"/>
            <a:ext cx="662204" cy="623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4"/>
          <p:cNvSpPr txBox="1"/>
          <p:nvPr/>
        </p:nvSpPr>
        <p:spPr>
          <a:xfrm>
            <a:off x="2719770" y="5799423"/>
            <a:ext cx="9174991" cy="584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Helvetica Neue"/>
              <a:buNone/>
            </a:pPr>
            <a:r>
              <a:rPr b="0" i="0" lang="nl-BE" sz="3200" u="none" cap="none" strike="noStrik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@KmentovaNikol</a:t>
            </a:r>
            <a:endParaRPr b="0" i="0" sz="3200" u="none" cap="none" strike="noStrike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4" name="Google Shape;354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67819" y="5820764"/>
            <a:ext cx="1036078" cy="58316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 txBox="1"/>
          <p:nvPr/>
        </p:nvSpPr>
        <p:spPr>
          <a:xfrm>
            <a:off x="6989938" y="5765640"/>
            <a:ext cx="9174991" cy="584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Helvetica Neue"/>
              <a:buNone/>
            </a:pPr>
            <a:r>
              <a:rPr b="0" i="0" lang="nl-BE" sz="3200" u="none" cap="none" strike="noStrik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@BiTE_UHasselt</a:t>
            </a:r>
            <a:endParaRPr b="0" i="0" sz="3200" u="none" cap="none" strike="noStrike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color.png" id="46" name="Google Shape;4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879" y="9411111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47" name="Google Shape;4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73091" y="9455076"/>
            <a:ext cx="6927509" cy="122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gonfly.png" id="48" name="Google Shape;4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 txBox="1"/>
          <p:nvPr/>
        </p:nvSpPr>
        <p:spPr>
          <a:xfrm>
            <a:off x="8008330" y="9868852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" name="Google Shape;50;p2"/>
          <p:cNvPicPr preferRelativeResize="0"/>
          <p:nvPr/>
        </p:nvPicPr>
        <p:blipFill rotWithShape="1">
          <a:blip r:embed="rId6">
            <a:alphaModFix/>
          </a:blip>
          <a:srcRect b="0" l="8728" r="0" t="0"/>
          <a:stretch/>
        </p:blipFill>
        <p:spPr>
          <a:xfrm>
            <a:off x="0" y="-547226"/>
            <a:ext cx="10225111" cy="633574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"/>
          <p:cNvSpPr txBox="1"/>
          <p:nvPr/>
        </p:nvSpPr>
        <p:spPr>
          <a:xfrm>
            <a:off x="6246597" y="4969541"/>
            <a:ext cx="8931317" cy="3970318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Helvetica Neue"/>
              <a:buNone/>
            </a:pPr>
            <a:r>
              <a:rPr b="1" i="0" lang="nl-BE" sz="2800" u="none" cap="none" strike="noStrike">
                <a:solidFill>
                  <a:srgbClr val="2125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Assess extinction risks for metazoan parasites that use vertebrate hosts, a trophic group that is currently extremely underrepresented on the IUCN Red List. Additionally, our group aims to develop the </a:t>
            </a:r>
            <a:r>
              <a:rPr b="1" i="0" lang="nl-BE" sz="28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best practice guidelines and species recovery plans for threatened metazoan parasites that use vertebrate hosts</a:t>
            </a:r>
            <a:r>
              <a:rPr b="1" i="0" lang="nl-BE" sz="2800" u="none" cap="none" strike="noStrike">
                <a:solidFill>
                  <a:srgbClr val="2125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to broadly communicate the importance of parasite conservation. </a:t>
            </a:r>
            <a:endParaRPr/>
          </a:p>
        </p:txBody>
      </p:sp>
      <p:sp>
        <p:nvSpPr>
          <p:cNvPr id="52" name="Google Shape;52;p2"/>
          <p:cNvSpPr txBox="1"/>
          <p:nvPr/>
        </p:nvSpPr>
        <p:spPr>
          <a:xfrm>
            <a:off x="8137729" y="3863610"/>
            <a:ext cx="9624448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MISSION</a:t>
            </a:r>
            <a:endParaRPr b="1" i="0" sz="115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0194" y="5210941"/>
            <a:ext cx="3174603" cy="31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3348054">
            <a:off x="10828760" y="-681828"/>
            <a:ext cx="1643695" cy="49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636845" y="5210941"/>
            <a:ext cx="1188722" cy="385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16062" y="6701150"/>
            <a:ext cx="3438151" cy="2496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color.png" id="61" name="Google Shape;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62" name="Google Shape;6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gonfly.png" id="63" name="Google Shape;6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5" name="Google Shape;65;p3"/>
          <p:cNvGrpSpPr/>
          <p:nvPr/>
        </p:nvGrpSpPr>
        <p:grpSpPr>
          <a:xfrm>
            <a:off x="12676" y="1079565"/>
            <a:ext cx="11821854" cy="8336284"/>
            <a:chOff x="6579" y="-78871"/>
            <a:chExt cx="13111974" cy="6967823"/>
          </a:xfrm>
        </p:grpSpPr>
        <p:pic>
          <p:nvPicPr>
            <p:cNvPr id="66" name="Google Shape;66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162436" y="-124"/>
              <a:ext cx="2029564" cy="1839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765462" y="1836586"/>
              <a:ext cx="3353091" cy="2522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ork tapeworm, SEM" id="68" name="Google Shape;68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79" y="-11408"/>
              <a:ext cx="2740861" cy="2753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579" y="2697334"/>
              <a:ext cx="2540655" cy="2181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39403" y="-52259"/>
              <a:ext cx="2583341" cy="145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iardia intestinalis can interact, change its shape and internalize large  particles and microorganisms | Parasitology | Cambridge Core" id="71" name="Google Shape;71;p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344085" y="3760194"/>
              <a:ext cx="1898898" cy="3097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080177" y="-78871"/>
              <a:ext cx="2602898" cy="1953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426539" y="-70958"/>
              <a:ext cx="2703974" cy="3712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975156" y="1442192"/>
              <a:ext cx="2848687" cy="1799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s parasite is called a cymothoa exigua. It enters the gills of a fish,  cuts off the blood supply to the tongue and when the tongue falls off it  takes its place. :" id="75" name="Google Shape;75;p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012053" y="4359025"/>
              <a:ext cx="2474824" cy="2522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787238" y="2926079"/>
              <a:ext cx="2025450" cy="1547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1009morpion" id="77" name="Google Shape;77;p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457821" y="3275628"/>
              <a:ext cx="2309819" cy="163238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78" name="Google Shape;78;p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731884" y="3035197"/>
              <a:ext cx="2045983" cy="217670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79" name="Google Shape;79;p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661565" y="4908014"/>
              <a:ext cx="2560575" cy="1895229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80" name="Google Shape;80;p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22140" y="4484885"/>
              <a:ext cx="1917263" cy="2396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defined" id="81" name="Google Shape;81;p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 rot="-5400000">
              <a:off x="6344464" y="3054977"/>
              <a:ext cx="2031322" cy="1226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wn are three black and white photographs of bacterial cells, arranged in a row." id="82" name="Google Shape;82;p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 rot="5400000">
              <a:off x="-198677" y="5039970"/>
              <a:ext cx="2054238" cy="164372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83" name="Google Shape;83;p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257508" y="100571"/>
              <a:ext cx="1307462" cy="1327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640885" y="4853257"/>
              <a:ext cx="2175571" cy="194998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85" name="Google Shape;85;p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 flipH="1" rot="-1834854">
              <a:off x="3960746" y="1752726"/>
              <a:ext cx="2224404" cy="1234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 rot="5400000">
              <a:off x="4980700" y="1775819"/>
              <a:ext cx="2522440" cy="10579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3"/>
          <p:cNvSpPr txBox="1"/>
          <p:nvPr/>
        </p:nvSpPr>
        <p:spPr>
          <a:xfrm>
            <a:off x="12676" y="-3931"/>
            <a:ext cx="11045279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Parasite diversity</a:t>
            </a:r>
            <a:endParaRPr b="1" i="0" sz="80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12365893" y="6270275"/>
            <a:ext cx="711547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r>
              <a:rPr b="1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parasitic worms</a:t>
            </a:r>
            <a:r>
              <a:rPr b="0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(Cestoda; Trematoda; Acanthocephala; Nematoda; Hirudinea), </a:t>
            </a:r>
            <a:r>
              <a:rPr b="1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parasitic insects</a:t>
            </a:r>
            <a:r>
              <a:rPr b="0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(Phthiraptera; Siphonaptera; Hippoboscoidea; Oestridae; Polyctenidae; Cimicidae), and </a:t>
            </a:r>
            <a:r>
              <a:rPr b="1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parasitic arachnids</a:t>
            </a:r>
            <a:r>
              <a:rPr b="0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(Ixodida; Acariformes)</a:t>
            </a:r>
            <a:endParaRPr b="0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27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/>
          <p:nvPr/>
        </p:nvSpPr>
        <p:spPr>
          <a:xfrm>
            <a:off x="12365893" y="5239006"/>
            <a:ext cx="9624448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SCOPE</a:t>
            </a:r>
            <a:endParaRPr b="1" i="0" sz="115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1" name="Google Shape;91;p3"/>
          <p:cNvGrpSpPr/>
          <p:nvPr/>
        </p:nvGrpSpPr>
        <p:grpSpPr>
          <a:xfrm>
            <a:off x="48318" y="9339739"/>
            <a:ext cx="11608922" cy="612201"/>
            <a:chOff x="49875" y="8858875"/>
            <a:chExt cx="16775084" cy="612201"/>
          </a:xfrm>
        </p:grpSpPr>
        <p:sp>
          <p:nvSpPr>
            <p:cNvPr id="92" name="Google Shape;92;p3"/>
            <p:cNvSpPr/>
            <p:nvPr/>
          </p:nvSpPr>
          <p:spPr>
            <a:xfrm>
              <a:off x="49875" y="8858875"/>
              <a:ext cx="16775084" cy="612201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49875" y="8882172"/>
              <a:ext cx="167750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i="0" lang="nl-BE" sz="32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Parasites make more than 50% of worldwide biodiversity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 color.png"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99" name="Google Shape;9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gonfly.png" id="100" name="Google Shape;10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12676" y="-3931"/>
            <a:ext cx="11045279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Parasite diversity</a:t>
            </a:r>
            <a:endParaRPr b="1" i="0" sz="80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12365893" y="6270275"/>
            <a:ext cx="711547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r>
              <a:rPr b="1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parasitic worms</a:t>
            </a:r>
            <a:r>
              <a:rPr b="0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(Cestoda; Trematoda; Acanthocephala; Nematoda; Hirudinea), </a:t>
            </a:r>
            <a:r>
              <a:rPr b="1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parasitic insects</a:t>
            </a:r>
            <a:r>
              <a:rPr b="0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(Phthiraptera; Siphonaptera; Hippoboscoidea; Oestridae; Polyctenidae; Cimicidae), and </a:t>
            </a:r>
            <a:r>
              <a:rPr b="1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parasitic arachnids</a:t>
            </a:r>
            <a:r>
              <a:rPr b="0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(Ixodida; Acariformes)</a:t>
            </a:r>
            <a:endParaRPr b="0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6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12365893" y="5239006"/>
            <a:ext cx="9624448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SCOPE</a:t>
            </a:r>
            <a:endParaRPr b="1" i="0" sz="115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ntroduction | SpringerLink" id="106" name="Google Shape;10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0086" y="1453362"/>
            <a:ext cx="11558982" cy="8386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agonfly.png"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5"/>
          <p:cNvGrpSpPr/>
          <p:nvPr/>
        </p:nvGrpSpPr>
        <p:grpSpPr>
          <a:xfrm>
            <a:off x="12676" y="1079565"/>
            <a:ext cx="11821854" cy="8336284"/>
            <a:chOff x="6579" y="-78871"/>
            <a:chExt cx="13111974" cy="6967823"/>
          </a:xfrm>
        </p:grpSpPr>
        <p:pic>
          <p:nvPicPr>
            <p:cNvPr id="113" name="Google Shape;11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62436" y="-124"/>
              <a:ext cx="2029564" cy="1839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65462" y="1836586"/>
              <a:ext cx="3353091" cy="2522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ork tapeworm, SEM" id="115" name="Google Shape;115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79" y="-11408"/>
              <a:ext cx="2740861" cy="2753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579" y="2697334"/>
              <a:ext cx="2540655" cy="2181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139403" y="-52259"/>
              <a:ext cx="2583341" cy="145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iardia intestinalis can interact, change its shape and internalize large  particles and microorganisms | Parasitology | Cambridge Core" id="118" name="Google Shape;118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344085" y="3760194"/>
              <a:ext cx="1898898" cy="3097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080177" y="-78871"/>
              <a:ext cx="2602898" cy="1953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426539" y="-70958"/>
              <a:ext cx="2703974" cy="3712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975156" y="1442192"/>
              <a:ext cx="2848687" cy="1799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s parasite is called a cymothoa exigua. It enters the gills of a fish,  cuts off the blood supply to the tongue and when the tongue falls off it  takes its place. :" id="122" name="Google Shape;122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012053" y="4359025"/>
              <a:ext cx="2474824" cy="2522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787238" y="2926079"/>
              <a:ext cx="2025450" cy="1547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1009morpion" id="124" name="Google Shape;124;p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457821" y="3275628"/>
              <a:ext cx="2309819" cy="163238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25" name="Google Shape;125;p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31884" y="3035197"/>
              <a:ext cx="2045983" cy="217670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26" name="Google Shape;126;p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661565" y="4908014"/>
              <a:ext cx="2560575" cy="1895229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27" name="Google Shape;127;p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222140" y="4484885"/>
              <a:ext cx="1917263" cy="2396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defined" id="128" name="Google Shape;128;p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 rot="-5400000">
              <a:off x="6344464" y="3054977"/>
              <a:ext cx="2031322" cy="1226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wn are three black and white photographs of bacterial cells, arranged in a row." id="129" name="Google Shape;129;p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 rot="5400000">
              <a:off x="-198677" y="5039970"/>
              <a:ext cx="2054238" cy="164372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30" name="Google Shape;130;p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257508" y="100571"/>
              <a:ext cx="1307462" cy="1327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640885" y="4853257"/>
              <a:ext cx="2175571" cy="194998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32" name="Google Shape;132;p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 flipH="1" rot="-1834854">
              <a:off x="3960746" y="1752726"/>
              <a:ext cx="2224404" cy="1234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 rot="5400000">
              <a:off x="4980700" y="1775819"/>
              <a:ext cx="2522440" cy="10579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5"/>
          <p:cNvSpPr txBox="1"/>
          <p:nvPr/>
        </p:nvSpPr>
        <p:spPr>
          <a:xfrm>
            <a:off x="12676" y="-3931"/>
            <a:ext cx="11045279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Parasite diversity</a:t>
            </a:r>
            <a:endParaRPr b="1" i="0" sz="80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12365893" y="6270275"/>
            <a:ext cx="711547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r>
              <a:rPr b="1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parasitic worms</a:t>
            </a:r>
            <a:r>
              <a:rPr b="0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(Cestoda; Trematoda; Acanthocephala; Nematoda; Hirudinea), </a:t>
            </a:r>
            <a:r>
              <a:rPr b="1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parasitic insects</a:t>
            </a:r>
            <a:r>
              <a:rPr b="0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(Phthiraptera; Siphonaptera; Hippoboscoidea; Oestridae; Polyctenidae; Cimicidae), and </a:t>
            </a:r>
            <a:r>
              <a:rPr b="1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parasitic arachnids</a:t>
            </a:r>
            <a:r>
              <a:rPr b="0" i="0" lang="nl-BE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(Ixodida; Acariformes)</a:t>
            </a:r>
            <a:endParaRPr b="0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25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12365893" y="5239006"/>
            <a:ext cx="9624448" cy="993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SCOPE</a:t>
            </a:r>
            <a:endParaRPr b="1" i="0" sz="115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6065554" y="993878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6351422" y="2726253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-363291" y="7202365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294294" y="7111371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 color.png" id="142" name="Google Shape;142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143" name="Google Shape;143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48318" y="9339739"/>
            <a:ext cx="11608922" cy="612201"/>
            <a:chOff x="49875" y="8858875"/>
            <a:chExt cx="16775084" cy="612201"/>
          </a:xfrm>
        </p:grpSpPr>
        <p:sp>
          <p:nvSpPr>
            <p:cNvPr id="146" name="Google Shape;146;p5"/>
            <p:cNvSpPr/>
            <p:nvPr/>
          </p:nvSpPr>
          <p:spPr>
            <a:xfrm>
              <a:off x="49875" y="8858875"/>
              <a:ext cx="16775084" cy="612201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49875" y="8882172"/>
              <a:ext cx="167750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i="0" lang="nl-BE" sz="32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Parasites make more than 50% of worldwide biodiversity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6"/>
          <p:cNvGrpSpPr/>
          <p:nvPr/>
        </p:nvGrpSpPr>
        <p:grpSpPr>
          <a:xfrm>
            <a:off x="12676" y="1079565"/>
            <a:ext cx="11821854" cy="8336284"/>
            <a:chOff x="6579" y="-78871"/>
            <a:chExt cx="13111974" cy="6967823"/>
          </a:xfrm>
        </p:grpSpPr>
        <p:pic>
          <p:nvPicPr>
            <p:cNvPr id="153" name="Google Shape;15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62436" y="-124"/>
              <a:ext cx="2029564" cy="1839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65462" y="1836586"/>
              <a:ext cx="3353091" cy="2522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ork tapeworm, SEM" id="155" name="Google Shape;15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79" y="-11408"/>
              <a:ext cx="2740861" cy="2753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79" y="2697334"/>
              <a:ext cx="2540655" cy="2181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39403" y="-52259"/>
              <a:ext cx="2583341" cy="145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iardia intestinalis can interact, change its shape and internalize large  particles and microorganisms | Parasitology | Cambridge Core" id="158" name="Google Shape;158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344085" y="3760194"/>
              <a:ext cx="1898898" cy="3097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80177" y="-78871"/>
              <a:ext cx="2602898" cy="1953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426539" y="-70958"/>
              <a:ext cx="2703974" cy="3712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975156" y="1442192"/>
              <a:ext cx="2848687" cy="1799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s parasite is called a cymothoa exigua. It enters the gills of a fish,  cuts off the blood supply to the tongue and when the tongue falls off it  takes its place. :" id="162" name="Google Shape;162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012053" y="4359025"/>
              <a:ext cx="2474824" cy="2522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787238" y="2926079"/>
              <a:ext cx="2025450" cy="1547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1009morpion" id="164" name="Google Shape;164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457821" y="3275628"/>
              <a:ext cx="2309819" cy="163238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65" name="Google Shape;165;p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31884" y="3035197"/>
              <a:ext cx="2045983" cy="217670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66" name="Google Shape;166;p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661565" y="4908014"/>
              <a:ext cx="2560575" cy="1895229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67" name="Google Shape;167;p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22140" y="4484885"/>
              <a:ext cx="1917263" cy="2396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ndefined" id="168" name="Google Shape;168;p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 rot="-5400000">
              <a:off x="6344464" y="3054977"/>
              <a:ext cx="2031322" cy="1226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own are three black and white photographs of bacterial cells, arranged in a row." id="169" name="Google Shape;169;p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 rot="5400000">
              <a:off x="-198677" y="5039970"/>
              <a:ext cx="2054238" cy="164372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70" name="Google Shape;170;p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257508" y="100571"/>
              <a:ext cx="1307462" cy="1327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640885" y="4853257"/>
              <a:ext cx="2175571" cy="1949986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72" name="Google Shape;172;p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 flipH="1" rot="-1834854">
              <a:off x="3960746" y="1752726"/>
              <a:ext cx="2224404" cy="1234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 rot="5400000">
              <a:off x="4980700" y="1775819"/>
              <a:ext cx="2522440" cy="10579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ragonfly.png" id="174" name="Google Shape;174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/>
          <p:nvPr/>
        </p:nvSpPr>
        <p:spPr>
          <a:xfrm>
            <a:off x="9169273" y="6019694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9074654" y="1252603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9026047" y="3416425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2131171" y="4964223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-74258" y="1843890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12565708" y="5449753"/>
            <a:ext cx="511785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oppins"/>
              <a:buNone/>
            </a:pPr>
            <a:r>
              <a:rPr b="1" i="0" lang="nl-BE" sz="3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parasites of medical or veterinary importance are excluded</a:t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12676" y="-3931"/>
            <a:ext cx="11045279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Parasite diversity</a:t>
            </a:r>
            <a:endParaRPr b="1" i="0" sz="80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16232389" y="5981137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25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3341576" y="7075165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5997406" y="875411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6381544" y="2723175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 color.png" id="187" name="Google Shape;187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188" name="Google Shape;188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-179567" y="7075165"/>
            <a:ext cx="2228850" cy="211094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91" name="Google Shape;191;p6"/>
          <p:cNvGrpSpPr/>
          <p:nvPr/>
        </p:nvGrpSpPr>
        <p:grpSpPr>
          <a:xfrm>
            <a:off x="48318" y="9339739"/>
            <a:ext cx="11608922" cy="612201"/>
            <a:chOff x="49875" y="8858875"/>
            <a:chExt cx="16775084" cy="612201"/>
          </a:xfrm>
        </p:grpSpPr>
        <p:sp>
          <p:nvSpPr>
            <p:cNvPr id="192" name="Google Shape;192;p6"/>
            <p:cNvSpPr/>
            <p:nvPr/>
          </p:nvSpPr>
          <p:spPr>
            <a:xfrm>
              <a:off x="49875" y="8858875"/>
              <a:ext cx="16775084" cy="612201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49875" y="8882172"/>
              <a:ext cx="167750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i="0" lang="nl-BE" sz="32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Parasites make more than 50% of worldwide biodiversity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agonfly.png"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is One Health? | Center for One Health Research" id="199" name="Google Shape;19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057" y="1815607"/>
            <a:ext cx="6550483" cy="679066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 txBox="1"/>
          <p:nvPr/>
        </p:nvSpPr>
        <p:spPr>
          <a:xfrm>
            <a:off x="12676" y="-3931"/>
            <a:ext cx="12967141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Parasitology &amp; One Health</a:t>
            </a:r>
            <a:endParaRPr b="1" i="0" sz="80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5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335555">
            <a:off x="8225630" y="3180153"/>
            <a:ext cx="5160274" cy="220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272994" y="5084079"/>
            <a:ext cx="1188722" cy="3855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color.png" id="204" name="Google Shape;20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205" name="Google Shape;20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agonfly.png" id="211" name="Google Shape;2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 txBox="1"/>
          <p:nvPr/>
        </p:nvSpPr>
        <p:spPr>
          <a:xfrm>
            <a:off x="12676" y="8420418"/>
            <a:ext cx="10096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Helvetica Neue"/>
              <a:buNone/>
            </a:pPr>
            <a:r>
              <a:rPr b="1" i="0" lang="nl-BE" sz="1800" u="none" cap="none" strike="noStrike">
                <a:solidFill>
                  <a:srgbClr val="2125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Hudson et al 2006, </a:t>
            </a:r>
            <a:r>
              <a:rPr b="1" i="1" lang="nl-BE" sz="1800" u="none" cap="none" strike="noStrike">
                <a:solidFill>
                  <a:srgbClr val="2125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Trends in Ecology and Evolution</a:t>
            </a:r>
            <a:endParaRPr b="0" i="1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12676" y="-3931"/>
            <a:ext cx="12967141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Parasitology &amp; One Health</a:t>
            </a:r>
            <a:endParaRPr b="1" i="0" sz="80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/>
          </a:blip>
          <a:srcRect b="0" l="0" r="34470" t="0"/>
          <a:stretch/>
        </p:blipFill>
        <p:spPr>
          <a:xfrm>
            <a:off x="467789" y="1515281"/>
            <a:ext cx="9203153" cy="595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33" y="6572065"/>
            <a:ext cx="1905192" cy="190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348054">
            <a:off x="13031193" y="2850349"/>
            <a:ext cx="1643695" cy="49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36698" y="4875566"/>
            <a:ext cx="1188722" cy="385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99124" y="6048453"/>
            <a:ext cx="3438151" cy="2496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 rotWithShape="1">
          <a:blip r:embed="rId9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8"/>
          <p:cNvGrpSpPr/>
          <p:nvPr/>
        </p:nvGrpSpPr>
        <p:grpSpPr>
          <a:xfrm>
            <a:off x="137883" y="8842875"/>
            <a:ext cx="11608922" cy="612201"/>
            <a:chOff x="49875" y="8858875"/>
            <a:chExt cx="16775084" cy="612201"/>
          </a:xfrm>
        </p:grpSpPr>
        <p:sp>
          <p:nvSpPr>
            <p:cNvPr id="221" name="Google Shape;221;p8"/>
            <p:cNvSpPr/>
            <p:nvPr/>
          </p:nvSpPr>
          <p:spPr>
            <a:xfrm>
              <a:off x="49875" y="8858875"/>
              <a:ext cx="16775084" cy="612201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49875" y="8882172"/>
              <a:ext cx="1677508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Palatino Linotype"/>
                <a:buNone/>
              </a:pPr>
              <a:r>
                <a:rPr b="1" i="0" lang="nl-BE" sz="3200" u="none" cap="none" strike="noStrike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75% of the links in food webs involve a parasitic species</a:t>
              </a:r>
              <a:endParaRPr/>
            </a:p>
          </p:txBody>
        </p:sp>
      </p:grpSp>
      <p:pic>
        <p:nvPicPr>
          <p:cNvPr descr="logo color.png" id="223" name="Google Shape;223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224" name="Google Shape;224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agonfly.png" id="230" name="Google Shape;2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2335" y="1654940"/>
            <a:ext cx="6019801" cy="35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12676" y="8420418"/>
            <a:ext cx="100965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Helvetica Neue"/>
              <a:buNone/>
            </a:pPr>
            <a:r>
              <a:rPr b="1" i="0" lang="nl-BE" sz="2000" u="none" cap="none" strike="noStrike">
                <a:solidFill>
                  <a:srgbClr val="2125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Hudson et al 2006, </a:t>
            </a:r>
            <a:r>
              <a:rPr b="1" i="1" lang="nl-BE" sz="2000" u="none" cap="none" strike="noStrike">
                <a:solidFill>
                  <a:srgbClr val="2125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Trends in Ecology and Evolution</a:t>
            </a:r>
            <a:endParaRPr b="0" i="1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12676" y="-3931"/>
            <a:ext cx="12967141" cy="1039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0"/>
              <a:buFont typeface="Helvetica Neue"/>
              <a:buNone/>
            </a:pPr>
            <a:r>
              <a:rPr b="1" i="0" lang="nl-BE" sz="8000" u="none" cap="none" strike="noStrike">
                <a:solidFill>
                  <a:srgbClr val="E36C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Parasitology &amp; One Health</a:t>
            </a:r>
            <a:endParaRPr b="1" i="0" sz="8000" u="none" cap="none" strike="noStrike">
              <a:solidFill>
                <a:srgbClr val="E36C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3" name="Google Shape;23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789" y="1515281"/>
            <a:ext cx="14044201" cy="595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33" y="6572065"/>
            <a:ext cx="1905192" cy="190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6">
            <a:alphaModFix/>
          </a:blip>
          <a:srcRect b="0" l="8728" r="0" t="0"/>
          <a:stretch/>
        </p:blipFill>
        <p:spPr>
          <a:xfrm>
            <a:off x="14501464" y="-146062"/>
            <a:ext cx="5162550" cy="319884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/>
          <p:nvPr/>
        </p:nvSpPr>
        <p:spPr>
          <a:xfrm>
            <a:off x="137883" y="8842875"/>
            <a:ext cx="11608922" cy="612201"/>
          </a:xfrm>
          <a:prstGeom prst="roundRect">
            <a:avLst>
              <a:gd fmla="val 16667" name="adj"/>
            </a:avLst>
          </a:prstGeom>
          <a:solidFill>
            <a:srgbClr val="E36C09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137881" y="8866172"/>
            <a:ext cx="1160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alatino Linotype"/>
              <a:buNone/>
            </a:pPr>
            <a:r>
              <a:rPr b="1" i="0" lang="nl-BE" sz="3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75% of the links in food webs involve a parasitic species</a:t>
            </a:r>
            <a:endParaRPr/>
          </a:p>
        </p:txBody>
      </p:sp>
      <p:pic>
        <p:nvPicPr>
          <p:cNvPr descr="logo color.png" id="238" name="Google Shape;23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890" y="9938899"/>
            <a:ext cx="4989837" cy="131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logos.png" id="239" name="Google Shape;23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173091" y="9987085"/>
            <a:ext cx="6927509" cy="12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8008330" y="10400861"/>
            <a:ext cx="2267045" cy="46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Helvetica Neue"/>
              <a:buNone/>
            </a:pPr>
            <a:r>
              <a:rPr b="1" i="0" lang="nl-B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#RCF24ENCA</a:t>
            </a:r>
            <a:endParaRPr b="1" i="0" sz="24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NIKODINOVIC Aleksandra</dc:creator>
</cp:coreProperties>
</file>