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19"/>
  </p:notesMasterIdLst>
  <p:sldIdLst>
    <p:sldId id="256" r:id="rId3"/>
    <p:sldId id="259" r:id="rId4"/>
    <p:sldId id="293" r:id="rId5"/>
    <p:sldId id="292" r:id="rId6"/>
    <p:sldId id="286" r:id="rId7"/>
    <p:sldId id="299" r:id="rId8"/>
    <p:sldId id="284" r:id="rId9"/>
    <p:sldId id="294" r:id="rId10"/>
    <p:sldId id="300" r:id="rId11"/>
    <p:sldId id="262" r:id="rId12"/>
    <p:sldId id="276" r:id="rId13"/>
    <p:sldId id="302" r:id="rId14"/>
    <p:sldId id="301" r:id="rId15"/>
    <p:sldId id="303" r:id="rId16"/>
    <p:sldId id="296" r:id="rId17"/>
    <p:sldId id="297" r:id="rId18"/>
  </p:sldIdLst>
  <p:sldSz cx="12192000" cy="6858000"/>
  <p:notesSz cx="6889750" cy="100187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Poppins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Lbg/Jgz4N/0kJ9GMop8QKRmePG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IER Maren" initials="FM" lastIdx="1" clrIdx="0">
    <p:extLst>
      <p:ext uri="{19B8F6BF-5375-455C-9EA6-DF929625EA0E}">
        <p15:presenceInfo xmlns:p15="http://schemas.microsoft.com/office/powerpoint/2012/main" userId="S-1-5-21-725345543-1993962763-1060284298-40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72164" autoAdjust="0"/>
  </p:normalViewPr>
  <p:slideViewPr>
    <p:cSldViewPr snapToGrid="0">
      <p:cViewPr varScale="1">
        <p:scale>
          <a:sx n="86" d="100"/>
          <a:sy n="86" d="100"/>
        </p:scale>
        <p:origin x="49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cp10758\Downloads\2-way_linear_interact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9771250735823"/>
          <c:y val="7.9307201458523241E-2"/>
          <c:w val="0.69954490310855255"/>
          <c:h val="0.7941615172119233"/>
        </c:manualLayout>
      </c:layout>
      <c:lineChart>
        <c:grouping val="standard"/>
        <c:varyColors val="0"/>
        <c:ser>
          <c:idx val="0"/>
          <c:order val="0"/>
          <c:tx>
            <c:strRef>
              <c:f>'2 way interactions'!$B$53</c:f>
              <c:strCache>
                <c:ptCount val="1"/>
                <c:pt idx="0">
                  <c:v>Low level of legal literacy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'2 way interactions'!$C$52:$D$52</c:f>
              <c:strCache>
                <c:ptCount val="2"/>
                <c:pt idx="0">
                  <c:v>Low level of CEO's IEO </c:v>
                </c:pt>
                <c:pt idx="1">
                  <c:v>High level of CEO's IEO </c:v>
                </c:pt>
              </c:strCache>
            </c:strRef>
          </c:cat>
          <c:val>
            <c:numRef>
              <c:f>'2 way interactions'!$C$53:$D$53</c:f>
              <c:numCache>
                <c:formatCode>General</c:formatCode>
                <c:ptCount val="2"/>
                <c:pt idx="0">
                  <c:v>-14.395000000000003</c:v>
                </c:pt>
                <c:pt idx="1">
                  <c:v>47.513000000000005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0A-4177-AFA8-A217EFB082D7}"/>
            </c:ext>
          </c:extLst>
        </c:ser>
        <c:ser>
          <c:idx val="1"/>
          <c:order val="1"/>
          <c:tx>
            <c:strRef>
              <c:f>'2 way interactions'!$B$54</c:f>
              <c:strCache>
                <c:ptCount val="1"/>
                <c:pt idx="0">
                  <c:v>High level of legal literacy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'2 way interactions'!$C$52:$D$52</c:f>
              <c:strCache>
                <c:ptCount val="2"/>
                <c:pt idx="0">
                  <c:v>Low level of CEO's IEO </c:v>
                </c:pt>
                <c:pt idx="1">
                  <c:v>High level of CEO's IEO </c:v>
                </c:pt>
              </c:strCache>
            </c:strRef>
          </c:cat>
          <c:val>
            <c:numRef>
              <c:f>'2 way interactions'!$C$54:$D$54</c:f>
              <c:numCache>
                <c:formatCode>General</c:formatCode>
                <c:ptCount val="2"/>
                <c:pt idx="0">
                  <c:v>-1.4410000000000025</c:v>
                </c:pt>
                <c:pt idx="1">
                  <c:v>97.426999999999992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0A-4177-AFA8-A217EFB08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931215"/>
        <c:axId val="1"/>
      </c:lineChart>
      <c:catAx>
        <c:axId val="229931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  <a:effectLst>
            <a:softEdge rad="635000"/>
          </a:effectLst>
        </c:spPr>
        <c:txPr>
          <a:bodyPr rot="0" vert="horz"/>
          <a:lstStyle/>
          <a:p>
            <a:pPr>
              <a:defRPr sz="1175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strRef>
              <c:f>'2 way interactions'!$B$13</c:f>
              <c:strCache>
                <c:ptCount val="1"/>
                <c:pt idx="0">
                  <c:v>Export scope</c:v>
                </c:pt>
              </c:strCache>
            </c:strRef>
          </c:tx>
          <c:layout>
            <c:manualLayout>
              <c:xMode val="edge"/>
              <c:yMode val="edge"/>
              <c:x val="6.5609995662132672E-2"/>
              <c:y val="0.32307745592396386"/>
            </c:manualLayout>
          </c:layout>
          <c:overlay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175" b="1" i="0" u="none" strike="noStrike" baseline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9931215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913178251664066"/>
          <c:y val="0.62650794634922602"/>
          <c:w val="0.21934507747164295"/>
          <c:h val="0.22292433918201174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9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87" rIns="96600" bIns="48287" anchor="b" anchorCtr="0">
            <a:noAutofit/>
          </a:bodyPr>
          <a:lstStyle/>
          <a:p>
            <a:pPr algn="r"/>
            <a:fld id="{00000000-1234-1234-1234-123412341234}" type="slidenum">
              <a:rPr lang="nl-BE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39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53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597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704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spcFirstLastPara="1" wrap="square" lIns="96600" tIns="48287" rIns="96600" bIns="4828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8" name="Google Shape;1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52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70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11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26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19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404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BE" sz="12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BE" sz="12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26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29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nl-BE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nl-BE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17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Red">
  <p:cSld name="5_Title Slide Re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3156" y="5165034"/>
            <a:ext cx="4550278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3434" y="3973189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rrow" type="secHead">
  <p:cSld name="Section Header Arrow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49" name="Google Shape;49;p21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65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Red">
  <p:cSld name="3_Title Slide Re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0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0926" y="5163672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5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127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838200" y="5194329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1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/>
        </p:nvSpPr>
        <p:spPr>
          <a:xfrm>
            <a:off x="0" y="5518568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0094" y="5654389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50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enter">
  <p:cSld name="Blue center">
    <p:bg>
      <p:bgPr>
        <a:solidFill>
          <a:srgbClr val="1CA9E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05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03507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967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enter">
  <p:cSld name="1_Blue center">
    <p:bg>
      <p:bgPr>
        <a:solidFill>
          <a:srgbClr val="03507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 slide">
  <p:cSld name="2_Thank you slide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2" y="2427841"/>
            <a:ext cx="12191998" cy="240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4400"/>
              <a:buFont typeface="Century Gothic"/>
              <a:buNone/>
              <a:defRPr b="1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41" name="Google Shape;141;p35"/>
          <p:cNvSpPr/>
          <p:nvPr/>
        </p:nvSpPr>
        <p:spPr>
          <a:xfrm>
            <a:off x="2" y="1076379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0094" y="1192448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309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Red">
  <p:cSld name="3_Title Slide Re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838200" y="4672310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0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0"/>
          <p:cNvSpPr/>
          <p:nvPr/>
        </p:nvSpPr>
        <p:spPr>
          <a:xfrm>
            <a:off x="0" y="5087637"/>
            <a:ext cx="12192000" cy="1170121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0926" y="5163672"/>
            <a:ext cx="4094658" cy="104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rrow">
  <p:cSld name="Title and content - Arrow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534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12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0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54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98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862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4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ctrTitle"/>
          </p:nvPr>
        </p:nvSpPr>
        <p:spPr>
          <a:xfrm>
            <a:off x="838200" y="1122363"/>
            <a:ext cx="10439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9E1"/>
              </a:buClr>
              <a:buSzPts val="6000"/>
              <a:buFont typeface="Century Gothic"/>
              <a:buNone/>
              <a:defRPr sz="6000">
                <a:solidFill>
                  <a:srgbClr val="1CA9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ubTitle" idx="1"/>
          </p:nvPr>
        </p:nvSpPr>
        <p:spPr>
          <a:xfrm>
            <a:off x="838200" y="3602038"/>
            <a:ext cx="10439400" cy="127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838200" y="5194329"/>
            <a:ext cx="10439400" cy="26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252"/>
              </a:buClr>
              <a:buSzPts val="1800"/>
              <a:buNone/>
              <a:defRPr sz="1800" i="1">
                <a:solidFill>
                  <a:srgbClr val="52525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9067" y="5636114"/>
            <a:ext cx="1478844" cy="53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1" descr="https://www.uhasselt.be/images/DCM/huisstijl/2017/logo/download/UHasselt-ligg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7971" y="5672666"/>
            <a:ext cx="2083334" cy="49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/>
        </p:nvSpPr>
        <p:spPr>
          <a:xfrm>
            <a:off x="0" y="5518568"/>
            <a:ext cx="12192000" cy="739190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Google Shape;1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0094" y="5654389"/>
            <a:ext cx="2083334" cy="49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enter">
  <p:cSld name="Blue center">
    <p:bg>
      <p:bgPr>
        <a:solidFill>
          <a:srgbClr val="1CA9E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03507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400"/>
              <a:buNone/>
              <a:defRPr sz="24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enter">
  <p:cSld name="1_Blue center">
    <p:bg>
      <p:bgPr>
        <a:solidFill>
          <a:srgbClr val="03507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2" y="1809753"/>
            <a:ext cx="12191998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Arrow">
  <p:cSld name="Title and content - Arrow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rgbClr val="1C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321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650630" y="1157532"/>
            <a:ext cx="11112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GB" sz="3700" dirty="0"/>
              <a:t>Navigating global waters: CEO’s legal literacy as a moderator of the SME’s internationalization process</a:t>
            </a:r>
            <a:endParaRPr lang="en-US" sz="3700" dirty="0">
              <a:solidFill>
                <a:srgbClr val="00B0F0"/>
              </a:solidFill>
            </a:endParaRPr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838200" y="462387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2000" i="1" dirty="0"/>
              <a:t>Maren </a:t>
            </a:r>
            <a:r>
              <a:rPr lang="nl-BE" sz="2000" i="1" dirty="0" err="1"/>
              <a:t>Forier</a:t>
            </a:r>
            <a:r>
              <a:rPr lang="nl-BE" sz="2000" i="1" dirty="0"/>
              <a:t>, Nadine </a:t>
            </a:r>
            <a:r>
              <a:rPr lang="nl-BE" sz="2000" i="1" dirty="0" err="1"/>
              <a:t>Lybaert</a:t>
            </a:r>
            <a:r>
              <a:rPr lang="nl-BE" sz="2000" i="1" dirty="0"/>
              <a:t>, Maarten </a:t>
            </a:r>
            <a:r>
              <a:rPr lang="nl-BE" sz="2000" i="1" dirty="0" err="1"/>
              <a:t>Corten</a:t>
            </a:r>
            <a:r>
              <a:rPr lang="nl-BE" sz="2000" i="1" dirty="0"/>
              <a:t>, Niels </a:t>
            </a:r>
            <a:r>
              <a:rPr lang="nl-BE" sz="2000" i="1" dirty="0" err="1"/>
              <a:t>Appermont</a:t>
            </a:r>
            <a:r>
              <a:rPr lang="nl-BE" sz="2000" i="1" dirty="0"/>
              <a:t>, Tensie </a:t>
            </a:r>
            <a:r>
              <a:rPr lang="nl-BE" sz="2000" i="1" dirty="0" err="1"/>
              <a:t>Steijvers</a:t>
            </a:r>
            <a:endParaRPr sz="2000" i="1" dirty="0"/>
          </a:p>
        </p:txBody>
      </p:sp>
      <p:sp>
        <p:nvSpPr>
          <p:cNvPr id="5" name="Google Shape;201;p1">
            <a:extLst>
              <a:ext uri="{FF2B5EF4-FFF2-40B4-BE49-F238E27FC236}">
                <a16:creationId xmlns:a16="http://schemas.microsoft.com/office/drawing/2014/main" id="{17B6CD69-F222-47DF-B279-C8702EA5C186}"/>
              </a:ext>
            </a:extLst>
          </p:cNvPr>
          <p:cNvSpPr txBox="1">
            <a:spLocks/>
          </p:cNvSpPr>
          <p:nvPr/>
        </p:nvSpPr>
        <p:spPr>
          <a:xfrm>
            <a:off x="838200" y="5415472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nl-BE" b="1" dirty="0">
                <a:solidFill>
                  <a:schemeClr val="bg1"/>
                </a:solidFill>
              </a:rPr>
              <a:t>SPGC Global Family Business </a:t>
            </a:r>
            <a:r>
              <a:rPr lang="nl-BE" b="1" dirty="0" err="1">
                <a:solidFill>
                  <a:schemeClr val="bg1"/>
                </a:solidFill>
              </a:rPr>
              <a:t>Summit</a:t>
            </a:r>
            <a:r>
              <a:rPr lang="nl-BE" b="1" dirty="0">
                <a:solidFill>
                  <a:schemeClr val="bg1"/>
                </a:solidFill>
              </a:rPr>
              <a:t>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5DF3-F034-4360-9168-8E1CD33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20927-08A9-4C83-9CF5-5E1221FE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229" y="1932156"/>
            <a:ext cx="11959771" cy="4703031"/>
          </a:xfrm>
        </p:spPr>
        <p:txBody>
          <a:bodyPr>
            <a:normAutofit/>
          </a:bodyPr>
          <a:lstStyle/>
          <a:p>
            <a:pPr marL="6858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858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858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858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28600" indent="0" algn="l">
              <a:lnSpc>
                <a:spcPct val="150000"/>
              </a:lnSpc>
            </a:pPr>
            <a:endParaRPr lang="en-US" dirty="0"/>
          </a:p>
          <a:p>
            <a:pPr marL="228600" indent="0" algn="l">
              <a:lnSpc>
                <a:spcPct val="150000"/>
              </a:lnSpc>
            </a:pPr>
            <a:endParaRPr lang="en-GB" dirty="0"/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phic 5" descr="Controlelijst RTL">
            <a:extLst>
              <a:ext uri="{FF2B5EF4-FFF2-40B4-BE49-F238E27FC236}">
                <a16:creationId xmlns:a16="http://schemas.microsoft.com/office/drawing/2014/main" id="{C10FC3B2-86C8-42B4-8B55-67FA40068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108" y="337762"/>
            <a:ext cx="1352930" cy="1352930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AA5A6E29-67D6-433C-BFE7-F2BC49FBFC50}"/>
              </a:ext>
            </a:extLst>
          </p:cNvPr>
          <p:cNvGrpSpPr/>
          <p:nvPr/>
        </p:nvGrpSpPr>
        <p:grpSpPr>
          <a:xfrm>
            <a:off x="1386988" y="2119793"/>
            <a:ext cx="3771165" cy="4327755"/>
            <a:chOff x="0" y="0"/>
            <a:chExt cx="1469316" cy="165599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9C3FFD4-FCCF-4295-93E7-4F28A8504C93}"/>
                </a:ext>
              </a:extLst>
            </p:cNvPr>
            <p:cNvSpPr/>
            <p:nvPr/>
          </p:nvSpPr>
          <p:spPr>
            <a:xfrm>
              <a:off x="0" y="0"/>
              <a:ext cx="1469316" cy="1655998"/>
            </a:xfrm>
            <a:custGeom>
              <a:avLst/>
              <a:gdLst/>
              <a:ahLst/>
              <a:cxnLst/>
              <a:rect l="l" t="t" r="r" b="b"/>
              <a:pathLst>
                <a:path w="1469316" h="1655998">
                  <a:moveTo>
                    <a:pt x="53144" y="0"/>
                  </a:moveTo>
                  <a:lnTo>
                    <a:pt x="1416172" y="0"/>
                  </a:lnTo>
                  <a:cubicBezTo>
                    <a:pt x="1430267" y="0"/>
                    <a:pt x="1443784" y="5599"/>
                    <a:pt x="1453751" y="15566"/>
                  </a:cubicBezTo>
                  <a:cubicBezTo>
                    <a:pt x="1463717" y="25532"/>
                    <a:pt x="1469316" y="39050"/>
                    <a:pt x="1469316" y="53144"/>
                  </a:cubicBezTo>
                  <a:lnTo>
                    <a:pt x="1469316" y="1602853"/>
                  </a:lnTo>
                  <a:cubicBezTo>
                    <a:pt x="1469316" y="1616948"/>
                    <a:pt x="1463717" y="1630466"/>
                    <a:pt x="1453751" y="1640432"/>
                  </a:cubicBezTo>
                  <a:cubicBezTo>
                    <a:pt x="1443784" y="1650399"/>
                    <a:pt x="1430267" y="1655998"/>
                    <a:pt x="1416172" y="1655998"/>
                  </a:cubicBezTo>
                  <a:lnTo>
                    <a:pt x="53144" y="1655998"/>
                  </a:lnTo>
                  <a:cubicBezTo>
                    <a:pt x="39050" y="1655998"/>
                    <a:pt x="25532" y="1650399"/>
                    <a:pt x="15566" y="1640432"/>
                  </a:cubicBezTo>
                  <a:cubicBezTo>
                    <a:pt x="5599" y="1630466"/>
                    <a:pt x="0" y="1616948"/>
                    <a:pt x="0" y="1602853"/>
                  </a:cubicBezTo>
                  <a:lnTo>
                    <a:pt x="0" y="53144"/>
                  </a:lnTo>
                  <a:cubicBezTo>
                    <a:pt x="0" y="39050"/>
                    <a:pt x="5599" y="25532"/>
                    <a:pt x="15566" y="15566"/>
                  </a:cubicBezTo>
                  <a:cubicBezTo>
                    <a:pt x="25532" y="5599"/>
                    <a:pt x="39050" y="0"/>
                    <a:pt x="531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7361D7-2F49-4D28-A1C7-83074B22260A}"/>
                </a:ext>
              </a:extLst>
            </p:cNvPr>
            <p:cNvSpPr txBox="1"/>
            <p:nvPr/>
          </p:nvSpPr>
          <p:spPr>
            <a:xfrm>
              <a:off x="0" y="-19050"/>
              <a:ext cx="1469316" cy="16750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BF783DDD-A7F9-4058-B193-364CB29F849E}"/>
              </a:ext>
            </a:extLst>
          </p:cNvPr>
          <p:cNvSpPr/>
          <p:nvPr/>
        </p:nvSpPr>
        <p:spPr>
          <a:xfrm>
            <a:off x="7582635" y="2119793"/>
            <a:ext cx="3771165" cy="4327755"/>
          </a:xfrm>
          <a:custGeom>
            <a:avLst/>
            <a:gdLst/>
            <a:ahLst/>
            <a:cxnLst/>
            <a:rect l="l" t="t" r="r" b="b"/>
            <a:pathLst>
              <a:path w="1469316" h="1655998">
                <a:moveTo>
                  <a:pt x="53144" y="0"/>
                </a:moveTo>
                <a:lnTo>
                  <a:pt x="1416172" y="0"/>
                </a:lnTo>
                <a:cubicBezTo>
                  <a:pt x="1430267" y="0"/>
                  <a:pt x="1443784" y="5599"/>
                  <a:pt x="1453751" y="15566"/>
                </a:cubicBezTo>
                <a:cubicBezTo>
                  <a:pt x="1463717" y="25532"/>
                  <a:pt x="1469316" y="39050"/>
                  <a:pt x="1469316" y="53144"/>
                </a:cubicBezTo>
                <a:lnTo>
                  <a:pt x="1469316" y="1602853"/>
                </a:lnTo>
                <a:cubicBezTo>
                  <a:pt x="1469316" y="1616948"/>
                  <a:pt x="1463717" y="1630466"/>
                  <a:pt x="1453751" y="1640432"/>
                </a:cubicBezTo>
                <a:cubicBezTo>
                  <a:pt x="1443784" y="1650399"/>
                  <a:pt x="1430267" y="1655998"/>
                  <a:pt x="1416172" y="1655998"/>
                </a:cubicBezTo>
                <a:lnTo>
                  <a:pt x="53144" y="1655998"/>
                </a:lnTo>
                <a:cubicBezTo>
                  <a:pt x="39050" y="1655998"/>
                  <a:pt x="25532" y="1650399"/>
                  <a:pt x="15566" y="1640432"/>
                </a:cubicBezTo>
                <a:cubicBezTo>
                  <a:pt x="5599" y="1630466"/>
                  <a:pt x="0" y="1616948"/>
                  <a:pt x="0" y="1602853"/>
                </a:cubicBezTo>
                <a:lnTo>
                  <a:pt x="0" y="53144"/>
                </a:lnTo>
                <a:cubicBezTo>
                  <a:pt x="0" y="39050"/>
                  <a:pt x="5599" y="25532"/>
                  <a:pt x="15566" y="15566"/>
                </a:cubicBezTo>
                <a:cubicBezTo>
                  <a:pt x="25532" y="5599"/>
                  <a:pt x="39050" y="0"/>
                  <a:pt x="53144" y="0"/>
                </a:cubicBezTo>
                <a:close/>
              </a:path>
            </a:pathLst>
          </a:custGeom>
          <a:solidFill>
            <a:srgbClr val="FFFFFF">
              <a:alpha val="98824"/>
            </a:srgbClr>
          </a:solidFill>
        </p:spPr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2EB09E81-1C23-48C9-9D40-3E6B683F2FD2}"/>
              </a:ext>
            </a:extLst>
          </p:cNvPr>
          <p:cNvSpPr txBox="1"/>
          <p:nvPr/>
        </p:nvSpPr>
        <p:spPr>
          <a:xfrm>
            <a:off x="232229" y="2343671"/>
            <a:ext cx="5081422" cy="3640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Methodology</a:t>
            </a:r>
          </a:p>
          <a:p>
            <a:pPr algn="ctr">
              <a:lnSpc>
                <a:spcPts val="3601"/>
              </a:lnSpc>
            </a:pPr>
            <a:endParaRPr lang="en-US" sz="2200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3601"/>
              </a:lnSpc>
            </a:pPr>
            <a:r>
              <a:rPr lang="en-US" sz="2200" dirty="0">
                <a:solidFill>
                  <a:srgbClr val="100F0D"/>
                </a:solidFill>
                <a:latin typeface="Century Gothic" panose="020B0502020202020204" pitchFamily="34" charset="0"/>
              </a:rPr>
              <a:t>Sample = CEOs of Belgian SMEs</a:t>
            </a:r>
          </a:p>
          <a:p>
            <a:pPr algn="ctr">
              <a:lnSpc>
                <a:spcPts val="3601"/>
              </a:lnSpc>
            </a:pPr>
            <a:r>
              <a:rPr lang="en-US" sz="2200" dirty="0">
                <a:solidFill>
                  <a:srgbClr val="100F0D"/>
                </a:solidFill>
                <a:latin typeface="Century Gothic" panose="020B0502020202020204" pitchFamily="34" charset="0"/>
              </a:rPr>
              <a:t>(N = 209, of which 149 are internationally active)</a:t>
            </a:r>
          </a:p>
          <a:p>
            <a:pPr algn="ctr">
              <a:lnSpc>
                <a:spcPts val="3601"/>
              </a:lnSpc>
            </a:pPr>
            <a:endParaRPr lang="en-US" sz="2200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3601"/>
              </a:lnSpc>
            </a:pPr>
            <a:r>
              <a:rPr lang="en-US" sz="2200" dirty="0">
                <a:solidFill>
                  <a:srgbClr val="100F0D"/>
                </a:solidFill>
                <a:latin typeface="Century Gothic" panose="020B0502020202020204" pitchFamily="34" charset="0"/>
              </a:rPr>
              <a:t>Questionnaire survey approach </a:t>
            </a:r>
          </a:p>
          <a:p>
            <a:pPr algn="ctr">
              <a:lnSpc>
                <a:spcPts val="3601"/>
              </a:lnSpc>
            </a:pPr>
            <a:r>
              <a:rPr lang="en-US" sz="2200" dirty="0">
                <a:solidFill>
                  <a:srgbClr val="100F0D"/>
                </a:solidFill>
                <a:latin typeface="Century Gothic" panose="020B0502020202020204" pitchFamily="34" charset="0"/>
              </a:rPr>
              <a:t>OLS regressions 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5D1ABC47-AFB6-48D9-A751-56A0D9AE6160}"/>
              </a:ext>
            </a:extLst>
          </p:cNvPr>
          <p:cNvSpPr txBox="1"/>
          <p:nvPr/>
        </p:nvSpPr>
        <p:spPr>
          <a:xfrm>
            <a:off x="6606486" y="2343671"/>
            <a:ext cx="5081422" cy="5743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Create own measure of CEO’s level of basic legal literacy</a:t>
            </a:r>
          </a:p>
          <a:p>
            <a:pPr algn="ctr"/>
            <a:endParaRPr lang="en-US" sz="2200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Focus on Belgian Company law: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</a:rPr>
              <a:t>= related to own role and legal relationship with the firm </a:t>
            </a:r>
          </a:p>
          <a:p>
            <a:pPr algn="ctr"/>
            <a:endParaRPr lang="en-US" sz="2000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Not aware of these topics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100F0D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Not aware of more complex legal topics (internationalization) </a:t>
            </a:r>
            <a:endParaRPr lang="en-US" sz="2000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3601"/>
              </a:lnSpc>
            </a:pPr>
            <a:endParaRPr lang="en-US" sz="2572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3601"/>
              </a:lnSpc>
            </a:pPr>
            <a:endParaRPr lang="en-US" sz="2572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3601"/>
              </a:lnSpc>
            </a:pPr>
            <a:endParaRPr lang="en-US" sz="2572" dirty="0">
              <a:solidFill>
                <a:srgbClr val="100F0D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3601"/>
              </a:lnSpc>
            </a:pPr>
            <a:endParaRPr lang="en-US" sz="2572" dirty="0">
              <a:solidFill>
                <a:srgbClr val="100F0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2090-F9B3-4EA4-8666-81A3A648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BDF10-45D5-41B3-B796-7B00D86D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6056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469D6-56BE-4859-ADE2-5767C078AD4E}"/>
              </a:ext>
            </a:extLst>
          </p:cNvPr>
          <p:cNvSpPr txBox="1"/>
          <p:nvPr/>
        </p:nvSpPr>
        <p:spPr>
          <a:xfrm>
            <a:off x="465991" y="1922523"/>
            <a:ext cx="11913577" cy="5177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0"/>
              </a:lnSpc>
            </a:pPr>
            <a:r>
              <a:rPr lang="en-US" sz="2200" b="1" spc="77" dirty="0">
                <a:solidFill>
                  <a:srgbClr val="130E0C"/>
                </a:solidFill>
                <a:latin typeface="Century Gothic" panose="020B0502020202020204" pitchFamily="34" charset="0"/>
              </a:rPr>
              <a:t>Direct effect: IEO – Degree of internationalization (=firm’s export scope)</a:t>
            </a:r>
          </a:p>
          <a:p>
            <a:pPr>
              <a:lnSpc>
                <a:spcPts val="5270"/>
              </a:lnSpc>
            </a:pPr>
            <a:r>
              <a:rPr lang="en-US" sz="2200" spc="77" dirty="0">
                <a:solidFill>
                  <a:srgbClr val="130E0C"/>
                </a:solidFill>
                <a:latin typeface="Century Gothic" panose="020B0502020202020204" pitchFamily="34" charset="0"/>
              </a:rPr>
              <a:t>β = ,840; p &lt; 0,01</a:t>
            </a:r>
          </a:p>
          <a:p>
            <a:pPr>
              <a:lnSpc>
                <a:spcPts val="5270"/>
              </a:lnSpc>
            </a:pPr>
            <a:r>
              <a:rPr lang="en-US" sz="2200" spc="77" dirty="0">
                <a:solidFill>
                  <a:schemeClr val="accent2"/>
                </a:solidFill>
                <a:latin typeface="Century Gothic" panose="020B0502020202020204" pitchFamily="34" charset="0"/>
              </a:rPr>
              <a:t>        </a:t>
            </a:r>
            <a:r>
              <a:rPr lang="en-US" sz="2200" spc="77" dirty="0">
                <a:solidFill>
                  <a:schemeClr val="accent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spc="77" dirty="0">
                <a:solidFill>
                  <a:schemeClr val="accent2"/>
                </a:solidFill>
                <a:latin typeface="Century Gothic" panose="020B0502020202020204" pitchFamily="34" charset="0"/>
              </a:rPr>
              <a:t>Hypothesis 1 supported</a:t>
            </a:r>
          </a:p>
          <a:p>
            <a:pPr>
              <a:lnSpc>
                <a:spcPts val="5270"/>
              </a:lnSpc>
            </a:pPr>
            <a:endParaRPr lang="en-US" sz="2200" spc="77" dirty="0">
              <a:solidFill>
                <a:srgbClr val="130E0C"/>
              </a:solidFill>
              <a:latin typeface="Century Gothic" panose="020B0502020202020204" pitchFamily="34" charset="0"/>
            </a:endParaRPr>
          </a:p>
          <a:p>
            <a:pPr>
              <a:lnSpc>
                <a:spcPts val="5270"/>
              </a:lnSpc>
            </a:pPr>
            <a:r>
              <a:rPr lang="en-US" sz="2200" b="1" spc="77" dirty="0">
                <a:solidFill>
                  <a:srgbClr val="130E0C"/>
                </a:solidFill>
                <a:latin typeface="Century Gothic" panose="020B0502020202020204" pitchFamily="34" charset="0"/>
              </a:rPr>
              <a:t>Interaction effect of LEGALL on IEO – Export scope </a:t>
            </a:r>
          </a:p>
          <a:p>
            <a:pPr>
              <a:lnSpc>
                <a:spcPts val="5270"/>
              </a:lnSpc>
            </a:pPr>
            <a:r>
              <a:rPr lang="en-US" sz="2200" spc="77" dirty="0">
                <a:solidFill>
                  <a:srgbClr val="130E0C"/>
                </a:solidFill>
                <a:latin typeface="Century Gothic" panose="020B0502020202020204" pitchFamily="34" charset="0"/>
              </a:rPr>
              <a:t>β = 0,140; p &lt; 0.05</a:t>
            </a:r>
          </a:p>
          <a:p>
            <a:pPr algn="l">
              <a:lnSpc>
                <a:spcPts val="5270"/>
              </a:lnSpc>
            </a:pPr>
            <a:r>
              <a:rPr lang="en-US" sz="2200" spc="77" dirty="0">
                <a:solidFill>
                  <a:schemeClr val="accent2"/>
                </a:solidFill>
                <a:latin typeface="Century Gothic" panose="020B0502020202020204" pitchFamily="34" charset="0"/>
              </a:rPr>
              <a:t>        </a:t>
            </a:r>
            <a:r>
              <a:rPr lang="en-US" sz="2200" spc="77" dirty="0">
                <a:solidFill>
                  <a:schemeClr val="accent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sz="2200" spc="77" dirty="0">
                <a:solidFill>
                  <a:schemeClr val="accent2"/>
                </a:solidFill>
                <a:latin typeface="Century Gothic" panose="020B0502020202020204" pitchFamily="34" charset="0"/>
              </a:rPr>
              <a:t>Hypothesis 2 supported</a:t>
            </a:r>
          </a:p>
          <a:p>
            <a:pPr algn="r">
              <a:lnSpc>
                <a:spcPts val="3740"/>
              </a:lnSpc>
            </a:pPr>
            <a:r>
              <a:rPr lang="en-US" sz="2200" spc="55" dirty="0">
                <a:solidFill>
                  <a:srgbClr val="130E0C"/>
                </a:solidFill>
                <a:latin typeface="Poppins"/>
              </a:rPr>
              <a:t>   </a:t>
            </a:r>
          </a:p>
        </p:txBody>
      </p:sp>
      <p:pic>
        <p:nvPicPr>
          <p:cNvPr id="8" name="Graphic 7" descr="Onderzoek">
            <a:extLst>
              <a:ext uri="{FF2B5EF4-FFF2-40B4-BE49-F238E27FC236}">
                <a16:creationId xmlns:a16="http://schemas.microsoft.com/office/drawing/2014/main" id="{E9159B9C-3551-4385-9FCB-EFE518CAF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517" y="361118"/>
            <a:ext cx="1134035" cy="11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2090-F9B3-4EA4-8666-81A3A648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BDF10-45D5-41B3-B796-7B00D86D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6056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469D6-56BE-4859-ADE2-5767C078AD4E}"/>
              </a:ext>
            </a:extLst>
          </p:cNvPr>
          <p:cNvSpPr txBox="1"/>
          <p:nvPr/>
        </p:nvSpPr>
        <p:spPr>
          <a:xfrm>
            <a:off x="465991" y="1922523"/>
            <a:ext cx="11913577" cy="42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740"/>
              </a:lnSpc>
            </a:pPr>
            <a:r>
              <a:rPr lang="en-US" sz="2200" spc="55" dirty="0">
                <a:solidFill>
                  <a:srgbClr val="130E0C"/>
                </a:solidFill>
                <a:latin typeface="Poppins"/>
              </a:rPr>
              <a:t>   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9D83B0FA-7921-4BB6-9B8E-4B36E6CD4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231861"/>
              </p:ext>
            </p:extLst>
          </p:nvPr>
        </p:nvGraphicFramePr>
        <p:xfrm>
          <a:off x="838200" y="1922523"/>
          <a:ext cx="7130562" cy="447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8947E8F7-98E1-46B5-A649-5D7E01B2AD90}"/>
              </a:ext>
            </a:extLst>
          </p:cNvPr>
          <p:cNvSpPr/>
          <p:nvPr/>
        </p:nvSpPr>
        <p:spPr>
          <a:xfrm>
            <a:off x="7620733" y="2876791"/>
            <a:ext cx="4456236" cy="2567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i="1" dirty="0">
                <a:solidFill>
                  <a:schemeClr val="accent2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Positive effect of the CEO’s IEO on the firm’s degree of internationalization will be larger when the CEO possesses a high level of legal literacy</a:t>
            </a:r>
            <a:endParaRPr lang="en-GB" sz="22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7E5973E-AFFD-4517-AE82-339CD62C1F55}"/>
              </a:ext>
            </a:extLst>
          </p:cNvPr>
          <p:cNvCxnSpPr>
            <a:cxnSpLocks/>
          </p:cNvCxnSpPr>
          <p:nvPr/>
        </p:nvCxnSpPr>
        <p:spPr>
          <a:xfrm>
            <a:off x="6857830" y="4030615"/>
            <a:ext cx="64493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Graphic 9" descr="Onderzoek">
            <a:extLst>
              <a:ext uri="{FF2B5EF4-FFF2-40B4-BE49-F238E27FC236}">
                <a16:creationId xmlns:a16="http://schemas.microsoft.com/office/drawing/2014/main" id="{1130724D-AF57-4A89-AC9F-8DAEA6CDE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518" y="361119"/>
            <a:ext cx="1125070" cy="11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02090-F9B3-4EA4-8666-81A3A648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Contributions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469D6-56BE-4859-ADE2-5767C078AD4E}"/>
              </a:ext>
            </a:extLst>
          </p:cNvPr>
          <p:cNvSpPr txBox="1"/>
          <p:nvPr/>
        </p:nvSpPr>
        <p:spPr>
          <a:xfrm>
            <a:off x="646961" y="1996719"/>
            <a:ext cx="1150767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200" spc="77" dirty="0">
                <a:solidFill>
                  <a:schemeClr val="tx1"/>
                </a:solidFill>
                <a:latin typeface="Century Gothic" panose="020B0502020202020204" pitchFamily="34" charset="0"/>
              </a:rPr>
              <a:t>CEOs’ level of legal literacy drives the process of international intentions and (more) </a:t>
            </a:r>
            <a:r>
              <a:rPr lang="nl-BE" sz="2200" spc="77" dirty="0">
                <a:solidFill>
                  <a:schemeClr val="tx1"/>
                </a:solidFill>
                <a:latin typeface="Century Gothic" panose="020B0502020202020204" pitchFamily="34" charset="0"/>
              </a:rPr>
              <a:t>SME </a:t>
            </a:r>
            <a:r>
              <a:rPr lang="nl-BE" sz="2200" spc="77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internationalization</a:t>
            </a:r>
            <a:endParaRPr lang="en-US" sz="2200" spc="55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804B9D5-FF55-40C5-94EA-B9564FE96452}"/>
              </a:ext>
            </a:extLst>
          </p:cNvPr>
          <p:cNvSpPr/>
          <p:nvPr/>
        </p:nvSpPr>
        <p:spPr>
          <a:xfrm>
            <a:off x="606662" y="3158189"/>
            <a:ext cx="112805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spc="77" dirty="0">
                <a:solidFill>
                  <a:schemeClr val="tx1"/>
                </a:solidFill>
                <a:latin typeface="Century Gothic" panose="020B0502020202020204" pitchFamily="34" charset="0"/>
              </a:rPr>
              <a:t>Invest in legal literacy and CEO capabilities </a:t>
            </a:r>
            <a:endParaRPr lang="en-GB" sz="2200" spc="55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0F72B4C-702F-45AE-BD7B-3FF70998179F}"/>
              </a:ext>
            </a:extLst>
          </p:cNvPr>
          <p:cNvSpPr txBox="1"/>
          <p:nvPr/>
        </p:nvSpPr>
        <p:spPr>
          <a:xfrm>
            <a:off x="606661" y="4184174"/>
            <a:ext cx="1154797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200" spc="77" dirty="0">
                <a:solidFill>
                  <a:schemeClr val="tx1"/>
                </a:solidFill>
                <a:latin typeface="Century Gothic" panose="020B0502020202020204" pitchFamily="34" charset="0"/>
              </a:rPr>
              <a:t>First study empirically examining the impact of the CEO’s level of legal literacy </a:t>
            </a:r>
            <a:endParaRPr lang="en-GB" sz="2200" spc="55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047983E-698D-4BC1-AB9D-A43027566787}"/>
              </a:ext>
            </a:extLst>
          </p:cNvPr>
          <p:cNvSpPr txBox="1"/>
          <p:nvPr/>
        </p:nvSpPr>
        <p:spPr>
          <a:xfrm>
            <a:off x="606662" y="5019395"/>
            <a:ext cx="1154797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200" spc="77" dirty="0">
                <a:solidFill>
                  <a:schemeClr val="tx1"/>
                </a:solidFill>
                <a:latin typeface="Century Gothic" panose="020B0502020202020204" pitchFamily="34" charset="0"/>
              </a:rPr>
              <a:t>Management education should devote more attention to future manager’s level of legal literacy </a:t>
            </a:r>
            <a:endParaRPr lang="en-GB" sz="2200" spc="55" dirty="0">
              <a:solidFill>
                <a:schemeClr val="tx1"/>
              </a:solidFill>
              <a:latin typeface="Poppins"/>
            </a:endParaRPr>
          </a:p>
        </p:txBody>
      </p:sp>
      <p:pic>
        <p:nvPicPr>
          <p:cNvPr id="16" name="Graphic 15" descr="Gloeilamp">
            <a:extLst>
              <a:ext uri="{FF2B5EF4-FFF2-40B4-BE49-F238E27FC236}">
                <a16:creationId xmlns:a16="http://schemas.microsoft.com/office/drawing/2014/main" id="{CBF913BC-33BB-43B6-9E73-578A3004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77" y="2031784"/>
            <a:ext cx="621317" cy="621317"/>
          </a:xfrm>
          <a:prstGeom prst="rect">
            <a:avLst/>
          </a:prstGeom>
        </p:spPr>
      </p:pic>
      <p:pic>
        <p:nvPicPr>
          <p:cNvPr id="17" name="Graphic 16" descr="Gloeilamp">
            <a:extLst>
              <a:ext uri="{FF2B5EF4-FFF2-40B4-BE49-F238E27FC236}">
                <a16:creationId xmlns:a16="http://schemas.microsoft.com/office/drawing/2014/main" id="{84951CD3-2538-4EAF-9C1E-8EC5E9274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1" y="2937541"/>
            <a:ext cx="621317" cy="621317"/>
          </a:xfrm>
          <a:prstGeom prst="rect">
            <a:avLst/>
          </a:prstGeom>
        </p:spPr>
      </p:pic>
      <p:pic>
        <p:nvPicPr>
          <p:cNvPr id="18" name="Graphic 17" descr="Gloeilamp">
            <a:extLst>
              <a:ext uri="{FF2B5EF4-FFF2-40B4-BE49-F238E27FC236}">
                <a16:creationId xmlns:a16="http://schemas.microsoft.com/office/drawing/2014/main" id="{1F4534DB-FF8D-49E1-9FE4-5076FC9F3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01409"/>
            <a:ext cx="621317" cy="621317"/>
          </a:xfrm>
          <a:prstGeom prst="rect">
            <a:avLst/>
          </a:prstGeom>
        </p:spPr>
      </p:pic>
      <p:pic>
        <p:nvPicPr>
          <p:cNvPr id="19" name="Graphic 18" descr="Gloeilamp">
            <a:extLst>
              <a:ext uri="{FF2B5EF4-FFF2-40B4-BE49-F238E27FC236}">
                <a16:creationId xmlns:a16="http://schemas.microsoft.com/office/drawing/2014/main" id="{00FAEB99-1136-4E6E-AFB7-607CE96D8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1" y="5057787"/>
            <a:ext cx="621317" cy="621317"/>
          </a:xfrm>
          <a:prstGeom prst="rect">
            <a:avLst/>
          </a:prstGeom>
        </p:spPr>
      </p:pic>
      <p:pic>
        <p:nvPicPr>
          <p:cNvPr id="20" name="Graphic 19" descr="Gloeilamp">
            <a:extLst>
              <a:ext uri="{FF2B5EF4-FFF2-40B4-BE49-F238E27FC236}">
                <a16:creationId xmlns:a16="http://schemas.microsoft.com/office/drawing/2014/main" id="{7DDCAAD1-2D50-421E-9B01-700265C0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371" y="138032"/>
            <a:ext cx="1401658" cy="14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"/>
          <p:cNvSpPr txBox="1">
            <a:spLocks noGrp="1"/>
          </p:cNvSpPr>
          <p:nvPr>
            <p:ph type="ctrTitle"/>
          </p:nvPr>
        </p:nvSpPr>
        <p:spPr>
          <a:xfrm>
            <a:off x="627185" y="1041400"/>
            <a:ext cx="11112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GB" sz="3700" dirty="0"/>
              <a:t>Navigating global waters: CEO’s legal literacy as a moderator of the SME’s internationalization process</a:t>
            </a:r>
            <a:endParaRPr lang="en-US" sz="3700" dirty="0">
              <a:solidFill>
                <a:srgbClr val="00B0F0"/>
              </a:solidFill>
            </a:endParaRPr>
          </a:p>
        </p:txBody>
      </p:sp>
      <p:sp>
        <p:nvSpPr>
          <p:cNvPr id="201" name="Google Shape;201;p1"/>
          <p:cNvSpPr txBox="1">
            <a:spLocks noGrp="1"/>
          </p:cNvSpPr>
          <p:nvPr>
            <p:ph type="subTitle" idx="1"/>
          </p:nvPr>
        </p:nvSpPr>
        <p:spPr>
          <a:xfrm>
            <a:off x="838200" y="4623878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2000" i="1" dirty="0"/>
              <a:t>Maren </a:t>
            </a:r>
            <a:r>
              <a:rPr lang="nl-BE" sz="2000" i="1" dirty="0" err="1"/>
              <a:t>Forier</a:t>
            </a:r>
            <a:r>
              <a:rPr lang="nl-BE" sz="2000" i="1" dirty="0"/>
              <a:t>, Nadine </a:t>
            </a:r>
            <a:r>
              <a:rPr lang="nl-BE" sz="2000" i="1" dirty="0" err="1"/>
              <a:t>Lybaert</a:t>
            </a:r>
            <a:r>
              <a:rPr lang="nl-BE" sz="2000" i="1" dirty="0"/>
              <a:t>, Maarten </a:t>
            </a:r>
            <a:r>
              <a:rPr lang="nl-BE" sz="2000" i="1" dirty="0" err="1"/>
              <a:t>Corten</a:t>
            </a:r>
            <a:r>
              <a:rPr lang="nl-BE" sz="2000" i="1" dirty="0"/>
              <a:t>, Niels </a:t>
            </a:r>
            <a:r>
              <a:rPr lang="nl-BE" sz="2000" i="1" dirty="0" err="1"/>
              <a:t>Appermont</a:t>
            </a:r>
            <a:r>
              <a:rPr lang="nl-BE" sz="2000" i="1" dirty="0"/>
              <a:t>, Tensie </a:t>
            </a:r>
            <a:r>
              <a:rPr lang="nl-BE" sz="2000" i="1" dirty="0" err="1"/>
              <a:t>Steijvers</a:t>
            </a:r>
            <a:endParaRPr sz="2000" i="1" dirty="0"/>
          </a:p>
        </p:txBody>
      </p:sp>
      <p:sp>
        <p:nvSpPr>
          <p:cNvPr id="5" name="Google Shape;201;p1">
            <a:extLst>
              <a:ext uri="{FF2B5EF4-FFF2-40B4-BE49-F238E27FC236}">
                <a16:creationId xmlns:a16="http://schemas.microsoft.com/office/drawing/2014/main" id="{17B6CD69-F222-47DF-B279-C8702EA5C186}"/>
              </a:ext>
            </a:extLst>
          </p:cNvPr>
          <p:cNvSpPr txBox="1">
            <a:spLocks/>
          </p:cNvSpPr>
          <p:nvPr/>
        </p:nvSpPr>
        <p:spPr>
          <a:xfrm>
            <a:off x="838200" y="5415472"/>
            <a:ext cx="10439400" cy="9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nl-BE" b="1" dirty="0">
                <a:solidFill>
                  <a:schemeClr val="bg1"/>
                </a:solidFill>
              </a:rPr>
              <a:t>SPGC Global Family Business </a:t>
            </a:r>
            <a:r>
              <a:rPr lang="nl-BE" b="1" dirty="0" err="1">
                <a:solidFill>
                  <a:schemeClr val="bg1"/>
                </a:solidFill>
              </a:rPr>
              <a:t>Summit</a:t>
            </a:r>
            <a:r>
              <a:rPr lang="nl-BE" b="1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10906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F2B6EA7-70A9-4C92-B70C-21A5EAFBDF15}"/>
              </a:ext>
            </a:extLst>
          </p:cNvPr>
          <p:cNvSpPr/>
          <p:nvPr/>
        </p:nvSpPr>
        <p:spPr>
          <a:xfrm>
            <a:off x="234461" y="159128"/>
            <a:ext cx="1195753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The CEO’s level of (basic) legal literacy</a:t>
            </a:r>
          </a:p>
          <a:p>
            <a:pPr algn="just"/>
            <a:endParaRPr lang="en-GB" sz="1800" b="1" u="sng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1) As a director, it is possible to limit your civil and criminal liability by using a management company.</a:t>
            </a:r>
          </a:p>
          <a:p>
            <a:pPr algn="just"/>
            <a:endParaRPr lang="en-GB" sz="1800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2) The CEO is always a director of the firm.</a:t>
            </a:r>
          </a:p>
          <a:p>
            <a:pPr algn="just"/>
            <a:endParaRPr lang="en-GB" sz="1800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3) Within a limited liability company, a director can be held personally liable in the event of the company's bankruptcy.</a:t>
            </a:r>
          </a:p>
          <a:p>
            <a:pPr algn="just"/>
            <a:endParaRPr lang="en-GB" sz="1800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4) A director always has the necessary authority to represent the firm and sign contracts on behalf of the firm.</a:t>
            </a:r>
          </a:p>
          <a:p>
            <a:pPr algn="just"/>
            <a:endParaRPr lang="en-GB" sz="1800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5) A non-executive director who plays a passive role can never be held liable for mistakes made by the board.</a:t>
            </a:r>
          </a:p>
          <a:p>
            <a:pPr algn="just"/>
            <a:endParaRPr lang="en-GB" sz="1800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6) In principle, a corporate director may not engage in activities that compete with those conducted by the managed firm.</a:t>
            </a:r>
          </a:p>
          <a:p>
            <a:pPr algn="just"/>
            <a:endParaRPr lang="en-GB" sz="1800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7) A director is legally obligated to pursue the corporate interest; (h) a director of a firm does not have to be a shareholder of the firm.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9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F2B6EA7-70A9-4C92-B70C-21A5EAFBDF15}"/>
              </a:ext>
            </a:extLst>
          </p:cNvPr>
          <p:cNvSpPr/>
          <p:nvPr/>
        </p:nvSpPr>
        <p:spPr>
          <a:xfrm>
            <a:off x="257909" y="522543"/>
            <a:ext cx="11805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800" dirty="0">
                <a:latin typeface="Century Gothic" panose="020B0502020202020204" pitchFamily="34" charset="0"/>
              </a:rPr>
              <a:t>8) A director of a firm does not have to be a shareholder of the firm.</a:t>
            </a:r>
          </a:p>
          <a:p>
            <a:pPr algn="just"/>
            <a:endParaRPr lang="en-GB" sz="1800" b="1" u="sng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9) A director who becomes aware of an opportunity that also concerns the firm may exploit that opportunity for personal gain.</a:t>
            </a:r>
          </a:p>
          <a:p>
            <a:pPr algn="just"/>
            <a:endParaRPr lang="en-GB" sz="1800" dirty="0">
              <a:latin typeface="Century Gothic" panose="020B0502020202020204" pitchFamily="34" charset="0"/>
            </a:endParaRPr>
          </a:p>
          <a:p>
            <a:pPr algn="just"/>
            <a:r>
              <a:rPr lang="en-GB" sz="1800" dirty="0">
                <a:latin typeface="Century Gothic" panose="020B0502020202020204" pitchFamily="34" charset="0"/>
              </a:rPr>
              <a:t>10) In the event of bankruptcy, you, as the CEO, continue to lead the firm.</a:t>
            </a:r>
          </a:p>
        </p:txBody>
      </p:sp>
    </p:spTree>
    <p:extLst>
      <p:ext uri="{BB962C8B-B14F-4D97-AF65-F5344CB8AC3E}">
        <p14:creationId xmlns:p14="http://schemas.microsoft.com/office/powerpoint/2010/main" val="24962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5C68DD-3891-4669-BAEB-67E474BD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6" y="2117861"/>
            <a:ext cx="11331144" cy="3540405"/>
          </a:xfrm>
        </p:spPr>
        <p:txBody>
          <a:bodyPr>
            <a:normAutofit/>
          </a:bodyPr>
          <a:lstStyle/>
          <a:p>
            <a:r>
              <a:rPr lang="en-GB" dirty="0"/>
              <a:t>Internationalization is a valuable strategy for SMEs’ growth and expansion</a:t>
            </a:r>
            <a:endParaRPr lang="en-US" dirty="0"/>
          </a:p>
        </p:txBody>
      </p:sp>
      <p:pic>
        <p:nvPicPr>
          <p:cNvPr id="3" name="Graphic 2" descr="Wereld">
            <a:extLst>
              <a:ext uri="{FF2B5EF4-FFF2-40B4-BE49-F238E27FC236}">
                <a16:creationId xmlns:a16="http://schemas.microsoft.com/office/drawing/2014/main" id="{3400F436-D5EC-405A-A105-FD178E497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0085" y="1369248"/>
            <a:ext cx="1497226" cy="14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1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785-24E1-42D3-B785-257BDE19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3271DEB-95A8-480F-8E14-986E00DF1D57}"/>
              </a:ext>
            </a:extLst>
          </p:cNvPr>
          <p:cNvSpPr txBox="1"/>
          <p:nvPr/>
        </p:nvSpPr>
        <p:spPr>
          <a:xfrm>
            <a:off x="395878" y="2034502"/>
            <a:ext cx="114002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Upper Echelons theory within SMEs: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Main decision maker = CEO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Organizational structure less hierarchical 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Research focusing on CEO drivers of SME internationalization </a:t>
            </a:r>
          </a:p>
          <a:p>
            <a:endParaRPr lang="nl-BE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Focus on CEO’s international entrepreneurial orientation (IEO)  </a:t>
            </a:r>
          </a:p>
          <a:p>
            <a:pPr algn="ctr"/>
            <a:endParaRPr lang="en-US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7318F641-1A8B-44E7-8295-5423D66455EB}"/>
              </a:ext>
            </a:extLst>
          </p:cNvPr>
          <p:cNvCxnSpPr>
            <a:cxnSpLocks/>
          </p:cNvCxnSpPr>
          <p:nvPr/>
        </p:nvCxnSpPr>
        <p:spPr>
          <a:xfrm>
            <a:off x="5808944" y="4621709"/>
            <a:ext cx="0" cy="7287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phic 6" descr="Wereld">
            <a:extLst>
              <a:ext uri="{FF2B5EF4-FFF2-40B4-BE49-F238E27FC236}">
                <a16:creationId xmlns:a16="http://schemas.microsoft.com/office/drawing/2014/main" id="{9F1CC0BC-737C-43B9-862F-F74B68D38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218" y="365129"/>
            <a:ext cx="1150918" cy="11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785-24E1-42D3-B785-257BDE19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3271DEB-95A8-480F-8E14-986E00DF1D57}"/>
              </a:ext>
            </a:extLst>
          </p:cNvPr>
          <p:cNvSpPr txBox="1"/>
          <p:nvPr/>
        </p:nvSpPr>
        <p:spPr>
          <a:xfrm>
            <a:off x="395879" y="2034502"/>
            <a:ext cx="65441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Theory of Planned Behaviour: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Individuals’ intentions drive (firm-level) actions </a:t>
            </a:r>
          </a:p>
          <a:p>
            <a:pPr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9" name="Graphic 8" descr="Wereld">
            <a:extLst>
              <a:ext uri="{FF2B5EF4-FFF2-40B4-BE49-F238E27FC236}">
                <a16:creationId xmlns:a16="http://schemas.microsoft.com/office/drawing/2014/main" id="{F8E4CD52-3F12-49A5-96F0-DBCC53AF5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218" y="365129"/>
            <a:ext cx="1150918" cy="11509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6818AA5-F36D-4CFA-85F0-8A32D6FDB82D}"/>
              </a:ext>
            </a:extLst>
          </p:cNvPr>
          <p:cNvSpPr txBox="1"/>
          <p:nvPr/>
        </p:nvSpPr>
        <p:spPr>
          <a:xfrm>
            <a:off x="6775939" y="2034502"/>
            <a:ext cx="5416061" cy="268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Applied to SME internationalization:</a:t>
            </a:r>
          </a:p>
          <a:p>
            <a:pPr lvl="0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 CEO internationalization intentions (IEO) drive SME internationalization </a:t>
            </a:r>
          </a:p>
          <a:p>
            <a:pPr lvl="0">
              <a:lnSpc>
                <a:spcPct val="200000"/>
              </a:lnSpc>
            </a:pP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Rechteraccolade 5">
            <a:extLst>
              <a:ext uri="{FF2B5EF4-FFF2-40B4-BE49-F238E27FC236}">
                <a16:creationId xmlns:a16="http://schemas.microsoft.com/office/drawing/2014/main" id="{96348E02-8CF6-480E-A1A5-4B9A5C406A54}"/>
              </a:ext>
            </a:extLst>
          </p:cNvPr>
          <p:cNvSpPr/>
          <p:nvPr/>
        </p:nvSpPr>
        <p:spPr>
          <a:xfrm rot="5400000">
            <a:off x="5717419" y="-1332498"/>
            <a:ext cx="883407" cy="11526489"/>
          </a:xfrm>
          <a:prstGeom prst="rightBrace">
            <a:avLst>
              <a:gd name="adj1" fmla="val 8333"/>
              <a:gd name="adj2" fmla="val 50561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9C2FF0D-C81C-48F4-A66E-134EC34FA7DD}"/>
              </a:ext>
            </a:extLst>
          </p:cNvPr>
          <p:cNvSpPr/>
          <p:nvPr/>
        </p:nvSpPr>
        <p:spPr>
          <a:xfrm>
            <a:off x="838200" y="5061482"/>
            <a:ext cx="10298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Hypothesis 1 (= baseline): There is a positive association between the CEO’s level of international entrepreneurial orientation and the SME’s internationalization</a:t>
            </a:r>
          </a:p>
        </p:txBody>
      </p:sp>
    </p:spTree>
    <p:extLst>
      <p:ext uri="{BB962C8B-B14F-4D97-AF65-F5344CB8AC3E}">
        <p14:creationId xmlns:p14="http://schemas.microsoft.com/office/powerpoint/2010/main" val="7702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785-24E1-42D3-B785-257BDE19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3271DEB-95A8-480F-8E14-986E00DF1D57}"/>
              </a:ext>
            </a:extLst>
          </p:cNvPr>
          <p:cNvSpPr txBox="1"/>
          <p:nvPr/>
        </p:nvSpPr>
        <p:spPr>
          <a:xfrm>
            <a:off x="395878" y="2101304"/>
            <a:ext cx="11702337" cy="399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2500" b="1" dirty="0">
              <a:solidFill>
                <a:schemeClr val="accent2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nl-BE" sz="2500" b="1" dirty="0">
              <a:solidFill>
                <a:schemeClr val="accent2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nl-BE" sz="25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Resource limitations impeding the translation of internationalization intentions into international actions </a:t>
            </a:r>
          </a:p>
          <a:p>
            <a:pPr algn="ctr">
              <a:lnSpc>
                <a:spcPct val="150000"/>
              </a:lnSpc>
            </a:pPr>
            <a:endParaRPr lang="nl-BE" sz="2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endParaRPr lang="nl-BE" sz="2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nl-BE" sz="2200" b="1" dirty="0">
                <a:solidFill>
                  <a:schemeClr val="accent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KNOWLEDGE</a:t>
            </a:r>
            <a:endParaRPr lang="en-GB" sz="2200" b="1" dirty="0">
              <a:solidFill>
                <a:schemeClr val="accent2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en-GB" sz="25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E0212265-7F5C-472D-B2F7-6DF1A36B3FA6}"/>
              </a:ext>
            </a:extLst>
          </p:cNvPr>
          <p:cNvSpPr/>
          <p:nvPr/>
        </p:nvSpPr>
        <p:spPr>
          <a:xfrm>
            <a:off x="7237647" y="1905589"/>
            <a:ext cx="3846521" cy="1693396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2C2BD2-5930-45D3-97B9-FEA92D71F7FA}"/>
              </a:ext>
            </a:extLst>
          </p:cNvPr>
          <p:cNvSpPr txBox="1"/>
          <p:nvPr/>
        </p:nvSpPr>
        <p:spPr>
          <a:xfrm>
            <a:off x="7287236" y="235681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SME internationalization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43527876-B66E-4121-90E6-E7376305CD0D}"/>
              </a:ext>
            </a:extLst>
          </p:cNvPr>
          <p:cNvSpPr/>
          <p:nvPr/>
        </p:nvSpPr>
        <p:spPr>
          <a:xfrm rot="10800000">
            <a:off x="1107831" y="1905586"/>
            <a:ext cx="3630995" cy="1693397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CFFEE1-F5F0-4757-B1DB-4BC3193FE978}"/>
              </a:ext>
            </a:extLst>
          </p:cNvPr>
          <p:cNvSpPr txBox="1"/>
          <p:nvPr/>
        </p:nvSpPr>
        <p:spPr>
          <a:xfrm>
            <a:off x="1431007" y="2398342"/>
            <a:ext cx="325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IEO = internationalization intentions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1A45761-71A1-4CC7-ADAA-56D04C5FE4B6}"/>
              </a:ext>
            </a:extLst>
          </p:cNvPr>
          <p:cNvSpPr/>
          <p:nvPr/>
        </p:nvSpPr>
        <p:spPr>
          <a:xfrm>
            <a:off x="4689225" y="2326533"/>
            <a:ext cx="2598011" cy="83854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EACDB0-99EB-4D24-B33B-B2E456F92AF2}"/>
              </a:ext>
            </a:extLst>
          </p:cNvPr>
          <p:cNvSpPr txBox="1"/>
          <p:nvPr/>
        </p:nvSpPr>
        <p:spPr>
          <a:xfrm>
            <a:off x="4738828" y="2356816"/>
            <a:ext cx="254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Resource Based View (RBV)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692A766-6BCF-48DD-A750-7A7216D7C316}"/>
              </a:ext>
            </a:extLst>
          </p:cNvPr>
          <p:cNvCxnSpPr>
            <a:cxnSpLocks/>
          </p:cNvCxnSpPr>
          <p:nvPr/>
        </p:nvCxnSpPr>
        <p:spPr>
          <a:xfrm>
            <a:off x="6013035" y="4030614"/>
            <a:ext cx="0" cy="8932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500EFB-C8A3-4BB9-88FF-AF604267D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01" y="5477819"/>
            <a:ext cx="971398" cy="975735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D4F66F3-6BF0-480C-A5D7-DD7B8F6D2675}"/>
              </a:ext>
            </a:extLst>
          </p:cNvPr>
          <p:cNvCxnSpPr/>
          <p:nvPr/>
        </p:nvCxnSpPr>
        <p:spPr>
          <a:xfrm flipV="1">
            <a:off x="7287242" y="5073373"/>
            <a:ext cx="1207477" cy="808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1AD74353-C2AA-4C5D-AD7A-A4B97224E791}"/>
              </a:ext>
            </a:extLst>
          </p:cNvPr>
          <p:cNvCxnSpPr>
            <a:cxnSpLocks/>
          </p:cNvCxnSpPr>
          <p:nvPr/>
        </p:nvCxnSpPr>
        <p:spPr>
          <a:xfrm>
            <a:off x="7287236" y="5882265"/>
            <a:ext cx="1219206" cy="701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006020AB-6B8C-43A6-823C-423635B5BE8E}"/>
              </a:ext>
            </a:extLst>
          </p:cNvPr>
          <p:cNvSpPr txBox="1"/>
          <p:nvPr/>
        </p:nvSpPr>
        <p:spPr>
          <a:xfrm>
            <a:off x="8494719" y="4923821"/>
            <a:ext cx="33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Important resource in internationalization process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49A4068-0665-41F0-AD0D-ABFF87CEFE6B}"/>
              </a:ext>
            </a:extLst>
          </p:cNvPr>
          <p:cNvSpPr txBox="1"/>
          <p:nvPr/>
        </p:nvSpPr>
        <p:spPr>
          <a:xfrm>
            <a:off x="8555140" y="5934670"/>
            <a:ext cx="349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entury Gothic" panose="020B0502020202020204" pitchFamily="34" charset="0"/>
              </a:rPr>
              <a:t>Detailed internationalization knowledge acquired through international experiences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1C3873B6-8EBB-436B-AE13-C90C78A7F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3" y="267121"/>
            <a:ext cx="1140616" cy="11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6" grpId="0" animBg="1"/>
      <p:bldP spid="1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785-24E1-42D3-B785-257BDE19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3271DEB-95A8-480F-8E14-986E00DF1D57}"/>
              </a:ext>
            </a:extLst>
          </p:cNvPr>
          <p:cNvSpPr txBox="1"/>
          <p:nvPr/>
        </p:nvSpPr>
        <p:spPr>
          <a:xfrm>
            <a:off x="395878" y="2034502"/>
            <a:ext cx="11400243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CEO’s of SMEs with little to no international experiences: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Unlikely to have detailed internationalization knowledge </a:t>
            </a:r>
          </a:p>
          <a:p>
            <a:pPr>
              <a:lnSpc>
                <a:spcPct val="150000"/>
              </a:lnSpc>
            </a:pPr>
            <a:endParaRPr lang="nl-BE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Turning internationalization intentions into international actions</a:t>
            </a:r>
          </a:p>
          <a:p>
            <a:pPr>
              <a:lnSpc>
                <a:spcPct val="200000"/>
              </a:lnSpc>
            </a:pPr>
            <a:r>
              <a:rPr lang="en-GB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= Legally complex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GB" sz="22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May hinder the process of turning intentions into actions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2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Decision, human, knowledge, law, learn, think icon - Download on Iconfinder">
            <a:extLst>
              <a:ext uri="{FF2B5EF4-FFF2-40B4-BE49-F238E27FC236}">
                <a16:creationId xmlns:a16="http://schemas.microsoft.com/office/drawing/2014/main" id="{F0031F26-F04E-4954-8DF4-6F2D0107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4289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Uitroepteken">
            <a:extLst>
              <a:ext uri="{FF2B5EF4-FFF2-40B4-BE49-F238E27FC236}">
                <a16:creationId xmlns:a16="http://schemas.microsoft.com/office/drawing/2014/main" id="{E3B5F02A-6037-4ACE-B570-069D49F11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" y="2034502"/>
            <a:ext cx="621317" cy="621317"/>
          </a:xfrm>
          <a:prstGeom prst="rect">
            <a:avLst/>
          </a:prstGeom>
        </p:spPr>
      </p:pic>
      <p:pic>
        <p:nvPicPr>
          <p:cNvPr id="11" name="Graphic 10" descr="Uitroepteken">
            <a:extLst>
              <a:ext uri="{FF2B5EF4-FFF2-40B4-BE49-F238E27FC236}">
                <a16:creationId xmlns:a16="http://schemas.microsoft.com/office/drawing/2014/main" id="{AADA7DBA-CCA4-446B-93FF-5EB2185BC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" y="3580865"/>
            <a:ext cx="621317" cy="6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785-24E1-42D3-B785-257BDE19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835EBCF-3BE4-4A7C-8A96-5F310505B813}"/>
              </a:ext>
            </a:extLst>
          </p:cNvPr>
          <p:cNvSpPr txBox="1"/>
          <p:nvPr/>
        </p:nvSpPr>
        <p:spPr>
          <a:xfrm>
            <a:off x="387350" y="2095163"/>
            <a:ext cx="107505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CEO’s level of legal literacy</a:t>
            </a:r>
          </a:p>
          <a:p>
            <a:pPr algn="ctr"/>
            <a:endParaRPr lang="en-GB" sz="2700" b="1" dirty="0">
              <a:latin typeface="Century Gothic" panose="020B0502020202020204" pitchFamily="34" charset="0"/>
            </a:endParaRPr>
          </a:p>
          <a:p>
            <a:endParaRPr lang="en-US" sz="2500" b="1" dirty="0">
              <a:solidFill>
                <a:schemeClr val="accent2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nl-BE" sz="25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en-GB" sz="27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6" descr="Decision, human, knowledge, law, learn, think icon - Download on Iconfinder">
            <a:extLst>
              <a:ext uri="{FF2B5EF4-FFF2-40B4-BE49-F238E27FC236}">
                <a16:creationId xmlns:a16="http://schemas.microsoft.com/office/drawing/2014/main" id="{B578404C-E6E6-4DE8-B6B9-427182BD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4289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19414C07-C1FD-42ED-8C11-4B58ADB7D85A}"/>
              </a:ext>
            </a:extLst>
          </p:cNvPr>
          <p:cNvSpPr/>
          <p:nvPr/>
        </p:nvSpPr>
        <p:spPr>
          <a:xfrm>
            <a:off x="1833441" y="1892927"/>
            <a:ext cx="7974135" cy="10056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Puzzelstukken">
            <a:extLst>
              <a:ext uri="{FF2B5EF4-FFF2-40B4-BE49-F238E27FC236}">
                <a16:creationId xmlns:a16="http://schemas.microsoft.com/office/drawing/2014/main" id="{723E0222-37E9-49DB-863F-6C15A243C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444" y="5577003"/>
            <a:ext cx="761512" cy="76151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0498ABC-565C-4647-9B39-F011FF92568D}"/>
              </a:ext>
            </a:extLst>
          </p:cNvPr>
          <p:cNvSpPr/>
          <p:nvPr/>
        </p:nvSpPr>
        <p:spPr>
          <a:xfrm>
            <a:off x="1289051" y="5618236"/>
            <a:ext cx="1051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ACEE"/>
                </a:solidFill>
                <a:latin typeface="Century Gothic" panose="020B0502020202020204" pitchFamily="34" charset="0"/>
              </a:rPr>
              <a:t>“Empirically examining the moderating impact of the CEO’s level of legal literacy on the relationship between the CEO’s IEO and the SME’s internationalization” </a:t>
            </a:r>
            <a:endParaRPr lang="en-US" sz="20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EA9051E-A782-4A45-A77A-2F1B7F6F6E42}"/>
              </a:ext>
            </a:extLst>
          </p:cNvPr>
          <p:cNvSpPr txBox="1"/>
          <p:nvPr/>
        </p:nvSpPr>
        <p:spPr>
          <a:xfrm>
            <a:off x="468923" y="3015049"/>
            <a:ext cx="110783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dirty="0">
                <a:solidFill>
                  <a:srgbClr val="00ACEE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= Level of base understanding of legal issues in professional domain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21664A7-2405-430C-ABDB-5F5124B688E1}"/>
              </a:ext>
            </a:extLst>
          </p:cNvPr>
          <p:cNvSpPr txBox="1"/>
          <p:nvPr/>
        </p:nvSpPr>
        <p:spPr>
          <a:xfrm>
            <a:off x="387350" y="3894393"/>
            <a:ext cx="8533878" cy="61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Manage (international) legal complexities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C11017C-CD1A-4417-9D14-E53294D49397}"/>
              </a:ext>
            </a:extLst>
          </p:cNvPr>
          <p:cNvSpPr txBox="1"/>
          <p:nvPr/>
        </p:nvSpPr>
        <p:spPr>
          <a:xfrm>
            <a:off x="387350" y="3417339"/>
            <a:ext cx="10327542" cy="61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Boost CEO’s responsiveness to international opportunities and threats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A6BF6E-1A98-41A9-B826-5435F4A8A05A}"/>
              </a:ext>
            </a:extLst>
          </p:cNvPr>
          <p:cNvSpPr txBox="1"/>
          <p:nvPr/>
        </p:nvSpPr>
        <p:spPr>
          <a:xfrm>
            <a:off x="387350" y="4758760"/>
            <a:ext cx="8533878" cy="61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Never empirically examined 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9F78A5A-6596-465A-ACB5-C7D1F574B46A}"/>
              </a:ext>
            </a:extLst>
          </p:cNvPr>
          <p:cNvSpPr txBox="1"/>
          <p:nvPr/>
        </p:nvSpPr>
        <p:spPr>
          <a:xfrm>
            <a:off x="387350" y="4342251"/>
            <a:ext cx="10966450" cy="61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en-US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Boost the process of internationalization intentions and SME internationalization </a:t>
            </a:r>
          </a:p>
        </p:txBody>
      </p:sp>
    </p:spTree>
    <p:extLst>
      <p:ext uri="{BB962C8B-B14F-4D97-AF65-F5344CB8AC3E}">
        <p14:creationId xmlns:p14="http://schemas.microsoft.com/office/powerpoint/2010/main" val="4182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785-24E1-42D3-B785-257BDE19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problem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1A68200-2F58-4201-AE78-10B31267846C}"/>
              </a:ext>
            </a:extLst>
          </p:cNvPr>
          <p:cNvSpPr/>
          <p:nvPr/>
        </p:nvSpPr>
        <p:spPr>
          <a:xfrm>
            <a:off x="709246" y="3340912"/>
            <a:ext cx="106093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Hypothesis 2 (H2): The CEO’s level of legal literacy positively moderates the positive association between the CEO’s level of IEO and the SME’s internationalization  </a:t>
            </a:r>
          </a:p>
        </p:txBody>
      </p:sp>
      <p:pic>
        <p:nvPicPr>
          <p:cNvPr id="8" name="Picture 6" descr="Decision, human, knowledge, law, learn, think icon - Download on Iconfinder">
            <a:extLst>
              <a:ext uri="{FF2B5EF4-FFF2-40B4-BE49-F238E27FC236}">
                <a16:creationId xmlns:a16="http://schemas.microsoft.com/office/drawing/2014/main" id="{E03D911B-DD78-44C9-B84F-60728C07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4289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F785-24E1-42D3-B785-257BDE19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model</a:t>
            </a:r>
          </a:p>
        </p:txBody>
      </p:sp>
      <p:pic>
        <p:nvPicPr>
          <p:cNvPr id="8" name="Picture 6" descr="Decision, human, knowledge, law, learn, think icon - Download on Iconfinder">
            <a:extLst>
              <a:ext uri="{FF2B5EF4-FFF2-40B4-BE49-F238E27FC236}">
                <a16:creationId xmlns:a16="http://schemas.microsoft.com/office/drawing/2014/main" id="{E03D911B-DD78-44C9-B84F-60728C07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42892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6">
            <a:extLst>
              <a:ext uri="{FF2B5EF4-FFF2-40B4-BE49-F238E27FC236}">
                <a16:creationId xmlns:a16="http://schemas.microsoft.com/office/drawing/2014/main" id="{B3D1BD4D-00FB-49A3-940B-72F14E6FE08A}"/>
              </a:ext>
            </a:extLst>
          </p:cNvPr>
          <p:cNvSpPr/>
          <p:nvPr/>
        </p:nvSpPr>
        <p:spPr>
          <a:xfrm>
            <a:off x="615685" y="3007362"/>
            <a:ext cx="3199912" cy="981611"/>
          </a:xfrm>
          <a:custGeom>
            <a:avLst/>
            <a:gdLst/>
            <a:ahLst/>
            <a:cxnLst/>
            <a:rect l="l" t="t" r="r" b="b"/>
            <a:pathLst>
              <a:path w="812800" h="297730">
                <a:moveTo>
                  <a:pt x="65590" y="0"/>
                </a:moveTo>
                <a:lnTo>
                  <a:pt x="747210" y="0"/>
                </a:lnTo>
                <a:cubicBezTo>
                  <a:pt x="764606" y="0"/>
                  <a:pt x="781289" y="6910"/>
                  <a:pt x="793589" y="19211"/>
                </a:cubicBezTo>
                <a:cubicBezTo>
                  <a:pt x="805890" y="31511"/>
                  <a:pt x="812800" y="48194"/>
                  <a:pt x="812800" y="65590"/>
                </a:cubicBezTo>
                <a:lnTo>
                  <a:pt x="812800" y="232141"/>
                </a:lnTo>
                <a:cubicBezTo>
                  <a:pt x="812800" y="249536"/>
                  <a:pt x="805890" y="266219"/>
                  <a:pt x="793589" y="278520"/>
                </a:cubicBezTo>
                <a:cubicBezTo>
                  <a:pt x="781289" y="290820"/>
                  <a:pt x="764606" y="297730"/>
                  <a:pt x="747210" y="297730"/>
                </a:cubicBezTo>
                <a:lnTo>
                  <a:pt x="65590" y="297730"/>
                </a:lnTo>
                <a:cubicBezTo>
                  <a:pt x="48194" y="297730"/>
                  <a:pt x="31511" y="290820"/>
                  <a:pt x="19211" y="278520"/>
                </a:cubicBezTo>
                <a:cubicBezTo>
                  <a:pt x="6910" y="266219"/>
                  <a:pt x="0" y="249536"/>
                  <a:pt x="0" y="232141"/>
                </a:cubicBezTo>
                <a:lnTo>
                  <a:pt x="0" y="65590"/>
                </a:lnTo>
                <a:cubicBezTo>
                  <a:pt x="0" y="48194"/>
                  <a:pt x="6910" y="31511"/>
                  <a:pt x="19211" y="19211"/>
                </a:cubicBezTo>
                <a:cubicBezTo>
                  <a:pt x="31511" y="6910"/>
                  <a:pt x="48194" y="0"/>
                  <a:pt x="6559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rnd">
            <a:noFill/>
            <a:prstDash val="solid"/>
            <a:round/>
          </a:ln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E8FC08C-C91A-479E-B979-5F4D3815203C}"/>
              </a:ext>
            </a:extLst>
          </p:cNvPr>
          <p:cNvSpPr/>
          <p:nvPr/>
        </p:nvSpPr>
        <p:spPr>
          <a:xfrm>
            <a:off x="7345711" y="3063367"/>
            <a:ext cx="3094404" cy="981611"/>
          </a:xfrm>
          <a:custGeom>
            <a:avLst/>
            <a:gdLst/>
            <a:ahLst/>
            <a:cxnLst/>
            <a:rect l="l" t="t" r="r" b="b"/>
            <a:pathLst>
              <a:path w="812800" h="297730">
                <a:moveTo>
                  <a:pt x="65590" y="0"/>
                </a:moveTo>
                <a:lnTo>
                  <a:pt x="747210" y="0"/>
                </a:lnTo>
                <a:cubicBezTo>
                  <a:pt x="764606" y="0"/>
                  <a:pt x="781289" y="6910"/>
                  <a:pt x="793589" y="19211"/>
                </a:cubicBezTo>
                <a:cubicBezTo>
                  <a:pt x="805890" y="31511"/>
                  <a:pt x="812800" y="48194"/>
                  <a:pt x="812800" y="65590"/>
                </a:cubicBezTo>
                <a:lnTo>
                  <a:pt x="812800" y="232141"/>
                </a:lnTo>
                <a:cubicBezTo>
                  <a:pt x="812800" y="249536"/>
                  <a:pt x="805890" y="266219"/>
                  <a:pt x="793589" y="278520"/>
                </a:cubicBezTo>
                <a:cubicBezTo>
                  <a:pt x="781289" y="290820"/>
                  <a:pt x="764606" y="297730"/>
                  <a:pt x="747210" y="297730"/>
                </a:cubicBezTo>
                <a:lnTo>
                  <a:pt x="65590" y="297730"/>
                </a:lnTo>
                <a:cubicBezTo>
                  <a:pt x="48194" y="297730"/>
                  <a:pt x="31511" y="290820"/>
                  <a:pt x="19211" y="278520"/>
                </a:cubicBezTo>
                <a:cubicBezTo>
                  <a:pt x="6910" y="266219"/>
                  <a:pt x="0" y="249536"/>
                  <a:pt x="0" y="232141"/>
                </a:cubicBezTo>
                <a:lnTo>
                  <a:pt x="0" y="65590"/>
                </a:lnTo>
                <a:cubicBezTo>
                  <a:pt x="0" y="48194"/>
                  <a:pt x="6910" y="31511"/>
                  <a:pt x="19211" y="19211"/>
                </a:cubicBezTo>
                <a:cubicBezTo>
                  <a:pt x="31511" y="6910"/>
                  <a:pt x="48194" y="0"/>
                  <a:pt x="6559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rnd">
            <a:noFill/>
            <a:prstDash val="solid"/>
            <a:round/>
          </a:ln>
        </p:spPr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A25215-50A7-4293-8AFE-BD3F27D9E2C3}"/>
              </a:ext>
            </a:extLst>
          </p:cNvPr>
          <p:cNvSpPr txBox="1"/>
          <p:nvPr/>
        </p:nvSpPr>
        <p:spPr>
          <a:xfrm>
            <a:off x="1054100" y="3244334"/>
            <a:ext cx="255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CEO’s level of IEO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5B321FF-3654-4595-AC1A-2554B59285F3}"/>
              </a:ext>
            </a:extLst>
          </p:cNvPr>
          <p:cNvSpPr txBox="1"/>
          <p:nvPr/>
        </p:nvSpPr>
        <p:spPr>
          <a:xfrm>
            <a:off x="7567962" y="3359230"/>
            <a:ext cx="2872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Century Gothic" panose="020B0502020202020204" pitchFamily="34" charset="0"/>
              </a:rPr>
              <a:t>SME internationalization</a:t>
            </a:r>
          </a:p>
        </p:txBody>
      </p:sp>
      <p:sp>
        <p:nvSpPr>
          <p:cNvPr id="12" name="AutoShape 19">
            <a:extLst>
              <a:ext uri="{FF2B5EF4-FFF2-40B4-BE49-F238E27FC236}">
                <a16:creationId xmlns:a16="http://schemas.microsoft.com/office/drawing/2014/main" id="{C0A29E19-AFF0-4A39-BAF9-09084744D8EC}"/>
              </a:ext>
            </a:extLst>
          </p:cNvPr>
          <p:cNvSpPr/>
          <p:nvPr/>
        </p:nvSpPr>
        <p:spPr>
          <a:xfrm>
            <a:off x="3816577" y="3498167"/>
            <a:ext cx="352913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50C384DC-B99E-4B8E-AD67-91EE0A857D3F}"/>
              </a:ext>
            </a:extLst>
          </p:cNvPr>
          <p:cNvSpPr txBox="1"/>
          <p:nvPr/>
        </p:nvSpPr>
        <p:spPr>
          <a:xfrm>
            <a:off x="5220771" y="3028345"/>
            <a:ext cx="720745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1800" dirty="0">
                <a:solidFill>
                  <a:srgbClr val="130E0C"/>
                </a:solidFill>
                <a:latin typeface="Century Gothic" panose="020B0502020202020204" pitchFamily="34" charset="0"/>
              </a:rPr>
              <a:t>H1 +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8A6F6C7-29EC-445D-B9CA-994FF7457BA3}"/>
              </a:ext>
            </a:extLst>
          </p:cNvPr>
          <p:cNvSpPr/>
          <p:nvPr/>
        </p:nvSpPr>
        <p:spPr>
          <a:xfrm>
            <a:off x="3991952" y="4933381"/>
            <a:ext cx="3199912" cy="981611"/>
          </a:xfrm>
          <a:custGeom>
            <a:avLst/>
            <a:gdLst/>
            <a:ahLst/>
            <a:cxnLst/>
            <a:rect l="l" t="t" r="r" b="b"/>
            <a:pathLst>
              <a:path w="812800" h="297730">
                <a:moveTo>
                  <a:pt x="65590" y="0"/>
                </a:moveTo>
                <a:lnTo>
                  <a:pt x="747210" y="0"/>
                </a:lnTo>
                <a:cubicBezTo>
                  <a:pt x="764606" y="0"/>
                  <a:pt x="781289" y="6910"/>
                  <a:pt x="793589" y="19211"/>
                </a:cubicBezTo>
                <a:cubicBezTo>
                  <a:pt x="805890" y="31511"/>
                  <a:pt x="812800" y="48194"/>
                  <a:pt x="812800" y="65590"/>
                </a:cubicBezTo>
                <a:lnTo>
                  <a:pt x="812800" y="232141"/>
                </a:lnTo>
                <a:cubicBezTo>
                  <a:pt x="812800" y="249536"/>
                  <a:pt x="805890" y="266219"/>
                  <a:pt x="793589" y="278520"/>
                </a:cubicBezTo>
                <a:cubicBezTo>
                  <a:pt x="781289" y="290820"/>
                  <a:pt x="764606" y="297730"/>
                  <a:pt x="747210" y="297730"/>
                </a:cubicBezTo>
                <a:lnTo>
                  <a:pt x="65590" y="297730"/>
                </a:lnTo>
                <a:cubicBezTo>
                  <a:pt x="48194" y="297730"/>
                  <a:pt x="31511" y="290820"/>
                  <a:pt x="19211" y="278520"/>
                </a:cubicBezTo>
                <a:cubicBezTo>
                  <a:pt x="6910" y="266219"/>
                  <a:pt x="0" y="249536"/>
                  <a:pt x="0" y="232141"/>
                </a:cubicBezTo>
                <a:lnTo>
                  <a:pt x="0" y="65590"/>
                </a:lnTo>
                <a:cubicBezTo>
                  <a:pt x="0" y="48194"/>
                  <a:pt x="6910" y="31511"/>
                  <a:pt x="19211" y="19211"/>
                </a:cubicBezTo>
                <a:cubicBezTo>
                  <a:pt x="31511" y="6910"/>
                  <a:pt x="48194" y="0"/>
                  <a:pt x="6559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cap="rnd">
            <a:noFill/>
            <a:prstDash val="solid"/>
            <a:round/>
          </a:ln>
        </p:spPr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5D8BB48-51D7-47AA-97DD-2BD576441452}"/>
              </a:ext>
            </a:extLst>
          </p:cNvPr>
          <p:cNvSpPr txBox="1"/>
          <p:nvPr/>
        </p:nvSpPr>
        <p:spPr>
          <a:xfrm>
            <a:off x="4449153" y="5075861"/>
            <a:ext cx="255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entury Gothic" panose="020B0502020202020204" pitchFamily="34" charset="0"/>
              </a:rPr>
              <a:t>CEO’s level of legal literacy  </a:t>
            </a: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851D26A8-4A04-4390-9BE5-2C7FE98BB571}"/>
              </a:ext>
            </a:extLst>
          </p:cNvPr>
          <p:cNvSpPr/>
          <p:nvPr/>
        </p:nvSpPr>
        <p:spPr>
          <a:xfrm flipH="1" flipV="1">
            <a:off x="5568462" y="3493475"/>
            <a:ext cx="23446" cy="143990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C17FBB2A-4EAD-4E9E-AE73-9EF340CB2DDA}"/>
              </a:ext>
            </a:extLst>
          </p:cNvPr>
          <p:cNvSpPr txBox="1"/>
          <p:nvPr/>
        </p:nvSpPr>
        <p:spPr>
          <a:xfrm>
            <a:off x="5671140" y="4017919"/>
            <a:ext cx="720745" cy="43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1800" dirty="0">
                <a:solidFill>
                  <a:srgbClr val="130E0C"/>
                </a:solidFill>
                <a:latin typeface="Century Gothic" panose="020B0502020202020204" pitchFamily="34" charset="0"/>
              </a:rPr>
              <a:t>H2 +</a:t>
            </a:r>
          </a:p>
        </p:txBody>
      </p:sp>
    </p:spTree>
    <p:extLst>
      <p:ext uri="{BB962C8B-B14F-4D97-AF65-F5344CB8AC3E}">
        <p14:creationId xmlns:p14="http://schemas.microsoft.com/office/powerpoint/2010/main" val="342087414"/>
      </p:ext>
    </p:extLst>
  </p:cSld>
  <p:clrMapOvr>
    <a:masterClrMapping/>
  </p:clrMapOvr>
</p:sld>
</file>

<file path=ppt/theme/theme1.xml><?xml version="1.0" encoding="utf-8"?>
<a:theme xmlns:a="http://schemas.openxmlformats.org/drawingml/2006/main" name="RCEF Template">
  <a:themeElements>
    <a:clrScheme name="New Uhassel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3E2E"/>
      </a:accent1>
      <a:accent2>
        <a:srgbClr val="00ACEE"/>
      </a:accent2>
      <a:accent3>
        <a:srgbClr val="A5A5A5"/>
      </a:accent3>
      <a:accent4>
        <a:srgbClr val="BFD537"/>
      </a:accent4>
      <a:accent5>
        <a:srgbClr val="F37E2A"/>
      </a:accent5>
      <a:accent6>
        <a:srgbClr val="9A359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CEF Template">
  <a:themeElements>
    <a:clrScheme name="New Uhasselt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3E2E"/>
      </a:accent1>
      <a:accent2>
        <a:srgbClr val="00ACEE"/>
      </a:accent2>
      <a:accent3>
        <a:srgbClr val="A5A5A5"/>
      </a:accent3>
      <a:accent4>
        <a:srgbClr val="BFD537"/>
      </a:accent4>
      <a:accent5>
        <a:srgbClr val="F37E2A"/>
      </a:accent5>
      <a:accent6>
        <a:srgbClr val="9A359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794</Words>
  <Application>Microsoft Office PowerPoint</Application>
  <PresentationFormat>Breedbeeld</PresentationFormat>
  <Paragraphs>141</Paragraphs>
  <Slides>16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Wingdings</vt:lpstr>
      <vt:lpstr>Century Gothic</vt:lpstr>
      <vt:lpstr>Calibri</vt:lpstr>
      <vt:lpstr>Arial</vt:lpstr>
      <vt:lpstr>Poppins</vt:lpstr>
      <vt:lpstr>RCEF Template</vt:lpstr>
      <vt:lpstr>1_RCEF Template</vt:lpstr>
      <vt:lpstr>Navigating global waters: CEO’s legal literacy as a moderator of the SME’s internationalization process</vt:lpstr>
      <vt:lpstr>Internationalization is a valuable strategy for SMEs’ growth and expansion</vt:lpstr>
      <vt:lpstr>Research problem </vt:lpstr>
      <vt:lpstr>Research problem </vt:lpstr>
      <vt:lpstr>Research problem </vt:lpstr>
      <vt:lpstr>Research problem </vt:lpstr>
      <vt:lpstr>Research problem</vt:lpstr>
      <vt:lpstr>Research problem </vt:lpstr>
      <vt:lpstr>Research model</vt:lpstr>
      <vt:lpstr>Methodology</vt:lpstr>
      <vt:lpstr>Results</vt:lpstr>
      <vt:lpstr>Results</vt:lpstr>
      <vt:lpstr>Conclusion and Contributions</vt:lpstr>
      <vt:lpstr>Navigating global waters: CEO’s legal literacy as a moderator of the SME’s internationalization process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RCEF presents</dc:title>
  <dc:creator>CORTEN Maarten</dc:creator>
  <cp:lastModifiedBy>FORIER Maren</cp:lastModifiedBy>
  <cp:revision>212</cp:revision>
  <cp:lastPrinted>2021-10-25T11:24:24Z</cp:lastPrinted>
  <dcterms:created xsi:type="dcterms:W3CDTF">2018-09-13T13:28:59Z</dcterms:created>
  <dcterms:modified xsi:type="dcterms:W3CDTF">2024-05-09T21:53:53Z</dcterms:modified>
</cp:coreProperties>
</file>