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5" r:id="rId3"/>
    <p:sldId id="286" r:id="rId4"/>
    <p:sldId id="289" r:id="rId5"/>
    <p:sldId id="258" r:id="rId6"/>
    <p:sldId id="279" r:id="rId7"/>
    <p:sldId id="274" r:id="rId8"/>
    <p:sldId id="275" r:id="rId9"/>
    <p:sldId id="277" r:id="rId10"/>
    <p:sldId id="276" r:id="rId11"/>
    <p:sldId id="28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Lbg/Jgz4N/0kJ9GMop8QKRmeP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186" autoAdjust="0"/>
  </p:normalViewPr>
  <p:slideViewPr>
    <p:cSldViewPr snapToGrid="0">
      <p:cViewPr varScale="1">
        <p:scale>
          <a:sx n="50" d="100"/>
          <a:sy n="50" d="100"/>
        </p:scale>
        <p:origin x="1834" y="3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0" dirty="0"/>
              <a:t>ENTREPRENEURSHIP LIT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0" dirty="0"/>
              <a:t>FAMILY SCIENCE LIT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0" dirty="0"/>
              <a:t>FAMILY BUSINESS LIT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0" dirty="0"/>
              <a:t>POSSIBLE BENEFIT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/>
              <a:t>Research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research we </a:t>
            </a:r>
            <a:r>
              <a:rPr lang="nl-BE" dirty="0" err="1"/>
              <a:t>contribute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insights</a:t>
            </a:r>
            <a:r>
              <a:rPr lang="nl-BE" dirty="0"/>
              <a:t> </a:t>
            </a:r>
            <a:r>
              <a:rPr lang="nl-BE" dirty="0" err="1"/>
              <a:t>regarding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formation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entrepreneurial</a:t>
            </a:r>
            <a:r>
              <a:rPr lang="nl-BE" dirty="0"/>
              <a:t> </a:t>
            </a:r>
            <a:r>
              <a:rPr lang="nl-BE" dirty="0" err="1"/>
              <a:t>identity</a:t>
            </a:r>
            <a:endParaRPr lang="nl-B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BE" dirty="0"/>
              <a:t>The </a:t>
            </a:r>
            <a:r>
              <a:rPr lang="nl-BE" dirty="0" err="1"/>
              <a:t>mothering</a:t>
            </a:r>
            <a:r>
              <a:rPr lang="nl-BE" dirty="0"/>
              <a:t> </a:t>
            </a:r>
            <a:r>
              <a:rPr lang="nl-BE" dirty="0" err="1"/>
              <a:t>literature</a:t>
            </a:r>
            <a:r>
              <a:rPr lang="nl-BE" dirty="0"/>
              <a:t> is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important field in </a:t>
            </a:r>
            <a:r>
              <a:rPr lang="nl-BE" dirty="0" err="1"/>
              <a:t>which</a:t>
            </a:r>
            <a:r>
              <a:rPr lang="nl-BE" dirty="0"/>
              <a:t> we </a:t>
            </a:r>
            <a:r>
              <a:rPr lang="nl-BE" dirty="0" err="1"/>
              <a:t>aim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contribute</a:t>
            </a:r>
            <a:r>
              <a:rPr lang="nl-BE" dirty="0"/>
              <a:t>, </a:t>
            </a:r>
            <a:r>
              <a:rPr lang="nl-BE" dirty="0" err="1"/>
              <a:t>since</a:t>
            </a:r>
            <a:r>
              <a:rPr lang="nl-BE" dirty="0"/>
              <a:t> </a:t>
            </a:r>
            <a:r>
              <a:rPr lang="nl-BE" dirty="0" err="1"/>
              <a:t>there</a:t>
            </a:r>
            <a:r>
              <a:rPr lang="nl-BE" dirty="0"/>
              <a:t> </a:t>
            </a:r>
            <a:r>
              <a:rPr lang="nl-BE" dirty="0" err="1"/>
              <a:t>hasn’t</a:t>
            </a:r>
            <a:r>
              <a:rPr lang="nl-BE" dirty="0"/>
              <a:t> been </a:t>
            </a:r>
            <a:r>
              <a:rPr lang="nl-BE" dirty="0" err="1"/>
              <a:t>done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much</a:t>
            </a:r>
            <a:r>
              <a:rPr lang="nl-BE" dirty="0"/>
              <a:t> research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mothering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family business context, even </a:t>
            </a:r>
            <a:r>
              <a:rPr lang="nl-BE" dirty="0" err="1"/>
              <a:t>though</a:t>
            </a:r>
            <a:r>
              <a:rPr lang="nl-BE" dirty="0"/>
              <a:t> we </a:t>
            </a:r>
            <a:r>
              <a:rPr lang="nl-BE" dirty="0" err="1"/>
              <a:t>know</a:t>
            </a:r>
            <a:r>
              <a:rPr lang="nl-BE" dirty="0"/>
              <a:t> of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great</a:t>
            </a:r>
            <a:r>
              <a:rPr lang="nl-BE" dirty="0"/>
              <a:t> </a:t>
            </a:r>
            <a:r>
              <a:rPr lang="nl-BE" dirty="0" err="1"/>
              <a:t>importance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endParaRPr lang="nl-B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researching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shaping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entrepreneurial</a:t>
            </a:r>
            <a:r>
              <a:rPr lang="nl-BE" dirty="0"/>
              <a:t> </a:t>
            </a:r>
            <a:r>
              <a:rPr lang="nl-BE" dirty="0" err="1"/>
              <a:t>identity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next </a:t>
            </a:r>
            <a:r>
              <a:rPr lang="nl-BE" dirty="0" err="1"/>
              <a:t>generation</a:t>
            </a:r>
            <a:r>
              <a:rPr lang="nl-BE" dirty="0"/>
              <a:t> </a:t>
            </a:r>
            <a:r>
              <a:rPr lang="nl-BE" dirty="0" err="1"/>
              <a:t>through</a:t>
            </a:r>
            <a:r>
              <a:rPr lang="nl-BE" dirty="0"/>
              <a:t> </a:t>
            </a:r>
            <a:r>
              <a:rPr lang="nl-BE" dirty="0" err="1"/>
              <a:t>mothering</a:t>
            </a:r>
            <a:r>
              <a:rPr lang="nl-BE" dirty="0"/>
              <a:t>, we are </a:t>
            </a:r>
            <a:r>
              <a:rPr lang="nl-BE" dirty="0" err="1"/>
              <a:t>indirectly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contributing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possible</a:t>
            </a:r>
            <a:r>
              <a:rPr lang="nl-BE" dirty="0"/>
              <a:t> new </a:t>
            </a:r>
            <a:r>
              <a:rPr lang="nl-BE" dirty="0" err="1"/>
              <a:t>insights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transgenerational</a:t>
            </a:r>
            <a:r>
              <a:rPr lang="nl-BE" dirty="0"/>
              <a:t> </a:t>
            </a:r>
            <a:r>
              <a:rPr lang="nl-BE" dirty="0" err="1"/>
              <a:t>entrepreneurship</a:t>
            </a:r>
            <a:r>
              <a:rPr lang="nl-BE" dirty="0"/>
              <a:t> </a:t>
            </a:r>
            <a:r>
              <a:rPr lang="nl-BE" dirty="0" err="1"/>
              <a:t>literature</a:t>
            </a:r>
            <a:r>
              <a:rPr lang="nl-BE" dirty="0"/>
              <a:t>, </a:t>
            </a:r>
            <a:r>
              <a:rPr lang="nl-BE" dirty="0" err="1"/>
              <a:t>which</a:t>
            </a:r>
            <a:r>
              <a:rPr lang="nl-BE" dirty="0"/>
              <a:t> is a </a:t>
            </a:r>
            <a:r>
              <a:rPr lang="nl-BE" dirty="0" err="1"/>
              <a:t>crucial</a:t>
            </a:r>
            <a:r>
              <a:rPr lang="nl-BE" dirty="0"/>
              <a:t> </a:t>
            </a:r>
            <a:r>
              <a:rPr lang="nl-BE" dirty="0" err="1"/>
              <a:t>challenge</a:t>
            </a:r>
            <a:r>
              <a:rPr lang="nl-BE" dirty="0"/>
              <a:t> family </a:t>
            </a:r>
            <a:r>
              <a:rPr lang="nl-BE" dirty="0" err="1"/>
              <a:t>businesses</a:t>
            </a:r>
            <a:r>
              <a:rPr lang="nl-BE" dirty="0"/>
              <a:t> face.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BE" dirty="0">
                <a:sym typeface="Wingdings" panose="05000000000000000000" pitchFamily="2" charset="2"/>
              </a:rPr>
              <a:t> We </a:t>
            </a:r>
            <a:r>
              <a:rPr lang="nl-BE" dirty="0" err="1">
                <a:sym typeface="Wingdings" panose="05000000000000000000" pitchFamily="2" charset="2"/>
              </a:rPr>
              <a:t>contribute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to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the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entrepreneurship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literature</a:t>
            </a:r>
            <a:r>
              <a:rPr lang="nl-BE" dirty="0">
                <a:sym typeface="Wingdings" panose="05000000000000000000" pitchFamily="2" charset="2"/>
              </a:rPr>
              <a:t>, </a:t>
            </a:r>
            <a:r>
              <a:rPr lang="nl-BE" dirty="0" err="1">
                <a:sym typeface="Wingdings" panose="05000000000000000000" pitchFamily="2" charset="2"/>
              </a:rPr>
              <a:t>the</a:t>
            </a:r>
            <a:r>
              <a:rPr lang="nl-BE" dirty="0">
                <a:sym typeface="Wingdings" panose="05000000000000000000" pitchFamily="2" charset="2"/>
              </a:rPr>
              <a:t> family </a:t>
            </a:r>
            <a:r>
              <a:rPr lang="nl-BE" dirty="0" err="1">
                <a:sym typeface="Wingdings" panose="05000000000000000000" pitchFamily="2" charset="2"/>
              </a:rPr>
              <a:t>science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literature</a:t>
            </a:r>
            <a:r>
              <a:rPr lang="nl-BE" dirty="0">
                <a:sym typeface="Wingdings" panose="05000000000000000000" pitchFamily="2" charset="2"/>
              </a:rPr>
              <a:t>, </a:t>
            </a:r>
            <a:r>
              <a:rPr lang="nl-BE" dirty="0" err="1">
                <a:sym typeface="Wingdings" panose="05000000000000000000" pitchFamily="2" charset="2"/>
              </a:rPr>
              <a:t>and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the</a:t>
            </a:r>
            <a:r>
              <a:rPr lang="nl-BE" dirty="0">
                <a:sym typeface="Wingdings" panose="05000000000000000000" pitchFamily="2" charset="2"/>
              </a:rPr>
              <a:t> family business </a:t>
            </a:r>
            <a:r>
              <a:rPr lang="nl-BE" dirty="0" err="1">
                <a:sym typeface="Wingdings" panose="05000000000000000000" pitchFamily="2" charset="2"/>
              </a:rPr>
              <a:t>literature</a:t>
            </a:r>
            <a:endParaRPr lang="nl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 err="1"/>
              <a:t>Practice</a:t>
            </a:r>
            <a:endParaRPr lang="nl-BE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- In </a:t>
            </a:r>
            <a:r>
              <a:rPr lang="nl-BE" dirty="0" err="1"/>
              <a:t>practice</a:t>
            </a:r>
            <a:r>
              <a:rPr lang="nl-BE" dirty="0"/>
              <a:t>, </a:t>
            </a:r>
            <a:r>
              <a:rPr lang="nl-BE" dirty="0" err="1"/>
              <a:t>insights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research </a:t>
            </a:r>
            <a:r>
              <a:rPr lang="nl-BE" dirty="0" err="1"/>
              <a:t>can</a:t>
            </a:r>
            <a:r>
              <a:rPr lang="nl-BE" dirty="0"/>
              <a:t> show families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importance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nurturing</a:t>
            </a:r>
            <a:r>
              <a:rPr lang="nl-BE" dirty="0"/>
              <a:t> </a:t>
            </a:r>
            <a:r>
              <a:rPr lang="nl-BE" dirty="0" err="1"/>
              <a:t>process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make </a:t>
            </a:r>
            <a:r>
              <a:rPr lang="nl-BE" dirty="0" err="1"/>
              <a:t>them</a:t>
            </a:r>
            <a:r>
              <a:rPr lang="nl-BE" dirty="0"/>
              <a:t> </a:t>
            </a:r>
            <a:r>
              <a:rPr lang="nl-BE" dirty="0" err="1"/>
              <a:t>aware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advantage </a:t>
            </a:r>
            <a:r>
              <a:rPr lang="nl-BE" dirty="0" err="1"/>
              <a:t>they</a:t>
            </a:r>
            <a:r>
              <a:rPr lang="nl-BE" dirty="0"/>
              <a:t> have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being</a:t>
            </a:r>
            <a:r>
              <a:rPr lang="nl-BE" dirty="0"/>
              <a:t> </a:t>
            </a:r>
            <a:r>
              <a:rPr lang="nl-BE" dirty="0" err="1"/>
              <a:t>able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start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nurturing</a:t>
            </a:r>
            <a:r>
              <a:rPr lang="nl-BE" dirty="0"/>
              <a:t> of </a:t>
            </a:r>
            <a:r>
              <a:rPr lang="nl-BE" dirty="0" err="1"/>
              <a:t>possible</a:t>
            </a:r>
            <a:r>
              <a:rPr lang="nl-BE" dirty="0"/>
              <a:t> </a:t>
            </a:r>
            <a:r>
              <a:rPr lang="nl-BE" dirty="0" err="1"/>
              <a:t>successors</a:t>
            </a:r>
            <a:r>
              <a:rPr lang="nl-BE" dirty="0"/>
              <a:t> </a:t>
            </a:r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early</a:t>
            </a:r>
            <a:r>
              <a:rPr lang="nl-BE" dirty="0"/>
              <a:t> on.</a:t>
            </a:r>
            <a:endParaRPr dirty="0"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905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99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59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TWO CONCEPTUALIZATIONS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7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809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0" dirty="0"/>
              <a:t>EARLY NURTURING OPPORTUNITY / BEFORE ENTERING -&gt; COMPETITIVE ADVANTAGE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0" dirty="0"/>
              <a:t>GENERATION PASSING ON -&gt; NEXT GEN? GOOD EI = ACT MORE ENTREPRENEURIALLY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/>
              <a:t>IMPORTANT</a:t>
            </a:r>
            <a:r>
              <a:rPr lang="nl-BE" b="0" dirty="0"/>
              <a:t> IDENTITY FORMATION (</a:t>
            </a:r>
            <a:r>
              <a:rPr lang="nl-BE" b="0" dirty="0" err="1"/>
              <a:t>main</a:t>
            </a:r>
            <a:r>
              <a:rPr lang="nl-BE" b="0" dirty="0"/>
              <a:t> vehicle)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/>
              <a:t>WHAT? </a:t>
            </a:r>
            <a:r>
              <a:rPr lang="nl-BE" b="0" dirty="0"/>
              <a:t>ACTIONS: NURTURING CARING -&gt; GOES BEYOND EXISTING NURTURING CARE FRAMEWORKS, INCLUDES SOCIAL ENVIRONMENT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 err="1"/>
              <a:t>Early</a:t>
            </a:r>
            <a:r>
              <a:rPr lang="nl-BE" b="1" dirty="0"/>
              <a:t> </a:t>
            </a:r>
            <a:r>
              <a:rPr lang="nl-BE" b="1" dirty="0" err="1"/>
              <a:t>nurturing</a:t>
            </a:r>
            <a:r>
              <a:rPr lang="nl-BE" b="1" dirty="0"/>
              <a:t> opportunity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0" dirty="0"/>
              <a:t>- Family </a:t>
            </a:r>
            <a:r>
              <a:rPr lang="nl-BE" b="0" dirty="0" err="1"/>
              <a:t>businesses</a:t>
            </a:r>
            <a:r>
              <a:rPr lang="nl-BE" b="0" dirty="0"/>
              <a:t> have </a:t>
            </a:r>
            <a:r>
              <a:rPr lang="nl-BE" b="0" dirty="0" err="1"/>
              <a:t>the</a:t>
            </a:r>
            <a:r>
              <a:rPr lang="nl-BE" b="0" dirty="0"/>
              <a:t> opportunity </a:t>
            </a:r>
            <a:r>
              <a:rPr lang="nl-BE" b="0" dirty="0" err="1"/>
              <a:t>to</a:t>
            </a:r>
            <a:r>
              <a:rPr lang="nl-BE" b="0" dirty="0"/>
              <a:t> start </a:t>
            </a:r>
            <a:r>
              <a:rPr lang="nl-BE" b="0" dirty="0" err="1"/>
              <a:t>nurturing</a:t>
            </a:r>
            <a:r>
              <a:rPr lang="nl-BE" b="0" dirty="0"/>
              <a:t> </a:t>
            </a:r>
            <a:r>
              <a:rPr lang="nl-BE" b="0" dirty="0" err="1"/>
              <a:t>possible</a:t>
            </a:r>
            <a:r>
              <a:rPr lang="nl-BE" b="0" dirty="0"/>
              <a:t> </a:t>
            </a:r>
            <a:r>
              <a:rPr lang="nl-BE" b="0" dirty="0" err="1"/>
              <a:t>successors</a:t>
            </a:r>
            <a:r>
              <a:rPr lang="nl-BE" b="0" dirty="0"/>
              <a:t> in a </a:t>
            </a:r>
            <a:r>
              <a:rPr lang="nl-BE" b="0" dirty="0" err="1"/>
              <a:t>very</a:t>
            </a:r>
            <a:r>
              <a:rPr lang="nl-BE" b="0" dirty="0"/>
              <a:t> </a:t>
            </a:r>
            <a:r>
              <a:rPr lang="nl-BE" b="0" dirty="0" err="1"/>
              <a:t>early</a:t>
            </a:r>
            <a:r>
              <a:rPr lang="nl-BE" b="0" dirty="0"/>
              <a:t> stage, </a:t>
            </a:r>
            <a:r>
              <a:rPr lang="nl-BE" b="0" dirty="0" err="1"/>
              <a:t>giving</a:t>
            </a:r>
            <a:r>
              <a:rPr lang="nl-BE" b="0" dirty="0"/>
              <a:t> </a:t>
            </a:r>
            <a:r>
              <a:rPr lang="nl-BE" b="0" dirty="0" err="1"/>
              <a:t>them</a:t>
            </a:r>
            <a:r>
              <a:rPr lang="nl-BE" b="0" dirty="0"/>
              <a:t> a </a:t>
            </a:r>
            <a:r>
              <a:rPr lang="nl-BE" b="0" dirty="0" err="1"/>
              <a:t>possible</a:t>
            </a:r>
            <a:r>
              <a:rPr lang="nl-BE" b="0" dirty="0"/>
              <a:t> </a:t>
            </a:r>
            <a:r>
              <a:rPr lang="nl-BE" b="0" dirty="0" err="1"/>
              <a:t>competitive</a:t>
            </a:r>
            <a:r>
              <a:rPr lang="nl-BE" b="0" dirty="0"/>
              <a:t> advantage </a:t>
            </a:r>
            <a:r>
              <a:rPr lang="nl-BE" b="0" dirty="0" err="1"/>
              <a:t>and</a:t>
            </a:r>
            <a:r>
              <a:rPr lang="nl-BE" b="0" dirty="0"/>
              <a:t> benefits </a:t>
            </a:r>
            <a:r>
              <a:rPr lang="nl-BE" b="0" dirty="0" err="1"/>
              <a:t>related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long term-</a:t>
            </a:r>
            <a:r>
              <a:rPr lang="nl-BE" b="0" dirty="0" err="1"/>
              <a:t>longevity</a:t>
            </a:r>
            <a:r>
              <a:rPr lang="nl-BE" b="0" dirty="0"/>
              <a:t> of </a:t>
            </a:r>
            <a:r>
              <a:rPr lang="nl-BE" b="0" dirty="0" err="1"/>
              <a:t>the</a:t>
            </a:r>
            <a:r>
              <a:rPr lang="nl-BE" b="0" dirty="0"/>
              <a:t> business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 err="1"/>
              <a:t>Importance</a:t>
            </a:r>
            <a:r>
              <a:rPr lang="nl-BE" b="1" dirty="0"/>
              <a:t> EI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- The </a:t>
            </a:r>
            <a:r>
              <a:rPr lang="nl-BE" dirty="0" err="1"/>
              <a:t>generation</a:t>
            </a:r>
            <a:r>
              <a:rPr lang="nl-BE" dirty="0"/>
              <a:t> </a:t>
            </a:r>
            <a:r>
              <a:rPr lang="nl-BE" dirty="0" err="1"/>
              <a:t>who</a:t>
            </a:r>
            <a:r>
              <a:rPr lang="nl-BE" dirty="0"/>
              <a:t> is passing on </a:t>
            </a:r>
            <a:r>
              <a:rPr lang="nl-BE" dirty="0" err="1"/>
              <a:t>the</a:t>
            </a:r>
            <a:r>
              <a:rPr lang="nl-BE" dirty="0"/>
              <a:t> family business is </a:t>
            </a:r>
            <a:r>
              <a:rPr lang="nl-BE" dirty="0" err="1"/>
              <a:t>less</a:t>
            </a:r>
            <a:r>
              <a:rPr lang="nl-BE" dirty="0"/>
              <a:t> </a:t>
            </a:r>
            <a:r>
              <a:rPr lang="nl-BE" dirty="0" err="1"/>
              <a:t>committed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act </a:t>
            </a:r>
            <a:r>
              <a:rPr lang="nl-BE" dirty="0" err="1"/>
              <a:t>entrepreneurially</a:t>
            </a:r>
            <a:r>
              <a:rPr lang="nl-BE" dirty="0"/>
              <a:t>, </a:t>
            </a:r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even more important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next </a:t>
            </a:r>
            <a:r>
              <a:rPr lang="nl-BE" dirty="0" err="1"/>
              <a:t>generation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have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entrepreneurial</a:t>
            </a:r>
            <a:r>
              <a:rPr lang="nl-BE" dirty="0"/>
              <a:t> </a:t>
            </a:r>
            <a:r>
              <a:rPr lang="nl-BE" dirty="0" err="1"/>
              <a:t>identity</a:t>
            </a:r>
            <a:r>
              <a:rPr lang="nl-BE" dirty="0"/>
              <a:t> </a:t>
            </a:r>
            <a:r>
              <a:rPr lang="nl-BE" dirty="0" err="1"/>
              <a:t>since</a:t>
            </a:r>
            <a:r>
              <a:rPr lang="nl-BE" dirty="0"/>
              <a:t> a well </a:t>
            </a:r>
            <a:r>
              <a:rPr lang="nl-BE" dirty="0" err="1"/>
              <a:t>formed</a:t>
            </a:r>
            <a:r>
              <a:rPr lang="nl-BE" dirty="0"/>
              <a:t> </a:t>
            </a:r>
            <a:r>
              <a:rPr lang="nl-BE" dirty="0" err="1"/>
              <a:t>entrepreneurial</a:t>
            </a:r>
            <a:r>
              <a:rPr lang="nl-BE" dirty="0"/>
              <a:t> </a:t>
            </a:r>
            <a:r>
              <a:rPr lang="nl-BE" dirty="0" err="1"/>
              <a:t>identity</a:t>
            </a:r>
            <a:r>
              <a:rPr lang="nl-BE" dirty="0"/>
              <a:t> </a:t>
            </a:r>
            <a:r>
              <a:rPr lang="nl-BE" dirty="0" err="1"/>
              <a:t>motivates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act more </a:t>
            </a:r>
            <a:r>
              <a:rPr lang="nl-BE" dirty="0" err="1"/>
              <a:t>entrepreneurially</a:t>
            </a:r>
            <a:endParaRPr lang="nl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/>
              <a:t>The </a:t>
            </a:r>
            <a:r>
              <a:rPr lang="nl-BE" b="1" dirty="0" err="1"/>
              <a:t>role</a:t>
            </a:r>
            <a:r>
              <a:rPr lang="nl-BE" b="1" dirty="0"/>
              <a:t> of </a:t>
            </a:r>
            <a:r>
              <a:rPr lang="nl-BE" b="1" dirty="0" err="1"/>
              <a:t>mothering</a:t>
            </a:r>
            <a:endParaRPr lang="nl-BE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- Puts </a:t>
            </a:r>
            <a:r>
              <a:rPr lang="nl-BE" dirty="0" err="1"/>
              <a:t>nurturing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caring</a:t>
            </a:r>
            <a:r>
              <a:rPr lang="nl-BE" dirty="0"/>
              <a:t> at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centre</a:t>
            </a:r>
            <a:r>
              <a:rPr lang="nl-BE" dirty="0"/>
              <a:t>, but </a:t>
            </a:r>
            <a:r>
              <a:rPr lang="nl-BE" dirty="0" err="1"/>
              <a:t>goes</a:t>
            </a:r>
            <a:r>
              <a:rPr lang="nl-BE" dirty="0"/>
              <a:t> </a:t>
            </a:r>
            <a:r>
              <a:rPr lang="nl-BE" dirty="0" err="1"/>
              <a:t>beyond</a:t>
            </a:r>
            <a:r>
              <a:rPr lang="nl-BE" dirty="0"/>
              <a:t> </a:t>
            </a:r>
            <a:r>
              <a:rPr lang="nl-BE" dirty="0" err="1"/>
              <a:t>existing</a:t>
            </a:r>
            <a:r>
              <a:rPr lang="nl-BE" dirty="0"/>
              <a:t> </a:t>
            </a:r>
            <a:r>
              <a:rPr lang="nl-BE" dirty="0" err="1"/>
              <a:t>nurturing</a:t>
            </a:r>
            <a:r>
              <a:rPr lang="nl-BE" dirty="0"/>
              <a:t> care </a:t>
            </a:r>
            <a:r>
              <a:rPr lang="nl-BE" dirty="0" err="1"/>
              <a:t>frameworks</a:t>
            </a:r>
            <a:r>
              <a:rPr lang="nl-BE" dirty="0"/>
              <a:t>, as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includes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environment of a family business, </a:t>
            </a:r>
            <a:r>
              <a:rPr lang="nl-BE" dirty="0" err="1"/>
              <a:t>characterized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particular</a:t>
            </a:r>
            <a:r>
              <a:rPr lang="nl-BE" dirty="0"/>
              <a:t> </a:t>
            </a:r>
            <a:r>
              <a:rPr lang="nl-BE" dirty="0" err="1"/>
              <a:t>behaviors</a:t>
            </a:r>
            <a:r>
              <a:rPr lang="nl-BE" dirty="0"/>
              <a:t>, skills, </a:t>
            </a:r>
            <a:r>
              <a:rPr lang="nl-BE" dirty="0" err="1"/>
              <a:t>norms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values</a:t>
            </a:r>
            <a:r>
              <a:rPr lang="nl-BE" dirty="0"/>
              <a:t> </a:t>
            </a:r>
            <a:r>
              <a:rPr lang="nl-BE" dirty="0" err="1"/>
              <a:t>exchanged</a:t>
            </a:r>
            <a:r>
              <a:rPr lang="nl-BE" dirty="0"/>
              <a:t> </a:t>
            </a:r>
            <a:r>
              <a:rPr lang="nl-BE" dirty="0" err="1"/>
              <a:t>among</a:t>
            </a:r>
            <a:r>
              <a:rPr lang="nl-BE" dirty="0"/>
              <a:t> family members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- </a:t>
            </a:r>
            <a:r>
              <a:rPr lang="nl-BE" dirty="0" err="1"/>
              <a:t>Mothering</a:t>
            </a:r>
            <a:r>
              <a:rPr lang="nl-BE" dirty="0"/>
              <a:t> is </a:t>
            </a:r>
            <a:r>
              <a:rPr lang="nl-BE" dirty="0" err="1"/>
              <a:t>crucial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identity</a:t>
            </a:r>
            <a:r>
              <a:rPr lang="nl-BE" dirty="0"/>
              <a:t> </a:t>
            </a:r>
            <a:r>
              <a:rPr lang="nl-BE" dirty="0" err="1"/>
              <a:t>formation</a:t>
            </a:r>
            <a:r>
              <a:rPr lang="nl-BE" dirty="0"/>
              <a:t> </a:t>
            </a:r>
            <a:r>
              <a:rPr lang="nl-BE" dirty="0" err="1"/>
              <a:t>since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main</a:t>
            </a:r>
            <a:r>
              <a:rPr lang="nl-BE" dirty="0"/>
              <a:t> vehicle </a:t>
            </a:r>
            <a:r>
              <a:rPr lang="nl-BE" dirty="0" err="1"/>
              <a:t>through</a:t>
            </a:r>
            <a:r>
              <a:rPr lang="nl-BE" dirty="0"/>
              <a:t>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first form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identities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learn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place</a:t>
            </a:r>
            <a:r>
              <a:rPr lang="nl-BE" dirty="0"/>
              <a:t> in society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	</a:t>
            </a:r>
            <a:endParaRPr dirty="0"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36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BE" dirty="0"/>
              <a:t>SUCCESSION CHALLENGE, PASS THE BUSINESS ON TO MULTIPLE GENERATIONS -&gt; MOTHERING PLAYS A ROLE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BE" dirty="0"/>
              <a:t>HISTORICAL CIRC: EARLY LIFE = EARLY CHILDHOOD, ADO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B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B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BE" dirty="0" err="1"/>
              <a:t>Despite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importance</a:t>
            </a:r>
            <a:r>
              <a:rPr lang="nl-BE" dirty="0"/>
              <a:t> of </a:t>
            </a:r>
            <a:r>
              <a:rPr lang="nl-BE" dirty="0" err="1"/>
              <a:t>transgenerational</a:t>
            </a:r>
            <a:r>
              <a:rPr lang="nl-BE" dirty="0"/>
              <a:t> </a:t>
            </a:r>
            <a:r>
              <a:rPr lang="nl-BE" dirty="0" err="1"/>
              <a:t>entrepreneurship</a:t>
            </a:r>
            <a:r>
              <a:rPr lang="nl-BE" dirty="0"/>
              <a:t>, </a:t>
            </a:r>
            <a:r>
              <a:rPr lang="nl-BE" dirty="0" err="1"/>
              <a:t>literature</a:t>
            </a:r>
            <a:r>
              <a:rPr lang="nl-BE" dirty="0"/>
              <a:t> </a:t>
            </a:r>
            <a:r>
              <a:rPr lang="nl-BE" dirty="0" err="1"/>
              <a:t>leaves</a:t>
            </a:r>
            <a:r>
              <a:rPr lang="nl-BE" dirty="0"/>
              <a:t> a </a:t>
            </a:r>
            <a:r>
              <a:rPr lang="nl-BE" dirty="0" err="1"/>
              <a:t>wide</a:t>
            </a:r>
            <a:r>
              <a:rPr lang="nl-BE" dirty="0"/>
              <a:t> gap in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transgenerational</a:t>
            </a:r>
            <a:r>
              <a:rPr lang="nl-BE" dirty="0"/>
              <a:t> </a:t>
            </a:r>
            <a:r>
              <a:rPr lang="nl-BE" dirty="0" err="1"/>
              <a:t>entrepreneurship</a:t>
            </a:r>
            <a:r>
              <a:rPr lang="nl-BE" dirty="0"/>
              <a:t> is </a:t>
            </a:r>
            <a:r>
              <a:rPr lang="nl-BE" dirty="0" err="1"/>
              <a:t>nurtured</a:t>
            </a:r>
            <a:r>
              <a:rPr lang="nl-BE" dirty="0"/>
              <a:t>, in </a:t>
            </a:r>
            <a:r>
              <a:rPr lang="nl-BE" dirty="0" err="1"/>
              <a:t>which</a:t>
            </a:r>
            <a:r>
              <a:rPr lang="nl-BE" dirty="0"/>
              <a:t> we </a:t>
            </a:r>
            <a:r>
              <a:rPr lang="nl-BE" dirty="0" err="1"/>
              <a:t>see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opportunity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mothering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play</a:t>
            </a:r>
            <a:r>
              <a:rPr lang="nl-BE" dirty="0"/>
              <a:t>  a </a:t>
            </a:r>
            <a:r>
              <a:rPr lang="nl-BE" dirty="0" err="1"/>
              <a:t>vital</a:t>
            </a:r>
            <a:r>
              <a:rPr lang="nl-BE" dirty="0"/>
              <a:t> </a:t>
            </a:r>
            <a:r>
              <a:rPr lang="nl-BE" dirty="0" err="1"/>
              <a:t>role</a:t>
            </a:r>
            <a:endParaRPr lang="nl-B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B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BE" dirty="0" err="1"/>
              <a:t>Besides</a:t>
            </a:r>
            <a:r>
              <a:rPr lang="nl-BE" dirty="0"/>
              <a:t>, </a:t>
            </a:r>
            <a:r>
              <a:rPr lang="nl-BE" dirty="0" err="1"/>
              <a:t>literature</a:t>
            </a:r>
            <a:r>
              <a:rPr lang="nl-BE" dirty="0"/>
              <a:t> is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identity</a:t>
            </a:r>
            <a:r>
              <a:rPr lang="nl-BE" dirty="0"/>
              <a:t> </a:t>
            </a:r>
            <a:r>
              <a:rPr lang="nl-BE" dirty="0" err="1"/>
              <a:t>formation</a:t>
            </a:r>
            <a:r>
              <a:rPr lang="nl-BE" dirty="0"/>
              <a:t> of family members’ </a:t>
            </a:r>
            <a:r>
              <a:rPr lang="nl-BE" dirty="0" err="1"/>
              <a:t>entrepreneurial</a:t>
            </a:r>
            <a:r>
              <a:rPr lang="nl-BE" dirty="0"/>
              <a:t> </a:t>
            </a:r>
            <a:r>
              <a:rPr lang="nl-BE" dirty="0" err="1"/>
              <a:t>behavior</a:t>
            </a:r>
            <a:r>
              <a:rPr lang="nl-BE" dirty="0"/>
              <a:t> takes </a:t>
            </a:r>
            <a:r>
              <a:rPr lang="nl-BE" dirty="0" err="1"/>
              <a:t>place</a:t>
            </a:r>
            <a:r>
              <a:rPr lang="nl-BE" dirty="0"/>
              <a:t>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B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BE" dirty="0" err="1"/>
              <a:t>Lastly</a:t>
            </a:r>
            <a:r>
              <a:rPr lang="nl-BE" dirty="0"/>
              <a:t>, we als </a:t>
            </a:r>
            <a:r>
              <a:rPr lang="nl-BE" dirty="0" err="1"/>
              <a:t>don’t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influence</a:t>
            </a:r>
            <a:r>
              <a:rPr lang="nl-BE" dirty="0"/>
              <a:t> of </a:t>
            </a:r>
            <a:r>
              <a:rPr lang="nl-BE" dirty="0" err="1"/>
              <a:t>historical</a:t>
            </a:r>
            <a:r>
              <a:rPr lang="nl-BE" dirty="0"/>
              <a:t> </a:t>
            </a:r>
            <a:r>
              <a:rPr lang="nl-BE" dirty="0" err="1"/>
              <a:t>circumstances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formation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entrepreneurial</a:t>
            </a:r>
            <a:r>
              <a:rPr lang="nl-BE" dirty="0"/>
              <a:t> </a:t>
            </a:r>
            <a:r>
              <a:rPr lang="nl-BE" dirty="0" err="1"/>
              <a:t>identity</a:t>
            </a:r>
            <a:r>
              <a:rPr lang="nl-BE" dirty="0"/>
              <a:t>,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early</a:t>
            </a:r>
            <a:r>
              <a:rPr lang="nl-BE" dirty="0"/>
              <a:t> life here </a:t>
            </a:r>
            <a:r>
              <a:rPr lang="nl-BE" dirty="0" err="1"/>
              <a:t>being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historical</a:t>
            </a:r>
            <a:r>
              <a:rPr lang="nl-BE" dirty="0"/>
              <a:t> </a:t>
            </a:r>
            <a:r>
              <a:rPr lang="nl-BE" dirty="0" err="1"/>
              <a:t>circumstance</a:t>
            </a:r>
            <a:r>
              <a:rPr lang="nl-BE" dirty="0"/>
              <a:t>. </a:t>
            </a:r>
            <a:r>
              <a:rPr lang="nl-BE" dirty="0" err="1"/>
              <a:t>This</a:t>
            </a:r>
            <a:r>
              <a:rPr lang="nl-BE" dirty="0"/>
              <a:t> is a gap </a:t>
            </a:r>
            <a:r>
              <a:rPr lang="nl-BE" dirty="0" err="1"/>
              <a:t>formulated</a:t>
            </a:r>
            <a:r>
              <a:rPr lang="nl-BE" dirty="0"/>
              <a:t> in a </a:t>
            </a:r>
            <a:r>
              <a:rPr lang="nl-BE" dirty="0" err="1"/>
              <a:t>recently</a:t>
            </a:r>
            <a:r>
              <a:rPr lang="nl-BE" dirty="0"/>
              <a:t> </a:t>
            </a:r>
            <a:r>
              <a:rPr lang="nl-BE" dirty="0" err="1"/>
              <a:t>published</a:t>
            </a:r>
            <a:r>
              <a:rPr lang="nl-BE" dirty="0"/>
              <a:t> review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future</a:t>
            </a:r>
            <a:r>
              <a:rPr lang="nl-BE" dirty="0"/>
              <a:t> research paper </a:t>
            </a:r>
            <a:r>
              <a:rPr lang="nl-BE" dirty="0" err="1"/>
              <a:t>regarding</a:t>
            </a:r>
            <a:r>
              <a:rPr lang="nl-BE" dirty="0"/>
              <a:t> </a:t>
            </a:r>
            <a:r>
              <a:rPr lang="nl-BE" dirty="0" err="1"/>
              <a:t>entrepreneurial</a:t>
            </a:r>
            <a:r>
              <a:rPr lang="nl-BE" dirty="0"/>
              <a:t> </a:t>
            </a:r>
            <a:r>
              <a:rPr lang="nl-BE" dirty="0" err="1"/>
              <a:t>identity</a:t>
            </a:r>
            <a:endParaRPr lang="nl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BE" dirty="0"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88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 The combination of knowledge we do and don’t know lead us to the following research question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EALY LIFE = &lt;18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MOTHERING = ACTION OF NURTURING AND CARING</a:t>
            </a:r>
            <a:endParaRPr dirty="0"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992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0" dirty="0"/>
              <a:t>+/-30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0" dirty="0"/>
              <a:t>SUITABLE FOR HOW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0" dirty="0"/>
              <a:t>INSIGHTS AND THEORY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 dirty="0" err="1"/>
              <a:t>Qualitative</a:t>
            </a:r>
            <a:r>
              <a:rPr lang="nl-BE" b="1" dirty="0"/>
              <a:t> multiple case </a:t>
            </a:r>
            <a:r>
              <a:rPr lang="nl-BE" b="1" dirty="0" err="1"/>
              <a:t>study</a:t>
            </a:r>
            <a:r>
              <a:rPr lang="nl-BE" b="1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BE" dirty="0"/>
              <a:t>We wille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doing</a:t>
            </a:r>
            <a:r>
              <a:rPr lang="nl-BE" dirty="0"/>
              <a:t> a </a:t>
            </a:r>
            <a:r>
              <a:rPr lang="nl-BE" dirty="0" err="1"/>
              <a:t>qualitative</a:t>
            </a:r>
            <a:r>
              <a:rPr lang="nl-BE" dirty="0"/>
              <a:t> </a:t>
            </a:r>
            <a:r>
              <a:rPr lang="nl-BE" dirty="0" err="1"/>
              <a:t>study</a:t>
            </a:r>
            <a:r>
              <a:rPr lang="nl-BE" dirty="0"/>
              <a:t>, </a:t>
            </a:r>
            <a:r>
              <a:rPr lang="nl-BE" dirty="0" err="1"/>
              <a:t>so</a:t>
            </a:r>
            <a:r>
              <a:rPr lang="nl-BE" dirty="0"/>
              <a:t> we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gather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data </a:t>
            </a:r>
            <a:r>
              <a:rPr lang="nl-BE" dirty="0" err="1"/>
              <a:t>through</a:t>
            </a:r>
            <a:r>
              <a:rPr lang="nl-BE" dirty="0"/>
              <a:t> 30-ish interviews, </a:t>
            </a:r>
            <a:r>
              <a:rPr lang="nl-BE" dirty="0" err="1"/>
              <a:t>using</a:t>
            </a:r>
            <a:r>
              <a:rPr lang="nl-BE" dirty="0"/>
              <a:t> multiple cases.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B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BE" b="1" dirty="0" err="1"/>
              <a:t>Grounded</a:t>
            </a:r>
            <a:r>
              <a:rPr lang="nl-BE" b="1" dirty="0"/>
              <a:t> </a:t>
            </a:r>
            <a:r>
              <a:rPr lang="nl-BE" b="1" dirty="0" err="1"/>
              <a:t>theory</a:t>
            </a:r>
            <a:endParaRPr lang="nl-BE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BE" b="0" dirty="0"/>
              <a:t>We </a:t>
            </a:r>
            <a:r>
              <a:rPr lang="nl-BE" b="0" dirty="0" err="1"/>
              <a:t>will</a:t>
            </a:r>
            <a:r>
              <a:rPr lang="nl-BE" b="0" dirty="0"/>
              <a:t> </a:t>
            </a:r>
            <a:r>
              <a:rPr lang="nl-BE" b="0" dirty="0" err="1"/>
              <a:t>be</a:t>
            </a:r>
            <a:r>
              <a:rPr lang="nl-BE" b="0" dirty="0"/>
              <a:t> </a:t>
            </a:r>
            <a:r>
              <a:rPr lang="nl-BE" b="0" dirty="0" err="1"/>
              <a:t>using</a:t>
            </a:r>
            <a:r>
              <a:rPr lang="nl-BE" b="0" dirty="0"/>
              <a:t> a </a:t>
            </a:r>
            <a:r>
              <a:rPr lang="nl-BE" b="0" dirty="0" err="1"/>
              <a:t>grounded</a:t>
            </a:r>
            <a:r>
              <a:rPr lang="nl-BE" b="0" dirty="0"/>
              <a:t> </a:t>
            </a:r>
            <a:r>
              <a:rPr lang="nl-BE" b="0" dirty="0" err="1"/>
              <a:t>theory</a:t>
            </a:r>
            <a:r>
              <a:rPr lang="nl-BE" b="0" dirty="0"/>
              <a:t> approach, </a:t>
            </a:r>
            <a:r>
              <a:rPr lang="nl-BE" b="0" dirty="0" err="1"/>
              <a:t>allowing</a:t>
            </a:r>
            <a:r>
              <a:rPr lang="nl-BE" b="0" dirty="0"/>
              <a:t> </a:t>
            </a:r>
            <a:r>
              <a:rPr lang="nl-BE" b="0" dirty="0" err="1"/>
              <a:t>us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gain</a:t>
            </a:r>
            <a:r>
              <a:rPr lang="nl-BE" b="0" dirty="0"/>
              <a:t> new </a:t>
            </a:r>
            <a:r>
              <a:rPr lang="nl-BE" b="0" dirty="0" err="1"/>
              <a:t>insights</a:t>
            </a:r>
            <a:r>
              <a:rPr lang="nl-BE" b="0" dirty="0"/>
              <a:t> </a:t>
            </a:r>
            <a:r>
              <a:rPr lang="nl-BE" b="0" dirty="0" err="1"/>
              <a:t>and</a:t>
            </a:r>
            <a:r>
              <a:rPr lang="nl-BE" b="0" dirty="0"/>
              <a:t> </a:t>
            </a:r>
            <a:r>
              <a:rPr lang="nl-BE" b="0" dirty="0" err="1"/>
              <a:t>possibly</a:t>
            </a:r>
            <a:r>
              <a:rPr lang="nl-BE" b="0" dirty="0"/>
              <a:t> even </a:t>
            </a:r>
            <a:r>
              <a:rPr lang="nl-BE" b="0" dirty="0" err="1"/>
              <a:t>develop</a:t>
            </a:r>
            <a:r>
              <a:rPr lang="nl-BE" b="0" dirty="0"/>
              <a:t> </a:t>
            </a:r>
            <a:r>
              <a:rPr lang="nl-BE" b="0" dirty="0" err="1"/>
              <a:t>theory</a:t>
            </a:r>
            <a:r>
              <a:rPr lang="nl-BE" b="0" dirty="0"/>
              <a:t>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BE" b="0" dirty="0"/>
              <a:t>The multiple case </a:t>
            </a:r>
            <a:r>
              <a:rPr lang="nl-BE" b="0" dirty="0" err="1"/>
              <a:t>qualitative</a:t>
            </a:r>
            <a:r>
              <a:rPr lang="nl-BE" b="0" dirty="0"/>
              <a:t> approach we take is </a:t>
            </a:r>
            <a:r>
              <a:rPr lang="nl-BE" b="0" dirty="0" err="1"/>
              <a:t>especially</a:t>
            </a:r>
            <a:r>
              <a:rPr lang="nl-BE" b="0" dirty="0"/>
              <a:t> </a:t>
            </a:r>
            <a:r>
              <a:rPr lang="nl-BE" b="0" dirty="0" err="1"/>
              <a:t>suetable</a:t>
            </a:r>
            <a:r>
              <a:rPr lang="nl-BE" b="0" dirty="0"/>
              <a:t> </a:t>
            </a:r>
            <a:r>
              <a:rPr lang="nl-BE" b="0" dirty="0" err="1"/>
              <a:t>for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how</a:t>
            </a:r>
            <a:r>
              <a:rPr lang="nl-BE" b="0" dirty="0"/>
              <a:t> question we </a:t>
            </a:r>
            <a:r>
              <a:rPr lang="nl-BE" b="0" dirty="0" err="1"/>
              <a:t>would</a:t>
            </a:r>
            <a:r>
              <a:rPr lang="nl-BE" b="0" dirty="0"/>
              <a:t> like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answer</a:t>
            </a:r>
            <a:endParaRPr b="0" dirty="0"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13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Red">
  <p:cSld name="5_Title Slide Re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"/>
          <p:cNvSpPr/>
          <p:nvPr/>
        </p:nvSpPr>
        <p:spPr>
          <a:xfrm>
            <a:off x="0" y="5087637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156" y="5165034"/>
            <a:ext cx="4550278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3434" y="3973189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hank you slide">
  <p:cSld name="4_Thank you slide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48" name="Google Shape;148;p36"/>
          <p:cNvSpPr/>
          <p:nvPr/>
        </p:nvSpPr>
        <p:spPr>
          <a:xfrm>
            <a:off x="2" y="784578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0928" y="860613"/>
            <a:ext cx="4094658" cy="104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Arrow">
  <p:cSld name="Title and content - Arrow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/>
          <p:nvPr/>
        </p:nvSpPr>
        <p:spPr>
          <a:xfrm>
            <a:off x="1" y="0"/>
            <a:ext cx="12192000" cy="1825625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left">
  <p:cSld name="Blue left">
    <p:bg>
      <p:bgPr>
        <a:solidFill>
          <a:srgbClr val="1CA9E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6997700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Red">
  <p:cSld name="3_Title Slide Re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0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0"/>
          <p:cNvSpPr/>
          <p:nvPr/>
        </p:nvSpPr>
        <p:spPr>
          <a:xfrm>
            <a:off x="0" y="5087637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0926" y="5163672"/>
            <a:ext cx="4094658" cy="104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Blue">
  <p:cSld name="1_Title Slide Blu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127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2"/>
          </p:nvPr>
        </p:nvSpPr>
        <p:spPr>
          <a:xfrm>
            <a:off x="838200" y="5194329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1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1"/>
          <p:cNvSpPr/>
          <p:nvPr/>
        </p:nvSpPr>
        <p:spPr>
          <a:xfrm>
            <a:off x="0" y="5518568"/>
            <a:ext cx="12192000" cy="739190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0094" y="5654389"/>
            <a:ext cx="2083334" cy="49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enter">
  <p:cSld name="Blue center">
    <p:bg>
      <p:bgPr>
        <a:solidFill>
          <a:srgbClr val="1CA9E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rgbClr val="03507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center">
  <p:cSld name="1_Blue center">
    <p:bg>
      <p:bgPr>
        <a:solidFill>
          <a:srgbClr val="03507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hank you slide">
  <p:cSld name="2_Thank you slide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41" name="Google Shape;141;p35"/>
          <p:cNvSpPr/>
          <p:nvPr/>
        </p:nvSpPr>
        <p:spPr>
          <a:xfrm>
            <a:off x="2" y="1076379"/>
            <a:ext cx="12192000" cy="739190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0094" y="1192448"/>
            <a:ext cx="2083334" cy="49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</a:pPr>
            <a:r>
              <a:rPr lang="nl-BE" sz="4000" dirty="0" err="1">
                <a:solidFill>
                  <a:schemeClr val="tx1"/>
                </a:solidFill>
              </a:rPr>
              <a:t>Early</a:t>
            </a:r>
            <a:r>
              <a:rPr lang="nl-BE" sz="4000" dirty="0">
                <a:solidFill>
                  <a:schemeClr val="tx1"/>
                </a:solidFill>
              </a:rPr>
              <a:t>-life </a:t>
            </a:r>
            <a:r>
              <a:rPr lang="nl-BE" sz="4000" dirty="0" err="1">
                <a:solidFill>
                  <a:schemeClr val="tx1"/>
                </a:solidFill>
              </a:rPr>
              <a:t>mothering</a:t>
            </a:r>
            <a:r>
              <a:rPr lang="nl-BE" sz="4000" dirty="0">
                <a:solidFill>
                  <a:schemeClr val="tx1"/>
                </a:solidFill>
              </a:rPr>
              <a:t> </a:t>
            </a:r>
            <a:r>
              <a:rPr lang="nl-BE" sz="4000" dirty="0" err="1">
                <a:solidFill>
                  <a:schemeClr val="tx1"/>
                </a:solidFill>
              </a:rPr>
              <a:t>shaping</a:t>
            </a:r>
            <a:r>
              <a:rPr lang="nl-BE" sz="4000" dirty="0">
                <a:solidFill>
                  <a:schemeClr val="tx1"/>
                </a:solidFill>
              </a:rPr>
              <a:t> </a:t>
            </a:r>
            <a:r>
              <a:rPr lang="nl-BE" sz="4000" dirty="0" err="1">
                <a:solidFill>
                  <a:schemeClr val="tx1"/>
                </a:solidFill>
              </a:rPr>
              <a:t>the</a:t>
            </a:r>
            <a:r>
              <a:rPr lang="nl-BE" sz="4000" dirty="0">
                <a:solidFill>
                  <a:schemeClr val="tx1"/>
                </a:solidFill>
              </a:rPr>
              <a:t> </a:t>
            </a:r>
            <a:r>
              <a:rPr lang="nl-BE" sz="4000" dirty="0" err="1">
                <a:solidFill>
                  <a:schemeClr val="tx1"/>
                </a:solidFill>
              </a:rPr>
              <a:t>entrepreneurial</a:t>
            </a:r>
            <a:r>
              <a:rPr lang="nl-BE" sz="4000" dirty="0">
                <a:solidFill>
                  <a:schemeClr val="tx1"/>
                </a:solidFill>
              </a:rPr>
              <a:t> </a:t>
            </a:r>
            <a:r>
              <a:rPr lang="nl-BE" sz="4000" dirty="0" err="1">
                <a:solidFill>
                  <a:schemeClr val="tx1"/>
                </a:solidFill>
              </a:rPr>
              <a:t>identity</a:t>
            </a:r>
            <a:r>
              <a:rPr lang="nl-BE" sz="4000" dirty="0">
                <a:solidFill>
                  <a:schemeClr val="tx1"/>
                </a:solidFill>
              </a:rPr>
              <a:t> of </a:t>
            </a:r>
            <a:r>
              <a:rPr lang="nl-BE" sz="4000" dirty="0" err="1">
                <a:solidFill>
                  <a:schemeClr val="tx1"/>
                </a:solidFill>
              </a:rPr>
              <a:t>the</a:t>
            </a:r>
            <a:r>
              <a:rPr lang="nl-BE" sz="4000" dirty="0">
                <a:solidFill>
                  <a:schemeClr val="tx1"/>
                </a:solidFill>
              </a:rPr>
              <a:t> next </a:t>
            </a:r>
            <a:r>
              <a:rPr lang="nl-BE" sz="4000" dirty="0" err="1">
                <a:solidFill>
                  <a:schemeClr val="tx1"/>
                </a:solidFill>
              </a:rPr>
              <a:t>generation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201" name="Google Shape;201;p1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BE" sz="1600" dirty="0"/>
              <a:t>STEP 2024</a:t>
            </a:r>
            <a:endParaRPr sz="1600" dirty="0"/>
          </a:p>
        </p:txBody>
      </p:sp>
      <p:sp>
        <p:nvSpPr>
          <p:cNvPr id="202" name="Google Shape;202;p1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</a:pPr>
            <a:r>
              <a:rPr lang="nl-BE" sz="1600" dirty="0"/>
              <a:t>Stijn </a:t>
            </a:r>
            <a:r>
              <a:rPr lang="nl-BE" sz="1600" dirty="0" err="1"/>
              <a:t>Brichau</a:t>
            </a:r>
            <a:r>
              <a:rPr lang="nl-BE" sz="1600" dirty="0"/>
              <a:t>, Frank Lambrechts, Jelle Schepers, Pieter Vandekerkhof, Wim </a:t>
            </a:r>
            <a:r>
              <a:rPr lang="nl-BE" sz="1600" dirty="0" err="1"/>
              <a:t>Voordeckers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F60A0-8EA9-40B1-AA54-A8D173E72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92"/>
            <a:ext cx="10515600" cy="4351338"/>
          </a:xfrm>
        </p:spPr>
        <p:txBody>
          <a:bodyPr/>
          <a:lstStyle/>
          <a:p>
            <a:pPr algn="l"/>
            <a:r>
              <a:rPr lang="nl-BE" sz="3200" dirty="0" err="1">
                <a:solidFill>
                  <a:srgbClr val="7F7F7F"/>
                </a:solidFill>
              </a:rPr>
              <a:t>Possible</a:t>
            </a:r>
            <a:r>
              <a:rPr lang="nl-BE" sz="3200" dirty="0">
                <a:solidFill>
                  <a:srgbClr val="7F7F7F"/>
                </a:solidFill>
              </a:rPr>
              <a:t> </a:t>
            </a:r>
            <a:r>
              <a:rPr lang="nl-BE" sz="3200" dirty="0" err="1">
                <a:solidFill>
                  <a:srgbClr val="7F7F7F"/>
                </a:solidFill>
              </a:rPr>
              <a:t>contributions</a:t>
            </a:r>
            <a:endParaRPr lang="nl-BE" sz="3200" dirty="0">
              <a:solidFill>
                <a:srgbClr val="7F7F7F"/>
              </a:solidFill>
            </a:endParaRPr>
          </a:p>
          <a:p>
            <a:pPr algn="l"/>
            <a:endParaRPr lang="nl-BE" sz="1200" dirty="0"/>
          </a:p>
          <a:p>
            <a:pPr algn="l"/>
            <a:r>
              <a:rPr lang="nl-BE" sz="2400" dirty="0"/>
              <a:t>Research</a:t>
            </a:r>
          </a:p>
          <a:p>
            <a:pPr marL="1143000" lvl="1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000" dirty="0" err="1"/>
              <a:t>Entrepreneurial</a:t>
            </a:r>
            <a:r>
              <a:rPr lang="nl-BE" sz="2000" dirty="0"/>
              <a:t> </a:t>
            </a:r>
            <a:r>
              <a:rPr lang="nl-BE" sz="2000" dirty="0" err="1"/>
              <a:t>identity</a:t>
            </a:r>
            <a:endParaRPr lang="nl-BE" sz="2000" dirty="0"/>
          </a:p>
          <a:p>
            <a:pPr marL="1143000" lvl="1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000" dirty="0" err="1"/>
              <a:t>Mothering</a:t>
            </a:r>
            <a:endParaRPr lang="nl-BE" sz="2000" dirty="0"/>
          </a:p>
          <a:p>
            <a:pPr marL="1143000" lvl="1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000" dirty="0" err="1"/>
              <a:t>Transgenerational</a:t>
            </a:r>
            <a:r>
              <a:rPr lang="nl-BE" sz="2000" dirty="0"/>
              <a:t> </a:t>
            </a:r>
            <a:r>
              <a:rPr lang="nl-BE" sz="2000" dirty="0" err="1"/>
              <a:t>entrepreneurship</a:t>
            </a:r>
            <a:r>
              <a:rPr lang="nl-BE" sz="2000" dirty="0"/>
              <a:t> (next </a:t>
            </a:r>
            <a:r>
              <a:rPr lang="nl-BE" sz="2000" dirty="0" err="1"/>
              <a:t>generation</a:t>
            </a:r>
            <a:r>
              <a:rPr lang="nl-BE" sz="2000" dirty="0"/>
              <a:t>)</a:t>
            </a:r>
          </a:p>
          <a:p>
            <a:pPr marL="685800" lvl="1" indent="0" algn="l">
              <a:spcBef>
                <a:spcPts val="600"/>
              </a:spcBef>
            </a:pPr>
            <a:endParaRPr lang="nl-BE" sz="2000" dirty="0"/>
          </a:p>
          <a:p>
            <a:pPr marL="228600" indent="0" algn="l"/>
            <a:r>
              <a:rPr lang="nl-BE" sz="2400" dirty="0" err="1"/>
              <a:t>Practice</a:t>
            </a:r>
            <a:endParaRPr lang="nl-BE" sz="2400" dirty="0"/>
          </a:p>
          <a:p>
            <a:pPr marL="1143000" lvl="1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000" dirty="0" err="1"/>
              <a:t>Succession</a:t>
            </a:r>
            <a:r>
              <a:rPr lang="nl-BE" sz="2000" dirty="0"/>
              <a:t> </a:t>
            </a:r>
            <a:r>
              <a:rPr lang="nl-BE" sz="2000" dirty="0" err="1"/>
              <a:t>process</a:t>
            </a:r>
            <a:endParaRPr lang="nl-BE" sz="2000" dirty="0"/>
          </a:p>
          <a:p>
            <a:pPr algn="l"/>
            <a:endParaRPr lang="nl-BE" dirty="0"/>
          </a:p>
        </p:txBody>
      </p:sp>
      <p:pic>
        <p:nvPicPr>
          <p:cNvPr id="4" name="Graphic 3" descr="Puzzle pieces with solid fill">
            <a:extLst>
              <a:ext uri="{FF2B5EF4-FFF2-40B4-BE49-F238E27FC236}">
                <a16:creationId xmlns:a16="http://schemas.microsoft.com/office/drawing/2014/main" id="{C8045989-0F73-427F-B254-D66D906F6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922606" y="-120316"/>
            <a:ext cx="8332998" cy="833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</a:pPr>
            <a:r>
              <a:rPr lang="nl-BE" sz="4000" dirty="0" err="1">
                <a:solidFill>
                  <a:schemeClr val="tx1"/>
                </a:solidFill>
              </a:rPr>
              <a:t>Early</a:t>
            </a:r>
            <a:r>
              <a:rPr lang="nl-BE" sz="4000" dirty="0">
                <a:solidFill>
                  <a:schemeClr val="tx1"/>
                </a:solidFill>
              </a:rPr>
              <a:t>-life </a:t>
            </a:r>
            <a:r>
              <a:rPr lang="nl-BE" sz="4000" dirty="0" err="1">
                <a:solidFill>
                  <a:schemeClr val="tx1"/>
                </a:solidFill>
              </a:rPr>
              <a:t>mothering</a:t>
            </a:r>
            <a:r>
              <a:rPr lang="nl-BE" sz="4000" dirty="0">
                <a:solidFill>
                  <a:schemeClr val="tx1"/>
                </a:solidFill>
              </a:rPr>
              <a:t> </a:t>
            </a:r>
            <a:r>
              <a:rPr lang="nl-BE" sz="4000" dirty="0" err="1">
                <a:solidFill>
                  <a:schemeClr val="tx1"/>
                </a:solidFill>
              </a:rPr>
              <a:t>shaping</a:t>
            </a:r>
            <a:r>
              <a:rPr lang="nl-BE" sz="4000" dirty="0">
                <a:solidFill>
                  <a:schemeClr val="tx1"/>
                </a:solidFill>
              </a:rPr>
              <a:t> </a:t>
            </a:r>
            <a:r>
              <a:rPr lang="nl-BE" sz="4000" dirty="0" err="1">
                <a:solidFill>
                  <a:schemeClr val="tx1"/>
                </a:solidFill>
              </a:rPr>
              <a:t>the</a:t>
            </a:r>
            <a:r>
              <a:rPr lang="nl-BE" sz="4000" dirty="0">
                <a:solidFill>
                  <a:schemeClr val="tx1"/>
                </a:solidFill>
              </a:rPr>
              <a:t> </a:t>
            </a:r>
            <a:r>
              <a:rPr lang="nl-BE" sz="4000" dirty="0" err="1">
                <a:solidFill>
                  <a:schemeClr val="tx1"/>
                </a:solidFill>
              </a:rPr>
              <a:t>entrepreneurial</a:t>
            </a:r>
            <a:r>
              <a:rPr lang="nl-BE" sz="4000" dirty="0">
                <a:solidFill>
                  <a:schemeClr val="tx1"/>
                </a:solidFill>
              </a:rPr>
              <a:t> </a:t>
            </a:r>
            <a:r>
              <a:rPr lang="nl-BE" sz="4000" dirty="0" err="1">
                <a:solidFill>
                  <a:schemeClr val="tx1"/>
                </a:solidFill>
              </a:rPr>
              <a:t>identity</a:t>
            </a:r>
            <a:r>
              <a:rPr lang="nl-BE" sz="4000" dirty="0">
                <a:solidFill>
                  <a:schemeClr val="tx1"/>
                </a:solidFill>
              </a:rPr>
              <a:t> of </a:t>
            </a:r>
            <a:r>
              <a:rPr lang="nl-BE" sz="4000" dirty="0" err="1">
                <a:solidFill>
                  <a:schemeClr val="tx1"/>
                </a:solidFill>
              </a:rPr>
              <a:t>the</a:t>
            </a:r>
            <a:r>
              <a:rPr lang="nl-BE" sz="4000" dirty="0">
                <a:solidFill>
                  <a:schemeClr val="tx1"/>
                </a:solidFill>
              </a:rPr>
              <a:t> next </a:t>
            </a:r>
            <a:r>
              <a:rPr lang="nl-BE" sz="4000" dirty="0" err="1">
                <a:solidFill>
                  <a:schemeClr val="tx1"/>
                </a:solidFill>
              </a:rPr>
              <a:t>generation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201" name="Google Shape;201;p1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BE" sz="1600" dirty="0"/>
              <a:t>STEP 2024</a:t>
            </a:r>
            <a:endParaRPr sz="1600" dirty="0"/>
          </a:p>
        </p:txBody>
      </p:sp>
      <p:sp>
        <p:nvSpPr>
          <p:cNvPr id="202" name="Google Shape;202;p1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</a:pPr>
            <a:r>
              <a:rPr lang="nl-BE" sz="1600" dirty="0"/>
              <a:t>Stijn </a:t>
            </a:r>
            <a:r>
              <a:rPr lang="nl-BE" sz="1600" dirty="0" err="1"/>
              <a:t>Brichau</a:t>
            </a:r>
            <a:r>
              <a:rPr lang="nl-BE" sz="1600" dirty="0"/>
              <a:t>, Frank Lambrechts, Jelle Schepers, Pieter Vandekerkhof, Wim </a:t>
            </a:r>
            <a:r>
              <a:rPr lang="nl-BE" sz="1600" dirty="0" err="1"/>
              <a:t>Voordeckers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7826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</a:pPr>
            <a:r>
              <a:rPr lang="nl-BE" dirty="0" err="1"/>
              <a:t>Mothering</a:t>
            </a:r>
            <a:endParaRPr dirty="0"/>
          </a:p>
        </p:txBody>
      </p:sp>
      <p:sp>
        <p:nvSpPr>
          <p:cNvPr id="208" name="Google Shape;208;p2"/>
          <p:cNvSpPr txBox="1">
            <a:spLocks noGrp="1"/>
          </p:cNvSpPr>
          <p:nvPr>
            <p:ph type="body" idx="1"/>
          </p:nvPr>
        </p:nvSpPr>
        <p:spPr>
          <a:xfrm>
            <a:off x="838200" y="19272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 sz="2400" dirty="0">
                <a:solidFill>
                  <a:schemeClr val="tx1"/>
                </a:solidFill>
              </a:rPr>
              <a:t>“A </a:t>
            </a:r>
            <a:r>
              <a:rPr lang="nl-BE" sz="2400" dirty="0" err="1">
                <a:solidFill>
                  <a:schemeClr val="tx1"/>
                </a:solidFill>
              </a:rPr>
              <a:t>socially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constructed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b="1" dirty="0">
                <a:solidFill>
                  <a:schemeClr val="tx1"/>
                </a:solidFill>
              </a:rPr>
              <a:t>set of </a:t>
            </a:r>
            <a:r>
              <a:rPr lang="nl-BE" sz="2400" b="1" dirty="0" err="1">
                <a:solidFill>
                  <a:schemeClr val="tx1"/>
                </a:solidFill>
              </a:rPr>
              <a:t>activities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and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relationships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involved</a:t>
            </a:r>
            <a:r>
              <a:rPr lang="nl-BE" sz="2400" dirty="0">
                <a:solidFill>
                  <a:schemeClr val="tx1"/>
                </a:solidFill>
              </a:rPr>
              <a:t> in </a:t>
            </a:r>
            <a:r>
              <a:rPr lang="nl-BE" sz="2400" b="1" dirty="0" err="1">
                <a:solidFill>
                  <a:schemeClr val="tx1"/>
                </a:solidFill>
              </a:rPr>
              <a:t>nurturing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and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b="1" dirty="0" err="1">
                <a:solidFill>
                  <a:schemeClr val="tx1"/>
                </a:solidFill>
              </a:rPr>
              <a:t>caring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for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people</a:t>
            </a:r>
            <a:r>
              <a:rPr lang="nl-BE" sz="2400" dirty="0">
                <a:solidFill>
                  <a:schemeClr val="tx1"/>
                </a:solidFill>
              </a:rPr>
              <a:t>” </a:t>
            </a:r>
            <a:r>
              <a:rPr lang="nl-BE" sz="1400" dirty="0">
                <a:solidFill>
                  <a:schemeClr val="tx1"/>
                </a:solidFill>
              </a:rPr>
              <a:t>(</a:t>
            </a:r>
            <a:r>
              <a:rPr lang="nl-BE" sz="1400" dirty="0" err="1">
                <a:solidFill>
                  <a:schemeClr val="tx1"/>
                </a:solidFill>
              </a:rPr>
              <a:t>Forcey</a:t>
            </a:r>
            <a:r>
              <a:rPr lang="nl-BE" sz="1400" dirty="0">
                <a:solidFill>
                  <a:schemeClr val="tx1"/>
                </a:solidFill>
              </a:rPr>
              <a:t>, 1994, p. 357)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b="1"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b="1"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b="1"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80514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</a:pPr>
            <a:r>
              <a:rPr lang="nl-BE" dirty="0" err="1"/>
              <a:t>Mothering</a:t>
            </a:r>
            <a:endParaRPr dirty="0"/>
          </a:p>
        </p:txBody>
      </p:sp>
      <p:sp>
        <p:nvSpPr>
          <p:cNvPr id="208" name="Google Shape;208;p2"/>
          <p:cNvSpPr txBox="1">
            <a:spLocks noGrp="1"/>
          </p:cNvSpPr>
          <p:nvPr>
            <p:ph type="body" idx="1"/>
          </p:nvPr>
        </p:nvSpPr>
        <p:spPr>
          <a:xfrm>
            <a:off x="838200" y="1857652"/>
            <a:ext cx="52544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nl-BE" sz="2400" u="sng" dirty="0">
                <a:solidFill>
                  <a:schemeClr val="tx1"/>
                </a:solidFill>
              </a:rPr>
              <a:t>Gender-</a:t>
            </a:r>
            <a:r>
              <a:rPr lang="nl-BE" sz="2400" u="sng" dirty="0" err="1">
                <a:solidFill>
                  <a:schemeClr val="tx1"/>
                </a:solidFill>
              </a:rPr>
              <a:t>based</a:t>
            </a:r>
            <a:endParaRPr lang="nl-BE" sz="2400" u="sng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nl-BE"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nl-BE"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nl-BE"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nl-BE"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nl-BE"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nl-BE"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nl-BE"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nl-BE"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nl-BE" sz="18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nl-BE" sz="2400" dirty="0" err="1">
                <a:solidFill>
                  <a:schemeClr val="tx1"/>
                </a:solidFill>
              </a:rPr>
              <a:t>Women’s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activity</a:t>
            </a: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</p:txBody>
      </p:sp>
      <p:sp>
        <p:nvSpPr>
          <p:cNvPr id="7" name="Google Shape;208;p2">
            <a:extLst>
              <a:ext uri="{FF2B5EF4-FFF2-40B4-BE49-F238E27FC236}">
                <a16:creationId xmlns:a16="http://schemas.microsoft.com/office/drawing/2014/main" id="{858452CC-2BC8-4055-A325-4796657227E9}"/>
              </a:ext>
            </a:extLst>
          </p:cNvPr>
          <p:cNvSpPr txBox="1">
            <a:spLocks/>
          </p:cNvSpPr>
          <p:nvPr/>
        </p:nvSpPr>
        <p:spPr>
          <a:xfrm>
            <a:off x="6099316" y="1877204"/>
            <a:ext cx="52544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/>
            <a:r>
              <a:rPr lang="nl-BE" sz="2400" u="sng" dirty="0">
                <a:solidFill>
                  <a:schemeClr val="tx1"/>
                </a:solidFill>
              </a:rPr>
              <a:t>Action </a:t>
            </a:r>
            <a:r>
              <a:rPr lang="nl-BE" sz="2400" u="sng" dirty="0" err="1">
                <a:solidFill>
                  <a:schemeClr val="tx1"/>
                </a:solidFill>
              </a:rPr>
              <a:t>based</a:t>
            </a:r>
            <a:endParaRPr lang="nl-BE" sz="2400" u="sng" dirty="0">
              <a:solidFill>
                <a:schemeClr val="tx1"/>
              </a:solidFill>
            </a:endParaRPr>
          </a:p>
          <a:p>
            <a:pPr marL="0" indent="0" algn="l"/>
            <a:endParaRPr lang="nl-BE" sz="1800" dirty="0">
              <a:solidFill>
                <a:schemeClr val="tx1"/>
              </a:solidFill>
            </a:endParaRPr>
          </a:p>
          <a:p>
            <a:pPr marL="0" indent="0" algn="l"/>
            <a:endParaRPr lang="nl-BE" sz="1800" dirty="0">
              <a:solidFill>
                <a:schemeClr val="tx1"/>
              </a:solidFill>
            </a:endParaRPr>
          </a:p>
          <a:p>
            <a:pPr marL="0" indent="0" algn="l"/>
            <a:endParaRPr lang="nl-BE" sz="1800" dirty="0">
              <a:solidFill>
                <a:schemeClr val="tx1"/>
              </a:solidFill>
            </a:endParaRPr>
          </a:p>
          <a:p>
            <a:pPr marL="0" indent="0" algn="l"/>
            <a:endParaRPr lang="nl-BE" sz="1800" dirty="0">
              <a:solidFill>
                <a:schemeClr val="tx1"/>
              </a:solidFill>
            </a:endParaRPr>
          </a:p>
          <a:p>
            <a:pPr marL="0" indent="0" algn="l"/>
            <a:endParaRPr lang="nl-BE" sz="1800" dirty="0">
              <a:solidFill>
                <a:schemeClr val="tx1"/>
              </a:solidFill>
            </a:endParaRPr>
          </a:p>
          <a:p>
            <a:pPr marL="0" indent="0" algn="l"/>
            <a:endParaRPr lang="nl-BE" sz="1800" dirty="0">
              <a:solidFill>
                <a:schemeClr val="tx1"/>
              </a:solidFill>
            </a:endParaRPr>
          </a:p>
          <a:p>
            <a:pPr marL="0" indent="0" algn="l"/>
            <a:endParaRPr lang="nl-BE" sz="1800" dirty="0">
              <a:solidFill>
                <a:schemeClr val="tx1"/>
              </a:solidFill>
            </a:endParaRPr>
          </a:p>
          <a:p>
            <a:pPr marL="0" indent="0" algn="l"/>
            <a:endParaRPr lang="nl-BE" sz="1800" dirty="0">
              <a:solidFill>
                <a:schemeClr val="tx1"/>
              </a:solidFill>
            </a:endParaRPr>
          </a:p>
          <a:p>
            <a:pPr marL="0" indent="0" algn="l"/>
            <a:endParaRPr lang="nl-BE" sz="1800" dirty="0">
              <a:solidFill>
                <a:schemeClr val="tx1"/>
              </a:solidFill>
            </a:endParaRPr>
          </a:p>
          <a:p>
            <a:pPr marL="0" indent="0"/>
            <a:r>
              <a:rPr lang="nl-BE" sz="2400" dirty="0" err="1">
                <a:solidFill>
                  <a:schemeClr val="tx1"/>
                </a:solidFill>
              </a:rPr>
              <a:t>Anyone’s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activity</a:t>
            </a:r>
            <a:endParaRPr lang="nl-BE" sz="1600" dirty="0"/>
          </a:p>
          <a:p>
            <a:pPr marL="0" indent="0"/>
            <a:endParaRPr lang="nl-BE" sz="1600" dirty="0"/>
          </a:p>
          <a:p>
            <a:pPr marL="0" indent="0"/>
            <a:endParaRPr lang="nl-BE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B264B-78A6-400C-A185-27CE4A896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60" y="3192155"/>
            <a:ext cx="841166" cy="1682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BF3473-5A3A-4E83-80E2-F83197C316FE}"/>
              </a:ext>
            </a:extLst>
          </p:cNvPr>
          <p:cNvCxnSpPr>
            <a:cxnSpLocks/>
          </p:cNvCxnSpPr>
          <p:nvPr/>
        </p:nvCxnSpPr>
        <p:spPr>
          <a:xfrm>
            <a:off x="6072808" y="2062755"/>
            <a:ext cx="19878" cy="39802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D457F4D-C6CD-4343-B2BF-5E5A8A9AF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710" y="3076472"/>
            <a:ext cx="1913697" cy="19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4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</a:pPr>
            <a:r>
              <a:rPr lang="nl-BE" dirty="0" err="1"/>
              <a:t>Mothering</a:t>
            </a:r>
            <a:endParaRPr dirty="0"/>
          </a:p>
        </p:txBody>
      </p:sp>
      <p:sp>
        <p:nvSpPr>
          <p:cNvPr id="208" name="Google Shape;208;p2"/>
          <p:cNvSpPr txBox="1">
            <a:spLocks noGrp="1"/>
          </p:cNvSpPr>
          <p:nvPr>
            <p:ph type="body" idx="1"/>
          </p:nvPr>
        </p:nvSpPr>
        <p:spPr>
          <a:xfrm>
            <a:off x="838200" y="1857652"/>
            <a:ext cx="52544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nl-BE" sz="2400" u="sng" dirty="0">
                <a:solidFill>
                  <a:schemeClr val="tx1"/>
                </a:solidFill>
              </a:rPr>
              <a:t>Gender </a:t>
            </a:r>
            <a:r>
              <a:rPr lang="nl-BE" sz="2400" u="sng" dirty="0" err="1">
                <a:solidFill>
                  <a:schemeClr val="tx1"/>
                </a:solidFill>
              </a:rPr>
              <a:t>based</a:t>
            </a:r>
            <a:endParaRPr lang="nl-BE" sz="2400" u="sng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nl-BE" sz="1800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b="1"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b="1"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b="1"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BE" sz="1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7CE962-38E1-42FE-B72D-6331427A9133}"/>
              </a:ext>
            </a:extLst>
          </p:cNvPr>
          <p:cNvCxnSpPr>
            <a:cxnSpLocks/>
          </p:cNvCxnSpPr>
          <p:nvPr/>
        </p:nvCxnSpPr>
        <p:spPr>
          <a:xfrm>
            <a:off x="6072808" y="2062755"/>
            <a:ext cx="19878" cy="39802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Google Shape;208;p2">
            <a:extLst>
              <a:ext uri="{FF2B5EF4-FFF2-40B4-BE49-F238E27FC236}">
                <a16:creationId xmlns:a16="http://schemas.microsoft.com/office/drawing/2014/main" id="{858452CC-2BC8-4055-A325-4796657227E9}"/>
              </a:ext>
            </a:extLst>
          </p:cNvPr>
          <p:cNvSpPr txBox="1">
            <a:spLocks/>
          </p:cNvSpPr>
          <p:nvPr/>
        </p:nvSpPr>
        <p:spPr>
          <a:xfrm>
            <a:off x="6278723" y="1877204"/>
            <a:ext cx="52544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/>
            <a:r>
              <a:rPr lang="nl-BE" sz="2400" u="sng" dirty="0">
                <a:solidFill>
                  <a:schemeClr val="tx1"/>
                </a:solidFill>
              </a:rPr>
              <a:t>Action </a:t>
            </a:r>
            <a:r>
              <a:rPr lang="nl-BE" sz="2400" u="sng" dirty="0" err="1">
                <a:solidFill>
                  <a:schemeClr val="tx1"/>
                </a:solidFill>
              </a:rPr>
              <a:t>based</a:t>
            </a:r>
            <a:endParaRPr lang="nl-BE" sz="2400" u="sng" dirty="0">
              <a:solidFill>
                <a:schemeClr val="tx1"/>
              </a:solidFill>
            </a:endParaRPr>
          </a:p>
          <a:p>
            <a:pPr marL="0" indent="0" algn="l"/>
            <a:endParaRPr lang="nl-BE" sz="1800" dirty="0">
              <a:solidFill>
                <a:schemeClr val="tx1"/>
              </a:solidFill>
            </a:endParaRPr>
          </a:p>
          <a:p>
            <a:pPr marL="0" indent="0"/>
            <a:endParaRPr lang="nl-BE" sz="1600" b="1" dirty="0">
              <a:solidFill>
                <a:srgbClr val="00B0F0"/>
              </a:solidFill>
            </a:endParaRPr>
          </a:p>
          <a:p>
            <a:pPr marL="0" indent="0"/>
            <a:endParaRPr lang="nl-BE" sz="1600" b="1" dirty="0">
              <a:solidFill>
                <a:srgbClr val="00B0F0"/>
              </a:solidFill>
            </a:endParaRPr>
          </a:p>
          <a:p>
            <a:pPr marL="0" indent="0"/>
            <a:endParaRPr lang="nl-BE" sz="1600" b="1" dirty="0">
              <a:solidFill>
                <a:srgbClr val="00B0F0"/>
              </a:solidFill>
            </a:endParaRPr>
          </a:p>
          <a:p>
            <a:pPr marL="0" indent="0"/>
            <a:endParaRPr lang="nl-BE" sz="1600" dirty="0"/>
          </a:p>
          <a:p>
            <a:pPr marL="0" indent="0"/>
            <a:endParaRPr lang="nl-BE" sz="1600" dirty="0"/>
          </a:p>
          <a:p>
            <a:pPr marL="0" indent="0"/>
            <a:endParaRPr lang="nl-BE" sz="1600" dirty="0"/>
          </a:p>
          <a:p>
            <a:pPr marL="0" indent="0"/>
            <a:endParaRPr lang="nl-BE" sz="1600" dirty="0"/>
          </a:p>
          <a:p>
            <a:pPr marL="0" indent="0"/>
            <a:endParaRPr lang="nl-BE" sz="1600" dirty="0"/>
          </a:p>
          <a:p>
            <a:pPr marL="0" indent="0"/>
            <a:endParaRPr lang="nl-BE" sz="1600" dirty="0"/>
          </a:p>
          <a:p>
            <a:pPr marL="0" indent="0"/>
            <a:endParaRPr lang="nl-BE" sz="1600" dirty="0"/>
          </a:p>
          <a:p>
            <a:pPr marL="0" indent="0"/>
            <a:endParaRPr lang="nl-BE" sz="1600" dirty="0"/>
          </a:p>
          <a:p>
            <a:pPr marL="0" indent="0"/>
            <a:endParaRPr lang="nl-BE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4A2028-8258-4F8F-AC1D-667B05940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94" y="3227420"/>
            <a:ext cx="3664020" cy="2442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AC077B-F314-4076-9287-1B2ABF8BC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12"/>
          <a:stretch/>
        </p:blipFill>
        <p:spPr>
          <a:xfrm>
            <a:off x="6685361" y="2911199"/>
            <a:ext cx="2263570" cy="1537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84C950-8797-4C0A-B8D1-0EF9BCE0C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042" y="2911199"/>
            <a:ext cx="2306342" cy="1537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DB84C2-7BC0-4DC4-89E3-D20756AB3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4042" y="4591915"/>
            <a:ext cx="2314055" cy="1537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023280-FB66-4CB0-A405-310ECC7837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362" y="4586477"/>
            <a:ext cx="2263569" cy="15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8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6997700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nl-BE" dirty="0" err="1"/>
              <a:t>Early</a:t>
            </a:r>
            <a:r>
              <a:rPr lang="nl-BE" dirty="0"/>
              <a:t> life stage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F60A0-8EA9-40B1-AA54-A8D173E72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92"/>
            <a:ext cx="10515600" cy="435133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nl-BE" sz="32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nl-BE" sz="3200" dirty="0">
                <a:solidFill>
                  <a:schemeClr val="bg1">
                    <a:lumMod val="50000"/>
                  </a:schemeClr>
                </a:solidFill>
              </a:rPr>
              <a:t> we </a:t>
            </a:r>
            <a:r>
              <a:rPr lang="nl-BE" sz="3200" dirty="0" err="1">
                <a:solidFill>
                  <a:schemeClr val="bg1">
                    <a:lumMod val="50000"/>
                  </a:schemeClr>
                </a:solidFill>
              </a:rPr>
              <a:t>know</a:t>
            </a:r>
            <a:endParaRPr lang="nl-BE" sz="3200" dirty="0">
              <a:solidFill>
                <a:schemeClr val="bg1">
                  <a:lumMod val="50000"/>
                </a:schemeClr>
              </a:solidFill>
            </a:endParaRPr>
          </a:p>
          <a:p>
            <a:pPr marL="6858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 err="1">
                <a:sym typeface="Wingdings" panose="05000000000000000000" pitchFamily="2" charset="2"/>
              </a:rPr>
              <a:t>Early</a:t>
            </a:r>
            <a:r>
              <a:rPr lang="nl-BE" sz="2000" dirty="0">
                <a:sym typeface="Wingdings" panose="05000000000000000000" pitchFamily="2" charset="2"/>
              </a:rPr>
              <a:t> </a:t>
            </a:r>
            <a:r>
              <a:rPr lang="nl-BE" sz="2000" dirty="0" err="1">
                <a:sym typeface="Wingdings" panose="05000000000000000000" pitchFamily="2" charset="2"/>
              </a:rPr>
              <a:t>nurturing</a:t>
            </a:r>
            <a:r>
              <a:rPr lang="nl-BE" sz="2000" dirty="0">
                <a:sym typeface="Wingdings" panose="05000000000000000000" pitchFamily="2" charset="2"/>
              </a:rPr>
              <a:t> opportunity</a:t>
            </a:r>
          </a:p>
          <a:p>
            <a:pPr marL="6858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 err="1">
                <a:sym typeface="Wingdings" panose="05000000000000000000" pitchFamily="2" charset="2"/>
              </a:rPr>
              <a:t>Importance</a:t>
            </a:r>
            <a:r>
              <a:rPr lang="nl-BE" sz="2000" dirty="0">
                <a:sym typeface="Wingdings" panose="05000000000000000000" pitchFamily="2" charset="2"/>
              </a:rPr>
              <a:t> of </a:t>
            </a:r>
            <a:r>
              <a:rPr lang="nl-BE" sz="2000" dirty="0" err="1">
                <a:sym typeface="Wingdings" panose="05000000000000000000" pitchFamily="2" charset="2"/>
              </a:rPr>
              <a:t>entrepreneurial</a:t>
            </a:r>
            <a:r>
              <a:rPr lang="nl-BE" sz="2000" dirty="0">
                <a:sym typeface="Wingdings" panose="05000000000000000000" pitchFamily="2" charset="2"/>
              </a:rPr>
              <a:t> </a:t>
            </a:r>
            <a:r>
              <a:rPr lang="nl-BE" sz="2000" dirty="0" err="1">
                <a:sym typeface="Wingdings" panose="05000000000000000000" pitchFamily="2" charset="2"/>
              </a:rPr>
              <a:t>identity</a:t>
            </a:r>
            <a:endParaRPr lang="nl-BE" dirty="0">
              <a:sym typeface="Wingdings" panose="05000000000000000000" pitchFamily="2" charset="2"/>
            </a:endParaRPr>
          </a:p>
          <a:p>
            <a:pPr marL="6858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/>
              <a:t>The </a:t>
            </a:r>
            <a:r>
              <a:rPr lang="nl-BE" sz="2000" dirty="0" err="1"/>
              <a:t>role</a:t>
            </a:r>
            <a:r>
              <a:rPr lang="nl-BE" sz="2000" dirty="0"/>
              <a:t> of </a:t>
            </a:r>
            <a:r>
              <a:rPr lang="nl-BE" sz="2000" dirty="0" err="1"/>
              <a:t>mothering</a:t>
            </a:r>
            <a:endParaRPr lang="nl-BE" sz="2000" dirty="0">
              <a:sym typeface="Wingdings" panose="05000000000000000000" pitchFamily="2" charset="2"/>
            </a:endParaRPr>
          </a:p>
          <a:p>
            <a:pPr algn="l"/>
            <a:endParaRPr lang="nl-BE" dirty="0"/>
          </a:p>
          <a:p>
            <a:pPr algn="l"/>
            <a:endParaRPr lang="nl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436BC9-8A53-4900-830C-8CB018AB97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8208327" y="139700"/>
            <a:ext cx="7027546" cy="70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1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F60A0-8EA9-40B1-AA54-A8D173E72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92"/>
            <a:ext cx="10515600" cy="435133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nl-BE" sz="3200" dirty="0" err="1">
                <a:solidFill>
                  <a:srgbClr val="7F7F7F"/>
                </a:solidFill>
              </a:rPr>
              <a:t>What</a:t>
            </a:r>
            <a:r>
              <a:rPr lang="nl-BE" sz="3200" dirty="0">
                <a:solidFill>
                  <a:srgbClr val="7F7F7F"/>
                </a:solidFill>
              </a:rPr>
              <a:t> we </a:t>
            </a:r>
            <a:r>
              <a:rPr lang="nl-BE" sz="3200" dirty="0" err="1">
                <a:solidFill>
                  <a:srgbClr val="7F7F7F"/>
                </a:solidFill>
              </a:rPr>
              <a:t>don’t</a:t>
            </a:r>
            <a:r>
              <a:rPr lang="nl-BE" sz="3200" dirty="0">
                <a:solidFill>
                  <a:srgbClr val="7F7F7F"/>
                </a:solidFill>
              </a:rPr>
              <a:t> </a:t>
            </a:r>
            <a:r>
              <a:rPr lang="nl-BE" sz="3200" dirty="0" err="1">
                <a:solidFill>
                  <a:srgbClr val="7F7F7F"/>
                </a:solidFill>
              </a:rPr>
              <a:t>know</a:t>
            </a:r>
            <a:endParaRPr lang="nl-BE" sz="3200" dirty="0">
              <a:solidFill>
                <a:srgbClr val="7F7F7F"/>
              </a:solidFill>
            </a:endParaRPr>
          </a:p>
          <a:p>
            <a:pPr marL="6858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/>
              <a:t>The </a:t>
            </a:r>
            <a:r>
              <a:rPr lang="nl-BE" sz="2000" dirty="0" err="1"/>
              <a:t>nurturing</a:t>
            </a:r>
            <a:r>
              <a:rPr lang="nl-BE" sz="2000" dirty="0"/>
              <a:t> of </a:t>
            </a:r>
            <a:r>
              <a:rPr lang="nl-BE" sz="2000" dirty="0" err="1"/>
              <a:t>transgenerational</a:t>
            </a:r>
            <a:r>
              <a:rPr lang="nl-BE" sz="2000" dirty="0"/>
              <a:t> </a:t>
            </a:r>
            <a:r>
              <a:rPr lang="nl-BE" sz="2000" dirty="0" err="1"/>
              <a:t>entrepreneurship</a:t>
            </a:r>
            <a:endParaRPr lang="nl-BE" sz="2000" dirty="0"/>
          </a:p>
          <a:p>
            <a:pPr marL="6858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/>
              <a:t>Identity </a:t>
            </a:r>
            <a:r>
              <a:rPr lang="nl-BE" sz="2000" dirty="0" err="1"/>
              <a:t>formation</a:t>
            </a:r>
            <a:r>
              <a:rPr lang="nl-BE" sz="2000" dirty="0"/>
              <a:t> of family members’ </a:t>
            </a:r>
            <a:r>
              <a:rPr lang="nl-BE" sz="2000" dirty="0" err="1"/>
              <a:t>entrepreneurial</a:t>
            </a:r>
            <a:r>
              <a:rPr lang="nl-BE" sz="2000" dirty="0"/>
              <a:t> </a:t>
            </a:r>
            <a:r>
              <a:rPr lang="nl-BE" sz="2000" dirty="0" err="1"/>
              <a:t>behavior</a:t>
            </a:r>
            <a:r>
              <a:rPr lang="nl-BE" sz="2000" dirty="0"/>
              <a:t> </a:t>
            </a:r>
          </a:p>
          <a:p>
            <a:pPr marL="6858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 err="1"/>
              <a:t>Historical</a:t>
            </a:r>
            <a:r>
              <a:rPr lang="nl-BE" sz="2000" dirty="0"/>
              <a:t> </a:t>
            </a:r>
            <a:r>
              <a:rPr lang="nl-BE" sz="2000" dirty="0" err="1"/>
              <a:t>circumstances</a:t>
            </a:r>
            <a:r>
              <a:rPr lang="nl-BE" sz="2000" dirty="0"/>
              <a:t> </a:t>
            </a:r>
            <a:r>
              <a:rPr lang="nl-BE" sz="2000" dirty="0" err="1"/>
              <a:t>influencing</a:t>
            </a:r>
            <a:r>
              <a:rPr lang="nl-BE" sz="2000" dirty="0"/>
              <a:t> EI</a:t>
            </a:r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</p:txBody>
      </p:sp>
      <p:pic>
        <p:nvPicPr>
          <p:cNvPr id="4" name="Graphic 3" descr="Question mark with solid fill">
            <a:extLst>
              <a:ext uri="{FF2B5EF4-FFF2-40B4-BE49-F238E27FC236}">
                <a16:creationId xmlns:a16="http://schemas.microsoft.com/office/drawing/2014/main" id="{14716AAD-4CE4-4862-8626-9CF4159EB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-1168400"/>
            <a:ext cx="9194800" cy="91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F60A0-8EA9-40B1-AA54-A8D173E72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92"/>
            <a:ext cx="10515600" cy="4351338"/>
          </a:xfrm>
        </p:spPr>
        <p:txBody>
          <a:bodyPr/>
          <a:lstStyle/>
          <a:p>
            <a:r>
              <a:rPr lang="nl-BE" sz="3200" dirty="0">
                <a:solidFill>
                  <a:srgbClr val="7F7F7F"/>
                </a:solidFill>
              </a:rPr>
              <a:t>Research question</a:t>
            </a:r>
          </a:p>
          <a:p>
            <a:endParaRPr lang="nl-BE" sz="3200" dirty="0">
              <a:solidFill>
                <a:srgbClr val="7F7F7F"/>
              </a:solidFill>
            </a:endParaRPr>
          </a:p>
          <a:p>
            <a:r>
              <a:rPr lang="nl-BE" dirty="0"/>
              <a:t>“How does </a:t>
            </a:r>
            <a:r>
              <a:rPr lang="nl-BE" dirty="0" err="1"/>
              <a:t>early</a:t>
            </a:r>
            <a:r>
              <a:rPr lang="nl-BE" dirty="0"/>
              <a:t> life </a:t>
            </a:r>
            <a:r>
              <a:rPr lang="nl-BE" dirty="0" err="1"/>
              <a:t>mothering</a:t>
            </a:r>
            <a:r>
              <a:rPr lang="nl-BE" dirty="0"/>
              <a:t> </a:t>
            </a:r>
            <a:r>
              <a:rPr lang="nl-BE" dirty="0" err="1"/>
              <a:t>shape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entrepreneurial</a:t>
            </a:r>
            <a:r>
              <a:rPr lang="nl-BE" dirty="0"/>
              <a:t> </a:t>
            </a:r>
            <a:r>
              <a:rPr lang="nl-BE" dirty="0" err="1"/>
              <a:t>identity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next </a:t>
            </a:r>
            <a:r>
              <a:rPr lang="nl-BE" dirty="0" err="1"/>
              <a:t>generation</a:t>
            </a:r>
            <a:r>
              <a:rPr lang="nl-BE" dirty="0"/>
              <a:t>?”</a:t>
            </a:r>
          </a:p>
          <a:p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78E8243-07A1-4F9B-A9F9-4A210B175EC3}"/>
              </a:ext>
            </a:extLst>
          </p:cNvPr>
          <p:cNvSpPr/>
          <p:nvPr/>
        </p:nvSpPr>
        <p:spPr>
          <a:xfrm rot="13382779">
            <a:off x="10324062" y="2476367"/>
            <a:ext cx="2740719" cy="6289987"/>
          </a:xfrm>
          <a:prstGeom prst="triangle">
            <a:avLst>
              <a:gd name="adj" fmla="val 79867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Flowchart: Manual Operation 7">
            <a:extLst>
              <a:ext uri="{FF2B5EF4-FFF2-40B4-BE49-F238E27FC236}">
                <a16:creationId xmlns:a16="http://schemas.microsoft.com/office/drawing/2014/main" id="{812FDC6F-B099-4800-9378-388D91AC8368}"/>
              </a:ext>
            </a:extLst>
          </p:cNvPr>
          <p:cNvSpPr/>
          <p:nvPr/>
        </p:nvSpPr>
        <p:spPr>
          <a:xfrm>
            <a:off x="8182432" y="5651500"/>
            <a:ext cx="4915780" cy="2413000"/>
          </a:xfrm>
          <a:prstGeom prst="flowChartManualOperation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723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F60A0-8EA9-40B1-AA54-A8D173E72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92"/>
            <a:ext cx="10515600" cy="435133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nl-BE" sz="3200" dirty="0">
                <a:solidFill>
                  <a:srgbClr val="7F7F7F"/>
                </a:solidFill>
              </a:rPr>
              <a:t>Method</a:t>
            </a:r>
          </a:p>
          <a:p>
            <a:pPr marL="6858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 err="1"/>
              <a:t>Qualitative</a:t>
            </a:r>
            <a:r>
              <a:rPr lang="nl-BE" sz="2000" dirty="0"/>
              <a:t> </a:t>
            </a:r>
            <a:r>
              <a:rPr lang="nl-BE" sz="2000" dirty="0" err="1"/>
              <a:t>study</a:t>
            </a:r>
            <a:endParaRPr lang="nl-BE" sz="2000" dirty="0"/>
          </a:p>
          <a:p>
            <a:pPr marL="6858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/>
              <a:t>Multiple case </a:t>
            </a:r>
            <a:r>
              <a:rPr lang="nl-BE" sz="2000" dirty="0" err="1"/>
              <a:t>study</a:t>
            </a:r>
            <a:endParaRPr lang="nl-BE" sz="2000" dirty="0"/>
          </a:p>
          <a:p>
            <a:pPr marL="6858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 err="1"/>
              <a:t>Grounded</a:t>
            </a:r>
            <a:r>
              <a:rPr lang="nl-BE" sz="2000" dirty="0"/>
              <a:t> </a:t>
            </a:r>
            <a:r>
              <a:rPr lang="nl-BE" sz="2000" dirty="0" err="1"/>
              <a:t>theory</a:t>
            </a:r>
            <a:endParaRPr lang="nl-BE" sz="2000" dirty="0"/>
          </a:p>
          <a:p>
            <a:pPr marL="685800" indent="-457200" algn="l">
              <a:buFont typeface="Arial" panose="020B0604020202020204" pitchFamily="34" charset="0"/>
              <a:buChar char="•"/>
            </a:pPr>
            <a:endParaRPr lang="nl-BE" sz="2000" dirty="0"/>
          </a:p>
          <a:p>
            <a:pPr algn="l"/>
            <a:endParaRPr lang="nl-BE" dirty="0"/>
          </a:p>
          <a:p>
            <a:pPr algn="l"/>
            <a:endParaRPr lang="nl-BE" dirty="0"/>
          </a:p>
        </p:txBody>
      </p:sp>
      <p:pic>
        <p:nvPicPr>
          <p:cNvPr id="4" name="Graphic 3" descr="Gears with solid fill">
            <a:extLst>
              <a:ext uri="{FF2B5EF4-FFF2-40B4-BE49-F238E27FC236}">
                <a16:creationId xmlns:a16="http://schemas.microsoft.com/office/drawing/2014/main" id="{017AC10F-69FC-49DB-9000-9AECD5F69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712561">
            <a:off x="7131202" y="247534"/>
            <a:ext cx="7237651" cy="723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51377"/>
      </p:ext>
    </p:extLst>
  </p:cSld>
  <p:clrMapOvr>
    <a:masterClrMapping/>
  </p:clrMapOvr>
</p:sld>
</file>

<file path=ppt/theme/theme1.xml><?xml version="1.0" encoding="utf-8"?>
<a:theme xmlns:a="http://schemas.openxmlformats.org/drawingml/2006/main" name="RCEF Template">
  <a:themeElements>
    <a:clrScheme name="New Uhasselt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3E2E"/>
      </a:accent1>
      <a:accent2>
        <a:srgbClr val="00ACEE"/>
      </a:accent2>
      <a:accent3>
        <a:srgbClr val="A5A5A5"/>
      </a:accent3>
      <a:accent4>
        <a:srgbClr val="BFD537"/>
      </a:accent4>
      <a:accent5>
        <a:srgbClr val="F37E2A"/>
      </a:accent5>
      <a:accent6>
        <a:srgbClr val="9A359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7136</TotalTime>
  <Words>769</Words>
  <Application>Microsoft Office PowerPoint</Application>
  <PresentationFormat>Widescreen</PresentationFormat>
  <Paragraphs>167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Arial</vt:lpstr>
      <vt:lpstr>Calibri</vt:lpstr>
      <vt:lpstr>RCEF Template</vt:lpstr>
      <vt:lpstr>Early-life mothering shaping the entrepreneurial identity of the next generation</vt:lpstr>
      <vt:lpstr>Mothering</vt:lpstr>
      <vt:lpstr>Mothering</vt:lpstr>
      <vt:lpstr>Mothering</vt:lpstr>
      <vt:lpstr>Early life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Early-life mothering shaping the entrepreneurial identity of the next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Mothering shaping the entrepreneurial identity of the next generation</dc:title>
  <dc:creator>CORTEN Maarten</dc:creator>
  <cp:lastModifiedBy>BRICHAU Stijn</cp:lastModifiedBy>
  <cp:revision>58</cp:revision>
  <dcterms:created xsi:type="dcterms:W3CDTF">2018-09-13T13:28:59Z</dcterms:created>
  <dcterms:modified xsi:type="dcterms:W3CDTF">2024-05-08T15:20:24Z</dcterms:modified>
</cp:coreProperties>
</file>