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80" r:id="rId4"/>
    <p:sldId id="283" r:id="rId5"/>
    <p:sldId id="258" r:id="rId6"/>
    <p:sldId id="279" r:id="rId7"/>
    <p:sldId id="274" r:id="rId8"/>
    <p:sldId id="275" r:id="rId9"/>
    <p:sldId id="277" r:id="rId10"/>
    <p:sldId id="276" r:id="rId11"/>
    <p:sldId id="282" r:id="rId12"/>
  </p:sldIdLst>
  <p:sldSz cx="12192000" cy="6858000"/>
  <p:notesSz cx="6858000" cy="9144000"/>
  <p:embeddedFontLst>
    <p:embeddedFont>
      <p:font typeface="Calibri" panose="020F0502020204030204" pitchFamily="34" charset="0"/>
      <p:regular r:id="rId14"/>
      <p:bold r:id="rId15"/>
      <p:italic r:id="rId16"/>
      <p:boldItalic r:id="rId17"/>
    </p:embeddedFont>
    <p:embeddedFont>
      <p:font typeface="Century Gothic" panose="020B0502020202020204" pitchFamily="34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5" roundtripDataSignature="AMtx7mgLbg/Jgz4N/0kJ9GMop8QKRmePG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931" autoAdjust="0"/>
  </p:normalViewPr>
  <p:slideViewPr>
    <p:cSldViewPr snapToGrid="0">
      <p:cViewPr varScale="1">
        <p:scale>
          <a:sx n="62" d="100"/>
          <a:sy n="62" d="100"/>
        </p:scale>
        <p:origin x="1382" y="62"/>
      </p:cViewPr>
      <p:guideLst>
        <p:guide orient="horz" pos="2160"/>
        <p:guide pos="384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98" name="Google Shape;19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“</a:t>
            </a:r>
            <a:r>
              <a:rPr lang="en-GB" sz="1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entrepreneurship is a process of identity construction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”</a:t>
            </a:r>
            <a:endParaRPr dirty="0"/>
          </a:p>
        </p:txBody>
      </p:sp>
      <p:sp>
        <p:nvSpPr>
          <p:cNvPr id="198" name="Google Shape;19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65151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BE" dirty="0"/>
              <a:t>PHD OVERVIEW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BE" dirty="0"/>
              <a:t>3 HOW QUESTIONS</a:t>
            </a:r>
            <a:endParaRPr dirty="0"/>
          </a:p>
        </p:txBody>
      </p:sp>
      <p:sp>
        <p:nvSpPr>
          <p:cNvPr id="205" name="Google Shape;20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VISUAL OVERVIEW</a:t>
            </a:r>
          </a:p>
          <a:p>
            <a:endParaRPr lang="nl-BE" dirty="0"/>
          </a:p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nl-BE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265416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BE" b="0" dirty="0"/>
              <a:t>EARLY NURTURING OPPORTUNITY / BEFORE ENTERING -&gt; COMPETITIVE ADVANTAGE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BE" b="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BE" b="0" dirty="0"/>
              <a:t>GENERATION PASSING ON -&gt; NEXT GEN? GOOD EI = ACT MORE ENTREPRENEURIALLY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BE" b="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BE" b="1" dirty="0"/>
              <a:t>IMPORTANT</a:t>
            </a:r>
            <a:r>
              <a:rPr lang="nl-BE" b="0" dirty="0"/>
              <a:t> IDENTITY FORMATION (</a:t>
            </a:r>
            <a:r>
              <a:rPr lang="nl-BE" b="0" dirty="0" err="1"/>
              <a:t>main</a:t>
            </a:r>
            <a:r>
              <a:rPr lang="nl-BE" b="0" dirty="0"/>
              <a:t> vehicle)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BE" b="1" dirty="0"/>
              <a:t>WHAT? </a:t>
            </a:r>
            <a:r>
              <a:rPr lang="nl-BE" b="0" dirty="0"/>
              <a:t>ACTIONS: NURTURING CARING -&gt; GOES BEYOND EXISTING NURTURING CARE FRAMEWORKS, INCLUDES SOCIAL ENVIRONMENT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BE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BE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BE" b="1" dirty="0" err="1"/>
              <a:t>Early</a:t>
            </a:r>
            <a:r>
              <a:rPr lang="nl-BE" b="1" dirty="0"/>
              <a:t> </a:t>
            </a:r>
            <a:r>
              <a:rPr lang="nl-BE" b="1" dirty="0" err="1"/>
              <a:t>nurturing</a:t>
            </a:r>
            <a:r>
              <a:rPr lang="nl-BE" b="1" dirty="0"/>
              <a:t> opportunity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BE" b="0" dirty="0"/>
              <a:t>- Family </a:t>
            </a:r>
            <a:r>
              <a:rPr lang="nl-BE" b="0" dirty="0" err="1"/>
              <a:t>businesses</a:t>
            </a:r>
            <a:r>
              <a:rPr lang="nl-BE" b="0" dirty="0"/>
              <a:t> have </a:t>
            </a:r>
            <a:r>
              <a:rPr lang="nl-BE" b="0" dirty="0" err="1"/>
              <a:t>the</a:t>
            </a:r>
            <a:r>
              <a:rPr lang="nl-BE" b="0" dirty="0"/>
              <a:t> opportunity </a:t>
            </a:r>
            <a:r>
              <a:rPr lang="nl-BE" b="0" dirty="0" err="1"/>
              <a:t>to</a:t>
            </a:r>
            <a:r>
              <a:rPr lang="nl-BE" b="0" dirty="0"/>
              <a:t> start </a:t>
            </a:r>
            <a:r>
              <a:rPr lang="nl-BE" b="0" dirty="0" err="1"/>
              <a:t>nurturing</a:t>
            </a:r>
            <a:r>
              <a:rPr lang="nl-BE" b="0" dirty="0"/>
              <a:t> </a:t>
            </a:r>
            <a:r>
              <a:rPr lang="nl-BE" b="0" dirty="0" err="1"/>
              <a:t>possible</a:t>
            </a:r>
            <a:r>
              <a:rPr lang="nl-BE" b="0" dirty="0"/>
              <a:t> </a:t>
            </a:r>
            <a:r>
              <a:rPr lang="nl-BE" b="0" dirty="0" err="1"/>
              <a:t>successors</a:t>
            </a:r>
            <a:r>
              <a:rPr lang="nl-BE" b="0" dirty="0"/>
              <a:t> in a </a:t>
            </a:r>
            <a:r>
              <a:rPr lang="nl-BE" b="0" dirty="0" err="1"/>
              <a:t>very</a:t>
            </a:r>
            <a:r>
              <a:rPr lang="nl-BE" b="0" dirty="0"/>
              <a:t> </a:t>
            </a:r>
            <a:r>
              <a:rPr lang="nl-BE" b="0" dirty="0" err="1"/>
              <a:t>early</a:t>
            </a:r>
            <a:r>
              <a:rPr lang="nl-BE" b="0" dirty="0"/>
              <a:t> stage, </a:t>
            </a:r>
            <a:r>
              <a:rPr lang="nl-BE" b="0" dirty="0" err="1"/>
              <a:t>giving</a:t>
            </a:r>
            <a:r>
              <a:rPr lang="nl-BE" b="0" dirty="0"/>
              <a:t> </a:t>
            </a:r>
            <a:r>
              <a:rPr lang="nl-BE" b="0" dirty="0" err="1"/>
              <a:t>them</a:t>
            </a:r>
            <a:r>
              <a:rPr lang="nl-BE" b="0" dirty="0"/>
              <a:t> a </a:t>
            </a:r>
            <a:r>
              <a:rPr lang="nl-BE" b="0" dirty="0" err="1"/>
              <a:t>possible</a:t>
            </a:r>
            <a:r>
              <a:rPr lang="nl-BE" b="0" dirty="0"/>
              <a:t> </a:t>
            </a:r>
            <a:r>
              <a:rPr lang="nl-BE" b="0" dirty="0" err="1"/>
              <a:t>competitive</a:t>
            </a:r>
            <a:r>
              <a:rPr lang="nl-BE" b="0" dirty="0"/>
              <a:t> advantage </a:t>
            </a:r>
            <a:r>
              <a:rPr lang="nl-BE" b="0" dirty="0" err="1"/>
              <a:t>and</a:t>
            </a:r>
            <a:r>
              <a:rPr lang="nl-BE" b="0" dirty="0"/>
              <a:t> benefits </a:t>
            </a:r>
            <a:r>
              <a:rPr lang="nl-BE" b="0" dirty="0" err="1"/>
              <a:t>related</a:t>
            </a:r>
            <a:r>
              <a:rPr lang="nl-BE" b="0" dirty="0"/>
              <a:t> </a:t>
            </a:r>
            <a:r>
              <a:rPr lang="nl-BE" b="0" dirty="0" err="1"/>
              <a:t>to</a:t>
            </a:r>
            <a:r>
              <a:rPr lang="nl-BE" b="0" dirty="0"/>
              <a:t> </a:t>
            </a:r>
            <a:r>
              <a:rPr lang="nl-BE" b="0" dirty="0" err="1"/>
              <a:t>the</a:t>
            </a:r>
            <a:r>
              <a:rPr lang="nl-BE" b="0" dirty="0"/>
              <a:t> long term-</a:t>
            </a:r>
            <a:r>
              <a:rPr lang="nl-BE" b="0" dirty="0" err="1"/>
              <a:t>longevity</a:t>
            </a:r>
            <a:r>
              <a:rPr lang="nl-BE" b="0" dirty="0"/>
              <a:t> of </a:t>
            </a:r>
            <a:r>
              <a:rPr lang="nl-BE" b="0" dirty="0" err="1"/>
              <a:t>the</a:t>
            </a:r>
            <a:r>
              <a:rPr lang="nl-BE" b="0" dirty="0"/>
              <a:t> business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BE" b="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BE" b="1" dirty="0" err="1"/>
              <a:t>Importance</a:t>
            </a:r>
            <a:r>
              <a:rPr lang="nl-BE" b="1" dirty="0"/>
              <a:t> EI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BE" dirty="0"/>
              <a:t>- The </a:t>
            </a:r>
            <a:r>
              <a:rPr lang="nl-BE" dirty="0" err="1"/>
              <a:t>generation</a:t>
            </a:r>
            <a:r>
              <a:rPr lang="nl-BE" dirty="0"/>
              <a:t> </a:t>
            </a:r>
            <a:r>
              <a:rPr lang="nl-BE" dirty="0" err="1"/>
              <a:t>who</a:t>
            </a:r>
            <a:r>
              <a:rPr lang="nl-BE" dirty="0"/>
              <a:t> is passing on </a:t>
            </a:r>
            <a:r>
              <a:rPr lang="nl-BE" dirty="0" err="1"/>
              <a:t>the</a:t>
            </a:r>
            <a:r>
              <a:rPr lang="nl-BE" dirty="0"/>
              <a:t> family business is </a:t>
            </a:r>
            <a:r>
              <a:rPr lang="nl-BE" dirty="0" err="1"/>
              <a:t>less</a:t>
            </a:r>
            <a:r>
              <a:rPr lang="nl-BE" dirty="0"/>
              <a:t> </a:t>
            </a:r>
            <a:r>
              <a:rPr lang="nl-BE" dirty="0" err="1"/>
              <a:t>committed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act </a:t>
            </a:r>
            <a:r>
              <a:rPr lang="nl-BE" dirty="0" err="1"/>
              <a:t>entrepreneurially</a:t>
            </a:r>
            <a:r>
              <a:rPr lang="nl-BE" dirty="0"/>
              <a:t>, </a:t>
            </a:r>
            <a:r>
              <a:rPr lang="nl-BE" dirty="0" err="1"/>
              <a:t>so</a:t>
            </a:r>
            <a:r>
              <a:rPr lang="nl-BE" dirty="0"/>
              <a:t> </a:t>
            </a:r>
            <a:r>
              <a:rPr lang="nl-BE" dirty="0" err="1"/>
              <a:t>it</a:t>
            </a:r>
            <a:r>
              <a:rPr lang="nl-BE" dirty="0"/>
              <a:t> is even more important </a:t>
            </a:r>
            <a:r>
              <a:rPr lang="nl-BE" dirty="0" err="1"/>
              <a:t>for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 next </a:t>
            </a:r>
            <a:r>
              <a:rPr lang="nl-BE" dirty="0" err="1"/>
              <a:t>generation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have </a:t>
            </a:r>
            <a:r>
              <a:rPr lang="nl-BE" dirty="0" err="1"/>
              <a:t>an</a:t>
            </a:r>
            <a:r>
              <a:rPr lang="nl-BE" dirty="0"/>
              <a:t> </a:t>
            </a:r>
            <a:r>
              <a:rPr lang="nl-BE" dirty="0" err="1"/>
              <a:t>entrepreneurial</a:t>
            </a:r>
            <a:r>
              <a:rPr lang="nl-BE" dirty="0"/>
              <a:t> </a:t>
            </a:r>
            <a:r>
              <a:rPr lang="nl-BE" dirty="0" err="1"/>
              <a:t>identity</a:t>
            </a:r>
            <a:r>
              <a:rPr lang="nl-BE" dirty="0"/>
              <a:t> </a:t>
            </a:r>
            <a:r>
              <a:rPr lang="nl-BE" dirty="0" err="1"/>
              <a:t>since</a:t>
            </a:r>
            <a:r>
              <a:rPr lang="nl-BE" dirty="0"/>
              <a:t> a well </a:t>
            </a:r>
            <a:r>
              <a:rPr lang="nl-BE" dirty="0" err="1"/>
              <a:t>formed</a:t>
            </a:r>
            <a:r>
              <a:rPr lang="nl-BE" dirty="0"/>
              <a:t> </a:t>
            </a:r>
            <a:r>
              <a:rPr lang="nl-BE" dirty="0" err="1"/>
              <a:t>entrepreneurial</a:t>
            </a:r>
            <a:r>
              <a:rPr lang="nl-BE" dirty="0"/>
              <a:t> </a:t>
            </a:r>
            <a:r>
              <a:rPr lang="nl-BE" dirty="0" err="1"/>
              <a:t>identity</a:t>
            </a:r>
            <a:r>
              <a:rPr lang="nl-BE" dirty="0"/>
              <a:t> </a:t>
            </a:r>
            <a:r>
              <a:rPr lang="nl-BE" dirty="0" err="1"/>
              <a:t>motivates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act more </a:t>
            </a:r>
            <a:r>
              <a:rPr lang="nl-BE" dirty="0" err="1"/>
              <a:t>entrepreneurially</a:t>
            </a:r>
            <a:endParaRPr lang="nl-BE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BE" b="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BE" b="1" dirty="0"/>
              <a:t>The </a:t>
            </a:r>
            <a:r>
              <a:rPr lang="nl-BE" b="1" dirty="0" err="1"/>
              <a:t>role</a:t>
            </a:r>
            <a:r>
              <a:rPr lang="nl-BE" b="1" dirty="0"/>
              <a:t> of </a:t>
            </a:r>
            <a:r>
              <a:rPr lang="nl-BE" b="1" dirty="0" err="1"/>
              <a:t>mothering</a:t>
            </a:r>
            <a:endParaRPr lang="nl-BE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BE" dirty="0"/>
              <a:t>- Puts </a:t>
            </a:r>
            <a:r>
              <a:rPr lang="nl-BE" dirty="0" err="1"/>
              <a:t>nurturing</a:t>
            </a:r>
            <a:r>
              <a:rPr lang="nl-BE" dirty="0"/>
              <a:t>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caring</a:t>
            </a:r>
            <a:r>
              <a:rPr lang="nl-BE" dirty="0"/>
              <a:t> at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centre</a:t>
            </a:r>
            <a:r>
              <a:rPr lang="nl-BE" dirty="0"/>
              <a:t>, but </a:t>
            </a:r>
            <a:r>
              <a:rPr lang="nl-BE" dirty="0" err="1"/>
              <a:t>goes</a:t>
            </a:r>
            <a:r>
              <a:rPr lang="nl-BE" dirty="0"/>
              <a:t> </a:t>
            </a:r>
            <a:r>
              <a:rPr lang="nl-BE" dirty="0" err="1"/>
              <a:t>beyond</a:t>
            </a:r>
            <a:r>
              <a:rPr lang="nl-BE" dirty="0"/>
              <a:t> </a:t>
            </a:r>
            <a:r>
              <a:rPr lang="nl-BE" dirty="0" err="1"/>
              <a:t>existing</a:t>
            </a:r>
            <a:r>
              <a:rPr lang="nl-BE" dirty="0"/>
              <a:t> </a:t>
            </a:r>
            <a:r>
              <a:rPr lang="nl-BE" dirty="0" err="1"/>
              <a:t>nurturing</a:t>
            </a:r>
            <a:r>
              <a:rPr lang="nl-BE" dirty="0"/>
              <a:t> care </a:t>
            </a:r>
            <a:r>
              <a:rPr lang="nl-BE" dirty="0" err="1"/>
              <a:t>frameworks</a:t>
            </a:r>
            <a:r>
              <a:rPr lang="nl-BE" dirty="0"/>
              <a:t>, as </a:t>
            </a:r>
            <a:r>
              <a:rPr lang="nl-BE" dirty="0" err="1"/>
              <a:t>it</a:t>
            </a:r>
            <a:r>
              <a:rPr lang="nl-BE" dirty="0"/>
              <a:t> </a:t>
            </a:r>
            <a:r>
              <a:rPr lang="nl-BE" dirty="0" err="1"/>
              <a:t>includes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social</a:t>
            </a:r>
            <a:r>
              <a:rPr lang="nl-BE" dirty="0"/>
              <a:t> environment of a family business, </a:t>
            </a:r>
            <a:r>
              <a:rPr lang="nl-BE" dirty="0" err="1"/>
              <a:t>characterized</a:t>
            </a:r>
            <a:r>
              <a:rPr lang="nl-BE" dirty="0"/>
              <a:t> </a:t>
            </a:r>
            <a:r>
              <a:rPr lang="nl-BE" dirty="0" err="1"/>
              <a:t>by</a:t>
            </a:r>
            <a:r>
              <a:rPr lang="nl-BE" dirty="0"/>
              <a:t> </a:t>
            </a:r>
            <a:r>
              <a:rPr lang="nl-BE" dirty="0" err="1"/>
              <a:t>particular</a:t>
            </a:r>
            <a:r>
              <a:rPr lang="nl-BE" dirty="0"/>
              <a:t> </a:t>
            </a:r>
            <a:r>
              <a:rPr lang="nl-BE" dirty="0" err="1"/>
              <a:t>behaviors</a:t>
            </a:r>
            <a:r>
              <a:rPr lang="nl-BE" dirty="0"/>
              <a:t>, skills, </a:t>
            </a:r>
            <a:r>
              <a:rPr lang="nl-BE" dirty="0" err="1"/>
              <a:t>norms</a:t>
            </a:r>
            <a:r>
              <a:rPr lang="nl-BE" dirty="0"/>
              <a:t>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values</a:t>
            </a:r>
            <a:r>
              <a:rPr lang="nl-BE" dirty="0"/>
              <a:t> </a:t>
            </a:r>
            <a:r>
              <a:rPr lang="nl-BE" dirty="0" err="1"/>
              <a:t>exchanged</a:t>
            </a:r>
            <a:r>
              <a:rPr lang="nl-BE" dirty="0"/>
              <a:t> </a:t>
            </a:r>
            <a:r>
              <a:rPr lang="nl-BE" dirty="0" err="1"/>
              <a:t>among</a:t>
            </a:r>
            <a:r>
              <a:rPr lang="nl-BE" dirty="0"/>
              <a:t> family members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BE" dirty="0"/>
              <a:t>- </a:t>
            </a:r>
            <a:r>
              <a:rPr lang="nl-BE" dirty="0" err="1"/>
              <a:t>Mothering</a:t>
            </a:r>
            <a:r>
              <a:rPr lang="nl-BE" dirty="0"/>
              <a:t> is </a:t>
            </a:r>
            <a:r>
              <a:rPr lang="nl-BE" dirty="0" err="1"/>
              <a:t>crucial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identity</a:t>
            </a:r>
            <a:r>
              <a:rPr lang="nl-BE" dirty="0"/>
              <a:t> </a:t>
            </a:r>
            <a:r>
              <a:rPr lang="nl-BE" dirty="0" err="1"/>
              <a:t>formation</a:t>
            </a:r>
            <a:r>
              <a:rPr lang="nl-BE" dirty="0"/>
              <a:t> </a:t>
            </a:r>
            <a:r>
              <a:rPr lang="nl-BE" dirty="0" err="1"/>
              <a:t>since</a:t>
            </a:r>
            <a:r>
              <a:rPr lang="nl-BE" dirty="0"/>
              <a:t> </a:t>
            </a:r>
            <a:r>
              <a:rPr lang="nl-BE" dirty="0" err="1"/>
              <a:t>it</a:t>
            </a:r>
            <a:r>
              <a:rPr lang="nl-BE" dirty="0"/>
              <a:t> is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main</a:t>
            </a:r>
            <a:r>
              <a:rPr lang="nl-BE" dirty="0"/>
              <a:t> vehicle </a:t>
            </a:r>
            <a:r>
              <a:rPr lang="nl-BE" dirty="0" err="1"/>
              <a:t>through</a:t>
            </a:r>
            <a:r>
              <a:rPr lang="nl-BE" dirty="0"/>
              <a:t> </a:t>
            </a:r>
            <a:r>
              <a:rPr lang="nl-BE" dirty="0" err="1"/>
              <a:t>which</a:t>
            </a:r>
            <a:r>
              <a:rPr lang="nl-BE" dirty="0"/>
              <a:t> </a:t>
            </a:r>
            <a:r>
              <a:rPr lang="nl-BE" dirty="0" err="1"/>
              <a:t>people</a:t>
            </a:r>
            <a:r>
              <a:rPr lang="nl-BE" dirty="0"/>
              <a:t> first form </a:t>
            </a:r>
            <a:r>
              <a:rPr lang="nl-BE" dirty="0" err="1"/>
              <a:t>their</a:t>
            </a:r>
            <a:r>
              <a:rPr lang="nl-BE" dirty="0"/>
              <a:t> </a:t>
            </a:r>
            <a:r>
              <a:rPr lang="nl-BE" dirty="0" err="1"/>
              <a:t>identities</a:t>
            </a:r>
            <a:r>
              <a:rPr lang="nl-BE" dirty="0"/>
              <a:t>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learn</a:t>
            </a:r>
            <a:r>
              <a:rPr lang="nl-BE" dirty="0"/>
              <a:t> </a:t>
            </a:r>
            <a:r>
              <a:rPr lang="nl-BE" dirty="0" err="1"/>
              <a:t>their</a:t>
            </a:r>
            <a:r>
              <a:rPr lang="nl-BE" dirty="0"/>
              <a:t> </a:t>
            </a:r>
            <a:r>
              <a:rPr lang="nl-BE" dirty="0" err="1"/>
              <a:t>place</a:t>
            </a:r>
            <a:r>
              <a:rPr lang="nl-BE" dirty="0"/>
              <a:t> in society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BE" dirty="0"/>
              <a:t>	</a:t>
            </a:r>
            <a:endParaRPr dirty="0"/>
          </a:p>
        </p:txBody>
      </p:sp>
      <p:sp>
        <p:nvSpPr>
          <p:cNvPr id="205" name="Google Shape;20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593621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nl-BE" dirty="0"/>
              <a:t>SUCCESSION CHALLENGE, PASS THE BUSINESS ON TO MULTIPLE GENERATIONS -&gt; MOTHERING PLAYS A ROLE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nl-BE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nl-BE" dirty="0"/>
              <a:t>HISTORICAL CIRC: EARLY LIFE = EARLY CHILDHOOD, ADO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nl-BE" dirty="0"/>
              <a:t> 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nl-BE" dirty="0"/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nl-BE" dirty="0" err="1"/>
              <a:t>Despite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importance</a:t>
            </a:r>
            <a:r>
              <a:rPr lang="nl-BE" dirty="0"/>
              <a:t> of </a:t>
            </a:r>
            <a:r>
              <a:rPr lang="nl-BE" dirty="0" err="1"/>
              <a:t>transgenerational</a:t>
            </a:r>
            <a:r>
              <a:rPr lang="nl-BE" dirty="0"/>
              <a:t> </a:t>
            </a:r>
            <a:r>
              <a:rPr lang="nl-BE" dirty="0" err="1"/>
              <a:t>entrepreneurship</a:t>
            </a:r>
            <a:r>
              <a:rPr lang="nl-BE" dirty="0"/>
              <a:t>, </a:t>
            </a:r>
            <a:r>
              <a:rPr lang="nl-BE" dirty="0" err="1"/>
              <a:t>literature</a:t>
            </a:r>
            <a:r>
              <a:rPr lang="nl-BE" dirty="0"/>
              <a:t> </a:t>
            </a:r>
            <a:r>
              <a:rPr lang="nl-BE" dirty="0" err="1"/>
              <a:t>leaves</a:t>
            </a:r>
            <a:r>
              <a:rPr lang="nl-BE" dirty="0"/>
              <a:t> a </a:t>
            </a:r>
            <a:r>
              <a:rPr lang="nl-BE" dirty="0" err="1"/>
              <a:t>wide</a:t>
            </a:r>
            <a:r>
              <a:rPr lang="nl-BE" dirty="0"/>
              <a:t> gap in </a:t>
            </a:r>
            <a:r>
              <a:rPr lang="nl-BE" dirty="0" err="1"/>
              <a:t>how</a:t>
            </a:r>
            <a:r>
              <a:rPr lang="nl-BE" dirty="0"/>
              <a:t> </a:t>
            </a:r>
            <a:r>
              <a:rPr lang="nl-BE" dirty="0" err="1"/>
              <a:t>this</a:t>
            </a:r>
            <a:r>
              <a:rPr lang="nl-BE" dirty="0"/>
              <a:t> </a:t>
            </a:r>
            <a:r>
              <a:rPr lang="nl-BE" dirty="0" err="1"/>
              <a:t>transgenerational</a:t>
            </a:r>
            <a:r>
              <a:rPr lang="nl-BE" dirty="0"/>
              <a:t> </a:t>
            </a:r>
            <a:r>
              <a:rPr lang="nl-BE" dirty="0" err="1"/>
              <a:t>entrepreneurship</a:t>
            </a:r>
            <a:r>
              <a:rPr lang="nl-BE" dirty="0"/>
              <a:t> is </a:t>
            </a:r>
            <a:r>
              <a:rPr lang="nl-BE" dirty="0" err="1"/>
              <a:t>nurtured</a:t>
            </a:r>
            <a:r>
              <a:rPr lang="nl-BE" dirty="0"/>
              <a:t>, in </a:t>
            </a:r>
            <a:r>
              <a:rPr lang="nl-BE" dirty="0" err="1"/>
              <a:t>which</a:t>
            </a:r>
            <a:r>
              <a:rPr lang="nl-BE" dirty="0"/>
              <a:t> we </a:t>
            </a:r>
            <a:r>
              <a:rPr lang="nl-BE" dirty="0" err="1"/>
              <a:t>see</a:t>
            </a:r>
            <a:r>
              <a:rPr lang="nl-BE" dirty="0"/>
              <a:t> </a:t>
            </a:r>
            <a:r>
              <a:rPr lang="nl-BE" dirty="0" err="1"/>
              <a:t>an</a:t>
            </a:r>
            <a:r>
              <a:rPr lang="nl-BE" dirty="0"/>
              <a:t> opportunity </a:t>
            </a:r>
            <a:r>
              <a:rPr lang="nl-BE" dirty="0" err="1"/>
              <a:t>for</a:t>
            </a:r>
            <a:r>
              <a:rPr lang="nl-BE" dirty="0"/>
              <a:t> </a:t>
            </a:r>
            <a:r>
              <a:rPr lang="nl-BE" dirty="0" err="1"/>
              <a:t>mothering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play</a:t>
            </a:r>
            <a:r>
              <a:rPr lang="nl-BE" dirty="0"/>
              <a:t>  a </a:t>
            </a:r>
            <a:r>
              <a:rPr lang="nl-BE" dirty="0" err="1"/>
              <a:t>vital</a:t>
            </a:r>
            <a:r>
              <a:rPr lang="nl-BE" dirty="0"/>
              <a:t> </a:t>
            </a:r>
            <a:r>
              <a:rPr lang="nl-BE" dirty="0" err="1"/>
              <a:t>role</a:t>
            </a:r>
            <a:endParaRPr lang="nl-BE" dirty="0"/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nl-BE" dirty="0"/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nl-BE" dirty="0" err="1"/>
              <a:t>Besides</a:t>
            </a:r>
            <a:r>
              <a:rPr lang="nl-BE" dirty="0"/>
              <a:t>, </a:t>
            </a:r>
            <a:r>
              <a:rPr lang="nl-BE" dirty="0" err="1"/>
              <a:t>literature</a:t>
            </a:r>
            <a:r>
              <a:rPr lang="nl-BE" dirty="0"/>
              <a:t> is </a:t>
            </a:r>
            <a:r>
              <a:rPr lang="nl-BE" dirty="0" err="1"/>
              <a:t>also</a:t>
            </a:r>
            <a:r>
              <a:rPr lang="nl-BE" dirty="0"/>
              <a:t> </a:t>
            </a:r>
            <a:r>
              <a:rPr lang="nl-BE" dirty="0" err="1"/>
              <a:t>not</a:t>
            </a:r>
            <a:r>
              <a:rPr lang="nl-BE" dirty="0"/>
              <a:t> </a:t>
            </a:r>
            <a:r>
              <a:rPr lang="nl-BE" dirty="0" err="1"/>
              <a:t>sure</a:t>
            </a:r>
            <a:r>
              <a:rPr lang="nl-BE" dirty="0"/>
              <a:t> </a:t>
            </a:r>
            <a:r>
              <a:rPr lang="nl-BE" dirty="0" err="1"/>
              <a:t>how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identity</a:t>
            </a:r>
            <a:r>
              <a:rPr lang="nl-BE" dirty="0"/>
              <a:t> </a:t>
            </a:r>
            <a:r>
              <a:rPr lang="nl-BE" dirty="0" err="1"/>
              <a:t>formation</a:t>
            </a:r>
            <a:r>
              <a:rPr lang="nl-BE" dirty="0"/>
              <a:t> of family members’ </a:t>
            </a:r>
            <a:r>
              <a:rPr lang="nl-BE" dirty="0" err="1"/>
              <a:t>entrepreneurial</a:t>
            </a:r>
            <a:r>
              <a:rPr lang="nl-BE" dirty="0"/>
              <a:t> </a:t>
            </a:r>
            <a:r>
              <a:rPr lang="nl-BE" dirty="0" err="1"/>
              <a:t>behavior</a:t>
            </a:r>
            <a:r>
              <a:rPr lang="nl-BE" dirty="0"/>
              <a:t> takes </a:t>
            </a:r>
            <a:r>
              <a:rPr lang="nl-BE" dirty="0" err="1"/>
              <a:t>place</a:t>
            </a:r>
            <a:r>
              <a:rPr lang="nl-BE" dirty="0"/>
              <a:t>. 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nl-BE" dirty="0"/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nl-BE" dirty="0" err="1"/>
              <a:t>Lastly</a:t>
            </a:r>
            <a:r>
              <a:rPr lang="nl-BE" dirty="0"/>
              <a:t>, we als </a:t>
            </a:r>
            <a:r>
              <a:rPr lang="nl-BE" dirty="0" err="1"/>
              <a:t>don’t</a:t>
            </a:r>
            <a:r>
              <a:rPr lang="nl-BE" dirty="0"/>
              <a:t> </a:t>
            </a:r>
            <a:r>
              <a:rPr lang="nl-BE" dirty="0" err="1"/>
              <a:t>know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influence</a:t>
            </a:r>
            <a:r>
              <a:rPr lang="nl-BE" dirty="0"/>
              <a:t> of </a:t>
            </a:r>
            <a:r>
              <a:rPr lang="nl-BE" dirty="0" err="1"/>
              <a:t>historical</a:t>
            </a:r>
            <a:r>
              <a:rPr lang="nl-BE" dirty="0"/>
              <a:t> </a:t>
            </a:r>
            <a:r>
              <a:rPr lang="nl-BE" dirty="0" err="1"/>
              <a:t>circumstances</a:t>
            </a:r>
            <a:r>
              <a:rPr lang="nl-BE" dirty="0"/>
              <a:t> on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formation</a:t>
            </a:r>
            <a:r>
              <a:rPr lang="nl-BE" dirty="0"/>
              <a:t> of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entrepreneurial</a:t>
            </a:r>
            <a:r>
              <a:rPr lang="nl-BE" dirty="0"/>
              <a:t> </a:t>
            </a:r>
            <a:r>
              <a:rPr lang="nl-BE" dirty="0" err="1"/>
              <a:t>identity</a:t>
            </a:r>
            <a:r>
              <a:rPr lang="nl-BE" dirty="0"/>
              <a:t>, </a:t>
            </a:r>
            <a:r>
              <a:rPr lang="nl-BE" dirty="0" err="1"/>
              <a:t>with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early</a:t>
            </a:r>
            <a:r>
              <a:rPr lang="nl-BE" dirty="0"/>
              <a:t> life here </a:t>
            </a:r>
            <a:r>
              <a:rPr lang="nl-BE" dirty="0" err="1"/>
              <a:t>being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historical</a:t>
            </a:r>
            <a:r>
              <a:rPr lang="nl-BE" dirty="0"/>
              <a:t> </a:t>
            </a:r>
            <a:r>
              <a:rPr lang="nl-BE" dirty="0" err="1"/>
              <a:t>circumstance</a:t>
            </a:r>
            <a:r>
              <a:rPr lang="nl-BE" dirty="0"/>
              <a:t>. </a:t>
            </a:r>
            <a:r>
              <a:rPr lang="nl-BE" dirty="0" err="1"/>
              <a:t>This</a:t>
            </a:r>
            <a:r>
              <a:rPr lang="nl-BE" dirty="0"/>
              <a:t> is a gap </a:t>
            </a:r>
            <a:r>
              <a:rPr lang="nl-BE" dirty="0" err="1"/>
              <a:t>formulated</a:t>
            </a:r>
            <a:r>
              <a:rPr lang="nl-BE" dirty="0"/>
              <a:t> in a </a:t>
            </a:r>
            <a:r>
              <a:rPr lang="nl-BE" dirty="0" err="1"/>
              <a:t>recently</a:t>
            </a:r>
            <a:r>
              <a:rPr lang="nl-BE" dirty="0"/>
              <a:t> </a:t>
            </a:r>
            <a:r>
              <a:rPr lang="nl-BE" dirty="0" err="1"/>
              <a:t>published</a:t>
            </a:r>
            <a:r>
              <a:rPr lang="nl-BE" dirty="0"/>
              <a:t> review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future</a:t>
            </a:r>
            <a:r>
              <a:rPr lang="nl-BE" dirty="0"/>
              <a:t> research paper </a:t>
            </a:r>
            <a:r>
              <a:rPr lang="nl-BE" dirty="0" err="1"/>
              <a:t>regarding</a:t>
            </a:r>
            <a:r>
              <a:rPr lang="nl-BE" dirty="0"/>
              <a:t> </a:t>
            </a:r>
            <a:r>
              <a:rPr lang="nl-BE" dirty="0" err="1"/>
              <a:t>entrepreneurial</a:t>
            </a:r>
            <a:r>
              <a:rPr lang="nl-BE" dirty="0"/>
              <a:t> </a:t>
            </a:r>
            <a:r>
              <a:rPr lang="nl-BE" dirty="0" err="1"/>
              <a:t>identity</a:t>
            </a:r>
            <a:endParaRPr lang="nl-BE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nl-BE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nl-BE" dirty="0"/>
          </a:p>
        </p:txBody>
      </p:sp>
      <p:sp>
        <p:nvSpPr>
          <p:cNvPr id="205" name="Google Shape;20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68841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>
                <a:sym typeface="Wingdings" panose="05000000000000000000" pitchFamily="2" charset="2"/>
              </a:rPr>
              <a:t> The combination of knowledge we do and don’t know lead us to the following research question</a:t>
            </a: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BE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BE" dirty="0"/>
              <a:t>EALY LIFE = &lt;18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BE" dirty="0"/>
              <a:t>MOTHERING = ACTION OF NURTURING AND CARING</a:t>
            </a:r>
            <a:endParaRPr dirty="0"/>
          </a:p>
        </p:txBody>
      </p:sp>
      <p:sp>
        <p:nvSpPr>
          <p:cNvPr id="205" name="Google Shape;20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699250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BE" b="0" dirty="0"/>
              <a:t>+/-30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BE" b="0" dirty="0"/>
              <a:t>SUITABLE FOR HOW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BE" b="0" dirty="0"/>
              <a:t>INSIGHTS AND THEORY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BE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BE" b="1" dirty="0" err="1"/>
              <a:t>Qualitative</a:t>
            </a:r>
            <a:r>
              <a:rPr lang="nl-BE" b="1" dirty="0"/>
              <a:t> multiple case </a:t>
            </a:r>
            <a:r>
              <a:rPr lang="nl-BE" b="1" dirty="0" err="1"/>
              <a:t>study</a:t>
            </a:r>
            <a:r>
              <a:rPr lang="nl-BE" b="1" dirty="0"/>
              <a:t> 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nl-BE" dirty="0"/>
              <a:t>We wille </a:t>
            </a:r>
            <a:r>
              <a:rPr lang="nl-BE" dirty="0" err="1"/>
              <a:t>be</a:t>
            </a:r>
            <a:r>
              <a:rPr lang="nl-BE" dirty="0"/>
              <a:t> </a:t>
            </a:r>
            <a:r>
              <a:rPr lang="nl-BE" dirty="0" err="1"/>
              <a:t>doing</a:t>
            </a:r>
            <a:r>
              <a:rPr lang="nl-BE" dirty="0"/>
              <a:t> a </a:t>
            </a:r>
            <a:r>
              <a:rPr lang="nl-BE" dirty="0" err="1"/>
              <a:t>qualitative</a:t>
            </a:r>
            <a:r>
              <a:rPr lang="nl-BE" dirty="0"/>
              <a:t> </a:t>
            </a:r>
            <a:r>
              <a:rPr lang="nl-BE" dirty="0" err="1"/>
              <a:t>study</a:t>
            </a:r>
            <a:r>
              <a:rPr lang="nl-BE" dirty="0"/>
              <a:t>, </a:t>
            </a:r>
            <a:r>
              <a:rPr lang="nl-BE" dirty="0" err="1"/>
              <a:t>so</a:t>
            </a:r>
            <a:r>
              <a:rPr lang="nl-BE" dirty="0"/>
              <a:t> we </a:t>
            </a:r>
            <a:r>
              <a:rPr lang="nl-BE" dirty="0" err="1"/>
              <a:t>will</a:t>
            </a:r>
            <a:r>
              <a:rPr lang="nl-BE" dirty="0"/>
              <a:t> </a:t>
            </a:r>
            <a:r>
              <a:rPr lang="nl-BE" dirty="0" err="1"/>
              <a:t>gather</a:t>
            </a:r>
            <a:r>
              <a:rPr lang="nl-BE" dirty="0"/>
              <a:t> </a:t>
            </a:r>
            <a:r>
              <a:rPr lang="nl-BE" dirty="0" err="1"/>
              <a:t>our</a:t>
            </a:r>
            <a:r>
              <a:rPr lang="nl-BE" dirty="0"/>
              <a:t> data </a:t>
            </a:r>
            <a:r>
              <a:rPr lang="nl-BE" dirty="0" err="1"/>
              <a:t>through</a:t>
            </a:r>
            <a:r>
              <a:rPr lang="nl-BE" dirty="0"/>
              <a:t> 30-ish interviews, </a:t>
            </a:r>
            <a:r>
              <a:rPr lang="nl-BE" dirty="0" err="1"/>
              <a:t>using</a:t>
            </a:r>
            <a:r>
              <a:rPr lang="nl-BE" dirty="0"/>
              <a:t> multiple cases. 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nl-BE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nl-BE" b="1" dirty="0" err="1"/>
              <a:t>Grounded</a:t>
            </a:r>
            <a:r>
              <a:rPr lang="nl-BE" b="1" dirty="0"/>
              <a:t> </a:t>
            </a:r>
            <a:r>
              <a:rPr lang="nl-BE" b="1" dirty="0" err="1"/>
              <a:t>theory</a:t>
            </a:r>
            <a:endParaRPr lang="nl-BE" b="1" dirty="0"/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nl-BE" b="0" dirty="0"/>
              <a:t>We </a:t>
            </a:r>
            <a:r>
              <a:rPr lang="nl-BE" b="0" dirty="0" err="1"/>
              <a:t>will</a:t>
            </a:r>
            <a:r>
              <a:rPr lang="nl-BE" b="0" dirty="0"/>
              <a:t> </a:t>
            </a:r>
            <a:r>
              <a:rPr lang="nl-BE" b="0" dirty="0" err="1"/>
              <a:t>be</a:t>
            </a:r>
            <a:r>
              <a:rPr lang="nl-BE" b="0" dirty="0"/>
              <a:t> </a:t>
            </a:r>
            <a:r>
              <a:rPr lang="nl-BE" b="0" dirty="0" err="1"/>
              <a:t>using</a:t>
            </a:r>
            <a:r>
              <a:rPr lang="nl-BE" b="0" dirty="0"/>
              <a:t> a </a:t>
            </a:r>
            <a:r>
              <a:rPr lang="nl-BE" b="0" dirty="0" err="1"/>
              <a:t>grounded</a:t>
            </a:r>
            <a:r>
              <a:rPr lang="nl-BE" b="0" dirty="0"/>
              <a:t> </a:t>
            </a:r>
            <a:r>
              <a:rPr lang="nl-BE" b="0" dirty="0" err="1"/>
              <a:t>theory</a:t>
            </a:r>
            <a:r>
              <a:rPr lang="nl-BE" b="0" dirty="0"/>
              <a:t> approach, </a:t>
            </a:r>
            <a:r>
              <a:rPr lang="nl-BE" b="0" dirty="0" err="1"/>
              <a:t>allowing</a:t>
            </a:r>
            <a:r>
              <a:rPr lang="nl-BE" b="0" dirty="0"/>
              <a:t> </a:t>
            </a:r>
            <a:r>
              <a:rPr lang="nl-BE" b="0" dirty="0" err="1"/>
              <a:t>us</a:t>
            </a:r>
            <a:r>
              <a:rPr lang="nl-BE" b="0" dirty="0"/>
              <a:t> </a:t>
            </a:r>
            <a:r>
              <a:rPr lang="nl-BE" b="0" dirty="0" err="1"/>
              <a:t>to</a:t>
            </a:r>
            <a:r>
              <a:rPr lang="nl-BE" b="0" dirty="0"/>
              <a:t> </a:t>
            </a:r>
            <a:r>
              <a:rPr lang="nl-BE" b="0" dirty="0" err="1"/>
              <a:t>gain</a:t>
            </a:r>
            <a:r>
              <a:rPr lang="nl-BE" b="0" dirty="0"/>
              <a:t> new </a:t>
            </a:r>
            <a:r>
              <a:rPr lang="nl-BE" b="0" dirty="0" err="1"/>
              <a:t>insights</a:t>
            </a:r>
            <a:r>
              <a:rPr lang="nl-BE" b="0" dirty="0"/>
              <a:t> </a:t>
            </a:r>
            <a:r>
              <a:rPr lang="nl-BE" b="0" dirty="0" err="1"/>
              <a:t>and</a:t>
            </a:r>
            <a:r>
              <a:rPr lang="nl-BE" b="0" dirty="0"/>
              <a:t> </a:t>
            </a:r>
            <a:r>
              <a:rPr lang="nl-BE" b="0" dirty="0" err="1"/>
              <a:t>possibly</a:t>
            </a:r>
            <a:r>
              <a:rPr lang="nl-BE" b="0" dirty="0"/>
              <a:t> even </a:t>
            </a:r>
            <a:r>
              <a:rPr lang="nl-BE" b="0" dirty="0" err="1"/>
              <a:t>develop</a:t>
            </a:r>
            <a:r>
              <a:rPr lang="nl-BE" b="0" dirty="0"/>
              <a:t> </a:t>
            </a:r>
            <a:r>
              <a:rPr lang="nl-BE" b="0" dirty="0" err="1"/>
              <a:t>theory</a:t>
            </a:r>
            <a:r>
              <a:rPr lang="nl-BE" b="0" dirty="0"/>
              <a:t>. 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nl-BE" b="0" dirty="0"/>
              <a:t>The multiple case </a:t>
            </a:r>
            <a:r>
              <a:rPr lang="nl-BE" b="0" dirty="0" err="1"/>
              <a:t>qualitative</a:t>
            </a:r>
            <a:r>
              <a:rPr lang="nl-BE" b="0" dirty="0"/>
              <a:t> approach we take is </a:t>
            </a:r>
            <a:r>
              <a:rPr lang="nl-BE" b="0" dirty="0" err="1"/>
              <a:t>especially</a:t>
            </a:r>
            <a:r>
              <a:rPr lang="nl-BE" b="0" dirty="0"/>
              <a:t> </a:t>
            </a:r>
            <a:r>
              <a:rPr lang="nl-BE" b="0" dirty="0" err="1"/>
              <a:t>suetable</a:t>
            </a:r>
            <a:r>
              <a:rPr lang="nl-BE" b="0" dirty="0"/>
              <a:t> </a:t>
            </a:r>
            <a:r>
              <a:rPr lang="nl-BE" b="0" dirty="0" err="1"/>
              <a:t>for</a:t>
            </a:r>
            <a:r>
              <a:rPr lang="nl-BE" b="0" dirty="0"/>
              <a:t> </a:t>
            </a:r>
            <a:r>
              <a:rPr lang="nl-BE" b="0" dirty="0" err="1"/>
              <a:t>the</a:t>
            </a:r>
            <a:r>
              <a:rPr lang="nl-BE" b="0" dirty="0"/>
              <a:t> </a:t>
            </a:r>
            <a:r>
              <a:rPr lang="nl-BE" b="0" dirty="0" err="1"/>
              <a:t>how</a:t>
            </a:r>
            <a:r>
              <a:rPr lang="nl-BE" b="0" dirty="0"/>
              <a:t> question we </a:t>
            </a:r>
            <a:r>
              <a:rPr lang="nl-BE" b="0" dirty="0" err="1"/>
              <a:t>would</a:t>
            </a:r>
            <a:r>
              <a:rPr lang="nl-BE" b="0" dirty="0"/>
              <a:t> like </a:t>
            </a:r>
            <a:r>
              <a:rPr lang="nl-BE" b="0" dirty="0" err="1"/>
              <a:t>to</a:t>
            </a:r>
            <a:r>
              <a:rPr lang="nl-BE" b="0" dirty="0"/>
              <a:t> </a:t>
            </a:r>
            <a:r>
              <a:rPr lang="nl-BE" b="0" dirty="0" err="1"/>
              <a:t>answer</a:t>
            </a:r>
            <a:endParaRPr b="0" dirty="0"/>
          </a:p>
        </p:txBody>
      </p:sp>
      <p:sp>
        <p:nvSpPr>
          <p:cNvPr id="205" name="Google Shape;20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691332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BE" b="0" dirty="0"/>
              <a:t>ENTREPRENEURSHIP LIT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BE" b="0" dirty="0"/>
              <a:t>FAMILY SCIENCE LIT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BE" b="0" dirty="0"/>
              <a:t>FAMILY BUSINESS LIT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BE" b="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BE" b="0" dirty="0"/>
              <a:t>POSSIBLE BENEFIT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BE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BE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BE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BE" b="1" dirty="0"/>
              <a:t>Research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nl-BE" dirty="0" err="1"/>
              <a:t>With</a:t>
            </a:r>
            <a:r>
              <a:rPr lang="nl-BE" dirty="0"/>
              <a:t> </a:t>
            </a:r>
            <a:r>
              <a:rPr lang="nl-BE" dirty="0" err="1"/>
              <a:t>this</a:t>
            </a:r>
            <a:r>
              <a:rPr lang="nl-BE" dirty="0"/>
              <a:t> research we </a:t>
            </a:r>
            <a:r>
              <a:rPr lang="nl-BE" dirty="0" err="1"/>
              <a:t>contribute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insights</a:t>
            </a:r>
            <a:r>
              <a:rPr lang="nl-BE" dirty="0"/>
              <a:t> </a:t>
            </a:r>
            <a:r>
              <a:rPr lang="nl-BE" dirty="0" err="1"/>
              <a:t>regarding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formation</a:t>
            </a:r>
            <a:r>
              <a:rPr lang="nl-BE" dirty="0"/>
              <a:t> of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entrepreneurial</a:t>
            </a:r>
            <a:r>
              <a:rPr lang="nl-BE" dirty="0"/>
              <a:t> </a:t>
            </a:r>
            <a:r>
              <a:rPr lang="nl-BE" dirty="0" err="1"/>
              <a:t>identity</a:t>
            </a:r>
            <a:endParaRPr lang="nl-BE" dirty="0"/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nl-BE" dirty="0"/>
              <a:t>The </a:t>
            </a:r>
            <a:r>
              <a:rPr lang="nl-BE" dirty="0" err="1"/>
              <a:t>mothering</a:t>
            </a:r>
            <a:r>
              <a:rPr lang="nl-BE" dirty="0"/>
              <a:t> </a:t>
            </a:r>
            <a:r>
              <a:rPr lang="nl-BE" dirty="0" err="1"/>
              <a:t>literature</a:t>
            </a:r>
            <a:r>
              <a:rPr lang="nl-BE" dirty="0"/>
              <a:t> is </a:t>
            </a:r>
            <a:r>
              <a:rPr lang="nl-BE" dirty="0" err="1"/>
              <a:t>also</a:t>
            </a:r>
            <a:r>
              <a:rPr lang="nl-BE" dirty="0"/>
              <a:t> </a:t>
            </a:r>
            <a:r>
              <a:rPr lang="nl-BE" dirty="0" err="1"/>
              <a:t>an</a:t>
            </a:r>
            <a:r>
              <a:rPr lang="nl-BE" dirty="0"/>
              <a:t> important field in </a:t>
            </a:r>
            <a:r>
              <a:rPr lang="nl-BE" dirty="0" err="1"/>
              <a:t>which</a:t>
            </a:r>
            <a:r>
              <a:rPr lang="nl-BE" dirty="0"/>
              <a:t> we </a:t>
            </a:r>
            <a:r>
              <a:rPr lang="nl-BE" dirty="0" err="1"/>
              <a:t>aim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contribute</a:t>
            </a:r>
            <a:r>
              <a:rPr lang="nl-BE" dirty="0"/>
              <a:t>, </a:t>
            </a:r>
            <a:r>
              <a:rPr lang="nl-BE" dirty="0" err="1"/>
              <a:t>since</a:t>
            </a:r>
            <a:r>
              <a:rPr lang="nl-BE" dirty="0"/>
              <a:t> </a:t>
            </a:r>
            <a:r>
              <a:rPr lang="nl-BE" dirty="0" err="1"/>
              <a:t>there</a:t>
            </a:r>
            <a:r>
              <a:rPr lang="nl-BE" dirty="0"/>
              <a:t> </a:t>
            </a:r>
            <a:r>
              <a:rPr lang="nl-BE" dirty="0" err="1"/>
              <a:t>hasn’t</a:t>
            </a:r>
            <a:r>
              <a:rPr lang="nl-BE" dirty="0"/>
              <a:t> been </a:t>
            </a:r>
            <a:r>
              <a:rPr lang="nl-BE" dirty="0" err="1"/>
              <a:t>done</a:t>
            </a:r>
            <a:r>
              <a:rPr lang="nl-BE" dirty="0"/>
              <a:t> </a:t>
            </a:r>
            <a:r>
              <a:rPr lang="nl-BE" dirty="0" err="1"/>
              <a:t>that</a:t>
            </a:r>
            <a:r>
              <a:rPr lang="nl-BE" dirty="0"/>
              <a:t> </a:t>
            </a:r>
            <a:r>
              <a:rPr lang="nl-BE" dirty="0" err="1"/>
              <a:t>much</a:t>
            </a:r>
            <a:r>
              <a:rPr lang="nl-BE" dirty="0"/>
              <a:t> research </a:t>
            </a:r>
            <a:r>
              <a:rPr lang="nl-BE" dirty="0" err="1"/>
              <a:t>about</a:t>
            </a:r>
            <a:r>
              <a:rPr lang="nl-BE" dirty="0"/>
              <a:t> </a:t>
            </a:r>
            <a:r>
              <a:rPr lang="nl-BE" dirty="0" err="1"/>
              <a:t>mothering</a:t>
            </a:r>
            <a:r>
              <a:rPr lang="nl-BE" dirty="0"/>
              <a:t> in </a:t>
            </a:r>
            <a:r>
              <a:rPr lang="nl-BE" dirty="0" err="1"/>
              <a:t>the</a:t>
            </a:r>
            <a:r>
              <a:rPr lang="nl-BE" dirty="0"/>
              <a:t> family business context, even </a:t>
            </a:r>
            <a:r>
              <a:rPr lang="nl-BE" dirty="0" err="1"/>
              <a:t>though</a:t>
            </a:r>
            <a:r>
              <a:rPr lang="nl-BE" dirty="0"/>
              <a:t> we </a:t>
            </a:r>
            <a:r>
              <a:rPr lang="nl-BE" dirty="0" err="1"/>
              <a:t>know</a:t>
            </a:r>
            <a:r>
              <a:rPr lang="nl-BE" dirty="0"/>
              <a:t> of </a:t>
            </a:r>
            <a:r>
              <a:rPr lang="nl-BE" dirty="0" err="1"/>
              <a:t>how</a:t>
            </a:r>
            <a:r>
              <a:rPr lang="nl-BE" dirty="0"/>
              <a:t> </a:t>
            </a:r>
            <a:r>
              <a:rPr lang="nl-BE" dirty="0" err="1"/>
              <a:t>great</a:t>
            </a:r>
            <a:r>
              <a:rPr lang="nl-BE" dirty="0"/>
              <a:t> </a:t>
            </a:r>
            <a:r>
              <a:rPr lang="nl-BE" dirty="0" err="1"/>
              <a:t>importance</a:t>
            </a:r>
            <a:r>
              <a:rPr lang="nl-BE" dirty="0"/>
              <a:t> </a:t>
            </a:r>
            <a:r>
              <a:rPr lang="nl-BE" dirty="0" err="1"/>
              <a:t>it</a:t>
            </a:r>
            <a:r>
              <a:rPr lang="nl-BE" dirty="0"/>
              <a:t> </a:t>
            </a:r>
            <a:r>
              <a:rPr lang="nl-BE" dirty="0" err="1"/>
              <a:t>can</a:t>
            </a:r>
            <a:r>
              <a:rPr lang="nl-BE" dirty="0"/>
              <a:t> </a:t>
            </a:r>
            <a:r>
              <a:rPr lang="nl-BE" dirty="0" err="1"/>
              <a:t>be</a:t>
            </a:r>
            <a:endParaRPr lang="nl-BE" dirty="0"/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nl-BE" dirty="0" err="1"/>
              <a:t>By</a:t>
            </a:r>
            <a:r>
              <a:rPr lang="nl-BE" dirty="0"/>
              <a:t> </a:t>
            </a:r>
            <a:r>
              <a:rPr lang="nl-BE" dirty="0" err="1"/>
              <a:t>researching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shaping</a:t>
            </a:r>
            <a:r>
              <a:rPr lang="nl-BE" dirty="0"/>
              <a:t> of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entrepreneurial</a:t>
            </a:r>
            <a:r>
              <a:rPr lang="nl-BE" dirty="0"/>
              <a:t> </a:t>
            </a:r>
            <a:r>
              <a:rPr lang="nl-BE" dirty="0" err="1"/>
              <a:t>identity</a:t>
            </a:r>
            <a:r>
              <a:rPr lang="nl-BE" dirty="0"/>
              <a:t> of </a:t>
            </a:r>
            <a:r>
              <a:rPr lang="nl-BE" dirty="0" err="1"/>
              <a:t>the</a:t>
            </a:r>
            <a:r>
              <a:rPr lang="nl-BE" dirty="0"/>
              <a:t> next </a:t>
            </a:r>
            <a:r>
              <a:rPr lang="nl-BE" dirty="0" err="1"/>
              <a:t>generation</a:t>
            </a:r>
            <a:r>
              <a:rPr lang="nl-BE" dirty="0"/>
              <a:t> </a:t>
            </a:r>
            <a:r>
              <a:rPr lang="nl-BE" dirty="0" err="1"/>
              <a:t>through</a:t>
            </a:r>
            <a:r>
              <a:rPr lang="nl-BE" dirty="0"/>
              <a:t> </a:t>
            </a:r>
            <a:r>
              <a:rPr lang="nl-BE" dirty="0" err="1"/>
              <a:t>mothering</a:t>
            </a:r>
            <a:r>
              <a:rPr lang="nl-BE" dirty="0"/>
              <a:t>, we are </a:t>
            </a:r>
            <a:r>
              <a:rPr lang="nl-BE" dirty="0" err="1"/>
              <a:t>indirectly</a:t>
            </a:r>
            <a:r>
              <a:rPr lang="nl-BE" dirty="0"/>
              <a:t> </a:t>
            </a:r>
            <a:r>
              <a:rPr lang="nl-BE" dirty="0" err="1"/>
              <a:t>also</a:t>
            </a:r>
            <a:r>
              <a:rPr lang="nl-BE" dirty="0"/>
              <a:t> </a:t>
            </a:r>
            <a:r>
              <a:rPr lang="nl-BE" dirty="0" err="1"/>
              <a:t>contributing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possible</a:t>
            </a:r>
            <a:r>
              <a:rPr lang="nl-BE" dirty="0"/>
              <a:t> new </a:t>
            </a:r>
            <a:r>
              <a:rPr lang="nl-BE" dirty="0" err="1"/>
              <a:t>insights</a:t>
            </a:r>
            <a:r>
              <a:rPr lang="nl-BE" dirty="0"/>
              <a:t> in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transgenerational</a:t>
            </a:r>
            <a:r>
              <a:rPr lang="nl-BE" dirty="0"/>
              <a:t> </a:t>
            </a:r>
            <a:r>
              <a:rPr lang="nl-BE" dirty="0" err="1"/>
              <a:t>entrepreneurship</a:t>
            </a:r>
            <a:r>
              <a:rPr lang="nl-BE" dirty="0"/>
              <a:t> </a:t>
            </a:r>
            <a:r>
              <a:rPr lang="nl-BE" dirty="0" err="1"/>
              <a:t>literature</a:t>
            </a:r>
            <a:r>
              <a:rPr lang="nl-BE" dirty="0"/>
              <a:t>, </a:t>
            </a:r>
            <a:r>
              <a:rPr lang="nl-BE" dirty="0" err="1"/>
              <a:t>which</a:t>
            </a:r>
            <a:r>
              <a:rPr lang="nl-BE" dirty="0"/>
              <a:t> is a </a:t>
            </a:r>
            <a:r>
              <a:rPr lang="nl-BE" dirty="0" err="1"/>
              <a:t>crucial</a:t>
            </a:r>
            <a:r>
              <a:rPr lang="nl-BE" dirty="0"/>
              <a:t> </a:t>
            </a:r>
            <a:r>
              <a:rPr lang="nl-BE" dirty="0" err="1"/>
              <a:t>challenge</a:t>
            </a:r>
            <a:r>
              <a:rPr lang="nl-BE" dirty="0"/>
              <a:t> family </a:t>
            </a:r>
            <a:r>
              <a:rPr lang="nl-BE" dirty="0" err="1"/>
              <a:t>businesses</a:t>
            </a:r>
            <a:r>
              <a:rPr lang="nl-BE" dirty="0"/>
              <a:t> face. 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nl-BE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nl-BE" dirty="0">
                <a:sym typeface="Wingdings" panose="05000000000000000000" pitchFamily="2" charset="2"/>
              </a:rPr>
              <a:t> We </a:t>
            </a:r>
            <a:r>
              <a:rPr lang="nl-BE" dirty="0" err="1">
                <a:sym typeface="Wingdings" panose="05000000000000000000" pitchFamily="2" charset="2"/>
              </a:rPr>
              <a:t>contribute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to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the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entrepreneurship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literature</a:t>
            </a:r>
            <a:r>
              <a:rPr lang="nl-BE" dirty="0">
                <a:sym typeface="Wingdings" panose="05000000000000000000" pitchFamily="2" charset="2"/>
              </a:rPr>
              <a:t>, </a:t>
            </a:r>
            <a:r>
              <a:rPr lang="nl-BE" dirty="0" err="1">
                <a:sym typeface="Wingdings" panose="05000000000000000000" pitchFamily="2" charset="2"/>
              </a:rPr>
              <a:t>the</a:t>
            </a:r>
            <a:r>
              <a:rPr lang="nl-BE" dirty="0">
                <a:sym typeface="Wingdings" panose="05000000000000000000" pitchFamily="2" charset="2"/>
              </a:rPr>
              <a:t> family </a:t>
            </a:r>
            <a:r>
              <a:rPr lang="nl-BE" dirty="0" err="1">
                <a:sym typeface="Wingdings" panose="05000000000000000000" pitchFamily="2" charset="2"/>
              </a:rPr>
              <a:t>science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literature</a:t>
            </a:r>
            <a:r>
              <a:rPr lang="nl-BE" dirty="0">
                <a:sym typeface="Wingdings" panose="05000000000000000000" pitchFamily="2" charset="2"/>
              </a:rPr>
              <a:t>, </a:t>
            </a:r>
            <a:r>
              <a:rPr lang="nl-BE" dirty="0" err="1">
                <a:sym typeface="Wingdings" panose="05000000000000000000" pitchFamily="2" charset="2"/>
              </a:rPr>
              <a:t>and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the</a:t>
            </a:r>
            <a:r>
              <a:rPr lang="nl-BE" dirty="0">
                <a:sym typeface="Wingdings" panose="05000000000000000000" pitchFamily="2" charset="2"/>
              </a:rPr>
              <a:t> family business </a:t>
            </a:r>
            <a:r>
              <a:rPr lang="nl-BE" dirty="0" err="1">
                <a:sym typeface="Wingdings" panose="05000000000000000000" pitchFamily="2" charset="2"/>
              </a:rPr>
              <a:t>literature</a:t>
            </a:r>
            <a:endParaRPr lang="nl-BE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BE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BE" b="1" dirty="0" err="1"/>
              <a:t>Practice</a:t>
            </a:r>
            <a:endParaRPr lang="nl-BE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BE" dirty="0"/>
              <a:t>- In </a:t>
            </a:r>
            <a:r>
              <a:rPr lang="nl-BE" dirty="0" err="1"/>
              <a:t>practice</a:t>
            </a:r>
            <a:r>
              <a:rPr lang="nl-BE" dirty="0"/>
              <a:t>, </a:t>
            </a:r>
            <a:r>
              <a:rPr lang="nl-BE" dirty="0" err="1"/>
              <a:t>insights</a:t>
            </a:r>
            <a:r>
              <a:rPr lang="nl-BE" dirty="0"/>
              <a:t> </a:t>
            </a:r>
            <a:r>
              <a:rPr lang="nl-BE" dirty="0" err="1"/>
              <a:t>from</a:t>
            </a:r>
            <a:r>
              <a:rPr lang="nl-BE" dirty="0"/>
              <a:t> </a:t>
            </a:r>
            <a:r>
              <a:rPr lang="nl-BE" dirty="0" err="1"/>
              <a:t>this</a:t>
            </a:r>
            <a:r>
              <a:rPr lang="nl-BE" dirty="0"/>
              <a:t> research </a:t>
            </a:r>
            <a:r>
              <a:rPr lang="nl-BE" dirty="0" err="1"/>
              <a:t>can</a:t>
            </a:r>
            <a:r>
              <a:rPr lang="nl-BE" dirty="0"/>
              <a:t> show families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importance</a:t>
            </a:r>
            <a:r>
              <a:rPr lang="nl-BE" dirty="0"/>
              <a:t> of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nurturing</a:t>
            </a:r>
            <a:r>
              <a:rPr lang="nl-BE" dirty="0"/>
              <a:t> </a:t>
            </a:r>
            <a:r>
              <a:rPr lang="nl-BE" dirty="0" err="1"/>
              <a:t>process</a:t>
            </a:r>
            <a:r>
              <a:rPr lang="nl-BE" dirty="0"/>
              <a:t> </a:t>
            </a:r>
            <a:r>
              <a:rPr lang="nl-BE" dirty="0" err="1"/>
              <a:t>and</a:t>
            </a:r>
            <a:r>
              <a:rPr lang="nl-BE" dirty="0"/>
              <a:t> make </a:t>
            </a:r>
            <a:r>
              <a:rPr lang="nl-BE" dirty="0" err="1"/>
              <a:t>them</a:t>
            </a:r>
            <a:r>
              <a:rPr lang="nl-BE" dirty="0"/>
              <a:t> </a:t>
            </a:r>
            <a:r>
              <a:rPr lang="nl-BE" dirty="0" err="1"/>
              <a:t>aware</a:t>
            </a:r>
            <a:r>
              <a:rPr lang="nl-BE" dirty="0"/>
              <a:t> of </a:t>
            </a:r>
            <a:r>
              <a:rPr lang="nl-BE" dirty="0" err="1"/>
              <a:t>the</a:t>
            </a:r>
            <a:r>
              <a:rPr lang="nl-BE" dirty="0"/>
              <a:t> advantage </a:t>
            </a:r>
            <a:r>
              <a:rPr lang="nl-BE" dirty="0" err="1"/>
              <a:t>they</a:t>
            </a:r>
            <a:r>
              <a:rPr lang="nl-BE" dirty="0"/>
              <a:t> have </a:t>
            </a:r>
            <a:r>
              <a:rPr lang="nl-BE" dirty="0" err="1"/>
              <a:t>by</a:t>
            </a:r>
            <a:r>
              <a:rPr lang="nl-BE" dirty="0"/>
              <a:t> </a:t>
            </a:r>
            <a:r>
              <a:rPr lang="nl-BE" dirty="0" err="1"/>
              <a:t>being</a:t>
            </a:r>
            <a:r>
              <a:rPr lang="nl-BE" dirty="0"/>
              <a:t> </a:t>
            </a:r>
            <a:r>
              <a:rPr lang="nl-BE" dirty="0" err="1"/>
              <a:t>able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start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nurturing</a:t>
            </a:r>
            <a:r>
              <a:rPr lang="nl-BE" dirty="0"/>
              <a:t> of </a:t>
            </a:r>
            <a:r>
              <a:rPr lang="nl-BE" dirty="0" err="1"/>
              <a:t>possible</a:t>
            </a:r>
            <a:r>
              <a:rPr lang="nl-BE" dirty="0"/>
              <a:t> </a:t>
            </a:r>
            <a:r>
              <a:rPr lang="nl-BE" dirty="0" err="1"/>
              <a:t>successors</a:t>
            </a:r>
            <a:r>
              <a:rPr lang="nl-BE" dirty="0"/>
              <a:t> </a:t>
            </a:r>
            <a:r>
              <a:rPr lang="nl-BE" dirty="0" err="1"/>
              <a:t>so</a:t>
            </a:r>
            <a:r>
              <a:rPr lang="nl-BE" dirty="0"/>
              <a:t> </a:t>
            </a:r>
            <a:r>
              <a:rPr lang="nl-BE" dirty="0" err="1"/>
              <a:t>early</a:t>
            </a:r>
            <a:r>
              <a:rPr lang="nl-BE" dirty="0"/>
              <a:t> on.</a:t>
            </a:r>
            <a:endParaRPr dirty="0"/>
          </a:p>
        </p:txBody>
      </p:sp>
      <p:sp>
        <p:nvSpPr>
          <p:cNvPr id="205" name="Google Shape;20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28905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itle Slide Red">
  <p:cSld name="5_Title Slide Red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7"/>
          <p:cNvSpPr txBox="1">
            <a:spLocks noGrp="1"/>
          </p:cNvSpPr>
          <p:nvPr>
            <p:ph type="ctrTitle"/>
          </p:nvPr>
        </p:nvSpPr>
        <p:spPr>
          <a:xfrm>
            <a:off x="838200" y="1122363"/>
            <a:ext cx="10439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9E1"/>
              </a:buClr>
              <a:buSzPts val="6000"/>
              <a:buFont typeface="Century Gothic"/>
              <a:buNone/>
              <a:defRPr sz="6000">
                <a:solidFill>
                  <a:srgbClr val="1CA9E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7"/>
          <p:cNvSpPr txBox="1">
            <a:spLocks noGrp="1"/>
          </p:cNvSpPr>
          <p:nvPr>
            <p:ph type="subTitle" idx="1"/>
          </p:nvPr>
        </p:nvSpPr>
        <p:spPr>
          <a:xfrm>
            <a:off x="838200" y="3602038"/>
            <a:ext cx="10439400" cy="916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7"/>
          <p:cNvSpPr txBox="1">
            <a:spLocks noGrp="1"/>
          </p:cNvSpPr>
          <p:nvPr>
            <p:ph type="dt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7"/>
          <p:cNvSpPr txBox="1">
            <a:spLocks noGrp="1"/>
          </p:cNvSpPr>
          <p:nvPr>
            <p:ph type="ft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7"/>
          <p:cNvSpPr txBox="1">
            <a:spLocks noGrp="1"/>
          </p:cNvSpPr>
          <p:nvPr>
            <p:ph type="sldNum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‹#›</a:t>
            </a:fld>
            <a:endParaRPr/>
          </a:p>
        </p:txBody>
      </p:sp>
      <p:sp>
        <p:nvSpPr>
          <p:cNvPr id="21" name="Google Shape;21;p17"/>
          <p:cNvSpPr txBox="1">
            <a:spLocks noGrp="1"/>
          </p:cNvSpPr>
          <p:nvPr>
            <p:ph type="body" idx="2"/>
          </p:nvPr>
        </p:nvSpPr>
        <p:spPr>
          <a:xfrm>
            <a:off x="838200" y="4672310"/>
            <a:ext cx="10439400" cy="26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25252"/>
              </a:buClr>
              <a:buSzPts val="1800"/>
              <a:buNone/>
              <a:defRPr sz="1800" i="1">
                <a:solidFill>
                  <a:srgbClr val="525252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2" name="Google Shape;22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349067" y="5636114"/>
            <a:ext cx="1478844" cy="53034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17" descr="https://www.uhasselt.be/images/DCM/huisstijl/2017/logo/download/UHasselt-liggend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317971" y="5672666"/>
            <a:ext cx="2083334" cy="493793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17"/>
          <p:cNvSpPr/>
          <p:nvPr/>
        </p:nvSpPr>
        <p:spPr>
          <a:xfrm>
            <a:off x="0" y="5087637"/>
            <a:ext cx="12192000" cy="1170121"/>
          </a:xfrm>
          <a:prstGeom prst="rect">
            <a:avLst/>
          </a:prstGeom>
          <a:solidFill>
            <a:srgbClr val="1CA9E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25" name="Google Shape;25;p1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83156" y="5165034"/>
            <a:ext cx="4550278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p1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1053434" y="3973189"/>
            <a:ext cx="1080000" cy="108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Thank you slide">
  <p:cSld name="4_Thank you slide">
    <p:bg>
      <p:bgPr>
        <a:solidFill>
          <a:schemeClr val="lt1"/>
        </a:solidFill>
        <a:effectLst/>
      </p:bgPr>
    </p:bg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6"/>
          <p:cNvSpPr txBox="1">
            <a:spLocks noGrp="1"/>
          </p:cNvSpPr>
          <p:nvPr>
            <p:ph type="title"/>
          </p:nvPr>
        </p:nvSpPr>
        <p:spPr>
          <a:xfrm>
            <a:off x="2" y="2427841"/>
            <a:ext cx="12191998" cy="240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9E1"/>
              </a:buClr>
              <a:buSzPts val="4400"/>
              <a:buFont typeface="Century Gothic"/>
              <a:buNone/>
              <a:defRPr b="1">
                <a:solidFill>
                  <a:srgbClr val="1CA9E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36"/>
          <p:cNvSpPr txBox="1">
            <a:spLocks noGrp="1"/>
          </p:cNvSpPr>
          <p:nvPr>
            <p:ph type="dt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36"/>
          <p:cNvSpPr txBox="1">
            <a:spLocks noGrp="1"/>
          </p:cNvSpPr>
          <p:nvPr>
            <p:ph type="ft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36"/>
          <p:cNvSpPr txBox="1">
            <a:spLocks noGrp="1"/>
          </p:cNvSpPr>
          <p:nvPr>
            <p:ph type="sldNum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‹#›</a:t>
            </a:fld>
            <a:endParaRPr/>
          </a:p>
        </p:txBody>
      </p:sp>
      <p:sp>
        <p:nvSpPr>
          <p:cNvPr id="148" name="Google Shape;148;p36"/>
          <p:cNvSpPr/>
          <p:nvPr/>
        </p:nvSpPr>
        <p:spPr>
          <a:xfrm>
            <a:off x="2" y="784578"/>
            <a:ext cx="12192000" cy="1170121"/>
          </a:xfrm>
          <a:prstGeom prst="rect">
            <a:avLst/>
          </a:prstGeom>
          <a:solidFill>
            <a:srgbClr val="1CA9E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149" name="Google Shape;149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80928" y="860613"/>
            <a:ext cx="4094658" cy="10414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pos="298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- Arrow">
  <p:cSld name="Title and content - Arrow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7"/>
          <p:cNvSpPr/>
          <p:nvPr/>
        </p:nvSpPr>
        <p:spPr>
          <a:xfrm>
            <a:off x="1" y="0"/>
            <a:ext cx="12192000" cy="1825625"/>
          </a:xfrm>
          <a:prstGeom prst="rect">
            <a:avLst/>
          </a:prstGeom>
          <a:solidFill>
            <a:srgbClr val="1CA9E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52" name="Google Shape;152;p37"/>
          <p:cNvSpPr txBox="1"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entury Gothic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3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/>
            </a:lvl1pPr>
            <a:lvl2pPr marL="914400" lvl="1" indent="-228600" algn="ctr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marL="1371600" lvl="2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marL="1828800" lvl="3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4" name="Google Shape;154;p37"/>
          <p:cNvSpPr txBox="1">
            <a:spLocks noGrp="1"/>
          </p:cNvSpPr>
          <p:nvPr>
            <p:ph type="dt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37"/>
          <p:cNvSpPr txBox="1">
            <a:spLocks noGrp="1"/>
          </p:cNvSpPr>
          <p:nvPr>
            <p:ph type="ft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37"/>
          <p:cNvSpPr txBox="1">
            <a:spLocks noGrp="1"/>
          </p:cNvSpPr>
          <p:nvPr>
            <p:ph type="sldNum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8"/>
          <p:cNvSpPr txBox="1"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38"/>
          <p:cNvSpPr txBox="1"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60" name="Google Shape;160;p38"/>
          <p:cNvSpPr txBox="1">
            <a:spLocks noGrp="1"/>
          </p:cNvSpPr>
          <p:nvPr>
            <p:ph type="body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1" name="Google Shape;161;p38"/>
          <p:cNvSpPr txBox="1">
            <a:spLocks noGrp="1"/>
          </p:cNvSpPr>
          <p:nvPr>
            <p:ph type="body" idx="3"/>
          </p:nvPr>
        </p:nvSpPr>
        <p:spPr>
          <a:xfrm>
            <a:off x="6172202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62" name="Google Shape;162;p38"/>
          <p:cNvSpPr txBox="1">
            <a:spLocks noGrp="1"/>
          </p:cNvSpPr>
          <p:nvPr>
            <p:ph type="body" idx="4"/>
          </p:nvPr>
        </p:nvSpPr>
        <p:spPr>
          <a:xfrm>
            <a:off x="6172202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3" name="Google Shape;163;p38"/>
          <p:cNvSpPr txBox="1">
            <a:spLocks noGrp="1"/>
          </p:cNvSpPr>
          <p:nvPr>
            <p:ph type="dt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38"/>
          <p:cNvSpPr txBox="1">
            <a:spLocks noGrp="1"/>
          </p:cNvSpPr>
          <p:nvPr>
            <p:ph type="ft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38"/>
          <p:cNvSpPr txBox="1">
            <a:spLocks noGrp="1"/>
          </p:cNvSpPr>
          <p:nvPr>
            <p:ph type="sldNum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9"/>
          <p:cNvSpPr txBox="1">
            <a:spLocks noGrp="1"/>
          </p:cNvSpPr>
          <p:nvPr>
            <p:ph type="dt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8" name="Google Shape;168;p39"/>
          <p:cNvSpPr txBox="1">
            <a:spLocks noGrp="1"/>
          </p:cNvSpPr>
          <p:nvPr>
            <p:ph type="ft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9" name="Google Shape;169;p39"/>
          <p:cNvSpPr txBox="1">
            <a:spLocks noGrp="1"/>
          </p:cNvSpPr>
          <p:nvPr>
            <p:ph type="sldNum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4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3200"/>
              <a:buFont typeface="Century Gothic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40"/>
          <p:cNvSpPr txBox="1">
            <a:spLocks noGrp="1"/>
          </p:cNvSpPr>
          <p:nvPr>
            <p:ph type="body" idx="1"/>
          </p:nvPr>
        </p:nvSpPr>
        <p:spPr>
          <a:xfrm>
            <a:off x="5183188" y="987429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73" name="Google Shape;173;p4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74" name="Google Shape;174;p40"/>
          <p:cNvSpPr txBox="1">
            <a:spLocks noGrp="1"/>
          </p:cNvSpPr>
          <p:nvPr>
            <p:ph type="dt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5" name="Google Shape;175;p40"/>
          <p:cNvSpPr txBox="1">
            <a:spLocks noGrp="1"/>
          </p:cNvSpPr>
          <p:nvPr>
            <p:ph type="ft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6" name="Google Shape;176;p40"/>
          <p:cNvSpPr txBox="1">
            <a:spLocks noGrp="1"/>
          </p:cNvSpPr>
          <p:nvPr>
            <p:ph type="sldNum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4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3200"/>
              <a:buFont typeface="Century Gothic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9" name="Google Shape;179;p41"/>
          <p:cNvSpPr>
            <a:spLocks noGrp="1"/>
          </p:cNvSpPr>
          <p:nvPr>
            <p:ph type="pic" idx="2"/>
          </p:nvPr>
        </p:nvSpPr>
        <p:spPr>
          <a:xfrm>
            <a:off x="5183188" y="987429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80" name="Google Shape;180;p4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81" name="Google Shape;181;p41"/>
          <p:cNvSpPr txBox="1">
            <a:spLocks noGrp="1"/>
          </p:cNvSpPr>
          <p:nvPr>
            <p:ph type="dt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2" name="Google Shape;182;p41"/>
          <p:cNvSpPr txBox="1">
            <a:spLocks noGrp="1"/>
          </p:cNvSpPr>
          <p:nvPr>
            <p:ph type="ft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3" name="Google Shape;183;p41"/>
          <p:cNvSpPr txBox="1">
            <a:spLocks noGrp="1"/>
          </p:cNvSpPr>
          <p:nvPr>
            <p:ph type="sldNum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42"/>
          <p:cNvSpPr txBox="1"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4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7" name="Google Shape;187;p42"/>
          <p:cNvSpPr txBox="1">
            <a:spLocks noGrp="1"/>
          </p:cNvSpPr>
          <p:nvPr>
            <p:ph type="dt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42"/>
          <p:cNvSpPr txBox="1">
            <a:spLocks noGrp="1"/>
          </p:cNvSpPr>
          <p:nvPr>
            <p:ph type="ft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9" name="Google Shape;189;p42"/>
          <p:cNvSpPr txBox="1">
            <a:spLocks noGrp="1"/>
          </p:cNvSpPr>
          <p:nvPr>
            <p:ph type="sldNum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43"/>
          <p:cNvSpPr txBox="1">
            <a:spLocks noGrp="1"/>
          </p:cNvSpPr>
          <p:nvPr>
            <p:ph type="title"/>
          </p:nvPr>
        </p:nvSpPr>
        <p:spPr>
          <a:xfrm rot="5400000">
            <a:off x="7133433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43"/>
          <p:cNvSpPr txBox="1">
            <a:spLocks noGrp="1"/>
          </p:cNvSpPr>
          <p:nvPr>
            <p:ph type="body" idx="1"/>
          </p:nvPr>
        </p:nvSpPr>
        <p:spPr>
          <a:xfrm rot="5400000">
            <a:off x="1799433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3" name="Google Shape;193;p43"/>
          <p:cNvSpPr txBox="1">
            <a:spLocks noGrp="1"/>
          </p:cNvSpPr>
          <p:nvPr>
            <p:ph type="dt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4" name="Google Shape;194;p43"/>
          <p:cNvSpPr txBox="1">
            <a:spLocks noGrp="1"/>
          </p:cNvSpPr>
          <p:nvPr>
            <p:ph type="ft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5" name="Google Shape;195;p43"/>
          <p:cNvSpPr txBox="1">
            <a:spLocks noGrp="1"/>
          </p:cNvSpPr>
          <p:nvPr>
            <p:ph type="sldNum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8"/>
          <p:cNvSpPr txBox="1"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/>
            </a:lvl1pPr>
            <a:lvl2pPr marL="914400" lvl="1" indent="-228600" algn="ctr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marL="1371600" lvl="2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marL="1828800" lvl="3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18"/>
          <p:cNvSpPr txBox="1">
            <a:spLocks noGrp="1"/>
          </p:cNvSpPr>
          <p:nvPr>
            <p:ph type="dt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8"/>
          <p:cNvSpPr txBox="1">
            <a:spLocks noGrp="1"/>
          </p:cNvSpPr>
          <p:nvPr>
            <p:ph type="ft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8"/>
          <p:cNvSpPr txBox="1">
            <a:spLocks noGrp="1"/>
          </p:cNvSpPr>
          <p:nvPr>
            <p:ph type="sldNum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ue left">
  <p:cSld name="Blue left">
    <p:bg>
      <p:bgPr>
        <a:solidFill>
          <a:srgbClr val="1CA9E1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9"/>
          <p:cNvSpPr txBox="1">
            <a:spLocks noGrp="1"/>
          </p:cNvSpPr>
          <p:nvPr>
            <p:ph type="title"/>
          </p:nvPr>
        </p:nvSpPr>
        <p:spPr>
          <a:xfrm>
            <a:off x="2" y="1809753"/>
            <a:ext cx="6997700" cy="3019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entury Gothic"/>
              <a:buNone/>
              <a:defRPr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9"/>
          <p:cNvSpPr txBox="1">
            <a:spLocks noGrp="1"/>
          </p:cNvSpPr>
          <p:nvPr>
            <p:ph type="dt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9"/>
          <p:cNvSpPr txBox="1">
            <a:spLocks noGrp="1"/>
          </p:cNvSpPr>
          <p:nvPr>
            <p:ph type="ft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9"/>
          <p:cNvSpPr txBox="1">
            <a:spLocks noGrp="1"/>
          </p:cNvSpPr>
          <p:nvPr>
            <p:ph type="sldNum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pos="298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Slide Red">
  <p:cSld name="3_Title Slide Red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0"/>
          <p:cNvSpPr txBox="1">
            <a:spLocks noGrp="1"/>
          </p:cNvSpPr>
          <p:nvPr>
            <p:ph type="ctrTitle"/>
          </p:nvPr>
        </p:nvSpPr>
        <p:spPr>
          <a:xfrm>
            <a:off x="838200" y="1122363"/>
            <a:ext cx="10439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9E1"/>
              </a:buClr>
              <a:buSzPts val="6000"/>
              <a:buFont typeface="Century Gothic"/>
              <a:buNone/>
              <a:defRPr sz="6000">
                <a:solidFill>
                  <a:srgbClr val="1CA9E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30"/>
          <p:cNvSpPr txBox="1">
            <a:spLocks noGrp="1"/>
          </p:cNvSpPr>
          <p:nvPr>
            <p:ph type="subTitle" idx="1"/>
          </p:nvPr>
        </p:nvSpPr>
        <p:spPr>
          <a:xfrm>
            <a:off x="838200" y="3602038"/>
            <a:ext cx="10439400" cy="916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01" name="Google Shape;101;p30"/>
          <p:cNvSpPr txBox="1">
            <a:spLocks noGrp="1"/>
          </p:cNvSpPr>
          <p:nvPr>
            <p:ph type="dt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30"/>
          <p:cNvSpPr txBox="1">
            <a:spLocks noGrp="1"/>
          </p:cNvSpPr>
          <p:nvPr>
            <p:ph type="ft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30"/>
          <p:cNvSpPr txBox="1">
            <a:spLocks noGrp="1"/>
          </p:cNvSpPr>
          <p:nvPr>
            <p:ph type="sldNum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‹#›</a:t>
            </a:fld>
            <a:endParaRPr/>
          </a:p>
        </p:txBody>
      </p:sp>
      <p:sp>
        <p:nvSpPr>
          <p:cNvPr id="104" name="Google Shape;104;p30"/>
          <p:cNvSpPr txBox="1">
            <a:spLocks noGrp="1"/>
          </p:cNvSpPr>
          <p:nvPr>
            <p:ph type="body" idx="2"/>
          </p:nvPr>
        </p:nvSpPr>
        <p:spPr>
          <a:xfrm>
            <a:off x="838200" y="4672310"/>
            <a:ext cx="10439400" cy="26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25252"/>
              </a:buClr>
              <a:buSzPts val="1800"/>
              <a:buNone/>
              <a:defRPr sz="1800" i="1">
                <a:solidFill>
                  <a:srgbClr val="525252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05" name="Google Shape;105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349067" y="5636114"/>
            <a:ext cx="1478844" cy="5303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30" descr="https://www.uhasselt.be/images/DCM/huisstijl/2017/logo/download/UHasselt-liggend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317971" y="5672666"/>
            <a:ext cx="2083334" cy="493793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30"/>
          <p:cNvSpPr/>
          <p:nvPr/>
        </p:nvSpPr>
        <p:spPr>
          <a:xfrm>
            <a:off x="0" y="5087637"/>
            <a:ext cx="12192000" cy="1170121"/>
          </a:xfrm>
          <a:prstGeom prst="rect">
            <a:avLst/>
          </a:prstGeom>
          <a:solidFill>
            <a:srgbClr val="1CA9E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108" name="Google Shape;108;p3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980926" y="5163672"/>
            <a:ext cx="4094658" cy="10414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 Blue">
  <p:cSld name="1_Title Slide Blue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1"/>
          <p:cNvSpPr txBox="1">
            <a:spLocks noGrp="1"/>
          </p:cNvSpPr>
          <p:nvPr>
            <p:ph type="ctrTitle"/>
          </p:nvPr>
        </p:nvSpPr>
        <p:spPr>
          <a:xfrm>
            <a:off x="838200" y="1122363"/>
            <a:ext cx="10439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9E1"/>
              </a:buClr>
              <a:buSzPts val="6000"/>
              <a:buFont typeface="Century Gothic"/>
              <a:buNone/>
              <a:defRPr sz="6000">
                <a:solidFill>
                  <a:srgbClr val="1CA9E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31"/>
          <p:cNvSpPr txBox="1">
            <a:spLocks noGrp="1"/>
          </p:cNvSpPr>
          <p:nvPr>
            <p:ph type="subTitle" idx="1"/>
          </p:nvPr>
        </p:nvSpPr>
        <p:spPr>
          <a:xfrm>
            <a:off x="838200" y="3602038"/>
            <a:ext cx="10439400" cy="1274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12" name="Google Shape;112;p31"/>
          <p:cNvSpPr txBox="1">
            <a:spLocks noGrp="1"/>
          </p:cNvSpPr>
          <p:nvPr>
            <p:ph type="dt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31"/>
          <p:cNvSpPr txBox="1">
            <a:spLocks noGrp="1"/>
          </p:cNvSpPr>
          <p:nvPr>
            <p:ph type="ft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31"/>
          <p:cNvSpPr txBox="1">
            <a:spLocks noGrp="1"/>
          </p:cNvSpPr>
          <p:nvPr>
            <p:ph type="sldNum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‹#›</a:t>
            </a:fld>
            <a:endParaRPr/>
          </a:p>
        </p:txBody>
      </p:sp>
      <p:sp>
        <p:nvSpPr>
          <p:cNvPr id="115" name="Google Shape;115;p31"/>
          <p:cNvSpPr txBox="1">
            <a:spLocks noGrp="1"/>
          </p:cNvSpPr>
          <p:nvPr>
            <p:ph type="body" idx="2"/>
          </p:nvPr>
        </p:nvSpPr>
        <p:spPr>
          <a:xfrm>
            <a:off x="838200" y="5194329"/>
            <a:ext cx="10439400" cy="26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25252"/>
              </a:buClr>
              <a:buSzPts val="1800"/>
              <a:buNone/>
              <a:defRPr sz="1800" i="1">
                <a:solidFill>
                  <a:srgbClr val="525252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16" name="Google Shape;116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349067" y="5636114"/>
            <a:ext cx="1478844" cy="5303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31" descr="https://www.uhasselt.be/images/DCM/huisstijl/2017/logo/download/UHasselt-liggend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317971" y="5672666"/>
            <a:ext cx="2083334" cy="493793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31"/>
          <p:cNvSpPr/>
          <p:nvPr/>
        </p:nvSpPr>
        <p:spPr>
          <a:xfrm>
            <a:off x="0" y="5518568"/>
            <a:ext cx="12192000" cy="739190"/>
          </a:xfrm>
          <a:prstGeom prst="rect">
            <a:avLst/>
          </a:prstGeom>
          <a:solidFill>
            <a:srgbClr val="1CA9E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119" name="Google Shape;119;p3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810094" y="5654389"/>
            <a:ext cx="2083334" cy="49379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ue center">
  <p:cSld name="Blue center">
    <p:bg>
      <p:bgPr>
        <a:solidFill>
          <a:srgbClr val="1CA9E1"/>
        </a:solid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2"/>
          <p:cNvSpPr txBox="1">
            <a:spLocks noGrp="1"/>
          </p:cNvSpPr>
          <p:nvPr>
            <p:ph type="title"/>
          </p:nvPr>
        </p:nvSpPr>
        <p:spPr>
          <a:xfrm>
            <a:off x="2" y="1809753"/>
            <a:ext cx="12191998" cy="3019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entury Gothic"/>
              <a:buNone/>
              <a:defRPr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32"/>
          <p:cNvSpPr txBox="1">
            <a:spLocks noGrp="1"/>
          </p:cNvSpPr>
          <p:nvPr>
            <p:ph type="dt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32"/>
          <p:cNvSpPr txBox="1">
            <a:spLocks noGrp="1"/>
          </p:cNvSpPr>
          <p:nvPr>
            <p:ph type="ft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32"/>
          <p:cNvSpPr txBox="1">
            <a:spLocks noGrp="1"/>
          </p:cNvSpPr>
          <p:nvPr>
            <p:ph type="sldNum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pos="298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Section Header">
  <p:cSld name="2_Section Header">
    <p:bg>
      <p:bgPr>
        <a:solidFill>
          <a:srgbClr val="035071"/>
        </a:solid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33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entury Gothic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33"/>
          <p:cNvSpPr txBox="1"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8D8D8"/>
              </a:buClr>
              <a:buSzPts val="2400"/>
              <a:buNone/>
              <a:defRPr sz="2400">
                <a:solidFill>
                  <a:srgbClr val="D8D8D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28" name="Google Shape;128;p33"/>
          <p:cNvSpPr txBox="1">
            <a:spLocks noGrp="1"/>
          </p:cNvSpPr>
          <p:nvPr>
            <p:ph type="dt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33"/>
          <p:cNvSpPr txBox="1">
            <a:spLocks noGrp="1"/>
          </p:cNvSpPr>
          <p:nvPr>
            <p:ph type="ft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33"/>
          <p:cNvSpPr txBox="1">
            <a:spLocks noGrp="1"/>
          </p:cNvSpPr>
          <p:nvPr>
            <p:ph type="sldNum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ue center">
  <p:cSld name="1_Blue center">
    <p:bg>
      <p:bgPr>
        <a:solidFill>
          <a:srgbClr val="035071"/>
        </a:solidFill>
        <a:effectLst/>
      </p:bgPr>
    </p:bg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4"/>
          <p:cNvSpPr txBox="1">
            <a:spLocks noGrp="1"/>
          </p:cNvSpPr>
          <p:nvPr>
            <p:ph type="title"/>
          </p:nvPr>
        </p:nvSpPr>
        <p:spPr>
          <a:xfrm>
            <a:off x="2" y="1809753"/>
            <a:ext cx="12191998" cy="3019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entury Gothic"/>
              <a:buNone/>
              <a:defRPr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34"/>
          <p:cNvSpPr txBox="1">
            <a:spLocks noGrp="1"/>
          </p:cNvSpPr>
          <p:nvPr>
            <p:ph type="dt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34"/>
          <p:cNvSpPr txBox="1">
            <a:spLocks noGrp="1"/>
          </p:cNvSpPr>
          <p:nvPr>
            <p:ph type="ft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34"/>
          <p:cNvSpPr txBox="1">
            <a:spLocks noGrp="1"/>
          </p:cNvSpPr>
          <p:nvPr>
            <p:ph type="sldNum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pos="298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hank you slide">
  <p:cSld name="2_Thank you slide">
    <p:bg>
      <p:bgPr>
        <a:solidFill>
          <a:schemeClr val="lt1"/>
        </a:solid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35"/>
          <p:cNvSpPr txBox="1">
            <a:spLocks noGrp="1"/>
          </p:cNvSpPr>
          <p:nvPr>
            <p:ph type="title"/>
          </p:nvPr>
        </p:nvSpPr>
        <p:spPr>
          <a:xfrm>
            <a:off x="2" y="2427841"/>
            <a:ext cx="12191998" cy="240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9E1"/>
              </a:buClr>
              <a:buSzPts val="4400"/>
              <a:buFont typeface="Century Gothic"/>
              <a:buNone/>
              <a:defRPr b="1">
                <a:solidFill>
                  <a:srgbClr val="1CA9E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35"/>
          <p:cNvSpPr txBox="1">
            <a:spLocks noGrp="1"/>
          </p:cNvSpPr>
          <p:nvPr>
            <p:ph type="dt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35"/>
          <p:cNvSpPr txBox="1">
            <a:spLocks noGrp="1"/>
          </p:cNvSpPr>
          <p:nvPr>
            <p:ph type="ft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35"/>
          <p:cNvSpPr txBox="1">
            <a:spLocks noGrp="1"/>
          </p:cNvSpPr>
          <p:nvPr>
            <p:ph type="sldNum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‹#›</a:t>
            </a:fld>
            <a:endParaRPr/>
          </a:p>
        </p:txBody>
      </p:sp>
      <p:sp>
        <p:nvSpPr>
          <p:cNvPr id="141" name="Google Shape;141;p35"/>
          <p:cNvSpPr/>
          <p:nvPr/>
        </p:nvSpPr>
        <p:spPr>
          <a:xfrm>
            <a:off x="2" y="1076379"/>
            <a:ext cx="12192000" cy="739190"/>
          </a:xfrm>
          <a:prstGeom prst="rect">
            <a:avLst/>
          </a:prstGeom>
          <a:solidFill>
            <a:srgbClr val="1CA9E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142" name="Google Shape;142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810094" y="1192448"/>
            <a:ext cx="2083334" cy="49379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pos="29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 txBox="1"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4400"/>
              <a:buFont typeface="Century Gothic"/>
              <a:buNone/>
              <a:defRPr sz="4400" b="0" i="0" u="none" strike="noStrike" cap="none">
                <a:solidFill>
                  <a:srgbClr val="7F7F7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" name="Google Shape;12;p16"/>
          <p:cNvSpPr txBox="1">
            <a:spLocks noGrp="1"/>
          </p:cNvSpPr>
          <p:nvPr>
            <p:ph type="dt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3" name="Google Shape;13;p16"/>
          <p:cNvSpPr txBox="1">
            <a:spLocks noGrp="1"/>
          </p:cNvSpPr>
          <p:nvPr>
            <p:ph type="ft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4" name="Google Shape;14;p16"/>
          <p:cNvSpPr txBox="1">
            <a:spLocks noGrp="1"/>
          </p:cNvSpPr>
          <p:nvPr>
            <p:ph type="sldNum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4" r:id="rId16"/>
    <p:sldLayoutId id="2147483675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sv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"/>
          <p:cNvSpPr txBox="1">
            <a:spLocks noGrp="1"/>
          </p:cNvSpPr>
          <p:nvPr>
            <p:ph type="ctrTitle"/>
          </p:nvPr>
        </p:nvSpPr>
        <p:spPr>
          <a:xfrm>
            <a:off x="838200" y="1122363"/>
            <a:ext cx="10439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9E1"/>
              </a:buClr>
              <a:buSzPts val="6000"/>
              <a:buFont typeface="Century Gothic"/>
              <a:buNone/>
            </a:pPr>
            <a:r>
              <a:rPr lang="nl-BE" sz="4000" dirty="0" err="1">
                <a:solidFill>
                  <a:schemeClr val="tx1"/>
                </a:solidFill>
              </a:rPr>
              <a:t>Mothering</a:t>
            </a:r>
            <a:r>
              <a:rPr lang="nl-BE" sz="4000" dirty="0">
                <a:solidFill>
                  <a:schemeClr val="tx1"/>
                </a:solidFill>
              </a:rPr>
              <a:t> </a:t>
            </a:r>
            <a:r>
              <a:rPr lang="nl-BE" sz="4000" dirty="0" err="1">
                <a:solidFill>
                  <a:schemeClr val="tx1"/>
                </a:solidFill>
              </a:rPr>
              <a:t>shaping</a:t>
            </a:r>
            <a:r>
              <a:rPr lang="nl-BE" sz="4000" dirty="0">
                <a:solidFill>
                  <a:schemeClr val="tx1"/>
                </a:solidFill>
              </a:rPr>
              <a:t> </a:t>
            </a:r>
            <a:r>
              <a:rPr lang="nl-BE" sz="4000" dirty="0" err="1">
                <a:solidFill>
                  <a:schemeClr val="tx1"/>
                </a:solidFill>
              </a:rPr>
              <a:t>the</a:t>
            </a:r>
            <a:r>
              <a:rPr lang="nl-BE" sz="4000" dirty="0">
                <a:solidFill>
                  <a:schemeClr val="tx1"/>
                </a:solidFill>
              </a:rPr>
              <a:t> </a:t>
            </a:r>
            <a:r>
              <a:rPr lang="nl-BE" sz="4000" dirty="0" err="1">
                <a:solidFill>
                  <a:schemeClr val="tx1"/>
                </a:solidFill>
              </a:rPr>
              <a:t>entrepreneurial</a:t>
            </a:r>
            <a:r>
              <a:rPr lang="nl-BE" sz="4000" dirty="0">
                <a:solidFill>
                  <a:schemeClr val="tx1"/>
                </a:solidFill>
              </a:rPr>
              <a:t> </a:t>
            </a:r>
            <a:r>
              <a:rPr lang="nl-BE" sz="4000" dirty="0" err="1">
                <a:solidFill>
                  <a:schemeClr val="tx1"/>
                </a:solidFill>
              </a:rPr>
              <a:t>identity</a:t>
            </a:r>
            <a:r>
              <a:rPr lang="nl-BE" sz="4000" dirty="0">
                <a:solidFill>
                  <a:schemeClr val="tx1"/>
                </a:solidFill>
              </a:rPr>
              <a:t> of </a:t>
            </a:r>
            <a:r>
              <a:rPr lang="nl-BE" sz="4000" dirty="0" err="1">
                <a:solidFill>
                  <a:schemeClr val="tx1"/>
                </a:solidFill>
              </a:rPr>
              <a:t>the</a:t>
            </a:r>
            <a:r>
              <a:rPr lang="nl-BE" sz="4000" dirty="0">
                <a:solidFill>
                  <a:schemeClr val="tx1"/>
                </a:solidFill>
              </a:rPr>
              <a:t> next </a:t>
            </a:r>
            <a:r>
              <a:rPr lang="nl-BE" sz="4000" dirty="0" err="1">
                <a:solidFill>
                  <a:schemeClr val="tx1"/>
                </a:solidFill>
              </a:rPr>
              <a:t>generation</a:t>
            </a:r>
            <a:endParaRPr sz="4000" dirty="0">
              <a:solidFill>
                <a:schemeClr val="tx1"/>
              </a:solidFill>
            </a:endParaRPr>
          </a:p>
        </p:txBody>
      </p:sp>
      <p:sp>
        <p:nvSpPr>
          <p:cNvPr id="201" name="Google Shape;201;p1"/>
          <p:cNvSpPr txBox="1">
            <a:spLocks noGrp="1"/>
          </p:cNvSpPr>
          <p:nvPr>
            <p:ph type="subTitle" idx="1"/>
          </p:nvPr>
        </p:nvSpPr>
        <p:spPr>
          <a:xfrm>
            <a:off x="838200" y="3602038"/>
            <a:ext cx="10439400" cy="91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nl-BE" sz="1600" dirty="0"/>
              <a:t>BERD 2024</a:t>
            </a:r>
            <a:endParaRPr sz="1600" dirty="0"/>
          </a:p>
        </p:txBody>
      </p:sp>
      <p:sp>
        <p:nvSpPr>
          <p:cNvPr id="202" name="Google Shape;202;p1"/>
          <p:cNvSpPr txBox="1">
            <a:spLocks noGrp="1"/>
          </p:cNvSpPr>
          <p:nvPr>
            <p:ph type="body" idx="2"/>
          </p:nvPr>
        </p:nvSpPr>
        <p:spPr>
          <a:xfrm>
            <a:off x="838200" y="4672310"/>
            <a:ext cx="10439400" cy="26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25252"/>
              </a:buClr>
              <a:buSzPts val="1800"/>
              <a:buNone/>
            </a:pPr>
            <a:r>
              <a:rPr lang="nl-BE" sz="1600" dirty="0"/>
              <a:t>Stijn </a:t>
            </a:r>
            <a:r>
              <a:rPr lang="nl-BE" sz="1600" dirty="0" err="1"/>
              <a:t>Brichau</a:t>
            </a:r>
            <a:r>
              <a:rPr lang="nl-BE" sz="1600" dirty="0"/>
              <a:t>, Frank Lambrechts, Jelle Schepers, Wim </a:t>
            </a:r>
            <a:r>
              <a:rPr lang="nl-BE" sz="1600" dirty="0" err="1"/>
              <a:t>Voordeckers</a:t>
            </a:r>
            <a:r>
              <a:rPr lang="nl-BE" sz="1600" dirty="0"/>
              <a:t>, Pieter Vandekerkhof</a:t>
            </a:r>
            <a:endParaRPr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"/>
          <p:cNvSpPr txBox="1"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4400"/>
              <a:buFont typeface="Century Gothic"/>
              <a:buNone/>
            </a:pP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3F60A0-8EA9-40B1-AA54-A8D173E72F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90692"/>
            <a:ext cx="10515600" cy="4351338"/>
          </a:xfrm>
        </p:spPr>
        <p:txBody>
          <a:bodyPr/>
          <a:lstStyle/>
          <a:p>
            <a:pPr algn="l"/>
            <a:r>
              <a:rPr lang="nl-BE" sz="3200" dirty="0" err="1">
                <a:solidFill>
                  <a:srgbClr val="7F7F7F"/>
                </a:solidFill>
              </a:rPr>
              <a:t>Possible</a:t>
            </a:r>
            <a:r>
              <a:rPr lang="nl-BE" sz="3200" dirty="0">
                <a:solidFill>
                  <a:srgbClr val="7F7F7F"/>
                </a:solidFill>
              </a:rPr>
              <a:t> </a:t>
            </a:r>
            <a:r>
              <a:rPr lang="nl-BE" sz="3200" dirty="0" err="1">
                <a:solidFill>
                  <a:srgbClr val="7F7F7F"/>
                </a:solidFill>
              </a:rPr>
              <a:t>contributions</a:t>
            </a:r>
            <a:endParaRPr lang="nl-BE" sz="3200" dirty="0">
              <a:solidFill>
                <a:srgbClr val="7F7F7F"/>
              </a:solidFill>
            </a:endParaRPr>
          </a:p>
          <a:p>
            <a:pPr algn="l"/>
            <a:endParaRPr lang="nl-BE" sz="1200" dirty="0"/>
          </a:p>
          <a:p>
            <a:pPr algn="l"/>
            <a:r>
              <a:rPr lang="nl-BE" sz="2400" dirty="0"/>
              <a:t>Research</a:t>
            </a:r>
          </a:p>
          <a:p>
            <a:pPr marL="1143000" lvl="1" indent="-4572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l-BE" sz="2000" dirty="0" err="1"/>
              <a:t>Entrepreneurial</a:t>
            </a:r>
            <a:r>
              <a:rPr lang="nl-BE" sz="2000" dirty="0"/>
              <a:t> </a:t>
            </a:r>
            <a:r>
              <a:rPr lang="nl-BE" sz="2000" dirty="0" err="1"/>
              <a:t>identity</a:t>
            </a:r>
            <a:endParaRPr lang="nl-BE" sz="2000" dirty="0"/>
          </a:p>
          <a:p>
            <a:pPr marL="1143000" lvl="1" indent="-4572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l-BE" sz="2000" dirty="0" err="1"/>
              <a:t>Mothering</a:t>
            </a:r>
            <a:endParaRPr lang="nl-BE" sz="2000" dirty="0"/>
          </a:p>
          <a:p>
            <a:pPr marL="1143000" lvl="1" indent="-4572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l-BE" sz="2000" dirty="0" err="1"/>
              <a:t>Transgenerational</a:t>
            </a:r>
            <a:r>
              <a:rPr lang="nl-BE" sz="2000" dirty="0"/>
              <a:t> </a:t>
            </a:r>
            <a:r>
              <a:rPr lang="nl-BE" sz="2000" dirty="0" err="1"/>
              <a:t>entrepreneurship</a:t>
            </a:r>
            <a:r>
              <a:rPr lang="nl-BE" sz="2000" dirty="0"/>
              <a:t> (next </a:t>
            </a:r>
            <a:r>
              <a:rPr lang="nl-BE" sz="2000" dirty="0" err="1"/>
              <a:t>generation</a:t>
            </a:r>
            <a:r>
              <a:rPr lang="nl-BE" sz="2000" dirty="0"/>
              <a:t>)</a:t>
            </a:r>
          </a:p>
          <a:p>
            <a:pPr marL="685800" lvl="1" indent="0" algn="l">
              <a:spcBef>
                <a:spcPts val="600"/>
              </a:spcBef>
            </a:pPr>
            <a:endParaRPr lang="nl-BE" sz="2000" dirty="0"/>
          </a:p>
          <a:p>
            <a:pPr marL="228600" indent="0" algn="l"/>
            <a:r>
              <a:rPr lang="nl-BE" sz="2400" dirty="0" err="1"/>
              <a:t>Practice</a:t>
            </a:r>
            <a:endParaRPr lang="nl-BE" sz="2400" dirty="0"/>
          </a:p>
          <a:p>
            <a:pPr marL="1143000" lvl="1" indent="-4572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l-BE" sz="2000" dirty="0" err="1"/>
              <a:t>Succession</a:t>
            </a:r>
            <a:r>
              <a:rPr lang="nl-BE" sz="2000" dirty="0"/>
              <a:t> </a:t>
            </a:r>
            <a:r>
              <a:rPr lang="nl-BE" sz="2000" dirty="0" err="1"/>
              <a:t>process</a:t>
            </a:r>
            <a:endParaRPr lang="nl-BE" sz="2000" dirty="0"/>
          </a:p>
          <a:p>
            <a:pPr algn="l"/>
            <a:endParaRPr lang="nl-BE" dirty="0"/>
          </a:p>
        </p:txBody>
      </p:sp>
      <p:pic>
        <p:nvPicPr>
          <p:cNvPr id="4" name="Graphic 3" descr="Puzzle pieces with solid fill">
            <a:extLst>
              <a:ext uri="{FF2B5EF4-FFF2-40B4-BE49-F238E27FC236}">
                <a16:creationId xmlns:a16="http://schemas.microsoft.com/office/drawing/2014/main" id="{C8045989-0F73-427F-B254-D66D906F66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H="1">
            <a:off x="6922606" y="-120316"/>
            <a:ext cx="8332998" cy="833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980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"/>
          <p:cNvSpPr txBox="1">
            <a:spLocks noGrp="1"/>
          </p:cNvSpPr>
          <p:nvPr>
            <p:ph type="ctrTitle"/>
          </p:nvPr>
        </p:nvSpPr>
        <p:spPr>
          <a:xfrm>
            <a:off x="838200" y="1122363"/>
            <a:ext cx="10439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9E1"/>
              </a:buClr>
              <a:buSzPts val="6000"/>
              <a:buFont typeface="Century Gothic"/>
              <a:buNone/>
            </a:pPr>
            <a:r>
              <a:rPr lang="nl-BE" sz="4000" dirty="0" err="1">
                <a:solidFill>
                  <a:schemeClr val="tx1"/>
                </a:solidFill>
              </a:rPr>
              <a:t>Mothering</a:t>
            </a:r>
            <a:r>
              <a:rPr lang="nl-BE" sz="4000" dirty="0">
                <a:solidFill>
                  <a:schemeClr val="tx1"/>
                </a:solidFill>
              </a:rPr>
              <a:t> </a:t>
            </a:r>
            <a:r>
              <a:rPr lang="nl-BE" sz="4000" dirty="0" err="1">
                <a:solidFill>
                  <a:schemeClr val="tx1"/>
                </a:solidFill>
              </a:rPr>
              <a:t>shaping</a:t>
            </a:r>
            <a:r>
              <a:rPr lang="nl-BE" sz="4000" dirty="0">
                <a:solidFill>
                  <a:schemeClr val="tx1"/>
                </a:solidFill>
              </a:rPr>
              <a:t> </a:t>
            </a:r>
            <a:r>
              <a:rPr lang="nl-BE" sz="4000" dirty="0" err="1">
                <a:solidFill>
                  <a:schemeClr val="tx1"/>
                </a:solidFill>
              </a:rPr>
              <a:t>the</a:t>
            </a:r>
            <a:r>
              <a:rPr lang="nl-BE" sz="4000" dirty="0">
                <a:solidFill>
                  <a:schemeClr val="tx1"/>
                </a:solidFill>
              </a:rPr>
              <a:t> </a:t>
            </a:r>
            <a:r>
              <a:rPr lang="nl-BE" sz="4000" dirty="0" err="1">
                <a:solidFill>
                  <a:schemeClr val="tx1"/>
                </a:solidFill>
              </a:rPr>
              <a:t>entrepreneurial</a:t>
            </a:r>
            <a:r>
              <a:rPr lang="nl-BE" sz="4000" dirty="0">
                <a:solidFill>
                  <a:schemeClr val="tx1"/>
                </a:solidFill>
              </a:rPr>
              <a:t> </a:t>
            </a:r>
            <a:r>
              <a:rPr lang="nl-BE" sz="4000" dirty="0" err="1">
                <a:solidFill>
                  <a:schemeClr val="tx1"/>
                </a:solidFill>
              </a:rPr>
              <a:t>identity</a:t>
            </a:r>
            <a:r>
              <a:rPr lang="nl-BE" sz="4000" dirty="0">
                <a:solidFill>
                  <a:schemeClr val="tx1"/>
                </a:solidFill>
              </a:rPr>
              <a:t> of </a:t>
            </a:r>
            <a:r>
              <a:rPr lang="nl-BE" sz="4000" dirty="0" err="1">
                <a:solidFill>
                  <a:schemeClr val="tx1"/>
                </a:solidFill>
              </a:rPr>
              <a:t>the</a:t>
            </a:r>
            <a:r>
              <a:rPr lang="nl-BE" sz="4000" dirty="0">
                <a:solidFill>
                  <a:schemeClr val="tx1"/>
                </a:solidFill>
              </a:rPr>
              <a:t> next </a:t>
            </a:r>
            <a:r>
              <a:rPr lang="nl-BE" sz="4000" dirty="0" err="1">
                <a:solidFill>
                  <a:schemeClr val="tx1"/>
                </a:solidFill>
              </a:rPr>
              <a:t>generation</a:t>
            </a:r>
            <a:endParaRPr sz="4000" dirty="0">
              <a:solidFill>
                <a:schemeClr val="tx1"/>
              </a:solidFill>
            </a:endParaRPr>
          </a:p>
        </p:txBody>
      </p:sp>
      <p:sp>
        <p:nvSpPr>
          <p:cNvPr id="201" name="Google Shape;201;p1"/>
          <p:cNvSpPr txBox="1">
            <a:spLocks noGrp="1"/>
          </p:cNvSpPr>
          <p:nvPr>
            <p:ph type="subTitle" idx="1"/>
          </p:nvPr>
        </p:nvSpPr>
        <p:spPr>
          <a:xfrm>
            <a:off x="838200" y="3602038"/>
            <a:ext cx="10439400" cy="91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nl-BE" sz="1600" dirty="0"/>
              <a:t>BERD 2024</a:t>
            </a:r>
            <a:endParaRPr sz="1600" dirty="0"/>
          </a:p>
        </p:txBody>
      </p:sp>
      <p:sp>
        <p:nvSpPr>
          <p:cNvPr id="202" name="Google Shape;202;p1"/>
          <p:cNvSpPr txBox="1">
            <a:spLocks noGrp="1"/>
          </p:cNvSpPr>
          <p:nvPr>
            <p:ph type="body" idx="2"/>
          </p:nvPr>
        </p:nvSpPr>
        <p:spPr>
          <a:xfrm>
            <a:off x="838200" y="4672310"/>
            <a:ext cx="10439400" cy="26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25252"/>
              </a:buClr>
              <a:buSzPts val="1800"/>
              <a:buNone/>
            </a:pPr>
            <a:r>
              <a:rPr lang="nl-BE" sz="1600" dirty="0"/>
              <a:t>Stijn </a:t>
            </a:r>
            <a:r>
              <a:rPr lang="nl-BE" sz="1600" dirty="0" err="1"/>
              <a:t>Brichau</a:t>
            </a:r>
            <a:r>
              <a:rPr lang="nl-BE" sz="1600" dirty="0"/>
              <a:t>, Frank Lambrechts, Jelle Schepers, Wim </a:t>
            </a:r>
            <a:r>
              <a:rPr lang="nl-BE" sz="1600" dirty="0" err="1"/>
              <a:t>Voordeckers</a:t>
            </a:r>
            <a:r>
              <a:rPr lang="nl-BE" sz="1600" dirty="0"/>
              <a:t>, Pieter Vandekerkhof</a:t>
            </a:r>
            <a:endParaRPr sz="1600" dirty="0"/>
          </a:p>
        </p:txBody>
      </p:sp>
    </p:spTree>
    <p:extLst>
      <p:ext uri="{BB962C8B-B14F-4D97-AF65-F5344CB8AC3E}">
        <p14:creationId xmlns:p14="http://schemas.microsoft.com/office/powerpoint/2010/main" val="3411780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"/>
          <p:cNvSpPr txBox="1"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4400"/>
              <a:buFont typeface="Century Gothic"/>
              <a:buNone/>
            </a:pPr>
            <a:r>
              <a:rPr lang="nl-BE" dirty="0"/>
              <a:t>PhD </a:t>
            </a:r>
            <a:r>
              <a:rPr lang="nl-BE" dirty="0" err="1"/>
              <a:t>Overview</a:t>
            </a:r>
            <a:endParaRPr dirty="0"/>
          </a:p>
        </p:txBody>
      </p:sp>
      <p:sp>
        <p:nvSpPr>
          <p:cNvPr id="208" name="Google Shape;208;p2"/>
          <p:cNvSpPr txBox="1">
            <a:spLocks noGrp="1"/>
          </p:cNvSpPr>
          <p:nvPr>
            <p:ph type="body" idx="1"/>
          </p:nvPr>
        </p:nvSpPr>
        <p:spPr>
          <a:xfrm>
            <a:off x="838200" y="19272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nl-BE" sz="2400" b="1" dirty="0">
                <a:solidFill>
                  <a:schemeClr val="tx1"/>
                </a:solidFill>
              </a:rPr>
              <a:t>“</a:t>
            </a:r>
            <a:r>
              <a:rPr lang="nl-BE" sz="2400" b="1" dirty="0" err="1">
                <a:solidFill>
                  <a:schemeClr val="tx1"/>
                </a:solidFill>
              </a:rPr>
              <a:t>Mothering</a:t>
            </a:r>
            <a:r>
              <a:rPr lang="nl-BE" sz="2400" b="1" dirty="0">
                <a:solidFill>
                  <a:schemeClr val="tx1"/>
                </a:solidFill>
              </a:rPr>
              <a:t> </a:t>
            </a:r>
            <a:r>
              <a:rPr lang="nl-BE" sz="2400" b="1" dirty="0" err="1">
                <a:solidFill>
                  <a:schemeClr val="tx1"/>
                </a:solidFill>
              </a:rPr>
              <a:t>shaping</a:t>
            </a:r>
            <a:r>
              <a:rPr lang="nl-BE" sz="2400" b="1" dirty="0">
                <a:solidFill>
                  <a:schemeClr val="tx1"/>
                </a:solidFill>
              </a:rPr>
              <a:t> next </a:t>
            </a:r>
            <a:r>
              <a:rPr lang="nl-BE" sz="2400" b="1" dirty="0" err="1">
                <a:solidFill>
                  <a:schemeClr val="tx1"/>
                </a:solidFill>
              </a:rPr>
              <a:t>generation</a:t>
            </a:r>
            <a:r>
              <a:rPr lang="nl-BE" sz="2400" b="1" dirty="0">
                <a:solidFill>
                  <a:schemeClr val="tx1"/>
                </a:solidFill>
              </a:rPr>
              <a:t> </a:t>
            </a:r>
            <a:r>
              <a:rPr lang="nl-BE" sz="2400" b="1" dirty="0" err="1">
                <a:solidFill>
                  <a:schemeClr val="tx1"/>
                </a:solidFill>
              </a:rPr>
              <a:t>entrepreneurial</a:t>
            </a:r>
            <a:r>
              <a:rPr lang="nl-BE" sz="2400" b="1" dirty="0">
                <a:solidFill>
                  <a:schemeClr val="tx1"/>
                </a:solidFill>
              </a:rPr>
              <a:t> </a:t>
            </a:r>
            <a:r>
              <a:rPr lang="nl-BE" sz="2400" b="1" dirty="0" err="1">
                <a:solidFill>
                  <a:schemeClr val="tx1"/>
                </a:solidFill>
              </a:rPr>
              <a:t>identity</a:t>
            </a:r>
            <a:r>
              <a:rPr lang="nl-BE" sz="2400" b="1" dirty="0">
                <a:solidFill>
                  <a:schemeClr val="tx1"/>
                </a:solidFill>
              </a:rPr>
              <a:t> in </a:t>
            </a:r>
            <a:r>
              <a:rPr lang="nl-BE" sz="2400" b="1" dirty="0" err="1">
                <a:solidFill>
                  <a:schemeClr val="tx1"/>
                </a:solidFill>
              </a:rPr>
              <a:t>the</a:t>
            </a:r>
            <a:r>
              <a:rPr lang="nl-BE" sz="2400" b="1" dirty="0">
                <a:solidFill>
                  <a:schemeClr val="tx1"/>
                </a:solidFill>
              </a:rPr>
              <a:t> family business”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nl-BE" sz="1600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nl-BE" sz="1600" b="1" dirty="0">
                <a:solidFill>
                  <a:srgbClr val="00B0F0"/>
                </a:solidFill>
              </a:rPr>
              <a:t>How?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nl-BE" sz="1600" b="1" dirty="0">
              <a:solidFill>
                <a:srgbClr val="00B0F0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nl-BE" sz="1600" b="1" dirty="0">
              <a:solidFill>
                <a:srgbClr val="00B0F0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nl-BE" sz="1600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nl-BE" sz="1600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nl-BE" sz="1600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nl-BE" sz="1600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nl-BE" sz="1600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nl-BE" sz="1600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nl-BE" sz="1600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nl-BE" sz="1600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nl-BE" sz="1600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nl-BE" sz="1600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nl-BE" sz="1600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nl-BE" sz="1600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nl-BE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49B62DF-B02B-4CAD-839D-40E8CD5751BF}"/>
              </a:ext>
            </a:extLst>
          </p:cNvPr>
          <p:cNvSpPr txBox="1"/>
          <p:nvPr/>
        </p:nvSpPr>
        <p:spPr>
          <a:xfrm>
            <a:off x="659100" y="4688732"/>
            <a:ext cx="3466818" cy="1323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nl-BE" sz="2000" dirty="0">
              <a:solidFill>
                <a:schemeClr val="tx1"/>
              </a:solidFill>
              <a:latin typeface="Century Gothic"/>
              <a:sym typeface="Century Gothic"/>
            </a:endParaRPr>
          </a:p>
          <a:p>
            <a:pPr algn="ctr"/>
            <a:r>
              <a:rPr lang="nl-BE" sz="2000" dirty="0" err="1">
                <a:solidFill>
                  <a:schemeClr val="tx1"/>
                </a:solidFill>
                <a:latin typeface="Century Gothic"/>
                <a:sym typeface="Century Gothic"/>
              </a:rPr>
              <a:t>Early</a:t>
            </a:r>
            <a:r>
              <a:rPr lang="nl-BE" sz="2000" dirty="0">
                <a:solidFill>
                  <a:schemeClr val="tx1"/>
                </a:solidFill>
                <a:latin typeface="Century Gothic"/>
                <a:sym typeface="Century Gothic"/>
              </a:rPr>
              <a:t> life stage</a:t>
            </a:r>
          </a:p>
          <a:p>
            <a:pPr algn="ctr"/>
            <a:endParaRPr lang="nl-BE" sz="2000" dirty="0">
              <a:solidFill>
                <a:schemeClr val="tx1"/>
              </a:solidFill>
              <a:latin typeface="Century Gothic"/>
              <a:sym typeface="Century Gothic"/>
            </a:endParaRPr>
          </a:p>
          <a:p>
            <a:pPr algn="ctr"/>
            <a:endParaRPr lang="nl-BE" sz="2000" dirty="0">
              <a:solidFill>
                <a:schemeClr val="tx1"/>
              </a:solidFill>
              <a:latin typeface="Century Gothic"/>
              <a:sym typeface="Century Gothic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645150-3BCF-46AB-881D-4AF88D1BAE13}"/>
              </a:ext>
            </a:extLst>
          </p:cNvPr>
          <p:cNvSpPr txBox="1"/>
          <p:nvPr/>
        </p:nvSpPr>
        <p:spPr>
          <a:xfrm>
            <a:off x="4362591" y="4688732"/>
            <a:ext cx="3466818" cy="1323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nl-BE" sz="2000" dirty="0">
              <a:solidFill>
                <a:schemeClr val="tx1"/>
              </a:solidFill>
              <a:latin typeface="Century Gothic"/>
              <a:sym typeface="Century Gothic"/>
            </a:endParaRPr>
          </a:p>
          <a:p>
            <a:pPr algn="ctr"/>
            <a:r>
              <a:rPr lang="nl-BE" sz="2000" dirty="0">
                <a:solidFill>
                  <a:schemeClr val="tx1"/>
                </a:solidFill>
                <a:latin typeface="Century Gothic"/>
                <a:sym typeface="Century Gothic"/>
              </a:rPr>
              <a:t>Different stages of </a:t>
            </a:r>
            <a:r>
              <a:rPr lang="nl-BE" sz="2000" dirty="0" err="1">
                <a:solidFill>
                  <a:schemeClr val="tx1"/>
                </a:solidFill>
                <a:latin typeface="Century Gothic"/>
                <a:sym typeface="Century Gothic"/>
              </a:rPr>
              <a:t>entrepreneurship</a:t>
            </a:r>
            <a:endParaRPr lang="nl-BE" sz="2000" dirty="0">
              <a:solidFill>
                <a:schemeClr val="tx1"/>
              </a:solidFill>
              <a:latin typeface="Century Gothic"/>
              <a:sym typeface="Century Gothic"/>
            </a:endParaRPr>
          </a:p>
          <a:p>
            <a:pPr algn="ctr"/>
            <a:endParaRPr lang="nl-BE" sz="2000" dirty="0">
              <a:solidFill>
                <a:schemeClr val="tx1"/>
              </a:solidFill>
              <a:latin typeface="Century Gothic"/>
              <a:sym typeface="Century Gothic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D80130-6A36-47E2-BCBB-6D4EA806CBED}"/>
              </a:ext>
            </a:extLst>
          </p:cNvPr>
          <p:cNvSpPr txBox="1"/>
          <p:nvPr/>
        </p:nvSpPr>
        <p:spPr>
          <a:xfrm>
            <a:off x="8066080" y="4688732"/>
            <a:ext cx="3466818" cy="1323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nl-BE" sz="2000" dirty="0">
              <a:solidFill>
                <a:schemeClr val="tx1"/>
              </a:solidFill>
              <a:latin typeface="Century Gothic"/>
              <a:sym typeface="Century Gothic"/>
            </a:endParaRPr>
          </a:p>
          <a:p>
            <a:pPr algn="ctr"/>
            <a:r>
              <a:rPr lang="nl-BE" sz="2000" dirty="0">
                <a:solidFill>
                  <a:schemeClr val="tx1"/>
                </a:solidFill>
                <a:latin typeface="Century Gothic"/>
                <a:sym typeface="Century Gothic"/>
              </a:rPr>
              <a:t>Family </a:t>
            </a:r>
            <a:r>
              <a:rPr lang="nl-BE" sz="2000" dirty="0" err="1">
                <a:solidFill>
                  <a:schemeClr val="tx1"/>
                </a:solidFill>
                <a:latin typeface="Century Gothic"/>
                <a:sym typeface="Century Gothic"/>
              </a:rPr>
              <a:t>firm</a:t>
            </a:r>
            <a:r>
              <a:rPr lang="nl-BE" sz="2000" dirty="0">
                <a:solidFill>
                  <a:schemeClr val="tx1"/>
                </a:solidFill>
                <a:latin typeface="Century Gothic"/>
                <a:sym typeface="Century Gothic"/>
              </a:rPr>
              <a:t> </a:t>
            </a:r>
            <a:r>
              <a:rPr lang="nl-BE" sz="2000" dirty="0" err="1">
                <a:solidFill>
                  <a:schemeClr val="tx1"/>
                </a:solidFill>
                <a:latin typeface="Century Gothic"/>
                <a:sym typeface="Century Gothic"/>
              </a:rPr>
              <a:t>governance</a:t>
            </a:r>
            <a:r>
              <a:rPr lang="nl-BE" sz="2000" dirty="0">
                <a:solidFill>
                  <a:schemeClr val="tx1"/>
                </a:solidFill>
                <a:latin typeface="Century Gothic"/>
                <a:sym typeface="Century Gothic"/>
              </a:rPr>
              <a:t> </a:t>
            </a:r>
            <a:r>
              <a:rPr lang="nl-BE" sz="2000" dirty="0" err="1">
                <a:solidFill>
                  <a:schemeClr val="tx1"/>
                </a:solidFill>
                <a:latin typeface="Century Gothic"/>
                <a:sym typeface="Century Gothic"/>
              </a:rPr>
              <a:t>supporting</a:t>
            </a:r>
            <a:r>
              <a:rPr lang="nl-BE" sz="2000" dirty="0">
                <a:solidFill>
                  <a:schemeClr val="tx1"/>
                </a:solidFill>
                <a:latin typeface="Century Gothic"/>
                <a:sym typeface="Century Gothic"/>
              </a:rPr>
              <a:t> </a:t>
            </a:r>
            <a:r>
              <a:rPr lang="nl-BE" sz="2000" dirty="0" err="1">
                <a:solidFill>
                  <a:schemeClr val="tx1"/>
                </a:solidFill>
                <a:latin typeface="Century Gothic"/>
                <a:sym typeface="Century Gothic"/>
              </a:rPr>
              <a:t>mothering</a:t>
            </a:r>
            <a:endParaRPr lang="nl-BE" sz="2000" dirty="0">
              <a:solidFill>
                <a:schemeClr val="tx1"/>
              </a:solidFill>
              <a:latin typeface="Century Gothic"/>
              <a:sym typeface="Century Gothic"/>
            </a:endParaRPr>
          </a:p>
          <a:p>
            <a:pPr algn="ctr"/>
            <a:endParaRPr lang="nl-BE" sz="2000" dirty="0">
              <a:solidFill>
                <a:schemeClr val="tx1"/>
              </a:solidFill>
              <a:latin typeface="Century Gothic"/>
              <a:sym typeface="Century Gothic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1AD6537-07ED-4566-80D5-9726C31615D0}"/>
              </a:ext>
            </a:extLst>
          </p:cNvPr>
          <p:cNvCxnSpPr>
            <a:cxnSpLocks/>
          </p:cNvCxnSpPr>
          <p:nvPr/>
        </p:nvCxnSpPr>
        <p:spPr>
          <a:xfrm>
            <a:off x="6096000" y="3041650"/>
            <a:ext cx="0" cy="1647083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A58D8D5-C3DE-4AC4-AC89-BB334FEE7968}"/>
              </a:ext>
            </a:extLst>
          </p:cNvPr>
          <p:cNvCxnSpPr>
            <a:cxnSpLocks/>
            <a:endCxn id="4" idx="0"/>
          </p:cNvCxnSpPr>
          <p:nvPr/>
        </p:nvCxnSpPr>
        <p:spPr>
          <a:xfrm flipH="1">
            <a:off x="2392509" y="3041649"/>
            <a:ext cx="3703490" cy="164708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F35686B-BA0E-45BE-B941-CFFD6AF30209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6096000" y="3041650"/>
            <a:ext cx="3703489" cy="164708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7FCCC-9563-42ED-B800-8FC9561DF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PhD </a:t>
            </a:r>
            <a:r>
              <a:rPr lang="nl-BE" dirty="0" err="1"/>
              <a:t>Overview</a:t>
            </a:r>
            <a:endParaRPr lang="nl-BE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D20F3BB-0714-4D03-A830-93D02D3AC797}"/>
              </a:ext>
            </a:extLst>
          </p:cNvPr>
          <p:cNvCxnSpPr>
            <a:cxnSpLocks/>
          </p:cNvCxnSpPr>
          <p:nvPr/>
        </p:nvCxnSpPr>
        <p:spPr>
          <a:xfrm>
            <a:off x="2527427" y="4000590"/>
            <a:ext cx="713714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7355A2FF-6134-429B-9C4F-5FC68D8C8818}"/>
              </a:ext>
            </a:extLst>
          </p:cNvPr>
          <p:cNvSpPr txBox="1"/>
          <p:nvPr/>
        </p:nvSpPr>
        <p:spPr>
          <a:xfrm>
            <a:off x="2732618" y="3846702"/>
            <a:ext cx="431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B498C8-05A4-4FEE-92A8-6EDF29CFBCD1}"/>
              </a:ext>
            </a:extLst>
          </p:cNvPr>
          <p:cNvSpPr txBox="1"/>
          <p:nvPr/>
        </p:nvSpPr>
        <p:spPr>
          <a:xfrm>
            <a:off x="2255632" y="3461593"/>
            <a:ext cx="13428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000" dirty="0" err="1">
                <a:solidFill>
                  <a:schemeClr val="accent2"/>
                </a:solidFill>
              </a:rPr>
              <a:t>Early</a:t>
            </a:r>
            <a:r>
              <a:rPr lang="nl-BE" sz="2000" dirty="0">
                <a:solidFill>
                  <a:schemeClr val="accent2"/>
                </a:solidFill>
              </a:rPr>
              <a:t> life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C16348-F974-4A36-AA01-F1C4F032E8EF}"/>
              </a:ext>
            </a:extLst>
          </p:cNvPr>
          <p:cNvSpPr txBox="1"/>
          <p:nvPr/>
        </p:nvSpPr>
        <p:spPr>
          <a:xfrm>
            <a:off x="4528901" y="2854018"/>
            <a:ext cx="33806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000" dirty="0">
                <a:solidFill>
                  <a:schemeClr val="accent2"/>
                </a:solidFill>
              </a:rPr>
              <a:t>Stages of </a:t>
            </a:r>
            <a:r>
              <a:rPr lang="nl-BE" sz="2000" dirty="0" err="1">
                <a:solidFill>
                  <a:schemeClr val="accent2"/>
                </a:solidFill>
              </a:rPr>
              <a:t>entrepreneurship</a:t>
            </a:r>
            <a:endParaRPr lang="nl-BE" sz="2000" dirty="0">
              <a:solidFill>
                <a:schemeClr val="accent2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2C4C13-2C4B-4A26-8355-9D710B495324}"/>
              </a:ext>
            </a:extLst>
          </p:cNvPr>
          <p:cNvSpPr txBox="1"/>
          <p:nvPr/>
        </p:nvSpPr>
        <p:spPr>
          <a:xfrm>
            <a:off x="2255632" y="1677242"/>
            <a:ext cx="15944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000" dirty="0">
                <a:solidFill>
                  <a:schemeClr val="accent2"/>
                </a:solidFill>
              </a:rPr>
              <a:t>Family </a:t>
            </a:r>
            <a:r>
              <a:rPr lang="nl-BE" sz="2000" dirty="0" err="1">
                <a:solidFill>
                  <a:schemeClr val="accent2"/>
                </a:solidFill>
              </a:rPr>
              <a:t>firm</a:t>
            </a:r>
            <a:r>
              <a:rPr lang="nl-BE" sz="2000" dirty="0">
                <a:solidFill>
                  <a:schemeClr val="accent2"/>
                </a:solidFill>
              </a:rPr>
              <a:t> </a:t>
            </a:r>
            <a:r>
              <a:rPr lang="nl-BE" sz="2000" dirty="0" err="1">
                <a:solidFill>
                  <a:schemeClr val="accent2"/>
                </a:solidFill>
              </a:rPr>
              <a:t>governance</a:t>
            </a:r>
            <a:endParaRPr lang="nl-BE" sz="2000" dirty="0">
              <a:solidFill>
                <a:schemeClr val="accent2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3984B8F-FC62-483B-9C7D-A03052D0D4BE}"/>
              </a:ext>
            </a:extLst>
          </p:cNvPr>
          <p:cNvSpPr/>
          <p:nvPr/>
        </p:nvSpPr>
        <p:spPr>
          <a:xfrm>
            <a:off x="2048767" y="2031185"/>
            <a:ext cx="8088391" cy="3671123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543CAA4-2E05-4143-8624-0DE94C5B86C0}"/>
              </a:ext>
            </a:extLst>
          </p:cNvPr>
          <p:cNvSpPr txBox="1"/>
          <p:nvPr/>
        </p:nvSpPr>
        <p:spPr>
          <a:xfrm>
            <a:off x="4415982" y="3669930"/>
            <a:ext cx="9110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dirty="0" err="1"/>
              <a:t>Aspiring</a:t>
            </a:r>
            <a:endParaRPr lang="nl-BE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C62E322-5729-4297-B1D4-B36C89B85FFC}"/>
              </a:ext>
            </a:extLst>
          </p:cNvPr>
          <p:cNvSpPr txBox="1"/>
          <p:nvPr/>
        </p:nvSpPr>
        <p:spPr>
          <a:xfrm>
            <a:off x="5583634" y="3669930"/>
            <a:ext cx="10186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dirty="0" err="1"/>
              <a:t>Nascent</a:t>
            </a:r>
            <a:endParaRPr lang="nl-BE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37D1FC6-F7F1-4965-941C-23326770DCAD}"/>
              </a:ext>
            </a:extLst>
          </p:cNvPr>
          <p:cNvSpPr txBox="1"/>
          <p:nvPr/>
        </p:nvSpPr>
        <p:spPr>
          <a:xfrm>
            <a:off x="7028459" y="3674810"/>
            <a:ext cx="13062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dirty="0" err="1"/>
              <a:t>Experienced</a:t>
            </a:r>
            <a:endParaRPr lang="nl-BE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E0E2D5D-D50B-4698-B211-0ED0AE68AA9A}"/>
              </a:ext>
            </a:extLst>
          </p:cNvPr>
          <p:cNvSpPr txBox="1"/>
          <p:nvPr/>
        </p:nvSpPr>
        <p:spPr>
          <a:xfrm>
            <a:off x="7825329" y="4047145"/>
            <a:ext cx="20116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dirty="0" err="1"/>
              <a:t>Entrepreneurial</a:t>
            </a:r>
            <a:r>
              <a:rPr lang="nl-BE" dirty="0"/>
              <a:t> </a:t>
            </a:r>
            <a:r>
              <a:rPr lang="nl-BE" dirty="0" err="1"/>
              <a:t>identity</a:t>
            </a:r>
            <a:endParaRPr lang="nl-BE" dirty="0"/>
          </a:p>
        </p:txBody>
      </p:sp>
      <p:cxnSp>
        <p:nvCxnSpPr>
          <p:cNvPr id="35" name="Connector: Curved 34">
            <a:extLst>
              <a:ext uri="{FF2B5EF4-FFF2-40B4-BE49-F238E27FC236}">
                <a16:creationId xmlns:a16="http://schemas.microsoft.com/office/drawing/2014/main" id="{6A8C8DC9-158F-42E4-A2F6-39A32A246B91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5433494" y="2999020"/>
            <a:ext cx="12700" cy="1306238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Connector: Curved 43">
            <a:extLst>
              <a:ext uri="{FF2B5EF4-FFF2-40B4-BE49-F238E27FC236}">
                <a16:creationId xmlns:a16="http://schemas.microsoft.com/office/drawing/2014/main" id="{3C409D09-8777-4432-BC85-7092DF7D2210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6828625" y="2992670"/>
            <a:ext cx="12700" cy="1306238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5108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7FCCC-9563-42ED-B800-8FC9561DF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PhD </a:t>
            </a:r>
            <a:r>
              <a:rPr lang="nl-BE" dirty="0" err="1"/>
              <a:t>Overview</a:t>
            </a:r>
            <a:endParaRPr lang="nl-BE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D20F3BB-0714-4D03-A830-93D02D3AC797}"/>
              </a:ext>
            </a:extLst>
          </p:cNvPr>
          <p:cNvCxnSpPr>
            <a:cxnSpLocks/>
          </p:cNvCxnSpPr>
          <p:nvPr/>
        </p:nvCxnSpPr>
        <p:spPr>
          <a:xfrm>
            <a:off x="2527427" y="4000590"/>
            <a:ext cx="713714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7355A2FF-6134-429B-9C4F-5FC68D8C8818}"/>
              </a:ext>
            </a:extLst>
          </p:cNvPr>
          <p:cNvSpPr txBox="1"/>
          <p:nvPr/>
        </p:nvSpPr>
        <p:spPr>
          <a:xfrm>
            <a:off x="2732618" y="3846702"/>
            <a:ext cx="431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B498C8-05A4-4FEE-92A8-6EDF29CFBCD1}"/>
              </a:ext>
            </a:extLst>
          </p:cNvPr>
          <p:cNvSpPr txBox="1"/>
          <p:nvPr/>
        </p:nvSpPr>
        <p:spPr>
          <a:xfrm>
            <a:off x="2255632" y="3461593"/>
            <a:ext cx="13428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000" dirty="0" err="1">
                <a:solidFill>
                  <a:schemeClr val="accent2"/>
                </a:solidFill>
              </a:rPr>
              <a:t>Early</a:t>
            </a:r>
            <a:r>
              <a:rPr lang="nl-BE" sz="2000" dirty="0">
                <a:solidFill>
                  <a:schemeClr val="accent2"/>
                </a:solidFill>
              </a:rPr>
              <a:t> life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C16348-F974-4A36-AA01-F1C4F032E8EF}"/>
              </a:ext>
            </a:extLst>
          </p:cNvPr>
          <p:cNvSpPr txBox="1"/>
          <p:nvPr/>
        </p:nvSpPr>
        <p:spPr>
          <a:xfrm>
            <a:off x="4528901" y="2854018"/>
            <a:ext cx="33806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000" dirty="0">
                <a:solidFill>
                  <a:schemeClr val="accent2"/>
                </a:solidFill>
              </a:rPr>
              <a:t>Stages of </a:t>
            </a:r>
            <a:r>
              <a:rPr lang="nl-BE" sz="2000" dirty="0" err="1">
                <a:solidFill>
                  <a:schemeClr val="accent2"/>
                </a:solidFill>
              </a:rPr>
              <a:t>entrepreneurship</a:t>
            </a:r>
            <a:endParaRPr lang="nl-BE" sz="2000" dirty="0">
              <a:solidFill>
                <a:schemeClr val="accent2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2C4C13-2C4B-4A26-8355-9D710B495324}"/>
              </a:ext>
            </a:extLst>
          </p:cNvPr>
          <p:cNvSpPr txBox="1"/>
          <p:nvPr/>
        </p:nvSpPr>
        <p:spPr>
          <a:xfrm>
            <a:off x="2255632" y="1677242"/>
            <a:ext cx="15944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000" dirty="0">
                <a:solidFill>
                  <a:schemeClr val="accent2"/>
                </a:solidFill>
              </a:rPr>
              <a:t>Family </a:t>
            </a:r>
            <a:r>
              <a:rPr lang="nl-BE" sz="2000" dirty="0" err="1">
                <a:solidFill>
                  <a:schemeClr val="accent2"/>
                </a:solidFill>
              </a:rPr>
              <a:t>firm</a:t>
            </a:r>
            <a:r>
              <a:rPr lang="nl-BE" sz="2000" dirty="0">
                <a:solidFill>
                  <a:schemeClr val="accent2"/>
                </a:solidFill>
              </a:rPr>
              <a:t> </a:t>
            </a:r>
            <a:r>
              <a:rPr lang="nl-BE" sz="2000" dirty="0" err="1">
                <a:solidFill>
                  <a:schemeClr val="accent2"/>
                </a:solidFill>
              </a:rPr>
              <a:t>governance</a:t>
            </a:r>
            <a:endParaRPr lang="nl-BE" sz="2000" dirty="0">
              <a:solidFill>
                <a:schemeClr val="accent2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3984B8F-FC62-483B-9C7D-A03052D0D4BE}"/>
              </a:ext>
            </a:extLst>
          </p:cNvPr>
          <p:cNvSpPr/>
          <p:nvPr/>
        </p:nvSpPr>
        <p:spPr>
          <a:xfrm>
            <a:off x="2048767" y="2031185"/>
            <a:ext cx="8088391" cy="3671123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543CAA4-2E05-4143-8624-0DE94C5B86C0}"/>
              </a:ext>
            </a:extLst>
          </p:cNvPr>
          <p:cNvSpPr txBox="1"/>
          <p:nvPr/>
        </p:nvSpPr>
        <p:spPr>
          <a:xfrm>
            <a:off x="4415982" y="3669930"/>
            <a:ext cx="9110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dirty="0" err="1"/>
              <a:t>Aspiring</a:t>
            </a:r>
            <a:endParaRPr lang="nl-BE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C62E322-5729-4297-B1D4-B36C89B85FFC}"/>
              </a:ext>
            </a:extLst>
          </p:cNvPr>
          <p:cNvSpPr txBox="1"/>
          <p:nvPr/>
        </p:nvSpPr>
        <p:spPr>
          <a:xfrm>
            <a:off x="5583634" y="3669930"/>
            <a:ext cx="10186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dirty="0" err="1"/>
              <a:t>Nascent</a:t>
            </a:r>
            <a:endParaRPr lang="nl-BE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37D1FC6-F7F1-4965-941C-23326770DCAD}"/>
              </a:ext>
            </a:extLst>
          </p:cNvPr>
          <p:cNvSpPr txBox="1"/>
          <p:nvPr/>
        </p:nvSpPr>
        <p:spPr>
          <a:xfrm>
            <a:off x="7028459" y="3674810"/>
            <a:ext cx="13062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dirty="0" err="1"/>
              <a:t>Experienced</a:t>
            </a:r>
            <a:endParaRPr lang="nl-BE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E0E2D5D-D50B-4698-B211-0ED0AE68AA9A}"/>
              </a:ext>
            </a:extLst>
          </p:cNvPr>
          <p:cNvSpPr txBox="1"/>
          <p:nvPr/>
        </p:nvSpPr>
        <p:spPr>
          <a:xfrm>
            <a:off x="7825329" y="4047145"/>
            <a:ext cx="20116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dirty="0" err="1"/>
              <a:t>Entrepreneurial</a:t>
            </a:r>
            <a:r>
              <a:rPr lang="nl-BE" dirty="0"/>
              <a:t> </a:t>
            </a:r>
            <a:r>
              <a:rPr lang="nl-BE" dirty="0" err="1"/>
              <a:t>identity</a:t>
            </a:r>
            <a:endParaRPr lang="nl-BE" dirty="0"/>
          </a:p>
        </p:txBody>
      </p:sp>
      <p:cxnSp>
        <p:nvCxnSpPr>
          <p:cNvPr id="35" name="Connector: Curved 34">
            <a:extLst>
              <a:ext uri="{FF2B5EF4-FFF2-40B4-BE49-F238E27FC236}">
                <a16:creationId xmlns:a16="http://schemas.microsoft.com/office/drawing/2014/main" id="{6A8C8DC9-158F-42E4-A2F6-39A32A246B91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5433494" y="2999020"/>
            <a:ext cx="12700" cy="1306238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Connector: Curved 43">
            <a:extLst>
              <a:ext uri="{FF2B5EF4-FFF2-40B4-BE49-F238E27FC236}">
                <a16:creationId xmlns:a16="http://schemas.microsoft.com/office/drawing/2014/main" id="{3C409D09-8777-4432-BC85-7092DF7D2210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6828625" y="2992670"/>
            <a:ext cx="12700" cy="1306238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181FFF58-3EAB-44EC-BE3B-691534A7BFEE}"/>
              </a:ext>
            </a:extLst>
          </p:cNvPr>
          <p:cNvSpPr/>
          <p:nvPr/>
        </p:nvSpPr>
        <p:spPr>
          <a:xfrm>
            <a:off x="2183835" y="3106063"/>
            <a:ext cx="1516446" cy="1481278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8881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"/>
          <p:cNvSpPr txBox="1">
            <a:spLocks noGrp="1"/>
          </p:cNvSpPr>
          <p:nvPr>
            <p:ph type="title"/>
          </p:nvPr>
        </p:nvSpPr>
        <p:spPr>
          <a:xfrm>
            <a:off x="2" y="1809753"/>
            <a:ext cx="6997700" cy="3019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entury Gothic"/>
              <a:buNone/>
            </a:pPr>
            <a:r>
              <a:rPr lang="nl-BE" dirty="0" err="1"/>
              <a:t>Early</a:t>
            </a:r>
            <a:r>
              <a:rPr lang="nl-BE" dirty="0"/>
              <a:t> life stage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"/>
          <p:cNvSpPr txBox="1"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4400"/>
              <a:buFont typeface="Century Gothic"/>
              <a:buNone/>
            </a:pP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3F60A0-8EA9-40B1-AA54-A8D173E72F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90692"/>
            <a:ext cx="10515600" cy="4351338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nl-BE" sz="3200" dirty="0" err="1">
                <a:solidFill>
                  <a:schemeClr val="bg1">
                    <a:lumMod val="50000"/>
                  </a:schemeClr>
                </a:solidFill>
              </a:rPr>
              <a:t>What</a:t>
            </a:r>
            <a:r>
              <a:rPr lang="nl-BE" sz="3200" dirty="0">
                <a:solidFill>
                  <a:schemeClr val="bg1">
                    <a:lumMod val="50000"/>
                  </a:schemeClr>
                </a:solidFill>
              </a:rPr>
              <a:t> we </a:t>
            </a:r>
            <a:r>
              <a:rPr lang="nl-BE" sz="3200" dirty="0" err="1">
                <a:solidFill>
                  <a:schemeClr val="bg1">
                    <a:lumMod val="50000"/>
                  </a:schemeClr>
                </a:solidFill>
              </a:rPr>
              <a:t>know</a:t>
            </a:r>
            <a:endParaRPr lang="nl-BE" sz="3200" dirty="0">
              <a:solidFill>
                <a:schemeClr val="bg1">
                  <a:lumMod val="50000"/>
                </a:schemeClr>
              </a:solidFill>
            </a:endParaRPr>
          </a:p>
          <a:p>
            <a:pPr marL="6858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BE" sz="2000" dirty="0" err="1">
                <a:sym typeface="Wingdings" panose="05000000000000000000" pitchFamily="2" charset="2"/>
              </a:rPr>
              <a:t>Early</a:t>
            </a:r>
            <a:r>
              <a:rPr lang="nl-BE" sz="2000" dirty="0">
                <a:sym typeface="Wingdings" panose="05000000000000000000" pitchFamily="2" charset="2"/>
              </a:rPr>
              <a:t> </a:t>
            </a:r>
            <a:r>
              <a:rPr lang="nl-BE" sz="2000" dirty="0" err="1">
                <a:sym typeface="Wingdings" panose="05000000000000000000" pitchFamily="2" charset="2"/>
              </a:rPr>
              <a:t>nurturing</a:t>
            </a:r>
            <a:r>
              <a:rPr lang="nl-BE" sz="2000" dirty="0">
                <a:sym typeface="Wingdings" panose="05000000000000000000" pitchFamily="2" charset="2"/>
              </a:rPr>
              <a:t> opportunity</a:t>
            </a:r>
          </a:p>
          <a:p>
            <a:pPr marL="6858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BE" sz="2000" dirty="0" err="1">
                <a:sym typeface="Wingdings" panose="05000000000000000000" pitchFamily="2" charset="2"/>
              </a:rPr>
              <a:t>Importance</a:t>
            </a:r>
            <a:r>
              <a:rPr lang="nl-BE" sz="2000" dirty="0">
                <a:sym typeface="Wingdings" panose="05000000000000000000" pitchFamily="2" charset="2"/>
              </a:rPr>
              <a:t> of </a:t>
            </a:r>
            <a:r>
              <a:rPr lang="nl-BE" sz="2000" dirty="0" err="1">
                <a:sym typeface="Wingdings" panose="05000000000000000000" pitchFamily="2" charset="2"/>
              </a:rPr>
              <a:t>entrepreneurial</a:t>
            </a:r>
            <a:r>
              <a:rPr lang="nl-BE" sz="2000" dirty="0">
                <a:sym typeface="Wingdings" panose="05000000000000000000" pitchFamily="2" charset="2"/>
              </a:rPr>
              <a:t> </a:t>
            </a:r>
            <a:r>
              <a:rPr lang="nl-BE" sz="2000" dirty="0" err="1">
                <a:sym typeface="Wingdings" panose="05000000000000000000" pitchFamily="2" charset="2"/>
              </a:rPr>
              <a:t>identity</a:t>
            </a:r>
            <a:endParaRPr lang="nl-BE" dirty="0">
              <a:sym typeface="Wingdings" panose="05000000000000000000" pitchFamily="2" charset="2"/>
            </a:endParaRPr>
          </a:p>
          <a:p>
            <a:pPr marL="6858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BE" sz="2000" dirty="0"/>
              <a:t>The </a:t>
            </a:r>
            <a:r>
              <a:rPr lang="nl-BE" sz="2000" dirty="0" err="1"/>
              <a:t>role</a:t>
            </a:r>
            <a:r>
              <a:rPr lang="nl-BE" sz="2000" dirty="0"/>
              <a:t> of </a:t>
            </a:r>
            <a:r>
              <a:rPr lang="nl-BE" sz="2000" dirty="0" err="1"/>
              <a:t>mothering</a:t>
            </a:r>
            <a:endParaRPr lang="nl-BE" sz="2000" dirty="0">
              <a:sym typeface="Wingdings" panose="05000000000000000000" pitchFamily="2" charset="2"/>
            </a:endParaRPr>
          </a:p>
          <a:p>
            <a:pPr algn="l"/>
            <a:endParaRPr lang="nl-BE" dirty="0"/>
          </a:p>
          <a:p>
            <a:pPr algn="l"/>
            <a:endParaRPr lang="nl-B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4436BC9-8A53-4900-830C-8CB018AB979F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"/>
          </a:blip>
          <a:stretch>
            <a:fillRect/>
          </a:stretch>
        </p:blipFill>
        <p:spPr>
          <a:xfrm>
            <a:off x="8208327" y="139700"/>
            <a:ext cx="7027546" cy="7027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412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"/>
          <p:cNvSpPr txBox="1"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4400"/>
              <a:buFont typeface="Century Gothic"/>
              <a:buNone/>
            </a:pP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3F60A0-8EA9-40B1-AA54-A8D173E72F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90692"/>
            <a:ext cx="10515600" cy="4351338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nl-BE" sz="3200" dirty="0" err="1">
                <a:solidFill>
                  <a:srgbClr val="7F7F7F"/>
                </a:solidFill>
              </a:rPr>
              <a:t>What</a:t>
            </a:r>
            <a:r>
              <a:rPr lang="nl-BE" sz="3200" dirty="0">
                <a:solidFill>
                  <a:srgbClr val="7F7F7F"/>
                </a:solidFill>
              </a:rPr>
              <a:t> we </a:t>
            </a:r>
            <a:r>
              <a:rPr lang="nl-BE" sz="3200" dirty="0" err="1">
                <a:solidFill>
                  <a:srgbClr val="7F7F7F"/>
                </a:solidFill>
              </a:rPr>
              <a:t>don’t</a:t>
            </a:r>
            <a:r>
              <a:rPr lang="nl-BE" sz="3200" dirty="0">
                <a:solidFill>
                  <a:srgbClr val="7F7F7F"/>
                </a:solidFill>
              </a:rPr>
              <a:t> </a:t>
            </a:r>
            <a:r>
              <a:rPr lang="nl-BE" sz="3200" dirty="0" err="1">
                <a:solidFill>
                  <a:srgbClr val="7F7F7F"/>
                </a:solidFill>
              </a:rPr>
              <a:t>know</a:t>
            </a:r>
            <a:endParaRPr lang="nl-BE" sz="3200" dirty="0">
              <a:solidFill>
                <a:srgbClr val="7F7F7F"/>
              </a:solidFill>
            </a:endParaRPr>
          </a:p>
          <a:p>
            <a:pPr marL="6858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BE" sz="2000" dirty="0"/>
              <a:t>The </a:t>
            </a:r>
            <a:r>
              <a:rPr lang="nl-BE" sz="2000" dirty="0" err="1"/>
              <a:t>nurturing</a:t>
            </a:r>
            <a:r>
              <a:rPr lang="nl-BE" sz="2000" dirty="0"/>
              <a:t> of </a:t>
            </a:r>
            <a:r>
              <a:rPr lang="nl-BE" sz="2000" dirty="0" err="1"/>
              <a:t>transgenerational</a:t>
            </a:r>
            <a:r>
              <a:rPr lang="nl-BE" sz="2000" dirty="0"/>
              <a:t> </a:t>
            </a:r>
            <a:r>
              <a:rPr lang="nl-BE" sz="2000" dirty="0" err="1"/>
              <a:t>entrepreneurship</a:t>
            </a:r>
            <a:endParaRPr lang="nl-BE" sz="2000" dirty="0"/>
          </a:p>
          <a:p>
            <a:pPr marL="6858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BE" sz="2000" dirty="0"/>
              <a:t>Identity </a:t>
            </a:r>
            <a:r>
              <a:rPr lang="nl-BE" sz="2000" dirty="0" err="1"/>
              <a:t>formation</a:t>
            </a:r>
            <a:r>
              <a:rPr lang="nl-BE" sz="2000" dirty="0"/>
              <a:t> of family members’ </a:t>
            </a:r>
            <a:r>
              <a:rPr lang="nl-BE" sz="2000" dirty="0" err="1"/>
              <a:t>entrepreneurial</a:t>
            </a:r>
            <a:r>
              <a:rPr lang="nl-BE" sz="2000" dirty="0"/>
              <a:t> </a:t>
            </a:r>
            <a:r>
              <a:rPr lang="nl-BE" sz="2000" dirty="0" err="1"/>
              <a:t>behavior</a:t>
            </a:r>
            <a:r>
              <a:rPr lang="nl-BE" sz="2000" dirty="0"/>
              <a:t> </a:t>
            </a:r>
          </a:p>
          <a:p>
            <a:pPr marL="6858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BE" sz="2000" dirty="0" err="1"/>
              <a:t>Historical</a:t>
            </a:r>
            <a:r>
              <a:rPr lang="nl-BE" sz="2000" dirty="0"/>
              <a:t> </a:t>
            </a:r>
            <a:r>
              <a:rPr lang="nl-BE" sz="2000" dirty="0" err="1"/>
              <a:t>circumstances</a:t>
            </a:r>
            <a:r>
              <a:rPr lang="nl-BE" sz="2000" dirty="0"/>
              <a:t> </a:t>
            </a:r>
            <a:r>
              <a:rPr lang="nl-BE" sz="2000" dirty="0" err="1"/>
              <a:t>influencing</a:t>
            </a:r>
            <a:r>
              <a:rPr lang="nl-BE" sz="2000" dirty="0"/>
              <a:t> EI</a:t>
            </a:r>
            <a:endParaRPr lang="nl-BE" dirty="0"/>
          </a:p>
          <a:p>
            <a:pPr algn="l"/>
            <a:endParaRPr lang="nl-BE" dirty="0"/>
          </a:p>
          <a:p>
            <a:pPr algn="l"/>
            <a:endParaRPr lang="nl-BE" dirty="0"/>
          </a:p>
        </p:txBody>
      </p:sp>
      <p:pic>
        <p:nvPicPr>
          <p:cNvPr id="4" name="Graphic 3" descr="Question mark with solid fill">
            <a:extLst>
              <a:ext uri="{FF2B5EF4-FFF2-40B4-BE49-F238E27FC236}">
                <a16:creationId xmlns:a16="http://schemas.microsoft.com/office/drawing/2014/main" id="{14716AAD-4CE4-4862-8626-9CF4159EB6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96000" y="-1168400"/>
            <a:ext cx="9194800" cy="919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866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"/>
          <p:cNvSpPr txBox="1"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4400"/>
              <a:buFont typeface="Century Gothic"/>
              <a:buNone/>
            </a:pP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3F60A0-8EA9-40B1-AA54-A8D173E72F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90692"/>
            <a:ext cx="10515600" cy="4351338"/>
          </a:xfrm>
        </p:spPr>
        <p:txBody>
          <a:bodyPr/>
          <a:lstStyle/>
          <a:p>
            <a:r>
              <a:rPr lang="nl-BE" sz="3200" dirty="0">
                <a:solidFill>
                  <a:srgbClr val="7F7F7F"/>
                </a:solidFill>
              </a:rPr>
              <a:t>Research question</a:t>
            </a:r>
          </a:p>
          <a:p>
            <a:endParaRPr lang="nl-BE" sz="3200" dirty="0">
              <a:solidFill>
                <a:srgbClr val="7F7F7F"/>
              </a:solidFill>
            </a:endParaRPr>
          </a:p>
          <a:p>
            <a:r>
              <a:rPr lang="nl-BE" dirty="0"/>
              <a:t>“How does </a:t>
            </a:r>
            <a:r>
              <a:rPr lang="nl-BE" dirty="0" err="1"/>
              <a:t>early</a:t>
            </a:r>
            <a:r>
              <a:rPr lang="nl-BE" dirty="0"/>
              <a:t> life </a:t>
            </a:r>
            <a:r>
              <a:rPr lang="nl-BE" dirty="0" err="1"/>
              <a:t>mothering</a:t>
            </a:r>
            <a:r>
              <a:rPr lang="nl-BE" dirty="0"/>
              <a:t> </a:t>
            </a:r>
            <a:r>
              <a:rPr lang="nl-BE" dirty="0" err="1"/>
              <a:t>shape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entrepreneurial</a:t>
            </a:r>
            <a:r>
              <a:rPr lang="nl-BE" dirty="0"/>
              <a:t> </a:t>
            </a:r>
            <a:r>
              <a:rPr lang="nl-BE" dirty="0" err="1"/>
              <a:t>identity</a:t>
            </a:r>
            <a:r>
              <a:rPr lang="nl-BE" dirty="0"/>
              <a:t> of </a:t>
            </a:r>
            <a:r>
              <a:rPr lang="nl-BE" dirty="0" err="1"/>
              <a:t>the</a:t>
            </a:r>
            <a:r>
              <a:rPr lang="nl-BE" dirty="0"/>
              <a:t> next </a:t>
            </a:r>
            <a:r>
              <a:rPr lang="nl-BE" dirty="0" err="1"/>
              <a:t>generation</a:t>
            </a:r>
            <a:r>
              <a:rPr lang="nl-BE" dirty="0"/>
              <a:t>?”</a:t>
            </a:r>
          </a:p>
          <a:p>
            <a:endParaRPr lang="nl-BE" dirty="0"/>
          </a:p>
          <a:p>
            <a:pPr algn="l"/>
            <a:endParaRPr lang="nl-BE" dirty="0"/>
          </a:p>
          <a:p>
            <a:pPr algn="l"/>
            <a:endParaRPr lang="nl-BE" dirty="0"/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178E8243-07A1-4F9B-A9F9-4A210B175EC3}"/>
              </a:ext>
            </a:extLst>
          </p:cNvPr>
          <p:cNvSpPr/>
          <p:nvPr/>
        </p:nvSpPr>
        <p:spPr>
          <a:xfrm rot="13382779">
            <a:off x="10324062" y="2476367"/>
            <a:ext cx="2740719" cy="6289987"/>
          </a:xfrm>
          <a:prstGeom prst="triangle">
            <a:avLst>
              <a:gd name="adj" fmla="val 79867"/>
            </a:avLst>
          </a:prstGeom>
          <a:solidFill>
            <a:schemeClr val="tx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8" name="Flowchart: Manual Operation 7">
            <a:extLst>
              <a:ext uri="{FF2B5EF4-FFF2-40B4-BE49-F238E27FC236}">
                <a16:creationId xmlns:a16="http://schemas.microsoft.com/office/drawing/2014/main" id="{812FDC6F-B099-4800-9378-388D91AC8368}"/>
              </a:ext>
            </a:extLst>
          </p:cNvPr>
          <p:cNvSpPr/>
          <p:nvPr/>
        </p:nvSpPr>
        <p:spPr>
          <a:xfrm>
            <a:off x="8182432" y="5651500"/>
            <a:ext cx="4915780" cy="2413000"/>
          </a:xfrm>
          <a:prstGeom prst="flowChartManualOperation">
            <a:avLst/>
          </a:prstGeom>
          <a:solidFill>
            <a:schemeClr val="tx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247235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"/>
          <p:cNvSpPr txBox="1"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4400"/>
              <a:buFont typeface="Century Gothic"/>
              <a:buNone/>
            </a:pP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3F60A0-8EA9-40B1-AA54-A8D173E72F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90692"/>
            <a:ext cx="10515600" cy="4351338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nl-BE" sz="3200" dirty="0">
                <a:solidFill>
                  <a:srgbClr val="7F7F7F"/>
                </a:solidFill>
              </a:rPr>
              <a:t>Method</a:t>
            </a:r>
          </a:p>
          <a:p>
            <a:pPr marL="6858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BE" sz="2000" dirty="0" err="1"/>
              <a:t>Qualitative</a:t>
            </a:r>
            <a:r>
              <a:rPr lang="nl-BE" sz="2000" dirty="0"/>
              <a:t> </a:t>
            </a:r>
            <a:r>
              <a:rPr lang="nl-BE" sz="2000" dirty="0" err="1"/>
              <a:t>study</a:t>
            </a:r>
            <a:endParaRPr lang="nl-BE" sz="2000" dirty="0"/>
          </a:p>
          <a:p>
            <a:pPr marL="6858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BE" sz="2000" dirty="0"/>
              <a:t>Multiple case </a:t>
            </a:r>
            <a:r>
              <a:rPr lang="nl-BE" sz="2000" dirty="0" err="1"/>
              <a:t>study</a:t>
            </a:r>
            <a:endParaRPr lang="nl-BE" sz="2000" dirty="0"/>
          </a:p>
          <a:p>
            <a:pPr marL="6858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BE" sz="2000" dirty="0" err="1"/>
              <a:t>Grounded</a:t>
            </a:r>
            <a:r>
              <a:rPr lang="nl-BE" sz="2000" dirty="0"/>
              <a:t> </a:t>
            </a:r>
            <a:r>
              <a:rPr lang="nl-BE" sz="2000" dirty="0" err="1"/>
              <a:t>theory</a:t>
            </a:r>
            <a:endParaRPr lang="nl-BE" sz="2000" dirty="0"/>
          </a:p>
          <a:p>
            <a:pPr marL="685800" indent="-457200" algn="l">
              <a:buFont typeface="Arial" panose="020B0604020202020204" pitchFamily="34" charset="0"/>
              <a:buChar char="•"/>
            </a:pPr>
            <a:endParaRPr lang="nl-BE" sz="2000" dirty="0"/>
          </a:p>
          <a:p>
            <a:pPr algn="l"/>
            <a:endParaRPr lang="nl-BE" dirty="0"/>
          </a:p>
          <a:p>
            <a:pPr algn="l"/>
            <a:endParaRPr lang="nl-BE" dirty="0"/>
          </a:p>
        </p:txBody>
      </p:sp>
      <p:pic>
        <p:nvPicPr>
          <p:cNvPr id="4" name="Graphic 3" descr="Gears with solid fill">
            <a:extLst>
              <a:ext uri="{FF2B5EF4-FFF2-40B4-BE49-F238E27FC236}">
                <a16:creationId xmlns:a16="http://schemas.microsoft.com/office/drawing/2014/main" id="{017AC10F-69FC-49DB-9000-9AECD5F691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712561">
            <a:off x="7131202" y="247534"/>
            <a:ext cx="7237651" cy="7237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251377"/>
      </p:ext>
    </p:extLst>
  </p:cSld>
  <p:clrMapOvr>
    <a:masterClrMapping/>
  </p:clrMapOvr>
</p:sld>
</file>

<file path=ppt/theme/theme1.xml><?xml version="1.0" encoding="utf-8"?>
<a:theme xmlns:a="http://schemas.openxmlformats.org/drawingml/2006/main" name="RCEF Template">
  <a:themeElements>
    <a:clrScheme name="New Uhasselt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E63E2E"/>
      </a:accent1>
      <a:accent2>
        <a:srgbClr val="00ACEE"/>
      </a:accent2>
      <a:accent3>
        <a:srgbClr val="A5A5A5"/>
      </a:accent3>
      <a:accent4>
        <a:srgbClr val="BFD537"/>
      </a:accent4>
      <a:accent5>
        <a:srgbClr val="F37E2A"/>
      </a:accent5>
      <a:accent6>
        <a:srgbClr val="9A3591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6644</TotalTime>
  <Words>802</Words>
  <Application>Microsoft Office PowerPoint</Application>
  <PresentationFormat>Widescreen</PresentationFormat>
  <Paragraphs>138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Times New Roman</vt:lpstr>
      <vt:lpstr>Century Gothic</vt:lpstr>
      <vt:lpstr>Arial</vt:lpstr>
      <vt:lpstr>Calibri</vt:lpstr>
      <vt:lpstr>RCEF Template</vt:lpstr>
      <vt:lpstr>Mothering shaping the entrepreneurial identity of the next generation</vt:lpstr>
      <vt:lpstr>PhD Overview</vt:lpstr>
      <vt:lpstr>PhD Overview</vt:lpstr>
      <vt:lpstr>PhD Overview</vt:lpstr>
      <vt:lpstr>Early life stage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Mothering shaping the entrepreneurial identity of the next generation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Mothering shaping the entrepreneurial identity of the next generation</dc:title>
  <dc:creator>CORTEN Maarten</dc:creator>
  <cp:lastModifiedBy>BRICHAU Stijn</cp:lastModifiedBy>
  <cp:revision>43</cp:revision>
  <dcterms:created xsi:type="dcterms:W3CDTF">2018-09-13T13:28:59Z</dcterms:created>
  <dcterms:modified xsi:type="dcterms:W3CDTF">2024-04-26T08:13:27Z</dcterms:modified>
</cp:coreProperties>
</file>