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0" r:id="rId4"/>
    <p:sldId id="283" r:id="rId5"/>
    <p:sldId id="258" r:id="rId6"/>
    <p:sldId id="279" r:id="rId7"/>
    <p:sldId id="274" r:id="rId8"/>
    <p:sldId id="275" r:id="rId9"/>
    <p:sldId id="277" r:id="rId10"/>
    <p:sldId id="276" r:id="rId11"/>
    <p:sldId id="282" r:id="rId12"/>
  </p:sldIdLst>
  <p:sldSz cx="12192000" cy="6858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entury Gothic" panose="020B0502020202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gLbg/Jgz4N/0kJ9GMop8QKRmeP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31" autoAdjust="0"/>
  </p:normalViewPr>
  <p:slideViewPr>
    <p:cSldViewPr snapToGrid="0">
      <p:cViewPr varScale="1">
        <p:scale>
          <a:sx n="62" d="100"/>
          <a:sy n="62" d="100"/>
        </p:scale>
        <p:origin x="1382" y="6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entrepreneurship is a process of identity construction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dirty="0"/>
          </a:p>
        </p:txBody>
      </p:sp>
      <p:sp>
        <p:nvSpPr>
          <p:cNvPr id="198" name="Google Shape;1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515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PHD OVERVIEW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3 HOW QUESTIONS</a:t>
            </a:r>
            <a:endParaRPr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VISUAL OVERVIEW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nl-B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54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EARLY NURTURING OPPORTUNITY / BEFORE ENTERING -&gt; COMPETITIVE ADVANTAGE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GENERATION PASSING ON -&gt; NEXT GEN? GOOD EI = ACT MORE ENTREPRENEURIALLY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/>
              <a:t>IMPORTANT</a:t>
            </a:r>
            <a:r>
              <a:rPr lang="nl-BE" b="0" dirty="0"/>
              <a:t> IDENTITY FORMATION (</a:t>
            </a:r>
            <a:r>
              <a:rPr lang="nl-BE" b="0" dirty="0" err="1"/>
              <a:t>main</a:t>
            </a:r>
            <a:r>
              <a:rPr lang="nl-BE" b="0" dirty="0"/>
              <a:t> vehicle)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/>
              <a:t>WHAT? </a:t>
            </a:r>
            <a:r>
              <a:rPr lang="nl-BE" b="0" dirty="0"/>
              <a:t>ACTIONS: NURTURING CARING -&gt; GOES BEYOND EXISTING NURTURING CARE FRAMEWORKS, INCLUDES SOCIAL ENVIRONMENT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 err="1"/>
              <a:t>Early</a:t>
            </a:r>
            <a:r>
              <a:rPr lang="nl-BE" b="1" dirty="0"/>
              <a:t> </a:t>
            </a:r>
            <a:r>
              <a:rPr lang="nl-BE" b="1" dirty="0" err="1"/>
              <a:t>nurturing</a:t>
            </a:r>
            <a:r>
              <a:rPr lang="nl-BE" b="1" dirty="0"/>
              <a:t> opportunity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- Family </a:t>
            </a:r>
            <a:r>
              <a:rPr lang="nl-BE" b="0" dirty="0" err="1"/>
              <a:t>businesses</a:t>
            </a:r>
            <a:r>
              <a:rPr lang="nl-BE" b="0" dirty="0"/>
              <a:t> have </a:t>
            </a:r>
            <a:r>
              <a:rPr lang="nl-BE" b="0" dirty="0" err="1"/>
              <a:t>the</a:t>
            </a:r>
            <a:r>
              <a:rPr lang="nl-BE" b="0" dirty="0"/>
              <a:t> opportunity </a:t>
            </a:r>
            <a:r>
              <a:rPr lang="nl-BE" b="0" dirty="0" err="1"/>
              <a:t>to</a:t>
            </a:r>
            <a:r>
              <a:rPr lang="nl-BE" b="0" dirty="0"/>
              <a:t> start </a:t>
            </a:r>
            <a:r>
              <a:rPr lang="nl-BE" b="0" dirty="0" err="1"/>
              <a:t>nurturing</a:t>
            </a:r>
            <a:r>
              <a:rPr lang="nl-BE" b="0" dirty="0"/>
              <a:t> </a:t>
            </a:r>
            <a:r>
              <a:rPr lang="nl-BE" b="0" dirty="0" err="1"/>
              <a:t>possible</a:t>
            </a:r>
            <a:r>
              <a:rPr lang="nl-BE" b="0" dirty="0"/>
              <a:t> </a:t>
            </a:r>
            <a:r>
              <a:rPr lang="nl-BE" b="0" dirty="0" err="1"/>
              <a:t>successors</a:t>
            </a:r>
            <a:r>
              <a:rPr lang="nl-BE" b="0" dirty="0"/>
              <a:t> in a </a:t>
            </a:r>
            <a:r>
              <a:rPr lang="nl-BE" b="0" dirty="0" err="1"/>
              <a:t>very</a:t>
            </a:r>
            <a:r>
              <a:rPr lang="nl-BE" b="0" dirty="0"/>
              <a:t> </a:t>
            </a:r>
            <a:r>
              <a:rPr lang="nl-BE" b="0" dirty="0" err="1"/>
              <a:t>early</a:t>
            </a:r>
            <a:r>
              <a:rPr lang="nl-BE" b="0" dirty="0"/>
              <a:t> stage, </a:t>
            </a:r>
            <a:r>
              <a:rPr lang="nl-BE" b="0" dirty="0" err="1"/>
              <a:t>giving</a:t>
            </a:r>
            <a:r>
              <a:rPr lang="nl-BE" b="0" dirty="0"/>
              <a:t> </a:t>
            </a:r>
            <a:r>
              <a:rPr lang="nl-BE" b="0" dirty="0" err="1"/>
              <a:t>them</a:t>
            </a:r>
            <a:r>
              <a:rPr lang="nl-BE" b="0" dirty="0"/>
              <a:t> a </a:t>
            </a:r>
            <a:r>
              <a:rPr lang="nl-BE" b="0" dirty="0" err="1"/>
              <a:t>possible</a:t>
            </a:r>
            <a:r>
              <a:rPr lang="nl-BE" b="0" dirty="0"/>
              <a:t> </a:t>
            </a:r>
            <a:r>
              <a:rPr lang="nl-BE" b="0" dirty="0" err="1"/>
              <a:t>competitive</a:t>
            </a:r>
            <a:r>
              <a:rPr lang="nl-BE" b="0" dirty="0"/>
              <a:t> advantage </a:t>
            </a:r>
            <a:r>
              <a:rPr lang="nl-BE" b="0" dirty="0" err="1"/>
              <a:t>and</a:t>
            </a:r>
            <a:r>
              <a:rPr lang="nl-BE" b="0" dirty="0"/>
              <a:t> benefits </a:t>
            </a:r>
            <a:r>
              <a:rPr lang="nl-BE" b="0" dirty="0" err="1"/>
              <a:t>related</a:t>
            </a:r>
            <a:r>
              <a:rPr lang="nl-BE" b="0" dirty="0"/>
              <a:t> </a:t>
            </a:r>
            <a:r>
              <a:rPr lang="nl-BE" b="0" dirty="0" err="1"/>
              <a:t>to</a:t>
            </a:r>
            <a:r>
              <a:rPr lang="nl-BE" b="0" dirty="0"/>
              <a:t> </a:t>
            </a:r>
            <a:r>
              <a:rPr lang="nl-BE" b="0" dirty="0" err="1"/>
              <a:t>the</a:t>
            </a:r>
            <a:r>
              <a:rPr lang="nl-BE" b="0" dirty="0"/>
              <a:t> long term-</a:t>
            </a:r>
            <a:r>
              <a:rPr lang="nl-BE" b="0" dirty="0" err="1"/>
              <a:t>longevity</a:t>
            </a:r>
            <a:r>
              <a:rPr lang="nl-BE" b="0" dirty="0"/>
              <a:t> of </a:t>
            </a:r>
            <a:r>
              <a:rPr lang="nl-BE" b="0" dirty="0" err="1"/>
              <a:t>the</a:t>
            </a:r>
            <a:r>
              <a:rPr lang="nl-BE" b="0" dirty="0"/>
              <a:t> business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 err="1"/>
              <a:t>Importance</a:t>
            </a:r>
            <a:r>
              <a:rPr lang="nl-BE" b="1" dirty="0"/>
              <a:t> EI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- The </a:t>
            </a:r>
            <a:r>
              <a:rPr lang="nl-BE" dirty="0" err="1"/>
              <a:t>generation</a:t>
            </a:r>
            <a:r>
              <a:rPr lang="nl-BE" dirty="0"/>
              <a:t> </a:t>
            </a:r>
            <a:r>
              <a:rPr lang="nl-BE" dirty="0" err="1"/>
              <a:t>who</a:t>
            </a:r>
            <a:r>
              <a:rPr lang="nl-BE" dirty="0"/>
              <a:t> is passing on </a:t>
            </a:r>
            <a:r>
              <a:rPr lang="nl-BE" dirty="0" err="1"/>
              <a:t>the</a:t>
            </a:r>
            <a:r>
              <a:rPr lang="nl-BE" dirty="0"/>
              <a:t> family business is </a:t>
            </a:r>
            <a:r>
              <a:rPr lang="nl-BE" dirty="0" err="1"/>
              <a:t>less</a:t>
            </a:r>
            <a:r>
              <a:rPr lang="nl-BE" dirty="0"/>
              <a:t> </a:t>
            </a:r>
            <a:r>
              <a:rPr lang="nl-BE" dirty="0" err="1"/>
              <a:t>committed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act </a:t>
            </a:r>
            <a:r>
              <a:rPr lang="nl-BE" dirty="0" err="1"/>
              <a:t>entrepreneurially</a:t>
            </a:r>
            <a:r>
              <a:rPr lang="nl-BE" dirty="0"/>
              <a:t>, </a:t>
            </a:r>
            <a:r>
              <a:rPr lang="nl-BE" dirty="0" err="1"/>
              <a:t>so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is even more important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next </a:t>
            </a:r>
            <a:r>
              <a:rPr lang="nl-BE" dirty="0" err="1"/>
              <a:t>generation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have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</a:t>
            </a:r>
            <a:r>
              <a:rPr lang="nl-BE" dirty="0" err="1"/>
              <a:t>since</a:t>
            </a:r>
            <a:r>
              <a:rPr lang="nl-BE" dirty="0"/>
              <a:t> a well </a:t>
            </a:r>
            <a:r>
              <a:rPr lang="nl-BE" dirty="0" err="1"/>
              <a:t>formed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</a:t>
            </a:r>
            <a:r>
              <a:rPr lang="nl-BE" dirty="0" err="1"/>
              <a:t>motivates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act more </a:t>
            </a:r>
            <a:r>
              <a:rPr lang="nl-BE" dirty="0" err="1"/>
              <a:t>entrepreneurially</a:t>
            </a: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/>
              <a:t>The </a:t>
            </a:r>
            <a:r>
              <a:rPr lang="nl-BE" b="1" dirty="0" err="1"/>
              <a:t>role</a:t>
            </a:r>
            <a:r>
              <a:rPr lang="nl-BE" b="1" dirty="0"/>
              <a:t> of </a:t>
            </a:r>
            <a:r>
              <a:rPr lang="nl-BE" b="1" dirty="0" err="1"/>
              <a:t>mothering</a:t>
            </a: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- Puts </a:t>
            </a:r>
            <a:r>
              <a:rPr lang="nl-BE" dirty="0" err="1"/>
              <a:t>nurturing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caring</a:t>
            </a:r>
            <a:r>
              <a:rPr lang="nl-BE" dirty="0"/>
              <a:t> at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centre</a:t>
            </a:r>
            <a:r>
              <a:rPr lang="nl-BE" dirty="0"/>
              <a:t>, but </a:t>
            </a:r>
            <a:r>
              <a:rPr lang="nl-BE" dirty="0" err="1"/>
              <a:t>goes</a:t>
            </a:r>
            <a:r>
              <a:rPr lang="nl-BE" dirty="0"/>
              <a:t> </a:t>
            </a:r>
            <a:r>
              <a:rPr lang="nl-BE" dirty="0" err="1"/>
              <a:t>beyond</a:t>
            </a:r>
            <a:r>
              <a:rPr lang="nl-BE" dirty="0"/>
              <a:t> </a:t>
            </a:r>
            <a:r>
              <a:rPr lang="nl-BE" dirty="0" err="1"/>
              <a:t>existing</a:t>
            </a:r>
            <a:r>
              <a:rPr lang="nl-BE" dirty="0"/>
              <a:t> </a:t>
            </a:r>
            <a:r>
              <a:rPr lang="nl-BE" dirty="0" err="1"/>
              <a:t>nurturing</a:t>
            </a:r>
            <a:r>
              <a:rPr lang="nl-BE" dirty="0"/>
              <a:t> care </a:t>
            </a:r>
            <a:r>
              <a:rPr lang="nl-BE" dirty="0" err="1"/>
              <a:t>frameworks</a:t>
            </a:r>
            <a:r>
              <a:rPr lang="nl-BE" dirty="0"/>
              <a:t>, as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includes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environment of a family business, </a:t>
            </a:r>
            <a:r>
              <a:rPr lang="nl-BE" dirty="0" err="1"/>
              <a:t>characterized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particular</a:t>
            </a:r>
            <a:r>
              <a:rPr lang="nl-BE" dirty="0"/>
              <a:t> </a:t>
            </a:r>
            <a:r>
              <a:rPr lang="nl-BE" dirty="0" err="1"/>
              <a:t>behaviors</a:t>
            </a:r>
            <a:r>
              <a:rPr lang="nl-BE" dirty="0"/>
              <a:t>, skills, </a:t>
            </a:r>
            <a:r>
              <a:rPr lang="nl-BE" dirty="0" err="1"/>
              <a:t>norms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values</a:t>
            </a:r>
            <a:r>
              <a:rPr lang="nl-BE" dirty="0"/>
              <a:t> </a:t>
            </a:r>
            <a:r>
              <a:rPr lang="nl-BE" dirty="0" err="1"/>
              <a:t>exchanged</a:t>
            </a:r>
            <a:r>
              <a:rPr lang="nl-BE" dirty="0"/>
              <a:t> </a:t>
            </a:r>
            <a:r>
              <a:rPr lang="nl-BE" dirty="0" err="1"/>
              <a:t>among</a:t>
            </a:r>
            <a:r>
              <a:rPr lang="nl-BE" dirty="0"/>
              <a:t> family members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- </a:t>
            </a:r>
            <a:r>
              <a:rPr lang="nl-BE" dirty="0" err="1"/>
              <a:t>Mothering</a:t>
            </a:r>
            <a:r>
              <a:rPr lang="nl-BE" dirty="0"/>
              <a:t> is </a:t>
            </a:r>
            <a:r>
              <a:rPr lang="nl-BE" dirty="0" err="1"/>
              <a:t>crucial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</a:t>
            </a:r>
            <a:r>
              <a:rPr lang="nl-BE" dirty="0" err="1"/>
              <a:t>formation</a:t>
            </a:r>
            <a:r>
              <a:rPr lang="nl-BE" dirty="0"/>
              <a:t> </a:t>
            </a:r>
            <a:r>
              <a:rPr lang="nl-BE" dirty="0" err="1"/>
              <a:t>since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main</a:t>
            </a:r>
            <a:r>
              <a:rPr lang="nl-BE" dirty="0"/>
              <a:t> vehicle </a:t>
            </a:r>
            <a:r>
              <a:rPr lang="nl-BE" dirty="0" err="1"/>
              <a:t>through</a:t>
            </a:r>
            <a:r>
              <a:rPr lang="nl-BE" dirty="0"/>
              <a:t> </a:t>
            </a:r>
            <a:r>
              <a:rPr lang="nl-BE" dirty="0" err="1"/>
              <a:t>which</a:t>
            </a:r>
            <a:r>
              <a:rPr lang="nl-BE" dirty="0"/>
              <a:t> </a:t>
            </a:r>
            <a:r>
              <a:rPr lang="nl-BE" dirty="0" err="1"/>
              <a:t>people</a:t>
            </a:r>
            <a:r>
              <a:rPr lang="nl-BE" dirty="0"/>
              <a:t> first form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identities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learn</a:t>
            </a:r>
            <a:r>
              <a:rPr lang="nl-BE" dirty="0"/>
              <a:t>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place</a:t>
            </a:r>
            <a:r>
              <a:rPr lang="nl-BE" dirty="0"/>
              <a:t> in society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	</a:t>
            </a:r>
            <a:endParaRPr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36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dirty="0"/>
              <a:t>SUCCESSION CHALLENGE, PASS THE BUSINESS ON TO MULTIPLE GENERATIONS -&gt; MOTHERING PLAYS A ROLE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dirty="0"/>
              <a:t>HISTORICAL CIRC: EARLY LIFE = EARLY CHILDHOOD, ADO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dirty="0"/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 err="1"/>
              <a:t>Despite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importance</a:t>
            </a:r>
            <a:r>
              <a:rPr lang="nl-BE" dirty="0"/>
              <a:t> of </a:t>
            </a:r>
            <a:r>
              <a:rPr lang="nl-BE" dirty="0" err="1"/>
              <a:t>transgenerational</a:t>
            </a:r>
            <a:r>
              <a:rPr lang="nl-BE" dirty="0"/>
              <a:t> </a:t>
            </a:r>
            <a:r>
              <a:rPr lang="nl-BE" dirty="0" err="1"/>
              <a:t>entrepreneurship</a:t>
            </a:r>
            <a:r>
              <a:rPr lang="nl-BE" dirty="0"/>
              <a:t>, </a:t>
            </a:r>
            <a:r>
              <a:rPr lang="nl-BE" dirty="0" err="1"/>
              <a:t>literature</a:t>
            </a:r>
            <a:r>
              <a:rPr lang="nl-BE" dirty="0"/>
              <a:t> </a:t>
            </a:r>
            <a:r>
              <a:rPr lang="nl-BE" dirty="0" err="1"/>
              <a:t>leaves</a:t>
            </a:r>
            <a:r>
              <a:rPr lang="nl-BE" dirty="0"/>
              <a:t> a </a:t>
            </a:r>
            <a:r>
              <a:rPr lang="nl-BE" dirty="0" err="1"/>
              <a:t>wide</a:t>
            </a:r>
            <a:r>
              <a:rPr lang="nl-BE" dirty="0"/>
              <a:t> gap in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transgenerational</a:t>
            </a:r>
            <a:r>
              <a:rPr lang="nl-BE" dirty="0"/>
              <a:t> </a:t>
            </a:r>
            <a:r>
              <a:rPr lang="nl-BE" dirty="0" err="1"/>
              <a:t>entrepreneurship</a:t>
            </a:r>
            <a:r>
              <a:rPr lang="nl-BE" dirty="0"/>
              <a:t> is </a:t>
            </a:r>
            <a:r>
              <a:rPr lang="nl-BE" dirty="0" err="1"/>
              <a:t>nurtured</a:t>
            </a:r>
            <a:r>
              <a:rPr lang="nl-BE" dirty="0"/>
              <a:t>, in </a:t>
            </a:r>
            <a:r>
              <a:rPr lang="nl-BE" dirty="0" err="1"/>
              <a:t>which</a:t>
            </a:r>
            <a:r>
              <a:rPr lang="nl-BE" dirty="0"/>
              <a:t> we </a:t>
            </a:r>
            <a:r>
              <a:rPr lang="nl-BE" dirty="0" err="1"/>
              <a:t>see</a:t>
            </a:r>
            <a:r>
              <a:rPr lang="nl-BE" dirty="0"/>
              <a:t> </a:t>
            </a:r>
            <a:r>
              <a:rPr lang="nl-BE" dirty="0" err="1"/>
              <a:t>an</a:t>
            </a:r>
            <a:r>
              <a:rPr lang="nl-BE" dirty="0"/>
              <a:t> opportunity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mothering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play</a:t>
            </a:r>
            <a:r>
              <a:rPr lang="nl-BE" dirty="0"/>
              <a:t>  a </a:t>
            </a:r>
            <a:r>
              <a:rPr lang="nl-BE" dirty="0" err="1"/>
              <a:t>vital</a:t>
            </a:r>
            <a:r>
              <a:rPr lang="nl-BE" dirty="0"/>
              <a:t> </a:t>
            </a:r>
            <a:r>
              <a:rPr lang="nl-BE" dirty="0" err="1"/>
              <a:t>role</a:t>
            </a: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 err="1"/>
              <a:t>Besides</a:t>
            </a:r>
            <a:r>
              <a:rPr lang="nl-BE" dirty="0"/>
              <a:t>, </a:t>
            </a:r>
            <a:r>
              <a:rPr lang="nl-BE" dirty="0" err="1"/>
              <a:t>literature</a:t>
            </a:r>
            <a:r>
              <a:rPr lang="nl-BE" dirty="0"/>
              <a:t> is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</a:t>
            </a:r>
            <a:r>
              <a:rPr lang="nl-BE" dirty="0" err="1"/>
              <a:t>formation</a:t>
            </a:r>
            <a:r>
              <a:rPr lang="nl-BE" dirty="0"/>
              <a:t> of family members’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behavior</a:t>
            </a:r>
            <a:r>
              <a:rPr lang="nl-BE" dirty="0"/>
              <a:t> takes </a:t>
            </a:r>
            <a:r>
              <a:rPr lang="nl-BE" dirty="0" err="1"/>
              <a:t>place</a:t>
            </a:r>
            <a:r>
              <a:rPr lang="nl-BE" dirty="0"/>
              <a:t>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 err="1"/>
              <a:t>Lastly</a:t>
            </a:r>
            <a:r>
              <a:rPr lang="nl-BE" dirty="0"/>
              <a:t>, we als </a:t>
            </a:r>
            <a:r>
              <a:rPr lang="nl-BE" dirty="0" err="1"/>
              <a:t>don’t</a:t>
            </a:r>
            <a:r>
              <a:rPr lang="nl-BE" dirty="0"/>
              <a:t> </a:t>
            </a:r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influence</a:t>
            </a:r>
            <a:r>
              <a:rPr lang="nl-BE" dirty="0"/>
              <a:t> of </a:t>
            </a:r>
            <a:r>
              <a:rPr lang="nl-BE" dirty="0" err="1"/>
              <a:t>historical</a:t>
            </a:r>
            <a:r>
              <a:rPr lang="nl-BE" dirty="0"/>
              <a:t> </a:t>
            </a:r>
            <a:r>
              <a:rPr lang="nl-BE" dirty="0" err="1"/>
              <a:t>circumstances</a:t>
            </a:r>
            <a:r>
              <a:rPr lang="nl-BE" dirty="0"/>
              <a:t> on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formation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, </a:t>
            </a: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early</a:t>
            </a:r>
            <a:r>
              <a:rPr lang="nl-BE" dirty="0"/>
              <a:t> life here </a:t>
            </a:r>
            <a:r>
              <a:rPr lang="nl-BE" dirty="0" err="1"/>
              <a:t>being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historical</a:t>
            </a:r>
            <a:r>
              <a:rPr lang="nl-BE" dirty="0"/>
              <a:t> </a:t>
            </a:r>
            <a:r>
              <a:rPr lang="nl-BE" dirty="0" err="1"/>
              <a:t>circumstance</a:t>
            </a:r>
            <a:r>
              <a:rPr lang="nl-BE" dirty="0"/>
              <a:t>. </a:t>
            </a:r>
            <a:r>
              <a:rPr lang="nl-BE" dirty="0" err="1"/>
              <a:t>This</a:t>
            </a:r>
            <a:r>
              <a:rPr lang="nl-BE" dirty="0"/>
              <a:t> is a gap </a:t>
            </a:r>
            <a:r>
              <a:rPr lang="nl-BE" dirty="0" err="1"/>
              <a:t>formulated</a:t>
            </a:r>
            <a:r>
              <a:rPr lang="nl-BE" dirty="0"/>
              <a:t> in a </a:t>
            </a:r>
            <a:r>
              <a:rPr lang="nl-BE" dirty="0" err="1"/>
              <a:t>recently</a:t>
            </a:r>
            <a:r>
              <a:rPr lang="nl-BE" dirty="0"/>
              <a:t> </a:t>
            </a:r>
            <a:r>
              <a:rPr lang="nl-BE" dirty="0" err="1"/>
              <a:t>published</a:t>
            </a:r>
            <a:r>
              <a:rPr lang="nl-BE" dirty="0"/>
              <a:t> review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future</a:t>
            </a:r>
            <a:r>
              <a:rPr lang="nl-BE" dirty="0"/>
              <a:t> research paper </a:t>
            </a:r>
            <a:r>
              <a:rPr lang="nl-BE" dirty="0" err="1"/>
              <a:t>regarding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nl-BE"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884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 The combination of knowledge we do and don’t know lead us to the following research question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EALY LIFE = &lt;18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MOTHERING = ACTION OF NURTURING AND CARING</a:t>
            </a:r>
            <a:endParaRPr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9925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+/-30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SUITABLE FOR HOW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INSIGHTS AND THEORY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 err="1"/>
              <a:t>Qualitative</a:t>
            </a:r>
            <a:r>
              <a:rPr lang="nl-BE" b="1" dirty="0"/>
              <a:t> multiple case </a:t>
            </a:r>
            <a:r>
              <a:rPr lang="nl-BE" b="1" dirty="0" err="1"/>
              <a:t>study</a:t>
            </a:r>
            <a:r>
              <a:rPr lang="nl-BE" b="1" dirty="0"/>
              <a:t>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/>
              <a:t>We wille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doing</a:t>
            </a:r>
            <a:r>
              <a:rPr lang="nl-BE" dirty="0"/>
              <a:t> a </a:t>
            </a:r>
            <a:r>
              <a:rPr lang="nl-BE" dirty="0" err="1"/>
              <a:t>qualitative</a:t>
            </a:r>
            <a:r>
              <a:rPr lang="nl-BE" dirty="0"/>
              <a:t> </a:t>
            </a:r>
            <a:r>
              <a:rPr lang="nl-BE" dirty="0" err="1"/>
              <a:t>study</a:t>
            </a:r>
            <a:r>
              <a:rPr lang="nl-BE" dirty="0"/>
              <a:t>, </a:t>
            </a:r>
            <a:r>
              <a:rPr lang="nl-BE" dirty="0" err="1"/>
              <a:t>so</a:t>
            </a:r>
            <a:r>
              <a:rPr lang="nl-BE" dirty="0"/>
              <a:t> we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gather</a:t>
            </a:r>
            <a:r>
              <a:rPr lang="nl-BE" dirty="0"/>
              <a:t> </a:t>
            </a:r>
            <a:r>
              <a:rPr lang="nl-BE" dirty="0" err="1"/>
              <a:t>our</a:t>
            </a:r>
            <a:r>
              <a:rPr lang="nl-BE" dirty="0"/>
              <a:t> data </a:t>
            </a:r>
            <a:r>
              <a:rPr lang="nl-BE" dirty="0" err="1"/>
              <a:t>through</a:t>
            </a:r>
            <a:r>
              <a:rPr lang="nl-BE" dirty="0"/>
              <a:t> 30-ish interviews, </a:t>
            </a:r>
            <a:r>
              <a:rPr lang="nl-BE" dirty="0" err="1"/>
              <a:t>using</a:t>
            </a:r>
            <a:r>
              <a:rPr lang="nl-BE" dirty="0"/>
              <a:t> multiple cases.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b="1" dirty="0" err="1"/>
              <a:t>Grounded</a:t>
            </a:r>
            <a:r>
              <a:rPr lang="nl-BE" b="1" dirty="0"/>
              <a:t> </a:t>
            </a:r>
            <a:r>
              <a:rPr lang="nl-BE" b="1" dirty="0" err="1"/>
              <a:t>theory</a:t>
            </a:r>
            <a:endParaRPr lang="nl-BE" b="1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b="0" dirty="0"/>
              <a:t>We </a:t>
            </a:r>
            <a:r>
              <a:rPr lang="nl-BE" b="0" dirty="0" err="1"/>
              <a:t>will</a:t>
            </a:r>
            <a:r>
              <a:rPr lang="nl-BE" b="0" dirty="0"/>
              <a:t> </a:t>
            </a:r>
            <a:r>
              <a:rPr lang="nl-BE" b="0" dirty="0" err="1"/>
              <a:t>be</a:t>
            </a:r>
            <a:r>
              <a:rPr lang="nl-BE" b="0" dirty="0"/>
              <a:t> </a:t>
            </a:r>
            <a:r>
              <a:rPr lang="nl-BE" b="0" dirty="0" err="1"/>
              <a:t>using</a:t>
            </a:r>
            <a:r>
              <a:rPr lang="nl-BE" b="0" dirty="0"/>
              <a:t> a </a:t>
            </a:r>
            <a:r>
              <a:rPr lang="nl-BE" b="0" dirty="0" err="1"/>
              <a:t>grounded</a:t>
            </a:r>
            <a:r>
              <a:rPr lang="nl-BE" b="0" dirty="0"/>
              <a:t> </a:t>
            </a:r>
            <a:r>
              <a:rPr lang="nl-BE" b="0" dirty="0" err="1"/>
              <a:t>theory</a:t>
            </a:r>
            <a:r>
              <a:rPr lang="nl-BE" b="0" dirty="0"/>
              <a:t> approach, </a:t>
            </a:r>
            <a:r>
              <a:rPr lang="nl-BE" b="0" dirty="0" err="1"/>
              <a:t>allowing</a:t>
            </a:r>
            <a:r>
              <a:rPr lang="nl-BE" b="0" dirty="0"/>
              <a:t> </a:t>
            </a:r>
            <a:r>
              <a:rPr lang="nl-BE" b="0" dirty="0" err="1"/>
              <a:t>us</a:t>
            </a:r>
            <a:r>
              <a:rPr lang="nl-BE" b="0" dirty="0"/>
              <a:t> </a:t>
            </a:r>
            <a:r>
              <a:rPr lang="nl-BE" b="0" dirty="0" err="1"/>
              <a:t>to</a:t>
            </a:r>
            <a:r>
              <a:rPr lang="nl-BE" b="0" dirty="0"/>
              <a:t> </a:t>
            </a:r>
            <a:r>
              <a:rPr lang="nl-BE" b="0" dirty="0" err="1"/>
              <a:t>gain</a:t>
            </a:r>
            <a:r>
              <a:rPr lang="nl-BE" b="0" dirty="0"/>
              <a:t> new </a:t>
            </a:r>
            <a:r>
              <a:rPr lang="nl-BE" b="0" dirty="0" err="1"/>
              <a:t>insights</a:t>
            </a:r>
            <a:r>
              <a:rPr lang="nl-BE" b="0" dirty="0"/>
              <a:t> </a:t>
            </a:r>
            <a:r>
              <a:rPr lang="nl-BE" b="0" dirty="0" err="1"/>
              <a:t>and</a:t>
            </a:r>
            <a:r>
              <a:rPr lang="nl-BE" b="0" dirty="0"/>
              <a:t> </a:t>
            </a:r>
            <a:r>
              <a:rPr lang="nl-BE" b="0" dirty="0" err="1"/>
              <a:t>possibly</a:t>
            </a:r>
            <a:r>
              <a:rPr lang="nl-BE" b="0" dirty="0"/>
              <a:t> even </a:t>
            </a:r>
            <a:r>
              <a:rPr lang="nl-BE" b="0" dirty="0" err="1"/>
              <a:t>develop</a:t>
            </a:r>
            <a:r>
              <a:rPr lang="nl-BE" b="0" dirty="0"/>
              <a:t> </a:t>
            </a:r>
            <a:r>
              <a:rPr lang="nl-BE" b="0" dirty="0" err="1"/>
              <a:t>theory</a:t>
            </a:r>
            <a:r>
              <a:rPr lang="nl-BE" b="0" dirty="0"/>
              <a:t>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b="0" dirty="0"/>
              <a:t>The multiple case </a:t>
            </a:r>
            <a:r>
              <a:rPr lang="nl-BE" b="0" dirty="0" err="1"/>
              <a:t>qualitative</a:t>
            </a:r>
            <a:r>
              <a:rPr lang="nl-BE" b="0" dirty="0"/>
              <a:t> approach we take is </a:t>
            </a:r>
            <a:r>
              <a:rPr lang="nl-BE" b="0" dirty="0" err="1"/>
              <a:t>especially</a:t>
            </a:r>
            <a:r>
              <a:rPr lang="nl-BE" b="0" dirty="0"/>
              <a:t> </a:t>
            </a:r>
            <a:r>
              <a:rPr lang="nl-BE" b="0" dirty="0" err="1"/>
              <a:t>suetable</a:t>
            </a:r>
            <a:r>
              <a:rPr lang="nl-BE" b="0" dirty="0"/>
              <a:t> </a:t>
            </a:r>
            <a:r>
              <a:rPr lang="nl-BE" b="0" dirty="0" err="1"/>
              <a:t>for</a:t>
            </a:r>
            <a:r>
              <a:rPr lang="nl-BE" b="0" dirty="0"/>
              <a:t> </a:t>
            </a:r>
            <a:r>
              <a:rPr lang="nl-BE" b="0" dirty="0" err="1"/>
              <a:t>the</a:t>
            </a:r>
            <a:r>
              <a:rPr lang="nl-BE" b="0" dirty="0"/>
              <a:t> </a:t>
            </a:r>
            <a:r>
              <a:rPr lang="nl-BE" b="0" dirty="0" err="1"/>
              <a:t>how</a:t>
            </a:r>
            <a:r>
              <a:rPr lang="nl-BE" b="0" dirty="0"/>
              <a:t> question we </a:t>
            </a:r>
            <a:r>
              <a:rPr lang="nl-BE" b="0" dirty="0" err="1"/>
              <a:t>would</a:t>
            </a:r>
            <a:r>
              <a:rPr lang="nl-BE" b="0" dirty="0"/>
              <a:t> like </a:t>
            </a:r>
            <a:r>
              <a:rPr lang="nl-BE" b="0" dirty="0" err="1"/>
              <a:t>to</a:t>
            </a:r>
            <a:r>
              <a:rPr lang="nl-BE" b="0" dirty="0"/>
              <a:t> </a:t>
            </a:r>
            <a:r>
              <a:rPr lang="nl-BE" b="0" dirty="0" err="1"/>
              <a:t>answer</a:t>
            </a:r>
            <a:endParaRPr b="0"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9133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ENTREPRENEURSHIP LIT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FAMILY SCIENCE LIT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FAMILY BUSINESS LIT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0" dirty="0"/>
              <a:t>POSSIBLE BENEFIT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/>
              <a:t>Research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 err="1"/>
              <a:t>With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research we </a:t>
            </a:r>
            <a:r>
              <a:rPr lang="nl-BE" dirty="0" err="1"/>
              <a:t>contribute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insights</a:t>
            </a:r>
            <a:r>
              <a:rPr lang="nl-BE" dirty="0"/>
              <a:t> </a:t>
            </a:r>
            <a:r>
              <a:rPr lang="nl-BE" dirty="0" err="1"/>
              <a:t>regarding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formation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/>
              <a:t>The </a:t>
            </a:r>
            <a:r>
              <a:rPr lang="nl-BE" dirty="0" err="1"/>
              <a:t>mothering</a:t>
            </a:r>
            <a:r>
              <a:rPr lang="nl-BE" dirty="0"/>
              <a:t> </a:t>
            </a:r>
            <a:r>
              <a:rPr lang="nl-BE" dirty="0" err="1"/>
              <a:t>literature</a:t>
            </a:r>
            <a:r>
              <a:rPr lang="nl-BE" dirty="0"/>
              <a:t> is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an</a:t>
            </a:r>
            <a:r>
              <a:rPr lang="nl-BE" dirty="0"/>
              <a:t> important field in </a:t>
            </a:r>
            <a:r>
              <a:rPr lang="nl-BE" dirty="0" err="1"/>
              <a:t>which</a:t>
            </a:r>
            <a:r>
              <a:rPr lang="nl-BE" dirty="0"/>
              <a:t> we </a:t>
            </a:r>
            <a:r>
              <a:rPr lang="nl-BE" dirty="0" err="1"/>
              <a:t>aim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contribute</a:t>
            </a:r>
            <a:r>
              <a:rPr lang="nl-BE" dirty="0"/>
              <a:t>, </a:t>
            </a:r>
            <a:r>
              <a:rPr lang="nl-BE" dirty="0" err="1"/>
              <a:t>since</a:t>
            </a:r>
            <a:r>
              <a:rPr lang="nl-BE" dirty="0"/>
              <a:t> </a:t>
            </a:r>
            <a:r>
              <a:rPr lang="nl-BE" dirty="0" err="1"/>
              <a:t>there</a:t>
            </a:r>
            <a:r>
              <a:rPr lang="nl-BE" dirty="0"/>
              <a:t> </a:t>
            </a:r>
            <a:r>
              <a:rPr lang="nl-BE" dirty="0" err="1"/>
              <a:t>hasn’t</a:t>
            </a:r>
            <a:r>
              <a:rPr lang="nl-BE" dirty="0"/>
              <a:t> been </a:t>
            </a:r>
            <a:r>
              <a:rPr lang="nl-BE" dirty="0" err="1"/>
              <a:t>done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much</a:t>
            </a:r>
            <a:r>
              <a:rPr lang="nl-BE" dirty="0"/>
              <a:t> research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mothering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family business context, even </a:t>
            </a:r>
            <a:r>
              <a:rPr lang="nl-BE" dirty="0" err="1"/>
              <a:t>though</a:t>
            </a:r>
            <a:r>
              <a:rPr lang="nl-BE" dirty="0"/>
              <a:t> we </a:t>
            </a:r>
            <a:r>
              <a:rPr lang="nl-BE" dirty="0" err="1"/>
              <a:t>know</a:t>
            </a:r>
            <a:r>
              <a:rPr lang="nl-BE" dirty="0"/>
              <a:t> of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great</a:t>
            </a:r>
            <a:r>
              <a:rPr lang="nl-BE" dirty="0"/>
              <a:t> </a:t>
            </a:r>
            <a:r>
              <a:rPr lang="nl-BE" dirty="0" err="1"/>
              <a:t>importance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be</a:t>
            </a:r>
            <a:endParaRPr lang="nl-BE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researching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shaping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next </a:t>
            </a:r>
            <a:r>
              <a:rPr lang="nl-BE" dirty="0" err="1"/>
              <a:t>generation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</a:t>
            </a:r>
            <a:r>
              <a:rPr lang="nl-BE" dirty="0" err="1"/>
              <a:t>mothering</a:t>
            </a:r>
            <a:r>
              <a:rPr lang="nl-BE" dirty="0"/>
              <a:t>, we are </a:t>
            </a:r>
            <a:r>
              <a:rPr lang="nl-BE" dirty="0" err="1"/>
              <a:t>indirectly</a:t>
            </a:r>
            <a:r>
              <a:rPr lang="nl-BE" dirty="0"/>
              <a:t>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contributing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possible</a:t>
            </a:r>
            <a:r>
              <a:rPr lang="nl-BE" dirty="0"/>
              <a:t> new </a:t>
            </a:r>
            <a:r>
              <a:rPr lang="nl-BE" dirty="0" err="1"/>
              <a:t>insights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transgenerational</a:t>
            </a:r>
            <a:r>
              <a:rPr lang="nl-BE" dirty="0"/>
              <a:t> </a:t>
            </a:r>
            <a:r>
              <a:rPr lang="nl-BE" dirty="0" err="1"/>
              <a:t>entrepreneurship</a:t>
            </a:r>
            <a:r>
              <a:rPr lang="nl-BE" dirty="0"/>
              <a:t> </a:t>
            </a:r>
            <a:r>
              <a:rPr lang="nl-BE" dirty="0" err="1"/>
              <a:t>literature</a:t>
            </a:r>
            <a:r>
              <a:rPr lang="nl-BE" dirty="0"/>
              <a:t>, </a:t>
            </a:r>
            <a:r>
              <a:rPr lang="nl-BE" dirty="0" err="1"/>
              <a:t>which</a:t>
            </a:r>
            <a:r>
              <a:rPr lang="nl-BE" dirty="0"/>
              <a:t> is a </a:t>
            </a:r>
            <a:r>
              <a:rPr lang="nl-BE" dirty="0" err="1"/>
              <a:t>crucial</a:t>
            </a:r>
            <a:r>
              <a:rPr lang="nl-BE" dirty="0"/>
              <a:t> </a:t>
            </a:r>
            <a:r>
              <a:rPr lang="nl-BE" dirty="0" err="1"/>
              <a:t>challenge</a:t>
            </a:r>
            <a:r>
              <a:rPr lang="nl-BE" dirty="0"/>
              <a:t> family </a:t>
            </a:r>
            <a:r>
              <a:rPr lang="nl-BE" dirty="0" err="1"/>
              <a:t>businesses</a:t>
            </a:r>
            <a:r>
              <a:rPr lang="nl-BE" dirty="0"/>
              <a:t> face.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nl-BE" dirty="0">
                <a:sym typeface="Wingdings" panose="05000000000000000000" pitchFamily="2" charset="2"/>
              </a:rPr>
              <a:t> We </a:t>
            </a:r>
            <a:r>
              <a:rPr lang="nl-BE" dirty="0" err="1">
                <a:sym typeface="Wingdings" panose="05000000000000000000" pitchFamily="2" charset="2"/>
              </a:rPr>
              <a:t>contribute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to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the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entrepreneurship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literature</a:t>
            </a:r>
            <a:r>
              <a:rPr lang="nl-BE" dirty="0">
                <a:sym typeface="Wingdings" panose="05000000000000000000" pitchFamily="2" charset="2"/>
              </a:rPr>
              <a:t>, </a:t>
            </a:r>
            <a:r>
              <a:rPr lang="nl-BE" dirty="0" err="1">
                <a:sym typeface="Wingdings" panose="05000000000000000000" pitchFamily="2" charset="2"/>
              </a:rPr>
              <a:t>the</a:t>
            </a:r>
            <a:r>
              <a:rPr lang="nl-BE" dirty="0">
                <a:sym typeface="Wingdings" panose="05000000000000000000" pitchFamily="2" charset="2"/>
              </a:rPr>
              <a:t> family </a:t>
            </a:r>
            <a:r>
              <a:rPr lang="nl-BE" dirty="0" err="1">
                <a:sym typeface="Wingdings" panose="05000000000000000000" pitchFamily="2" charset="2"/>
              </a:rPr>
              <a:t>science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literature</a:t>
            </a:r>
            <a:r>
              <a:rPr lang="nl-BE" dirty="0">
                <a:sym typeface="Wingdings" panose="05000000000000000000" pitchFamily="2" charset="2"/>
              </a:rPr>
              <a:t>, </a:t>
            </a:r>
            <a:r>
              <a:rPr lang="nl-BE" dirty="0" err="1">
                <a:sym typeface="Wingdings" panose="05000000000000000000" pitchFamily="2" charset="2"/>
              </a:rPr>
              <a:t>and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the</a:t>
            </a:r>
            <a:r>
              <a:rPr lang="nl-BE" dirty="0">
                <a:sym typeface="Wingdings" panose="05000000000000000000" pitchFamily="2" charset="2"/>
              </a:rPr>
              <a:t> family business </a:t>
            </a:r>
            <a:r>
              <a:rPr lang="nl-BE" dirty="0" err="1">
                <a:sym typeface="Wingdings" panose="05000000000000000000" pitchFamily="2" charset="2"/>
              </a:rPr>
              <a:t>literature</a:t>
            </a: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b="1" dirty="0" err="1"/>
              <a:t>Practice</a:t>
            </a:r>
            <a:endParaRPr lang="nl-BE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- In </a:t>
            </a:r>
            <a:r>
              <a:rPr lang="nl-BE" dirty="0" err="1"/>
              <a:t>practice</a:t>
            </a:r>
            <a:r>
              <a:rPr lang="nl-BE" dirty="0"/>
              <a:t>, </a:t>
            </a:r>
            <a:r>
              <a:rPr lang="nl-BE" dirty="0" err="1"/>
              <a:t>insights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research </a:t>
            </a:r>
            <a:r>
              <a:rPr lang="nl-BE" dirty="0" err="1"/>
              <a:t>can</a:t>
            </a:r>
            <a:r>
              <a:rPr lang="nl-BE" dirty="0"/>
              <a:t> show families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importance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nurturing</a:t>
            </a:r>
            <a:r>
              <a:rPr lang="nl-BE" dirty="0"/>
              <a:t> </a:t>
            </a:r>
            <a:r>
              <a:rPr lang="nl-BE" dirty="0" err="1"/>
              <a:t>process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make </a:t>
            </a:r>
            <a:r>
              <a:rPr lang="nl-BE" dirty="0" err="1"/>
              <a:t>them</a:t>
            </a:r>
            <a:r>
              <a:rPr lang="nl-BE" dirty="0"/>
              <a:t> </a:t>
            </a:r>
            <a:r>
              <a:rPr lang="nl-BE" dirty="0" err="1"/>
              <a:t>aware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advantage </a:t>
            </a:r>
            <a:r>
              <a:rPr lang="nl-BE" dirty="0" err="1"/>
              <a:t>they</a:t>
            </a:r>
            <a:r>
              <a:rPr lang="nl-BE" dirty="0"/>
              <a:t> have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being</a:t>
            </a:r>
            <a:r>
              <a:rPr lang="nl-BE" dirty="0"/>
              <a:t> </a:t>
            </a:r>
            <a:r>
              <a:rPr lang="nl-BE" dirty="0" err="1"/>
              <a:t>able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start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nurturing</a:t>
            </a:r>
            <a:r>
              <a:rPr lang="nl-BE" dirty="0"/>
              <a:t> of </a:t>
            </a:r>
            <a:r>
              <a:rPr lang="nl-BE" dirty="0" err="1"/>
              <a:t>possible</a:t>
            </a:r>
            <a:r>
              <a:rPr lang="nl-BE" dirty="0"/>
              <a:t> </a:t>
            </a:r>
            <a:r>
              <a:rPr lang="nl-BE" dirty="0" err="1"/>
              <a:t>successors</a:t>
            </a:r>
            <a:r>
              <a:rPr lang="nl-BE" dirty="0"/>
              <a:t> </a:t>
            </a:r>
            <a:r>
              <a:rPr lang="nl-BE" dirty="0" err="1"/>
              <a:t>so</a:t>
            </a:r>
            <a:r>
              <a:rPr lang="nl-BE" dirty="0"/>
              <a:t> </a:t>
            </a:r>
            <a:r>
              <a:rPr lang="nl-BE" dirty="0" err="1"/>
              <a:t>early</a:t>
            </a:r>
            <a:r>
              <a:rPr lang="nl-BE" dirty="0"/>
              <a:t> on.</a:t>
            </a:r>
            <a:endParaRPr dirty="0"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890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 Red">
  <p:cSld name="5_Title Slide Red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6000"/>
              <a:buFont typeface="Century Gothic"/>
              <a:buNone/>
              <a:defRPr sz="6000">
                <a:solidFill>
                  <a:srgbClr val="1CA9E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body" idx="2"/>
          </p:nvPr>
        </p:nvSpPr>
        <p:spPr>
          <a:xfrm>
            <a:off x="838200" y="4672310"/>
            <a:ext cx="10439400" cy="26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1800"/>
              <a:buNone/>
              <a:defRPr sz="1800" i="1">
                <a:solidFill>
                  <a:srgbClr val="52525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49067" y="5636114"/>
            <a:ext cx="1478844" cy="53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7" descr="https://www.uhasselt.be/images/DCM/huisstijl/2017/logo/download/UHasselt-liggen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7971" y="5672666"/>
            <a:ext cx="2083334" cy="49379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7"/>
          <p:cNvSpPr/>
          <p:nvPr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" name="Google Shape;2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3156" y="5165034"/>
            <a:ext cx="4550278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053434" y="3973189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hank you slide">
  <p:cSld name="4_Thank you slide"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6"/>
          <p:cNvSpPr txBox="1"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4400"/>
              <a:buFont typeface="Century Gothic"/>
              <a:buNone/>
              <a:defRPr b="1">
                <a:solidFill>
                  <a:srgbClr val="1CA9E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6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6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148" name="Google Shape;148;p36"/>
          <p:cNvSpPr/>
          <p:nvPr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80928" y="860613"/>
            <a:ext cx="4094658" cy="1041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Arrow">
  <p:cSld name="Title and content - Arrow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/>
          <p:nvPr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2" name="Google Shape;152;p37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228600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37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7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7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 txBox="1"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0" name="Google Shape;160;p38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1" name="Google Shape;161;p38"/>
          <p:cNvSpPr txBox="1">
            <a:spLocks noGrp="1"/>
          </p:cNvSpPr>
          <p:nvPr>
            <p:ph type="body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2" name="Google Shape;162;p38"/>
          <p:cNvSpPr txBox="1">
            <a:spLocks noGrp="1"/>
          </p:cNvSpPr>
          <p:nvPr>
            <p:ph type="body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38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8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9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9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body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4" name="Google Shape;174;p40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40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40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41"/>
          <p:cNvSpPr>
            <a:spLocks noGrp="1"/>
          </p:cNvSpPr>
          <p:nvPr>
            <p:ph type="pic" idx="2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0" name="Google Shape;180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1" name="Google Shape;181;p41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41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42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2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2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3"/>
          <p:cNvSpPr txBox="1">
            <a:spLocks noGrp="1"/>
          </p:cNvSpPr>
          <p:nvPr>
            <p:ph type="title"/>
          </p:nvPr>
        </p:nvSpPr>
        <p:spPr>
          <a:xfrm rot="5400000">
            <a:off x="7133433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3"/>
          <p:cNvSpPr txBox="1">
            <a:spLocks noGrp="1"/>
          </p:cNvSpPr>
          <p:nvPr>
            <p:ph type="body" idx="1"/>
          </p:nvPr>
        </p:nvSpPr>
        <p:spPr>
          <a:xfrm rot="5400000">
            <a:off x="1799433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43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4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43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228600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left">
  <p:cSld name="Blue left">
    <p:bg>
      <p:bgPr>
        <a:solidFill>
          <a:srgbClr val="1CA9E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Red">
  <p:cSld name="3_Title Slide Red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6000"/>
              <a:buFont typeface="Century Gothic"/>
              <a:buNone/>
              <a:defRPr sz="6000">
                <a:solidFill>
                  <a:srgbClr val="1CA9E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0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1" name="Google Shape;101;p30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0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0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104" name="Google Shape;104;p30"/>
          <p:cNvSpPr txBox="1">
            <a:spLocks noGrp="1"/>
          </p:cNvSpPr>
          <p:nvPr>
            <p:ph type="body" idx="2"/>
          </p:nvPr>
        </p:nvSpPr>
        <p:spPr>
          <a:xfrm>
            <a:off x="838200" y="4672310"/>
            <a:ext cx="10439400" cy="26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1800"/>
              <a:buNone/>
              <a:defRPr sz="1800" i="1">
                <a:solidFill>
                  <a:srgbClr val="52525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5" name="Google Shape;10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49067" y="5636114"/>
            <a:ext cx="1478844" cy="53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0" descr="https://www.uhasselt.be/images/DCM/huisstijl/2017/logo/download/UHasselt-liggen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7971" y="5672666"/>
            <a:ext cx="2083334" cy="49379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0"/>
          <p:cNvSpPr/>
          <p:nvPr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8" name="Google Shape;10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80926" y="5163672"/>
            <a:ext cx="4094658" cy="1041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Blue">
  <p:cSld name="1_Title Slide Blu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6000"/>
              <a:buFont typeface="Century Gothic"/>
              <a:buNone/>
              <a:defRPr sz="6000">
                <a:solidFill>
                  <a:srgbClr val="1CA9E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115" name="Google Shape;115;p31"/>
          <p:cNvSpPr txBox="1">
            <a:spLocks noGrp="1"/>
          </p:cNvSpPr>
          <p:nvPr>
            <p:ph type="body" idx="2"/>
          </p:nvPr>
        </p:nvSpPr>
        <p:spPr>
          <a:xfrm>
            <a:off x="838200" y="5194329"/>
            <a:ext cx="10439400" cy="26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1800"/>
              <a:buNone/>
              <a:defRPr sz="1800" i="1">
                <a:solidFill>
                  <a:srgbClr val="525252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6" name="Google Shape;116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49067" y="5636114"/>
            <a:ext cx="1478844" cy="53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1" descr="https://www.uhasselt.be/images/DCM/huisstijl/2017/logo/download/UHasselt-liggen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7971" y="5672666"/>
            <a:ext cx="2083334" cy="49379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1"/>
          <p:cNvSpPr/>
          <p:nvPr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9" name="Google Shape;1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10094" y="5654389"/>
            <a:ext cx="2083334" cy="493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center">
  <p:cSld name="Blue center">
    <p:bg>
      <p:bgPr>
        <a:solidFill>
          <a:srgbClr val="1CA9E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2"/>
          <p:cNvSpPr txBox="1"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2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2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bg>
      <p:bgPr>
        <a:solidFill>
          <a:srgbClr val="03507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3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3"/>
          <p:cNvSpPr txBox="1"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D8D8"/>
              </a:buClr>
              <a:buSzPts val="2400"/>
              <a:buNone/>
              <a:defRPr sz="2400">
                <a:solidFill>
                  <a:srgbClr val="D8D8D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33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ue center">
  <p:cSld name="1_Blue center">
    <p:bg>
      <p:bgPr>
        <a:solidFill>
          <a:srgbClr val="03507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 txBox="1"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4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4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4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hank you slide">
  <p:cSld name="2_Thank you slide"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5"/>
          <p:cNvSpPr txBox="1"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4400"/>
              <a:buFont typeface="Century Gothic"/>
              <a:buNone/>
              <a:defRPr b="1">
                <a:solidFill>
                  <a:srgbClr val="1CA9E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5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5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5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sp>
        <p:nvSpPr>
          <p:cNvPr id="141" name="Google Shape;141;p35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2" name="Google Shape;14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10094" y="1192448"/>
            <a:ext cx="2083334" cy="493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6000"/>
              <a:buFont typeface="Century Gothic"/>
              <a:buNone/>
            </a:pPr>
            <a:r>
              <a:rPr lang="nl-BE" sz="4000" dirty="0" err="1">
                <a:solidFill>
                  <a:schemeClr val="tx1"/>
                </a:solidFill>
              </a:rPr>
              <a:t>Mothering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shaping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the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entrepreneurial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identity</a:t>
            </a:r>
            <a:r>
              <a:rPr lang="nl-BE" sz="4000" dirty="0">
                <a:solidFill>
                  <a:schemeClr val="tx1"/>
                </a:solidFill>
              </a:rPr>
              <a:t> of </a:t>
            </a:r>
            <a:r>
              <a:rPr lang="nl-BE" sz="4000" dirty="0" err="1">
                <a:solidFill>
                  <a:schemeClr val="tx1"/>
                </a:solidFill>
              </a:rPr>
              <a:t>the</a:t>
            </a:r>
            <a:r>
              <a:rPr lang="nl-BE" sz="4000" dirty="0">
                <a:solidFill>
                  <a:schemeClr val="tx1"/>
                </a:solidFill>
              </a:rPr>
              <a:t> next </a:t>
            </a:r>
            <a:r>
              <a:rPr lang="nl-BE" sz="4000" dirty="0" err="1">
                <a:solidFill>
                  <a:schemeClr val="tx1"/>
                </a:solidFill>
              </a:rPr>
              <a:t>generation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201" name="Google Shape;201;p1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l-BE" sz="1600" dirty="0"/>
              <a:t>BERD 2024</a:t>
            </a:r>
            <a:endParaRPr sz="1600" dirty="0"/>
          </a:p>
        </p:txBody>
      </p:sp>
      <p:sp>
        <p:nvSpPr>
          <p:cNvPr id="202" name="Google Shape;202;p1"/>
          <p:cNvSpPr txBox="1">
            <a:spLocks noGrp="1"/>
          </p:cNvSpPr>
          <p:nvPr>
            <p:ph type="body" idx="2"/>
          </p:nvPr>
        </p:nvSpPr>
        <p:spPr>
          <a:xfrm>
            <a:off x="838200" y="4672310"/>
            <a:ext cx="10439400" cy="26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1800"/>
              <a:buNone/>
            </a:pPr>
            <a:r>
              <a:rPr lang="nl-BE" sz="1600" dirty="0"/>
              <a:t>Stijn </a:t>
            </a:r>
            <a:r>
              <a:rPr lang="nl-BE" sz="1600" dirty="0" err="1"/>
              <a:t>Brichau</a:t>
            </a:r>
            <a:r>
              <a:rPr lang="nl-BE" sz="1600" dirty="0"/>
              <a:t>, Frank Lambrechts, Jelle Schepers, Wim </a:t>
            </a:r>
            <a:r>
              <a:rPr lang="nl-BE" sz="1600" dirty="0" err="1"/>
              <a:t>Voordeckers</a:t>
            </a:r>
            <a:r>
              <a:rPr lang="nl-BE" sz="1600" dirty="0"/>
              <a:t>, Pieter Vandekerkhof</a:t>
            </a:r>
            <a:endParaRPr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60A0-8EA9-40B1-AA54-A8D173E7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92"/>
            <a:ext cx="10515600" cy="4351338"/>
          </a:xfrm>
        </p:spPr>
        <p:txBody>
          <a:bodyPr/>
          <a:lstStyle/>
          <a:p>
            <a:pPr algn="l"/>
            <a:r>
              <a:rPr lang="nl-BE" sz="3200" dirty="0" err="1">
                <a:solidFill>
                  <a:srgbClr val="7F7F7F"/>
                </a:solidFill>
              </a:rPr>
              <a:t>Possible</a:t>
            </a:r>
            <a:r>
              <a:rPr lang="nl-BE" sz="3200" dirty="0">
                <a:solidFill>
                  <a:srgbClr val="7F7F7F"/>
                </a:solidFill>
              </a:rPr>
              <a:t> </a:t>
            </a:r>
            <a:r>
              <a:rPr lang="nl-BE" sz="3200" dirty="0" err="1">
                <a:solidFill>
                  <a:srgbClr val="7F7F7F"/>
                </a:solidFill>
              </a:rPr>
              <a:t>contributions</a:t>
            </a:r>
            <a:endParaRPr lang="nl-BE" sz="3200" dirty="0">
              <a:solidFill>
                <a:srgbClr val="7F7F7F"/>
              </a:solidFill>
            </a:endParaRPr>
          </a:p>
          <a:p>
            <a:pPr algn="l"/>
            <a:endParaRPr lang="nl-BE" sz="1200" dirty="0"/>
          </a:p>
          <a:p>
            <a:pPr algn="l"/>
            <a:r>
              <a:rPr lang="nl-BE" sz="2400" dirty="0"/>
              <a:t>Research</a:t>
            </a:r>
          </a:p>
          <a:p>
            <a:pPr marL="11430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2000" dirty="0" err="1"/>
              <a:t>Entrepreneurial</a:t>
            </a:r>
            <a:r>
              <a:rPr lang="nl-BE" sz="2000" dirty="0"/>
              <a:t> </a:t>
            </a:r>
            <a:r>
              <a:rPr lang="nl-BE" sz="2000" dirty="0" err="1"/>
              <a:t>identity</a:t>
            </a:r>
            <a:endParaRPr lang="nl-BE" sz="2000" dirty="0"/>
          </a:p>
          <a:p>
            <a:pPr marL="11430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2000" dirty="0" err="1"/>
              <a:t>Mothering</a:t>
            </a:r>
            <a:endParaRPr lang="nl-BE" sz="2000" dirty="0"/>
          </a:p>
          <a:p>
            <a:pPr marL="11430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2000" dirty="0" err="1"/>
              <a:t>Transgenerational</a:t>
            </a:r>
            <a:r>
              <a:rPr lang="nl-BE" sz="2000" dirty="0"/>
              <a:t> </a:t>
            </a:r>
            <a:r>
              <a:rPr lang="nl-BE" sz="2000" dirty="0" err="1"/>
              <a:t>entrepreneurship</a:t>
            </a:r>
            <a:r>
              <a:rPr lang="nl-BE" sz="2000" dirty="0"/>
              <a:t> (next </a:t>
            </a:r>
            <a:r>
              <a:rPr lang="nl-BE" sz="2000" dirty="0" err="1"/>
              <a:t>generation</a:t>
            </a:r>
            <a:r>
              <a:rPr lang="nl-BE" sz="2000" dirty="0"/>
              <a:t>)</a:t>
            </a:r>
          </a:p>
          <a:p>
            <a:pPr marL="685800" lvl="1" indent="0" algn="l">
              <a:spcBef>
                <a:spcPts val="600"/>
              </a:spcBef>
            </a:pPr>
            <a:endParaRPr lang="nl-BE" sz="2000" dirty="0"/>
          </a:p>
          <a:p>
            <a:pPr marL="228600" indent="0" algn="l"/>
            <a:r>
              <a:rPr lang="nl-BE" sz="2400" dirty="0" err="1"/>
              <a:t>Practice</a:t>
            </a:r>
            <a:endParaRPr lang="nl-BE" sz="2400" dirty="0"/>
          </a:p>
          <a:p>
            <a:pPr marL="11430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2000" dirty="0" err="1"/>
              <a:t>Succession</a:t>
            </a:r>
            <a:r>
              <a:rPr lang="nl-BE" sz="2000" dirty="0"/>
              <a:t> </a:t>
            </a:r>
            <a:r>
              <a:rPr lang="nl-BE" sz="2000" dirty="0" err="1"/>
              <a:t>process</a:t>
            </a:r>
            <a:endParaRPr lang="nl-BE" sz="2000" dirty="0"/>
          </a:p>
          <a:p>
            <a:pPr algn="l"/>
            <a:endParaRPr lang="nl-BE" dirty="0"/>
          </a:p>
        </p:txBody>
      </p:sp>
      <p:pic>
        <p:nvPicPr>
          <p:cNvPr id="4" name="Graphic 3" descr="Puzzle pieces with solid fill">
            <a:extLst>
              <a:ext uri="{FF2B5EF4-FFF2-40B4-BE49-F238E27FC236}">
                <a16:creationId xmlns:a16="http://schemas.microsoft.com/office/drawing/2014/main" id="{C8045989-0F73-427F-B254-D66D906F6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922606" y="-120316"/>
            <a:ext cx="8332998" cy="833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8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9E1"/>
              </a:buClr>
              <a:buSzPts val="6000"/>
              <a:buFont typeface="Century Gothic"/>
              <a:buNone/>
            </a:pPr>
            <a:r>
              <a:rPr lang="nl-BE" sz="4000" dirty="0" err="1">
                <a:solidFill>
                  <a:schemeClr val="tx1"/>
                </a:solidFill>
              </a:rPr>
              <a:t>Mothering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shaping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the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entrepreneurial</a:t>
            </a:r>
            <a:r>
              <a:rPr lang="nl-BE" sz="4000" dirty="0">
                <a:solidFill>
                  <a:schemeClr val="tx1"/>
                </a:solidFill>
              </a:rPr>
              <a:t> </a:t>
            </a:r>
            <a:r>
              <a:rPr lang="nl-BE" sz="4000" dirty="0" err="1">
                <a:solidFill>
                  <a:schemeClr val="tx1"/>
                </a:solidFill>
              </a:rPr>
              <a:t>identity</a:t>
            </a:r>
            <a:r>
              <a:rPr lang="nl-BE" sz="4000" dirty="0">
                <a:solidFill>
                  <a:schemeClr val="tx1"/>
                </a:solidFill>
              </a:rPr>
              <a:t> of </a:t>
            </a:r>
            <a:r>
              <a:rPr lang="nl-BE" sz="4000" dirty="0" err="1">
                <a:solidFill>
                  <a:schemeClr val="tx1"/>
                </a:solidFill>
              </a:rPr>
              <a:t>the</a:t>
            </a:r>
            <a:r>
              <a:rPr lang="nl-BE" sz="4000" dirty="0">
                <a:solidFill>
                  <a:schemeClr val="tx1"/>
                </a:solidFill>
              </a:rPr>
              <a:t> next </a:t>
            </a:r>
            <a:r>
              <a:rPr lang="nl-BE" sz="4000" dirty="0" err="1">
                <a:solidFill>
                  <a:schemeClr val="tx1"/>
                </a:solidFill>
              </a:rPr>
              <a:t>generation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201" name="Google Shape;201;p1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l-BE" sz="1600" dirty="0"/>
              <a:t>BERD 2024</a:t>
            </a:r>
            <a:endParaRPr sz="1600" dirty="0"/>
          </a:p>
        </p:txBody>
      </p:sp>
      <p:sp>
        <p:nvSpPr>
          <p:cNvPr id="202" name="Google Shape;202;p1"/>
          <p:cNvSpPr txBox="1">
            <a:spLocks noGrp="1"/>
          </p:cNvSpPr>
          <p:nvPr>
            <p:ph type="body" idx="2"/>
          </p:nvPr>
        </p:nvSpPr>
        <p:spPr>
          <a:xfrm>
            <a:off x="838200" y="4672310"/>
            <a:ext cx="10439400" cy="26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1800"/>
              <a:buNone/>
            </a:pPr>
            <a:r>
              <a:rPr lang="nl-BE" sz="1600" dirty="0"/>
              <a:t>Stijn </a:t>
            </a:r>
            <a:r>
              <a:rPr lang="nl-BE" sz="1600" dirty="0" err="1"/>
              <a:t>Brichau</a:t>
            </a:r>
            <a:r>
              <a:rPr lang="nl-BE" sz="1600" dirty="0"/>
              <a:t>, Frank Lambrechts, Jelle Schepers, Wim </a:t>
            </a:r>
            <a:r>
              <a:rPr lang="nl-BE" sz="1600" dirty="0" err="1"/>
              <a:t>Voordeckers</a:t>
            </a:r>
            <a:r>
              <a:rPr lang="nl-BE" sz="1600" dirty="0"/>
              <a:t>, Pieter Vandekerkhof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41178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r>
              <a:rPr lang="nl-BE" dirty="0"/>
              <a:t>PhD </a:t>
            </a:r>
            <a:r>
              <a:rPr lang="nl-BE" dirty="0" err="1"/>
              <a:t>Overview</a:t>
            </a:r>
            <a:endParaRPr dirty="0"/>
          </a:p>
        </p:txBody>
      </p:sp>
      <p:sp>
        <p:nvSpPr>
          <p:cNvPr id="208" name="Google Shape;208;p2"/>
          <p:cNvSpPr txBox="1">
            <a:spLocks noGrp="1"/>
          </p:cNvSpPr>
          <p:nvPr>
            <p:ph type="body" idx="1"/>
          </p:nvPr>
        </p:nvSpPr>
        <p:spPr>
          <a:xfrm>
            <a:off x="838200" y="19272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2400" b="1" dirty="0">
                <a:solidFill>
                  <a:schemeClr val="tx1"/>
                </a:solidFill>
              </a:rPr>
              <a:t>“</a:t>
            </a:r>
            <a:r>
              <a:rPr lang="nl-BE" sz="2400" b="1" dirty="0" err="1">
                <a:solidFill>
                  <a:schemeClr val="tx1"/>
                </a:solidFill>
              </a:rPr>
              <a:t>Mothering</a:t>
            </a:r>
            <a:r>
              <a:rPr lang="nl-BE" sz="2400" b="1" dirty="0">
                <a:solidFill>
                  <a:schemeClr val="tx1"/>
                </a:solidFill>
              </a:rPr>
              <a:t> </a:t>
            </a:r>
            <a:r>
              <a:rPr lang="nl-BE" sz="2400" b="1" dirty="0" err="1">
                <a:solidFill>
                  <a:schemeClr val="tx1"/>
                </a:solidFill>
              </a:rPr>
              <a:t>shaping</a:t>
            </a:r>
            <a:r>
              <a:rPr lang="nl-BE" sz="2400" b="1" dirty="0">
                <a:solidFill>
                  <a:schemeClr val="tx1"/>
                </a:solidFill>
              </a:rPr>
              <a:t> next </a:t>
            </a:r>
            <a:r>
              <a:rPr lang="nl-BE" sz="2400" b="1" dirty="0" err="1">
                <a:solidFill>
                  <a:schemeClr val="tx1"/>
                </a:solidFill>
              </a:rPr>
              <a:t>generation</a:t>
            </a:r>
            <a:r>
              <a:rPr lang="nl-BE" sz="2400" b="1" dirty="0">
                <a:solidFill>
                  <a:schemeClr val="tx1"/>
                </a:solidFill>
              </a:rPr>
              <a:t> </a:t>
            </a:r>
            <a:r>
              <a:rPr lang="nl-BE" sz="2400" b="1" dirty="0" err="1">
                <a:solidFill>
                  <a:schemeClr val="tx1"/>
                </a:solidFill>
              </a:rPr>
              <a:t>entrepreneurial</a:t>
            </a:r>
            <a:r>
              <a:rPr lang="nl-BE" sz="2400" b="1" dirty="0">
                <a:solidFill>
                  <a:schemeClr val="tx1"/>
                </a:solidFill>
              </a:rPr>
              <a:t> </a:t>
            </a:r>
            <a:r>
              <a:rPr lang="nl-BE" sz="2400" b="1" dirty="0" err="1">
                <a:solidFill>
                  <a:schemeClr val="tx1"/>
                </a:solidFill>
              </a:rPr>
              <a:t>identity</a:t>
            </a:r>
            <a:r>
              <a:rPr lang="nl-BE" sz="2400" b="1" dirty="0">
                <a:solidFill>
                  <a:schemeClr val="tx1"/>
                </a:solidFill>
              </a:rPr>
              <a:t> in </a:t>
            </a:r>
            <a:r>
              <a:rPr lang="nl-BE" sz="2400" b="1" dirty="0" err="1">
                <a:solidFill>
                  <a:schemeClr val="tx1"/>
                </a:solidFill>
              </a:rPr>
              <a:t>the</a:t>
            </a:r>
            <a:r>
              <a:rPr lang="nl-BE" sz="2400" b="1" dirty="0">
                <a:solidFill>
                  <a:schemeClr val="tx1"/>
                </a:solidFill>
              </a:rPr>
              <a:t> family business”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1600" b="1" dirty="0">
                <a:solidFill>
                  <a:srgbClr val="00B0F0"/>
                </a:solidFill>
              </a:rPr>
              <a:t>How?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b="1" dirty="0">
              <a:solidFill>
                <a:srgbClr val="00B0F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b="1" dirty="0">
              <a:solidFill>
                <a:srgbClr val="00B0F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nl-BE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9B62DF-B02B-4CAD-839D-40E8CD5751BF}"/>
              </a:ext>
            </a:extLst>
          </p:cNvPr>
          <p:cNvSpPr txBox="1"/>
          <p:nvPr/>
        </p:nvSpPr>
        <p:spPr>
          <a:xfrm>
            <a:off x="659100" y="4688732"/>
            <a:ext cx="346681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Early</a:t>
            </a:r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 life stage</a:t>
            </a:r>
          </a:p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45150-3BCF-46AB-881D-4AF88D1BAE13}"/>
              </a:ext>
            </a:extLst>
          </p:cNvPr>
          <p:cNvSpPr txBox="1"/>
          <p:nvPr/>
        </p:nvSpPr>
        <p:spPr>
          <a:xfrm>
            <a:off x="4362591" y="4688732"/>
            <a:ext cx="346681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Different stages of </a:t>
            </a:r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entrepreneurship</a:t>
            </a:r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D80130-6A36-47E2-BCBB-6D4EA806CBED}"/>
              </a:ext>
            </a:extLst>
          </p:cNvPr>
          <p:cNvSpPr txBox="1"/>
          <p:nvPr/>
        </p:nvSpPr>
        <p:spPr>
          <a:xfrm>
            <a:off x="8066080" y="4688732"/>
            <a:ext cx="346681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Family </a:t>
            </a:r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firm</a:t>
            </a:r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 </a:t>
            </a:r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governance</a:t>
            </a:r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 </a:t>
            </a:r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supporting</a:t>
            </a:r>
            <a:r>
              <a:rPr lang="nl-BE" sz="2000" dirty="0">
                <a:solidFill>
                  <a:schemeClr val="tx1"/>
                </a:solidFill>
                <a:latin typeface="Century Gothic"/>
                <a:sym typeface="Century Gothic"/>
              </a:rPr>
              <a:t> </a:t>
            </a:r>
            <a:r>
              <a:rPr lang="nl-BE" sz="2000" dirty="0" err="1">
                <a:solidFill>
                  <a:schemeClr val="tx1"/>
                </a:solidFill>
                <a:latin typeface="Century Gothic"/>
                <a:sym typeface="Century Gothic"/>
              </a:rPr>
              <a:t>mothering</a:t>
            </a:r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  <a:p>
            <a:pPr algn="ctr"/>
            <a:endParaRPr lang="nl-BE" sz="2000" dirty="0">
              <a:solidFill>
                <a:schemeClr val="tx1"/>
              </a:solidFill>
              <a:latin typeface="Century Gothic"/>
              <a:sym typeface="Century Gothic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AD6537-07ED-4566-80D5-9726C31615D0}"/>
              </a:ext>
            </a:extLst>
          </p:cNvPr>
          <p:cNvCxnSpPr>
            <a:cxnSpLocks/>
          </p:cNvCxnSpPr>
          <p:nvPr/>
        </p:nvCxnSpPr>
        <p:spPr>
          <a:xfrm>
            <a:off x="6096000" y="3041650"/>
            <a:ext cx="0" cy="1647083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58D8D5-C3DE-4AC4-AC89-BB334FEE796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392509" y="3041649"/>
            <a:ext cx="3703490" cy="164708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35686B-BA0E-45BE-B941-CFFD6AF30209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096000" y="3041650"/>
            <a:ext cx="3703489" cy="16470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FCCC-9563-42ED-B800-8FC9561D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PhD </a:t>
            </a:r>
            <a:r>
              <a:rPr lang="nl-BE" dirty="0" err="1"/>
              <a:t>Overview</a:t>
            </a:r>
            <a:endParaRPr lang="nl-BE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D20F3BB-0714-4D03-A830-93D02D3AC797}"/>
              </a:ext>
            </a:extLst>
          </p:cNvPr>
          <p:cNvCxnSpPr>
            <a:cxnSpLocks/>
          </p:cNvCxnSpPr>
          <p:nvPr/>
        </p:nvCxnSpPr>
        <p:spPr>
          <a:xfrm>
            <a:off x="2527427" y="4000590"/>
            <a:ext cx="7137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355A2FF-6134-429B-9C4F-5FC68D8C8818}"/>
              </a:ext>
            </a:extLst>
          </p:cNvPr>
          <p:cNvSpPr txBox="1"/>
          <p:nvPr/>
        </p:nvSpPr>
        <p:spPr>
          <a:xfrm>
            <a:off x="2732618" y="3846702"/>
            <a:ext cx="431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498C8-05A4-4FEE-92A8-6EDF29CFBCD1}"/>
              </a:ext>
            </a:extLst>
          </p:cNvPr>
          <p:cNvSpPr txBox="1"/>
          <p:nvPr/>
        </p:nvSpPr>
        <p:spPr>
          <a:xfrm>
            <a:off x="2255632" y="3461593"/>
            <a:ext cx="134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>
                <a:solidFill>
                  <a:schemeClr val="accent2"/>
                </a:solidFill>
              </a:rPr>
              <a:t>Early</a:t>
            </a:r>
            <a:r>
              <a:rPr lang="nl-BE" sz="2000" dirty="0">
                <a:solidFill>
                  <a:schemeClr val="accent2"/>
                </a:solidFill>
              </a:rPr>
              <a:t> 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C16348-F974-4A36-AA01-F1C4F032E8EF}"/>
              </a:ext>
            </a:extLst>
          </p:cNvPr>
          <p:cNvSpPr txBox="1"/>
          <p:nvPr/>
        </p:nvSpPr>
        <p:spPr>
          <a:xfrm>
            <a:off x="4528901" y="2854018"/>
            <a:ext cx="338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chemeClr val="accent2"/>
                </a:solidFill>
              </a:rPr>
              <a:t>Stages of </a:t>
            </a:r>
            <a:r>
              <a:rPr lang="nl-BE" sz="2000" dirty="0" err="1">
                <a:solidFill>
                  <a:schemeClr val="accent2"/>
                </a:solidFill>
              </a:rPr>
              <a:t>entrepreneurship</a:t>
            </a:r>
            <a:endParaRPr lang="nl-BE" sz="2000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C4C13-2C4B-4A26-8355-9D710B495324}"/>
              </a:ext>
            </a:extLst>
          </p:cNvPr>
          <p:cNvSpPr txBox="1"/>
          <p:nvPr/>
        </p:nvSpPr>
        <p:spPr>
          <a:xfrm>
            <a:off x="2255632" y="1677242"/>
            <a:ext cx="1594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chemeClr val="accent2"/>
                </a:solidFill>
              </a:rPr>
              <a:t>Family </a:t>
            </a:r>
            <a:r>
              <a:rPr lang="nl-BE" sz="2000" dirty="0" err="1">
                <a:solidFill>
                  <a:schemeClr val="accent2"/>
                </a:solidFill>
              </a:rPr>
              <a:t>firm</a:t>
            </a:r>
            <a:r>
              <a:rPr lang="nl-BE" sz="2000" dirty="0">
                <a:solidFill>
                  <a:schemeClr val="accent2"/>
                </a:solidFill>
              </a:rPr>
              <a:t> </a:t>
            </a:r>
            <a:r>
              <a:rPr lang="nl-BE" sz="2000" dirty="0" err="1">
                <a:solidFill>
                  <a:schemeClr val="accent2"/>
                </a:solidFill>
              </a:rPr>
              <a:t>governance</a:t>
            </a:r>
            <a:endParaRPr lang="nl-BE" sz="2000" dirty="0">
              <a:solidFill>
                <a:schemeClr val="accent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3984B8F-FC62-483B-9C7D-A03052D0D4BE}"/>
              </a:ext>
            </a:extLst>
          </p:cNvPr>
          <p:cNvSpPr/>
          <p:nvPr/>
        </p:nvSpPr>
        <p:spPr>
          <a:xfrm>
            <a:off x="2048767" y="2031185"/>
            <a:ext cx="8088391" cy="3671123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3CAA4-2E05-4143-8624-0DE94C5B86C0}"/>
              </a:ext>
            </a:extLst>
          </p:cNvPr>
          <p:cNvSpPr txBox="1"/>
          <p:nvPr/>
        </p:nvSpPr>
        <p:spPr>
          <a:xfrm>
            <a:off x="4415982" y="3669930"/>
            <a:ext cx="911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Aspiring</a:t>
            </a:r>
            <a:endParaRPr lang="nl-B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2E322-5729-4297-B1D4-B36C89B85FFC}"/>
              </a:ext>
            </a:extLst>
          </p:cNvPr>
          <p:cNvSpPr txBox="1"/>
          <p:nvPr/>
        </p:nvSpPr>
        <p:spPr>
          <a:xfrm>
            <a:off x="5583634" y="3669930"/>
            <a:ext cx="1018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Nascent</a:t>
            </a:r>
            <a:endParaRPr lang="nl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7D1FC6-F7F1-4965-941C-23326770DCAD}"/>
              </a:ext>
            </a:extLst>
          </p:cNvPr>
          <p:cNvSpPr txBox="1"/>
          <p:nvPr/>
        </p:nvSpPr>
        <p:spPr>
          <a:xfrm>
            <a:off x="7028459" y="3674810"/>
            <a:ext cx="1306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Experienced</a:t>
            </a:r>
            <a:endParaRPr lang="nl-BE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0E2D5D-D50B-4698-B211-0ED0AE68AA9A}"/>
              </a:ext>
            </a:extLst>
          </p:cNvPr>
          <p:cNvSpPr txBox="1"/>
          <p:nvPr/>
        </p:nvSpPr>
        <p:spPr>
          <a:xfrm>
            <a:off x="7825329" y="4047145"/>
            <a:ext cx="2011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endParaRPr lang="nl-BE" dirty="0"/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6A8C8DC9-158F-42E4-A2F6-39A32A246B9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33494" y="2999020"/>
            <a:ext cx="12700" cy="130623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3C409D09-8777-4432-BC85-7092DF7D221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828625" y="2992670"/>
            <a:ext cx="12700" cy="130623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10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FCCC-9563-42ED-B800-8FC9561D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PhD </a:t>
            </a:r>
            <a:r>
              <a:rPr lang="nl-BE" dirty="0" err="1"/>
              <a:t>Overview</a:t>
            </a:r>
            <a:endParaRPr lang="nl-BE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D20F3BB-0714-4D03-A830-93D02D3AC797}"/>
              </a:ext>
            </a:extLst>
          </p:cNvPr>
          <p:cNvCxnSpPr>
            <a:cxnSpLocks/>
          </p:cNvCxnSpPr>
          <p:nvPr/>
        </p:nvCxnSpPr>
        <p:spPr>
          <a:xfrm>
            <a:off x="2527427" y="4000590"/>
            <a:ext cx="7137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355A2FF-6134-429B-9C4F-5FC68D8C8818}"/>
              </a:ext>
            </a:extLst>
          </p:cNvPr>
          <p:cNvSpPr txBox="1"/>
          <p:nvPr/>
        </p:nvSpPr>
        <p:spPr>
          <a:xfrm>
            <a:off x="2732618" y="3846702"/>
            <a:ext cx="431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498C8-05A4-4FEE-92A8-6EDF29CFBCD1}"/>
              </a:ext>
            </a:extLst>
          </p:cNvPr>
          <p:cNvSpPr txBox="1"/>
          <p:nvPr/>
        </p:nvSpPr>
        <p:spPr>
          <a:xfrm>
            <a:off x="2255632" y="3461593"/>
            <a:ext cx="134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>
                <a:solidFill>
                  <a:schemeClr val="accent2"/>
                </a:solidFill>
              </a:rPr>
              <a:t>Early</a:t>
            </a:r>
            <a:r>
              <a:rPr lang="nl-BE" sz="2000" dirty="0">
                <a:solidFill>
                  <a:schemeClr val="accent2"/>
                </a:solidFill>
              </a:rPr>
              <a:t> life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C16348-F974-4A36-AA01-F1C4F032E8EF}"/>
              </a:ext>
            </a:extLst>
          </p:cNvPr>
          <p:cNvSpPr txBox="1"/>
          <p:nvPr/>
        </p:nvSpPr>
        <p:spPr>
          <a:xfrm>
            <a:off x="4528901" y="2854018"/>
            <a:ext cx="338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chemeClr val="accent2"/>
                </a:solidFill>
              </a:rPr>
              <a:t>Stages of </a:t>
            </a:r>
            <a:r>
              <a:rPr lang="nl-BE" sz="2000" dirty="0" err="1">
                <a:solidFill>
                  <a:schemeClr val="accent2"/>
                </a:solidFill>
              </a:rPr>
              <a:t>entrepreneurship</a:t>
            </a:r>
            <a:endParaRPr lang="nl-BE" sz="2000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C4C13-2C4B-4A26-8355-9D710B495324}"/>
              </a:ext>
            </a:extLst>
          </p:cNvPr>
          <p:cNvSpPr txBox="1"/>
          <p:nvPr/>
        </p:nvSpPr>
        <p:spPr>
          <a:xfrm>
            <a:off x="2255632" y="1677242"/>
            <a:ext cx="1594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chemeClr val="accent2"/>
                </a:solidFill>
              </a:rPr>
              <a:t>Family </a:t>
            </a:r>
            <a:r>
              <a:rPr lang="nl-BE" sz="2000" dirty="0" err="1">
                <a:solidFill>
                  <a:schemeClr val="accent2"/>
                </a:solidFill>
              </a:rPr>
              <a:t>firm</a:t>
            </a:r>
            <a:r>
              <a:rPr lang="nl-BE" sz="2000" dirty="0">
                <a:solidFill>
                  <a:schemeClr val="accent2"/>
                </a:solidFill>
              </a:rPr>
              <a:t> </a:t>
            </a:r>
            <a:r>
              <a:rPr lang="nl-BE" sz="2000" dirty="0" err="1">
                <a:solidFill>
                  <a:schemeClr val="accent2"/>
                </a:solidFill>
              </a:rPr>
              <a:t>governance</a:t>
            </a:r>
            <a:endParaRPr lang="nl-BE" sz="2000" dirty="0">
              <a:solidFill>
                <a:schemeClr val="accent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3984B8F-FC62-483B-9C7D-A03052D0D4BE}"/>
              </a:ext>
            </a:extLst>
          </p:cNvPr>
          <p:cNvSpPr/>
          <p:nvPr/>
        </p:nvSpPr>
        <p:spPr>
          <a:xfrm>
            <a:off x="2048767" y="2031185"/>
            <a:ext cx="8088391" cy="3671123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43CAA4-2E05-4143-8624-0DE94C5B86C0}"/>
              </a:ext>
            </a:extLst>
          </p:cNvPr>
          <p:cNvSpPr txBox="1"/>
          <p:nvPr/>
        </p:nvSpPr>
        <p:spPr>
          <a:xfrm>
            <a:off x="4415982" y="3669930"/>
            <a:ext cx="911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Aspiring</a:t>
            </a:r>
            <a:endParaRPr lang="nl-B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2E322-5729-4297-B1D4-B36C89B85FFC}"/>
              </a:ext>
            </a:extLst>
          </p:cNvPr>
          <p:cNvSpPr txBox="1"/>
          <p:nvPr/>
        </p:nvSpPr>
        <p:spPr>
          <a:xfrm>
            <a:off x="5583634" y="3669930"/>
            <a:ext cx="1018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Nascent</a:t>
            </a:r>
            <a:endParaRPr lang="nl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7D1FC6-F7F1-4965-941C-23326770DCAD}"/>
              </a:ext>
            </a:extLst>
          </p:cNvPr>
          <p:cNvSpPr txBox="1"/>
          <p:nvPr/>
        </p:nvSpPr>
        <p:spPr>
          <a:xfrm>
            <a:off x="7028459" y="3674810"/>
            <a:ext cx="1306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Experienced</a:t>
            </a:r>
            <a:endParaRPr lang="nl-BE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0E2D5D-D50B-4698-B211-0ED0AE68AA9A}"/>
              </a:ext>
            </a:extLst>
          </p:cNvPr>
          <p:cNvSpPr txBox="1"/>
          <p:nvPr/>
        </p:nvSpPr>
        <p:spPr>
          <a:xfrm>
            <a:off x="7825329" y="4047145"/>
            <a:ext cx="2011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endParaRPr lang="nl-BE" dirty="0"/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6A8C8DC9-158F-42E4-A2F6-39A32A246B9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33494" y="2999020"/>
            <a:ext cx="12700" cy="130623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3C409D09-8777-4432-BC85-7092DF7D221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828625" y="2992670"/>
            <a:ext cx="12700" cy="130623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81FFF58-3EAB-44EC-BE3B-691534A7BFEE}"/>
              </a:ext>
            </a:extLst>
          </p:cNvPr>
          <p:cNvSpPr/>
          <p:nvPr/>
        </p:nvSpPr>
        <p:spPr>
          <a:xfrm>
            <a:off x="2183835" y="3106063"/>
            <a:ext cx="1516446" cy="14812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88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 txBox="1"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nl-BE" dirty="0" err="1"/>
              <a:t>Early</a:t>
            </a:r>
            <a:r>
              <a:rPr lang="nl-BE" dirty="0"/>
              <a:t> life stage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60A0-8EA9-40B1-AA54-A8D173E7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92"/>
            <a:ext cx="10515600" cy="435133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we 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know</a:t>
            </a:r>
            <a:endParaRPr lang="nl-BE" sz="3200" dirty="0">
              <a:solidFill>
                <a:schemeClr val="bg1">
                  <a:lumMod val="50000"/>
                </a:schemeClr>
              </a:solidFill>
            </a:endParaRP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 err="1">
                <a:sym typeface="Wingdings" panose="05000000000000000000" pitchFamily="2" charset="2"/>
              </a:rPr>
              <a:t>Early</a:t>
            </a:r>
            <a:r>
              <a:rPr lang="nl-BE" sz="2000" dirty="0">
                <a:sym typeface="Wingdings" panose="05000000000000000000" pitchFamily="2" charset="2"/>
              </a:rPr>
              <a:t> </a:t>
            </a:r>
            <a:r>
              <a:rPr lang="nl-BE" sz="2000" dirty="0" err="1">
                <a:sym typeface="Wingdings" panose="05000000000000000000" pitchFamily="2" charset="2"/>
              </a:rPr>
              <a:t>nurturing</a:t>
            </a:r>
            <a:r>
              <a:rPr lang="nl-BE" sz="2000" dirty="0">
                <a:sym typeface="Wingdings" panose="05000000000000000000" pitchFamily="2" charset="2"/>
              </a:rPr>
              <a:t> opportunity</a:t>
            </a: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 err="1">
                <a:sym typeface="Wingdings" panose="05000000000000000000" pitchFamily="2" charset="2"/>
              </a:rPr>
              <a:t>Importance</a:t>
            </a:r>
            <a:r>
              <a:rPr lang="nl-BE" sz="2000" dirty="0">
                <a:sym typeface="Wingdings" panose="05000000000000000000" pitchFamily="2" charset="2"/>
              </a:rPr>
              <a:t> of </a:t>
            </a:r>
            <a:r>
              <a:rPr lang="nl-BE" sz="2000" dirty="0" err="1">
                <a:sym typeface="Wingdings" panose="05000000000000000000" pitchFamily="2" charset="2"/>
              </a:rPr>
              <a:t>entrepreneurial</a:t>
            </a:r>
            <a:r>
              <a:rPr lang="nl-BE" sz="2000" dirty="0">
                <a:sym typeface="Wingdings" panose="05000000000000000000" pitchFamily="2" charset="2"/>
              </a:rPr>
              <a:t> </a:t>
            </a:r>
            <a:r>
              <a:rPr lang="nl-BE" sz="2000" dirty="0" err="1">
                <a:sym typeface="Wingdings" panose="05000000000000000000" pitchFamily="2" charset="2"/>
              </a:rPr>
              <a:t>identity</a:t>
            </a:r>
            <a:endParaRPr lang="nl-BE" dirty="0">
              <a:sym typeface="Wingdings" panose="05000000000000000000" pitchFamily="2" charset="2"/>
            </a:endParaRP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/>
              <a:t>The </a:t>
            </a:r>
            <a:r>
              <a:rPr lang="nl-BE" sz="2000" dirty="0" err="1"/>
              <a:t>role</a:t>
            </a:r>
            <a:r>
              <a:rPr lang="nl-BE" sz="2000" dirty="0"/>
              <a:t> of </a:t>
            </a:r>
            <a:r>
              <a:rPr lang="nl-BE" sz="2000" dirty="0" err="1"/>
              <a:t>mothering</a:t>
            </a:r>
            <a:endParaRPr lang="nl-BE" sz="2000" dirty="0">
              <a:sym typeface="Wingdings" panose="05000000000000000000" pitchFamily="2" charset="2"/>
            </a:endParaRPr>
          </a:p>
          <a:p>
            <a:pPr algn="l"/>
            <a:endParaRPr lang="nl-BE" dirty="0"/>
          </a:p>
          <a:p>
            <a:pPr algn="l"/>
            <a:endParaRPr lang="nl-B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436BC9-8A53-4900-830C-8CB018AB979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8208327" y="139700"/>
            <a:ext cx="7027546" cy="702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1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60A0-8EA9-40B1-AA54-A8D173E7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92"/>
            <a:ext cx="10515600" cy="435133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nl-BE" sz="3200" dirty="0" err="1">
                <a:solidFill>
                  <a:srgbClr val="7F7F7F"/>
                </a:solidFill>
              </a:rPr>
              <a:t>What</a:t>
            </a:r>
            <a:r>
              <a:rPr lang="nl-BE" sz="3200" dirty="0">
                <a:solidFill>
                  <a:srgbClr val="7F7F7F"/>
                </a:solidFill>
              </a:rPr>
              <a:t> we </a:t>
            </a:r>
            <a:r>
              <a:rPr lang="nl-BE" sz="3200" dirty="0" err="1">
                <a:solidFill>
                  <a:srgbClr val="7F7F7F"/>
                </a:solidFill>
              </a:rPr>
              <a:t>don’t</a:t>
            </a:r>
            <a:r>
              <a:rPr lang="nl-BE" sz="3200" dirty="0">
                <a:solidFill>
                  <a:srgbClr val="7F7F7F"/>
                </a:solidFill>
              </a:rPr>
              <a:t> </a:t>
            </a:r>
            <a:r>
              <a:rPr lang="nl-BE" sz="3200" dirty="0" err="1">
                <a:solidFill>
                  <a:srgbClr val="7F7F7F"/>
                </a:solidFill>
              </a:rPr>
              <a:t>know</a:t>
            </a:r>
            <a:endParaRPr lang="nl-BE" sz="3200" dirty="0">
              <a:solidFill>
                <a:srgbClr val="7F7F7F"/>
              </a:solidFill>
            </a:endParaRP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/>
              <a:t>The </a:t>
            </a:r>
            <a:r>
              <a:rPr lang="nl-BE" sz="2000" dirty="0" err="1"/>
              <a:t>nurturing</a:t>
            </a:r>
            <a:r>
              <a:rPr lang="nl-BE" sz="2000" dirty="0"/>
              <a:t> of </a:t>
            </a:r>
            <a:r>
              <a:rPr lang="nl-BE" sz="2000" dirty="0" err="1"/>
              <a:t>transgenerational</a:t>
            </a:r>
            <a:r>
              <a:rPr lang="nl-BE" sz="2000" dirty="0"/>
              <a:t> </a:t>
            </a:r>
            <a:r>
              <a:rPr lang="nl-BE" sz="2000" dirty="0" err="1"/>
              <a:t>entrepreneurship</a:t>
            </a:r>
            <a:endParaRPr lang="nl-BE" sz="2000" dirty="0"/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/>
              <a:t>Identity </a:t>
            </a:r>
            <a:r>
              <a:rPr lang="nl-BE" sz="2000" dirty="0" err="1"/>
              <a:t>formation</a:t>
            </a:r>
            <a:r>
              <a:rPr lang="nl-BE" sz="2000" dirty="0"/>
              <a:t> of family members’ </a:t>
            </a:r>
            <a:r>
              <a:rPr lang="nl-BE" sz="2000" dirty="0" err="1"/>
              <a:t>entrepreneurial</a:t>
            </a:r>
            <a:r>
              <a:rPr lang="nl-BE" sz="2000" dirty="0"/>
              <a:t> </a:t>
            </a:r>
            <a:r>
              <a:rPr lang="nl-BE" sz="2000" dirty="0" err="1"/>
              <a:t>behavior</a:t>
            </a:r>
            <a:r>
              <a:rPr lang="nl-BE" sz="2000" dirty="0"/>
              <a:t> </a:t>
            </a: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 err="1"/>
              <a:t>Historical</a:t>
            </a:r>
            <a:r>
              <a:rPr lang="nl-BE" sz="2000" dirty="0"/>
              <a:t> </a:t>
            </a:r>
            <a:r>
              <a:rPr lang="nl-BE" sz="2000" dirty="0" err="1"/>
              <a:t>circumstances</a:t>
            </a:r>
            <a:r>
              <a:rPr lang="nl-BE" sz="2000" dirty="0"/>
              <a:t> </a:t>
            </a:r>
            <a:r>
              <a:rPr lang="nl-BE" sz="2000" dirty="0" err="1"/>
              <a:t>influencing</a:t>
            </a:r>
            <a:r>
              <a:rPr lang="nl-BE" sz="2000" dirty="0"/>
              <a:t> EI</a:t>
            </a:r>
            <a:endParaRPr lang="nl-BE" dirty="0"/>
          </a:p>
          <a:p>
            <a:pPr algn="l"/>
            <a:endParaRPr lang="nl-BE" dirty="0"/>
          </a:p>
          <a:p>
            <a:pPr algn="l"/>
            <a:endParaRPr lang="nl-BE" dirty="0"/>
          </a:p>
        </p:txBody>
      </p:sp>
      <p:pic>
        <p:nvPicPr>
          <p:cNvPr id="4" name="Graphic 3" descr="Question mark with solid fill">
            <a:extLst>
              <a:ext uri="{FF2B5EF4-FFF2-40B4-BE49-F238E27FC236}">
                <a16:creationId xmlns:a16="http://schemas.microsoft.com/office/drawing/2014/main" id="{14716AAD-4CE4-4862-8626-9CF4159EB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0" y="-1168400"/>
            <a:ext cx="9194800" cy="91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6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60A0-8EA9-40B1-AA54-A8D173E7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92"/>
            <a:ext cx="10515600" cy="4351338"/>
          </a:xfrm>
        </p:spPr>
        <p:txBody>
          <a:bodyPr/>
          <a:lstStyle/>
          <a:p>
            <a:r>
              <a:rPr lang="nl-BE" sz="3200" dirty="0">
                <a:solidFill>
                  <a:srgbClr val="7F7F7F"/>
                </a:solidFill>
              </a:rPr>
              <a:t>Research question</a:t>
            </a:r>
          </a:p>
          <a:p>
            <a:endParaRPr lang="nl-BE" sz="3200" dirty="0">
              <a:solidFill>
                <a:srgbClr val="7F7F7F"/>
              </a:solidFill>
            </a:endParaRPr>
          </a:p>
          <a:p>
            <a:r>
              <a:rPr lang="nl-BE" dirty="0"/>
              <a:t>“How does </a:t>
            </a:r>
            <a:r>
              <a:rPr lang="nl-BE" dirty="0" err="1"/>
              <a:t>early</a:t>
            </a:r>
            <a:r>
              <a:rPr lang="nl-BE" dirty="0"/>
              <a:t> life </a:t>
            </a:r>
            <a:r>
              <a:rPr lang="nl-BE" dirty="0" err="1"/>
              <a:t>mothering</a:t>
            </a:r>
            <a:r>
              <a:rPr lang="nl-BE" dirty="0"/>
              <a:t> </a:t>
            </a:r>
            <a:r>
              <a:rPr lang="nl-BE" dirty="0" err="1"/>
              <a:t>shape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identity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next </a:t>
            </a:r>
            <a:r>
              <a:rPr lang="nl-BE" dirty="0" err="1"/>
              <a:t>generation</a:t>
            </a:r>
            <a:r>
              <a:rPr lang="nl-BE" dirty="0"/>
              <a:t>?”</a:t>
            </a:r>
          </a:p>
          <a:p>
            <a:endParaRPr lang="nl-BE" dirty="0"/>
          </a:p>
          <a:p>
            <a:pPr algn="l"/>
            <a:endParaRPr lang="nl-BE" dirty="0"/>
          </a:p>
          <a:p>
            <a:pPr algn="l"/>
            <a:endParaRPr lang="nl-BE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78E8243-07A1-4F9B-A9F9-4A210B175EC3}"/>
              </a:ext>
            </a:extLst>
          </p:cNvPr>
          <p:cNvSpPr/>
          <p:nvPr/>
        </p:nvSpPr>
        <p:spPr>
          <a:xfrm rot="13382779">
            <a:off x="10324062" y="2476367"/>
            <a:ext cx="2740719" cy="6289987"/>
          </a:xfrm>
          <a:prstGeom prst="triangle">
            <a:avLst>
              <a:gd name="adj" fmla="val 79867"/>
            </a:avLst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Flowchart: Manual Operation 7">
            <a:extLst>
              <a:ext uri="{FF2B5EF4-FFF2-40B4-BE49-F238E27FC236}">
                <a16:creationId xmlns:a16="http://schemas.microsoft.com/office/drawing/2014/main" id="{812FDC6F-B099-4800-9378-388D91AC8368}"/>
              </a:ext>
            </a:extLst>
          </p:cNvPr>
          <p:cNvSpPr/>
          <p:nvPr/>
        </p:nvSpPr>
        <p:spPr>
          <a:xfrm>
            <a:off x="8182432" y="5651500"/>
            <a:ext cx="4915780" cy="2413000"/>
          </a:xfrm>
          <a:prstGeom prst="flowChartManualOperation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723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4400"/>
              <a:buFont typeface="Century Gothic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60A0-8EA9-40B1-AA54-A8D173E7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92"/>
            <a:ext cx="10515600" cy="435133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nl-BE" sz="3200" dirty="0">
                <a:solidFill>
                  <a:srgbClr val="7F7F7F"/>
                </a:solidFill>
              </a:rPr>
              <a:t>Method</a:t>
            </a:r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 err="1"/>
              <a:t>Qualitative</a:t>
            </a:r>
            <a:r>
              <a:rPr lang="nl-BE" sz="2000" dirty="0"/>
              <a:t> </a:t>
            </a:r>
            <a:r>
              <a:rPr lang="nl-BE" sz="2000" dirty="0" err="1"/>
              <a:t>study</a:t>
            </a:r>
            <a:endParaRPr lang="nl-BE" sz="2000" dirty="0"/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/>
              <a:t>Multiple case </a:t>
            </a:r>
            <a:r>
              <a:rPr lang="nl-BE" sz="2000" dirty="0" err="1"/>
              <a:t>study</a:t>
            </a:r>
            <a:endParaRPr lang="nl-BE" sz="2000" dirty="0"/>
          </a:p>
          <a:p>
            <a:pPr marL="6858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2000" dirty="0" err="1"/>
              <a:t>Grounded</a:t>
            </a:r>
            <a:r>
              <a:rPr lang="nl-BE" sz="2000" dirty="0"/>
              <a:t> </a:t>
            </a:r>
            <a:r>
              <a:rPr lang="nl-BE" sz="2000" dirty="0" err="1"/>
              <a:t>theory</a:t>
            </a:r>
            <a:endParaRPr lang="nl-BE" sz="2000" dirty="0"/>
          </a:p>
          <a:p>
            <a:pPr marL="685800" indent="-457200" algn="l">
              <a:buFont typeface="Arial" panose="020B0604020202020204" pitchFamily="34" charset="0"/>
              <a:buChar char="•"/>
            </a:pPr>
            <a:endParaRPr lang="nl-BE" sz="2000" dirty="0"/>
          </a:p>
          <a:p>
            <a:pPr algn="l"/>
            <a:endParaRPr lang="nl-BE" dirty="0"/>
          </a:p>
          <a:p>
            <a:pPr algn="l"/>
            <a:endParaRPr lang="nl-BE" dirty="0"/>
          </a:p>
        </p:txBody>
      </p:sp>
      <p:pic>
        <p:nvPicPr>
          <p:cNvPr id="4" name="Graphic 3" descr="Gears with solid fill">
            <a:extLst>
              <a:ext uri="{FF2B5EF4-FFF2-40B4-BE49-F238E27FC236}">
                <a16:creationId xmlns:a16="http://schemas.microsoft.com/office/drawing/2014/main" id="{017AC10F-69FC-49DB-9000-9AECD5F69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712561">
            <a:off x="7131202" y="247534"/>
            <a:ext cx="7237651" cy="723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51377"/>
      </p:ext>
    </p:extLst>
  </p:cSld>
  <p:clrMapOvr>
    <a:masterClrMapping/>
  </p:clrMapOvr>
</p:sld>
</file>

<file path=ppt/theme/theme1.xml><?xml version="1.0" encoding="utf-8"?>
<a:theme xmlns:a="http://schemas.openxmlformats.org/drawingml/2006/main" name="RCEF Template">
  <a:themeElements>
    <a:clrScheme name="New Uhasselt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63E2E"/>
      </a:accent1>
      <a:accent2>
        <a:srgbClr val="00ACEE"/>
      </a:accent2>
      <a:accent3>
        <a:srgbClr val="A5A5A5"/>
      </a:accent3>
      <a:accent4>
        <a:srgbClr val="BFD537"/>
      </a:accent4>
      <a:accent5>
        <a:srgbClr val="F37E2A"/>
      </a:accent5>
      <a:accent6>
        <a:srgbClr val="9A3591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6644</TotalTime>
  <Words>802</Words>
  <Application>Microsoft Office PowerPoint</Application>
  <PresentationFormat>Widescreen</PresentationFormat>
  <Paragraphs>138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Century Gothic</vt:lpstr>
      <vt:lpstr>Arial</vt:lpstr>
      <vt:lpstr>Calibri</vt:lpstr>
      <vt:lpstr>RCEF Template</vt:lpstr>
      <vt:lpstr>Mothering shaping the entrepreneurial identity of the next generation</vt:lpstr>
      <vt:lpstr>PhD Overview</vt:lpstr>
      <vt:lpstr>PhD Overview</vt:lpstr>
      <vt:lpstr>PhD Overview</vt:lpstr>
      <vt:lpstr>Early life stage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Mothering shaping the entrepreneurial identity of the next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Mothering shaping the entrepreneurial identity of the next generation</dc:title>
  <dc:creator>CORTEN Maarten</dc:creator>
  <cp:lastModifiedBy>BRICHAU Stijn</cp:lastModifiedBy>
  <cp:revision>43</cp:revision>
  <dcterms:created xsi:type="dcterms:W3CDTF">2018-09-13T13:28:59Z</dcterms:created>
  <dcterms:modified xsi:type="dcterms:W3CDTF">2024-04-26T08:13:27Z</dcterms:modified>
</cp:coreProperties>
</file>