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31"/>
  </p:notesMasterIdLst>
  <p:sldIdLst>
    <p:sldId id="280" r:id="rId5"/>
    <p:sldId id="345" r:id="rId6"/>
    <p:sldId id="322" r:id="rId7"/>
    <p:sldId id="406" r:id="rId8"/>
    <p:sldId id="405" r:id="rId9"/>
    <p:sldId id="312" r:id="rId10"/>
    <p:sldId id="323" r:id="rId11"/>
    <p:sldId id="404" r:id="rId12"/>
    <p:sldId id="304" r:id="rId13"/>
    <p:sldId id="408" r:id="rId14"/>
    <p:sldId id="387" r:id="rId15"/>
    <p:sldId id="388" r:id="rId16"/>
    <p:sldId id="389" r:id="rId17"/>
    <p:sldId id="410" r:id="rId18"/>
    <p:sldId id="390" r:id="rId19"/>
    <p:sldId id="391" r:id="rId20"/>
    <p:sldId id="321" r:id="rId21"/>
    <p:sldId id="394" r:id="rId22"/>
    <p:sldId id="395" r:id="rId23"/>
    <p:sldId id="396" r:id="rId24"/>
    <p:sldId id="399" r:id="rId25"/>
    <p:sldId id="402" r:id="rId26"/>
    <p:sldId id="401" r:id="rId27"/>
    <p:sldId id="356" r:id="rId28"/>
    <p:sldId id="411" r:id="rId29"/>
    <p:sldId id="264" r:id="rId3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IN Sebastien" initials="LS" lastIdx="12" clrIdx="0">
    <p:extLst>
      <p:ext uri="{19B8F6BF-5375-455C-9EA6-DF929625EA0E}">
        <p15:presenceInfo xmlns:p15="http://schemas.microsoft.com/office/powerpoint/2012/main" userId="S-1-5-21-725345543-1993962763-1060284298-13848" providerId="AD"/>
      </p:ext>
    </p:extLst>
  </p:cmAuthor>
  <p:cmAuthor id="2" name="FOWLER Brian" initials="FB" lastIdx="3" clrIdx="1">
    <p:extLst>
      <p:ext uri="{19B8F6BF-5375-455C-9EA6-DF929625EA0E}">
        <p15:presenceInfo xmlns:p15="http://schemas.microsoft.com/office/powerpoint/2012/main" userId="S-1-5-21-725345543-1993962763-1060284298-42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A2D"/>
    <a:srgbClr val="00FF00"/>
    <a:srgbClr val="FFFF00"/>
    <a:srgbClr val="00FFFF"/>
    <a:srgbClr val="FF00FF"/>
    <a:srgbClr val="4A206A"/>
    <a:srgbClr val="552579"/>
    <a:srgbClr val="F2F2F2"/>
    <a:srgbClr val="5A2781"/>
    <a:srgbClr val="F3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77958" autoAdjust="0"/>
  </p:normalViewPr>
  <p:slideViewPr>
    <p:cSldViewPr snapToGrid="0">
      <p:cViewPr varScale="1">
        <p:scale>
          <a:sx n="67" d="100"/>
          <a:sy n="67" d="100"/>
        </p:scale>
        <p:origin x="1214" y="38"/>
      </p:cViewPr>
      <p:guideLst/>
    </p:cSldViewPr>
  </p:slideViewPr>
  <p:notesTextViewPr>
    <p:cViewPr>
      <p:scale>
        <a:sx n="93" d="100"/>
        <a:sy n="9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AE577-6053-4B55-B57C-94DC6C8D6842}" type="datetimeFigureOut">
              <a:rPr lang="nl-BE" smtClean="0"/>
              <a:t>2/07/2025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43213-DD41-4ABE-8342-E2A4AAC9066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140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58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I make some assumptions about the distribution of preferences a mu and a sigma. </a:t>
            </a:r>
          </a:p>
          <a:p>
            <a:endParaRPr lang="en-US" dirty="0"/>
          </a:p>
          <a:p>
            <a:r>
              <a:rPr lang="en-US" dirty="0"/>
              <a:t>I draw from that distribution a bunch of times for each individual. </a:t>
            </a:r>
          </a:p>
          <a:p>
            <a:endParaRPr lang="en-US" dirty="0"/>
          </a:p>
          <a:p>
            <a:r>
              <a:rPr lang="en-US" dirty="0"/>
              <a:t>For each individual for each draw, I calculate the probability of matching the actual choice. </a:t>
            </a:r>
          </a:p>
          <a:p>
            <a:r>
              <a:rPr lang="en-US" dirty="0"/>
              <a:t>I take the average across each individual and then sum the probabilities per individual. </a:t>
            </a:r>
          </a:p>
          <a:p>
            <a:endParaRPr lang="en-US" dirty="0"/>
          </a:p>
          <a:p>
            <a:r>
              <a:rPr lang="en-US" dirty="0"/>
              <a:t>I take the log of that sum. </a:t>
            </a:r>
          </a:p>
          <a:p>
            <a:endParaRPr lang="en-US" dirty="0"/>
          </a:p>
          <a:p>
            <a:r>
              <a:rPr lang="en-US" dirty="0"/>
              <a:t>I do that many times for different parameters (mu and sigma) and then use the distributional assumptions that maximize the log-likelihood of matching the observations. Is that right?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10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79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56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21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42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4130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In the latent class model, I assume that the sample is made up of a distinct preference types. For each individual, I estimate how likely they are to belong to each type based on how well each class explains their observed choices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51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905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247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1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43213-DD41-4ABE-8342-E2A4AAC9066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639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4279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4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001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the results of the first experiment to make a D-efficient experimental design, which means that we can improve the amount of information we get from the DCE.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use the last points here to speculate a bit on whether expectations can change adoption behavior.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expectations of high price variability correlates with a preference for smart charging, then it might be a good idea to publicize plans for dynamic tariffs. </a:t>
            </a: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842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345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040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20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803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74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endParaRPr lang="en-US" b="0" dirty="0">
              <a:effectLst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66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38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00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399b89fe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5" name="Google Shape;95;g122399b89f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76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6367C60C-8FA9-3649-9CBA-9F9D45D2E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BE" sz="700" b="0" i="0" smtClean="0">
                <a:solidFill>
                  <a:schemeClr val="tx1"/>
                </a:solidFill>
                <a:effectLst/>
                <a:latin typeface="Futura Book" panose="020B0602020204020303" pitchFamily="34" charset="-79"/>
                <a:cs typeface="Futura Book" panose="020B0602020204020303" pitchFamily="34" charset="-79"/>
              </a:defRPr>
            </a:lvl1pPr>
          </a:lstStyle>
          <a:p>
            <a:r>
              <a:rPr lang="nl-BE"/>
              <a:t>00 </a:t>
            </a:r>
            <a:r>
              <a:rPr lang="nl-BE">
                <a:solidFill>
                  <a:srgbClr val="A70A2D"/>
                </a:solidFill>
              </a:rPr>
              <a:t>I</a:t>
            </a:r>
            <a:r>
              <a:rPr lang="nl-BE"/>
              <a:t> naam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32F4603-155E-5D46-A059-58DEE4D38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8780" y="3145790"/>
            <a:ext cx="5156200" cy="45085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2B9135A-07F0-7A47-BC87-A7A3157A7A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2214" y="6139616"/>
            <a:ext cx="1541586" cy="3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4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B4AEE-EA93-C641-91AF-B1928DBD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194C1B6-F641-4745-A9ED-67AB58281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6A1E91-0BCC-4941-9915-DE4836AB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9437-A59D-0149-85ED-41B3E69D2FD3}" type="datetimeFigureOut">
              <a:rPr lang="nl-BE" smtClean="0"/>
              <a:t>2/07/2025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E08D84-2237-9849-932F-E85AE50F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B76FE1-A82E-234C-A411-F81F7240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B3CA1-A982-5945-87A1-EC5E2369E38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72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C15064-772F-C141-8A7E-C579C6D52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C3C2A2-A23A-F74B-BD61-392C1DF45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891306-3359-374B-9207-7AE18102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9437-A59D-0149-85ED-41B3E69D2FD3}" type="datetimeFigureOut">
              <a:rPr lang="nl-BE" smtClean="0"/>
              <a:t>2/07/2025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9BC24C-C3F3-E34C-A57C-EAEAB7C2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8C6FCF-B59B-794F-B99F-49F742D7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B3CA1-A982-5945-87A1-EC5E2369E38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77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8F76ACA-E68B-C24B-8D9B-2960B7FFDA9A}"/>
              </a:ext>
            </a:extLst>
          </p:cNvPr>
          <p:cNvSpPr/>
          <p:nvPr userDrawn="1"/>
        </p:nvSpPr>
        <p:spPr>
          <a:xfrm>
            <a:off x="167640" y="157480"/>
            <a:ext cx="11856720" cy="6543040"/>
          </a:xfrm>
          <a:prstGeom prst="rect">
            <a:avLst/>
          </a:prstGeom>
          <a:solidFill>
            <a:srgbClr val="A70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659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4157C4A-68E0-1C46-A1D4-83168E3DAF92}"/>
              </a:ext>
            </a:extLst>
          </p:cNvPr>
          <p:cNvSpPr/>
          <p:nvPr userDrawn="1"/>
        </p:nvSpPr>
        <p:spPr>
          <a:xfrm>
            <a:off x="167640" y="157480"/>
            <a:ext cx="11856720" cy="6543040"/>
          </a:xfrm>
          <a:prstGeom prst="rect">
            <a:avLst/>
          </a:prstGeom>
          <a:solidFill>
            <a:srgbClr val="F3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B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4A3C9ECA-E2A9-4947-9DB8-187439B58D2D}"/>
              </a:ext>
            </a:extLst>
          </p:cNvPr>
          <p:cNvSpPr/>
          <p:nvPr userDrawn="1"/>
        </p:nvSpPr>
        <p:spPr>
          <a:xfrm>
            <a:off x="167640" y="157480"/>
            <a:ext cx="11856720" cy="654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3BD0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769CF30-760E-0D43-B801-215663686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88" y="4206240"/>
            <a:ext cx="2041424" cy="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A2F7E-C443-E046-8521-FE401A8C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461496-49A4-C048-B745-FC84C885D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26BF62-0486-2F41-9C11-915374CDC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6FE9BB-A50B-1940-A6DA-FDDF9A17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70AACE-561A-D644-82B6-6BC958331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D4DAA6E-2C43-094B-A1AF-BC64CA97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9437-A59D-0149-85ED-41B3E69D2FD3}" type="datetimeFigureOut">
              <a:rPr lang="nl-BE" smtClean="0"/>
              <a:t>2/07/2025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028E1E3-EDD1-9F4D-A640-7DD947DC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4963291-0A74-0B4D-AABF-CD4BDBC4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B3CA1-A982-5945-87A1-EC5E2369E38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17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CB3B-65A7-C940-B77E-757C9F91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11A433-C955-AE4F-B9BA-391D48FB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9437-A59D-0149-85ED-41B3E69D2FD3}" type="datetimeFigureOut">
              <a:rPr lang="nl-BE" smtClean="0"/>
              <a:t>2/07/2025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5105D0-22C0-3145-B640-C5645575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4606FA-3B93-7644-87DA-A8513904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B3CA1-A982-5945-87A1-EC5E2369E38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483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993657-E57C-2745-A6D0-ABE72889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9437-A59D-0149-85ED-41B3E69D2FD3}" type="datetimeFigureOut">
              <a:rPr lang="nl-BE" smtClean="0"/>
              <a:t>2/07/2025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1A715B-1DFC-134C-A8BB-52A46CF1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C78337-93A1-BC43-9D77-B7F9A842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B3CA1-A982-5945-87A1-EC5E2369E38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509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92175-72CF-414C-A78A-357D3A55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87571C-5D82-3B4F-9888-7EEC56EC5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D216F4-BB1D-FD41-8BF4-D3150194D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A2CB78-CE84-AE46-BDD4-D8ECD876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9437-A59D-0149-85ED-41B3E69D2FD3}" type="datetimeFigureOut">
              <a:rPr lang="nl-BE" smtClean="0"/>
              <a:t>2/07/2025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CADF0C-14C9-6649-A7C0-C948523D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B97790-2FDE-014B-84F4-17267CCA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B3CA1-A982-5945-87A1-EC5E2369E38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52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15E52-7ADE-C647-B118-28E3A55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1A0241-CC55-FB46-ACE5-2BAA06D0B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09491E-D838-D445-AEE1-028ECD8B0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EBB433-A7B3-F148-8488-EECAA69E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9437-A59D-0149-85ED-41B3E69D2FD3}" type="datetimeFigureOut">
              <a:rPr lang="nl-BE" smtClean="0"/>
              <a:t>2/07/2025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98E31F-F083-254A-B1BF-93D4F00B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0539A5-039C-9A4A-B6C6-A72C644A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B3CA1-A982-5945-87A1-EC5E2369E38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49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63E619-24BE-184B-8ED0-9CDF81EBE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BE" sz="700" b="0" i="0" smtClean="0">
                <a:solidFill>
                  <a:schemeClr val="tx1"/>
                </a:solidFill>
                <a:effectLst/>
                <a:latin typeface="Futura Book" panose="020B0602020204020303" pitchFamily="34" charset="-79"/>
                <a:cs typeface="Futura Book" panose="020B0602020204020303" pitchFamily="34" charset="-79"/>
              </a:defRPr>
            </a:lvl1pPr>
          </a:lstStyle>
          <a:p>
            <a:r>
              <a:rPr lang="nl-BE"/>
              <a:t>00 </a:t>
            </a:r>
            <a:r>
              <a:rPr lang="nl-BE">
                <a:solidFill>
                  <a:srgbClr val="A70A2D"/>
                </a:solidFill>
              </a:rPr>
              <a:t>I</a:t>
            </a:r>
            <a:r>
              <a:rPr lang="nl-BE"/>
              <a:t> naam presentatie</a:t>
            </a:r>
          </a:p>
        </p:txBody>
      </p:sp>
    </p:spTree>
    <p:extLst>
      <p:ext uri="{BB962C8B-B14F-4D97-AF65-F5344CB8AC3E}">
        <p14:creationId xmlns:p14="http://schemas.microsoft.com/office/powerpoint/2010/main" val="6778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sciencedirect.com/science/article/pii/S092180091300325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11.docx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0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3.docx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4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16.docx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5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18.docx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7.doc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f.org/publications/working-papers/bridging-the-energy-efficiency-gap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80/00036846.2022.2030043" TargetMode="External"/><Relationship Id="rId5" Type="http://schemas.openxmlformats.org/officeDocument/2006/relationships/hyperlink" Target="https://doi.org/10.1016/j.ecolecon.2013.10.015" TargetMode="External"/><Relationship Id="rId4" Type="http://schemas.openxmlformats.org/officeDocument/2006/relationships/hyperlink" Target="https://www.jstor.org/stable/300331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DC395D-3CCC-EA89-C3F1-0840AA5EA0F6}"/>
              </a:ext>
            </a:extLst>
          </p:cNvPr>
          <p:cNvSpPr txBox="1"/>
          <p:nvPr/>
        </p:nvSpPr>
        <p:spPr>
          <a:xfrm>
            <a:off x="330974" y="1430853"/>
            <a:ext cx="1173101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Futura" panose="020B0602020204020303"/>
                <a:cs typeface="Futura" panose="020B0602020204020303"/>
              </a:rPr>
              <a:t>Driver Preferences for Investment in Flexible Electric Vehicle Charging</a:t>
            </a:r>
            <a:endParaRPr lang="nl-BE" sz="4000" b="1" dirty="0">
              <a:latin typeface="Futura" panose="020B0602020204020303"/>
              <a:cs typeface="Futura" panose="020B06020202040203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8C2D3-DD55-4438-B69F-04542B3A4DB7}"/>
              </a:ext>
            </a:extLst>
          </p:cNvPr>
          <p:cNvSpPr txBox="1"/>
          <p:nvPr/>
        </p:nvSpPr>
        <p:spPr>
          <a:xfrm>
            <a:off x="4205612" y="3757514"/>
            <a:ext cx="37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 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63595-ACA4-485F-B8B6-FB6AE7E54CBA}"/>
              </a:ext>
            </a:extLst>
          </p:cNvPr>
          <p:cNvSpPr txBox="1"/>
          <p:nvPr/>
        </p:nvSpPr>
        <p:spPr>
          <a:xfrm>
            <a:off x="2760733" y="4725855"/>
            <a:ext cx="667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Brian Fowler, Steven Van Passel, Pieter </a:t>
            </a:r>
            <a:r>
              <a:rPr lang="en-US" dirty="0" err="1"/>
              <a:t>Valkering</a:t>
            </a:r>
            <a:r>
              <a:rPr lang="en-US" dirty="0"/>
              <a:t>, Sebastien </a:t>
            </a:r>
            <a:r>
              <a:rPr lang="en-US" dirty="0" err="1"/>
              <a:t>Lizin</a:t>
            </a:r>
            <a:endParaRPr lang="en-US" cap="all" dirty="0"/>
          </a:p>
        </p:txBody>
      </p:sp>
      <p:pic>
        <p:nvPicPr>
          <p:cNvPr id="4098" name="Picture 2" descr="https://attachment.outlook.live.net/owa/MSA%3A2ffd6b940eb7d330e24be192fb188c411bdb31d607e5c44c14d145a8cf060e8b%40shadow.outlook.com/service.svc/s/GetAttachmentThumbnail?id=AQMkAGM4YzkwMAItOTU1ADctNDI0OS0wMAItMDAKAEYAAAMsrFgDqH5PRJZEGvWF4i5pBwAY6ORwFcNvSJphX%2Fy2SbMYAAACAQkAAAAY6ORwFcNvSJphX%2Fy2SbMYAAAAhFmzzAAAAAESABAAU2aC13K4UEOoIDnK84UzfA%3D%3D&amp;thumbnailType=2&amp;isc=1&amp;token=eyJhbGciOiJSUzI1NiIsImtpZCI6IjczRkI5QkJFRjYzNjc4RDRGN0U4NEI0NDBCQUJCMTJBMzM5RDlGOTgiLCJ0eXAiOiJKV1QiLCJ4NXQiOiJjX3VidnZZMmVOVDM2RXRFQzZ1eEtqT2RuNWcifQ.eyJvcmlnaW4iOiJodHRwczovL291dGxvb2sub2ZmaWNlLmNvbSIsInVjIjoiOTI5ZmY3NTY5YmE4NGY2YWE2ODk3OTcxZDM4ZGQ2MTEiLCJ2ZXIiOiJFeGNoYW5nZS5DYWxsYmFjay5WMSIsImFwcGN0eHNlbmRlciI6Ik93YURvd25sb2FkQDg0ZGY5ZTdmLWU5ZjYtNDBhZi1iNDM1LWFhYWFhYWFhYWFhYSIsImlzc3JpbmciOiJXVyIsImFwcGN0eCI6IntcIm1zZXhjaHByb3RcIjpcIm93YVwiLFwicHVpZFwiOlwiLTM5Nzg2NDg3OTMyOTk1OTg3NzVcIixcInNjb3BlXCI6XCJPd2FEb3dubG9hZFwiLFwib2lkXCI6XCJjOGM5MDAwMC05NTU3LTQyNDktMDAwMC0wMDAwMDAwMDAwMDBcIixcInByaW1hcnlzaWRcIjpcIlMtMS0yODI3LTMzNjg2MTU5MzYtMjUwNTUyMzc4NVwifSIsIm5iZiI6MTcwMTE3OTA2MSwiZXhwIjoxNzAxMTc5NjYxLCJpc3MiOiIwMDAwMDAwMi0wMDAwLTBmZjEtY2UwMC0wMDAwMDAwMDAwMDBAODRkZjllN2YtZTlmNi00MGFmLWI0MzUtYWFhYWFhYWFhYWFhIiwiYXVkIjoiMDAwMDAwMDItMDAwMC0wZmYxLWNlMDAtMDAwMDAwMDAwMDAwL2F0dGFjaG1lbnQub3V0bG9vay5saXZlLm5ldEA4NGRmOWU3Zi1lOWY2LTQwYWYtYjQzNS1hYWFhYWFhYWFhYWEiLCJoYXBwIjoib3dhIn0.vQ7hUl6lYgjWc6FJ_B0byUhoHuh7qHG-zv4uouMXd4mOWA5kKQxT9EA373kVNvBD7ZG44Xp2xnlzq6vVpZzAdYq72VI7athHVTczGUmxN9j2TpMC6I37g-OQFu36ZGcsbrLawmOjHZ2bD5-Q60dWjlKqfZKC_i6yJ9FC1PbO01aXvqb0MUlNerR9jDp4_5xGa0XufdBBuwqzgG3qfVz5axwubgDvCViOnmIanybKqrtNEOWjfFjhf0ei1zhcAcMqiWOBgSOaSn3E8SneSePh5VGIrVTsklrV3bnCoooab1oUS2xQNkorkvGmW0gSnEsw_U6dPvISm6g9iaAfyDaEfw&amp;X-OWA-CANARY=X-OWA-CANARY_cookie_is_null_or_empty&amp;owa=outlook.office.com&amp;scriptVer=20231117004.12&amp;animation=true&amp;persistenceId=9858b365-2f93-4688-903a-0d617bdebe68">
            <a:extLst>
              <a:ext uri="{FF2B5EF4-FFF2-40B4-BE49-F238E27FC236}">
                <a16:creationId xmlns:a16="http://schemas.microsoft.com/office/drawing/2014/main" id="{05F6C57D-34B9-4CC2-AB07-B64F45A6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28" y="5601863"/>
            <a:ext cx="4295581" cy="9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B3D50-C0FA-43E4-8979-A08F7D63B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91" y="5278748"/>
            <a:ext cx="1535679" cy="12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79AC913-8B71-4216-A802-2D25CC454520}"/>
              </a:ext>
            </a:extLst>
          </p:cNvPr>
          <p:cNvSpPr/>
          <p:nvPr/>
        </p:nvSpPr>
        <p:spPr>
          <a:xfrm>
            <a:off x="523240" y="265263"/>
            <a:ext cx="1084961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Model specification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69ABE01-2AF9-45BD-AAE9-26AFC7F1EFBA}"/>
                  </a:ext>
                </a:extLst>
              </p:cNvPr>
              <p:cNvSpPr/>
              <p:nvPr/>
            </p:nvSpPr>
            <p:spPr>
              <a:xfrm>
                <a:off x="523240" y="921056"/>
                <a:ext cx="8711921" cy="720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/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𝑃𝑟𝑖𝑐𝑒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𝐴𝑛𝑛𝑢𝑎𝑙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𝑟𝑒𝑤𝑎𝑟𝑑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69ABE01-2AF9-45BD-AAE9-26AFC7F1E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" y="921056"/>
                <a:ext cx="8711921" cy="720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D0B634F-77E5-4A25-8F65-1CE3E959798B}"/>
              </a:ext>
            </a:extLst>
          </p:cNvPr>
          <p:cNvSpPr/>
          <p:nvPr/>
        </p:nvSpPr>
        <p:spPr>
          <a:xfrm>
            <a:off x="523240" y="1641510"/>
            <a:ext cx="5557318" cy="493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en-US" i="1" baseline="-25000" dirty="0" err="1">
                <a:latin typeface="Calibri" panose="020F0502020204030204" pitchFamily="34" charset="0"/>
                <a:ea typeface="Calibri" panose="020F0502020204030204" pitchFamily="34" charset="0"/>
              </a:rPr>
              <a:t>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is 1 if individual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chooses alternative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j,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0 otherwise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i="1" dirty="0" err="1"/>
              <a:t>X</a:t>
            </a:r>
            <a:r>
              <a:rPr lang="en-US" i="1" baseline="-25000" dirty="0" err="1"/>
              <a:t>ijk</a:t>
            </a:r>
            <a:r>
              <a:rPr lang="en-US" i="1" dirty="0"/>
              <a:t>​</a:t>
            </a:r>
            <a:r>
              <a:rPr lang="en-US" dirty="0"/>
              <a:t>​​ denotes the level of feature </a:t>
            </a:r>
            <a:r>
              <a:rPr lang="en-US" i="1" dirty="0"/>
              <a:t>k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β</a:t>
            </a:r>
            <a:r>
              <a:rPr lang="en-US" i="1" baseline="-25000" dirty="0"/>
              <a:t>k</a:t>
            </a:r>
            <a:r>
              <a:rPr lang="en-US" dirty="0"/>
              <a:t>​​​ reflects the population mean utility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i="1" dirty="0"/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i="1" dirty="0" err="1"/>
              <a:t>σ</a:t>
            </a:r>
            <a:r>
              <a:rPr lang="en-US" i="1" baseline="-25000" dirty="0" err="1"/>
              <a:t>k</a:t>
            </a:r>
            <a:r>
              <a:rPr lang="en-US" i="1" dirty="0"/>
              <a:t>​</a:t>
            </a:r>
            <a:r>
              <a:rPr lang="en-US" i="1" dirty="0" err="1"/>
              <a:t>v</a:t>
            </a:r>
            <a:r>
              <a:rPr lang="en-US" i="1" baseline="-25000" dirty="0" err="1"/>
              <a:t>ik</a:t>
            </a:r>
            <a:r>
              <a:rPr lang="en-US" dirty="0"/>
              <a:t> ​captures individual-level deviations</a:t>
            </a:r>
          </a:p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dirty="0"/>
              <a:t>Feature preferences vary across individuals - using simulated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168886-43D5-41CC-B42B-5C84AA37180A}"/>
                  </a:ext>
                </a:extLst>
              </p:cNvPr>
              <p:cNvSpPr/>
              <p:nvPr/>
            </p:nvSpPr>
            <p:spPr>
              <a:xfrm>
                <a:off x="6080558" y="1641510"/>
                <a:ext cx="5557318" cy="4100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300000"/>
                  </a:lnSpc>
                  <a:buFont typeface="Arial" panose="020B0604020202020204" pitchFamily="34" charset="0"/>
                  <a:buChar char="•"/>
                </a:pPr>
                <a:r>
                  <a:rPr lang="en-US" i="1" dirty="0"/>
                  <a:t>r</a:t>
                </a:r>
                <a:r>
                  <a:rPr lang="en-US" dirty="0"/>
                  <a:t> represents the IDR</a:t>
                </a:r>
              </a:p>
              <a:p>
                <a:pPr marL="285750" indent="-285750">
                  <a:lnSpc>
                    <a:spcPct val="3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is the average driver sensitivity to the net annualized cost of ownership</a:t>
                </a:r>
              </a:p>
              <a:p>
                <a:pPr marL="285750" indent="-285750">
                  <a:lnSpc>
                    <a:spcPct val="3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L is 10 year lifetime </a:t>
                </a:r>
              </a:p>
              <a:p>
                <a:pPr marL="285750" indent="-285750">
                  <a:lnSpc>
                    <a:spcPct val="3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Adapted utility function from </a:t>
                </a:r>
                <a:r>
                  <a:rPr lang="en-US" dirty="0">
                    <a:hlinkClick r:id="rId4"/>
                  </a:rPr>
                  <a:t>Min et al. (2014)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168886-43D5-41CC-B42B-5C84AA371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558" y="1641510"/>
                <a:ext cx="5557318" cy="4100481"/>
              </a:xfrm>
              <a:prstGeom prst="rect">
                <a:avLst/>
              </a:prstGeom>
              <a:blipFill>
                <a:blip r:embed="rId5"/>
                <a:stretch>
                  <a:fillRect l="-658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69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D1E662-DD0B-4A11-837D-002DE0323225}"/>
              </a:ext>
            </a:extLst>
          </p:cNvPr>
          <p:cNvSpPr/>
          <p:nvPr/>
        </p:nvSpPr>
        <p:spPr>
          <a:xfrm>
            <a:off x="606285" y="549163"/>
            <a:ext cx="317266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7CEDADA-DF51-4FC7-9767-A822E4D87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12510"/>
              </p:ext>
            </p:extLst>
          </p:nvPr>
        </p:nvGraphicFramePr>
        <p:xfrm>
          <a:off x="606285" y="1166341"/>
          <a:ext cx="7106578" cy="51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Document" r:id="rId4" imgW="5973206" imgH="4323035" progId="Word.Document.12">
                  <p:embed/>
                </p:oleObj>
              </mc:Choice>
              <mc:Fallback>
                <p:oleObj name="Document" r:id="rId4" imgW="5973206" imgH="4323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285" y="1166341"/>
                        <a:ext cx="7106578" cy="51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3FDBF2-E1F7-46E5-B733-D23BD9D4BA1D}"/>
              </a:ext>
            </a:extLst>
          </p:cNvPr>
          <p:cNvSpPr txBox="1"/>
          <p:nvPr/>
        </p:nvSpPr>
        <p:spPr>
          <a:xfrm>
            <a:off x="7174523" y="1794257"/>
            <a:ext cx="4652387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28.5% discount rate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Utility gained from adopting three charging features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Significant heterogeneity from charging features</a:t>
            </a:r>
          </a:p>
        </p:txBody>
      </p:sp>
    </p:spTree>
    <p:extLst>
      <p:ext uri="{BB962C8B-B14F-4D97-AF65-F5344CB8AC3E}">
        <p14:creationId xmlns:p14="http://schemas.microsoft.com/office/powerpoint/2010/main" val="14678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7CEDADA-DF51-4FC7-9767-A822E4D87E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285" y="1166341"/>
          <a:ext cx="7106578" cy="51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Document" r:id="rId4" imgW="5973206" imgH="4323035" progId="Word.Document.12">
                  <p:embed/>
                </p:oleObj>
              </mc:Choice>
              <mc:Fallback>
                <p:oleObj name="Document" r:id="rId4" imgW="5973206" imgH="4323035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7CEDADA-DF51-4FC7-9767-A822E4D87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285" y="1166341"/>
                        <a:ext cx="7106578" cy="51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79A57FD-93B0-4D8B-BD1C-83C98C0F5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08188"/>
              </p:ext>
            </p:extLst>
          </p:nvPr>
        </p:nvGraphicFramePr>
        <p:xfrm>
          <a:off x="606285" y="1166341"/>
          <a:ext cx="7106578" cy="51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Document" r:id="rId6" imgW="5973206" imgH="4323035" progId="Word.Document.12">
                  <p:embed/>
                </p:oleObj>
              </mc:Choice>
              <mc:Fallback>
                <p:oleObj name="Document" r:id="rId6" imgW="5973206" imgH="4323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285" y="1166341"/>
                        <a:ext cx="7106578" cy="51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847738-E649-43B4-96DB-528E940A6B7E}"/>
              </a:ext>
            </a:extLst>
          </p:cNvPr>
          <p:cNvSpPr txBox="1"/>
          <p:nvPr/>
        </p:nvSpPr>
        <p:spPr>
          <a:xfrm>
            <a:off x="7174523" y="1794257"/>
            <a:ext cx="4652387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28.5% discount rate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Utility gained from adopting three charging features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Significant heterogeneity from charging features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D4E36-B1B5-4940-A5FE-2EE78563D630}"/>
              </a:ext>
            </a:extLst>
          </p:cNvPr>
          <p:cNvSpPr/>
          <p:nvPr/>
        </p:nvSpPr>
        <p:spPr>
          <a:xfrm>
            <a:off x="606285" y="549163"/>
            <a:ext cx="317266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6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7CEDADA-DF51-4FC7-9767-A822E4D87E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285" y="1166341"/>
          <a:ext cx="7106578" cy="51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Document" r:id="rId4" imgW="5973206" imgH="4323035" progId="Word.Document.12">
                  <p:embed/>
                </p:oleObj>
              </mc:Choice>
              <mc:Fallback>
                <p:oleObj name="Document" r:id="rId4" imgW="5973206" imgH="4323035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7CEDADA-DF51-4FC7-9767-A822E4D87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285" y="1166341"/>
                        <a:ext cx="7106578" cy="51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7829D2-7B44-4719-B6A2-68BEE9FE1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51188"/>
              </p:ext>
            </p:extLst>
          </p:nvPr>
        </p:nvGraphicFramePr>
        <p:xfrm>
          <a:off x="606285" y="1166341"/>
          <a:ext cx="7106578" cy="51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Document" r:id="rId6" imgW="5973206" imgH="4323035" progId="Word.Document.12">
                  <p:embed/>
                </p:oleObj>
              </mc:Choice>
              <mc:Fallback>
                <p:oleObj name="Document" r:id="rId6" imgW="5973206" imgH="4323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285" y="1166341"/>
                        <a:ext cx="7106578" cy="51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F34B6E-B069-4F6B-9361-2878B27497BE}"/>
              </a:ext>
            </a:extLst>
          </p:cNvPr>
          <p:cNvSpPr txBox="1"/>
          <p:nvPr/>
        </p:nvSpPr>
        <p:spPr>
          <a:xfrm>
            <a:off x="7174523" y="1794257"/>
            <a:ext cx="4742822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28.5% discount rate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Utility gained from adopting three charging features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Significant heterogeneity from charging features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1C469-E618-4F7F-8D30-6976C48D17C8}"/>
              </a:ext>
            </a:extLst>
          </p:cNvPr>
          <p:cNvSpPr/>
          <p:nvPr/>
        </p:nvSpPr>
        <p:spPr>
          <a:xfrm>
            <a:off x="606285" y="549163"/>
            <a:ext cx="317266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2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7CEDADA-DF51-4FC7-9767-A822E4D87EC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6285" y="1166341"/>
          <a:ext cx="7106578" cy="51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Document" r:id="rId4" imgW="5973206" imgH="4323035" progId="Word.Document.12">
                  <p:embed/>
                </p:oleObj>
              </mc:Choice>
              <mc:Fallback>
                <p:oleObj name="Document" r:id="rId4" imgW="5973206" imgH="4323035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7CEDADA-DF51-4FC7-9767-A822E4D87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285" y="1166341"/>
                        <a:ext cx="7106578" cy="51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2DB92501-CCE6-4894-B8D2-0A35DD25F86C}"/>
              </a:ext>
            </a:extLst>
          </p:cNvPr>
          <p:cNvSpPr/>
          <p:nvPr/>
        </p:nvSpPr>
        <p:spPr>
          <a:xfrm>
            <a:off x="3932837" y="3137399"/>
            <a:ext cx="890372" cy="583202"/>
          </a:xfrm>
          <a:prstGeom prst="ellipse">
            <a:avLst/>
          </a:prstGeom>
          <a:noFill/>
          <a:ln w="57150">
            <a:solidFill>
              <a:srgbClr val="A70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7DDC68-DD8A-4D80-AED7-4A68435C1CBB}"/>
              </a:ext>
            </a:extLst>
          </p:cNvPr>
          <p:cNvCxnSpPr>
            <a:cxnSpLocks/>
          </p:cNvCxnSpPr>
          <p:nvPr/>
        </p:nvCxnSpPr>
        <p:spPr>
          <a:xfrm flipV="1">
            <a:off x="4799181" y="2682910"/>
            <a:ext cx="2465777" cy="7460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FBB6A5-7A8F-4C9E-843A-143833D370C8}"/>
                  </a:ext>
                </a:extLst>
              </p:cNvPr>
              <p:cNvSpPr/>
              <p:nvPr/>
            </p:nvSpPr>
            <p:spPr>
              <a:xfrm>
                <a:off x="7563531" y="2284975"/>
                <a:ext cx="2652136" cy="531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𝐞𝐱𝐩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⁡(</m:t>
                        </m:r>
                        <m:r>
                          <a:rPr lang="el-G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𝒔𝒐𝒍𝒂𝒓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𝐞𝐱𝐩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𝒔𝒐𝒍𝒂𝒓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≈ 0.605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FBB6A5-7A8F-4C9E-843A-143833D37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31" y="2284975"/>
                <a:ext cx="2652136" cy="531940"/>
              </a:xfrm>
              <a:prstGeom prst="rect">
                <a:avLst/>
              </a:prstGeom>
              <a:blipFill>
                <a:blip r:embed="rId6"/>
                <a:stretch>
                  <a:fillRect r="-114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A8294FA-610A-49FF-ADE3-C0C18E0F5FCB}"/>
              </a:ext>
            </a:extLst>
          </p:cNvPr>
          <p:cNvSpPr/>
          <p:nvPr/>
        </p:nvSpPr>
        <p:spPr>
          <a:xfrm>
            <a:off x="7264958" y="3259846"/>
            <a:ext cx="4551904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/>
              <a:t>P</a:t>
            </a:r>
            <a:r>
              <a:rPr lang="en-US" b="1" dirty="0"/>
              <a:t> = The average probability of  a survey-taker choosing a charger with solar charging over a baseline charger with no features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EB603-36E5-4EDF-9184-29D0ACE6CC50}"/>
              </a:ext>
            </a:extLst>
          </p:cNvPr>
          <p:cNvSpPr/>
          <p:nvPr/>
        </p:nvSpPr>
        <p:spPr>
          <a:xfrm>
            <a:off x="606285" y="549163"/>
            <a:ext cx="317266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5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7CEDADA-DF51-4FC7-9767-A822E4D87E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285" y="1166341"/>
          <a:ext cx="7106578" cy="51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Document" r:id="rId4" imgW="5973206" imgH="4323035" progId="Word.Document.12">
                  <p:embed/>
                </p:oleObj>
              </mc:Choice>
              <mc:Fallback>
                <p:oleObj name="Document" r:id="rId4" imgW="5973206" imgH="4323035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7CEDADA-DF51-4FC7-9767-A822E4D87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285" y="1166341"/>
                        <a:ext cx="7106578" cy="51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D57FE8-C998-477E-A706-98BBF9C5F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128357"/>
              </p:ext>
            </p:extLst>
          </p:nvPr>
        </p:nvGraphicFramePr>
        <p:xfrm>
          <a:off x="606285" y="1166341"/>
          <a:ext cx="7106578" cy="514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Document" r:id="rId6" imgW="5973206" imgH="4323035" progId="Word.Document.12">
                  <p:embed/>
                </p:oleObj>
              </mc:Choice>
              <mc:Fallback>
                <p:oleObj name="Document" r:id="rId6" imgW="5973206" imgH="4323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285" y="1166341"/>
                        <a:ext cx="7106578" cy="514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6D627D-1BED-48F6-BFE2-5FDD755FFB44}"/>
              </a:ext>
            </a:extLst>
          </p:cNvPr>
          <p:cNvSpPr txBox="1"/>
          <p:nvPr/>
        </p:nvSpPr>
        <p:spPr>
          <a:xfrm>
            <a:off x="7174523" y="1794257"/>
            <a:ext cx="4652387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28.5% discount rate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Utility gained from adopting three charging features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Significant heterogeneity from charging features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4D3A1C-9069-4A6D-BFB3-5DE5AEFB25F9}"/>
              </a:ext>
            </a:extLst>
          </p:cNvPr>
          <p:cNvSpPr/>
          <p:nvPr/>
        </p:nvSpPr>
        <p:spPr>
          <a:xfrm>
            <a:off x="606285" y="549163"/>
            <a:ext cx="317266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6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79AC913-8B71-4216-A802-2D25CC454520}"/>
              </a:ext>
            </a:extLst>
          </p:cNvPr>
          <p:cNvSpPr/>
          <p:nvPr/>
        </p:nvSpPr>
        <p:spPr>
          <a:xfrm>
            <a:off x="523240" y="592337"/>
            <a:ext cx="1084961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Model specification – Latent class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B9C935-2936-4170-840F-61DFF43C53AC}"/>
                  </a:ext>
                </a:extLst>
              </p:cNvPr>
              <p:cNvSpPr/>
              <p:nvPr/>
            </p:nvSpPr>
            <p:spPr>
              <a:xfrm>
                <a:off x="523240" y="1427486"/>
                <a:ext cx="9746902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/>
                    </m:nary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𝑘𝑐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𝑃𝑟𝑖𝑐𝑒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𝐴𝑛𝑛𝑢𝑎𝑙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𝑟𝑒𝑤𝑎𝑟𝑑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B9C935-2936-4170-840F-61DFF43C5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" y="1427486"/>
                <a:ext cx="9746902" cy="582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616297-7574-42EF-9215-1C802C01B953}"/>
                  </a:ext>
                </a:extLst>
              </p:cNvPr>
              <p:cNvSpPr/>
              <p:nvPr/>
            </p:nvSpPr>
            <p:spPr>
              <a:xfrm>
                <a:off x="523240" y="4180962"/>
                <a:ext cx="2771913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fNam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/>
                                <m:e/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fNam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616297-7574-42EF-9215-1C802C01B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" y="4180962"/>
                <a:ext cx="2771913" cy="78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0B634F-77E5-4A25-8F65-1CE3E959798B}"/>
                  </a:ext>
                </a:extLst>
              </p:cNvPr>
              <p:cNvSpPr/>
              <p:nvPr/>
            </p:nvSpPr>
            <p:spPr>
              <a:xfrm>
                <a:off x="523240" y="2356633"/>
                <a:ext cx="4629088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V</a:t>
                </a:r>
                <a:r>
                  <a:rPr lang="en-US" i="1" baseline="-25000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ij|c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</a:rPr>
                  <a:t> is the deterministic component of utility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β</a:t>
                </a:r>
                <a:r>
                  <a:rPr lang="en-US" i="1" baseline="-25000" dirty="0"/>
                  <a:t>kc</a:t>
                </a:r>
                <a:r>
                  <a:rPr lang="en-US" dirty="0"/>
                  <a:t>​​​ reflects the class mean utility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X</a:t>
                </a:r>
                <a:r>
                  <a:rPr lang="en-US" i="1" baseline="-25000" dirty="0" err="1"/>
                  <a:t>ijk</a:t>
                </a:r>
                <a:r>
                  <a:rPr lang="en-US" i="1" dirty="0"/>
                  <a:t>​</a:t>
                </a:r>
                <a:r>
                  <a:rPr lang="en-US" dirty="0"/>
                  <a:t>​​ denotes the level of feature </a:t>
                </a:r>
                <a:r>
                  <a:rPr lang="en-US" i="1" dirty="0"/>
                  <a:t>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represents the IDR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Feature preferences vary across classes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0B634F-77E5-4A25-8F65-1CE3E9597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" y="2356633"/>
                <a:ext cx="4629088" cy="1477328"/>
              </a:xfrm>
              <a:prstGeom prst="rect">
                <a:avLst/>
              </a:prstGeom>
              <a:blipFill>
                <a:blip r:embed="rId5"/>
                <a:stretch>
                  <a:fillRect l="-922" t="-2479" r="-527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6422A6D-13CB-4E14-BF1C-82E38177235E}"/>
              </a:ext>
            </a:extLst>
          </p:cNvPr>
          <p:cNvSpPr/>
          <p:nvPr/>
        </p:nvSpPr>
        <p:spPr>
          <a:xfrm>
            <a:off x="523240" y="5430514"/>
            <a:ext cx="9233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i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is the probability that individual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belongs to class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en-US" i="1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​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​ is a vector of observed covariates</a:t>
            </a:r>
          </a:p>
        </p:txBody>
      </p:sp>
    </p:spTree>
    <p:extLst>
      <p:ext uri="{BB962C8B-B14F-4D97-AF65-F5344CB8AC3E}">
        <p14:creationId xmlns:p14="http://schemas.microsoft.com/office/powerpoint/2010/main" val="122401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73BE75-DEF8-409D-B79B-889BF31BC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290022"/>
              </p:ext>
            </p:extLst>
          </p:nvPr>
        </p:nvGraphicFramePr>
        <p:xfrm>
          <a:off x="589329" y="571115"/>
          <a:ext cx="6896693" cy="590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Document" r:id="rId4" imgW="6087694" imgH="5212987" progId="Word.Document.12">
                  <p:embed/>
                </p:oleObj>
              </mc:Choice>
              <mc:Fallback>
                <p:oleObj name="Document" r:id="rId4" imgW="6087694" imgH="5212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329" y="571115"/>
                        <a:ext cx="6896693" cy="590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327298-04DA-4C4B-8372-806D7BD9BD23}"/>
              </a:ext>
            </a:extLst>
          </p:cNvPr>
          <p:cNvSpPr txBox="1"/>
          <p:nvPr/>
        </p:nvSpPr>
        <p:spPr>
          <a:xfrm>
            <a:off x="7415683" y="1378759"/>
            <a:ext cx="4652387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79.86% of people in the majority class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23% discount rate amongst the majority latent class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Positive constant terms and feature coefficients for majority class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5DF228-5B4B-427E-96DC-EFDB1B687819}"/>
              </a:ext>
            </a:extLst>
          </p:cNvPr>
          <p:cNvSpPr/>
          <p:nvPr/>
        </p:nvSpPr>
        <p:spPr>
          <a:xfrm>
            <a:off x="589329" y="514440"/>
            <a:ext cx="4570482" cy="37375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Latent Class 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5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73BE75-DEF8-409D-B79B-889BF31BC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329" y="571115"/>
          <a:ext cx="6896693" cy="590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Document" r:id="rId4" imgW="6087694" imgH="5212987" progId="Word.Document.12">
                  <p:embed/>
                </p:oleObj>
              </mc:Choice>
              <mc:Fallback>
                <p:oleObj name="Document" r:id="rId4" imgW="6087694" imgH="5212987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173BE75-DEF8-409D-B79B-889BF31BC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329" y="571115"/>
                        <a:ext cx="6896693" cy="590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327298-04DA-4C4B-8372-806D7BD9BD23}"/>
              </a:ext>
            </a:extLst>
          </p:cNvPr>
          <p:cNvSpPr txBox="1"/>
          <p:nvPr/>
        </p:nvSpPr>
        <p:spPr>
          <a:xfrm>
            <a:off x="7415683" y="1378759"/>
            <a:ext cx="4652387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79.86% of people in the majority class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23% discount rate amongst the majority latent class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Positive constant terms and feature coefficients for majority class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6B484AE-4754-4411-A423-D163880FD9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635120"/>
              </p:ext>
            </p:extLst>
          </p:nvPr>
        </p:nvGraphicFramePr>
        <p:xfrm>
          <a:off x="589329" y="571115"/>
          <a:ext cx="6896692" cy="590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Document" r:id="rId6" imgW="6087694" imgH="5212987" progId="Word.Document.12">
                  <p:embed/>
                </p:oleObj>
              </mc:Choice>
              <mc:Fallback>
                <p:oleObj name="Document" r:id="rId6" imgW="6087694" imgH="5212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329" y="571115"/>
                        <a:ext cx="6896692" cy="5905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6D4EF97-5C6D-40E2-BFE0-9241F9AF8EC9}"/>
              </a:ext>
            </a:extLst>
          </p:cNvPr>
          <p:cNvSpPr/>
          <p:nvPr/>
        </p:nvSpPr>
        <p:spPr>
          <a:xfrm>
            <a:off x="589329" y="514440"/>
            <a:ext cx="4570482" cy="37375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Latent Class 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4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73BE75-DEF8-409D-B79B-889BF31BC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329" y="571115"/>
          <a:ext cx="6896693" cy="590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Document" r:id="rId4" imgW="6087694" imgH="5212987" progId="Word.Document.12">
                  <p:embed/>
                </p:oleObj>
              </mc:Choice>
              <mc:Fallback>
                <p:oleObj name="Document" r:id="rId4" imgW="6087694" imgH="5212987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173BE75-DEF8-409D-B79B-889BF31BC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329" y="571115"/>
                        <a:ext cx="6896693" cy="590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327298-04DA-4C4B-8372-806D7BD9BD23}"/>
              </a:ext>
            </a:extLst>
          </p:cNvPr>
          <p:cNvSpPr txBox="1"/>
          <p:nvPr/>
        </p:nvSpPr>
        <p:spPr>
          <a:xfrm>
            <a:off x="7415683" y="1378759"/>
            <a:ext cx="4652387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79.86% of people in the majority class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23% discount rate amongst the majority latent class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Positive constant terms and feature coefficients for majority class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765A03-FEE7-4D15-A1AB-469E291F7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65001"/>
              </p:ext>
            </p:extLst>
          </p:nvPr>
        </p:nvGraphicFramePr>
        <p:xfrm>
          <a:off x="589329" y="571114"/>
          <a:ext cx="6896693" cy="590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Document" r:id="rId6" imgW="6087694" imgH="5212987" progId="Word.Document.12">
                  <p:embed/>
                </p:oleObj>
              </mc:Choice>
              <mc:Fallback>
                <p:oleObj name="Document" r:id="rId6" imgW="6087694" imgH="5212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329" y="571114"/>
                        <a:ext cx="6896693" cy="590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E6719CA-0F14-4322-980E-BE9454FE3A08}"/>
              </a:ext>
            </a:extLst>
          </p:cNvPr>
          <p:cNvSpPr/>
          <p:nvPr/>
        </p:nvSpPr>
        <p:spPr>
          <a:xfrm>
            <a:off x="589329" y="514440"/>
            <a:ext cx="4570482" cy="37375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Latent Class 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08A831-85BF-4421-BABC-C070F4DE1B28}"/>
              </a:ext>
            </a:extLst>
          </p:cNvPr>
          <p:cNvSpPr/>
          <p:nvPr/>
        </p:nvSpPr>
        <p:spPr>
          <a:xfrm>
            <a:off x="1184919" y="760915"/>
            <a:ext cx="9822162" cy="63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latin typeface="Futura"/>
                <a:ea typeface="Calibri" panose="020F0502020204030204" pitchFamily="34" charset="0"/>
                <a:cs typeface="Times New Roman" panose="02020603050405020304" pitchFamily="18" charset="0"/>
              </a:rPr>
              <a:t>Highlights</a:t>
            </a:r>
            <a:endParaRPr lang="en-US" sz="3600" dirty="0">
              <a:solidFill>
                <a:schemeClr val="bg1"/>
              </a:solidFill>
              <a:effectLst/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68042-6098-42BA-AD92-C1881B09851F}"/>
              </a:ext>
            </a:extLst>
          </p:cNvPr>
          <p:cNvSpPr txBox="1"/>
          <p:nvPr/>
        </p:nvSpPr>
        <p:spPr>
          <a:xfrm>
            <a:off x="1184919" y="1399936"/>
            <a:ext cx="9988848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Flexibility discount rate gap – the average driver applies a higher discount rate (28.5%) to a flexibility investment compared to financial assets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Adopting solar charging, dynamic load management, and vehicle to home and grid increases utility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majority of drivers (~80%) open to upgrading their charger and derive utility from aforementioned charging features – applies lower discount rate (23%) compared to the sample average.</a:t>
            </a:r>
          </a:p>
        </p:txBody>
      </p:sp>
    </p:spTree>
    <p:extLst>
      <p:ext uri="{BB962C8B-B14F-4D97-AF65-F5344CB8AC3E}">
        <p14:creationId xmlns:p14="http://schemas.microsoft.com/office/powerpoint/2010/main" val="300165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73BE75-DEF8-409D-B79B-889BF31BC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329" y="571115"/>
          <a:ext cx="6896693" cy="590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Document" r:id="rId4" imgW="6087694" imgH="5212987" progId="Word.Document.12">
                  <p:embed/>
                </p:oleObj>
              </mc:Choice>
              <mc:Fallback>
                <p:oleObj name="Document" r:id="rId4" imgW="6087694" imgH="5212987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173BE75-DEF8-409D-B79B-889BF31BC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329" y="571115"/>
                        <a:ext cx="6896693" cy="590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327298-04DA-4C4B-8372-806D7BD9BD23}"/>
              </a:ext>
            </a:extLst>
          </p:cNvPr>
          <p:cNvSpPr txBox="1"/>
          <p:nvPr/>
        </p:nvSpPr>
        <p:spPr>
          <a:xfrm>
            <a:off x="7415683" y="1378759"/>
            <a:ext cx="4652387" cy="410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79.86% of people in the majority class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dirty="0"/>
              <a:t>23% discount rate amongst the majority latent class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Positive constant terms and feature coefficients for majority class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ED92C5-0836-44D4-AE52-E2C08DABB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47072"/>
              </p:ext>
            </p:extLst>
          </p:nvPr>
        </p:nvGraphicFramePr>
        <p:xfrm>
          <a:off x="589329" y="571114"/>
          <a:ext cx="6896693" cy="590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Document" r:id="rId6" imgW="6087694" imgH="5212987" progId="Word.Document.12">
                  <p:embed/>
                </p:oleObj>
              </mc:Choice>
              <mc:Fallback>
                <p:oleObj name="Document" r:id="rId6" imgW="6087694" imgH="5212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329" y="571114"/>
                        <a:ext cx="6896693" cy="590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6D92D65-CA30-4F07-A7AD-BF5CB4950353}"/>
              </a:ext>
            </a:extLst>
          </p:cNvPr>
          <p:cNvSpPr/>
          <p:nvPr/>
        </p:nvSpPr>
        <p:spPr>
          <a:xfrm>
            <a:off x="589329" y="514440"/>
            <a:ext cx="4570482" cy="37375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Latent Class Utilities and IDR estimation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06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FABE42-EB9E-485C-A203-CAC5BAE58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083346"/>
              </p:ext>
            </p:extLst>
          </p:nvPr>
        </p:nvGraphicFramePr>
        <p:xfrm>
          <a:off x="1695450" y="207963"/>
          <a:ext cx="8789988" cy="64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Document" r:id="rId4" imgW="5973206" imgH="4370557" progId="Word.Document.12">
                  <p:embed/>
                </p:oleObj>
              </mc:Choice>
              <mc:Fallback>
                <p:oleObj name="Document" r:id="rId4" imgW="5973206" imgH="43705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450" y="207963"/>
                        <a:ext cx="8789988" cy="642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167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FABE42-EB9E-485C-A203-CAC5BAE58F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9200" y="204999"/>
          <a:ext cx="8813599" cy="6448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" name="Document" r:id="rId4" imgW="5973206" imgH="4369837" progId="Word.Document.12">
                  <p:embed/>
                </p:oleObj>
              </mc:Choice>
              <mc:Fallback>
                <p:oleObj name="Document" r:id="rId4" imgW="5973206" imgH="4369837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FABE42-EB9E-485C-A203-CAC5BAE58F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9200" y="204999"/>
                        <a:ext cx="8813599" cy="6448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ECAE757-321B-462C-BBC9-9AC1DFA86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32281"/>
              </p:ext>
            </p:extLst>
          </p:nvPr>
        </p:nvGraphicFramePr>
        <p:xfrm>
          <a:off x="1695450" y="207963"/>
          <a:ext cx="8789988" cy="64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9" name="Document" r:id="rId6" imgW="5973206" imgH="4370557" progId="Word.Document.12">
                  <p:embed/>
                </p:oleObj>
              </mc:Choice>
              <mc:Fallback>
                <p:oleObj name="Document" r:id="rId6" imgW="5973206" imgH="43705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5450" y="207963"/>
                        <a:ext cx="8789988" cy="642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57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FABE42-EB9E-485C-A203-CAC5BAE58F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9200" y="204999"/>
          <a:ext cx="8813599" cy="6448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3" name="Document" r:id="rId4" imgW="5973206" imgH="4369837" progId="Word.Document.12">
                  <p:embed/>
                </p:oleObj>
              </mc:Choice>
              <mc:Fallback>
                <p:oleObj name="Document" r:id="rId4" imgW="5973206" imgH="4369837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FABE42-EB9E-485C-A203-CAC5BAE58F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9200" y="204999"/>
                        <a:ext cx="8813599" cy="6448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25EB68-1DE9-44D6-BD26-7106A055F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24747"/>
              </p:ext>
            </p:extLst>
          </p:nvPr>
        </p:nvGraphicFramePr>
        <p:xfrm>
          <a:off x="1695450" y="207963"/>
          <a:ext cx="8789988" cy="64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4" name="Document" r:id="rId6" imgW="5973206" imgH="4370557" progId="Word.Document.12">
                  <p:embed/>
                </p:oleObj>
              </mc:Choice>
              <mc:Fallback>
                <p:oleObj name="Document" r:id="rId6" imgW="5973206" imgH="43705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5450" y="207963"/>
                        <a:ext cx="8789988" cy="642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15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CFCC-825C-4E76-BBE7-0EE80B5714E1}"/>
              </a:ext>
            </a:extLst>
          </p:cNvPr>
          <p:cNvSpPr txBox="1"/>
          <p:nvPr/>
        </p:nvSpPr>
        <p:spPr>
          <a:xfrm>
            <a:off x="532435" y="496506"/>
            <a:ext cx="922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82973-ABE8-44E1-A85C-A6BC888B31A5}"/>
              </a:ext>
            </a:extLst>
          </p:cNvPr>
          <p:cNvSpPr txBox="1"/>
          <p:nvPr/>
        </p:nvSpPr>
        <p:spPr>
          <a:xfrm>
            <a:off x="532435" y="958171"/>
            <a:ext cx="112541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Households discount energy bill savings highly – similar for flexibility as for efficiency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Indicates risk or inconvenience associated with flexible charging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Gillingham</a:t>
            </a:r>
            <a:r>
              <a:rPr lang="en-US" dirty="0"/>
              <a:t> and Palmer (2013) argue that subsidies and financing programs can be justified in such scenarios for energy efficient appliances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Results point to less expensive interventions to lower risk/inconvenience</a:t>
            </a:r>
          </a:p>
          <a:p>
            <a:pPr marL="1200150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Improving customer service with retailers to build trust – billing transparency, accuracy, communication</a:t>
            </a:r>
          </a:p>
          <a:p>
            <a:pPr marL="1200150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Credible expectations of time-of-use pricing or higher prices/kWh</a:t>
            </a:r>
          </a:p>
          <a:p>
            <a:pPr marL="1200150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Mitigate range anxiety (e.g. public charging infrastructure or minimum battery level)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Targeted intervention toward younger and better educated households amongst the majority of drivers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2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CFCC-825C-4E76-BBE7-0EE80B5714E1}"/>
              </a:ext>
            </a:extLst>
          </p:cNvPr>
          <p:cNvSpPr txBox="1"/>
          <p:nvPr/>
        </p:nvSpPr>
        <p:spPr>
          <a:xfrm>
            <a:off x="543865" y="473646"/>
            <a:ext cx="922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D5008-4B6F-4343-9C91-1596777C7E4A}"/>
              </a:ext>
            </a:extLst>
          </p:cNvPr>
          <p:cNvSpPr txBox="1"/>
          <p:nvPr/>
        </p:nvSpPr>
        <p:spPr>
          <a:xfrm>
            <a:off x="543865" y="935311"/>
            <a:ext cx="10984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Baek</a:t>
            </a:r>
            <a:r>
              <a:rPr lang="en-US" dirty="0"/>
              <a:t>, K., Lee, E. and Kim, J., 2024. A dataset for multi-faceted analysis of electric vehicle charging transactions. </a:t>
            </a:r>
            <a:r>
              <a:rPr lang="en-US" i="1" dirty="0"/>
              <a:t>Scientific Data</a:t>
            </a:r>
            <a:r>
              <a:rPr lang="en-US" dirty="0"/>
              <a:t>, </a:t>
            </a:r>
            <a:r>
              <a:rPr lang="en-US" i="1" dirty="0"/>
              <a:t>11</a:t>
            </a:r>
            <a:r>
              <a:rPr lang="en-US" dirty="0"/>
              <a:t>(1), p.262.</a:t>
            </a:r>
          </a:p>
          <a:p>
            <a:endParaRPr lang="en-US" dirty="0"/>
          </a:p>
          <a:p>
            <a:r>
              <a:rPr lang="en-US" dirty="0" err="1"/>
              <a:t>Gillingham</a:t>
            </a:r>
            <a:r>
              <a:rPr lang="en-US" dirty="0"/>
              <a:t>, K. and Palmer, K., 2013. Bridging the energy efficiency gap. </a:t>
            </a:r>
            <a:r>
              <a:rPr lang="en-US" i="1" dirty="0"/>
              <a:t>Resources for the Future discussion paper</a:t>
            </a:r>
            <a:r>
              <a:rPr lang="en-US" dirty="0"/>
              <a:t>, pp.13-02. Available at: </a:t>
            </a:r>
            <a:r>
              <a:rPr lang="en-US" u="sng" dirty="0">
                <a:hlinkClick r:id="rId3"/>
              </a:rPr>
              <a:t>https://www.rff.org/publications/working-papers/bridging-the-energy-efficiency-gap/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Langbroek</a:t>
            </a:r>
            <a:r>
              <a:rPr lang="en-US" dirty="0"/>
              <a:t>, J.H., Franklin, J.P. and Susilo, Y.O., 2017. When do you charge your electric vehicle? A stated adaptation approach. </a:t>
            </a:r>
            <a:r>
              <a:rPr lang="en-US" i="1" dirty="0"/>
              <a:t>Energy Policy</a:t>
            </a:r>
            <a:r>
              <a:rPr lang="en-US" dirty="0"/>
              <a:t>, </a:t>
            </a:r>
            <a:r>
              <a:rPr lang="en-US" i="1" dirty="0"/>
              <a:t>108</a:t>
            </a:r>
            <a:r>
              <a:rPr lang="en-US" dirty="0"/>
              <a:t>, pp.565-573.</a:t>
            </a:r>
          </a:p>
          <a:p>
            <a:endParaRPr lang="en-US" dirty="0"/>
          </a:p>
          <a:p>
            <a:r>
              <a:rPr lang="en-US" dirty="0"/>
              <a:t>Hausman, J.A., 1979. Individual discount rates and the purchase and utilization of energy-using durables. </a:t>
            </a:r>
            <a:r>
              <a:rPr lang="en-US" i="1" dirty="0"/>
              <a:t>The bell journal of economics</a:t>
            </a:r>
            <a:r>
              <a:rPr lang="en-US" dirty="0"/>
              <a:t>, pp.33-54. </a:t>
            </a:r>
            <a:r>
              <a:rPr lang="en-US" u="sng" dirty="0">
                <a:hlinkClick r:id="rId4"/>
              </a:rPr>
              <a:t>https://www.jstor.org/stable/3003318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Min, J., Azevedo, I.L., </a:t>
            </a:r>
            <a:r>
              <a:rPr lang="en-US" dirty="0" err="1"/>
              <a:t>Michalek</a:t>
            </a:r>
            <a:r>
              <a:rPr lang="en-US" dirty="0"/>
              <a:t>, J. and de Bruin, W.B., 2014. Labeling energy cost on light bulbs lowers implicit discount rates. </a:t>
            </a:r>
            <a:r>
              <a:rPr lang="en-US" i="1" dirty="0"/>
              <a:t>Ecological Economics</a:t>
            </a:r>
            <a:r>
              <a:rPr lang="en-US" dirty="0"/>
              <a:t>, </a:t>
            </a:r>
            <a:r>
              <a:rPr lang="en-US" i="1" dirty="0"/>
              <a:t>97</a:t>
            </a:r>
            <a:r>
              <a:rPr lang="en-US" dirty="0"/>
              <a:t>, pp.42-50. </a:t>
            </a:r>
            <a:r>
              <a:rPr lang="en-US" u="sng" dirty="0">
                <a:hlinkClick r:id="rId5"/>
              </a:rPr>
              <a:t>https://doi.org/10.1016/j.ecolecon.2013.10.015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fr-BE" dirty="0" err="1"/>
              <a:t>Schleich</a:t>
            </a:r>
            <a:r>
              <a:rPr lang="fr-BE" dirty="0"/>
              <a:t>, J., </a:t>
            </a:r>
            <a:r>
              <a:rPr lang="fr-BE" dirty="0" err="1"/>
              <a:t>Guetlein</a:t>
            </a:r>
            <a:r>
              <a:rPr lang="fr-BE" dirty="0"/>
              <a:t>, M.C., Tu, G. and Faure, C., 2022. </a:t>
            </a:r>
            <a:r>
              <a:rPr lang="en-US" dirty="0"/>
              <a:t>Household preferences for private versus public subsidies for new heating systems: insights from a multi-country discrete choice experiment. </a:t>
            </a:r>
            <a:r>
              <a:rPr lang="en-US" i="1" dirty="0"/>
              <a:t>Applied Economics</a:t>
            </a:r>
            <a:r>
              <a:rPr lang="en-US" dirty="0"/>
              <a:t>, </a:t>
            </a:r>
            <a:r>
              <a:rPr lang="en-US" i="1" dirty="0"/>
              <a:t>54</a:t>
            </a:r>
            <a:r>
              <a:rPr lang="en-US" dirty="0"/>
              <a:t>(37), pp.4292-4309. </a:t>
            </a:r>
            <a:r>
              <a:rPr lang="en-US" u="sng" dirty="0">
                <a:hlinkClick r:id="rId6"/>
              </a:rPr>
              <a:t>https://doi.org/10.1080/00036846.2022.2030043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802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BCF20F2-04C2-624F-8870-8EEB22BDA024}"/>
              </a:ext>
            </a:extLst>
          </p:cNvPr>
          <p:cNvSpPr txBox="1"/>
          <p:nvPr/>
        </p:nvSpPr>
        <p:spPr>
          <a:xfrm>
            <a:off x="174929" y="5080883"/>
            <a:ext cx="1175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" b="0" i="0" kern="1200" dirty="0">
                <a:solidFill>
                  <a:schemeClr val="bg1"/>
                </a:solidFill>
                <a:effectLst/>
                <a:latin typeface="Futura Book" panose="020B0602020204020303" pitchFamily="34" charset="-79"/>
                <a:ea typeface="+mn-ea"/>
                <a:cs typeface="Futura Book" panose="020B0602020204020303" pitchFamily="34" charset="-79"/>
              </a:rPr>
              <a:t>Straatnaam </a:t>
            </a:r>
            <a:r>
              <a:rPr lang="nl-BE" sz="800" b="0" i="0" kern="1200" dirty="0" err="1">
                <a:solidFill>
                  <a:schemeClr val="bg1"/>
                </a:solidFill>
                <a:effectLst/>
                <a:latin typeface="Futura Book" panose="020B0602020204020303" pitchFamily="34" charset="-79"/>
                <a:ea typeface="+mn-ea"/>
                <a:cs typeface="Futura Book" panose="020B0602020204020303" pitchFamily="34" charset="-79"/>
              </a:rPr>
              <a:t>nr</a:t>
            </a:r>
            <a:endParaRPr lang="nl-BE" sz="800" b="0" i="0" kern="1200" dirty="0">
              <a:solidFill>
                <a:schemeClr val="bg1"/>
              </a:solidFill>
              <a:effectLst/>
              <a:latin typeface="Futura Book" panose="020B0602020204020303" pitchFamily="34" charset="-79"/>
              <a:ea typeface="+mn-ea"/>
              <a:cs typeface="Futura Book" panose="020B0602020204020303" pitchFamily="34" charset="-79"/>
            </a:endParaRPr>
          </a:p>
          <a:p>
            <a:pPr algn="ctr"/>
            <a:r>
              <a:rPr lang="nl-BE" sz="800" b="0" i="0" kern="1200" dirty="0">
                <a:solidFill>
                  <a:schemeClr val="bg1"/>
                </a:solidFill>
                <a:effectLst/>
                <a:latin typeface="Futura Book" panose="020B0602020204020303" pitchFamily="34" charset="-79"/>
                <a:ea typeface="+mn-ea"/>
                <a:cs typeface="Futura Book" panose="020B0602020204020303" pitchFamily="34" charset="-79"/>
              </a:rPr>
              <a:t>postcode gemeente</a:t>
            </a:r>
          </a:p>
          <a:p>
            <a:pPr algn="ctr"/>
            <a:r>
              <a:rPr lang="nl-BE" sz="800" b="0" i="0" kern="1200" dirty="0">
                <a:solidFill>
                  <a:schemeClr val="bg1"/>
                </a:solidFill>
                <a:effectLst/>
                <a:latin typeface="Futura Book" panose="020B0602020204020303" pitchFamily="34" charset="-79"/>
                <a:ea typeface="+mn-ea"/>
                <a:cs typeface="Futura Book" panose="020B0602020204020303" pitchFamily="34" charset="-79"/>
              </a:rPr>
              <a:t>info@alexander.be</a:t>
            </a:r>
          </a:p>
          <a:p>
            <a:pPr algn="ctr"/>
            <a:br>
              <a:rPr lang="nl-BE" sz="800" b="0" i="0" kern="1200" dirty="0">
                <a:solidFill>
                  <a:schemeClr val="bg1"/>
                </a:solidFill>
                <a:effectLst/>
                <a:latin typeface="Futura Book" panose="020B0602020204020303" pitchFamily="34" charset="-79"/>
                <a:ea typeface="+mn-ea"/>
                <a:cs typeface="Futura Book" panose="020B0602020204020303" pitchFamily="34" charset="-79"/>
              </a:rPr>
            </a:br>
            <a:endParaRPr lang="nl-BE" sz="800" b="0" i="0" kern="1200" dirty="0">
              <a:solidFill>
                <a:schemeClr val="bg1"/>
              </a:solidFill>
              <a:effectLst/>
              <a:latin typeface="Futura Book" panose="020B0602020204020303" pitchFamily="34" charset="-79"/>
              <a:ea typeface="+mn-ea"/>
              <a:cs typeface="Futura Book" panose="020B0602020204020303" pitchFamily="34" charset="-79"/>
            </a:endParaRPr>
          </a:p>
          <a:p>
            <a:pPr algn="ctr"/>
            <a:r>
              <a:rPr lang="nl-BE" sz="800" b="0" i="0" kern="1200" dirty="0">
                <a:solidFill>
                  <a:schemeClr val="bg1"/>
                </a:solidFill>
                <a:effectLst/>
                <a:latin typeface="Futura Book" panose="020B0602020204020303" pitchFamily="34" charset="-79"/>
                <a:ea typeface="+mn-ea"/>
                <a:cs typeface="Futura Book" panose="020B0602020204020303" pitchFamily="34" charset="-79"/>
              </a:rPr>
              <a:t>www.alexander.be</a:t>
            </a:r>
          </a:p>
          <a:p>
            <a:pPr algn="ctr"/>
            <a:endParaRPr lang="nl-BE" sz="800" b="0" i="0" dirty="0">
              <a:solidFill>
                <a:schemeClr val="bg1"/>
              </a:solidFill>
              <a:latin typeface="Futura Book" panose="020B0602020204020303" pitchFamily="34" charset="-79"/>
              <a:cs typeface="Futura Book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FB8A4-455F-465E-BB90-35553F586B48}"/>
              </a:ext>
            </a:extLst>
          </p:cNvPr>
          <p:cNvSpPr txBox="1"/>
          <p:nvPr/>
        </p:nvSpPr>
        <p:spPr>
          <a:xfrm>
            <a:off x="4436301" y="2505670"/>
            <a:ext cx="3319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1792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9323339-08F6-45E0-9A6E-8D0FB46E7ADA}"/>
              </a:ext>
            </a:extLst>
          </p:cNvPr>
          <p:cNvSpPr txBox="1"/>
          <p:nvPr/>
        </p:nvSpPr>
        <p:spPr>
          <a:xfrm>
            <a:off x="532435" y="542226"/>
            <a:ext cx="922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Literature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53AD55-4804-4650-ACE3-E7F93174C857}"/>
              </a:ext>
            </a:extLst>
          </p:cNvPr>
          <p:cNvSpPr/>
          <p:nvPr/>
        </p:nvSpPr>
        <p:spPr>
          <a:xfrm>
            <a:off x="532434" y="1003891"/>
            <a:ext cx="10842299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Consumers apply high discount rates to investment in energy efficient appliance – considering purchase price and long-term energy bill savings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E.g. ~ 20% for energy efficient air conditioners according to seminal work by Hausman (1979)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354580" algn="l"/>
              </a:tabLst>
            </a:pPr>
            <a:r>
              <a:rPr lang="en-US" dirty="0"/>
              <a:t>Between 11-13% for energy efficient heating per </a:t>
            </a:r>
            <a:r>
              <a:rPr lang="en-US" dirty="0" err="1"/>
              <a:t>Schleich</a:t>
            </a:r>
            <a:r>
              <a:rPr lang="en-US" dirty="0"/>
              <a:t> et al. (2022)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High implicit discount rates factor in risk perception or quality/convenience concerns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do consumers discount energy bill savings from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flexibility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rather than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efficiency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3EA17-6D46-410B-804A-4B11EA28090C}"/>
              </a:ext>
            </a:extLst>
          </p:cNvPr>
          <p:cNvSpPr txBox="1"/>
          <p:nvPr/>
        </p:nvSpPr>
        <p:spPr>
          <a:xfrm>
            <a:off x="532434" y="4007919"/>
            <a:ext cx="922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EVs?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AB69FE-5360-4252-B855-1BD8DD51644F}"/>
              </a:ext>
            </a:extLst>
          </p:cNvPr>
          <p:cNvSpPr txBox="1"/>
          <p:nvPr/>
        </p:nvSpPr>
        <p:spPr>
          <a:xfrm>
            <a:off x="532433" y="4469584"/>
            <a:ext cx="1098297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Large demand – European ban on sale of petroleum-powered engines by 2035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drivers prefer to charge in the evening (</a:t>
            </a:r>
            <a:r>
              <a:rPr lang="en-US" dirty="0" err="1"/>
              <a:t>Baek</a:t>
            </a:r>
            <a:r>
              <a:rPr lang="en-US" dirty="0"/>
              <a:t> et al. 2024; </a:t>
            </a:r>
            <a:r>
              <a:rPr lang="en-US" dirty="0" err="1"/>
              <a:t>Langbroek</a:t>
            </a:r>
            <a:r>
              <a:rPr lang="en-US" dirty="0"/>
              <a:t> et al., 2017) – potentially exacerbating peak loads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Could also be used as a grid asset – with bidirectional charging potential</a:t>
            </a:r>
          </a:p>
        </p:txBody>
      </p:sp>
    </p:spTree>
    <p:extLst>
      <p:ext uri="{BB962C8B-B14F-4D97-AF65-F5344CB8AC3E}">
        <p14:creationId xmlns:p14="http://schemas.microsoft.com/office/powerpoint/2010/main" val="311110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9323339-08F6-45E0-9A6E-8D0FB46E7ADA}"/>
              </a:ext>
            </a:extLst>
          </p:cNvPr>
          <p:cNvSpPr txBox="1"/>
          <p:nvPr/>
        </p:nvSpPr>
        <p:spPr>
          <a:xfrm>
            <a:off x="1483743" y="522130"/>
            <a:ext cx="922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Survey sample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53AD55-4804-4650-ACE3-E7F93174C857}"/>
              </a:ext>
            </a:extLst>
          </p:cNvPr>
          <p:cNvSpPr/>
          <p:nvPr/>
        </p:nvSpPr>
        <p:spPr>
          <a:xfrm>
            <a:off x="1483743" y="983795"/>
            <a:ext cx="9224514" cy="5547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905 total with 769 quality survey-takers</a:t>
            </a:r>
          </a:p>
          <a:p>
            <a:pPr marL="742950" lvl="1" indent="-285750">
              <a:lnSpc>
                <a:spcPct val="300000"/>
              </a:lnSpc>
              <a:buFont typeface="Wingdings" panose="05000000000000000000" pitchFamily="2" charset="2"/>
              <a:buChar char="§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Filter out logically inconsistent responses, outlier (unrealistic) data, or signs of inattention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Survey-takers recruited and paid by a professional survey company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Must live in Belgium and have a driver’s license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Sample representative of Belgian population by age, gender, and region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Administered in Dutch, French, and English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6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9323339-08F6-45E0-9A6E-8D0FB46E7ADA}"/>
              </a:ext>
            </a:extLst>
          </p:cNvPr>
          <p:cNvSpPr txBox="1"/>
          <p:nvPr/>
        </p:nvSpPr>
        <p:spPr>
          <a:xfrm>
            <a:off x="532435" y="542226"/>
            <a:ext cx="922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 charger adoption choice context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53AD55-4804-4650-ACE3-E7F93174C857}"/>
              </a:ext>
            </a:extLst>
          </p:cNvPr>
          <p:cNvSpPr/>
          <p:nvPr/>
        </p:nvSpPr>
        <p:spPr>
          <a:xfrm>
            <a:off x="532435" y="1003891"/>
            <a:ext cx="10703254" cy="555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Assume that you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own an electric car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 you had an EV, your total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electric bill spending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would be about X euros (calculated based on existing expenditure and daily average driving distance)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Information given on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charging features save money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based on billing structures (specific to survey-taker’s region)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have a simple charger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that works like your phone or laptop charger – charging immediately at full speed once it is plugged in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Upgrading to an advanced charger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would offer electricity bill savings.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 new charger would last for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 years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235458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four advanced charging features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consider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6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ersion for presentation clip (1)">
            <a:hlinkClick r:id="" action="ppaction://media"/>
            <a:extLst>
              <a:ext uri="{FF2B5EF4-FFF2-40B4-BE49-F238E27FC236}">
                <a16:creationId xmlns:a16="http://schemas.microsoft.com/office/drawing/2014/main" id="{9901E1F0-C506-4FEA-B5C9-D8769D8A8A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AAEF4-4BB3-4B67-B389-36C1B7FEFFF4}"/>
              </a:ext>
            </a:extLst>
          </p:cNvPr>
          <p:cNvSpPr txBox="1"/>
          <p:nvPr/>
        </p:nvSpPr>
        <p:spPr>
          <a:xfrm>
            <a:off x="4688430" y="172206"/>
            <a:ext cx="271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Sample choice card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3B07BE-1A16-4082-ACAE-4CDF9C778BBF}"/>
              </a:ext>
            </a:extLst>
          </p:cNvPr>
          <p:cNvSpPr txBox="1"/>
          <p:nvPr/>
        </p:nvSpPr>
        <p:spPr>
          <a:xfrm>
            <a:off x="2146919" y="956413"/>
            <a:ext cx="78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drove an EV, would you buy a charger that has advanced charging features?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2A726-6814-42C2-AA94-B8EF3327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933" y="1648287"/>
            <a:ext cx="9474005" cy="4724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59FEF0-D6B8-41E6-A33A-E75F05289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745" t="24083" r="10745" b="3678"/>
          <a:stretch/>
        </p:blipFill>
        <p:spPr>
          <a:xfrm>
            <a:off x="1361762" y="1625137"/>
            <a:ext cx="9572135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AAEF4-4BB3-4B67-B389-36C1B7FEFFF4}"/>
              </a:ext>
            </a:extLst>
          </p:cNvPr>
          <p:cNvSpPr txBox="1"/>
          <p:nvPr/>
        </p:nvSpPr>
        <p:spPr>
          <a:xfrm>
            <a:off x="4688430" y="172206"/>
            <a:ext cx="271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Sample choice card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3B07BE-1A16-4082-ACAE-4CDF9C778BBF}"/>
              </a:ext>
            </a:extLst>
          </p:cNvPr>
          <p:cNvSpPr txBox="1"/>
          <p:nvPr/>
        </p:nvSpPr>
        <p:spPr>
          <a:xfrm>
            <a:off x="2146919" y="956413"/>
            <a:ext cx="78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drove an EV, would you buy a charger that has advanced charging features?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2A726-6814-42C2-AA94-B8EF3327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933" y="1648287"/>
            <a:ext cx="9474005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7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679051-3B23-4768-B193-72AD65F3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969" y="728274"/>
            <a:ext cx="9492661" cy="4740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3099B-A64D-4FEC-A229-480BD09DED5F}"/>
              </a:ext>
            </a:extLst>
          </p:cNvPr>
          <p:cNvSpPr txBox="1"/>
          <p:nvPr/>
        </p:nvSpPr>
        <p:spPr>
          <a:xfrm>
            <a:off x="1463969" y="118789"/>
            <a:ext cx="877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Attribute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B7C63-764B-4D2A-A51F-90AFAA83C43B}"/>
              </a:ext>
            </a:extLst>
          </p:cNvPr>
          <p:cNvSpPr/>
          <p:nvPr/>
        </p:nvSpPr>
        <p:spPr>
          <a:xfrm>
            <a:off x="4357752" y="5840336"/>
            <a:ext cx="60188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714C8-1957-4EE3-A34A-C72677B6D31D}"/>
              </a:ext>
            </a:extLst>
          </p:cNvPr>
          <p:cNvSpPr txBox="1"/>
          <p:nvPr/>
        </p:nvSpPr>
        <p:spPr>
          <a:xfrm>
            <a:off x="5291252" y="5616963"/>
            <a:ext cx="260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attribute-level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1A6C7-BB73-4C02-A102-56477D4972D5}"/>
              </a:ext>
            </a:extLst>
          </p:cNvPr>
          <p:cNvSpPr/>
          <p:nvPr/>
        </p:nvSpPr>
        <p:spPr>
          <a:xfrm>
            <a:off x="5291252" y="6044628"/>
            <a:ext cx="351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öhne"/>
              </a:rPr>
              <a:t>(represents the reference point or default option for comparison)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07BAB-BBD9-454C-B869-0C1A4F5E9F03}"/>
              </a:ext>
            </a:extLst>
          </p:cNvPr>
          <p:cNvSpPr txBox="1"/>
          <p:nvPr/>
        </p:nvSpPr>
        <p:spPr>
          <a:xfrm>
            <a:off x="1479209" y="1641579"/>
            <a:ext cx="2160272" cy="523220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Annual reward for using charging features</a:t>
            </a:r>
          </a:p>
        </p:txBody>
      </p:sp>
    </p:spTree>
    <p:extLst>
      <p:ext uri="{BB962C8B-B14F-4D97-AF65-F5344CB8AC3E}">
        <p14:creationId xmlns:p14="http://schemas.microsoft.com/office/powerpoint/2010/main" val="30888041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0F91F1EFE7444952EDF7829CC1ADE" ma:contentTypeVersion="4" ma:contentTypeDescription="Create a new document." ma:contentTypeScope="" ma:versionID="16c55f916f65976c0fdbb5a3213bc6a2">
  <xsd:schema xmlns:xsd="http://www.w3.org/2001/XMLSchema" xmlns:xs="http://www.w3.org/2001/XMLSchema" xmlns:p="http://schemas.microsoft.com/office/2006/metadata/properties" xmlns:ns2="d241aa56-1ffb-4a5f-a091-0eb7b469a925" targetNamespace="http://schemas.microsoft.com/office/2006/metadata/properties" ma:root="true" ma:fieldsID="2182f934a16e9fcac565e56336d60e69" ns2:_="">
    <xsd:import namespace="d241aa56-1ffb-4a5f-a091-0eb7b469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1aa56-1ffb-4a5f-a091-0eb7b469a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A849C8-DB85-4915-9E86-8F8D76C28FFB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241aa56-1ffb-4a5f-a091-0eb7b469a925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C2A017-C024-4E5B-BBC7-1B13A7EC4D54}">
  <ds:schemaRefs>
    <ds:schemaRef ds:uri="d241aa56-1ffb-4a5f-a091-0eb7b469a9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1F67B1-C44D-4D82-A309-AA7D1BCACC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95220</TotalTime>
  <Words>1506</Words>
  <Application>Microsoft Office PowerPoint</Application>
  <PresentationFormat>Widescreen</PresentationFormat>
  <Paragraphs>139</Paragraphs>
  <Slides>26</Slides>
  <Notes>25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Futura</vt:lpstr>
      <vt:lpstr>Futura Book</vt:lpstr>
      <vt:lpstr>Söhne</vt:lpstr>
      <vt:lpstr>Times New Roman</vt:lpstr>
      <vt:lpstr>Wingdings</vt:lpstr>
      <vt:lpstr>Kantoorthema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katrien claes</dc:creator>
  <cp:lastModifiedBy>FOWLER Brian</cp:lastModifiedBy>
  <cp:revision>537</cp:revision>
  <dcterms:created xsi:type="dcterms:W3CDTF">2022-01-27T08:07:37Z</dcterms:created>
  <dcterms:modified xsi:type="dcterms:W3CDTF">2025-07-02T07:09:12Z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0x01010015F0F91F1EFE7444952EDF7829CC1ADE</vt:lpwstr>
  </property>
</Properties>
</file>