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41" r:id="rId3"/>
    <p:sldId id="326" r:id="rId4"/>
    <p:sldId id="352" r:id="rId5"/>
    <p:sldId id="338" r:id="rId6"/>
    <p:sldId id="340" r:id="rId7"/>
    <p:sldId id="342" r:id="rId8"/>
    <p:sldId id="336" r:id="rId9"/>
    <p:sldId id="317" r:id="rId10"/>
    <p:sldId id="343" r:id="rId11"/>
    <p:sldId id="319" r:id="rId12"/>
    <p:sldId id="320" r:id="rId13"/>
    <p:sldId id="321" r:id="rId14"/>
    <p:sldId id="322" r:id="rId15"/>
    <p:sldId id="323" r:id="rId16"/>
    <p:sldId id="349" r:id="rId17"/>
    <p:sldId id="350" r:id="rId18"/>
    <p:sldId id="351" r:id="rId19"/>
    <p:sldId id="325" r:id="rId20"/>
    <p:sldId id="308" r:id="rId21"/>
    <p:sldId id="335" r:id="rId2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B4FF"/>
    <a:srgbClr val="00ABF8"/>
    <a:srgbClr val="0090D0"/>
    <a:srgbClr val="0074A8"/>
    <a:srgbClr val="0082BC"/>
    <a:srgbClr val="0085C0"/>
    <a:srgbClr val="009FE3"/>
    <a:srgbClr val="65C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912" autoAdjust="0"/>
  </p:normalViewPr>
  <p:slideViewPr>
    <p:cSldViewPr snapToGrid="0">
      <p:cViewPr varScale="1">
        <p:scale>
          <a:sx n="56" d="100"/>
          <a:sy n="56" d="100"/>
        </p:scale>
        <p:origin x="168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0948D-0490-4E06-9F5C-A44E46C6D7B1}" type="doc">
      <dgm:prSet loTypeId="urn:microsoft.com/office/officeart/2005/8/layout/hChevron3" loCatId="process" qsTypeId="urn:microsoft.com/office/officeart/2005/8/quickstyle/simple1" qsCatId="simple" csTypeId="urn:microsoft.com/office/officeart/2005/8/colors/accent5_3" csCatId="accent5" phldr="1"/>
      <dgm:spPr/>
    </dgm:pt>
    <dgm:pt modelId="{9B83F1FA-6F54-479F-97A0-D5AA2512663B}">
      <dgm:prSet phldrT="[Text]"/>
      <dgm:spPr>
        <a:solidFill>
          <a:srgbClr val="0074A8"/>
        </a:solidFill>
      </dgm:spPr>
      <dgm:t>
        <a:bodyPr/>
        <a:lstStyle/>
        <a:p>
          <a:r>
            <a:rPr lang="nl-BE" dirty="0" err="1"/>
            <a:t>Repeated</a:t>
          </a:r>
          <a:r>
            <a:rPr lang="nl-BE" dirty="0"/>
            <a:t> reading of data</a:t>
          </a:r>
        </a:p>
      </dgm:t>
    </dgm:pt>
    <dgm:pt modelId="{408A2DF7-DF90-445D-9542-786B399014C2}" type="parTrans" cxnId="{77CA98A4-C9BB-48F0-9EB9-64DF159FD52A}">
      <dgm:prSet/>
      <dgm:spPr/>
      <dgm:t>
        <a:bodyPr/>
        <a:lstStyle/>
        <a:p>
          <a:endParaRPr lang="nl-BE"/>
        </a:p>
      </dgm:t>
    </dgm:pt>
    <dgm:pt modelId="{CADFEFEF-8A50-4860-9075-34E012246EAD}" type="sibTrans" cxnId="{77CA98A4-C9BB-48F0-9EB9-64DF159FD52A}">
      <dgm:prSet/>
      <dgm:spPr/>
      <dgm:t>
        <a:bodyPr/>
        <a:lstStyle/>
        <a:p>
          <a:endParaRPr lang="nl-BE"/>
        </a:p>
      </dgm:t>
    </dgm:pt>
    <dgm:pt modelId="{3E960662-4A8E-4AA5-A9D6-32ED25337D31}">
      <dgm:prSet phldrT="[Text]"/>
      <dgm:spPr>
        <a:solidFill>
          <a:srgbClr val="0090D0"/>
        </a:solidFill>
      </dgm:spPr>
      <dgm:t>
        <a:bodyPr/>
        <a:lstStyle/>
        <a:p>
          <a:r>
            <a:rPr lang="nl-BE" dirty="0" err="1"/>
            <a:t>Sorting</a:t>
          </a:r>
          <a:r>
            <a:rPr lang="nl-BE" dirty="0"/>
            <a:t> codes </a:t>
          </a:r>
          <a:r>
            <a:rPr lang="nl-BE" dirty="0" err="1"/>
            <a:t>into</a:t>
          </a:r>
          <a:r>
            <a:rPr lang="nl-BE" dirty="0"/>
            <a:t> </a:t>
          </a:r>
          <a:r>
            <a:rPr lang="nl-BE" dirty="0" err="1"/>
            <a:t>themes</a:t>
          </a:r>
          <a:endParaRPr lang="nl-BE" dirty="0"/>
        </a:p>
      </dgm:t>
    </dgm:pt>
    <dgm:pt modelId="{E2B64000-DDD5-4CDD-BE14-9E2CAB97E31F}" type="parTrans" cxnId="{2912E52D-962F-4A45-BF8B-4CC3690B85FB}">
      <dgm:prSet/>
      <dgm:spPr/>
      <dgm:t>
        <a:bodyPr/>
        <a:lstStyle/>
        <a:p>
          <a:endParaRPr lang="nl-BE"/>
        </a:p>
      </dgm:t>
    </dgm:pt>
    <dgm:pt modelId="{205FC53B-E913-4C07-92AD-8613A5274E61}" type="sibTrans" cxnId="{2912E52D-962F-4A45-BF8B-4CC3690B85FB}">
      <dgm:prSet/>
      <dgm:spPr/>
      <dgm:t>
        <a:bodyPr/>
        <a:lstStyle/>
        <a:p>
          <a:endParaRPr lang="nl-BE"/>
        </a:p>
      </dgm:t>
    </dgm:pt>
    <dgm:pt modelId="{FB5055B7-6F72-48FC-B7AB-A85CFC3F6E42}">
      <dgm:prSet phldrT="[Text]"/>
      <dgm:spPr>
        <a:solidFill>
          <a:srgbClr val="00ABF8"/>
        </a:solidFill>
      </dgm:spPr>
      <dgm:t>
        <a:bodyPr/>
        <a:lstStyle/>
        <a:p>
          <a:r>
            <a:rPr lang="nl-BE" dirty="0" err="1"/>
            <a:t>Defining</a:t>
          </a:r>
          <a:r>
            <a:rPr lang="nl-BE" dirty="0"/>
            <a:t> </a:t>
          </a:r>
          <a:r>
            <a:rPr lang="nl-BE" dirty="0" err="1"/>
            <a:t>themes</a:t>
          </a:r>
          <a:endParaRPr lang="nl-BE" dirty="0"/>
        </a:p>
      </dgm:t>
    </dgm:pt>
    <dgm:pt modelId="{9575CACE-CB38-43D2-AE10-E74ED20CD0E6}" type="parTrans" cxnId="{F77A5958-FAB1-4E04-AB7E-A4BA93061BDD}">
      <dgm:prSet/>
      <dgm:spPr/>
      <dgm:t>
        <a:bodyPr/>
        <a:lstStyle/>
        <a:p>
          <a:endParaRPr lang="nl-BE"/>
        </a:p>
      </dgm:t>
    </dgm:pt>
    <dgm:pt modelId="{63533538-DD8B-4598-BEFE-A9258EE421FC}" type="sibTrans" cxnId="{F77A5958-FAB1-4E04-AB7E-A4BA93061BDD}">
      <dgm:prSet/>
      <dgm:spPr/>
      <dgm:t>
        <a:bodyPr/>
        <a:lstStyle/>
        <a:p>
          <a:endParaRPr lang="nl-BE"/>
        </a:p>
      </dgm:t>
    </dgm:pt>
    <dgm:pt modelId="{E3B9CBBC-124C-458C-AF31-3EF5C455F5A3}">
      <dgm:prSet phldrT="[Text]"/>
      <dgm:spPr>
        <a:solidFill>
          <a:srgbClr val="0082BC"/>
        </a:solidFill>
      </dgm:spPr>
      <dgm:t>
        <a:bodyPr/>
        <a:lstStyle/>
        <a:p>
          <a:r>
            <a:rPr lang="nl-BE" dirty="0" err="1"/>
            <a:t>Initial</a:t>
          </a:r>
          <a:r>
            <a:rPr lang="nl-BE" dirty="0"/>
            <a:t> </a:t>
          </a:r>
          <a:r>
            <a:rPr lang="nl-BE" dirty="0" err="1"/>
            <a:t>coding</a:t>
          </a:r>
          <a:r>
            <a:rPr lang="nl-BE" dirty="0"/>
            <a:t> of data</a:t>
          </a:r>
        </a:p>
      </dgm:t>
    </dgm:pt>
    <dgm:pt modelId="{9BA373F8-79B8-49E0-B4EF-90F2022B4409}" type="parTrans" cxnId="{4B4063F0-EE92-4DEA-85A7-C52C0F9C9BC7}">
      <dgm:prSet/>
      <dgm:spPr/>
      <dgm:t>
        <a:bodyPr/>
        <a:lstStyle/>
        <a:p>
          <a:endParaRPr lang="nl-BE"/>
        </a:p>
      </dgm:t>
    </dgm:pt>
    <dgm:pt modelId="{DACB921A-2580-4E8A-95D2-4A77A3C35554}" type="sibTrans" cxnId="{4B4063F0-EE92-4DEA-85A7-C52C0F9C9BC7}">
      <dgm:prSet/>
      <dgm:spPr/>
      <dgm:t>
        <a:bodyPr/>
        <a:lstStyle/>
        <a:p>
          <a:endParaRPr lang="nl-BE"/>
        </a:p>
      </dgm:t>
    </dgm:pt>
    <dgm:pt modelId="{29F56EA5-E9EF-4BD6-B8F0-9E52EACE4E48}">
      <dgm:prSet phldrT="[Text]"/>
      <dgm:spPr>
        <a:solidFill>
          <a:srgbClr val="009FE3"/>
        </a:solidFill>
      </dgm:spPr>
      <dgm:t>
        <a:bodyPr/>
        <a:lstStyle/>
        <a:p>
          <a:r>
            <a:rPr lang="nl-BE" dirty="0" err="1"/>
            <a:t>Reviewing</a:t>
          </a:r>
          <a:r>
            <a:rPr lang="nl-BE" dirty="0"/>
            <a:t> </a:t>
          </a:r>
          <a:r>
            <a:rPr lang="nl-BE" dirty="0" err="1"/>
            <a:t>themes</a:t>
          </a:r>
          <a:endParaRPr lang="nl-BE" dirty="0"/>
        </a:p>
      </dgm:t>
    </dgm:pt>
    <dgm:pt modelId="{A7844BE2-1852-45B0-924E-D449E50C91D0}" type="parTrans" cxnId="{33569189-A8BD-407B-B3E7-56B1929CC73F}">
      <dgm:prSet/>
      <dgm:spPr/>
      <dgm:t>
        <a:bodyPr/>
        <a:lstStyle/>
        <a:p>
          <a:endParaRPr lang="nl-BE"/>
        </a:p>
      </dgm:t>
    </dgm:pt>
    <dgm:pt modelId="{BE98897E-385E-4219-B6E0-08BC8CD003D4}" type="sibTrans" cxnId="{33569189-A8BD-407B-B3E7-56B1929CC73F}">
      <dgm:prSet/>
      <dgm:spPr/>
      <dgm:t>
        <a:bodyPr/>
        <a:lstStyle/>
        <a:p>
          <a:endParaRPr lang="nl-BE"/>
        </a:p>
      </dgm:t>
    </dgm:pt>
    <dgm:pt modelId="{1D9C7B57-9852-4AF8-9900-E445361DA099}">
      <dgm:prSet phldrT="[Text]"/>
      <dgm:spPr>
        <a:solidFill>
          <a:srgbClr val="0DB4FF"/>
        </a:solidFill>
      </dgm:spPr>
      <dgm:t>
        <a:bodyPr/>
        <a:lstStyle/>
        <a:p>
          <a:r>
            <a:rPr lang="nl-BE" dirty="0" err="1"/>
            <a:t>Final</a:t>
          </a:r>
          <a:r>
            <a:rPr lang="nl-BE" dirty="0"/>
            <a:t> analysis </a:t>
          </a:r>
          <a:r>
            <a:rPr lang="nl-BE" dirty="0" err="1"/>
            <a:t>and</a:t>
          </a:r>
          <a:r>
            <a:rPr lang="nl-BE" dirty="0"/>
            <a:t> report </a:t>
          </a:r>
          <a:r>
            <a:rPr lang="nl-BE" dirty="0" err="1"/>
            <a:t>production</a:t>
          </a:r>
          <a:endParaRPr lang="nl-BE" dirty="0"/>
        </a:p>
      </dgm:t>
    </dgm:pt>
    <dgm:pt modelId="{DBAA2B75-1E0D-4F35-BE61-7AABAE18E6EF}" type="parTrans" cxnId="{98F08274-2894-4867-A08F-BDB47AD3FCC1}">
      <dgm:prSet/>
      <dgm:spPr/>
      <dgm:t>
        <a:bodyPr/>
        <a:lstStyle/>
        <a:p>
          <a:endParaRPr lang="nl-BE"/>
        </a:p>
      </dgm:t>
    </dgm:pt>
    <dgm:pt modelId="{850ACD5C-CCEE-4163-8B5A-504151A16EA5}" type="sibTrans" cxnId="{98F08274-2894-4867-A08F-BDB47AD3FCC1}">
      <dgm:prSet/>
      <dgm:spPr/>
      <dgm:t>
        <a:bodyPr/>
        <a:lstStyle/>
        <a:p>
          <a:endParaRPr lang="nl-BE"/>
        </a:p>
      </dgm:t>
    </dgm:pt>
    <dgm:pt modelId="{3CB814AA-EA8F-4CE6-8A28-BEB41167A28D}" type="pres">
      <dgm:prSet presAssocID="{DF90948D-0490-4E06-9F5C-A44E46C6D7B1}" presName="Name0" presStyleCnt="0">
        <dgm:presLayoutVars>
          <dgm:dir/>
          <dgm:resizeHandles val="exact"/>
        </dgm:presLayoutVars>
      </dgm:prSet>
      <dgm:spPr/>
    </dgm:pt>
    <dgm:pt modelId="{CF486549-D4A6-48B8-9DDB-F02E6685B449}" type="pres">
      <dgm:prSet presAssocID="{9B83F1FA-6F54-479F-97A0-D5AA2512663B}" presName="parTxOnly" presStyleLbl="node1" presStyleIdx="0" presStyleCnt="6">
        <dgm:presLayoutVars>
          <dgm:bulletEnabled val="1"/>
        </dgm:presLayoutVars>
      </dgm:prSet>
      <dgm:spPr/>
    </dgm:pt>
    <dgm:pt modelId="{70B51763-BF41-4FE9-BD59-FC4CF801B0BF}" type="pres">
      <dgm:prSet presAssocID="{CADFEFEF-8A50-4860-9075-34E012246EAD}" presName="parSpace" presStyleCnt="0"/>
      <dgm:spPr/>
    </dgm:pt>
    <dgm:pt modelId="{1E0C0DA3-3CA3-4740-9597-2C7374441EE4}" type="pres">
      <dgm:prSet presAssocID="{E3B9CBBC-124C-458C-AF31-3EF5C455F5A3}" presName="parTxOnly" presStyleLbl="node1" presStyleIdx="1" presStyleCnt="6">
        <dgm:presLayoutVars>
          <dgm:bulletEnabled val="1"/>
        </dgm:presLayoutVars>
      </dgm:prSet>
      <dgm:spPr/>
    </dgm:pt>
    <dgm:pt modelId="{5C35C575-BB00-44B4-B4DE-4EDF2C39BEA5}" type="pres">
      <dgm:prSet presAssocID="{DACB921A-2580-4E8A-95D2-4A77A3C35554}" presName="parSpace" presStyleCnt="0"/>
      <dgm:spPr/>
    </dgm:pt>
    <dgm:pt modelId="{0C25A07E-AC40-4F42-AD03-8DF795CF45FC}" type="pres">
      <dgm:prSet presAssocID="{3E960662-4A8E-4AA5-A9D6-32ED25337D31}" presName="parTxOnly" presStyleLbl="node1" presStyleIdx="2" presStyleCnt="6">
        <dgm:presLayoutVars>
          <dgm:bulletEnabled val="1"/>
        </dgm:presLayoutVars>
      </dgm:prSet>
      <dgm:spPr/>
    </dgm:pt>
    <dgm:pt modelId="{F6102DF2-1095-4CC1-9785-9437F1D18408}" type="pres">
      <dgm:prSet presAssocID="{205FC53B-E913-4C07-92AD-8613A5274E61}" presName="parSpace" presStyleCnt="0"/>
      <dgm:spPr/>
    </dgm:pt>
    <dgm:pt modelId="{E9FA2508-2D61-4034-B655-1BF9F0E33A85}" type="pres">
      <dgm:prSet presAssocID="{29F56EA5-E9EF-4BD6-B8F0-9E52EACE4E48}" presName="parTxOnly" presStyleLbl="node1" presStyleIdx="3" presStyleCnt="6">
        <dgm:presLayoutVars>
          <dgm:bulletEnabled val="1"/>
        </dgm:presLayoutVars>
      </dgm:prSet>
      <dgm:spPr/>
    </dgm:pt>
    <dgm:pt modelId="{7F112BD9-4A1B-4A26-936F-7DB7CE099019}" type="pres">
      <dgm:prSet presAssocID="{BE98897E-385E-4219-B6E0-08BC8CD003D4}" presName="parSpace" presStyleCnt="0"/>
      <dgm:spPr/>
    </dgm:pt>
    <dgm:pt modelId="{4B07DC7F-F96C-4056-B2BC-1E2EA03D8001}" type="pres">
      <dgm:prSet presAssocID="{FB5055B7-6F72-48FC-B7AB-A85CFC3F6E42}" presName="parTxOnly" presStyleLbl="node1" presStyleIdx="4" presStyleCnt="6">
        <dgm:presLayoutVars>
          <dgm:bulletEnabled val="1"/>
        </dgm:presLayoutVars>
      </dgm:prSet>
      <dgm:spPr/>
    </dgm:pt>
    <dgm:pt modelId="{24B41F1B-4F89-4D9B-86A8-DC4BB615D51A}" type="pres">
      <dgm:prSet presAssocID="{63533538-DD8B-4598-BEFE-A9258EE421FC}" presName="parSpace" presStyleCnt="0"/>
      <dgm:spPr/>
    </dgm:pt>
    <dgm:pt modelId="{D4B8B29C-942C-4057-83CB-0FB3330ED938}" type="pres">
      <dgm:prSet presAssocID="{1D9C7B57-9852-4AF8-9900-E445361DA099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D57F1D02-F1D0-4266-B1AA-9B40FFCE4A58}" type="presOf" srcId="{DF90948D-0490-4E06-9F5C-A44E46C6D7B1}" destId="{3CB814AA-EA8F-4CE6-8A28-BEB41167A28D}" srcOrd="0" destOrd="0" presId="urn:microsoft.com/office/officeart/2005/8/layout/hChevron3"/>
    <dgm:cxn modelId="{2912E52D-962F-4A45-BF8B-4CC3690B85FB}" srcId="{DF90948D-0490-4E06-9F5C-A44E46C6D7B1}" destId="{3E960662-4A8E-4AA5-A9D6-32ED25337D31}" srcOrd="2" destOrd="0" parTransId="{E2B64000-DDD5-4CDD-BE14-9E2CAB97E31F}" sibTransId="{205FC53B-E913-4C07-92AD-8613A5274E61}"/>
    <dgm:cxn modelId="{333AB937-99C2-45B2-8B64-A2B130771189}" type="presOf" srcId="{9B83F1FA-6F54-479F-97A0-D5AA2512663B}" destId="{CF486549-D4A6-48B8-9DDB-F02E6685B449}" srcOrd="0" destOrd="0" presId="urn:microsoft.com/office/officeart/2005/8/layout/hChevron3"/>
    <dgm:cxn modelId="{7E360744-F4FA-4C30-B1A4-5C7802A63A5A}" type="presOf" srcId="{29F56EA5-E9EF-4BD6-B8F0-9E52EACE4E48}" destId="{E9FA2508-2D61-4034-B655-1BF9F0E33A85}" srcOrd="0" destOrd="0" presId="urn:microsoft.com/office/officeart/2005/8/layout/hChevron3"/>
    <dgm:cxn modelId="{3E6CB767-175A-45DB-A3E5-69F11F7D294F}" type="presOf" srcId="{1D9C7B57-9852-4AF8-9900-E445361DA099}" destId="{D4B8B29C-942C-4057-83CB-0FB3330ED938}" srcOrd="0" destOrd="0" presId="urn:microsoft.com/office/officeart/2005/8/layout/hChevron3"/>
    <dgm:cxn modelId="{E11DC253-0B4B-40BC-A6F0-E56D566C05F1}" type="presOf" srcId="{3E960662-4A8E-4AA5-A9D6-32ED25337D31}" destId="{0C25A07E-AC40-4F42-AD03-8DF795CF45FC}" srcOrd="0" destOrd="0" presId="urn:microsoft.com/office/officeart/2005/8/layout/hChevron3"/>
    <dgm:cxn modelId="{98F08274-2894-4867-A08F-BDB47AD3FCC1}" srcId="{DF90948D-0490-4E06-9F5C-A44E46C6D7B1}" destId="{1D9C7B57-9852-4AF8-9900-E445361DA099}" srcOrd="5" destOrd="0" parTransId="{DBAA2B75-1E0D-4F35-BE61-7AABAE18E6EF}" sibTransId="{850ACD5C-CCEE-4163-8B5A-504151A16EA5}"/>
    <dgm:cxn modelId="{F77A5958-FAB1-4E04-AB7E-A4BA93061BDD}" srcId="{DF90948D-0490-4E06-9F5C-A44E46C6D7B1}" destId="{FB5055B7-6F72-48FC-B7AB-A85CFC3F6E42}" srcOrd="4" destOrd="0" parTransId="{9575CACE-CB38-43D2-AE10-E74ED20CD0E6}" sibTransId="{63533538-DD8B-4598-BEFE-A9258EE421FC}"/>
    <dgm:cxn modelId="{6F71C488-3A3E-4135-B2F6-9A7D14ED68AC}" type="presOf" srcId="{E3B9CBBC-124C-458C-AF31-3EF5C455F5A3}" destId="{1E0C0DA3-3CA3-4740-9597-2C7374441EE4}" srcOrd="0" destOrd="0" presId="urn:microsoft.com/office/officeart/2005/8/layout/hChevron3"/>
    <dgm:cxn modelId="{33569189-A8BD-407B-B3E7-56B1929CC73F}" srcId="{DF90948D-0490-4E06-9F5C-A44E46C6D7B1}" destId="{29F56EA5-E9EF-4BD6-B8F0-9E52EACE4E48}" srcOrd="3" destOrd="0" parTransId="{A7844BE2-1852-45B0-924E-D449E50C91D0}" sibTransId="{BE98897E-385E-4219-B6E0-08BC8CD003D4}"/>
    <dgm:cxn modelId="{77CA98A4-C9BB-48F0-9EB9-64DF159FD52A}" srcId="{DF90948D-0490-4E06-9F5C-A44E46C6D7B1}" destId="{9B83F1FA-6F54-479F-97A0-D5AA2512663B}" srcOrd="0" destOrd="0" parTransId="{408A2DF7-DF90-445D-9542-786B399014C2}" sibTransId="{CADFEFEF-8A50-4860-9075-34E012246EAD}"/>
    <dgm:cxn modelId="{4B4063F0-EE92-4DEA-85A7-C52C0F9C9BC7}" srcId="{DF90948D-0490-4E06-9F5C-A44E46C6D7B1}" destId="{E3B9CBBC-124C-458C-AF31-3EF5C455F5A3}" srcOrd="1" destOrd="0" parTransId="{9BA373F8-79B8-49E0-B4EF-90F2022B4409}" sibTransId="{DACB921A-2580-4E8A-95D2-4A77A3C35554}"/>
    <dgm:cxn modelId="{19C699F3-3BC8-42A1-9063-F78D48E1C2BD}" type="presOf" srcId="{FB5055B7-6F72-48FC-B7AB-A85CFC3F6E42}" destId="{4B07DC7F-F96C-4056-B2BC-1E2EA03D8001}" srcOrd="0" destOrd="0" presId="urn:microsoft.com/office/officeart/2005/8/layout/hChevron3"/>
    <dgm:cxn modelId="{F50A842B-3BD6-4499-94FF-860223571192}" type="presParOf" srcId="{3CB814AA-EA8F-4CE6-8A28-BEB41167A28D}" destId="{CF486549-D4A6-48B8-9DDB-F02E6685B449}" srcOrd="0" destOrd="0" presId="urn:microsoft.com/office/officeart/2005/8/layout/hChevron3"/>
    <dgm:cxn modelId="{5BE1807F-9B3C-4E22-88D6-76B5AEF4604A}" type="presParOf" srcId="{3CB814AA-EA8F-4CE6-8A28-BEB41167A28D}" destId="{70B51763-BF41-4FE9-BD59-FC4CF801B0BF}" srcOrd="1" destOrd="0" presId="urn:microsoft.com/office/officeart/2005/8/layout/hChevron3"/>
    <dgm:cxn modelId="{278CA6E7-2D8A-46A2-963F-4F3050C56C07}" type="presParOf" srcId="{3CB814AA-EA8F-4CE6-8A28-BEB41167A28D}" destId="{1E0C0DA3-3CA3-4740-9597-2C7374441EE4}" srcOrd="2" destOrd="0" presId="urn:microsoft.com/office/officeart/2005/8/layout/hChevron3"/>
    <dgm:cxn modelId="{96FEFB7E-7BAA-450A-A36B-A849329655AE}" type="presParOf" srcId="{3CB814AA-EA8F-4CE6-8A28-BEB41167A28D}" destId="{5C35C575-BB00-44B4-B4DE-4EDF2C39BEA5}" srcOrd="3" destOrd="0" presId="urn:microsoft.com/office/officeart/2005/8/layout/hChevron3"/>
    <dgm:cxn modelId="{EF61EA69-C514-4958-BA38-FF015202FB50}" type="presParOf" srcId="{3CB814AA-EA8F-4CE6-8A28-BEB41167A28D}" destId="{0C25A07E-AC40-4F42-AD03-8DF795CF45FC}" srcOrd="4" destOrd="0" presId="urn:microsoft.com/office/officeart/2005/8/layout/hChevron3"/>
    <dgm:cxn modelId="{19323BD0-AA24-4AF5-89A5-FF170BB556C4}" type="presParOf" srcId="{3CB814AA-EA8F-4CE6-8A28-BEB41167A28D}" destId="{F6102DF2-1095-4CC1-9785-9437F1D18408}" srcOrd="5" destOrd="0" presId="urn:microsoft.com/office/officeart/2005/8/layout/hChevron3"/>
    <dgm:cxn modelId="{65216E8D-7EFF-41D6-B437-C8E621E38EC9}" type="presParOf" srcId="{3CB814AA-EA8F-4CE6-8A28-BEB41167A28D}" destId="{E9FA2508-2D61-4034-B655-1BF9F0E33A85}" srcOrd="6" destOrd="0" presId="urn:microsoft.com/office/officeart/2005/8/layout/hChevron3"/>
    <dgm:cxn modelId="{093D9CF9-A9D7-4C49-88EA-9418FD48D969}" type="presParOf" srcId="{3CB814AA-EA8F-4CE6-8A28-BEB41167A28D}" destId="{7F112BD9-4A1B-4A26-936F-7DB7CE099019}" srcOrd="7" destOrd="0" presId="urn:microsoft.com/office/officeart/2005/8/layout/hChevron3"/>
    <dgm:cxn modelId="{4F570240-F834-43F8-AC2D-C47A6CE2A2B7}" type="presParOf" srcId="{3CB814AA-EA8F-4CE6-8A28-BEB41167A28D}" destId="{4B07DC7F-F96C-4056-B2BC-1E2EA03D8001}" srcOrd="8" destOrd="0" presId="urn:microsoft.com/office/officeart/2005/8/layout/hChevron3"/>
    <dgm:cxn modelId="{2E677C2E-35EA-4D97-B25B-E3FFE2681B59}" type="presParOf" srcId="{3CB814AA-EA8F-4CE6-8A28-BEB41167A28D}" destId="{24B41F1B-4F89-4D9B-86A8-DC4BB615D51A}" srcOrd="9" destOrd="0" presId="urn:microsoft.com/office/officeart/2005/8/layout/hChevron3"/>
    <dgm:cxn modelId="{DE84593C-F3AC-4533-97C2-70711479873E}" type="presParOf" srcId="{3CB814AA-EA8F-4CE6-8A28-BEB41167A28D}" destId="{D4B8B29C-942C-4057-83CB-0FB3330ED938}" srcOrd="1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86549-D4A6-48B8-9DDB-F02E6685B449}">
      <dsp:nvSpPr>
        <dsp:cNvPr id="0" name=""/>
        <dsp:cNvSpPr/>
      </dsp:nvSpPr>
      <dsp:spPr>
        <a:xfrm>
          <a:off x="1458" y="561875"/>
          <a:ext cx="2389735" cy="955894"/>
        </a:xfrm>
        <a:prstGeom prst="homePlate">
          <a:avLst/>
        </a:prstGeom>
        <a:solidFill>
          <a:srgbClr val="0074A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 err="1"/>
            <a:t>Repeated</a:t>
          </a:r>
          <a:r>
            <a:rPr lang="nl-BE" sz="1900" kern="1200" dirty="0"/>
            <a:t> reading of data</a:t>
          </a:r>
        </a:p>
      </dsp:txBody>
      <dsp:txXfrm>
        <a:off x="1458" y="561875"/>
        <a:ext cx="2150762" cy="955894"/>
      </dsp:txXfrm>
    </dsp:sp>
    <dsp:sp modelId="{1E0C0DA3-3CA3-4740-9597-2C7374441EE4}">
      <dsp:nvSpPr>
        <dsp:cNvPr id="0" name=""/>
        <dsp:cNvSpPr/>
      </dsp:nvSpPr>
      <dsp:spPr>
        <a:xfrm>
          <a:off x="1913247" y="561875"/>
          <a:ext cx="2389735" cy="955894"/>
        </a:xfrm>
        <a:prstGeom prst="chevron">
          <a:avLst/>
        </a:prstGeom>
        <a:solidFill>
          <a:srgbClr val="0082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 err="1"/>
            <a:t>Initial</a:t>
          </a:r>
          <a:r>
            <a:rPr lang="nl-BE" sz="1900" kern="1200" dirty="0"/>
            <a:t> </a:t>
          </a:r>
          <a:r>
            <a:rPr lang="nl-BE" sz="1900" kern="1200" dirty="0" err="1"/>
            <a:t>coding</a:t>
          </a:r>
          <a:r>
            <a:rPr lang="nl-BE" sz="1900" kern="1200" dirty="0"/>
            <a:t> of data</a:t>
          </a:r>
        </a:p>
      </dsp:txBody>
      <dsp:txXfrm>
        <a:off x="2391194" y="561875"/>
        <a:ext cx="1433841" cy="955894"/>
      </dsp:txXfrm>
    </dsp:sp>
    <dsp:sp modelId="{0C25A07E-AC40-4F42-AD03-8DF795CF45FC}">
      <dsp:nvSpPr>
        <dsp:cNvPr id="0" name=""/>
        <dsp:cNvSpPr/>
      </dsp:nvSpPr>
      <dsp:spPr>
        <a:xfrm>
          <a:off x="3825035" y="561875"/>
          <a:ext cx="2389735" cy="955894"/>
        </a:xfrm>
        <a:prstGeom prst="chevron">
          <a:avLst/>
        </a:prstGeom>
        <a:solidFill>
          <a:srgbClr val="0090D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 err="1"/>
            <a:t>Sorting</a:t>
          </a:r>
          <a:r>
            <a:rPr lang="nl-BE" sz="1900" kern="1200" dirty="0"/>
            <a:t> codes </a:t>
          </a:r>
          <a:r>
            <a:rPr lang="nl-BE" sz="1900" kern="1200" dirty="0" err="1"/>
            <a:t>into</a:t>
          </a:r>
          <a:r>
            <a:rPr lang="nl-BE" sz="1900" kern="1200" dirty="0"/>
            <a:t> </a:t>
          </a:r>
          <a:r>
            <a:rPr lang="nl-BE" sz="1900" kern="1200" dirty="0" err="1"/>
            <a:t>themes</a:t>
          </a:r>
          <a:endParaRPr lang="nl-BE" sz="1900" kern="1200" dirty="0"/>
        </a:p>
      </dsp:txBody>
      <dsp:txXfrm>
        <a:off x="4302982" y="561875"/>
        <a:ext cx="1433841" cy="955894"/>
      </dsp:txXfrm>
    </dsp:sp>
    <dsp:sp modelId="{E9FA2508-2D61-4034-B655-1BF9F0E33A85}">
      <dsp:nvSpPr>
        <dsp:cNvPr id="0" name=""/>
        <dsp:cNvSpPr/>
      </dsp:nvSpPr>
      <dsp:spPr>
        <a:xfrm>
          <a:off x="5736823" y="561875"/>
          <a:ext cx="2389735" cy="955894"/>
        </a:xfrm>
        <a:prstGeom prst="chevron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 err="1"/>
            <a:t>Reviewing</a:t>
          </a:r>
          <a:r>
            <a:rPr lang="nl-BE" sz="1900" kern="1200" dirty="0"/>
            <a:t> </a:t>
          </a:r>
          <a:r>
            <a:rPr lang="nl-BE" sz="1900" kern="1200" dirty="0" err="1"/>
            <a:t>themes</a:t>
          </a:r>
          <a:endParaRPr lang="nl-BE" sz="1900" kern="1200" dirty="0"/>
        </a:p>
      </dsp:txBody>
      <dsp:txXfrm>
        <a:off x="6214770" y="561875"/>
        <a:ext cx="1433841" cy="955894"/>
      </dsp:txXfrm>
    </dsp:sp>
    <dsp:sp modelId="{4B07DC7F-F96C-4056-B2BC-1E2EA03D8001}">
      <dsp:nvSpPr>
        <dsp:cNvPr id="0" name=""/>
        <dsp:cNvSpPr/>
      </dsp:nvSpPr>
      <dsp:spPr>
        <a:xfrm>
          <a:off x="7648611" y="561875"/>
          <a:ext cx="2389735" cy="955894"/>
        </a:xfrm>
        <a:prstGeom prst="chevron">
          <a:avLst/>
        </a:prstGeom>
        <a:solidFill>
          <a:srgbClr val="00ABF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 err="1"/>
            <a:t>Defining</a:t>
          </a:r>
          <a:r>
            <a:rPr lang="nl-BE" sz="1900" kern="1200" dirty="0"/>
            <a:t> </a:t>
          </a:r>
          <a:r>
            <a:rPr lang="nl-BE" sz="1900" kern="1200" dirty="0" err="1"/>
            <a:t>themes</a:t>
          </a:r>
          <a:endParaRPr lang="nl-BE" sz="1900" kern="1200" dirty="0"/>
        </a:p>
      </dsp:txBody>
      <dsp:txXfrm>
        <a:off x="8126558" y="561875"/>
        <a:ext cx="1433841" cy="955894"/>
      </dsp:txXfrm>
    </dsp:sp>
    <dsp:sp modelId="{D4B8B29C-942C-4057-83CB-0FB3330ED938}">
      <dsp:nvSpPr>
        <dsp:cNvPr id="0" name=""/>
        <dsp:cNvSpPr/>
      </dsp:nvSpPr>
      <dsp:spPr>
        <a:xfrm>
          <a:off x="9560399" y="561875"/>
          <a:ext cx="2389735" cy="955894"/>
        </a:xfrm>
        <a:prstGeom prst="chevron">
          <a:avLst/>
        </a:prstGeom>
        <a:solidFill>
          <a:srgbClr val="0DB4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 err="1"/>
            <a:t>Final</a:t>
          </a:r>
          <a:r>
            <a:rPr lang="nl-BE" sz="1900" kern="1200" dirty="0"/>
            <a:t> analysis </a:t>
          </a:r>
          <a:r>
            <a:rPr lang="nl-BE" sz="1900" kern="1200" dirty="0" err="1"/>
            <a:t>and</a:t>
          </a:r>
          <a:r>
            <a:rPr lang="nl-BE" sz="1900" kern="1200" dirty="0"/>
            <a:t> report </a:t>
          </a:r>
          <a:r>
            <a:rPr lang="nl-BE" sz="1900" kern="1200" dirty="0" err="1"/>
            <a:t>production</a:t>
          </a:r>
          <a:endParaRPr lang="nl-BE" sz="1900" kern="1200" dirty="0"/>
        </a:p>
      </dsp:txBody>
      <dsp:txXfrm>
        <a:off x="10038346" y="561875"/>
        <a:ext cx="1433841" cy="955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CB362-60B6-4149-A862-19354916FD1E}" type="datetimeFigureOut">
              <a:rPr lang="nl-BE" smtClean="0"/>
              <a:t>11/04/2024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A4371-B786-4F51-9AF5-BC3676DA9911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41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Traffic-</a:t>
            </a:r>
            <a:r>
              <a:rPr lang="nl-BE" dirty="0" err="1"/>
              <a:t>related</a:t>
            </a:r>
            <a:r>
              <a:rPr lang="nl-BE" dirty="0"/>
              <a:t> factors </a:t>
            </a:r>
            <a:r>
              <a:rPr lang="nl-BE" sz="1400" dirty="0"/>
              <a:t>(</a:t>
            </a:r>
            <a:r>
              <a:rPr lang="nl-BE" sz="1400" dirty="0" err="1"/>
              <a:t>Bitkina</a:t>
            </a:r>
            <a:r>
              <a:rPr lang="nl-BE" sz="1400" dirty="0"/>
              <a:t> et al., 2019; </a:t>
            </a:r>
            <a:r>
              <a:rPr lang="nl-BE" sz="1400" dirty="0" err="1"/>
              <a:t>Sharukh</a:t>
            </a:r>
            <a:r>
              <a:rPr lang="nl-BE" sz="1400" dirty="0"/>
              <a:t> et al., 2020)</a:t>
            </a:r>
          </a:p>
          <a:p>
            <a:pPr lvl="1"/>
            <a:r>
              <a:rPr lang="nl-BE" dirty="0"/>
              <a:t>Urban environments, </a:t>
            </a:r>
            <a:r>
              <a:rPr lang="nl-BE" dirty="0" err="1"/>
              <a:t>congestion</a:t>
            </a:r>
            <a:r>
              <a:rPr lang="nl-BE" dirty="0"/>
              <a:t>, </a:t>
            </a:r>
            <a:r>
              <a:rPr lang="nl-BE" dirty="0" err="1"/>
              <a:t>unsafe</a:t>
            </a:r>
            <a:r>
              <a:rPr lang="nl-BE" dirty="0"/>
              <a:t> </a:t>
            </a:r>
            <a:r>
              <a:rPr lang="nl-BE" dirty="0" err="1"/>
              <a:t>road</a:t>
            </a:r>
            <a:r>
              <a:rPr lang="nl-BE" dirty="0"/>
              <a:t> users, …</a:t>
            </a:r>
          </a:p>
          <a:p>
            <a:r>
              <a:rPr lang="nl-BE" dirty="0" err="1"/>
              <a:t>Occupational</a:t>
            </a:r>
            <a:r>
              <a:rPr lang="nl-BE" dirty="0"/>
              <a:t> factors </a:t>
            </a:r>
            <a:r>
              <a:rPr lang="nl-BE" sz="1400" dirty="0"/>
              <a:t>(</a:t>
            </a:r>
            <a:r>
              <a:rPr lang="nl-BE" sz="1400" dirty="0" err="1"/>
              <a:t>Shattell</a:t>
            </a:r>
            <a:r>
              <a:rPr lang="nl-BE" sz="1400" dirty="0"/>
              <a:t> et al., 2010;McDonough et al., 2014; </a:t>
            </a:r>
            <a:r>
              <a:rPr lang="nl-BE" sz="1400" dirty="0" err="1"/>
              <a:t>Sharukh</a:t>
            </a:r>
            <a:r>
              <a:rPr lang="nl-BE" sz="1400" dirty="0"/>
              <a:t> et al., 2020)</a:t>
            </a:r>
          </a:p>
          <a:p>
            <a:pPr lvl="1"/>
            <a:r>
              <a:rPr lang="nl-BE" dirty="0" err="1"/>
              <a:t>Dangers</a:t>
            </a:r>
            <a:r>
              <a:rPr lang="nl-BE" dirty="0"/>
              <a:t> </a:t>
            </a:r>
            <a:r>
              <a:rPr lang="nl-BE" dirty="0" err="1"/>
              <a:t>around</a:t>
            </a:r>
            <a:r>
              <a:rPr lang="nl-BE" dirty="0"/>
              <a:t> warehouses </a:t>
            </a:r>
            <a:r>
              <a:rPr lang="nl-BE" dirty="0" err="1"/>
              <a:t>and</a:t>
            </a:r>
            <a:r>
              <a:rPr lang="nl-BE" dirty="0"/>
              <a:t> truck </a:t>
            </a:r>
            <a:r>
              <a:rPr lang="nl-BE" dirty="0" err="1"/>
              <a:t>stops</a:t>
            </a:r>
            <a:r>
              <a:rPr lang="nl-BE" dirty="0"/>
              <a:t>, last-minute jobs, time </a:t>
            </a:r>
            <a:r>
              <a:rPr lang="nl-BE" dirty="0" err="1"/>
              <a:t>pressure</a:t>
            </a:r>
            <a:r>
              <a:rPr lang="nl-BE" dirty="0"/>
              <a:t>, …</a:t>
            </a:r>
          </a:p>
          <a:p>
            <a:r>
              <a:rPr lang="nl-BE" dirty="0" err="1"/>
              <a:t>Variation</a:t>
            </a:r>
            <a:r>
              <a:rPr lang="nl-BE" dirty="0"/>
              <a:t> </a:t>
            </a:r>
            <a:r>
              <a:rPr lang="nl-BE" dirty="0" err="1"/>
              <a:t>amongst</a:t>
            </a:r>
            <a:r>
              <a:rPr lang="nl-BE" dirty="0"/>
              <a:t> driver types </a:t>
            </a:r>
            <a:r>
              <a:rPr lang="nl-BE" sz="1400" dirty="0"/>
              <a:t>(</a:t>
            </a:r>
            <a:r>
              <a:rPr lang="nl-BE" sz="1400" dirty="0" err="1"/>
              <a:t>McDonough</a:t>
            </a:r>
            <a:r>
              <a:rPr lang="nl-BE" sz="1400" dirty="0"/>
              <a:t> et al., 2014)</a:t>
            </a:r>
          </a:p>
          <a:p>
            <a:pPr lvl="1"/>
            <a:r>
              <a:rPr lang="nl-BE" dirty="0"/>
              <a:t>Short-</a:t>
            </a:r>
            <a:r>
              <a:rPr lang="nl-BE" dirty="0" err="1"/>
              <a:t>haul</a:t>
            </a:r>
            <a:r>
              <a:rPr lang="nl-BE" dirty="0"/>
              <a:t> driver -&gt; </a:t>
            </a:r>
            <a:r>
              <a:rPr lang="nl-BE" dirty="0" err="1"/>
              <a:t>congestion</a:t>
            </a:r>
            <a:endParaRPr lang="nl-BE" dirty="0"/>
          </a:p>
          <a:p>
            <a:pPr lvl="1"/>
            <a:r>
              <a:rPr lang="nl-BE" dirty="0"/>
              <a:t>Long-</a:t>
            </a:r>
            <a:r>
              <a:rPr lang="nl-BE" dirty="0" err="1"/>
              <a:t>haul</a:t>
            </a:r>
            <a:r>
              <a:rPr lang="nl-BE" dirty="0"/>
              <a:t> driver -&gt; </a:t>
            </a:r>
            <a:r>
              <a:rPr lang="nl-BE" dirty="0" err="1"/>
              <a:t>away</a:t>
            </a:r>
            <a:r>
              <a:rPr lang="nl-BE" dirty="0"/>
              <a:t> </a:t>
            </a:r>
            <a:r>
              <a:rPr lang="nl-BE" dirty="0" err="1"/>
              <a:t>from</a:t>
            </a:r>
            <a:r>
              <a:rPr lang="nl-BE" dirty="0"/>
              <a:t> home</a:t>
            </a:r>
          </a:p>
          <a:p>
            <a:r>
              <a:rPr lang="nl-BE" dirty="0" err="1"/>
              <a:t>Sociodemographic</a:t>
            </a:r>
            <a:r>
              <a:rPr lang="nl-BE" dirty="0"/>
              <a:t> factors: </a:t>
            </a:r>
            <a:r>
              <a:rPr lang="nl-BE" dirty="0" err="1"/>
              <a:t>inconclusive</a:t>
            </a:r>
            <a:endParaRPr lang="nl-BE" dirty="0"/>
          </a:p>
          <a:p>
            <a:pPr lvl="1"/>
            <a:r>
              <a:rPr lang="nl-BE" dirty="0"/>
              <a:t>Age </a:t>
            </a:r>
            <a:r>
              <a:rPr lang="nl-BE" sz="1200" dirty="0"/>
              <a:t>(</a:t>
            </a:r>
            <a:r>
              <a:rPr lang="en-GB" sz="1200" dirty="0" err="1"/>
              <a:t>Magaña</a:t>
            </a:r>
            <a:r>
              <a:rPr lang="en-GB" sz="1200" dirty="0"/>
              <a:t> et al., 2021; Zhao &amp; Yamamoto, 2021)</a:t>
            </a:r>
          </a:p>
          <a:p>
            <a:pPr lvl="1"/>
            <a:r>
              <a:rPr lang="en-GB" dirty="0"/>
              <a:t>Gender </a:t>
            </a:r>
            <a:r>
              <a:rPr lang="en-GB" sz="1200" dirty="0"/>
              <a:t>(</a:t>
            </a:r>
            <a:r>
              <a:rPr lang="en-GB" sz="1200" dirty="0" err="1"/>
              <a:t>Magaña</a:t>
            </a:r>
            <a:r>
              <a:rPr lang="en-GB" sz="1200" dirty="0"/>
              <a:t> et al., 2021; Miller &amp; Boyle, 2015)</a:t>
            </a:r>
          </a:p>
          <a:p>
            <a:r>
              <a:rPr lang="en-GB" dirty="0"/>
              <a:t>Personal stressors </a:t>
            </a:r>
            <a:r>
              <a:rPr lang="en-GB" sz="1400" dirty="0"/>
              <a:t>(</a:t>
            </a:r>
            <a:r>
              <a:rPr lang="en-GB" sz="1400" dirty="0" err="1"/>
              <a:t>Shattell</a:t>
            </a:r>
            <a:r>
              <a:rPr lang="en-GB" sz="1400" dirty="0"/>
              <a:t> et al., 2010; McDonough et al., 2014; </a:t>
            </a:r>
            <a:r>
              <a:rPr lang="en-GB" sz="1400" dirty="0" err="1"/>
              <a:t>Magaña</a:t>
            </a:r>
            <a:r>
              <a:rPr lang="en-GB" sz="1400" dirty="0"/>
              <a:t> et al., 2021; </a:t>
            </a:r>
            <a:r>
              <a:rPr lang="en-GB" sz="1400" dirty="0" err="1"/>
              <a:t>Mamcarz</a:t>
            </a:r>
            <a:r>
              <a:rPr lang="en-GB" sz="1400" dirty="0"/>
              <a:t> et al., 2019)</a:t>
            </a:r>
            <a:endParaRPr lang="en-GB" dirty="0"/>
          </a:p>
          <a:p>
            <a:pPr lvl="1"/>
            <a:r>
              <a:rPr lang="en-GB" dirty="0"/>
              <a:t>Personality traits (e.g. impulsiveness)</a:t>
            </a:r>
          </a:p>
          <a:p>
            <a:pPr lvl="1"/>
            <a:r>
              <a:rPr lang="en-GB" dirty="0"/>
              <a:t>Lack of sleep</a:t>
            </a:r>
          </a:p>
          <a:p>
            <a:pPr lvl="1"/>
            <a:r>
              <a:rPr lang="en-GB" dirty="0"/>
              <a:t>Loneliness</a:t>
            </a:r>
          </a:p>
          <a:p>
            <a:pPr lvl="1"/>
            <a:r>
              <a:rPr lang="en-GB" dirty="0"/>
              <a:t>Boredom</a:t>
            </a:r>
          </a:p>
          <a:p>
            <a:pPr lvl="1"/>
            <a:r>
              <a:rPr lang="en-GB" dirty="0"/>
              <a:t>Financial issues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A4371-B786-4F51-9AF5-BC3676DA9911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2384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A4371-B786-4F51-9AF5-BC3676DA9911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2700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11 drivers </a:t>
            </a:r>
            <a:r>
              <a:rPr lang="nl-BE" dirty="0" err="1"/>
              <a:t>discussed</a:t>
            </a:r>
            <a:r>
              <a:rPr lang="nl-BE" dirty="0"/>
              <a:t> stressors </a:t>
            </a:r>
            <a:r>
              <a:rPr lang="nl-BE" dirty="0" err="1"/>
              <a:t>during</a:t>
            </a:r>
            <a:r>
              <a:rPr lang="nl-BE" dirty="0"/>
              <a:t> 2 1h30-2h00 long focus </a:t>
            </a:r>
            <a:r>
              <a:rPr lang="nl-BE" dirty="0" err="1"/>
              <a:t>groups</a:t>
            </a:r>
            <a:endParaRPr lang="nl-BE" dirty="0"/>
          </a:p>
          <a:p>
            <a:r>
              <a:rPr lang="nl-BE" dirty="0" err="1"/>
              <a:t>Various</a:t>
            </a:r>
            <a:r>
              <a:rPr lang="nl-BE" dirty="0"/>
              <a:t> </a:t>
            </a:r>
            <a:r>
              <a:rPr lang="nl-BE" dirty="0" err="1"/>
              <a:t>demographics</a:t>
            </a:r>
            <a:r>
              <a:rPr lang="nl-BE" dirty="0"/>
              <a:t>:</a:t>
            </a:r>
          </a:p>
          <a:p>
            <a:pPr lvl="1"/>
            <a:r>
              <a:rPr lang="nl-BE" dirty="0"/>
              <a:t>Focus Group 1 (6 </a:t>
            </a:r>
            <a:r>
              <a:rPr lang="nl-BE" dirty="0" err="1"/>
              <a:t>participants</a:t>
            </a:r>
            <a:r>
              <a:rPr lang="nl-BE" dirty="0"/>
              <a:t>):</a:t>
            </a:r>
          </a:p>
          <a:p>
            <a:pPr lvl="2"/>
            <a:r>
              <a:rPr lang="nl-BE" dirty="0"/>
              <a:t>2 </a:t>
            </a:r>
            <a:r>
              <a:rPr lang="nl-BE" dirty="0" err="1"/>
              <a:t>women</a:t>
            </a:r>
            <a:r>
              <a:rPr lang="nl-BE" dirty="0"/>
              <a:t>, </a:t>
            </a:r>
            <a:r>
              <a:rPr lang="nl-BE" dirty="0" err="1"/>
              <a:t>average</a:t>
            </a:r>
            <a:r>
              <a:rPr lang="nl-BE" dirty="0"/>
              <a:t> </a:t>
            </a:r>
            <a:r>
              <a:rPr lang="nl-BE" dirty="0" err="1"/>
              <a:t>age</a:t>
            </a:r>
            <a:r>
              <a:rPr lang="nl-BE" dirty="0"/>
              <a:t>: 41.3 </a:t>
            </a:r>
            <a:r>
              <a:rPr lang="nl-BE" dirty="0" err="1"/>
              <a:t>years</a:t>
            </a:r>
            <a:endParaRPr lang="nl-BE" dirty="0"/>
          </a:p>
          <a:p>
            <a:pPr lvl="2"/>
            <a:r>
              <a:rPr lang="nl-BE" dirty="0"/>
              <a:t>1 LHD, 4 SHD, 1 LDD</a:t>
            </a:r>
          </a:p>
          <a:p>
            <a:pPr lvl="1"/>
            <a:r>
              <a:rPr lang="nl-BE" dirty="0"/>
              <a:t>Focus Group 2 (5 </a:t>
            </a:r>
            <a:r>
              <a:rPr lang="nl-BE" dirty="0" err="1"/>
              <a:t>participants</a:t>
            </a:r>
            <a:r>
              <a:rPr lang="nl-BE" dirty="0"/>
              <a:t>):</a:t>
            </a:r>
          </a:p>
          <a:p>
            <a:pPr lvl="2"/>
            <a:r>
              <a:rPr lang="nl-BE" dirty="0"/>
              <a:t>1 </a:t>
            </a:r>
            <a:r>
              <a:rPr lang="nl-BE" dirty="0" err="1"/>
              <a:t>woman</a:t>
            </a:r>
            <a:r>
              <a:rPr lang="nl-BE" dirty="0"/>
              <a:t>, </a:t>
            </a:r>
            <a:r>
              <a:rPr lang="nl-BE" dirty="0" err="1"/>
              <a:t>average</a:t>
            </a:r>
            <a:r>
              <a:rPr lang="nl-BE" dirty="0"/>
              <a:t> </a:t>
            </a:r>
            <a:r>
              <a:rPr lang="nl-BE" dirty="0" err="1"/>
              <a:t>age</a:t>
            </a:r>
            <a:r>
              <a:rPr lang="nl-BE" dirty="0"/>
              <a:t>: 56.6 </a:t>
            </a:r>
            <a:r>
              <a:rPr lang="nl-BE" dirty="0" err="1"/>
              <a:t>years</a:t>
            </a:r>
            <a:endParaRPr lang="nl-BE" dirty="0"/>
          </a:p>
          <a:p>
            <a:pPr lvl="2"/>
            <a:r>
              <a:rPr lang="nl-BE" dirty="0"/>
              <a:t>4 LHD, 1 SHD</a:t>
            </a:r>
          </a:p>
          <a:p>
            <a:r>
              <a:rPr lang="nl-BE" dirty="0"/>
              <a:t>Focus on:</a:t>
            </a:r>
          </a:p>
          <a:p>
            <a:pPr lvl="1"/>
            <a:r>
              <a:rPr lang="nl-BE" dirty="0" err="1"/>
              <a:t>Causes</a:t>
            </a:r>
            <a:r>
              <a:rPr lang="nl-BE" dirty="0"/>
              <a:t> of stress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occupational</a:t>
            </a:r>
            <a:r>
              <a:rPr lang="nl-BE" dirty="0"/>
              <a:t> </a:t>
            </a:r>
            <a:r>
              <a:rPr lang="nl-BE" dirty="0" err="1"/>
              <a:t>freight</a:t>
            </a:r>
            <a:r>
              <a:rPr lang="nl-BE" dirty="0"/>
              <a:t> drivers (</a:t>
            </a:r>
            <a:r>
              <a:rPr lang="nl-BE" dirty="0" err="1"/>
              <a:t>during</a:t>
            </a:r>
            <a:r>
              <a:rPr lang="nl-BE" dirty="0"/>
              <a:t> </a:t>
            </a:r>
            <a:r>
              <a:rPr lang="nl-BE" dirty="0" err="1"/>
              <a:t>driving</a:t>
            </a:r>
            <a:r>
              <a:rPr lang="nl-BE" dirty="0"/>
              <a:t>/</a:t>
            </a:r>
            <a:r>
              <a:rPr lang="nl-BE" dirty="0" err="1"/>
              <a:t>other</a:t>
            </a:r>
            <a:r>
              <a:rPr lang="nl-BE" dirty="0"/>
              <a:t> job </a:t>
            </a:r>
            <a:r>
              <a:rPr lang="nl-BE" dirty="0" err="1"/>
              <a:t>tasks</a:t>
            </a:r>
            <a:r>
              <a:rPr lang="nl-BE" dirty="0"/>
              <a:t>/</a:t>
            </a:r>
            <a:r>
              <a:rPr lang="nl-BE" dirty="0" err="1"/>
              <a:t>outside</a:t>
            </a:r>
            <a:r>
              <a:rPr lang="nl-BE" dirty="0"/>
              <a:t> of </a:t>
            </a:r>
            <a:r>
              <a:rPr lang="nl-BE" dirty="0" err="1"/>
              <a:t>work</a:t>
            </a:r>
            <a:r>
              <a:rPr lang="nl-BE" dirty="0"/>
              <a:t>)</a:t>
            </a:r>
          </a:p>
          <a:p>
            <a:pPr lvl="1"/>
            <a:r>
              <a:rPr lang="nl-BE" dirty="0"/>
              <a:t>Coping </a:t>
            </a:r>
            <a:r>
              <a:rPr lang="nl-BE" dirty="0" err="1"/>
              <a:t>strategies</a:t>
            </a:r>
            <a:endParaRPr lang="nl-BE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A4371-B786-4F51-9AF5-BC3676DA9911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3904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Dispatch &amp; Planning (</a:t>
            </a:r>
            <a:r>
              <a:rPr lang="nl-BE" dirty="0" err="1"/>
              <a:t>errors</a:t>
            </a:r>
            <a:r>
              <a:rPr lang="nl-BE" dirty="0"/>
              <a:t>, change in planning, …)</a:t>
            </a:r>
          </a:p>
          <a:p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workers</a:t>
            </a:r>
            <a:r>
              <a:rPr lang="nl-BE" dirty="0"/>
              <a:t> (</a:t>
            </a:r>
            <a:r>
              <a:rPr lang="nl-BE" dirty="0" err="1"/>
              <a:t>colleagues</a:t>
            </a:r>
            <a:r>
              <a:rPr lang="nl-BE" dirty="0"/>
              <a:t>, warehouse </a:t>
            </a:r>
            <a:r>
              <a:rPr lang="nl-BE" dirty="0" err="1"/>
              <a:t>workers</a:t>
            </a:r>
            <a:r>
              <a:rPr lang="nl-BE" dirty="0"/>
              <a:t>)</a:t>
            </a:r>
          </a:p>
          <a:p>
            <a:r>
              <a:rPr lang="nl-BE" dirty="0"/>
              <a:t>Equipment (</a:t>
            </a:r>
            <a:r>
              <a:rPr lang="nl-BE" dirty="0" err="1"/>
              <a:t>broken</a:t>
            </a:r>
            <a:r>
              <a:rPr lang="nl-BE" dirty="0"/>
              <a:t> equipment, </a:t>
            </a:r>
            <a:r>
              <a:rPr lang="nl-BE" dirty="0" err="1"/>
              <a:t>unclean</a:t>
            </a:r>
            <a:r>
              <a:rPr lang="nl-BE" dirty="0"/>
              <a:t> vehicle)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A4371-B786-4F51-9AF5-BC3676DA9911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483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Traffic</a:t>
            </a:r>
          </a:p>
          <a:p>
            <a:pPr lvl="1"/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road</a:t>
            </a:r>
            <a:r>
              <a:rPr lang="nl-BE" dirty="0"/>
              <a:t> users</a:t>
            </a:r>
          </a:p>
          <a:p>
            <a:pPr lvl="1"/>
            <a:r>
              <a:rPr lang="nl-BE" dirty="0"/>
              <a:t>Routing (</a:t>
            </a:r>
            <a:r>
              <a:rPr lang="nl-BE" dirty="0" err="1"/>
              <a:t>weight</a:t>
            </a:r>
            <a:r>
              <a:rPr lang="nl-BE" dirty="0"/>
              <a:t> </a:t>
            </a:r>
            <a:r>
              <a:rPr lang="nl-BE" dirty="0" err="1"/>
              <a:t>restriction</a:t>
            </a:r>
            <a:r>
              <a:rPr lang="nl-BE" dirty="0"/>
              <a:t> zones, </a:t>
            </a:r>
            <a:r>
              <a:rPr lang="nl-BE" dirty="0" err="1"/>
              <a:t>detours</a:t>
            </a:r>
            <a:r>
              <a:rPr lang="nl-BE" dirty="0"/>
              <a:t>, …)</a:t>
            </a:r>
          </a:p>
          <a:p>
            <a:r>
              <a:rPr lang="nl-BE" dirty="0"/>
              <a:t>Time-</a:t>
            </a:r>
            <a:r>
              <a:rPr lang="nl-BE" dirty="0" err="1"/>
              <a:t>related</a:t>
            </a:r>
            <a:r>
              <a:rPr lang="nl-BE" dirty="0"/>
              <a:t> stressors (traffic jams, time </a:t>
            </a:r>
            <a:r>
              <a:rPr lang="nl-BE" dirty="0" err="1"/>
              <a:t>pressure</a:t>
            </a:r>
            <a:r>
              <a:rPr lang="nl-BE" dirty="0"/>
              <a:t>)</a:t>
            </a:r>
          </a:p>
          <a:p>
            <a:r>
              <a:rPr lang="nl-BE" dirty="0" err="1"/>
              <a:t>Facilities</a:t>
            </a:r>
            <a:r>
              <a:rPr lang="nl-BE" dirty="0"/>
              <a:t> (</a:t>
            </a:r>
            <a:r>
              <a:rPr lang="nl-BE" dirty="0" err="1"/>
              <a:t>lack</a:t>
            </a:r>
            <a:r>
              <a:rPr lang="nl-BE" dirty="0"/>
              <a:t> of parking spots, …)</a:t>
            </a:r>
          </a:p>
          <a:p>
            <a:r>
              <a:rPr lang="nl-BE" dirty="0" err="1"/>
              <a:t>Law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Enforcement</a:t>
            </a:r>
            <a:r>
              <a:rPr lang="nl-BE" dirty="0"/>
              <a:t> (CMR, </a:t>
            </a:r>
            <a:r>
              <a:rPr lang="nl-BE" dirty="0" err="1"/>
              <a:t>fines</a:t>
            </a:r>
            <a:r>
              <a:rPr lang="nl-BE" dirty="0"/>
              <a:t>, …)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A4371-B786-4F51-9AF5-BC3676DA9911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9827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/>
              <a:t>Disrespect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clients</a:t>
            </a:r>
            <a:r>
              <a:rPr lang="nl-BE" dirty="0"/>
              <a:t>, </a:t>
            </a:r>
            <a:r>
              <a:rPr lang="nl-BE" dirty="0" err="1"/>
              <a:t>lacking</a:t>
            </a:r>
            <a:r>
              <a:rPr lang="nl-BE" dirty="0"/>
              <a:t> </a:t>
            </a:r>
            <a:r>
              <a:rPr lang="nl-BE" dirty="0" err="1"/>
              <a:t>client</a:t>
            </a:r>
            <a:r>
              <a:rPr lang="nl-BE" dirty="0"/>
              <a:t> </a:t>
            </a:r>
            <a:r>
              <a:rPr lang="nl-BE" dirty="0" err="1"/>
              <a:t>knowledge</a:t>
            </a:r>
            <a:endParaRPr lang="nl-BE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A4371-B786-4F51-9AF5-BC3676DA9911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8520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err="1"/>
              <a:t>Not</a:t>
            </a:r>
            <a:r>
              <a:rPr lang="nl-BE" dirty="0"/>
              <a:t> making </a:t>
            </a:r>
            <a:r>
              <a:rPr lang="nl-BE" dirty="0" err="1"/>
              <a:t>appointments</a:t>
            </a:r>
            <a:r>
              <a:rPr lang="nl-BE" dirty="0"/>
              <a:t> in private life </a:t>
            </a:r>
            <a:r>
              <a:rPr lang="nl-BE" dirty="0" err="1"/>
              <a:t>due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work</a:t>
            </a:r>
            <a:r>
              <a:rPr lang="nl-BE" dirty="0"/>
              <a:t>, issues </a:t>
            </a:r>
            <a:r>
              <a:rPr lang="nl-BE" dirty="0" err="1"/>
              <a:t>with</a:t>
            </a:r>
            <a:r>
              <a:rPr lang="nl-BE" dirty="0"/>
              <a:t> partner (</a:t>
            </a:r>
            <a:r>
              <a:rPr lang="nl-BE" dirty="0" err="1"/>
              <a:t>illness</a:t>
            </a:r>
            <a:r>
              <a:rPr lang="nl-BE" dirty="0"/>
              <a:t>, …)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A4371-B786-4F51-9AF5-BC3676DA9911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277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err="1"/>
              <a:t>Self-performed</a:t>
            </a:r>
            <a:r>
              <a:rPr lang="nl-BE" dirty="0"/>
              <a:t> </a:t>
            </a:r>
            <a:r>
              <a:rPr lang="nl-BE" dirty="0" err="1"/>
              <a:t>strategies</a:t>
            </a:r>
            <a:r>
              <a:rPr lang="nl-BE" dirty="0"/>
              <a:t>/Coping </a:t>
            </a:r>
            <a:r>
              <a:rPr lang="nl-BE" dirty="0" err="1"/>
              <a:t>strategies</a:t>
            </a:r>
            <a:r>
              <a:rPr lang="nl-BE" dirty="0"/>
              <a:t> (</a:t>
            </a:r>
            <a:r>
              <a:rPr lang="nl-BE" dirty="0" err="1"/>
              <a:t>refusing</a:t>
            </a:r>
            <a:r>
              <a:rPr lang="nl-BE" dirty="0"/>
              <a:t>, </a:t>
            </a:r>
            <a:r>
              <a:rPr lang="nl-BE" dirty="0" err="1"/>
              <a:t>social</a:t>
            </a:r>
            <a:r>
              <a:rPr lang="nl-BE" dirty="0"/>
              <a:t> contact, </a:t>
            </a:r>
            <a:r>
              <a:rPr lang="nl-BE" dirty="0" err="1"/>
              <a:t>cabin</a:t>
            </a:r>
            <a:r>
              <a:rPr lang="nl-BE" dirty="0"/>
              <a:t> as a private </a:t>
            </a:r>
            <a:r>
              <a:rPr lang="nl-BE" dirty="0" err="1"/>
              <a:t>space</a:t>
            </a:r>
            <a:r>
              <a:rPr lang="nl-BE" dirty="0"/>
              <a:t>…)</a:t>
            </a:r>
          </a:p>
          <a:p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parties</a:t>
            </a:r>
            <a:r>
              <a:rPr lang="nl-BE" dirty="0"/>
              <a:t>:</a:t>
            </a:r>
          </a:p>
          <a:p>
            <a:pPr lvl="1"/>
            <a:r>
              <a:rPr lang="nl-BE" dirty="0" err="1"/>
              <a:t>Education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awareness</a:t>
            </a:r>
          </a:p>
          <a:p>
            <a:pPr lvl="1"/>
            <a:r>
              <a:rPr lang="nl-BE" dirty="0"/>
              <a:t>Communication</a:t>
            </a:r>
          </a:p>
          <a:p>
            <a:pPr lvl="1"/>
            <a:r>
              <a:rPr lang="nl-BE" dirty="0"/>
              <a:t>Equipment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infrastructure</a:t>
            </a:r>
            <a:endParaRPr lang="nl-BE" dirty="0"/>
          </a:p>
          <a:p>
            <a:pPr lvl="1"/>
            <a:r>
              <a:rPr lang="nl-BE" dirty="0"/>
              <a:t>Changes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law</a:t>
            </a:r>
            <a:endParaRPr lang="nl-BE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A4371-B786-4F51-9AF5-BC3676DA9911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575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80F58-9081-48EA-A07E-012082D4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AAB1F1-9934-4778-984D-A7741C2A0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9"/>
          <a:stretch/>
        </p:blipFill>
        <p:spPr>
          <a:xfrm>
            <a:off x="0" y="0"/>
            <a:ext cx="7083256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AA4D13-7274-4B2D-BBB4-D587CA98BD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17" y="0"/>
            <a:ext cx="4225733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17ACBEC-5441-43BF-8C0D-50401FBF1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2101" y="3602039"/>
            <a:ext cx="5460066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l-B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71CE2F-41A8-4232-A092-52C787CE8C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74" y="2255447"/>
            <a:ext cx="4693920" cy="10005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CFD6B2-AE29-4AED-B16B-C4AC655006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1" y="5538122"/>
            <a:ext cx="1645920" cy="1183353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F93D253-23F1-4CDA-8FFF-3BC01B00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AE9ADD07-E0D6-4423-890F-1109751134E7}" type="datetimeFigureOut">
              <a:rPr lang="nl-BE" smtClean="0"/>
              <a:pPr/>
              <a:t>11/04/2024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216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3DD7-1E76-422A-AE2A-D88391A0A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9DCA5-5A13-4BC9-9ACF-FDF0D433C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E3C01-D6F7-4972-A974-369B934A9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05D1983-4E30-4900-82D0-AA0FB006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AE9ADD07-E0D6-4423-890F-1109751134E7}" type="datetimeFigureOut">
              <a:rPr lang="nl-BE" smtClean="0"/>
              <a:pPr/>
              <a:t>11/04/2024</a:t>
            </a:fld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5A2909-022F-4BDB-95BE-E85592B3ED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7" y="6356350"/>
            <a:ext cx="1664214" cy="394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0B697A-DE2C-4D8D-AF3B-9547C956BE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23" y="6350054"/>
            <a:ext cx="1880117" cy="4007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E56804-8CCB-4813-8E37-2A43DC8AD8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560" y="1"/>
            <a:ext cx="2631440" cy="16828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C0DA6E-93D2-4E7A-A75B-40BF45BF68ED}"/>
              </a:ext>
            </a:extLst>
          </p:cNvPr>
          <p:cNvSpPr/>
          <p:nvPr userDrawn="1"/>
        </p:nvSpPr>
        <p:spPr>
          <a:xfrm>
            <a:off x="0" y="6219825"/>
            <a:ext cx="12192000" cy="5873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504764-A74B-4E63-ADB2-68AFBCE24E82}"/>
              </a:ext>
            </a:extLst>
          </p:cNvPr>
          <p:cNvSpPr/>
          <p:nvPr userDrawn="1"/>
        </p:nvSpPr>
        <p:spPr>
          <a:xfrm flipV="1">
            <a:off x="0" y="6134100"/>
            <a:ext cx="12192000" cy="45719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2576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361C0A-05B3-4680-B23C-F6F0F3D55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3AEE65-1384-4421-9B8E-E4405CB7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E87A9-1401-458E-AD14-52FEF3D29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A95B4B-DBA2-4D07-8866-CAAE0571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AE9ADD07-E0D6-4423-890F-1109751134E7}" type="datetimeFigureOut">
              <a:rPr lang="nl-BE" smtClean="0"/>
              <a:pPr/>
              <a:t>11/04/2024</a:t>
            </a:fld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5AC895-E8DC-48D8-9A35-07D80B94C5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7" y="6356350"/>
            <a:ext cx="1664214" cy="394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57EE9A-6AA7-42D5-91F9-F84F30AAF9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23" y="6350054"/>
            <a:ext cx="1880117" cy="4007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41567F-82C9-4732-8C6D-5108A7D769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560" y="1"/>
            <a:ext cx="2631440" cy="16828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201548-0221-4401-8DB9-FBADCD3840F8}"/>
              </a:ext>
            </a:extLst>
          </p:cNvPr>
          <p:cNvSpPr/>
          <p:nvPr userDrawn="1"/>
        </p:nvSpPr>
        <p:spPr>
          <a:xfrm>
            <a:off x="0" y="6219825"/>
            <a:ext cx="12192000" cy="5873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B8957B-55FE-466B-BA0D-A15038A50516}"/>
              </a:ext>
            </a:extLst>
          </p:cNvPr>
          <p:cNvSpPr/>
          <p:nvPr userDrawn="1"/>
        </p:nvSpPr>
        <p:spPr>
          <a:xfrm flipV="1">
            <a:off x="0" y="6134100"/>
            <a:ext cx="12192000" cy="45719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2140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CA8F5-41DF-4CDA-A9A5-2C982546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D5D2D-ECA7-435D-9473-DD98CA147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99F08-BAF5-4CB5-A94F-856F027F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AE9ADD07-E0D6-4423-890F-1109751134E7}" type="datetimeFigureOut">
              <a:rPr lang="nl-BE" smtClean="0"/>
              <a:pPr/>
              <a:t>11/04/2024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B48BA-A8CB-4B2D-A633-6119655F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68F48D-A1AA-45D2-B677-46195632D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7" y="6356350"/>
            <a:ext cx="1664214" cy="394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EBD0FC-875F-4B2E-ABD1-91CB3C4E6E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23" y="6350054"/>
            <a:ext cx="1880117" cy="4007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1F4362-A063-4986-AB4B-C54CEEF23D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560" y="1"/>
            <a:ext cx="2631440" cy="16828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E9AB248-CAD5-4679-BC4A-086C30561913}"/>
              </a:ext>
            </a:extLst>
          </p:cNvPr>
          <p:cNvSpPr/>
          <p:nvPr userDrawn="1"/>
        </p:nvSpPr>
        <p:spPr>
          <a:xfrm>
            <a:off x="0" y="6219825"/>
            <a:ext cx="12192000" cy="5873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1D87F9-C033-4A3B-8FFD-8787A267793C}"/>
              </a:ext>
            </a:extLst>
          </p:cNvPr>
          <p:cNvSpPr/>
          <p:nvPr userDrawn="1"/>
        </p:nvSpPr>
        <p:spPr>
          <a:xfrm flipV="1">
            <a:off x="0" y="6134100"/>
            <a:ext cx="12192000" cy="45719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09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6AD0-EC0D-47D3-AF15-70F4761BD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B6E8D-FA42-440E-90F3-7CDF60201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FB15A-34AE-4C33-97E5-AFFBC008C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071D81-6830-4175-8749-EA5C4DFA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AE9ADD07-E0D6-4423-890F-1109751134E7}" type="datetimeFigureOut">
              <a:rPr lang="nl-BE" smtClean="0"/>
              <a:pPr/>
              <a:t>11/04/2024</a:t>
            </a:fld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85DCDB-F780-4EA4-ABF2-C76AAEE45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7" y="6356350"/>
            <a:ext cx="1664214" cy="394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9EFC37-2D2B-450B-BF19-39A0930CAF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23" y="6350054"/>
            <a:ext cx="1880117" cy="4007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C21072-5323-473E-B839-D0195D3F59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560" y="1"/>
            <a:ext cx="2631440" cy="168282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A6044A3-2DA9-4849-AF33-7D29EEDA486B}"/>
              </a:ext>
            </a:extLst>
          </p:cNvPr>
          <p:cNvSpPr/>
          <p:nvPr userDrawn="1"/>
        </p:nvSpPr>
        <p:spPr>
          <a:xfrm>
            <a:off x="0" y="6219825"/>
            <a:ext cx="12192000" cy="5873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7C1C3-157F-4EBF-9050-99D25D407693}"/>
              </a:ext>
            </a:extLst>
          </p:cNvPr>
          <p:cNvSpPr/>
          <p:nvPr userDrawn="1"/>
        </p:nvSpPr>
        <p:spPr>
          <a:xfrm flipV="1">
            <a:off x="0" y="6134100"/>
            <a:ext cx="12192000" cy="45719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442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6E800-324E-4985-9779-CFDF5C835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98072-07B9-44EA-8969-698836BE2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3E3D6-21C6-4DDA-BBC3-A9724CFD2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7FF93-D0BA-4288-A1BE-3F1B1E10E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5969E98-A3B0-4014-AE4A-0DF9ACA0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AE9ADD07-E0D6-4423-890F-1109751134E7}" type="datetimeFigureOut">
              <a:rPr lang="nl-BE" smtClean="0"/>
              <a:pPr/>
              <a:t>11/04/2024</a:t>
            </a:fld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6C6417-CA8E-4851-8EAC-38DF2B8D5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7" y="6356350"/>
            <a:ext cx="1664214" cy="394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128241-7505-453E-A428-4A83479029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23" y="6350054"/>
            <a:ext cx="1880117" cy="400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2AA250-85E3-4A97-85D1-AE06B51EB0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560" y="1"/>
            <a:ext cx="2631440" cy="16828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F7CE69E-9CDE-4078-846E-2164699BA198}"/>
              </a:ext>
            </a:extLst>
          </p:cNvPr>
          <p:cNvSpPr/>
          <p:nvPr userDrawn="1"/>
        </p:nvSpPr>
        <p:spPr>
          <a:xfrm>
            <a:off x="0" y="6219825"/>
            <a:ext cx="12192000" cy="5873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A1264-97C0-4372-880A-F8B34B085690}"/>
              </a:ext>
            </a:extLst>
          </p:cNvPr>
          <p:cNvSpPr/>
          <p:nvPr userDrawn="1"/>
        </p:nvSpPr>
        <p:spPr>
          <a:xfrm flipV="1">
            <a:off x="0" y="6134100"/>
            <a:ext cx="12192000" cy="45719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612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A38E5-6705-46D6-87B0-F65B5D2D7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3641E-0542-4D01-9FAD-C381507F5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6C41F7-571C-4881-A5EA-C665F6B79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5F3350-49B9-4616-8EF5-3D5FFDCA6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BFD4D6-89A7-4738-9519-E6A7D81D85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2291F9-A383-4B10-B737-13E0BB93B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3DA03F8-2CDA-4A6A-9731-63C79255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AE9ADD07-E0D6-4423-890F-1109751134E7}" type="datetimeFigureOut">
              <a:rPr lang="nl-BE" smtClean="0"/>
              <a:pPr/>
              <a:t>11/04/2024</a:t>
            </a:fld>
            <a:endParaRPr lang="nl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7E9498-3709-419A-98AA-B59B4256D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7" y="6356350"/>
            <a:ext cx="1664214" cy="3944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BFEE12-D54F-44CE-B85B-F57DE85871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23" y="6350054"/>
            <a:ext cx="1880117" cy="4007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86A8B4-75AE-428D-A123-2703FCE2EE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560" y="1"/>
            <a:ext cx="2631440" cy="16828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D9A225D-607E-4874-A23A-9B29113F4EA0}"/>
              </a:ext>
            </a:extLst>
          </p:cNvPr>
          <p:cNvSpPr/>
          <p:nvPr userDrawn="1"/>
        </p:nvSpPr>
        <p:spPr>
          <a:xfrm>
            <a:off x="0" y="6219825"/>
            <a:ext cx="12192000" cy="5873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C0A0C3B-C7B1-4A60-A438-B59C316F4DD8}"/>
              </a:ext>
            </a:extLst>
          </p:cNvPr>
          <p:cNvSpPr/>
          <p:nvPr userDrawn="1"/>
        </p:nvSpPr>
        <p:spPr>
          <a:xfrm flipV="1">
            <a:off x="0" y="6134100"/>
            <a:ext cx="12192000" cy="45719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001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DE8EF-208E-4736-ABF9-4F07A66C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7CCC2-3004-448E-A5A0-9F5652357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CB8E35C-03BF-4EE9-A9D8-AD8E9EBC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AE9ADD07-E0D6-4423-890F-1109751134E7}" type="datetimeFigureOut">
              <a:rPr lang="nl-BE" smtClean="0"/>
              <a:pPr/>
              <a:t>11/04/2024</a:t>
            </a:fld>
            <a:endParaRPr lang="nl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A08360-616C-4561-A2D1-F102767A92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7" y="6356350"/>
            <a:ext cx="1664214" cy="3944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691075-F568-4F37-A3A5-817D023FAE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23" y="6350054"/>
            <a:ext cx="1880117" cy="400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016821-0BA7-4397-9E2A-545E9272D1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560" y="1"/>
            <a:ext cx="2631440" cy="16828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EF22C81-5FA2-4A3E-A01B-3E6876E8D810}"/>
              </a:ext>
            </a:extLst>
          </p:cNvPr>
          <p:cNvSpPr/>
          <p:nvPr userDrawn="1"/>
        </p:nvSpPr>
        <p:spPr>
          <a:xfrm>
            <a:off x="0" y="6219825"/>
            <a:ext cx="12192000" cy="5873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C25281-CE6B-40BE-9300-478AA504482C}"/>
              </a:ext>
            </a:extLst>
          </p:cNvPr>
          <p:cNvSpPr/>
          <p:nvPr userDrawn="1"/>
        </p:nvSpPr>
        <p:spPr>
          <a:xfrm flipV="1">
            <a:off x="0" y="6134100"/>
            <a:ext cx="12192000" cy="45719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7690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0A325-F743-490F-ABD8-E989FBF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F47F6E-644F-430D-920E-114D837A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AE9ADD07-E0D6-4423-890F-1109751134E7}" type="datetimeFigureOut">
              <a:rPr lang="nl-BE" smtClean="0"/>
              <a:pPr/>
              <a:t>11/04/2024</a:t>
            </a:fld>
            <a:endParaRPr lang="nl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B01651-96CA-4A2C-9691-D5CBEE3DE9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7" y="6356350"/>
            <a:ext cx="1664214" cy="394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0E9314-866D-4022-99B9-A9AEBB871E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23" y="6350054"/>
            <a:ext cx="1880117" cy="400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941419-719C-4B68-9124-9094C8D304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560" y="1"/>
            <a:ext cx="2631440" cy="16828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ACC087-ED09-43AB-A43F-1192EA85DB3A}"/>
              </a:ext>
            </a:extLst>
          </p:cNvPr>
          <p:cNvSpPr/>
          <p:nvPr userDrawn="1"/>
        </p:nvSpPr>
        <p:spPr>
          <a:xfrm>
            <a:off x="0" y="6219825"/>
            <a:ext cx="12192000" cy="5873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E57171-E97B-425F-81FC-007725EC1FFB}"/>
              </a:ext>
            </a:extLst>
          </p:cNvPr>
          <p:cNvSpPr/>
          <p:nvPr userDrawn="1"/>
        </p:nvSpPr>
        <p:spPr>
          <a:xfrm flipV="1">
            <a:off x="0" y="6134100"/>
            <a:ext cx="12192000" cy="45719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835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47608-42E2-4242-8F83-85E895E49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DBFE1-0046-4498-87CC-64A8FC4A7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AE4C5-FE6C-406D-BB33-65095A271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2037-0F03-4127-AA03-499806E70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BCFDEB6-43B8-47A6-A669-720BFDB1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AE9ADD07-E0D6-4423-890F-1109751134E7}" type="datetimeFigureOut">
              <a:rPr lang="nl-BE" smtClean="0"/>
              <a:pPr/>
              <a:t>11/04/2024</a:t>
            </a:fld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F62345-4F4D-48DD-97B6-129E0C91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7" y="6356350"/>
            <a:ext cx="1664214" cy="394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B410E0-A06B-4EEF-84D2-81C782AD2D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23" y="6350054"/>
            <a:ext cx="1880117" cy="400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9C78AC-16A6-493F-8D24-33D840FB94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560" y="1"/>
            <a:ext cx="2631440" cy="16828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99ADE3-702C-4BAF-935B-41A23EAA8221}"/>
              </a:ext>
            </a:extLst>
          </p:cNvPr>
          <p:cNvSpPr/>
          <p:nvPr userDrawn="1"/>
        </p:nvSpPr>
        <p:spPr>
          <a:xfrm>
            <a:off x="0" y="6219825"/>
            <a:ext cx="12192000" cy="5873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CCB290-4292-4B0C-8F9E-ACD6C88391DA}"/>
              </a:ext>
            </a:extLst>
          </p:cNvPr>
          <p:cNvSpPr/>
          <p:nvPr userDrawn="1"/>
        </p:nvSpPr>
        <p:spPr>
          <a:xfrm flipV="1">
            <a:off x="0" y="6134100"/>
            <a:ext cx="12192000" cy="45719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240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3D127-FDF4-40A9-958E-6CCE68275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C3BB6-6766-412D-9D1A-A8FF59099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8B4385-C9EB-4126-83EA-C5C025431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7677A-EE3E-4A8C-848E-629DFCF45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132B899-3967-43CD-972D-2F7C1044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AE9ADD07-E0D6-4423-890F-1109751134E7}" type="datetimeFigureOut">
              <a:rPr lang="nl-BE" smtClean="0"/>
              <a:pPr/>
              <a:t>11/04/2024</a:t>
            </a:fld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0CD1B9-FCC4-4F6F-9E3A-578248DCF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7" y="6356350"/>
            <a:ext cx="1664214" cy="3944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7BB3A4-4E80-4E37-BE81-BAE7A5A9B1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23" y="6350054"/>
            <a:ext cx="1880117" cy="400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4A5705-9E90-4AC7-ABA7-908189B664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560" y="1"/>
            <a:ext cx="2631440" cy="16828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B166CB9-DA13-4B13-A1B1-F399DDCD1654}"/>
              </a:ext>
            </a:extLst>
          </p:cNvPr>
          <p:cNvSpPr/>
          <p:nvPr userDrawn="1"/>
        </p:nvSpPr>
        <p:spPr>
          <a:xfrm>
            <a:off x="0" y="6219825"/>
            <a:ext cx="12192000" cy="58738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4A6912-B4BD-4208-A8C1-4103AB275A37}"/>
              </a:ext>
            </a:extLst>
          </p:cNvPr>
          <p:cNvSpPr/>
          <p:nvPr userDrawn="1"/>
        </p:nvSpPr>
        <p:spPr>
          <a:xfrm flipV="1">
            <a:off x="0" y="6134100"/>
            <a:ext cx="12192000" cy="45719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588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6CD555-86DC-4B1F-94F5-6CD04B8F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D5EF3-174C-4897-BE07-19C8DFB03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ED140-9568-459E-8F57-A8B009FA1B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AE9ADD07-E0D6-4423-890F-1109751134E7}" type="datetimeFigureOut">
              <a:rPr lang="nl-BE" smtClean="0"/>
              <a:pPr/>
              <a:t>11/04/2024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9DF31-017B-4B5B-A3C9-EF959C4969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A9EF9-30D6-4233-9831-E736E4B15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70084E01-A672-41F6-B3CA-D60F2D7E687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447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brent.peters@uhasselt.b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86/1756-0500-7-297" TargetMode="External"/><Relationship Id="rId3" Type="http://schemas.openxmlformats.org/officeDocument/2006/relationships/hyperlink" Target="https://doi.org/10.1191/1478088706qp063oa" TargetMode="External"/><Relationship Id="rId7" Type="http://schemas.openxmlformats.org/officeDocument/2006/relationships/hyperlink" Target="https://doi.org/10.1016/j.trpro.2019.07.201" TargetMode="External"/><Relationship Id="rId2" Type="http://schemas.openxmlformats.org/officeDocument/2006/relationships/hyperlink" Target="https://doi.org/10.3390/s190921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3390/su13094775" TargetMode="External"/><Relationship Id="rId5" Type="http://schemas.openxmlformats.org/officeDocument/2006/relationships/hyperlink" Target="https://www.iru.org/resources/iru-library/driver-shortage-global-report-2022-summary" TargetMode="External"/><Relationship Id="rId4" Type="http://schemas.openxmlformats.org/officeDocument/2006/relationships/hyperlink" Target="https://doi.org/10.1016/j.jsr.2021.10.001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26719/emhj.20.059" TargetMode="External"/><Relationship Id="rId3" Type="http://schemas.openxmlformats.org/officeDocument/2006/relationships/hyperlink" Target="https://doi.org/10.3389/fpubh.2019.00214" TargetMode="External"/><Relationship Id="rId7" Type="http://schemas.openxmlformats.org/officeDocument/2006/relationships/hyperlink" Target="https://doi.org/10.2486/indhealth.2020-0115" TargetMode="External"/><Relationship Id="rId2" Type="http://schemas.openxmlformats.org/officeDocument/2006/relationships/hyperlink" Target="https://doi.org/10.3141/2518-0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3390/ijerph181910173" TargetMode="External"/><Relationship Id="rId5" Type="http://schemas.openxmlformats.org/officeDocument/2006/relationships/hyperlink" Target="https://doi.org/10.1108/IJWHM-08-2013-0031" TargetMode="External"/><Relationship Id="rId10" Type="http://schemas.openxmlformats.org/officeDocument/2006/relationships/hyperlink" Target="https://doi.org/10.3390/s21103503" TargetMode="External"/><Relationship Id="rId4" Type="http://schemas.openxmlformats.org/officeDocument/2006/relationships/hyperlink" Target="https://doi.org/10.1016/j.apergo.2022.103761" TargetMode="External"/><Relationship Id="rId9" Type="http://schemas.openxmlformats.org/officeDocument/2006/relationships/hyperlink" Target="https://doi.org/10.3109/01612840.2010.48878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26FF0C-35F1-4D5E-908F-51F5FF0B0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2797" y="3598881"/>
            <a:ext cx="6053280" cy="2309364"/>
          </a:xfrm>
        </p:spPr>
        <p:txBody>
          <a:bodyPr>
            <a:normAutofit/>
          </a:bodyPr>
          <a:lstStyle/>
          <a:p>
            <a:r>
              <a:rPr lang="en-US" dirty="0"/>
              <a:t>Stressors and Stress Mitigation for Occupational Road Freight Drivers: a Focus Group Study</a:t>
            </a:r>
            <a:endParaRPr lang="nl-BE" dirty="0"/>
          </a:p>
          <a:p>
            <a:r>
              <a:rPr lang="nl-BE" sz="1700" dirty="0"/>
              <a:t>15/04/2024</a:t>
            </a:r>
          </a:p>
          <a:p>
            <a:r>
              <a:rPr lang="nl-BE" sz="1700" dirty="0"/>
              <a:t>Drs. Brent Peters</a:t>
            </a:r>
          </a:p>
          <a:p>
            <a:r>
              <a:rPr lang="nl-BE" sz="1700" dirty="0"/>
              <a:t>Transportation Research </a:t>
            </a:r>
            <a:r>
              <a:rPr lang="nl-BE" sz="1700" dirty="0" err="1"/>
              <a:t>Institute</a:t>
            </a:r>
            <a:r>
              <a:rPr lang="nl-BE" sz="1700" dirty="0"/>
              <a:t> (Hasselt University)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C20E77-5E58-4101-B938-C2D486EFA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66" y="96591"/>
            <a:ext cx="2819742" cy="19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23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26FF0C-35F1-4D5E-908F-51F5FF0B0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2797" y="3598881"/>
            <a:ext cx="6053280" cy="2309364"/>
          </a:xfrm>
        </p:spPr>
        <p:txBody>
          <a:bodyPr>
            <a:normAutofit/>
          </a:bodyPr>
          <a:lstStyle/>
          <a:p>
            <a:r>
              <a:rPr lang="en-US" dirty="0"/>
              <a:t>Results and Discussion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45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701E-B0A0-41EE-B7C9-F8B7A949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 Stress </a:t>
            </a:r>
            <a:r>
              <a:rPr lang="nl-BE" dirty="0" err="1"/>
              <a:t>due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Company </a:t>
            </a:r>
            <a:r>
              <a:rPr lang="nl-BE" dirty="0" err="1"/>
              <a:t>Operation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32DE8-0EF1-4A9D-B7C6-734D8F3EA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00081" cy="4351338"/>
          </a:xfrm>
        </p:spPr>
        <p:txBody>
          <a:bodyPr/>
          <a:lstStyle/>
          <a:p>
            <a:r>
              <a:rPr lang="nl-BE" dirty="0"/>
              <a:t>Dispatch &amp; Planning</a:t>
            </a:r>
          </a:p>
          <a:p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workers</a:t>
            </a:r>
            <a:endParaRPr lang="nl-BE" dirty="0"/>
          </a:p>
          <a:p>
            <a:r>
              <a:rPr lang="nl-BE" dirty="0"/>
              <a:t>Equipment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47087F-55D7-4CCF-ACFA-902ED389A210}"/>
              </a:ext>
            </a:extLst>
          </p:cNvPr>
          <p:cNvSpPr txBox="1"/>
          <p:nvPr/>
        </p:nvSpPr>
        <p:spPr>
          <a:xfrm>
            <a:off x="1236849" y="4929342"/>
            <a:ext cx="9718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“I’ve had it happen that I arrive at a location to load, and that another colleague arrives for the same, </a:t>
            </a:r>
          </a:p>
          <a:p>
            <a:r>
              <a:rPr lang="en-GB" i="1" dirty="0"/>
              <a:t>then we’re standing there like “Hey, what are you doing here, I’m here!””</a:t>
            </a:r>
            <a:r>
              <a:rPr lang="en-GB" dirty="0"/>
              <a:t> – Female SHD</a:t>
            </a:r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306B6F-2F17-4FE5-99FF-C92D61AF8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44" y="2006298"/>
            <a:ext cx="2862228" cy="232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03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701E-B0A0-41EE-B7C9-F8B7A949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 Stress </a:t>
            </a:r>
            <a:r>
              <a:rPr lang="nl-BE" dirty="0" err="1"/>
              <a:t>during</a:t>
            </a:r>
            <a:r>
              <a:rPr lang="nl-BE" dirty="0"/>
              <a:t> Job </a:t>
            </a:r>
            <a:r>
              <a:rPr lang="nl-BE" dirty="0" err="1"/>
              <a:t>Tasks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32DE8-0EF1-4A9D-B7C6-734D8F3EA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77752" cy="4351338"/>
          </a:xfrm>
        </p:spPr>
        <p:txBody>
          <a:bodyPr/>
          <a:lstStyle/>
          <a:p>
            <a:r>
              <a:rPr lang="nl-BE" dirty="0"/>
              <a:t>Traffic</a:t>
            </a:r>
          </a:p>
          <a:p>
            <a:pPr lvl="1"/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road</a:t>
            </a:r>
            <a:r>
              <a:rPr lang="nl-BE" dirty="0"/>
              <a:t> users</a:t>
            </a:r>
          </a:p>
          <a:p>
            <a:pPr lvl="1"/>
            <a:r>
              <a:rPr lang="nl-BE" dirty="0"/>
              <a:t>Routing</a:t>
            </a:r>
          </a:p>
          <a:p>
            <a:r>
              <a:rPr lang="nl-BE" dirty="0"/>
              <a:t>Time-</a:t>
            </a:r>
            <a:r>
              <a:rPr lang="nl-BE" dirty="0" err="1"/>
              <a:t>related</a:t>
            </a:r>
            <a:r>
              <a:rPr lang="nl-BE" dirty="0"/>
              <a:t> stressors</a:t>
            </a:r>
          </a:p>
          <a:p>
            <a:r>
              <a:rPr lang="nl-BE" dirty="0" err="1"/>
              <a:t>Facilities</a:t>
            </a:r>
            <a:endParaRPr lang="nl-BE" dirty="0"/>
          </a:p>
          <a:p>
            <a:r>
              <a:rPr lang="nl-BE" dirty="0" err="1"/>
              <a:t>Law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Enforcement</a:t>
            </a:r>
            <a:endParaRPr lang="nl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310A45-009C-4036-B126-F6374AF4D712}"/>
              </a:ext>
            </a:extLst>
          </p:cNvPr>
          <p:cNvSpPr txBox="1"/>
          <p:nvPr/>
        </p:nvSpPr>
        <p:spPr>
          <a:xfrm>
            <a:off x="161975" y="5476077"/>
            <a:ext cx="12030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“I kind of learned that, look, if there’s a traffic jam, sorry, but everyone’s stuck in it, you can’t do anything about it.” </a:t>
            </a:r>
            <a:r>
              <a:rPr lang="en-GB" dirty="0"/>
              <a:t>– Male SHD</a:t>
            </a:r>
            <a:endParaRPr lang="nl-BE" dirty="0"/>
          </a:p>
          <a:p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660304-4BED-45DD-AC29-6C556374E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501" y="1679581"/>
            <a:ext cx="1968514" cy="248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9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701E-B0A0-41EE-B7C9-F8B7A949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3 Stress </a:t>
            </a:r>
            <a:r>
              <a:rPr lang="nl-BE" dirty="0" err="1"/>
              <a:t>due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Client-</a:t>
            </a:r>
            <a:r>
              <a:rPr lang="nl-BE" dirty="0" err="1"/>
              <a:t>Related</a:t>
            </a:r>
            <a:r>
              <a:rPr lang="nl-BE" dirty="0"/>
              <a:t>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32DE8-0EF1-4A9D-B7C6-734D8F3EA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3478" cy="4351338"/>
          </a:xfrm>
        </p:spPr>
        <p:txBody>
          <a:bodyPr/>
          <a:lstStyle/>
          <a:p>
            <a:r>
              <a:rPr lang="nl-BE" dirty="0"/>
              <a:t>Disrespect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dirty="0" err="1"/>
              <a:t>clients</a:t>
            </a:r>
            <a:endParaRPr lang="nl-BE" dirty="0"/>
          </a:p>
          <a:p>
            <a:r>
              <a:rPr lang="nl-BE" dirty="0" err="1"/>
              <a:t>Lacking</a:t>
            </a:r>
            <a:r>
              <a:rPr lang="nl-BE" dirty="0"/>
              <a:t> </a:t>
            </a:r>
            <a:r>
              <a:rPr lang="nl-BE" dirty="0" err="1"/>
              <a:t>client</a:t>
            </a:r>
            <a:r>
              <a:rPr lang="nl-BE" dirty="0"/>
              <a:t> </a:t>
            </a:r>
            <a:r>
              <a:rPr lang="nl-BE" dirty="0" err="1"/>
              <a:t>knowledge</a:t>
            </a:r>
            <a:endParaRPr lang="nl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ECF848-6F35-424B-B074-6746BB31511F}"/>
              </a:ext>
            </a:extLst>
          </p:cNvPr>
          <p:cNvSpPr txBox="1"/>
          <p:nvPr/>
        </p:nvSpPr>
        <p:spPr>
          <a:xfrm>
            <a:off x="838200" y="3842844"/>
            <a:ext cx="9775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“If you arrive at the client and they don’t look at you for half an hour, so you’re just standing there like, </a:t>
            </a:r>
          </a:p>
          <a:p>
            <a:r>
              <a:rPr lang="en-GB" i="1" dirty="0"/>
              <a:t>do I have to say it… so, I find that, that’s what stresses me.”</a:t>
            </a:r>
            <a:r>
              <a:rPr lang="en-GB" dirty="0"/>
              <a:t> – Male LHD</a:t>
            </a:r>
            <a:endParaRPr lang="nl-BE" dirty="0"/>
          </a:p>
          <a:p>
            <a:endParaRPr lang="nl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6E5D8-E0CA-46CE-A24C-9EECD0E2F209}"/>
              </a:ext>
            </a:extLst>
          </p:cNvPr>
          <p:cNvSpPr txBox="1"/>
          <p:nvPr/>
        </p:nvSpPr>
        <p:spPr>
          <a:xfrm>
            <a:off x="838200" y="4858296"/>
            <a:ext cx="10309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“Because they [the client] have to apply for permission, with the license plate of the vehicle, to be allowed in </a:t>
            </a:r>
          </a:p>
          <a:p>
            <a:r>
              <a:rPr lang="en-GB" i="1" dirty="0"/>
              <a:t>that area [weight restriction zone]. And I think a big part of it fails there, actually.”</a:t>
            </a:r>
            <a:r>
              <a:rPr lang="en-GB" dirty="0"/>
              <a:t> – Male LHD</a:t>
            </a:r>
            <a:endParaRPr lang="nl-BE" dirty="0"/>
          </a:p>
          <a:p>
            <a:endParaRPr lang="nl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5E9292-B79C-42E1-991E-6BD3B3430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68" y="1089735"/>
            <a:ext cx="2143424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1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701E-B0A0-41EE-B7C9-F8B7A949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4 Non-</a:t>
            </a:r>
            <a:r>
              <a:rPr lang="nl-BE" dirty="0" err="1"/>
              <a:t>work</a:t>
            </a:r>
            <a:r>
              <a:rPr lang="nl-BE" dirty="0"/>
              <a:t>-</a:t>
            </a:r>
            <a:r>
              <a:rPr lang="nl-BE" dirty="0" err="1"/>
              <a:t>related</a:t>
            </a:r>
            <a:r>
              <a:rPr lang="nl-BE" dirty="0"/>
              <a:t> Stressors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32DE8-0EF1-4A9D-B7C6-734D8F3EA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05299" cy="4351338"/>
          </a:xfrm>
        </p:spPr>
        <p:txBody>
          <a:bodyPr/>
          <a:lstStyle/>
          <a:p>
            <a:r>
              <a:rPr lang="nl-BE" dirty="0" err="1"/>
              <a:t>Not</a:t>
            </a:r>
            <a:r>
              <a:rPr lang="nl-BE" dirty="0"/>
              <a:t> making </a:t>
            </a:r>
            <a:r>
              <a:rPr lang="nl-BE" dirty="0" err="1"/>
              <a:t>appointments</a:t>
            </a:r>
            <a:r>
              <a:rPr lang="nl-BE" dirty="0"/>
              <a:t> in private life </a:t>
            </a:r>
            <a:r>
              <a:rPr lang="nl-BE" dirty="0" err="1"/>
              <a:t>due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work</a:t>
            </a:r>
            <a:endParaRPr lang="nl-BE" dirty="0"/>
          </a:p>
          <a:p>
            <a:r>
              <a:rPr lang="nl-BE" dirty="0"/>
              <a:t>Issues </a:t>
            </a:r>
            <a:r>
              <a:rPr lang="nl-BE" dirty="0" err="1"/>
              <a:t>with</a:t>
            </a:r>
            <a:r>
              <a:rPr lang="nl-BE" dirty="0"/>
              <a:t> partner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E794B9-CEAB-4AAB-89EC-F8E437D5F3EE}"/>
              </a:ext>
            </a:extLst>
          </p:cNvPr>
          <p:cNvSpPr txBox="1"/>
          <p:nvPr/>
        </p:nvSpPr>
        <p:spPr>
          <a:xfrm>
            <a:off x="838200" y="4631156"/>
            <a:ext cx="9981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“Well, all my children do jiu-jitsu, so if they sometimes need to go to the training, it’s sometimes difficult, </a:t>
            </a:r>
          </a:p>
          <a:p>
            <a:r>
              <a:rPr lang="en-US" i="1" dirty="0"/>
              <a:t>like “Err, I am not going to be home on time!””</a:t>
            </a:r>
            <a:r>
              <a:rPr lang="en-US" dirty="0"/>
              <a:t> – Male SHD</a:t>
            </a:r>
            <a:endParaRPr lang="nl-BE" dirty="0"/>
          </a:p>
          <a:p>
            <a:endParaRPr lang="nl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1B9DE2-18B5-485C-935F-9D8B65997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480" y="1690688"/>
            <a:ext cx="2829320" cy="2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3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701E-B0A0-41EE-B7C9-F8B7A949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5 Stress Solutions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Strategies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32DE8-0EF1-4A9D-B7C6-734D8F3EA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59639" cy="4351338"/>
          </a:xfrm>
        </p:spPr>
        <p:txBody>
          <a:bodyPr/>
          <a:lstStyle/>
          <a:p>
            <a:r>
              <a:rPr lang="nl-BE" dirty="0" err="1"/>
              <a:t>Self-performed</a:t>
            </a:r>
            <a:r>
              <a:rPr lang="nl-BE" dirty="0"/>
              <a:t> </a:t>
            </a:r>
            <a:r>
              <a:rPr lang="nl-BE" dirty="0" err="1"/>
              <a:t>strategies</a:t>
            </a:r>
            <a:r>
              <a:rPr lang="nl-BE" dirty="0"/>
              <a:t>/Coping </a:t>
            </a:r>
            <a:r>
              <a:rPr lang="nl-BE" dirty="0" err="1"/>
              <a:t>strategies</a:t>
            </a:r>
            <a:endParaRPr lang="nl-BE" dirty="0"/>
          </a:p>
          <a:p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parties</a:t>
            </a:r>
            <a:r>
              <a:rPr lang="nl-BE" dirty="0"/>
              <a:t>:</a:t>
            </a:r>
          </a:p>
          <a:p>
            <a:pPr lvl="1"/>
            <a:r>
              <a:rPr lang="nl-BE" dirty="0" err="1"/>
              <a:t>Education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awareness</a:t>
            </a:r>
          </a:p>
          <a:p>
            <a:pPr lvl="1"/>
            <a:r>
              <a:rPr lang="nl-BE" dirty="0"/>
              <a:t>Communication</a:t>
            </a:r>
          </a:p>
          <a:p>
            <a:pPr lvl="1"/>
            <a:r>
              <a:rPr lang="nl-BE" dirty="0"/>
              <a:t>Equipment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infrastructure</a:t>
            </a:r>
            <a:endParaRPr lang="nl-BE" dirty="0"/>
          </a:p>
          <a:p>
            <a:pPr lvl="1"/>
            <a:r>
              <a:rPr lang="nl-BE" dirty="0"/>
              <a:t>Changes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law</a:t>
            </a:r>
            <a:endParaRPr lang="nl-BE" dirty="0"/>
          </a:p>
          <a:p>
            <a:endParaRPr lang="nl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F99E1-7C3C-4CB3-A2DC-522ED2ADC376}"/>
              </a:ext>
            </a:extLst>
          </p:cNvPr>
          <p:cNvSpPr txBox="1"/>
          <p:nvPr/>
        </p:nvSpPr>
        <p:spPr>
          <a:xfrm>
            <a:off x="838200" y="4830093"/>
            <a:ext cx="9351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“Maybe very cliché, but I sing a lot in the truck too. And that lowers my stress level.”</a:t>
            </a:r>
            <a:r>
              <a:rPr lang="en-GB" dirty="0"/>
              <a:t> – Female SHD</a:t>
            </a:r>
            <a:endParaRPr lang="nl-BE" dirty="0"/>
          </a:p>
          <a:p>
            <a:endParaRPr lang="nl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D8776C-374A-4991-A948-6C62C81C6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992" y="1704741"/>
            <a:ext cx="1553432" cy="19863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61CD25-1730-441D-833A-522ED2A886AB}"/>
              </a:ext>
            </a:extLst>
          </p:cNvPr>
          <p:cNvSpPr txBox="1"/>
          <p:nvPr/>
        </p:nvSpPr>
        <p:spPr>
          <a:xfrm>
            <a:off x="838200" y="5313707"/>
            <a:ext cx="9970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/>
              <a:t>“[About weight restriction zones] They need to do some major housekeeping there, and actually look like </a:t>
            </a:r>
          </a:p>
          <a:p>
            <a:r>
              <a:rPr lang="en-GB" i="1" dirty="0"/>
              <a:t>“Okay, that road needs it, that road doesn’t need it””</a:t>
            </a:r>
            <a:r>
              <a:rPr lang="en-GB" dirty="0"/>
              <a:t> – Female SHD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3942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701E-B0A0-41EE-B7C9-F8B7A949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Limitations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Recommendations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32DE8-0EF1-4A9D-B7C6-734D8F3EA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Most </a:t>
            </a:r>
            <a:r>
              <a:rPr lang="nl-BE" dirty="0" err="1"/>
              <a:t>participants</a:t>
            </a:r>
            <a:r>
              <a:rPr lang="nl-BE" dirty="0"/>
              <a:t>: male </a:t>
            </a:r>
            <a:r>
              <a:rPr lang="nl-BE" dirty="0" err="1"/>
              <a:t>and</a:t>
            </a:r>
            <a:r>
              <a:rPr lang="nl-BE" dirty="0"/>
              <a:t> +50 </a:t>
            </a:r>
            <a:r>
              <a:rPr lang="nl-BE" dirty="0" err="1"/>
              <a:t>years</a:t>
            </a:r>
            <a:r>
              <a:rPr lang="nl-BE" dirty="0"/>
              <a:t> </a:t>
            </a:r>
            <a:r>
              <a:rPr lang="nl-BE" dirty="0" err="1"/>
              <a:t>old</a:t>
            </a:r>
            <a:endParaRPr lang="nl-BE" dirty="0"/>
          </a:p>
          <a:p>
            <a:r>
              <a:rPr lang="nl-BE" dirty="0"/>
              <a:t>Dutch </a:t>
            </a:r>
            <a:r>
              <a:rPr lang="nl-BE" dirty="0" err="1"/>
              <a:t>speaking</a:t>
            </a:r>
            <a:r>
              <a:rPr lang="nl-BE" dirty="0"/>
              <a:t> </a:t>
            </a:r>
            <a:r>
              <a:rPr lang="nl-BE" dirty="0" err="1"/>
              <a:t>participants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-&gt; Focus </a:t>
            </a:r>
            <a:r>
              <a:rPr lang="nl-BE" dirty="0" err="1"/>
              <a:t>groups</a:t>
            </a:r>
            <a:r>
              <a:rPr lang="nl-BE" dirty="0"/>
              <a:t> </a:t>
            </a:r>
            <a:r>
              <a:rPr lang="nl-BE" dirty="0" err="1"/>
              <a:t>targetting</a:t>
            </a:r>
            <a:r>
              <a:rPr lang="nl-BE" dirty="0"/>
              <a:t> </a:t>
            </a:r>
            <a:r>
              <a:rPr lang="nl-BE" dirty="0" err="1"/>
              <a:t>minority</a:t>
            </a:r>
            <a:r>
              <a:rPr lang="nl-BE" dirty="0"/>
              <a:t> </a:t>
            </a:r>
            <a:r>
              <a:rPr lang="nl-BE" dirty="0" err="1"/>
              <a:t>groups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-&gt; </a:t>
            </a:r>
            <a:r>
              <a:rPr lang="nl-BE" dirty="0" err="1"/>
              <a:t>Objective</a:t>
            </a:r>
            <a:r>
              <a:rPr lang="nl-BE" dirty="0"/>
              <a:t> stress data </a:t>
            </a:r>
            <a:r>
              <a:rPr lang="nl-BE" dirty="0" err="1"/>
              <a:t>measurement</a:t>
            </a:r>
            <a:r>
              <a:rPr lang="nl-BE" dirty="0"/>
              <a:t> </a:t>
            </a:r>
            <a:r>
              <a:rPr lang="nl-BE" dirty="0" err="1"/>
              <a:t>during</a:t>
            </a:r>
            <a:r>
              <a:rPr lang="nl-BE" dirty="0"/>
              <a:t> trips</a:t>
            </a:r>
          </a:p>
        </p:txBody>
      </p:sp>
    </p:spTree>
    <p:extLst>
      <p:ext uri="{BB962C8B-B14F-4D97-AF65-F5344CB8AC3E}">
        <p14:creationId xmlns:p14="http://schemas.microsoft.com/office/powerpoint/2010/main" val="3590191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8B2430E-A32D-4CE1-AE39-5AB8EC9828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Conclusions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0368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D701E-B0A0-41EE-B7C9-F8B7A949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Conclusions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32DE8-0EF1-4A9D-B7C6-734D8F3EA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/>
          </a:p>
        </p:txBody>
      </p:sp>
      <p:sp>
        <p:nvSpPr>
          <p:cNvPr id="4" name="Google Shape;299;p15">
            <a:extLst>
              <a:ext uri="{FF2B5EF4-FFF2-40B4-BE49-F238E27FC236}">
                <a16:creationId xmlns:a16="http://schemas.microsoft.com/office/drawing/2014/main" id="{EED9C0E7-ACE4-47CE-BCE0-6652C339F846}"/>
              </a:ext>
            </a:extLst>
          </p:cNvPr>
          <p:cNvSpPr/>
          <p:nvPr/>
        </p:nvSpPr>
        <p:spPr>
          <a:xfrm>
            <a:off x="5304625" y="1448110"/>
            <a:ext cx="2383800" cy="2340300"/>
          </a:xfrm>
          <a:prstGeom prst="roundRect">
            <a:avLst>
              <a:gd name="adj" fmla="val 16667"/>
            </a:avLst>
          </a:prstGeom>
          <a:solidFill>
            <a:srgbClr val="009FE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Work-related</a:t>
            </a:r>
            <a:r>
              <a:rPr lang="nl-BE" sz="1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Stressors</a:t>
            </a:r>
            <a:endParaRPr sz="16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BE" sz="1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(1) Stress </a:t>
            </a:r>
            <a:r>
              <a:rPr lang="nl-BE" sz="1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due</a:t>
            </a:r>
            <a:r>
              <a:rPr lang="nl-BE" sz="1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BE" sz="1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</a:t>
            </a:r>
            <a:r>
              <a:rPr lang="nl-BE" sz="1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company </a:t>
            </a:r>
            <a:r>
              <a:rPr lang="nl-BE" sz="1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operation</a:t>
            </a:r>
            <a:endParaRPr sz="12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BE" sz="1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(2) Stress </a:t>
            </a:r>
            <a:r>
              <a:rPr lang="nl-BE" sz="1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during</a:t>
            </a:r>
            <a:r>
              <a:rPr lang="nl-BE" sz="12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job </a:t>
            </a:r>
            <a:r>
              <a:rPr lang="nl-BE" sz="12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tasks</a:t>
            </a:r>
            <a:endParaRPr lang="nl-BE" sz="12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BE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(3) Stress </a:t>
            </a:r>
            <a:r>
              <a:rPr lang="nl-BE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due</a:t>
            </a:r>
            <a:r>
              <a:rPr lang="nl-BE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BE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to</a:t>
            </a:r>
            <a:r>
              <a:rPr lang="nl-BE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BE" sz="12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client-related</a:t>
            </a:r>
            <a:r>
              <a:rPr lang="nl-BE" sz="12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factors</a:t>
            </a:r>
            <a:endParaRPr sz="12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300;p15">
            <a:extLst>
              <a:ext uri="{FF2B5EF4-FFF2-40B4-BE49-F238E27FC236}">
                <a16:creationId xmlns:a16="http://schemas.microsoft.com/office/drawing/2014/main" id="{2EED4B02-4CCF-4F6E-AC41-DCC987876BFE}"/>
              </a:ext>
            </a:extLst>
          </p:cNvPr>
          <p:cNvSpPr/>
          <p:nvPr/>
        </p:nvSpPr>
        <p:spPr>
          <a:xfrm>
            <a:off x="5077675" y="4133491"/>
            <a:ext cx="2837700" cy="1007400"/>
          </a:xfrm>
          <a:prstGeom prst="roundRect">
            <a:avLst>
              <a:gd name="adj" fmla="val 16667"/>
            </a:avLst>
          </a:prstGeom>
          <a:solidFill>
            <a:srgbClr val="009FE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(4) Non-</a:t>
            </a:r>
            <a:r>
              <a:rPr lang="nl-BE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work</a:t>
            </a:r>
            <a:r>
              <a:rPr lang="nl-BE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lang="nl-BE" sz="1600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related</a:t>
            </a:r>
            <a:r>
              <a:rPr lang="nl-BE" sz="1600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Stressors</a:t>
            </a:r>
            <a:endParaRPr sz="12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Google Shape;301;p15">
            <a:extLst>
              <a:ext uri="{FF2B5EF4-FFF2-40B4-BE49-F238E27FC236}">
                <a16:creationId xmlns:a16="http://schemas.microsoft.com/office/drawing/2014/main" id="{41CE83B4-F388-4516-977D-991A244DC4B9}"/>
              </a:ext>
            </a:extLst>
          </p:cNvPr>
          <p:cNvSpPr/>
          <p:nvPr/>
        </p:nvSpPr>
        <p:spPr>
          <a:xfrm>
            <a:off x="2240275" y="2963641"/>
            <a:ext cx="2246700" cy="1368600"/>
          </a:xfrm>
          <a:prstGeom prst="roundRect">
            <a:avLst>
              <a:gd name="adj" fmla="val 16667"/>
            </a:avLst>
          </a:prstGeom>
          <a:solidFill>
            <a:srgbClr val="009FE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(5) Stress Solutions </a:t>
            </a:r>
            <a:r>
              <a:rPr lang="nl-BE" sz="1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and</a:t>
            </a:r>
            <a:r>
              <a:rPr lang="nl-BE" sz="1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BE" sz="1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Strategies</a:t>
            </a:r>
            <a:endParaRPr sz="12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302;p15">
            <a:extLst>
              <a:ext uri="{FF2B5EF4-FFF2-40B4-BE49-F238E27FC236}">
                <a16:creationId xmlns:a16="http://schemas.microsoft.com/office/drawing/2014/main" id="{E803A8E6-0613-4854-B62F-23AA969A81AC}"/>
              </a:ext>
            </a:extLst>
          </p:cNvPr>
          <p:cNvSpPr/>
          <p:nvPr/>
        </p:nvSpPr>
        <p:spPr>
          <a:xfrm>
            <a:off x="8506075" y="2891641"/>
            <a:ext cx="2246700" cy="1368600"/>
          </a:xfrm>
          <a:prstGeom prst="roundRect">
            <a:avLst>
              <a:gd name="adj" fmla="val 16667"/>
            </a:avLst>
          </a:prstGeom>
          <a:solidFill>
            <a:srgbClr val="009FE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BE" sz="1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Occupational</a:t>
            </a:r>
            <a:r>
              <a:rPr lang="nl-BE" sz="1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nl-BE" sz="1600" b="0" i="0" u="none" strike="noStrike" cap="none" dirty="0" err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Freight</a:t>
            </a:r>
            <a:r>
              <a:rPr lang="nl-BE" sz="1600" b="0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Driver Stress</a:t>
            </a:r>
            <a:endParaRPr sz="1200" b="0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303;p15">
            <a:extLst>
              <a:ext uri="{FF2B5EF4-FFF2-40B4-BE49-F238E27FC236}">
                <a16:creationId xmlns:a16="http://schemas.microsoft.com/office/drawing/2014/main" id="{95343F12-ADD1-423A-A607-C3AD789A6417}"/>
              </a:ext>
            </a:extLst>
          </p:cNvPr>
          <p:cNvSpPr/>
          <p:nvPr/>
        </p:nvSpPr>
        <p:spPr>
          <a:xfrm rot="-912598">
            <a:off x="4540464" y="2725210"/>
            <a:ext cx="500844" cy="40972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FE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04;p15">
            <a:extLst>
              <a:ext uri="{FF2B5EF4-FFF2-40B4-BE49-F238E27FC236}">
                <a16:creationId xmlns:a16="http://schemas.microsoft.com/office/drawing/2014/main" id="{601E166D-1C4E-44B3-BB0B-9201DE1D9575}"/>
              </a:ext>
            </a:extLst>
          </p:cNvPr>
          <p:cNvSpPr/>
          <p:nvPr/>
        </p:nvSpPr>
        <p:spPr>
          <a:xfrm rot="-912598">
            <a:off x="7960314" y="4192035"/>
            <a:ext cx="500844" cy="40972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FE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05;p15">
            <a:extLst>
              <a:ext uri="{FF2B5EF4-FFF2-40B4-BE49-F238E27FC236}">
                <a16:creationId xmlns:a16="http://schemas.microsoft.com/office/drawing/2014/main" id="{111BD781-E647-4D5D-ABBC-FCF35BA6A200}"/>
              </a:ext>
            </a:extLst>
          </p:cNvPr>
          <p:cNvSpPr/>
          <p:nvPr/>
        </p:nvSpPr>
        <p:spPr>
          <a:xfrm rot="1154293">
            <a:off x="7960341" y="2725268"/>
            <a:ext cx="500764" cy="4095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FE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06;p15">
            <a:extLst>
              <a:ext uri="{FF2B5EF4-FFF2-40B4-BE49-F238E27FC236}">
                <a16:creationId xmlns:a16="http://schemas.microsoft.com/office/drawing/2014/main" id="{E91060C3-C54A-45A7-BDA3-F08D46359BAD}"/>
              </a:ext>
            </a:extLst>
          </p:cNvPr>
          <p:cNvSpPr/>
          <p:nvPr/>
        </p:nvSpPr>
        <p:spPr>
          <a:xfrm rot="1154293">
            <a:off x="4540491" y="4192093"/>
            <a:ext cx="500764" cy="4095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FE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07;p15">
            <a:extLst>
              <a:ext uri="{FF2B5EF4-FFF2-40B4-BE49-F238E27FC236}">
                <a16:creationId xmlns:a16="http://schemas.microsoft.com/office/drawing/2014/main" id="{79161389-E9EC-4ED9-8133-A80C171EFCE3}"/>
              </a:ext>
            </a:extLst>
          </p:cNvPr>
          <p:cNvSpPr/>
          <p:nvPr/>
        </p:nvSpPr>
        <p:spPr>
          <a:xfrm>
            <a:off x="3349100" y="4534016"/>
            <a:ext cx="6524100" cy="13686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9FE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924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A8B2430E-A32D-4CE1-AE39-5AB8EC982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2101" y="3602039"/>
            <a:ext cx="5460066" cy="3058068"/>
          </a:xfrm>
        </p:spPr>
        <p:txBody>
          <a:bodyPr>
            <a:normAutofit fontScale="47500" lnSpcReduction="20000"/>
          </a:bodyPr>
          <a:lstStyle/>
          <a:p>
            <a:r>
              <a:rPr lang="nl-BE" sz="5800" dirty="0" err="1"/>
              <a:t>Questions</a:t>
            </a:r>
            <a:r>
              <a:rPr lang="nl-BE" sz="5800" dirty="0"/>
              <a:t>?</a:t>
            </a:r>
          </a:p>
          <a:p>
            <a:endParaRPr lang="nl-BE" sz="5800" dirty="0"/>
          </a:p>
          <a:p>
            <a:r>
              <a:rPr lang="nl-BE" sz="5800" dirty="0"/>
              <a:t>Contact</a:t>
            </a:r>
          </a:p>
          <a:p>
            <a:r>
              <a:rPr lang="nl-BE" sz="5800" dirty="0"/>
              <a:t>011 26 88 04</a:t>
            </a:r>
          </a:p>
          <a:p>
            <a:r>
              <a:rPr lang="nl-BE" sz="4400" dirty="0">
                <a:hlinkClick r:id="rId2"/>
              </a:rPr>
              <a:t>brent.peters@uhasselt.be</a:t>
            </a:r>
            <a:endParaRPr lang="nl-BE" sz="4400" dirty="0"/>
          </a:p>
          <a:p>
            <a:r>
              <a:rPr lang="en-GB" b="1" dirty="0"/>
              <a:t>Stressors and Stress Mitigation for Occupational Road Freight Drivers: a Focus Group Study</a:t>
            </a:r>
            <a:endParaRPr lang="nl-BE" b="1" dirty="0"/>
          </a:p>
          <a:p>
            <a:r>
              <a:rPr lang="en-GB" dirty="0"/>
              <a:t>Brent Peters, An Neven, Helene </a:t>
            </a:r>
            <a:r>
              <a:rPr lang="en-GB" dirty="0" err="1"/>
              <a:t>Dirix</a:t>
            </a:r>
            <a:r>
              <a:rPr lang="en-GB" dirty="0"/>
              <a:t>, </a:t>
            </a:r>
            <a:r>
              <a:rPr lang="en-GB" dirty="0" err="1"/>
              <a:t>Veerle</a:t>
            </a:r>
            <a:r>
              <a:rPr lang="en-GB" dirty="0"/>
              <a:t> Ross, Johan </a:t>
            </a:r>
            <a:r>
              <a:rPr lang="en-GB" dirty="0" err="1"/>
              <a:t>Verbraecken</a:t>
            </a:r>
            <a:r>
              <a:rPr lang="en-GB" dirty="0"/>
              <a:t>, Jean-Marie </a:t>
            </a:r>
            <a:r>
              <a:rPr lang="en-GB" dirty="0" err="1"/>
              <a:t>Aerts</a:t>
            </a:r>
            <a:r>
              <a:rPr lang="en-GB" dirty="0"/>
              <a:t>, Federica </a:t>
            </a:r>
            <a:r>
              <a:rPr lang="en-GB" dirty="0" err="1"/>
              <a:t>Masci</a:t>
            </a:r>
            <a:r>
              <a:rPr lang="en-GB" dirty="0"/>
              <a:t>, An-Marie </a:t>
            </a:r>
            <a:r>
              <a:rPr lang="en-GB" dirty="0" err="1"/>
              <a:t>Schyvens</a:t>
            </a:r>
            <a:r>
              <a:rPr lang="en-GB" dirty="0"/>
              <a:t>, Nina Van Oost, Jana </a:t>
            </a:r>
            <a:r>
              <a:rPr lang="en-GB" dirty="0" err="1"/>
              <a:t>Horemans</a:t>
            </a:r>
            <a:r>
              <a:rPr lang="en-GB" dirty="0"/>
              <a:t>, Geert Wets</a:t>
            </a:r>
            <a:endParaRPr lang="nl-BE" dirty="0"/>
          </a:p>
          <a:p>
            <a:endParaRPr lang="nl-BE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105EE-4B32-4563-9B7D-F70BDB54E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66" y="96591"/>
            <a:ext cx="2819742" cy="19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7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26FF0C-35F1-4D5E-908F-51F5FF0B0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2797" y="3598881"/>
            <a:ext cx="6053280" cy="2309364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93884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61810-C4ED-42C6-B278-442BCCDB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Further</a:t>
            </a:r>
            <a:r>
              <a:rPr lang="nl-BE" dirty="0"/>
              <a:t>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78123-8074-4A42-AFA6-216D86455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err="1"/>
              <a:t>Bitkina</a:t>
            </a:r>
            <a:r>
              <a:rPr lang="en-GB" dirty="0"/>
              <a:t>, O. V., Kim, J., Park, J., Park, J., &amp; Kim, H. K. (2019). Identifying Traffic Context Using Driving Stress: A Longitudinal Preliminary Case Study. </a:t>
            </a:r>
            <a:r>
              <a:rPr lang="en-GB" i="1" dirty="0"/>
              <a:t>Sensors</a:t>
            </a:r>
            <a:r>
              <a:rPr lang="en-GB" dirty="0"/>
              <a:t>, </a:t>
            </a:r>
            <a:r>
              <a:rPr lang="en-GB" i="1" dirty="0"/>
              <a:t>19</a:t>
            </a:r>
            <a:r>
              <a:rPr lang="en-GB" dirty="0"/>
              <a:t>(9).</a:t>
            </a:r>
            <a:r>
              <a:rPr lang="nl-BE" u="sng" dirty="0">
                <a:hlinkClick r:id="rId2"/>
              </a:rPr>
              <a:t> </a:t>
            </a:r>
            <a:r>
              <a:rPr lang="en-GB" u="sng" dirty="0">
                <a:hlinkClick r:id="rId2"/>
              </a:rPr>
              <a:t>https://doi.org/10.3390/s19092152</a:t>
            </a:r>
            <a:endParaRPr lang="nl-BE" dirty="0"/>
          </a:p>
          <a:p>
            <a:r>
              <a:rPr lang="en-US" dirty="0"/>
              <a:t>Braun, V., &amp; Clarke, V. (2006). Using thematic analysis in psychology. </a:t>
            </a:r>
            <a:r>
              <a:rPr lang="en-US" i="1" dirty="0"/>
              <a:t>Qualitative Research in Psychology</a:t>
            </a:r>
            <a:r>
              <a:rPr lang="en-US" dirty="0"/>
              <a:t>, </a:t>
            </a:r>
            <a:r>
              <a:rPr lang="en-US" i="1" dirty="0"/>
              <a:t>3</a:t>
            </a:r>
            <a:r>
              <a:rPr lang="en-US" dirty="0"/>
              <a:t>(2), 77–101. </a:t>
            </a:r>
            <a:r>
              <a:rPr lang="en-US" u="sng" dirty="0">
                <a:hlinkClick r:id="rId3"/>
              </a:rPr>
              <a:t>https://doi.org/10.1191/1478088706qp063oa</a:t>
            </a:r>
            <a:endParaRPr lang="en-GB" dirty="0"/>
          </a:p>
          <a:p>
            <a:r>
              <a:rPr lang="en-GB" dirty="0"/>
              <a:t>Delhomme, P., &amp; </a:t>
            </a:r>
            <a:r>
              <a:rPr lang="en-GB" dirty="0" err="1"/>
              <a:t>Gheorghiu</a:t>
            </a:r>
            <a:r>
              <a:rPr lang="en-GB" dirty="0"/>
              <a:t>, A. (2021). Perceived stress, mental health, organizational factors, and self-reported risky driving </a:t>
            </a:r>
            <a:r>
              <a:rPr lang="en-GB" dirty="0" err="1"/>
              <a:t>behaviors</a:t>
            </a:r>
            <a:r>
              <a:rPr lang="en-GB" dirty="0"/>
              <a:t> among truck drivers circulating in France. </a:t>
            </a:r>
            <a:r>
              <a:rPr lang="en-GB" i="1" dirty="0"/>
              <a:t>Journal of Safety Research</a:t>
            </a:r>
            <a:r>
              <a:rPr lang="en-GB" dirty="0"/>
              <a:t>, </a:t>
            </a:r>
            <a:r>
              <a:rPr lang="en-GB" i="1" dirty="0"/>
              <a:t>79</a:t>
            </a:r>
            <a:r>
              <a:rPr lang="en-GB" dirty="0"/>
              <a:t>, 341–351.</a:t>
            </a:r>
            <a:r>
              <a:rPr lang="nl-BE" u="sng" dirty="0">
                <a:hlinkClick r:id="rId4"/>
              </a:rPr>
              <a:t> </a:t>
            </a:r>
            <a:r>
              <a:rPr lang="en-GB" u="sng" dirty="0">
                <a:hlinkClick r:id="rId4"/>
              </a:rPr>
              <a:t>https://doi.org/10.1016/j.jsr.2021.10.001</a:t>
            </a:r>
            <a:endParaRPr lang="en-GB" dirty="0"/>
          </a:p>
          <a:p>
            <a:r>
              <a:rPr lang="en-US" dirty="0"/>
              <a:t>IRU. (2022). </a:t>
            </a:r>
            <a:r>
              <a:rPr lang="en-US" i="1" dirty="0"/>
              <a:t>Driver Shortage Global Report 2022: Summary </a:t>
            </a:r>
            <a:r>
              <a:rPr lang="en-US" dirty="0"/>
              <a:t>[PDF download]. </a:t>
            </a:r>
            <a:r>
              <a:rPr lang="nl-BE" dirty="0" err="1"/>
              <a:t>Consulted</a:t>
            </a:r>
            <a:r>
              <a:rPr lang="nl-BE" dirty="0"/>
              <a:t> on 27th of </a:t>
            </a:r>
            <a:r>
              <a:rPr lang="nl-BE" dirty="0" err="1"/>
              <a:t>March</a:t>
            </a:r>
            <a:r>
              <a:rPr lang="nl-BE" dirty="0"/>
              <a:t> 2024, </a:t>
            </a:r>
            <a:r>
              <a:rPr lang="nl-BE" dirty="0" err="1"/>
              <a:t>from</a:t>
            </a:r>
            <a:r>
              <a:rPr lang="nl-BE" dirty="0"/>
              <a:t> </a:t>
            </a:r>
            <a:r>
              <a:rPr lang="nl-BE" u="sng" dirty="0">
                <a:hlinkClick r:id="rId5"/>
              </a:rPr>
              <a:t>https://www.iru.org/resources/iru-library/driver-shortage-global-report-2022-summary</a:t>
            </a:r>
            <a:endParaRPr lang="nl-BE" dirty="0"/>
          </a:p>
          <a:p>
            <a:r>
              <a:rPr lang="en-GB" dirty="0" err="1"/>
              <a:t>Magaña</a:t>
            </a:r>
            <a:r>
              <a:rPr lang="en-GB" dirty="0"/>
              <a:t>, V. C., </a:t>
            </a:r>
            <a:r>
              <a:rPr lang="en-GB" dirty="0" err="1"/>
              <a:t>Pañeda</a:t>
            </a:r>
            <a:r>
              <a:rPr lang="en-GB" dirty="0"/>
              <a:t>, X. G., Garcia, R., Paiva, S., &amp; </a:t>
            </a:r>
            <a:r>
              <a:rPr lang="en-GB" dirty="0" err="1"/>
              <a:t>Pozueco</a:t>
            </a:r>
            <a:r>
              <a:rPr lang="en-GB" dirty="0"/>
              <a:t>, L. (2021). Beside and Behind the Wheel: Factors that Influence Driving Stress and Driving </a:t>
            </a:r>
            <a:r>
              <a:rPr lang="en-GB" dirty="0" err="1"/>
              <a:t>Behavior</a:t>
            </a:r>
            <a:r>
              <a:rPr lang="en-GB" dirty="0"/>
              <a:t>. </a:t>
            </a:r>
            <a:r>
              <a:rPr lang="en-GB" i="1" dirty="0"/>
              <a:t>Sustainability</a:t>
            </a:r>
            <a:r>
              <a:rPr lang="en-GB" dirty="0"/>
              <a:t>, </a:t>
            </a:r>
            <a:r>
              <a:rPr lang="en-GB" i="1" dirty="0"/>
              <a:t>13</a:t>
            </a:r>
            <a:r>
              <a:rPr lang="en-GB" dirty="0"/>
              <a:t>(9), 4775.</a:t>
            </a:r>
            <a:r>
              <a:rPr lang="nl-BE" u="sng" dirty="0">
                <a:hlinkClick r:id="rId6"/>
              </a:rPr>
              <a:t> </a:t>
            </a:r>
            <a:r>
              <a:rPr lang="en-GB" u="sng" dirty="0">
                <a:hlinkClick r:id="rId6"/>
              </a:rPr>
              <a:t>https://doi.org/10.3390/su13094775</a:t>
            </a:r>
            <a:endParaRPr lang="en-GB" u="sng" dirty="0"/>
          </a:p>
          <a:p>
            <a:r>
              <a:rPr lang="en-GB" dirty="0" err="1"/>
              <a:t>Mamcarz</a:t>
            </a:r>
            <a:r>
              <a:rPr lang="en-GB" dirty="0"/>
              <a:t>, P., </a:t>
            </a:r>
            <a:r>
              <a:rPr lang="en-GB" dirty="0" err="1"/>
              <a:t>Droździel</a:t>
            </a:r>
            <a:r>
              <a:rPr lang="en-GB" dirty="0"/>
              <a:t>, P., </a:t>
            </a:r>
            <a:r>
              <a:rPr lang="en-GB" dirty="0" err="1"/>
              <a:t>Madleňáková</a:t>
            </a:r>
            <a:r>
              <a:rPr lang="en-GB" dirty="0"/>
              <a:t>, L., </a:t>
            </a:r>
            <a:r>
              <a:rPr lang="en-GB" dirty="0" err="1"/>
              <a:t>Sieradzki</a:t>
            </a:r>
            <a:r>
              <a:rPr lang="en-GB" dirty="0"/>
              <a:t>, A., &amp; </a:t>
            </a:r>
            <a:r>
              <a:rPr lang="en-GB" dirty="0" err="1"/>
              <a:t>Droździel</a:t>
            </a:r>
            <a:r>
              <a:rPr lang="en-GB" dirty="0"/>
              <a:t>, P. (2019). Level of occupational stress, personality and traffic incidents: Comparative study of public and freight transport drivers. </a:t>
            </a:r>
            <a:r>
              <a:rPr lang="en-GB" i="1" dirty="0"/>
              <a:t>Transportation Research Procedia</a:t>
            </a:r>
            <a:r>
              <a:rPr lang="en-GB" dirty="0"/>
              <a:t>, </a:t>
            </a:r>
            <a:r>
              <a:rPr lang="en-GB" i="1" dirty="0"/>
              <a:t>40</a:t>
            </a:r>
            <a:r>
              <a:rPr lang="en-GB" dirty="0"/>
              <a:t>, 1453–1458.</a:t>
            </a:r>
            <a:r>
              <a:rPr lang="nl-BE" u="sng" dirty="0">
                <a:hlinkClick r:id="rId7"/>
              </a:rPr>
              <a:t> </a:t>
            </a:r>
            <a:r>
              <a:rPr lang="en-GB" u="sng" dirty="0">
                <a:hlinkClick r:id="rId7"/>
              </a:rPr>
              <a:t>https://doi.org/10.1016/j.trpro.2019.07.201</a:t>
            </a:r>
            <a:endParaRPr lang="nl-BE" dirty="0"/>
          </a:p>
          <a:p>
            <a:r>
              <a:rPr lang="en-US" dirty="0"/>
              <a:t>McDonough, B., Howard, M., Angeles, R., </a:t>
            </a:r>
            <a:r>
              <a:rPr lang="en-US" dirty="0" err="1"/>
              <a:t>Dolovich</a:t>
            </a:r>
            <a:r>
              <a:rPr lang="en-US" dirty="0"/>
              <a:t>, L., </a:t>
            </a:r>
            <a:r>
              <a:rPr lang="en-US" dirty="0" err="1"/>
              <a:t>Marzanek</a:t>
            </a:r>
            <a:r>
              <a:rPr lang="en-US" dirty="0"/>
              <a:t>-Lefebvre, F., Riva, J. J., &amp; Laryea, S. (2014). Lone workers attitudes towards their health: Views of Ontario truck drivers and their managers. </a:t>
            </a:r>
            <a:r>
              <a:rPr lang="en-US" i="1" dirty="0"/>
              <a:t>BMC Research Notes</a:t>
            </a:r>
            <a:r>
              <a:rPr lang="en-US" dirty="0"/>
              <a:t>, </a:t>
            </a:r>
            <a:r>
              <a:rPr lang="en-US" i="1" dirty="0"/>
              <a:t>7</a:t>
            </a:r>
            <a:r>
              <a:rPr lang="en-US" dirty="0"/>
              <a:t>(1), 297. </a:t>
            </a:r>
            <a:r>
              <a:rPr lang="en-US" u="sng" dirty="0">
                <a:hlinkClick r:id="rId8"/>
              </a:rPr>
              <a:t>https://doi.org/10.1186/1756-0500-7-297</a:t>
            </a:r>
            <a:endParaRPr lang="en-US" u="sng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5271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61810-C4ED-42C6-B278-442BCCDB8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Further</a:t>
            </a:r>
            <a:r>
              <a:rPr lang="nl-BE" dirty="0"/>
              <a:t>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78123-8074-4A42-AFA6-216D86455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47500" lnSpcReduction="20000"/>
          </a:bodyPr>
          <a:lstStyle/>
          <a:p>
            <a:r>
              <a:rPr lang="en-GB" dirty="0"/>
              <a:t>Miller, E. E., &amp; Boyle, L. N. (2015). Driver </a:t>
            </a:r>
            <a:r>
              <a:rPr lang="en-GB" dirty="0" err="1"/>
              <a:t>Behavior</a:t>
            </a:r>
            <a:r>
              <a:rPr lang="en-GB" dirty="0"/>
              <a:t> in Road Tunnels: Association with Driver Stress and Performance. </a:t>
            </a:r>
            <a:r>
              <a:rPr lang="en-GB" i="1" dirty="0"/>
              <a:t>Transportation Research Record</a:t>
            </a:r>
            <a:r>
              <a:rPr lang="en-GB" dirty="0"/>
              <a:t>, </a:t>
            </a:r>
            <a:r>
              <a:rPr lang="en-GB" i="1" dirty="0"/>
              <a:t>2518</a:t>
            </a:r>
            <a:r>
              <a:rPr lang="en-GB" dirty="0"/>
              <a:t>(1), 60–67.</a:t>
            </a:r>
            <a:r>
              <a:rPr lang="nl-BE" u="sng" dirty="0">
                <a:hlinkClick r:id="rId2"/>
              </a:rPr>
              <a:t> </a:t>
            </a:r>
            <a:r>
              <a:rPr lang="en-GB" u="sng" dirty="0">
                <a:hlinkClick r:id="rId2"/>
              </a:rPr>
              <a:t>https://doi.org/10.3141/2518-08</a:t>
            </a:r>
            <a:endParaRPr lang="nl-BE" dirty="0"/>
          </a:p>
          <a:p>
            <a:r>
              <a:rPr lang="en-US" dirty="0"/>
              <a:t>Mullane, S. L., Connolly, D., &amp; </a:t>
            </a:r>
            <a:r>
              <a:rPr lang="en-US" dirty="0" err="1"/>
              <a:t>Buman</a:t>
            </a:r>
            <a:r>
              <a:rPr lang="en-US" dirty="0"/>
              <a:t>, M. P. (2019). The Perceived Value of Reducing Sedentary Behavior in the Truck Driving Population. </a:t>
            </a:r>
            <a:r>
              <a:rPr lang="en-US" i="1" dirty="0"/>
              <a:t>Frontiers in Public Health</a:t>
            </a:r>
            <a:r>
              <a:rPr lang="en-US" dirty="0"/>
              <a:t>, </a:t>
            </a:r>
            <a:r>
              <a:rPr lang="en-US" i="1" dirty="0"/>
              <a:t>7</a:t>
            </a:r>
            <a:r>
              <a:rPr lang="en-US" dirty="0"/>
              <a:t>. </a:t>
            </a:r>
            <a:r>
              <a:rPr lang="en-US" u="sng" dirty="0">
                <a:hlinkClick r:id="rId3"/>
              </a:rPr>
              <a:t>https://doi.org/10.3389/fpubh.2019.00214</a:t>
            </a:r>
            <a:endParaRPr lang="nl-BE" dirty="0"/>
          </a:p>
          <a:p>
            <a:r>
              <a:rPr lang="en-GB" dirty="0" err="1"/>
              <a:t>Onninen</a:t>
            </a:r>
            <a:r>
              <a:rPr lang="en-GB" dirty="0"/>
              <a:t>, J., </a:t>
            </a:r>
            <a:r>
              <a:rPr lang="en-GB" dirty="0" err="1"/>
              <a:t>Pylkkönen</a:t>
            </a:r>
            <a:r>
              <a:rPr lang="en-GB" dirty="0"/>
              <a:t>, M., </a:t>
            </a:r>
            <a:r>
              <a:rPr lang="en-GB" dirty="0" err="1"/>
              <a:t>Hakola</a:t>
            </a:r>
            <a:r>
              <a:rPr lang="en-GB" dirty="0"/>
              <a:t>, T., </a:t>
            </a:r>
            <a:r>
              <a:rPr lang="en-GB" dirty="0" err="1"/>
              <a:t>Puttonen</a:t>
            </a:r>
            <a:r>
              <a:rPr lang="en-GB" dirty="0"/>
              <a:t>, S., </a:t>
            </a:r>
            <a:r>
              <a:rPr lang="en-GB" dirty="0" err="1"/>
              <a:t>Virkkala</a:t>
            </a:r>
            <a:r>
              <a:rPr lang="en-GB" dirty="0"/>
              <a:t>, J., </a:t>
            </a:r>
            <a:r>
              <a:rPr lang="en-GB" dirty="0" err="1"/>
              <a:t>Tolvanen</a:t>
            </a:r>
            <a:r>
              <a:rPr lang="en-GB" dirty="0"/>
              <a:t>, A., &amp; </a:t>
            </a:r>
            <a:r>
              <a:rPr lang="en-GB" dirty="0" err="1"/>
              <a:t>Sallinen</a:t>
            </a:r>
            <a:r>
              <a:rPr lang="en-GB" dirty="0"/>
              <a:t>, M. (2022). The self-reported stress and stressors in tram and long-haul truck drivers. </a:t>
            </a:r>
            <a:r>
              <a:rPr lang="en-GB" i="1" dirty="0"/>
              <a:t>Applied Ergonomics</a:t>
            </a:r>
            <a:r>
              <a:rPr lang="en-GB" dirty="0"/>
              <a:t>, </a:t>
            </a:r>
            <a:r>
              <a:rPr lang="en-GB" i="1" dirty="0"/>
              <a:t>102</a:t>
            </a:r>
            <a:r>
              <a:rPr lang="en-GB" dirty="0"/>
              <a:t>, 103761.</a:t>
            </a:r>
            <a:r>
              <a:rPr lang="nl-BE" u="sng" dirty="0">
                <a:hlinkClick r:id="rId4"/>
              </a:rPr>
              <a:t> </a:t>
            </a:r>
            <a:r>
              <a:rPr lang="en-GB" u="sng" dirty="0">
                <a:hlinkClick r:id="rId4"/>
              </a:rPr>
              <a:t>https://doi.org/10.1016/j.apergo.2022.103761</a:t>
            </a:r>
            <a:endParaRPr lang="nl-BE" dirty="0"/>
          </a:p>
          <a:p>
            <a:r>
              <a:rPr lang="en-US" dirty="0" err="1"/>
              <a:t>Passey</a:t>
            </a:r>
            <a:r>
              <a:rPr lang="en-US" dirty="0"/>
              <a:t>, D. G., Robbins, R., </a:t>
            </a:r>
            <a:r>
              <a:rPr lang="en-US" dirty="0" err="1"/>
              <a:t>Hegmann</a:t>
            </a:r>
            <a:r>
              <a:rPr lang="en-US" dirty="0"/>
              <a:t>, K. T., Ott, U., </a:t>
            </a:r>
            <a:r>
              <a:rPr lang="en-US" dirty="0" err="1"/>
              <a:t>Thiese</a:t>
            </a:r>
            <a:r>
              <a:rPr lang="en-US" dirty="0"/>
              <a:t>, M., Garg, A., Kinney, A., &amp; Murtaugh, M. A. (2014). Long haul truck drivers’ views on the barriers and facilitators to healthy eating and physical activity: A qualitative study. </a:t>
            </a:r>
            <a:r>
              <a:rPr lang="en-US" i="1" dirty="0"/>
              <a:t>International Journal of Workplace Health Management</a:t>
            </a:r>
            <a:r>
              <a:rPr lang="en-US" dirty="0"/>
              <a:t>, </a:t>
            </a:r>
            <a:r>
              <a:rPr lang="en-US" i="1" dirty="0"/>
              <a:t>7</a:t>
            </a:r>
            <a:r>
              <a:rPr lang="en-US" dirty="0"/>
              <a:t>(2), 121–135. </a:t>
            </a:r>
            <a:r>
              <a:rPr lang="en-US" u="sng" dirty="0">
                <a:hlinkClick r:id="rId5"/>
              </a:rPr>
              <a:t>https://doi.org/10.1108/IJWHM-08-2013-0031</a:t>
            </a:r>
            <a:endParaRPr lang="nl-BE" dirty="0"/>
          </a:p>
          <a:p>
            <a:r>
              <a:rPr lang="nl-BE" dirty="0"/>
              <a:t>Peters, S. E., </a:t>
            </a:r>
            <a:r>
              <a:rPr lang="nl-BE" dirty="0" err="1"/>
              <a:t>Grogan</a:t>
            </a:r>
            <a:r>
              <a:rPr lang="nl-BE" dirty="0"/>
              <a:t>, H., Henderson, G. M., López Gómez, M. A., </a:t>
            </a:r>
            <a:r>
              <a:rPr lang="nl-BE" dirty="0" err="1"/>
              <a:t>Maldonado</a:t>
            </a:r>
            <a:r>
              <a:rPr lang="nl-BE" dirty="0"/>
              <a:t>, M. M., </a:t>
            </a:r>
            <a:r>
              <a:rPr lang="nl-BE" dirty="0" err="1"/>
              <a:t>Sanhueza</a:t>
            </a:r>
            <a:r>
              <a:rPr lang="nl-BE" dirty="0"/>
              <a:t>, I. S., &amp; </a:t>
            </a:r>
            <a:r>
              <a:rPr lang="nl-BE" dirty="0" err="1"/>
              <a:t>Dennerlein</a:t>
            </a:r>
            <a:r>
              <a:rPr lang="nl-BE" dirty="0"/>
              <a:t>, J. T. (2021). </a:t>
            </a:r>
            <a:r>
              <a:rPr lang="en-US" dirty="0"/>
              <a:t>Working Conditions Influencing Drivers’ Safety and Well-Being in the Transportation Industry: “On Board” Program. </a:t>
            </a:r>
            <a:r>
              <a:rPr lang="en-US" i="1" dirty="0"/>
              <a:t>International Journal of Environmental Research and Public Health</a:t>
            </a:r>
            <a:r>
              <a:rPr lang="en-US" dirty="0"/>
              <a:t>, </a:t>
            </a:r>
            <a:r>
              <a:rPr lang="en-US" i="1" dirty="0"/>
              <a:t>18</a:t>
            </a:r>
            <a:r>
              <a:rPr lang="en-US" dirty="0"/>
              <a:t>(19), 10173. </a:t>
            </a:r>
            <a:r>
              <a:rPr lang="en-US" u="sng" dirty="0">
                <a:hlinkClick r:id="rId6"/>
              </a:rPr>
              <a:t>https://doi.org/10.3390/ijerph181910173</a:t>
            </a:r>
            <a:endParaRPr lang="nl-BE" dirty="0"/>
          </a:p>
          <a:p>
            <a:r>
              <a:rPr lang="en-US" dirty="0" err="1"/>
              <a:t>Radun</a:t>
            </a:r>
            <a:r>
              <a:rPr lang="en-US" dirty="0"/>
              <a:t>, I., </a:t>
            </a:r>
            <a:r>
              <a:rPr lang="en-US" dirty="0" err="1"/>
              <a:t>Parkkari</a:t>
            </a:r>
            <a:r>
              <a:rPr lang="en-US" dirty="0"/>
              <a:t>, I., </a:t>
            </a:r>
            <a:r>
              <a:rPr lang="en-US" dirty="0" err="1"/>
              <a:t>Radun</a:t>
            </a:r>
            <a:r>
              <a:rPr lang="en-US" dirty="0"/>
              <a:t>, J., &amp; </a:t>
            </a:r>
            <a:r>
              <a:rPr lang="en-US" dirty="0" err="1"/>
              <a:t>Häkkänen-Nyholm</a:t>
            </a:r>
            <a:r>
              <a:rPr lang="en-US" dirty="0"/>
              <a:t>, H. (2021). Suicide by crashing into a heavy vehicle: A focus group study of professional drivers. </a:t>
            </a:r>
            <a:r>
              <a:rPr lang="en-US" i="1" dirty="0"/>
              <a:t>Industrial Health</a:t>
            </a:r>
            <a:r>
              <a:rPr lang="en-US" dirty="0"/>
              <a:t>, </a:t>
            </a:r>
            <a:r>
              <a:rPr lang="en-US" i="1" dirty="0"/>
              <a:t>59</a:t>
            </a:r>
            <a:r>
              <a:rPr lang="en-US" dirty="0"/>
              <a:t>(1), 34–42. </a:t>
            </a:r>
            <a:r>
              <a:rPr lang="en-US" u="sng" dirty="0">
                <a:hlinkClick r:id="rId7"/>
              </a:rPr>
              <a:t>https://doi.org/10.2486/indhealth.2020-0115</a:t>
            </a:r>
            <a:endParaRPr lang="nl-BE" dirty="0"/>
          </a:p>
          <a:p>
            <a:r>
              <a:rPr lang="en-GB" dirty="0"/>
              <a:t>Shahrukh, M., Pervaiz, M., &amp; Khatoon, N. (2020). Stress-inducing factors among occupational drivers in Karachi, Pakistan. </a:t>
            </a:r>
            <a:r>
              <a:rPr lang="en-GB" i="1" dirty="0"/>
              <a:t>Eastern Mediterranean Health Journal</a:t>
            </a:r>
            <a:r>
              <a:rPr lang="en-GB" dirty="0"/>
              <a:t>, </a:t>
            </a:r>
            <a:r>
              <a:rPr lang="en-GB" i="1" dirty="0"/>
              <a:t>26</a:t>
            </a:r>
            <a:r>
              <a:rPr lang="en-GB" dirty="0"/>
              <a:t>(10), 1233–1241.</a:t>
            </a:r>
            <a:r>
              <a:rPr lang="nl-BE" u="sng" dirty="0">
                <a:hlinkClick r:id="rId8"/>
              </a:rPr>
              <a:t> </a:t>
            </a:r>
            <a:r>
              <a:rPr lang="en-GB" u="sng" dirty="0">
                <a:hlinkClick r:id="rId8"/>
              </a:rPr>
              <a:t>https://doi.org/10.26719/emhj.20.059</a:t>
            </a:r>
            <a:endParaRPr lang="nl-BE" dirty="0"/>
          </a:p>
          <a:p>
            <a:r>
              <a:rPr lang="en-GB" dirty="0" err="1"/>
              <a:t>Shattell</a:t>
            </a:r>
            <a:r>
              <a:rPr lang="en-GB" dirty="0"/>
              <a:t>, M., </a:t>
            </a:r>
            <a:r>
              <a:rPr lang="en-GB" dirty="0" err="1"/>
              <a:t>Apostolopoulos</a:t>
            </a:r>
            <a:r>
              <a:rPr lang="en-GB" dirty="0"/>
              <a:t>, Y., </a:t>
            </a:r>
            <a:r>
              <a:rPr lang="en-GB" dirty="0" err="1"/>
              <a:t>Sönmez</a:t>
            </a:r>
            <a:r>
              <a:rPr lang="en-GB" dirty="0"/>
              <a:t>, S., &amp; Griffin, M. (2010). Occupational Stressors and the Mental Health of Truckers. </a:t>
            </a:r>
            <a:r>
              <a:rPr lang="en-GB" i="1" dirty="0"/>
              <a:t>Issues in Mental Health Nursing</a:t>
            </a:r>
            <a:r>
              <a:rPr lang="en-GB" dirty="0"/>
              <a:t>, </a:t>
            </a:r>
            <a:r>
              <a:rPr lang="en-GB" i="1" dirty="0"/>
              <a:t>31</a:t>
            </a:r>
            <a:r>
              <a:rPr lang="en-GB" dirty="0"/>
              <a:t>(9), 561–568.</a:t>
            </a:r>
            <a:r>
              <a:rPr lang="nl-BE" u="sng" dirty="0">
                <a:hlinkClick r:id="rId9"/>
              </a:rPr>
              <a:t> </a:t>
            </a:r>
            <a:r>
              <a:rPr lang="en-GB" u="sng" dirty="0">
                <a:hlinkClick r:id="rId9"/>
              </a:rPr>
              <a:t>https://doi.org/10.3109/01612840.2010.488783</a:t>
            </a:r>
            <a:endParaRPr lang="nl-BE" dirty="0"/>
          </a:p>
          <a:p>
            <a:r>
              <a:rPr lang="en-GB" dirty="0"/>
              <a:t>Zhao, Y., &amp; Yamamoto, T. (2021). Review of Studies on Older Drivers’ </a:t>
            </a:r>
            <a:r>
              <a:rPr lang="en-GB" dirty="0" err="1"/>
              <a:t>Behavior</a:t>
            </a:r>
            <a:r>
              <a:rPr lang="en-GB" dirty="0"/>
              <a:t> and Stress—Methods, Results, and Outlook. </a:t>
            </a:r>
            <a:r>
              <a:rPr lang="en-GB" i="1" dirty="0"/>
              <a:t>Sensors</a:t>
            </a:r>
            <a:r>
              <a:rPr lang="en-GB" dirty="0"/>
              <a:t>, </a:t>
            </a:r>
            <a:r>
              <a:rPr lang="en-GB" i="1" dirty="0"/>
              <a:t>21</a:t>
            </a:r>
            <a:r>
              <a:rPr lang="en-GB" dirty="0"/>
              <a:t>(10), 3503.</a:t>
            </a:r>
            <a:r>
              <a:rPr lang="nl-BE" u="sng" dirty="0">
                <a:hlinkClick r:id="rId10"/>
              </a:rPr>
              <a:t> </a:t>
            </a:r>
            <a:r>
              <a:rPr lang="en-GB" u="sng" dirty="0">
                <a:hlinkClick r:id="rId10"/>
              </a:rPr>
              <a:t>https://doi.org/10.3390/s21103503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986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2762-97F0-42B6-8768-1D8E831F7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Introduction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D1641-C8FA-40F1-BB69-56B66194C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2021: 380k open truck driver </a:t>
            </a:r>
            <a:r>
              <a:rPr lang="nl-BE" dirty="0" err="1"/>
              <a:t>positions</a:t>
            </a:r>
            <a:r>
              <a:rPr lang="nl-BE" dirty="0"/>
              <a:t> </a:t>
            </a:r>
            <a:r>
              <a:rPr lang="nl-BE" sz="1400" dirty="0"/>
              <a:t>(IRU, 2022)</a:t>
            </a:r>
          </a:p>
          <a:p>
            <a:r>
              <a:rPr lang="nl-BE" dirty="0"/>
              <a:t>Stress </a:t>
            </a:r>
            <a:r>
              <a:rPr lang="nl-BE" dirty="0">
                <a:sym typeface="Wingdings" panose="05000000000000000000" pitchFamily="2" charset="2"/>
              </a:rPr>
              <a:t></a:t>
            </a:r>
            <a:r>
              <a:rPr lang="nl-BE" dirty="0"/>
              <a:t> Health issues </a:t>
            </a:r>
            <a:r>
              <a:rPr lang="nl-BE" sz="1400" dirty="0"/>
              <a:t>(</a:t>
            </a:r>
            <a:r>
              <a:rPr lang="nl-BE" sz="1400" dirty="0" err="1"/>
              <a:t>Passey</a:t>
            </a:r>
            <a:r>
              <a:rPr lang="nl-BE" sz="1400" dirty="0"/>
              <a:t> et al., 2014; </a:t>
            </a:r>
            <a:r>
              <a:rPr lang="en-GB" sz="1400" dirty="0"/>
              <a:t>Delhomme &amp; </a:t>
            </a:r>
            <a:r>
              <a:rPr lang="en-GB" sz="1400" dirty="0" err="1"/>
              <a:t>Gheorghiu</a:t>
            </a:r>
            <a:r>
              <a:rPr lang="en-GB" sz="1400" dirty="0"/>
              <a:t>, 2021; </a:t>
            </a:r>
            <a:r>
              <a:rPr lang="en-GB" sz="1400" dirty="0" err="1"/>
              <a:t>Onninen</a:t>
            </a:r>
            <a:r>
              <a:rPr lang="en-GB" sz="1400" dirty="0"/>
              <a:t> et al., 2022)</a:t>
            </a:r>
            <a:endParaRPr lang="nl-BE" sz="1400" dirty="0"/>
          </a:p>
          <a:p>
            <a:pPr lvl="1"/>
            <a:r>
              <a:rPr lang="nl-BE" dirty="0" err="1"/>
              <a:t>Depression</a:t>
            </a:r>
            <a:endParaRPr lang="nl-BE" dirty="0"/>
          </a:p>
          <a:p>
            <a:pPr lvl="1"/>
            <a:r>
              <a:rPr lang="nl-BE" dirty="0" err="1"/>
              <a:t>Anxiety</a:t>
            </a:r>
            <a:endParaRPr lang="nl-BE" dirty="0"/>
          </a:p>
          <a:p>
            <a:pPr lvl="1"/>
            <a:r>
              <a:rPr lang="nl-BE" dirty="0" err="1"/>
              <a:t>Chronic</a:t>
            </a:r>
            <a:r>
              <a:rPr lang="nl-BE" dirty="0"/>
              <a:t> </a:t>
            </a:r>
            <a:r>
              <a:rPr lang="nl-BE" dirty="0" err="1"/>
              <a:t>fatigue</a:t>
            </a:r>
            <a:endParaRPr lang="nl-BE" dirty="0"/>
          </a:p>
          <a:p>
            <a:pPr lvl="1"/>
            <a:r>
              <a:rPr lang="nl-BE" dirty="0" err="1"/>
              <a:t>Headaches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370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33781-F7B3-4628-A499-F8C7332B1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Introduction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9E0A4-909F-4A22-8B96-95221257F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 err="1"/>
              <a:t>Technological</a:t>
            </a:r>
            <a:r>
              <a:rPr lang="nl-BE" dirty="0"/>
              <a:t> </a:t>
            </a:r>
            <a:r>
              <a:rPr lang="nl-BE" dirty="0" err="1"/>
              <a:t>interventions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b="1" dirty="0" err="1"/>
              <a:t>What</a:t>
            </a:r>
            <a:r>
              <a:rPr lang="nl-BE" b="1" dirty="0"/>
              <a:t> </a:t>
            </a:r>
            <a:r>
              <a:rPr lang="nl-BE" b="1" dirty="0" err="1"/>
              <a:t>causes</a:t>
            </a:r>
            <a:r>
              <a:rPr lang="nl-BE" b="1" dirty="0"/>
              <a:t> </a:t>
            </a:r>
            <a:r>
              <a:rPr lang="nl-BE" b="1" dirty="0" err="1"/>
              <a:t>occupational</a:t>
            </a:r>
            <a:r>
              <a:rPr lang="nl-BE" b="1" dirty="0"/>
              <a:t> stress? </a:t>
            </a:r>
          </a:p>
          <a:p>
            <a:pPr marL="0" indent="0" algn="ctr">
              <a:buNone/>
            </a:pPr>
            <a:r>
              <a:rPr lang="nl-BE" b="1" dirty="0"/>
              <a:t>How </a:t>
            </a:r>
            <a:r>
              <a:rPr lang="nl-BE" b="1" dirty="0" err="1"/>
              <a:t>to</a:t>
            </a:r>
            <a:r>
              <a:rPr lang="nl-BE" b="1" dirty="0"/>
              <a:t> </a:t>
            </a:r>
            <a:r>
              <a:rPr lang="nl-BE" b="1" dirty="0" err="1"/>
              <a:t>cope</a:t>
            </a:r>
            <a:r>
              <a:rPr lang="nl-BE" b="1" dirty="0"/>
              <a:t> </a:t>
            </a:r>
            <a:r>
              <a:rPr lang="nl-BE" b="1" dirty="0" err="1"/>
              <a:t>with</a:t>
            </a:r>
            <a:r>
              <a:rPr lang="nl-BE" b="1" dirty="0"/>
              <a:t> </a:t>
            </a:r>
            <a:r>
              <a:rPr lang="nl-BE" b="1" dirty="0" err="1"/>
              <a:t>it</a:t>
            </a:r>
            <a:r>
              <a:rPr lang="nl-BE" b="1" dirty="0"/>
              <a:t>?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 err="1"/>
              <a:t>Insight</a:t>
            </a:r>
            <a:r>
              <a:rPr lang="nl-BE" dirty="0"/>
              <a:t> in stress’ </a:t>
            </a:r>
            <a:r>
              <a:rPr lang="nl-BE" dirty="0" err="1"/>
              <a:t>causes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coping </a:t>
            </a:r>
            <a:r>
              <a:rPr lang="nl-BE" dirty="0" err="1"/>
              <a:t>strategies</a:t>
            </a:r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0A60A-EEB3-4672-9202-B233C8742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64" y="2374970"/>
            <a:ext cx="6600271" cy="140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9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FFE6D-3876-499F-BF8A-4FE878A61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Introduction</a:t>
            </a:r>
            <a:br>
              <a:rPr lang="nl-BE" dirty="0"/>
            </a:br>
            <a:r>
              <a:rPr lang="nl-BE" sz="2800" dirty="0" err="1"/>
              <a:t>Causes</a:t>
            </a:r>
            <a:r>
              <a:rPr lang="nl-BE" sz="2800" dirty="0"/>
              <a:t> of Stress: State of </a:t>
            </a:r>
            <a:r>
              <a:rPr lang="nl-BE" sz="2800" dirty="0" err="1"/>
              <a:t>the</a:t>
            </a:r>
            <a:r>
              <a:rPr lang="nl-BE" sz="2800" dirty="0"/>
              <a:t> Art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340E4-19AC-41CB-8F97-182E2B7EE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Traffic-</a:t>
            </a:r>
            <a:r>
              <a:rPr lang="nl-BE" dirty="0" err="1"/>
              <a:t>related</a:t>
            </a:r>
            <a:r>
              <a:rPr lang="nl-BE" dirty="0"/>
              <a:t> factors </a:t>
            </a:r>
            <a:r>
              <a:rPr lang="nl-BE" sz="1400" dirty="0"/>
              <a:t>(</a:t>
            </a:r>
            <a:r>
              <a:rPr lang="nl-BE" sz="1400" dirty="0" err="1"/>
              <a:t>Bitkina</a:t>
            </a:r>
            <a:r>
              <a:rPr lang="nl-BE" sz="1400" dirty="0"/>
              <a:t> et al., 2019; </a:t>
            </a:r>
            <a:r>
              <a:rPr lang="nl-BE" sz="1400" dirty="0" err="1"/>
              <a:t>Sharukh</a:t>
            </a:r>
            <a:r>
              <a:rPr lang="nl-BE" sz="1400" dirty="0"/>
              <a:t> et al., 2020)</a:t>
            </a:r>
          </a:p>
          <a:p>
            <a:r>
              <a:rPr lang="nl-BE" dirty="0" err="1"/>
              <a:t>Occupational</a:t>
            </a:r>
            <a:r>
              <a:rPr lang="nl-BE" dirty="0"/>
              <a:t> factors </a:t>
            </a:r>
            <a:r>
              <a:rPr lang="nl-BE" sz="1400" dirty="0"/>
              <a:t>(</a:t>
            </a:r>
            <a:r>
              <a:rPr lang="nl-BE" sz="1400" dirty="0" err="1"/>
              <a:t>Shattell</a:t>
            </a:r>
            <a:r>
              <a:rPr lang="nl-BE" sz="1400" dirty="0"/>
              <a:t> et al., 2010; </a:t>
            </a:r>
            <a:r>
              <a:rPr lang="nl-BE" sz="1400" dirty="0" err="1"/>
              <a:t>McDonough</a:t>
            </a:r>
            <a:r>
              <a:rPr lang="nl-BE" sz="1400" dirty="0"/>
              <a:t> et al., 2014; </a:t>
            </a:r>
            <a:r>
              <a:rPr lang="nl-BE" sz="1400" dirty="0" err="1"/>
              <a:t>Sharukh</a:t>
            </a:r>
            <a:r>
              <a:rPr lang="nl-BE" sz="1400" dirty="0"/>
              <a:t> et al., 2020)</a:t>
            </a:r>
          </a:p>
          <a:p>
            <a:r>
              <a:rPr lang="nl-BE" dirty="0" err="1"/>
              <a:t>Variation</a:t>
            </a:r>
            <a:r>
              <a:rPr lang="nl-BE" dirty="0"/>
              <a:t> </a:t>
            </a:r>
            <a:r>
              <a:rPr lang="nl-BE" dirty="0" err="1"/>
              <a:t>amongst</a:t>
            </a:r>
            <a:r>
              <a:rPr lang="nl-BE" dirty="0"/>
              <a:t> driver types </a:t>
            </a:r>
            <a:r>
              <a:rPr lang="nl-BE" sz="1400" dirty="0"/>
              <a:t>(</a:t>
            </a:r>
            <a:r>
              <a:rPr lang="nl-BE" sz="1400" dirty="0" err="1"/>
              <a:t>McDonough</a:t>
            </a:r>
            <a:r>
              <a:rPr lang="nl-BE" sz="1400" dirty="0"/>
              <a:t> et al., 2014)</a:t>
            </a:r>
          </a:p>
          <a:p>
            <a:r>
              <a:rPr lang="nl-BE" dirty="0" err="1"/>
              <a:t>Sociodemographic</a:t>
            </a:r>
            <a:r>
              <a:rPr lang="nl-BE" dirty="0"/>
              <a:t> factors: </a:t>
            </a:r>
            <a:r>
              <a:rPr lang="nl-BE" dirty="0" err="1"/>
              <a:t>inconclusive</a:t>
            </a:r>
            <a:r>
              <a:rPr lang="nl-BE" dirty="0"/>
              <a:t> </a:t>
            </a:r>
            <a:r>
              <a:rPr lang="nl-BE" sz="1400" dirty="0"/>
              <a:t>(Miller &amp; Boyle, 2015; </a:t>
            </a:r>
            <a:r>
              <a:rPr lang="en-GB" sz="1400" dirty="0" err="1"/>
              <a:t>Magaña</a:t>
            </a:r>
            <a:r>
              <a:rPr lang="en-GB" sz="1400" dirty="0"/>
              <a:t> et al., 2021; Zhao &amp; Yamamoto, 2021)</a:t>
            </a:r>
            <a:endParaRPr lang="nl-BE" sz="1400" dirty="0"/>
          </a:p>
          <a:p>
            <a:r>
              <a:rPr lang="en-GB" dirty="0"/>
              <a:t>Personal stressors </a:t>
            </a:r>
            <a:r>
              <a:rPr lang="en-GB" sz="1400" dirty="0"/>
              <a:t>(</a:t>
            </a:r>
            <a:r>
              <a:rPr lang="en-GB" sz="1400" dirty="0" err="1"/>
              <a:t>Shattell</a:t>
            </a:r>
            <a:r>
              <a:rPr lang="en-GB" sz="1400" dirty="0"/>
              <a:t> et al., 2010; McDonough et al., 2014; </a:t>
            </a:r>
            <a:r>
              <a:rPr lang="en-GB" sz="1400" dirty="0" err="1"/>
              <a:t>Magaña</a:t>
            </a:r>
            <a:r>
              <a:rPr lang="en-GB" sz="1400" dirty="0"/>
              <a:t> et al., 2021; </a:t>
            </a:r>
            <a:r>
              <a:rPr lang="en-GB" sz="1400" dirty="0" err="1"/>
              <a:t>Mamcarz</a:t>
            </a:r>
            <a:r>
              <a:rPr lang="en-GB" sz="1400" dirty="0"/>
              <a:t> et al., 2019)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16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E1657-EF79-4B86-8057-389F2B09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Introduction</a:t>
            </a:r>
            <a:br>
              <a:rPr lang="nl-BE" dirty="0"/>
            </a:br>
            <a:r>
              <a:rPr lang="nl-BE" sz="2800" dirty="0"/>
              <a:t>The </a:t>
            </a:r>
            <a:r>
              <a:rPr lang="nl-BE" sz="2800" dirty="0" err="1"/>
              <a:t>Current</a:t>
            </a:r>
            <a:r>
              <a:rPr lang="nl-BE" sz="2800" dirty="0"/>
              <a:t> </a:t>
            </a:r>
            <a:r>
              <a:rPr lang="nl-BE" sz="2800" dirty="0" err="1"/>
              <a:t>Study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22C49-F08D-4F68-AC17-AA71B0F63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Previous</a:t>
            </a:r>
            <a:r>
              <a:rPr lang="nl-BE" dirty="0"/>
              <a:t> focus </a:t>
            </a:r>
            <a:r>
              <a:rPr lang="nl-BE" dirty="0" err="1"/>
              <a:t>group</a:t>
            </a:r>
            <a:r>
              <a:rPr lang="nl-BE" dirty="0"/>
              <a:t> studies:</a:t>
            </a:r>
          </a:p>
          <a:p>
            <a:pPr lvl="1"/>
            <a:r>
              <a:rPr lang="nl-BE" dirty="0" err="1"/>
              <a:t>Outside</a:t>
            </a:r>
            <a:r>
              <a:rPr lang="nl-BE" dirty="0"/>
              <a:t> of Europe </a:t>
            </a:r>
            <a:r>
              <a:rPr lang="nl-BE" sz="1400" dirty="0"/>
              <a:t>(</a:t>
            </a:r>
            <a:r>
              <a:rPr lang="nl-BE" sz="1400" dirty="0" err="1"/>
              <a:t>McDonough</a:t>
            </a:r>
            <a:r>
              <a:rPr lang="nl-BE" sz="1400" dirty="0"/>
              <a:t> et al., 2014; Peters et al., 2021)</a:t>
            </a:r>
            <a:endParaRPr lang="nl-BE" dirty="0"/>
          </a:p>
          <a:p>
            <a:pPr lvl="1"/>
            <a:r>
              <a:rPr lang="nl-BE" dirty="0"/>
              <a:t>Focus on </a:t>
            </a:r>
            <a:r>
              <a:rPr lang="nl-BE" dirty="0" err="1"/>
              <a:t>general</a:t>
            </a:r>
            <a:r>
              <a:rPr lang="nl-BE" dirty="0"/>
              <a:t> (</a:t>
            </a:r>
            <a:r>
              <a:rPr lang="nl-BE" dirty="0" err="1"/>
              <a:t>mental</a:t>
            </a:r>
            <a:r>
              <a:rPr lang="nl-BE" dirty="0"/>
              <a:t>) health </a:t>
            </a:r>
            <a:r>
              <a:rPr lang="nl-BE" sz="1400" dirty="0"/>
              <a:t>(</a:t>
            </a:r>
            <a:r>
              <a:rPr lang="en-GB" sz="1400" dirty="0" err="1"/>
              <a:t>Passey</a:t>
            </a:r>
            <a:r>
              <a:rPr lang="en-GB" sz="1400" dirty="0"/>
              <a:t> et al., 2014; Mullane et al., 2019; </a:t>
            </a:r>
            <a:r>
              <a:rPr lang="en-GB" sz="1400" dirty="0" err="1"/>
              <a:t>Radun</a:t>
            </a:r>
            <a:r>
              <a:rPr lang="en-GB" sz="1400" dirty="0"/>
              <a:t> et al., 2021)</a:t>
            </a:r>
            <a:endParaRPr lang="en-GB" dirty="0"/>
          </a:p>
          <a:p>
            <a:pPr lvl="1"/>
            <a:r>
              <a:rPr lang="en-GB" dirty="0"/>
              <a:t>Other types of drivers </a:t>
            </a:r>
            <a:r>
              <a:rPr lang="en-GB" sz="1400" dirty="0"/>
              <a:t>(Peters et al., 2021)</a:t>
            </a:r>
          </a:p>
          <a:p>
            <a:pPr marL="0" indent="0">
              <a:buNone/>
            </a:pPr>
            <a:endParaRPr lang="nl-B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en-GB" b="1" dirty="0"/>
              <a:t>No recent focus group study focusing on stress amongst road freight drivers in European context</a:t>
            </a:r>
          </a:p>
        </p:txBody>
      </p:sp>
    </p:spTree>
    <p:extLst>
      <p:ext uri="{BB962C8B-B14F-4D97-AF65-F5344CB8AC3E}">
        <p14:creationId xmlns:p14="http://schemas.microsoft.com/office/powerpoint/2010/main" val="392950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26FF0C-35F1-4D5E-908F-51F5FF0B0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2797" y="3598881"/>
            <a:ext cx="6053280" cy="2309364"/>
          </a:xfrm>
        </p:spPr>
        <p:txBody>
          <a:bodyPr>
            <a:normAutofit/>
          </a:bodyPr>
          <a:lstStyle/>
          <a:p>
            <a:r>
              <a:rPr lang="en-US" dirty="0"/>
              <a:t>Methods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9770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E45B-A1AA-4380-88C1-3DA89BEB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Methods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B89C3-DA8D-4594-8E5A-94F2BF54B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Online focus </a:t>
            </a:r>
            <a:r>
              <a:rPr lang="nl-BE" dirty="0" err="1"/>
              <a:t>groups</a:t>
            </a:r>
            <a:endParaRPr lang="nl-BE" dirty="0"/>
          </a:p>
          <a:p>
            <a:r>
              <a:rPr lang="nl-BE" dirty="0"/>
              <a:t>Topic </a:t>
            </a:r>
            <a:r>
              <a:rPr lang="nl-BE" dirty="0" err="1"/>
              <a:t>identification</a:t>
            </a:r>
            <a:r>
              <a:rPr lang="nl-BE" dirty="0"/>
              <a:t> </a:t>
            </a:r>
            <a:r>
              <a:rPr lang="nl-BE" dirty="0" err="1"/>
              <a:t>through</a:t>
            </a:r>
            <a:r>
              <a:rPr lang="nl-BE" dirty="0"/>
              <a:t> </a:t>
            </a:r>
            <a:r>
              <a:rPr lang="nl-BE" dirty="0" err="1"/>
              <a:t>exploratory</a:t>
            </a:r>
            <a:r>
              <a:rPr lang="nl-BE" dirty="0"/>
              <a:t> </a:t>
            </a:r>
            <a:r>
              <a:rPr lang="nl-BE" dirty="0" err="1"/>
              <a:t>literature</a:t>
            </a:r>
            <a:r>
              <a:rPr lang="nl-BE" dirty="0"/>
              <a:t> review</a:t>
            </a:r>
          </a:p>
          <a:p>
            <a:r>
              <a:rPr lang="nl-BE" dirty="0" err="1"/>
              <a:t>Thematic</a:t>
            </a:r>
            <a:r>
              <a:rPr lang="nl-BE" dirty="0"/>
              <a:t> analysis </a:t>
            </a:r>
            <a:r>
              <a:rPr lang="nl-BE" sz="1400" dirty="0"/>
              <a:t>(Braun &amp; </a:t>
            </a:r>
            <a:r>
              <a:rPr lang="nl-BE" sz="1400" dirty="0" err="1"/>
              <a:t>Clarke</a:t>
            </a:r>
            <a:r>
              <a:rPr lang="nl-BE" sz="1400" dirty="0"/>
              <a:t>, 2006) </a:t>
            </a:r>
            <a:r>
              <a:rPr lang="nl-BE" dirty="0" err="1"/>
              <a:t>using</a:t>
            </a:r>
            <a:r>
              <a:rPr lang="nl-BE" dirty="0"/>
              <a:t> </a:t>
            </a:r>
            <a:r>
              <a:rPr lang="nl-BE" dirty="0" err="1"/>
              <a:t>Nvivo</a:t>
            </a:r>
            <a:r>
              <a:rPr lang="nl-BE" dirty="0"/>
              <a:t> 14</a:t>
            </a:r>
          </a:p>
          <a:p>
            <a:pPr lvl="1"/>
            <a:r>
              <a:rPr lang="nl-BE" dirty="0" err="1"/>
              <a:t>Semantic</a:t>
            </a:r>
            <a:r>
              <a:rPr lang="nl-BE" dirty="0"/>
              <a:t> </a:t>
            </a:r>
            <a:r>
              <a:rPr lang="nl-BE" dirty="0" err="1"/>
              <a:t>inductive</a:t>
            </a:r>
            <a:r>
              <a:rPr lang="nl-BE" dirty="0"/>
              <a:t> approach</a:t>
            </a:r>
          </a:p>
          <a:p>
            <a:pPr lvl="1"/>
            <a:r>
              <a:rPr lang="nl-BE" dirty="0"/>
              <a:t>Six-step </a:t>
            </a:r>
            <a:r>
              <a:rPr lang="nl-BE" dirty="0" err="1"/>
              <a:t>process</a:t>
            </a:r>
            <a:r>
              <a:rPr lang="nl-BE" dirty="0"/>
              <a:t>: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1E129E0-5F68-4ADD-BB89-48063292EE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266438"/>
              </p:ext>
            </p:extLst>
          </p:nvPr>
        </p:nvGraphicFramePr>
        <p:xfrm>
          <a:off x="120203" y="4232254"/>
          <a:ext cx="11951594" cy="207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2605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E45B-A1AA-4380-88C1-3DA89BEB3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Methods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B89C3-DA8D-4594-8E5A-94F2BF54B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11 drivers </a:t>
            </a:r>
          </a:p>
          <a:p>
            <a:r>
              <a:rPr lang="nl-BE" dirty="0" err="1"/>
              <a:t>Various</a:t>
            </a:r>
            <a:r>
              <a:rPr lang="nl-BE" dirty="0"/>
              <a:t> </a:t>
            </a:r>
            <a:r>
              <a:rPr lang="nl-BE" dirty="0" err="1"/>
              <a:t>demographics</a:t>
            </a:r>
            <a:r>
              <a:rPr lang="nl-BE" dirty="0"/>
              <a:t>:</a:t>
            </a:r>
          </a:p>
          <a:p>
            <a:pPr lvl="1"/>
            <a:r>
              <a:rPr lang="nl-BE" dirty="0"/>
              <a:t>Focus Group 1 (6 </a:t>
            </a:r>
            <a:r>
              <a:rPr lang="nl-BE" dirty="0" err="1"/>
              <a:t>participants</a:t>
            </a:r>
            <a:r>
              <a:rPr lang="nl-BE" dirty="0"/>
              <a:t>):</a:t>
            </a:r>
          </a:p>
          <a:p>
            <a:pPr lvl="2"/>
            <a:r>
              <a:rPr lang="nl-BE" dirty="0"/>
              <a:t>2 </a:t>
            </a:r>
            <a:r>
              <a:rPr lang="nl-BE" dirty="0" err="1"/>
              <a:t>women</a:t>
            </a:r>
            <a:r>
              <a:rPr lang="nl-BE" dirty="0"/>
              <a:t> </a:t>
            </a:r>
          </a:p>
          <a:p>
            <a:pPr lvl="2"/>
            <a:r>
              <a:rPr lang="nl-BE" dirty="0" err="1"/>
              <a:t>Average</a:t>
            </a:r>
            <a:r>
              <a:rPr lang="nl-BE" dirty="0"/>
              <a:t> </a:t>
            </a:r>
            <a:r>
              <a:rPr lang="nl-BE" dirty="0" err="1"/>
              <a:t>age</a:t>
            </a:r>
            <a:r>
              <a:rPr lang="nl-BE" dirty="0"/>
              <a:t>: 41.3 </a:t>
            </a:r>
            <a:r>
              <a:rPr lang="nl-BE" dirty="0" err="1"/>
              <a:t>years</a:t>
            </a:r>
            <a:endParaRPr lang="nl-BE" dirty="0"/>
          </a:p>
          <a:p>
            <a:pPr lvl="2"/>
            <a:r>
              <a:rPr lang="nl-BE" dirty="0"/>
              <a:t>1 LHD, 4 SHD, 1 LDD</a:t>
            </a:r>
          </a:p>
          <a:p>
            <a:pPr lvl="1"/>
            <a:r>
              <a:rPr lang="nl-BE" dirty="0"/>
              <a:t>Focus Group 2 (5 </a:t>
            </a:r>
            <a:r>
              <a:rPr lang="nl-BE" dirty="0" err="1"/>
              <a:t>participants</a:t>
            </a:r>
            <a:r>
              <a:rPr lang="nl-BE" dirty="0"/>
              <a:t>):</a:t>
            </a:r>
          </a:p>
          <a:p>
            <a:pPr lvl="2"/>
            <a:r>
              <a:rPr lang="nl-BE" dirty="0"/>
              <a:t>1 </a:t>
            </a:r>
            <a:r>
              <a:rPr lang="nl-BE" dirty="0" err="1"/>
              <a:t>woman</a:t>
            </a:r>
            <a:r>
              <a:rPr lang="nl-BE" dirty="0"/>
              <a:t> </a:t>
            </a:r>
          </a:p>
          <a:p>
            <a:pPr lvl="2"/>
            <a:r>
              <a:rPr lang="nl-BE" dirty="0" err="1"/>
              <a:t>Average</a:t>
            </a:r>
            <a:r>
              <a:rPr lang="nl-BE" dirty="0"/>
              <a:t> </a:t>
            </a:r>
            <a:r>
              <a:rPr lang="nl-BE" dirty="0" err="1"/>
              <a:t>age</a:t>
            </a:r>
            <a:r>
              <a:rPr lang="nl-BE" dirty="0"/>
              <a:t>: 56.6 </a:t>
            </a:r>
            <a:r>
              <a:rPr lang="nl-BE" dirty="0" err="1"/>
              <a:t>years</a:t>
            </a:r>
            <a:endParaRPr lang="nl-BE" dirty="0"/>
          </a:p>
          <a:p>
            <a:pPr lvl="2"/>
            <a:r>
              <a:rPr lang="nl-BE" dirty="0"/>
              <a:t>4 LHD, 1 SHD</a:t>
            </a:r>
          </a:p>
          <a:p>
            <a:r>
              <a:rPr lang="nl-BE" dirty="0"/>
              <a:t>Focus on:</a:t>
            </a:r>
          </a:p>
          <a:p>
            <a:pPr lvl="1"/>
            <a:r>
              <a:rPr lang="nl-BE" dirty="0" err="1"/>
              <a:t>Causes</a:t>
            </a:r>
            <a:r>
              <a:rPr lang="nl-BE" dirty="0"/>
              <a:t> of stress</a:t>
            </a:r>
          </a:p>
          <a:p>
            <a:pPr lvl="1"/>
            <a:r>
              <a:rPr lang="nl-BE" dirty="0"/>
              <a:t>Coping </a:t>
            </a:r>
            <a:r>
              <a:rPr lang="nl-BE" dirty="0" err="1"/>
              <a:t>strategies</a:t>
            </a:r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5666A4-0CAD-4B91-8BCC-71B20A20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148" y="2829654"/>
            <a:ext cx="2257740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35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2123</Words>
  <Application>Microsoft Office PowerPoint</Application>
  <PresentationFormat>Widescreen</PresentationFormat>
  <Paragraphs>191</Paragraphs>
  <Slides>21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Verdana</vt:lpstr>
      <vt:lpstr>Wingdings</vt:lpstr>
      <vt:lpstr>Office Theme</vt:lpstr>
      <vt:lpstr>PowerPoint Presentation</vt:lpstr>
      <vt:lpstr>PowerPoint Presentation</vt:lpstr>
      <vt:lpstr>Introduction</vt:lpstr>
      <vt:lpstr>Introduction</vt:lpstr>
      <vt:lpstr>Introduction Causes of Stress: State of the Art</vt:lpstr>
      <vt:lpstr>Introduction The Current Study</vt:lpstr>
      <vt:lpstr>PowerPoint Presentation</vt:lpstr>
      <vt:lpstr>Methods</vt:lpstr>
      <vt:lpstr>Methods</vt:lpstr>
      <vt:lpstr>PowerPoint Presentation</vt:lpstr>
      <vt:lpstr>1 Stress due to Company Operation</vt:lpstr>
      <vt:lpstr>2 Stress during Job Tasks</vt:lpstr>
      <vt:lpstr>3 Stress due to Client-Related Factors</vt:lpstr>
      <vt:lpstr>4 Non-work-related Stressors</vt:lpstr>
      <vt:lpstr>5 Stress Solutions and Strategies</vt:lpstr>
      <vt:lpstr>Limitations and Recommendations</vt:lpstr>
      <vt:lpstr>PowerPoint Presentation</vt:lpstr>
      <vt:lpstr>Conclusions</vt:lpstr>
      <vt:lpstr>PowerPoint Presentation</vt:lpstr>
      <vt:lpstr>Further Reading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PETERS Brent</dc:creator>
  <cp:lastModifiedBy>PETERS Brent</cp:lastModifiedBy>
  <cp:revision>109</cp:revision>
  <dcterms:created xsi:type="dcterms:W3CDTF">2023-09-01T06:40:33Z</dcterms:created>
  <dcterms:modified xsi:type="dcterms:W3CDTF">2024-04-11T07:37:28Z</dcterms:modified>
</cp:coreProperties>
</file>