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theme/themeOverride1.xml" ContentType="application/vnd.openxmlformats-officedocument.themeOverride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61" r:id="rId5"/>
    <p:sldId id="258" r:id="rId6"/>
    <p:sldId id="262" r:id="rId7"/>
    <p:sldId id="263" r:id="rId8"/>
    <p:sldId id="274" r:id="rId9"/>
    <p:sldId id="264" r:id="rId10"/>
    <p:sldId id="275" r:id="rId11"/>
    <p:sldId id="267" r:id="rId12"/>
    <p:sldId id="268" r:id="rId13"/>
    <p:sldId id="269" r:id="rId14"/>
    <p:sldId id="270" r:id="rId15"/>
    <p:sldId id="260" r:id="rId16"/>
  </p:sldIdLst>
  <p:sldSz cx="9144000" cy="6858000" type="screen4x3"/>
  <p:notesSz cx="6858000" cy="9144000"/>
  <p:defaultTextStyle>
    <a:defPPr>
      <a:defRPr lang="nl-B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IJS Kris" initials="BK" lastIdx="2" clrIdx="0">
    <p:extLst>
      <p:ext uri="{19B8F6BF-5375-455C-9EA6-DF929625EA0E}">
        <p15:presenceInfo xmlns:p15="http://schemas.microsoft.com/office/powerpoint/2012/main" userId="S-1-5-21-725345543-1993962763-1060284298-11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2C2A"/>
    <a:srgbClr val="4F4F4F"/>
    <a:srgbClr val="141313"/>
    <a:srgbClr val="474746"/>
    <a:srgbClr val="323030"/>
    <a:srgbClr val="811A20"/>
    <a:srgbClr val="18233A"/>
    <a:srgbClr val="631D1D"/>
    <a:srgbClr val="62616E"/>
    <a:srgbClr val="053C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02" autoAdjust="0"/>
    <p:restoredTop sz="94660"/>
  </p:normalViewPr>
  <p:slideViewPr>
    <p:cSldViewPr>
      <p:cViewPr varScale="1">
        <p:scale>
          <a:sx n="82" d="100"/>
          <a:sy n="82" d="100"/>
        </p:scale>
        <p:origin x="854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9-08T11:14:35.109" idx="1">
    <p:pos x="2422" y="735"/>
    <p:text>What do you mean with 'seriousness' of traffic enforcement?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9-08T11:16:06.204" idx="2">
    <p:pos x="1622" y="1440"/>
    <p:text>shouldn't this be 'improve' instead of 'improvise'?</p:text>
    <p:extLst>
      <p:ext uri="{C676402C-5697-4E1C-873F-D02D1690AC5C}">
        <p15:threadingInfo xmlns:p15="http://schemas.microsoft.com/office/powerpoint/2012/main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34D8A6-E91F-2349-9524-29B4C5A5DC24}" type="datetimeFigureOut">
              <a:rPr lang="nl-NL" smtClean="0"/>
              <a:t>8-9-2021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621A2C-3C7C-D545-A329-5793AF5DBC8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8627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4293096"/>
            <a:ext cx="6984776" cy="63098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941122"/>
            <a:ext cx="6984776" cy="43204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4F4F4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nl-BE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15116" r="2" b="22492"/>
          <a:stretch/>
        </p:blipFill>
        <p:spPr>
          <a:xfrm>
            <a:off x="-36512" y="-27384"/>
            <a:ext cx="9217024" cy="3863752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251520" y="116632"/>
            <a:ext cx="8690400" cy="6282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06000" y="5661248"/>
            <a:ext cx="144208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823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549844"/>
          </a:xfrm>
          <a:ln>
            <a:noFill/>
          </a:ln>
        </p:spPr>
        <p:txBody>
          <a:bodyPr>
            <a:noAutofit/>
          </a:bodyPr>
          <a:lstStyle>
            <a:lvl1pPr algn="l">
              <a:defRPr sz="32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040560"/>
          </a:xfrm>
        </p:spPr>
        <p:txBody>
          <a:bodyPr/>
          <a:lstStyle>
            <a:lvl1pPr>
              <a:buClr>
                <a:srgbClr val="C62C2A"/>
              </a:buClr>
              <a:buFont typeface="Wingdings" pitchFamily="2" charset="2"/>
              <a:buChar char="§"/>
              <a:defRPr sz="28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Wingdings" pitchFamily="2" charset="2"/>
              <a:buChar char="§"/>
              <a:defRPr sz="24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Clr>
                <a:srgbClr val="C62C2A"/>
              </a:buClr>
              <a:buFont typeface="Wingdings" pitchFamily="2" charset="2"/>
              <a:buChar char="§"/>
              <a:defRPr sz="20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Wingdings" pitchFamily="2" charset="2"/>
              <a:buChar char="§"/>
              <a:defRPr sz="16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Clr>
                <a:srgbClr val="C62C2A"/>
              </a:buClr>
              <a:buFont typeface="Wingdings" pitchFamily="2" charset="2"/>
              <a:buChar char="§"/>
              <a:defRPr sz="1600">
                <a:solidFill>
                  <a:srgbClr val="474746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BE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179512" y="6381328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6559652E-C199-334F-9320-471B095246A8}" type="datetime1">
              <a:rPr lang="nl-BE"/>
              <a:pPr/>
              <a:t>8/09/2021</a:t>
            </a:fld>
            <a:endParaRPr lang="nl-BE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1760" y="6381328"/>
            <a:ext cx="4464496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5" y="6382917"/>
            <a:ext cx="504056" cy="358332"/>
          </a:xfrm>
        </p:spPr>
        <p:txBody>
          <a:bodyPr/>
          <a:lstStyle>
            <a:lvl1pPr>
              <a:defRPr/>
            </a:lvl1pPr>
          </a:lstStyle>
          <a:p>
            <a:fld id="{BBB2625E-E22D-324D-B6D3-F6234E5E9FE9}" type="slidenum">
              <a:rPr lang="nl-BE"/>
              <a:pPr/>
              <a:t>‹#›</a:t>
            </a:fld>
            <a:endParaRPr lang="nl-BE"/>
          </a:p>
        </p:txBody>
      </p:sp>
      <p:sp>
        <p:nvSpPr>
          <p:cNvPr id="12" name="Rectangle 11"/>
          <p:cNvSpPr/>
          <p:nvPr userDrawn="1"/>
        </p:nvSpPr>
        <p:spPr>
          <a:xfrm>
            <a:off x="251520" y="116632"/>
            <a:ext cx="8690400" cy="6282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06000" y="5661248"/>
            <a:ext cx="144208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644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C62C2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755576" y="836712"/>
            <a:ext cx="6984776" cy="63098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Title section header</a:t>
            </a:r>
            <a:endParaRPr lang="nl-BE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55576" y="1484738"/>
            <a:ext cx="6984776" cy="43204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 section header</a:t>
            </a:r>
            <a:endParaRPr lang="nl-BE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251520" y="116632"/>
            <a:ext cx="8690400" cy="62820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06000" y="5661248"/>
            <a:ext cx="144208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296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  <a:endParaRPr lang="nl-BE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0C988CC6-97EB-4A45-9195-47EF7C52919D}" type="datetime1">
              <a:rPr lang="nl-BE"/>
              <a:pPr/>
              <a:t>8/09/2021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0476D89C-E8B9-AE4E-B6DF-5DF853DAFA02}" type="slidenum">
              <a:rPr lang="nl-BE"/>
              <a:pPr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5" charset="-128"/>
          <a:cs typeface="ＭＳ Ｐゴシック" pitchFamily="-10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59977" y="404664"/>
            <a:ext cx="8124725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+mj-lt"/>
              </a:rPr>
              <a:t>An in-depth interview study to explore opinions</a:t>
            </a:r>
          </a:p>
          <a:p>
            <a:r>
              <a:rPr lang="en-US" sz="3200" dirty="0">
                <a:latin typeface="+mj-lt"/>
              </a:rPr>
              <a:t> of traffic police personnel regarding the road</a:t>
            </a:r>
          </a:p>
          <a:p>
            <a:r>
              <a:rPr lang="en-US" sz="3200" dirty="0">
                <a:latin typeface="+mj-lt"/>
              </a:rPr>
              <a:t> safety among young riders in Manipal, India </a:t>
            </a:r>
            <a:endParaRPr lang="en-IN" sz="32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4337" y="2348880"/>
            <a:ext cx="8492261" cy="35382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lvl="0"/>
            <a:r>
              <a:rPr lang="en-US" b="1" i="1" dirty="0">
                <a:solidFill>
                  <a:prstClr val="black"/>
                </a:solidFill>
                <a:latin typeface="Calibri"/>
              </a:rPr>
              <a:t>Presented by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-Kumar Sumit (PhD Candidate)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Calibri"/>
              </a:rPr>
              <a:t>UHasselt, Belgium and Maastricht University, the Netherlands </a:t>
            </a:r>
          </a:p>
          <a:p>
            <a:pPr lvl="0"/>
            <a:endParaRPr lang="en-US" dirty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en-US" i="1" dirty="0">
                <a:solidFill>
                  <a:prstClr val="black"/>
                </a:solidFill>
                <a:latin typeface="Calibri"/>
              </a:rPr>
              <a:t>Authors;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Kumar Sumit</a:t>
            </a:r>
            <a:r>
              <a:rPr lang="en-US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1,2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*,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Veerle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Ross</a:t>
            </a:r>
            <a:r>
              <a:rPr kumimoji="0" lang="en-US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, Kris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Brijs</a:t>
            </a:r>
            <a:r>
              <a:rPr kumimoji="0" lang="en-US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, Geert Wets</a:t>
            </a:r>
            <a:r>
              <a:rPr kumimoji="0" lang="en-US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, Robert A.C. Ruiter</a:t>
            </a:r>
            <a:r>
              <a:rPr kumimoji="0" lang="en-US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dirty="0">
              <a:solidFill>
                <a:prstClr val="black"/>
              </a:solidFill>
              <a:latin typeface="Calibri"/>
            </a:endParaRPr>
          </a:p>
          <a:p>
            <a:pPr lvl="0"/>
            <a:endParaRPr lang="en-US" dirty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en-US" dirty="0">
                <a:solidFill>
                  <a:prstClr val="black"/>
                </a:solidFill>
                <a:latin typeface="Calibri"/>
              </a:rPr>
              <a:t>1-UHasselt, School of Transportation Sciences, Agoralaan, 3590 Diepenbeek, Belgium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Calibri"/>
              </a:rPr>
              <a:t>2-Maastricht University, Department of Work &amp; Social Psychology, Maastricht University, 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Calibri"/>
              </a:rPr>
              <a:t>6200 MD, Maastricht, the Netherlands</a:t>
            </a:r>
          </a:p>
          <a:p>
            <a:pPr lvl="0"/>
            <a:endParaRPr lang="en-US" dirty="0">
              <a:solidFill>
                <a:prstClr val="black"/>
              </a:solidFill>
              <a:latin typeface="Calibri"/>
            </a:endParaRPr>
          </a:p>
          <a:p>
            <a:pPr lvl="0"/>
            <a:endParaRPr lang="en-US" dirty="0">
              <a:solidFill>
                <a:prstClr val="black"/>
              </a:solidFill>
              <a:latin typeface="Calibri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322568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>
                <a:latin typeface="+mn-lt"/>
              </a:rPr>
              <a:t>Conclusion </a:t>
            </a:r>
            <a:endParaRPr lang="en-IN" i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>
                <a:latin typeface="+mn-lt"/>
              </a:rPr>
              <a:t>The perspective of the traffic police personnel is important as they have a unique position to judge and evaluate the riding </a:t>
            </a:r>
            <a:r>
              <a:rPr lang="en-US" sz="2400" dirty="0" err="1">
                <a:latin typeface="+mn-lt"/>
              </a:rPr>
              <a:t>behaviours</a:t>
            </a:r>
            <a:r>
              <a:rPr lang="en-US" sz="2400" dirty="0">
                <a:latin typeface="+mn-lt"/>
              </a:rPr>
              <a:t> and the efficiency of the existing interventions.</a:t>
            </a:r>
          </a:p>
          <a:p>
            <a:pPr lvl="0"/>
            <a:endParaRPr lang="en-IN" sz="2400" dirty="0">
              <a:latin typeface="+mn-lt"/>
            </a:endParaRPr>
          </a:p>
          <a:p>
            <a:r>
              <a:rPr lang="en-US" sz="2400" dirty="0">
                <a:latin typeface="+mn-lt"/>
              </a:rPr>
              <a:t>The current study contributes to the existing literature and knowledge regarding the perception of traffic police personnel's perception of road safety among young riders. </a:t>
            </a:r>
          </a:p>
          <a:p>
            <a:endParaRPr lang="en-US" sz="2400" dirty="0">
              <a:latin typeface="+mn-lt"/>
            </a:endParaRPr>
          </a:p>
          <a:p>
            <a:r>
              <a:rPr lang="en-US" sz="2400" dirty="0">
                <a:latin typeface="+mn-lt"/>
              </a:rPr>
              <a:t>The study findings highlight the importance of traffic police personnel's views in understanding the various determinants for road crashes observed among young riders.</a:t>
            </a:r>
            <a:endParaRPr lang="en-IN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98872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>
                <a:latin typeface="+mn-lt"/>
              </a:rPr>
              <a:t>References </a:t>
            </a:r>
            <a:endParaRPr lang="en-IN" i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300" dirty="0">
                <a:latin typeface="+mn-lt"/>
              </a:rPr>
              <a:t>GLOBAL STATUS REPORT ON ROAD SAFETY (WHO) (2018): Annual report.</a:t>
            </a:r>
          </a:p>
          <a:p>
            <a:r>
              <a:rPr lang="en-US" sz="1300" dirty="0">
                <a:latin typeface="+mn-lt"/>
              </a:rPr>
              <a:t>Ministry of Road Transport and Highways (</a:t>
            </a:r>
            <a:r>
              <a:rPr lang="en-US" sz="1300" dirty="0" err="1">
                <a:latin typeface="+mn-lt"/>
              </a:rPr>
              <a:t>MoRTH</a:t>
            </a:r>
            <a:r>
              <a:rPr lang="en-US" sz="1300" dirty="0">
                <a:latin typeface="+mn-lt"/>
              </a:rPr>
              <a:t>) (2019). India: Annual report. </a:t>
            </a:r>
          </a:p>
          <a:p>
            <a:r>
              <a:rPr lang="en-US" sz="1300" dirty="0" err="1">
                <a:latin typeface="+mn-lt"/>
              </a:rPr>
              <a:t>Gössling</a:t>
            </a:r>
            <a:r>
              <a:rPr lang="en-US" sz="1300" dirty="0">
                <a:latin typeface="+mn-lt"/>
              </a:rPr>
              <a:t>, S. (2017). Police perspectives on road safety and transport politics in Germany. Sustainability (Switzerland), 9(10), 1–16. https://doi.org/10.3390/su9101771Ruikar, M. (2013). National statistics of road traffic accidents in India. Journal of Orthopedics, Traumatology and Rehabilitation.</a:t>
            </a:r>
          </a:p>
          <a:p>
            <a:r>
              <a:rPr lang="en-US" sz="1300" dirty="0">
                <a:latin typeface="+mn-lt"/>
              </a:rPr>
              <a:t>Pal, R., Ghosh, A., Kumar, R., </a:t>
            </a:r>
            <a:r>
              <a:rPr lang="en-US" sz="1300" dirty="0" err="1">
                <a:latin typeface="+mn-lt"/>
              </a:rPr>
              <a:t>Galwankar</a:t>
            </a:r>
            <a:r>
              <a:rPr lang="en-US" sz="1300" dirty="0">
                <a:latin typeface="+mn-lt"/>
              </a:rPr>
              <a:t>, S., Paul, S., Pal, S., Sinha, D., </a:t>
            </a:r>
            <a:r>
              <a:rPr lang="en-US" sz="1300" dirty="0" err="1">
                <a:latin typeface="+mn-lt"/>
              </a:rPr>
              <a:t>Jaiswal</a:t>
            </a:r>
            <a:r>
              <a:rPr lang="en-US" sz="1300" dirty="0">
                <a:latin typeface="+mn-lt"/>
              </a:rPr>
              <a:t>, A., </a:t>
            </a:r>
            <a:r>
              <a:rPr lang="en-US" sz="1300" dirty="0" err="1">
                <a:latin typeface="+mn-lt"/>
              </a:rPr>
              <a:t>Moscote</a:t>
            </a:r>
            <a:r>
              <a:rPr lang="en-US" sz="1300" dirty="0">
                <a:latin typeface="+mn-lt"/>
              </a:rPr>
              <a:t>-Salazar, L., &amp; Agrawal, A. (2019). Public health crisis of road traffic accidents in India: Risk factor assessment and recommendations on prevention on the behalf of the Academy of Family Physicians of India. Journal of Family Medicine and Primary Care, 8(3), 775.</a:t>
            </a:r>
            <a:endParaRPr lang="en-IN" sz="1300" dirty="0">
              <a:latin typeface="+mn-lt"/>
            </a:endParaRPr>
          </a:p>
          <a:p>
            <a:r>
              <a:rPr lang="en-IN" sz="1300" dirty="0">
                <a:latin typeface="+mn-lt"/>
              </a:rPr>
              <a:t>Gururaj, Gopalkrishna, </a:t>
            </a:r>
            <a:r>
              <a:rPr lang="en-IN" sz="1300" dirty="0" err="1">
                <a:latin typeface="+mn-lt"/>
              </a:rPr>
              <a:t>Uthkarsh</a:t>
            </a:r>
            <a:r>
              <a:rPr lang="en-IN" sz="1300" dirty="0">
                <a:latin typeface="+mn-lt"/>
              </a:rPr>
              <a:t>, P. S., Rao, G. N., Jayaram, A. N., &amp; </a:t>
            </a:r>
            <a:r>
              <a:rPr lang="en-IN" sz="1300" dirty="0" err="1">
                <a:latin typeface="+mn-lt"/>
              </a:rPr>
              <a:t>Panduranganath</a:t>
            </a:r>
            <a:r>
              <a:rPr lang="en-IN" sz="1300" dirty="0">
                <a:latin typeface="+mn-lt"/>
              </a:rPr>
              <a:t>, V. (2016). Burden, pattern, and outcomes of road traffic injuries in a rural district of India. International Journal of Injury Control and Safety Promotion, 23(1), 64–71. https://doi.org/10.1080/17457300.2014.945465</a:t>
            </a:r>
          </a:p>
          <a:p>
            <a:r>
              <a:rPr lang="en-IN" sz="1300" dirty="0">
                <a:latin typeface="+mn-lt"/>
              </a:rPr>
              <a:t>Hassan, T., </a:t>
            </a:r>
            <a:r>
              <a:rPr lang="en-IN" sz="1300" dirty="0" err="1">
                <a:latin typeface="+mn-lt"/>
              </a:rPr>
              <a:t>Vinodkumar</a:t>
            </a:r>
            <a:r>
              <a:rPr lang="en-IN" sz="1300" dirty="0">
                <a:latin typeface="+mn-lt"/>
              </a:rPr>
              <a:t>, M. N., &amp; Vinod, N. (2017). Influence of demographics on risky driving behaviour among powered two wheeler riders in Kerala, India. Transportation Research Part F: Traffic Psychology and Behaviour. https://doi.org/10.1016/j.trf.2016.11.008</a:t>
            </a:r>
          </a:p>
          <a:p>
            <a:r>
              <a:rPr lang="en-IN" sz="1300" dirty="0" err="1">
                <a:latin typeface="+mn-lt"/>
              </a:rPr>
              <a:t>Huth</a:t>
            </a:r>
            <a:r>
              <a:rPr lang="en-IN" sz="1300" dirty="0">
                <a:latin typeface="+mn-lt"/>
              </a:rPr>
              <a:t>, V., </a:t>
            </a:r>
            <a:r>
              <a:rPr lang="en-IN" sz="1300" dirty="0" err="1">
                <a:latin typeface="+mn-lt"/>
              </a:rPr>
              <a:t>Füssl</a:t>
            </a:r>
            <a:r>
              <a:rPr lang="en-IN" sz="1300" dirty="0">
                <a:latin typeface="+mn-lt"/>
              </a:rPr>
              <a:t>, E., &amp; Risser, R. (2014). Motorcycle riders' perceptions, attitudes, and strategies: Findings from a focus group study. Transportation Research Part F: Traffic Psychology and Behaviour. https://doi.org/10.1016/j.trf.2014.05.004</a:t>
            </a:r>
          </a:p>
          <a:p>
            <a:r>
              <a:rPr lang="en-IN" sz="1300" dirty="0" err="1">
                <a:latin typeface="+mn-lt"/>
              </a:rPr>
              <a:t>Ivers</a:t>
            </a:r>
            <a:r>
              <a:rPr lang="en-IN" sz="1300" dirty="0">
                <a:latin typeface="+mn-lt"/>
              </a:rPr>
              <a:t>, R., </a:t>
            </a:r>
            <a:r>
              <a:rPr lang="en-IN" sz="1300" dirty="0" err="1">
                <a:latin typeface="+mn-lt"/>
              </a:rPr>
              <a:t>Senserrick</a:t>
            </a:r>
            <a:r>
              <a:rPr lang="en-IN" sz="1300" dirty="0">
                <a:latin typeface="+mn-lt"/>
              </a:rPr>
              <a:t>, T., </a:t>
            </a:r>
            <a:r>
              <a:rPr lang="en-IN" sz="1300" dirty="0" err="1">
                <a:latin typeface="+mn-lt"/>
              </a:rPr>
              <a:t>Boufous</a:t>
            </a:r>
            <a:r>
              <a:rPr lang="en-IN" sz="1300" dirty="0">
                <a:latin typeface="+mn-lt"/>
              </a:rPr>
              <a:t>, S., Stevenson, M., Chen, H. Y., Woodward, M., &amp; Norton, R. (2009). Novice drivers’ risky driving </a:t>
            </a:r>
            <a:r>
              <a:rPr lang="en-IN" sz="1300" dirty="0" err="1">
                <a:latin typeface="+mn-lt"/>
              </a:rPr>
              <a:t>behavior</a:t>
            </a:r>
            <a:r>
              <a:rPr lang="en-IN" sz="1300" dirty="0">
                <a:latin typeface="+mn-lt"/>
              </a:rPr>
              <a:t>, risk perception, and crash risk: Findings from the DRIVE study. American Journal of Public Health. https://doi.org/10.2105/AJPH.2008.150367</a:t>
            </a:r>
          </a:p>
          <a:p>
            <a:r>
              <a:rPr lang="en-IN" sz="1300" dirty="0" err="1">
                <a:latin typeface="+mn-lt"/>
              </a:rPr>
              <a:t>Jagnoor</a:t>
            </a:r>
            <a:r>
              <a:rPr lang="en-IN" sz="1300" dirty="0">
                <a:latin typeface="+mn-lt"/>
              </a:rPr>
              <a:t>, J., Sharma, P., Parveen, S., Cox, K. L., &amp; </a:t>
            </a:r>
            <a:r>
              <a:rPr lang="en-IN" sz="1300" dirty="0" err="1">
                <a:latin typeface="+mn-lt"/>
              </a:rPr>
              <a:t>Kallakuri</a:t>
            </a:r>
            <a:r>
              <a:rPr lang="en-IN" sz="1300" dirty="0">
                <a:latin typeface="+mn-lt"/>
              </a:rPr>
              <a:t>, S. (2020). Knowledge is not enough: barriers and facilitators for reducing road traffic injuries amongst Indian adolescents, a qualitative study. International Journal of Adolescence and Youth, 25(1), 787–799. https://doi.org/10.1080/02673843.2020.1746675</a:t>
            </a:r>
          </a:p>
          <a:p>
            <a:r>
              <a:rPr lang="en-IN" sz="1300" dirty="0" err="1">
                <a:latin typeface="+mn-lt"/>
              </a:rPr>
              <a:t>Jafarpour</a:t>
            </a:r>
            <a:r>
              <a:rPr lang="en-IN" sz="1300" dirty="0">
                <a:latin typeface="+mn-lt"/>
              </a:rPr>
              <a:t>, S., &amp; Rahimi-</a:t>
            </a:r>
            <a:r>
              <a:rPr lang="en-IN" sz="1300" dirty="0" err="1">
                <a:latin typeface="+mn-lt"/>
              </a:rPr>
              <a:t>Movaghar</a:t>
            </a:r>
            <a:r>
              <a:rPr lang="en-IN" sz="1300" dirty="0">
                <a:latin typeface="+mn-lt"/>
              </a:rPr>
              <a:t>, V. (n.d.). Determinants of risky driving </a:t>
            </a:r>
            <a:r>
              <a:rPr lang="en-IN" sz="1300" dirty="0" err="1">
                <a:latin typeface="+mn-lt"/>
              </a:rPr>
              <a:t>behavior</a:t>
            </a:r>
            <a:r>
              <a:rPr lang="en-IN" sz="1300" dirty="0">
                <a:latin typeface="+mn-lt"/>
              </a:rPr>
              <a:t>: a narrative review. Medical Journal of the Islamic Republic of Iran (MJIRI). Retrieved from http://mjiri.iums.ac.ir</a:t>
            </a:r>
          </a:p>
          <a:p>
            <a:endParaRPr lang="en-IN" sz="1200" dirty="0"/>
          </a:p>
        </p:txBody>
      </p:sp>
    </p:spTree>
    <p:extLst>
      <p:ext uri="{BB962C8B-B14F-4D97-AF65-F5344CB8AC3E}">
        <p14:creationId xmlns:p14="http://schemas.microsoft.com/office/powerpoint/2010/main" val="36396044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31651" y="2852936"/>
            <a:ext cx="20806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Brush Script MT" panose="03060802040406070304" pitchFamily="66" charset="0"/>
              </a:rPr>
              <a:t>Thank you </a:t>
            </a:r>
            <a:endParaRPr lang="en-IN" sz="4000" dirty="0">
              <a:solidFill>
                <a:schemeClr val="bg1"/>
              </a:solidFill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676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i="1" dirty="0">
                <a:latin typeface="+mj-lt"/>
              </a:rPr>
              <a:t>Introduction 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251520" y="548680"/>
            <a:ext cx="8640960" cy="5328592"/>
          </a:xfrm>
        </p:spPr>
        <p:txBody>
          <a:bodyPr/>
          <a:lstStyle/>
          <a:p>
            <a:endParaRPr lang="en-US" sz="2400" dirty="0">
              <a:latin typeface="+mn-lt"/>
            </a:endParaRPr>
          </a:p>
          <a:p>
            <a:r>
              <a:rPr lang="en-US" sz="2400" dirty="0">
                <a:latin typeface="+mn-lt"/>
              </a:rPr>
              <a:t>Road traffic injuries (RTIs) have become a critical public health issue in many low- and middle-income countries (LMICs) [1]. </a:t>
            </a:r>
          </a:p>
          <a:p>
            <a:endParaRPr lang="en-US" sz="2400" dirty="0">
              <a:latin typeface="+mn-lt"/>
            </a:endParaRPr>
          </a:p>
          <a:p>
            <a:r>
              <a:rPr lang="en-US" sz="2400" dirty="0">
                <a:latin typeface="+mn-lt"/>
              </a:rPr>
              <a:t>Every year more than 1.35 million people lose their life due to road crashes, making it one of the leading causes of death worldwide [1]. </a:t>
            </a:r>
          </a:p>
          <a:p>
            <a:endParaRPr lang="en-US" sz="2400" dirty="0">
              <a:latin typeface="+mn-lt"/>
            </a:endParaRPr>
          </a:p>
          <a:p>
            <a:r>
              <a:rPr lang="en-US" sz="2400" dirty="0">
                <a:latin typeface="+mn-lt"/>
              </a:rPr>
              <a:t>Globally, India accounts for the second-largest number of fatal road traffic crashes. </a:t>
            </a:r>
          </a:p>
          <a:p>
            <a:endParaRPr lang="en-US" sz="2400" dirty="0">
              <a:latin typeface="+mn-lt"/>
            </a:endParaRPr>
          </a:p>
          <a:p>
            <a:r>
              <a:rPr lang="en-US" sz="2400" dirty="0">
                <a:latin typeface="+mn-lt"/>
              </a:rPr>
              <a:t>Riders in the age range of 18-25 years contribute to 41.4% of India's total road crash victims [2]. </a:t>
            </a:r>
          </a:p>
          <a:p>
            <a:endParaRPr lang="en-US" sz="2400" dirty="0">
              <a:latin typeface="+mn-lt"/>
            </a:endParaRPr>
          </a:p>
          <a:p>
            <a:endParaRPr lang="en-US" sz="2400" dirty="0">
              <a:latin typeface="+mn-lt"/>
            </a:endParaRPr>
          </a:p>
          <a:p>
            <a:endParaRPr lang="nl-NL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88818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>
                <a:latin typeface="+mn-lt"/>
              </a:rPr>
              <a:t>Rationale &amp; Aim of the study </a:t>
            </a:r>
            <a:endParaRPr lang="en-IN" i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+mn-lt"/>
              </a:rPr>
              <a:t>The perspective of the traffic police personnel is undoubtedly relevant as they have a unique position to judge and evaluate the riding </a:t>
            </a:r>
            <a:r>
              <a:rPr lang="en-US" sz="2400" dirty="0" err="1">
                <a:latin typeface="+mn-lt"/>
              </a:rPr>
              <a:t>behaviours</a:t>
            </a:r>
            <a:r>
              <a:rPr lang="en-US" sz="2400" dirty="0">
                <a:latin typeface="+mn-lt"/>
              </a:rPr>
              <a:t>, the efficiency of existing interventions [3].</a:t>
            </a:r>
          </a:p>
          <a:p>
            <a:pPr marL="0" indent="0">
              <a:buNone/>
            </a:pPr>
            <a:endParaRPr lang="en-US" sz="2400" dirty="0">
              <a:latin typeface="+mn-lt"/>
            </a:endParaRPr>
          </a:p>
          <a:p>
            <a:r>
              <a:rPr lang="en-US" sz="2400" dirty="0">
                <a:latin typeface="+mn-lt"/>
              </a:rPr>
              <a:t>Their suggestions can be highly relevant in developing evidence-based risk reduction </a:t>
            </a:r>
            <a:r>
              <a:rPr lang="en-US" sz="2400" dirty="0" err="1">
                <a:latin typeface="+mn-lt"/>
              </a:rPr>
              <a:t>programmes</a:t>
            </a:r>
            <a:r>
              <a:rPr lang="en-US" sz="2400" dirty="0">
                <a:latin typeface="+mn-lt"/>
              </a:rPr>
              <a:t> [3]. </a:t>
            </a:r>
          </a:p>
          <a:p>
            <a:endParaRPr lang="en-US" sz="2400" dirty="0">
              <a:latin typeface="+mn-lt"/>
            </a:endParaRPr>
          </a:p>
          <a:p>
            <a:r>
              <a:rPr lang="en-US" sz="2400" dirty="0">
                <a:latin typeface="+mn-lt"/>
              </a:rPr>
              <a:t>The present study aimed to explore opinions of traffic police personnel regarding the road safety among young riders in Manipal, India. </a:t>
            </a:r>
          </a:p>
        </p:txBody>
      </p:sp>
    </p:spTree>
    <p:extLst>
      <p:ext uri="{BB962C8B-B14F-4D97-AF65-F5344CB8AC3E}">
        <p14:creationId xmlns:p14="http://schemas.microsoft.com/office/powerpoint/2010/main" val="1179480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i="1" dirty="0">
                <a:latin typeface="+mn-lt"/>
              </a:rPr>
              <a:t>Data and Methodology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400" i="1" dirty="0">
                <a:latin typeface="+mn-lt"/>
              </a:rPr>
              <a:t>Study </a:t>
            </a:r>
            <a:r>
              <a:rPr lang="en-IN" sz="2400" dirty="0">
                <a:latin typeface="+mn-lt"/>
              </a:rPr>
              <a:t>area: Manipal</a:t>
            </a:r>
          </a:p>
          <a:p>
            <a:endParaRPr lang="en-IN" sz="2400" dirty="0">
              <a:latin typeface="+mn-lt"/>
            </a:endParaRPr>
          </a:p>
          <a:p>
            <a:r>
              <a:rPr lang="en-IN" sz="2400" dirty="0">
                <a:latin typeface="+mn-lt"/>
              </a:rPr>
              <a:t>Study design: Cross-sectional &amp; Qualitative</a:t>
            </a:r>
          </a:p>
          <a:p>
            <a:endParaRPr lang="en-IN" sz="2400" dirty="0">
              <a:latin typeface="+mn-lt"/>
            </a:endParaRPr>
          </a:p>
          <a:p>
            <a:r>
              <a:rPr lang="en-US" sz="2400" dirty="0">
                <a:latin typeface="+mn-lt"/>
              </a:rPr>
              <a:t>Sampling methods &amp; data collection</a:t>
            </a:r>
            <a:r>
              <a:rPr lang="en-US" sz="2400" i="1" dirty="0">
                <a:latin typeface="+mn-lt"/>
              </a:rPr>
              <a:t>: </a:t>
            </a:r>
            <a:r>
              <a:rPr lang="en-US" sz="2400" dirty="0">
                <a:latin typeface="+mn-lt"/>
              </a:rPr>
              <a:t>Convenience sampling technique. </a:t>
            </a:r>
          </a:p>
          <a:p>
            <a:endParaRPr lang="en-US" sz="2400" dirty="0">
              <a:latin typeface="+mn-lt"/>
            </a:endParaRPr>
          </a:p>
          <a:p>
            <a:r>
              <a:rPr lang="en-US" sz="2400" dirty="0">
                <a:latin typeface="+mn-lt"/>
              </a:rPr>
              <a:t>Seventeen in-depth interviews using in-depth interview guide among traffic police personnel. </a:t>
            </a:r>
          </a:p>
          <a:p>
            <a:endParaRPr lang="en-US" sz="2400" dirty="0">
              <a:latin typeface="+mn-lt"/>
            </a:endParaRPr>
          </a:p>
          <a:p>
            <a:r>
              <a:rPr lang="en-IN" sz="2400" dirty="0">
                <a:latin typeface="+mn-lt"/>
              </a:rPr>
              <a:t>Analysis: </a:t>
            </a:r>
            <a:r>
              <a:rPr lang="en-US" sz="2400" dirty="0">
                <a:latin typeface="+mn-lt"/>
              </a:rPr>
              <a:t>Thematic analysis</a:t>
            </a:r>
          </a:p>
          <a:p>
            <a:endParaRPr lang="en-US" sz="2400" dirty="0">
              <a:latin typeface="+mn-lt"/>
            </a:endParaRPr>
          </a:p>
          <a:p>
            <a:r>
              <a:rPr lang="en-US" sz="2400" dirty="0">
                <a:latin typeface="+mn-lt"/>
              </a:rPr>
              <a:t>Supportive software: </a:t>
            </a:r>
            <a:r>
              <a:rPr lang="en-US" sz="2400" dirty="0" err="1">
                <a:latin typeface="+mn-lt"/>
              </a:rPr>
              <a:t>ATLAS.ti</a:t>
            </a:r>
            <a:r>
              <a:rPr lang="en-US" sz="2400" dirty="0">
                <a:latin typeface="+mn-lt"/>
              </a:rPr>
              <a:t> 8 </a:t>
            </a:r>
          </a:p>
          <a:p>
            <a:endParaRPr lang="en-US" sz="2400" dirty="0">
              <a:latin typeface="+mn-lt"/>
            </a:endParaRPr>
          </a:p>
          <a:p>
            <a:endParaRPr lang="en-IN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33472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Picture 46">
            <a:extLst>
              <a:ext uri="{FF2B5EF4-FFF2-40B4-BE49-F238E27FC236}">
                <a16:creationId xmlns:a16="http://schemas.microsoft.com/office/drawing/2014/main" id="{793476F1-69D2-4DD7-A905-0F4EDAFF2A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627" y="188640"/>
            <a:ext cx="8192745" cy="54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268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>
                <a:latin typeface="+mn-lt"/>
              </a:rPr>
              <a:t>Results </a:t>
            </a:r>
            <a:endParaRPr lang="en-IN" i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+mn-lt"/>
              </a:rPr>
              <a:t>Work experience of respondents ranged between 2 to 30 years (m =13.82; SD = ±7.7). </a:t>
            </a:r>
          </a:p>
          <a:p>
            <a:endParaRPr lang="en-US" sz="2400" dirty="0">
              <a:latin typeface="+mn-lt"/>
            </a:endParaRPr>
          </a:p>
          <a:p>
            <a:r>
              <a:rPr lang="en-US" sz="2400" dirty="0">
                <a:latin typeface="+mn-lt"/>
              </a:rPr>
              <a:t>All participants were male, half of them aged between 25 to 40 years. </a:t>
            </a:r>
          </a:p>
          <a:p>
            <a:pPr marL="0" indent="0">
              <a:buNone/>
            </a:pPr>
            <a:endParaRPr lang="en-US" sz="2400" dirty="0">
              <a:latin typeface="+mn-lt"/>
            </a:endParaRPr>
          </a:p>
          <a:p>
            <a:r>
              <a:rPr lang="en-US" sz="2400" dirty="0">
                <a:latin typeface="+mn-lt"/>
              </a:rPr>
              <a:t>Five themes were derived from the transcripts: </a:t>
            </a:r>
          </a:p>
          <a:p>
            <a:pPr lvl="1"/>
            <a:r>
              <a:rPr lang="en-US" sz="2000" dirty="0">
                <a:latin typeface="+mn-lt"/>
              </a:rPr>
              <a:t>(1) current traffic situation in the city </a:t>
            </a:r>
          </a:p>
          <a:p>
            <a:pPr lvl="1"/>
            <a:r>
              <a:rPr lang="en-US" sz="2000" dirty="0">
                <a:latin typeface="+mn-lt"/>
              </a:rPr>
              <a:t>(2) common practices observed among young riders </a:t>
            </a:r>
          </a:p>
          <a:p>
            <a:pPr lvl="1"/>
            <a:r>
              <a:rPr lang="en-US" sz="2000" dirty="0">
                <a:latin typeface="+mn-lt"/>
              </a:rPr>
              <a:t>(3) determinants of crashes observed among young riders </a:t>
            </a:r>
          </a:p>
          <a:p>
            <a:pPr lvl="1"/>
            <a:r>
              <a:rPr lang="en-US" sz="2000" dirty="0">
                <a:latin typeface="+mn-lt"/>
              </a:rPr>
              <a:t>(4) strategies to improve road safety in the city </a:t>
            </a:r>
          </a:p>
          <a:p>
            <a:pPr lvl="1"/>
            <a:r>
              <a:rPr lang="en-US" sz="2000" dirty="0">
                <a:latin typeface="+mn-lt"/>
              </a:rPr>
              <a:t>(5) proposals suggested by the traffic police personnel</a:t>
            </a:r>
          </a:p>
        </p:txBody>
      </p:sp>
    </p:spTree>
    <p:extLst>
      <p:ext uri="{BB962C8B-B14F-4D97-AF65-F5344CB8AC3E}">
        <p14:creationId xmlns:p14="http://schemas.microsoft.com/office/powerpoint/2010/main" val="1453504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C5DBF-62BA-42BF-B647-8E5109444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Verdana" pitchFamily="34" charset="0"/>
              </a:rPr>
              <a:t>Results </a:t>
            </a:r>
            <a:endParaRPr lang="en-IN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CF855FF-48B8-4DEA-8557-5E8361330F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9996730"/>
              </p:ext>
            </p:extLst>
          </p:nvPr>
        </p:nvGraphicFramePr>
        <p:xfrm>
          <a:off x="863588" y="726784"/>
          <a:ext cx="7416824" cy="4881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08412">
                  <a:extLst>
                    <a:ext uri="{9D8B030D-6E8A-4147-A177-3AD203B41FA5}">
                      <a16:colId xmlns:a16="http://schemas.microsoft.com/office/drawing/2014/main" val="1205975546"/>
                    </a:ext>
                  </a:extLst>
                </a:gridCol>
                <a:gridCol w="3708412">
                  <a:extLst>
                    <a:ext uri="{9D8B030D-6E8A-4147-A177-3AD203B41FA5}">
                      <a16:colId xmlns:a16="http://schemas.microsoft.com/office/drawing/2014/main" val="35764663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/>
                        <a:t>Themes </a:t>
                      </a:r>
                      <a:endParaRPr lang="en-IN" sz="1400" b="1" i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/>
                        <a:t>Categories </a:t>
                      </a:r>
                      <a:endParaRPr lang="en-IN" sz="1400" b="1" i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349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Current traffic situation in the city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400" dirty="0"/>
                        <a:t>Diversity of the city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dirty="0"/>
                        <a:t>Causes for road crashes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dirty="0"/>
                        <a:t>Best traffic practices observed in the city 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IN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12410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Common practices observed among young riders 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400" dirty="0"/>
                        <a:t>Escape tactics from traffic police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dirty="0"/>
                        <a:t>Types of traffic violations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dirty="0"/>
                        <a:t>Current riding trends observed among young riders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150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Determinants of crashes observed among young riders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400" dirty="0"/>
                        <a:t>Individual behavior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IN" sz="1400" dirty="0"/>
                        <a:t>Social environment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IN" sz="1400" dirty="0"/>
                        <a:t>Structural factors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IN" sz="1400" dirty="0"/>
                        <a:t>Financial reasons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15226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Strategies to improve road safety in the city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400" dirty="0"/>
                        <a:t>Awareness raising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IN" sz="1400" dirty="0"/>
                        <a:t>Law enforcement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400" dirty="0"/>
                        <a:t>Current interventions undertaken in the city</a:t>
                      </a:r>
                      <a:endParaRPr lang="en-IN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007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Proposals suggested by the traffic police personnel 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IN" sz="1400" dirty="0"/>
                        <a:t>Crash prevention strategies among young riders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00462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0906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>
                <a:latin typeface="+mn-lt"/>
              </a:rPr>
              <a:t>Discussion </a:t>
            </a:r>
            <a:endParaRPr lang="en-IN" i="1" dirty="0"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8656717"/>
              </p:ext>
            </p:extLst>
          </p:nvPr>
        </p:nvGraphicFramePr>
        <p:xfrm>
          <a:off x="971600" y="754864"/>
          <a:ext cx="7344816" cy="4759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val="1760853635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5337292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/>
                        <a:t>Current study</a:t>
                      </a:r>
                      <a:r>
                        <a:rPr lang="en-US" sz="1400" b="1" i="1" baseline="0" dirty="0"/>
                        <a:t> </a:t>
                      </a:r>
                      <a:endParaRPr lang="en-IN" sz="1400" b="1" i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/>
                        <a:t>Previous studies</a:t>
                      </a:r>
                      <a:r>
                        <a:rPr lang="en-US" sz="1400" b="1" i="1" baseline="0" dirty="0"/>
                        <a:t> </a:t>
                      </a:r>
                      <a:endParaRPr lang="en-IN" sz="1400" b="1" i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801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Lack of adherence and seriousness to traffic enforcement among young riders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Similar to;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(</a:t>
                      </a:r>
                      <a:r>
                        <a:rPr lang="en-US" sz="1400" dirty="0" err="1">
                          <a:solidFill>
                            <a:schemeClr val="accent1"/>
                          </a:solidFill>
                        </a:rPr>
                        <a:t>Kulothungan</a:t>
                      </a:r>
                      <a:r>
                        <a:rPr lang="en-US" sz="1400" dirty="0">
                          <a:solidFill>
                            <a:schemeClr val="accent1"/>
                          </a:solidFill>
                        </a:rPr>
                        <a:t>, 2015; Tetali et al, 2013</a:t>
                      </a:r>
                      <a:r>
                        <a:rPr lang="en-US" sz="1400" dirty="0"/>
                        <a:t>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1566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Mobile phone usage while riding 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Similar to;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(</a:t>
                      </a:r>
                      <a:r>
                        <a:rPr lang="en-US" sz="1400" dirty="0">
                          <a:solidFill>
                            <a:schemeClr val="accent1"/>
                          </a:solidFill>
                        </a:rPr>
                        <a:t>Save LIFE Foundation, 2017; Hassan et al., 2017</a:t>
                      </a:r>
                      <a:r>
                        <a:rPr lang="en-US" sz="1400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4341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Speeding is the main cause of crashes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a-DK" sz="1400" dirty="0"/>
                        <a:t>Similar</a:t>
                      </a:r>
                      <a:r>
                        <a:rPr lang="da-DK" sz="1400" baseline="0" dirty="0"/>
                        <a:t> to; 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a-DK" sz="1400" dirty="0"/>
                        <a:t>(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Tetali et al, 2013; </a:t>
                      </a:r>
                      <a:r>
                        <a:rPr kumimoji="0" lang="da-DK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Mishra, 2017; Pal et al., 2019; Sharma et al., 2014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IN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8737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1400" dirty="0"/>
                        <a:t>Poor road infrastructure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Similar to;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a-DK" sz="1400" dirty="0"/>
                        <a:t>(</a:t>
                      </a:r>
                      <a:r>
                        <a:rPr lang="da-DK" sz="1400" dirty="0">
                          <a:solidFill>
                            <a:schemeClr val="accent1"/>
                          </a:solidFill>
                        </a:rPr>
                        <a:t>Lukumay, Outwater, Mkoka, Ndile, &amp; Saveman, 2019; Moran et al., 2010; Tetali et al., 2013</a:t>
                      </a:r>
                      <a:r>
                        <a:rPr lang="da-DK" sz="1400" dirty="0"/>
                        <a:t>)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3379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Road safety awareness week 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Similar</a:t>
                      </a:r>
                      <a:r>
                        <a:rPr lang="en-US" sz="1400" baseline="0" dirty="0"/>
                        <a:t> to;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aseline="0" dirty="0"/>
                        <a:t>(</a:t>
                      </a:r>
                      <a:r>
                        <a:rPr lang="en-US" sz="1400" baseline="0" dirty="0">
                          <a:solidFill>
                            <a:schemeClr val="accent1"/>
                          </a:solidFill>
                        </a:rPr>
                        <a:t>Gururaj et al, 2016; Gopalakrishnan (2012</a:t>
                      </a:r>
                      <a:r>
                        <a:rPr lang="en-US" sz="1400" baseline="0" dirty="0"/>
                        <a:t>)</a:t>
                      </a:r>
                      <a:endParaRPr lang="en-IN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3568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Interventions like installing traffic barricades to control vehicle speed,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reflectors on roads to provide effective guidance during night hours and in adverse weather conditions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Similar to;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da-DK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Ramos et al, 2010; Pal et al, 2019); Gopalakrishnan, 2012; Singh (2017). </a:t>
                      </a:r>
                      <a:endParaRPr lang="en-IN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0763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2976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i="1" dirty="0">
                <a:latin typeface="+mn-lt"/>
              </a:rPr>
              <a:t>Practical implications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>
              <a:latin typeface="+mn-lt"/>
            </a:endParaRPr>
          </a:p>
          <a:p>
            <a:r>
              <a:rPr lang="en-US" sz="2000" dirty="0">
                <a:latin typeface="+mn-lt"/>
              </a:rPr>
              <a:t>Suggestions from traffic police personnel can be highly relevant in developing evidence-based risk reduction </a:t>
            </a:r>
            <a:r>
              <a:rPr lang="en-US" sz="2000" dirty="0" err="1">
                <a:latin typeface="+mn-lt"/>
              </a:rPr>
              <a:t>programmes</a:t>
            </a:r>
            <a:r>
              <a:rPr lang="en-US" sz="2000" dirty="0">
                <a:latin typeface="+mn-lt"/>
              </a:rPr>
              <a:t>.</a:t>
            </a:r>
          </a:p>
          <a:p>
            <a:endParaRPr lang="en-US" sz="2000" dirty="0">
              <a:latin typeface="+mn-lt"/>
            </a:endParaRPr>
          </a:p>
          <a:p>
            <a:r>
              <a:rPr lang="en-US" sz="2000" dirty="0">
                <a:latin typeface="+mn-lt"/>
              </a:rPr>
              <a:t>Need to improvise the city's road safety measures by considering the target population (i.e., young riders). </a:t>
            </a:r>
          </a:p>
          <a:p>
            <a:endParaRPr lang="en-US" sz="2000" dirty="0">
              <a:latin typeface="+mn-lt"/>
            </a:endParaRPr>
          </a:p>
          <a:p>
            <a:r>
              <a:rPr lang="en-US" sz="2000" dirty="0">
                <a:latin typeface="+mn-lt"/>
              </a:rPr>
              <a:t>Establishment of a coordination committee that can locally organize awareness </a:t>
            </a:r>
            <a:r>
              <a:rPr lang="en-US" sz="2000" dirty="0" err="1">
                <a:latin typeface="+mn-lt"/>
              </a:rPr>
              <a:t>programmes</a:t>
            </a:r>
            <a:r>
              <a:rPr lang="en-US" sz="2000" dirty="0">
                <a:latin typeface="+mn-lt"/>
              </a:rPr>
              <a:t> for road safety and proper traffic police personnel training could improve road safety and reduce crash fatalities.</a:t>
            </a:r>
          </a:p>
          <a:p>
            <a:endParaRPr lang="en-US" sz="2000" dirty="0">
              <a:latin typeface="+mn-lt"/>
            </a:endParaRPr>
          </a:p>
          <a:p>
            <a:r>
              <a:rPr lang="en-US" sz="2000" dirty="0">
                <a:latin typeface="+mn-lt"/>
              </a:rPr>
              <a:t>The findings of the current study may </a:t>
            </a:r>
            <a:r>
              <a:rPr lang="en-US" sz="2000">
                <a:latin typeface="+mn-lt"/>
              </a:rPr>
              <a:t>be valuable </a:t>
            </a:r>
            <a:r>
              <a:rPr lang="en-US" sz="2000" dirty="0">
                <a:latin typeface="+mn-lt"/>
              </a:rPr>
              <a:t>for decision-makers to implement strict regulations for </a:t>
            </a:r>
            <a:r>
              <a:rPr lang="en-US" sz="2000">
                <a:latin typeface="+mn-lt"/>
              </a:rPr>
              <a:t>young riders </a:t>
            </a:r>
            <a:r>
              <a:rPr lang="en-US" sz="2000" dirty="0">
                <a:latin typeface="+mn-lt"/>
              </a:rPr>
              <a:t>riding underage or without a proper valid license. 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27413057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A4DFAE083CEF4E93FAE24385844D85" ma:contentTypeVersion="1" ma:contentTypeDescription="Een nieuw document maken." ma:contentTypeScope="" ma:versionID="782d9559cda9adaff843bdb9516362fa">
  <xsd:schema xmlns:xsd="http://www.w3.org/2001/XMLSchema" xmlns:xs="http://www.w3.org/2001/XMLSchema" xmlns:p="http://schemas.microsoft.com/office/2006/metadata/properties" xmlns:ns1="http://schemas.microsoft.com/sharepoint/v3" xmlns:ns2="AEDFA47C-3C08-4EEF-93FA-E24385844D85" targetNamespace="http://schemas.microsoft.com/office/2006/metadata/properties" ma:root="true" ma:fieldsID="ac9b093065a9586bbd0016d20a56ca81" ns1:_="" ns2:_="">
    <xsd:import namespace="http://schemas.microsoft.com/sharepoint/v3"/>
    <xsd:import namespace="AEDFA47C-3C08-4EEF-93FA-E24385844D85"/>
    <xsd:element name="properties">
      <xsd:complexType>
        <xsd:sequence>
          <xsd:element name="documentManagement">
            <xsd:complexType>
              <xsd:all>
                <xsd:element ref="ns2:Type_x0020_template" minOccurs="0"/>
                <xsd:element ref="ns2:Naam_x0020_template" minOccurs="0"/>
                <xsd:element ref="ns1:_ModerationComments" minOccurs="0"/>
                <xsd:element ref="ns1:File_x0020_Type" minOccurs="0"/>
                <xsd:element ref="ns1:HTML_x0020_File_x0020_Type" minOccurs="0"/>
                <xsd:element ref="ns1:_SourceUrl" minOccurs="0"/>
                <xsd:element ref="ns1:_SharedFileIndex" minOccurs="0"/>
                <xsd:element ref="ns1:ContentTypeId" minOccurs="0"/>
                <xsd:element ref="ns1:TemplateUrl" minOccurs="0"/>
                <xsd:element ref="ns1:xd_ProgID" minOccurs="0"/>
                <xsd:element ref="ns1:xd_Signature" minOccurs="0"/>
                <xsd:element ref="ns1:CheckoutUser" minOccurs="0"/>
                <xsd:element ref="ns1:ID" minOccurs="0"/>
                <xsd:element ref="ns1:Author" minOccurs="0"/>
                <xsd:element ref="ns1:Editor" minOccurs="0"/>
                <xsd:element ref="ns1:_HasCopyDestinations" minOccurs="0"/>
                <xsd:element ref="ns1:_CopySource" minOccurs="0"/>
                <xsd:element ref="ns1:_ModerationStatus" minOccurs="0"/>
                <xsd:element ref="ns1:FileRef" minOccurs="0"/>
                <xsd:element ref="ns1:FileDirRef" minOccurs="0"/>
                <xsd:element ref="ns1:Last_x0020_Modified" minOccurs="0"/>
                <xsd:element ref="ns1:Created_x0020_Date" minOccurs="0"/>
                <xsd:element ref="ns1:File_x0020_Size" minOccurs="0"/>
                <xsd:element ref="ns1:FSObjType" minOccurs="0"/>
                <xsd:element ref="ns1:CheckedOutUserId" minOccurs="0"/>
                <xsd:element ref="ns1:IsCheckedoutToLocal" minOccurs="0"/>
                <xsd:element ref="ns1:UniqueId" minOccurs="0"/>
                <xsd:element ref="ns1:ProgId" minOccurs="0"/>
                <xsd:element ref="ns1:ScopeId" minOccurs="0"/>
                <xsd:element ref="ns1:VirusStatus" minOccurs="0"/>
                <xsd:element ref="ns1:CheckedOutTitle" minOccurs="0"/>
                <xsd:element ref="ns1:_CheckinComment" minOccurs="0"/>
                <xsd:element ref="ns1:MetaInfo" minOccurs="0"/>
                <xsd:element ref="ns1:_Level" minOccurs="0"/>
                <xsd:element ref="ns1:_IsCurrentVersion" minOccurs="0"/>
                <xsd:element ref="ns1:owshiddenversion" minOccurs="0"/>
                <xsd:element ref="ns1:_UIVersion" minOccurs="0"/>
                <xsd:element ref="ns1:_UIVersionString" minOccurs="0"/>
                <xsd:element ref="ns1:InstanceID" minOccurs="0"/>
                <xsd:element ref="ns1:Order" minOccurs="0"/>
                <xsd:element ref="ns1:GUID" minOccurs="0"/>
                <xsd:element ref="ns1:WorkflowVersion" minOccurs="0"/>
                <xsd:element ref="ns1:WorkflowInstanceID" minOccurs="0"/>
                <xsd:element ref="ns1:ParentVersionString" minOccurs="0"/>
                <xsd:element ref="ns1:ParentLeafNa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ModerationComments" ma:index="4" nillable="true" ma:displayName="Opmerkingen van goedkeurder" ma:hidden="true" ma:internalName="_ModerationComments" ma:readOnly="true">
      <xsd:simpleType>
        <xsd:restriction base="dms:Note"/>
      </xsd:simpleType>
    </xsd:element>
    <xsd:element name="File_x0020_Type" ma:index="7" nillable="true" ma:displayName="Bestandstype" ma:hidden="true" ma:internalName="File_x0020_Type" ma:readOnly="true">
      <xsd:simpleType>
        <xsd:restriction base="dms:Text"/>
      </xsd:simpleType>
    </xsd:element>
    <xsd:element name="HTML_x0020_File_x0020_Type" ma:index="8" nillable="true" ma:displayName="HTML-bestandstype" ma:hidden="true" ma:internalName="HTML_x0020_File_x0020_Type" ma:readOnly="true">
      <xsd:simpleType>
        <xsd:restriction base="dms:Text"/>
      </xsd:simpleType>
    </xsd:element>
    <xsd:element name="_SourceUrl" ma:index="9" nillable="true" ma:displayName="Bron-URL" ma:hidden="true" ma:internalName="_SourceUrl">
      <xsd:simpleType>
        <xsd:restriction base="dms:Text"/>
      </xsd:simpleType>
    </xsd:element>
    <xsd:element name="_SharedFileIndex" ma:index="10" nillable="true" ma:displayName="Index voor gedeelde bestanden" ma:hidden="true" ma:internalName="_SharedFileIndex">
      <xsd:simpleType>
        <xsd:restriction base="dms:Text"/>
      </xsd:simpleType>
    </xsd:element>
    <xsd:element name="ContentTypeId" ma:index="11" nillable="true" ma:displayName="Inhoudstype-id" ma:hidden="true" ma:internalName="ContentTypeId" ma:readOnly="true">
      <xsd:simpleType>
        <xsd:restriction base="dms:Unknown"/>
      </xsd:simpleType>
    </xsd:element>
    <xsd:element name="TemplateUrl" ma:index="12" nillable="true" ma:displayName="Sjabloonkoppeling" ma:hidden="true" ma:internalName="TemplateUrl">
      <xsd:simpleType>
        <xsd:restriction base="dms:Text"/>
      </xsd:simpleType>
    </xsd:element>
    <xsd:element name="xd_ProgID" ma:index="13" nillable="true" ma:displayName="HTML-bestandskoppeling" ma:hidden="true" ma:internalName="xd_ProgID">
      <xsd:simpleType>
        <xsd:restriction base="dms:Text"/>
      </xsd:simpleType>
    </xsd:element>
    <xsd:element name="xd_Signature" ma:index="14" nillable="true" ma:displayName="Is ondertekend" ma:hidden="true" ma:internalName="xd_Signature" ma:readOnly="true">
      <xsd:simpleType>
        <xsd:restriction base="dms:Boolean"/>
      </xsd:simpleType>
    </xsd:element>
    <xsd:element name="CheckoutUser" ma:index="15" nillable="true" ma:displayName="Uitgecheckt naar" ma:list="UserInfo" ma:internalName="CheckoutUs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D" ma:index="16" nillable="true" ma:displayName="Id" ma:internalName="ID" ma:readOnly="true">
      <xsd:simpleType>
        <xsd:restriction base="dms:Unknown"/>
      </xsd:simpleType>
    </xsd:element>
    <xsd:element name="Author" ma:index="19" nillable="true" ma:displayName="Gemaakt door" ma:list="UserInfo" ma:internalName="Author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" ma:index="21" nillable="true" ma:displayName="Gewijzigd door" ma:list="UserInfo" ma:internalName="Editor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HasCopyDestinations" ma:index="22" nillable="true" ma:displayName="Heeft kopieerbestemmingen" ma:hidden="true" ma:internalName="_HasCopyDestinations" ma:readOnly="true">
      <xsd:simpleType>
        <xsd:restriction base="dms:Boolean"/>
      </xsd:simpleType>
    </xsd:element>
    <xsd:element name="_CopySource" ma:index="23" nillable="true" ma:displayName="Bron kopiëren" ma:internalName="_CopySource" ma:readOnly="true">
      <xsd:simpleType>
        <xsd:restriction base="dms:Text"/>
      </xsd:simpleType>
    </xsd:element>
    <xsd:element name="_ModerationStatus" ma:index="24" nillable="true" ma:displayName="Goedkeuringsstatus" ma:default="0" ma:hidden="true" ma:internalName="_ModerationStatus" ma:readOnly="true">
      <xsd:simpleType>
        <xsd:restriction base="dms:Unknown"/>
      </xsd:simpleType>
    </xsd:element>
    <xsd:element name="FileRef" ma:index="25" nillable="true" ma:displayName="Pad van URL" ma:hidden="true" ma:list="Docs" ma:internalName="FileRef" ma:readOnly="true" ma:showField="FullUrl">
      <xsd:simpleType>
        <xsd:restriction base="dms:Lookup"/>
      </xsd:simpleType>
    </xsd:element>
    <xsd:element name="FileDirRef" ma:index="26" nillable="true" ma:displayName="Pad" ma:hidden="true" ma:list="Docs" ma:internalName="FileDirRef" ma:readOnly="true" ma:showField="DirName">
      <xsd:simpleType>
        <xsd:restriction base="dms:Lookup"/>
      </xsd:simpleType>
    </xsd:element>
    <xsd:element name="Last_x0020_Modified" ma:index="27" nillable="true" ma:displayName="Gewijzigd" ma:format="TRUE" ma:hidden="true" ma:list="Docs" ma:internalName="Last_x0020_Modified" ma:readOnly="true" ma:showField="TimeLastModified">
      <xsd:simpleType>
        <xsd:restriction base="dms:Lookup"/>
      </xsd:simpleType>
    </xsd:element>
    <xsd:element name="Created_x0020_Date" ma:index="28" nillable="true" ma:displayName="Gemaakt" ma:format="TRUE" ma:hidden="true" ma:list="Docs" ma:internalName="Created_x0020_Date" ma:readOnly="true" ma:showField="TimeCreated">
      <xsd:simpleType>
        <xsd:restriction base="dms:Lookup"/>
      </xsd:simpleType>
    </xsd:element>
    <xsd:element name="File_x0020_Size" ma:index="29" nillable="true" ma:displayName="Bestandsgrootte" ma:format="TRUE" ma:hidden="true" ma:list="Docs" ma:internalName="File_x0020_Size" ma:readOnly="true" ma:showField="SizeInKB">
      <xsd:simpleType>
        <xsd:restriction base="dms:Lookup"/>
      </xsd:simpleType>
    </xsd:element>
    <xsd:element name="FSObjType" ma:index="30" nillable="true" ma:displayName="Itemtype" ma:hidden="true" ma:list="Docs" ma:internalName="FSObjType" ma:readOnly="true" ma:showField="FSType">
      <xsd:simpleType>
        <xsd:restriction base="dms:Lookup"/>
      </xsd:simpleType>
    </xsd:element>
    <xsd:element name="CheckedOutUserId" ma:index="32" nillable="true" ma:displayName="Id van de gebruiker die het item heeft uitgecheckt" ma:hidden="true" ma:list="Docs" ma:internalName="CheckedOutUserId" ma:readOnly="true" ma:showField="CheckoutUserId">
      <xsd:simpleType>
        <xsd:restriction base="dms:Lookup"/>
      </xsd:simpleType>
    </xsd:element>
    <xsd:element name="IsCheckedoutToLocal" ma:index="33" nillable="true" ma:displayName="Is uitgecheckt naar lokaal" ma:hidden="true" ma:list="Docs" ma:internalName="IsCheckedoutToLocal" ma:readOnly="true" ma:showField="IsCheckoutToLocal">
      <xsd:simpleType>
        <xsd:restriction base="dms:Lookup"/>
      </xsd:simpleType>
    </xsd:element>
    <xsd:element name="UniqueId" ma:index="34" nillable="true" ma:displayName="Unieke id" ma:hidden="true" ma:list="Docs" ma:internalName="UniqueId" ma:readOnly="true" ma:showField="UniqueId">
      <xsd:simpleType>
        <xsd:restriction base="dms:Lookup"/>
      </xsd:simpleType>
    </xsd:element>
    <xsd:element name="ProgId" ma:index="35" nillable="true" ma:displayName="ProgId" ma:hidden="true" ma:list="Docs" ma:internalName="ProgId" ma:readOnly="true" ma:showField="ProgId">
      <xsd:simpleType>
        <xsd:restriction base="dms:Lookup"/>
      </xsd:simpleType>
    </xsd:element>
    <xsd:element name="ScopeId" ma:index="36" nillable="true" ma:displayName="ScopeId" ma:hidden="true" ma:list="Docs" ma:internalName="ScopeId" ma:readOnly="true" ma:showField="ScopeId">
      <xsd:simpleType>
        <xsd:restriction base="dms:Lookup"/>
      </xsd:simpleType>
    </xsd:element>
    <xsd:element name="VirusStatus" ma:index="37" nillable="true" ma:displayName="Virusstatus" ma:format="TRUE" ma:hidden="true" ma:list="Docs" ma:internalName="VirusStatus" ma:readOnly="true" ma:showField="Size">
      <xsd:simpleType>
        <xsd:restriction base="dms:Lookup"/>
      </xsd:simpleType>
    </xsd:element>
    <xsd:element name="CheckedOutTitle" ma:index="38" nillable="true" ma:displayName="Uitgecheckt naar" ma:format="TRUE" ma:hidden="true" ma:list="Docs" ma:internalName="CheckedOutTitle" ma:readOnly="true" ma:showField="CheckedOutTitle">
      <xsd:simpleType>
        <xsd:restriction base="dms:Lookup"/>
      </xsd:simpleType>
    </xsd:element>
    <xsd:element name="_CheckinComment" ma:index="39" nillable="true" ma:displayName="Opmerking bij inchecken" ma:format="TRUE" ma:list="Docs" ma:internalName="_CheckinComment" ma:readOnly="true" ma:showField="CheckinComment">
      <xsd:simpleType>
        <xsd:restriction base="dms:Lookup"/>
      </xsd:simpleType>
    </xsd:element>
    <xsd:element name="MetaInfo" ma:index="50" nillable="true" ma:displayName="Eigenschappenverzameling" ma:hidden="true" ma:list="Docs" ma:internalName="MetaInfo" ma:showField="MetaInfo">
      <xsd:simpleType>
        <xsd:restriction base="dms:Lookup"/>
      </xsd:simpleType>
    </xsd:element>
    <xsd:element name="_Level" ma:index="51" nillable="true" ma:displayName="Niveau" ma:hidden="true" ma:internalName="_Level" ma:readOnly="true">
      <xsd:simpleType>
        <xsd:restriction base="dms:Unknown"/>
      </xsd:simpleType>
    </xsd:element>
    <xsd:element name="_IsCurrentVersion" ma:index="52" nillable="true" ma:displayName="Is huidige versie" ma:hidden="true" ma:internalName="_IsCurrentVersion" ma:readOnly="true">
      <xsd:simpleType>
        <xsd:restriction base="dms:Boolean"/>
      </xsd:simpleType>
    </xsd:element>
    <xsd:element name="owshiddenversion" ma:index="56" nillable="true" ma:displayName="owshiddenversion" ma:hidden="true" ma:internalName="owshiddenversion" ma:readOnly="true">
      <xsd:simpleType>
        <xsd:restriction base="dms:Unknown"/>
      </xsd:simpleType>
    </xsd:element>
    <xsd:element name="_UIVersion" ma:index="57" nillable="true" ma:displayName="Interfaceversie" ma:hidden="true" ma:internalName="_UIVersion" ma:readOnly="true">
      <xsd:simpleType>
        <xsd:restriction base="dms:Unknown"/>
      </xsd:simpleType>
    </xsd:element>
    <xsd:element name="_UIVersionString" ma:index="58" nillable="true" ma:displayName="Versie" ma:internalName="_UIVersionString" ma:readOnly="true">
      <xsd:simpleType>
        <xsd:restriction base="dms:Text"/>
      </xsd:simpleType>
    </xsd:element>
    <xsd:element name="InstanceID" ma:index="59" nillable="true" ma:displayName="Instantie-id" ma:hidden="true" ma:internalName="InstanceID" ma:readOnly="true">
      <xsd:simpleType>
        <xsd:restriction base="dms:Unknown"/>
      </xsd:simpleType>
    </xsd:element>
    <xsd:element name="Order" ma:index="60" nillable="true" ma:displayName="Volgorde" ma:hidden="true" ma:internalName="Order">
      <xsd:simpleType>
        <xsd:restriction base="dms:Number"/>
      </xsd:simpleType>
    </xsd:element>
    <xsd:element name="GUID" ma:index="61" nillable="true" ma:displayName="GUID" ma:hidden="true" ma:internalName="GUID" ma:readOnly="true">
      <xsd:simpleType>
        <xsd:restriction base="dms:Unknown"/>
      </xsd:simpleType>
    </xsd:element>
    <xsd:element name="WorkflowVersion" ma:index="62" nillable="true" ma:displayName="Werkstroomversie" ma:hidden="true" ma:internalName="WorkflowVersion" ma:readOnly="true">
      <xsd:simpleType>
        <xsd:restriction base="dms:Unknown"/>
      </xsd:simpleType>
    </xsd:element>
    <xsd:element name="WorkflowInstanceID" ma:index="63" nillable="true" ma:displayName="Instantie-id van werkstroom" ma:hidden="true" ma:internalName="WorkflowInstanceID" ma:readOnly="true">
      <xsd:simpleType>
        <xsd:restriction base="dms:Unknown"/>
      </xsd:simpleType>
    </xsd:element>
    <xsd:element name="ParentVersionString" ma:index="64" nillable="true" ma:displayName="Bronversie (geconverteerd document)" ma:hidden="true" ma:list="Docs" ma:internalName="ParentVersionString" ma:readOnly="true" ma:showField="ParentVersionString">
      <xsd:simpleType>
        <xsd:restriction base="dms:Lookup"/>
      </xsd:simpleType>
    </xsd:element>
    <xsd:element name="ParentLeafName" ma:index="65" nillable="true" ma:displayName="Bronnaam (geconverteerd document)" ma:hidden="true" ma:list="Docs" ma:internalName="ParentLeafName" ma:readOnly="true" ma:showField="ParentLeafNam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DFA47C-3C08-4EEF-93FA-E24385844D85" elementFormDefault="qualified">
    <xsd:import namespace="http://schemas.microsoft.com/office/2006/documentManagement/types"/>
    <xsd:import namespace="http://schemas.microsoft.com/office/infopath/2007/PartnerControls"/>
    <xsd:element name="Type_x0020_template" ma:index="1" nillable="true" ma:displayName="Type template" ma:format="Dropdown" ma:internalName="Type_x0020_template">
      <xsd:simpleType>
        <xsd:restriction base="dms:Choice">
          <xsd:enumeration value="Letter"/>
          <xsd:enumeration value="Fax"/>
          <xsd:enumeration value="Curriculum"/>
          <xsd:enumeration value="Presentation"/>
          <xsd:enumeration value="Insert Sharepoint"/>
          <xsd:enumeration value="Reports, Proposals &amp; Tenders"/>
          <xsd:enumeration value="Expenses claim"/>
          <xsd:enumeration value="Projectfiche"/>
          <xsd:enumeration value="Font"/>
          <xsd:enumeration value="File"/>
          <xsd:enumeration value="Poster"/>
          <xsd:enumeration value="Wetenschappelijke zending"/>
          <xsd:enumeration value="Project leaders"/>
          <xsd:enumeration value="Vergadering/meeting"/>
          <xsd:enumeration value="Steunpunt VV"/>
          <xsd:enumeration value="Internationalisation"/>
        </xsd:restriction>
      </xsd:simpleType>
    </xsd:element>
    <xsd:element name="Naam_x0020_template" ma:index="3" nillable="true" ma:displayName="Naam template" ma:description="Naam template" ma:internalName="Naam_x0020_templat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7" ma:displayName="Inhoudstype"/>
        <xsd:element ref="dc:title" minOccurs="0" maxOccurs="1" ma:index="2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ntentTypeId xmlns="http://schemas.microsoft.com/sharepoint/v3">0x0101007CA4DFAE083CEF4E93FAE24385844D85</ContentTypeId>
    <TemplateUrl xmlns="http://schemas.microsoft.com/sharepoint/v3" xsi:nil="true"/>
    <Naam_x0020_template xmlns="AEDFA47C-3C08-4EEF-93FA-E24385844D85">11_PPT_EN_IMOB_Template-with-photo-titleslide</Naam_x0020_template>
    <_SourceUrl xmlns="http://schemas.microsoft.com/sharepoint/v3" xsi:nil="true"/>
    <Type_x0020_template xmlns="AEDFA47C-3C08-4EEF-93FA-E24385844D85">Presentation</Type_x0020_template>
    <xd_ProgID xmlns="http://schemas.microsoft.com/sharepoint/v3" xsi:nil="true"/>
    <CheckoutUser xmlns="http://schemas.microsoft.com/sharepoint/v3">
      <UserInfo>
        <DisplayName/>
        <AccountId xsi:nil="true"/>
        <AccountType/>
      </UserInfo>
    </CheckoutUser>
    <Order xmlns="http://schemas.microsoft.com/sharepoint/v3" xsi:nil="true"/>
    <_SharedFileIndex xmlns="http://schemas.microsoft.com/sharepoint/v3" xsi:nil="true"/>
    <MetaInfo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2A7FC50-8CE1-4327-93C1-BA6208B985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EDFA47C-3C08-4EEF-93FA-E24385844D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0CB7642-D178-4F63-9FC0-3A27ED2B6DAB}">
  <ds:schemaRefs>
    <ds:schemaRef ds:uri="http://schemas.microsoft.com/sharepoint/v3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AEDFA47C-3C08-4EEF-93FA-E24385844D85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1A7E13A-3D58-4C72-8FE6-AE4898DC25D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1257</TotalTime>
  <Words>1388</Words>
  <Application>Microsoft Office PowerPoint</Application>
  <PresentationFormat>On-screen Show (4:3)</PresentationFormat>
  <Paragraphs>123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ＭＳ Ｐゴシック</vt:lpstr>
      <vt:lpstr>Arial</vt:lpstr>
      <vt:lpstr>Brush Script MT</vt:lpstr>
      <vt:lpstr>Calibri</vt:lpstr>
      <vt:lpstr>Times New Roman</vt:lpstr>
      <vt:lpstr>Verdana</vt:lpstr>
      <vt:lpstr>Wingdings</vt:lpstr>
      <vt:lpstr>Office Theme</vt:lpstr>
      <vt:lpstr>PowerPoint Presentation</vt:lpstr>
      <vt:lpstr>Introduction </vt:lpstr>
      <vt:lpstr>Rationale &amp; Aim of the study </vt:lpstr>
      <vt:lpstr>Data and Methodology </vt:lpstr>
      <vt:lpstr>PowerPoint Presentation</vt:lpstr>
      <vt:lpstr>Results </vt:lpstr>
      <vt:lpstr>Results </vt:lpstr>
      <vt:lpstr>Discussion </vt:lpstr>
      <vt:lpstr>Practical implications </vt:lpstr>
      <vt:lpstr>Conclusion </vt:lpstr>
      <vt:lpstr>References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11_PPT_EN_IMOB_Template-with-photo-titleslide</dc:title>
  <dc:creator>lambr</dc:creator>
  <cp:lastModifiedBy>BRIJS Kris</cp:lastModifiedBy>
  <cp:revision>128</cp:revision>
  <cp:lastPrinted>2016-12-19T08:56:06Z</cp:lastPrinted>
  <dcterms:created xsi:type="dcterms:W3CDTF">2009-12-01T15:52:26Z</dcterms:created>
  <dcterms:modified xsi:type="dcterms:W3CDTF">2021-09-08T09:17:22Z</dcterms:modified>
</cp:coreProperties>
</file>