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56" r:id="rId3"/>
    <p:sldId id="296" r:id="rId4"/>
    <p:sldId id="324" r:id="rId5"/>
    <p:sldId id="328" r:id="rId6"/>
    <p:sldId id="332" r:id="rId7"/>
    <p:sldId id="333" r:id="rId8"/>
    <p:sldId id="331" r:id="rId9"/>
    <p:sldId id="337" r:id="rId10"/>
    <p:sldId id="266" r:id="rId11"/>
    <p:sldId id="310" r:id="rId12"/>
    <p:sldId id="311" r:id="rId13"/>
    <p:sldId id="294" r:id="rId14"/>
    <p:sldId id="312" r:id="rId15"/>
    <p:sldId id="267" r:id="rId16"/>
    <p:sldId id="270" r:id="rId17"/>
    <p:sldId id="277" r:id="rId18"/>
    <p:sldId id="273" r:id="rId19"/>
    <p:sldId id="306" r:id="rId20"/>
    <p:sldId id="263" r:id="rId21"/>
    <p:sldId id="271" r:id="rId22"/>
    <p:sldId id="274" r:id="rId23"/>
    <p:sldId id="280" r:id="rId24"/>
    <p:sldId id="282" r:id="rId25"/>
    <p:sldId id="285" r:id="rId26"/>
    <p:sldId id="286" r:id="rId27"/>
    <p:sldId id="314" r:id="rId28"/>
    <p:sldId id="316" r:id="rId29"/>
    <p:sldId id="281" r:id="rId30"/>
    <p:sldId id="287" r:id="rId31"/>
    <p:sldId id="317" r:id="rId32"/>
    <p:sldId id="292" r:id="rId33"/>
    <p:sldId id="290" r:id="rId34"/>
    <p:sldId id="293" r:id="rId35"/>
    <p:sldId id="268" r:id="rId36"/>
    <p:sldId id="334" r:id="rId37"/>
    <p:sldId id="284" r:id="rId38"/>
    <p:sldId id="283" r:id="rId39"/>
    <p:sldId id="298" r:id="rId40"/>
    <p:sldId id="320" r:id="rId41"/>
    <p:sldId id="338" r:id="rId42"/>
    <p:sldId id="339" r:id="rId43"/>
    <p:sldId id="341" r:id="rId44"/>
    <p:sldId id="342" r:id="rId45"/>
    <p:sldId id="340" r:id="rId46"/>
    <p:sldId id="343" r:id="rId47"/>
    <p:sldId id="264" r:id="rId4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WLER Brian" initials="FB" lastIdx="4" clrIdx="0">
    <p:extLst>
      <p:ext uri="{19B8F6BF-5375-455C-9EA6-DF929625EA0E}">
        <p15:presenceInfo xmlns:p15="http://schemas.microsoft.com/office/powerpoint/2012/main" userId="S-1-5-21-4058082260-1787812230-2925181273-9279" providerId="AD"/>
      </p:ext>
    </p:extLst>
  </p:cmAuthor>
  <p:cmAuthor id="2" name="Brian Fowler" initials="BF" lastIdx="2" clrIdx="1">
    <p:extLst>
      <p:ext uri="{19B8F6BF-5375-455C-9EA6-DF929625EA0E}">
        <p15:presenceInfo xmlns:p15="http://schemas.microsoft.com/office/powerpoint/2012/main" userId="S::BFowler@ad.ua.ac.be::f5ceda4e-fd55-4df1-b8d5-e7e5670cb8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D00"/>
    <a:srgbClr val="A70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6"/>
    <p:restoredTop sz="77174" autoAdjust="0"/>
  </p:normalViewPr>
  <p:slideViewPr>
    <p:cSldViewPr snapToGrid="0" snapToObjects="1">
      <p:cViewPr varScale="1">
        <p:scale>
          <a:sx n="84" d="100"/>
          <a:sy n="84" d="100"/>
        </p:scale>
        <p:origin x="14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C1D79-D450-2141-AAAC-69B8E7E14084}" type="datetimeFigureOut">
              <a:rPr lang="en-BE" smtClean="0"/>
              <a:t>09/09/2025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08CDE-9FCD-9944-BEF1-55CB1807006E}" type="slidenum">
              <a:rPr lang="en-BE" smtClean="0"/>
              <a:t>‹#›</a:t>
            </a:fld>
            <a:endParaRPr lang="en-BE"/>
          </a:p>
        </p:txBody>
      </p:sp>
    </p:spTree>
    <p:extLst>
      <p:ext uri="{BB962C8B-B14F-4D97-AF65-F5344CB8AC3E}">
        <p14:creationId xmlns:p14="http://schemas.microsoft.com/office/powerpoint/2010/main" val="344943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(BRIAN)</a:t>
            </a:r>
          </a:p>
          <a:p>
            <a:r>
              <a:rPr lang="en-BE" dirty="0"/>
              <a:t>Introduce ourselves</a:t>
            </a:r>
            <a:endParaRPr lang="en-US" dirty="0"/>
          </a:p>
          <a:p>
            <a:endParaRPr lang="en-US" dirty="0"/>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a:t>
            </a:fld>
            <a:endParaRPr lang="en-BE"/>
          </a:p>
        </p:txBody>
      </p:sp>
    </p:spTree>
    <p:extLst>
      <p:ext uri="{BB962C8B-B14F-4D97-AF65-F5344CB8AC3E}">
        <p14:creationId xmlns:p14="http://schemas.microsoft.com/office/powerpoint/2010/main" val="287009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t>
            </a:r>
          </a:p>
        </p:txBody>
      </p:sp>
      <p:sp>
        <p:nvSpPr>
          <p:cNvPr id="4" name="Slide Number Placeholder 3"/>
          <p:cNvSpPr>
            <a:spLocks noGrp="1"/>
          </p:cNvSpPr>
          <p:nvPr>
            <p:ph type="sldNum" sz="quarter" idx="5"/>
          </p:nvPr>
        </p:nvSpPr>
        <p:spPr/>
        <p:txBody>
          <a:bodyPr/>
          <a:lstStyle/>
          <a:p>
            <a:fld id="{D3708CDE-9FCD-9944-BEF1-55CB1807006E}" type="slidenum">
              <a:rPr lang="en-BE" smtClean="0"/>
              <a:t>10</a:t>
            </a:fld>
            <a:endParaRPr lang="en-BE"/>
          </a:p>
        </p:txBody>
      </p:sp>
    </p:spTree>
    <p:extLst>
      <p:ext uri="{BB962C8B-B14F-4D97-AF65-F5344CB8AC3E}">
        <p14:creationId xmlns:p14="http://schemas.microsoft.com/office/powerpoint/2010/main" val="82791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highlight>
                  <a:srgbClr val="FFFF00"/>
                </a:highlight>
                <a:latin typeface="+mn-lt"/>
                <a:ea typeface="+mn-ea"/>
                <a:cs typeface="+mn-cs"/>
              </a:rPr>
              <a:t>(BRIAN)</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11</a:t>
            </a:fld>
            <a:endParaRPr lang="en-BE"/>
          </a:p>
        </p:txBody>
      </p:sp>
    </p:spTree>
    <p:extLst>
      <p:ext uri="{BB962C8B-B14F-4D97-AF65-F5344CB8AC3E}">
        <p14:creationId xmlns:p14="http://schemas.microsoft.com/office/powerpoint/2010/main" val="2124824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highlight>
                  <a:srgbClr val="FFFF00"/>
                </a:highlight>
                <a:latin typeface="+mn-lt"/>
                <a:ea typeface="+mn-ea"/>
                <a:cs typeface="+mn-cs"/>
              </a:rPr>
              <a:t>(BRIAN)</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12</a:t>
            </a:fld>
            <a:endParaRPr lang="en-BE"/>
          </a:p>
        </p:txBody>
      </p:sp>
    </p:spTree>
    <p:extLst>
      <p:ext uri="{BB962C8B-B14F-4D97-AF65-F5344CB8AC3E}">
        <p14:creationId xmlns:p14="http://schemas.microsoft.com/office/powerpoint/2010/main" val="10111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highlight>
                  <a:srgbClr val="FFFF00"/>
                </a:highlight>
                <a:latin typeface="+mn-lt"/>
                <a:ea typeface="+mn-ea"/>
                <a:cs typeface="+mn-cs"/>
              </a:rPr>
              <a:t>(BRIAN)</a:t>
            </a:r>
          </a:p>
          <a:p>
            <a:endParaRPr lang="en-BE" sz="1200" kern="1200" dirty="0">
              <a:solidFill>
                <a:schemeClr val="tx1"/>
              </a:solidFill>
              <a:effectLst/>
              <a:latin typeface="+mn-lt"/>
              <a:ea typeface="+mn-ea"/>
              <a:cs typeface="+mn-cs"/>
            </a:endParaRPr>
          </a:p>
          <a:p>
            <a:r>
              <a:rPr lang="en-BE" sz="1200" kern="1200" dirty="0">
                <a:solidFill>
                  <a:schemeClr val="tx1"/>
                </a:solidFill>
                <a:effectLst/>
                <a:latin typeface="+mn-lt"/>
                <a:ea typeface="+mn-ea"/>
                <a:cs typeface="+mn-cs"/>
              </a:rPr>
              <a:t>This plot compares standardised mean differences (SMDs) of covariates before and after ATT weighting (Average Treatment effect on the Treated weighting). ATT weighting</a:t>
            </a:r>
            <a:r>
              <a:rPr lang="en-BE" sz="1200" b="1" kern="1200" dirty="0">
                <a:solidFill>
                  <a:schemeClr val="tx1"/>
                </a:solidFill>
                <a:effectLst/>
                <a:latin typeface="+mn-lt"/>
                <a:ea typeface="+mn-ea"/>
                <a:cs typeface="+mn-cs"/>
              </a:rPr>
              <a:t> </a:t>
            </a:r>
            <a:r>
              <a:rPr lang="en-BE" sz="1200" kern="1200" dirty="0">
                <a:solidFill>
                  <a:schemeClr val="tx1"/>
                </a:solidFill>
                <a:effectLst/>
                <a:latin typeface="+mn-lt"/>
                <a:ea typeface="+mn-ea"/>
                <a:cs typeface="+mn-cs"/>
              </a:rPr>
              <a:t>allows for re-weighting the control group (people who are not (yet) involved in an energy sharing arrangement) so it resembles the treatment group (energy community members) in observed/socio-demographic characteristics.</a:t>
            </a:r>
          </a:p>
          <a:p>
            <a:r>
              <a:rPr lang="en-BE" sz="1200" kern="1200" dirty="0">
                <a:solidFill>
                  <a:schemeClr val="tx1"/>
                </a:solidFill>
                <a:effectLst/>
                <a:latin typeface="+mn-lt"/>
                <a:ea typeface="+mn-ea"/>
                <a:cs typeface="+mn-cs"/>
              </a:rPr>
              <a:t>The red dots are before weighting, and the blue dots are after weighting. The dashed vertical line at 0.10 is a common benchmark: standardised mean differences below 0.1 are typically considered negligible (good balance between groups).</a:t>
            </a:r>
          </a:p>
          <a:p>
            <a:r>
              <a:rPr lang="en-BE" sz="1200" kern="1200" dirty="0">
                <a:solidFill>
                  <a:schemeClr val="tx1"/>
                </a:solidFill>
                <a:effectLst/>
                <a:latin typeface="+mn-lt"/>
                <a:ea typeface="+mn-ea"/>
                <a:cs typeface="+mn-cs"/>
              </a:rPr>
              <a:t>So what does this plot show? </a:t>
            </a:r>
          </a:p>
          <a:p>
            <a:pPr lvl="0"/>
            <a:r>
              <a:rPr lang="en-BE" sz="1200" kern="1200" dirty="0">
                <a:solidFill>
                  <a:schemeClr val="tx1"/>
                </a:solidFill>
                <a:effectLst/>
                <a:latin typeface="+mn-lt"/>
                <a:ea typeface="+mn-ea"/>
                <a:cs typeface="+mn-cs"/>
              </a:rPr>
              <a:t>Before weighting: treatment and control groups were not directly comparable due to systematic differences (especially in energy bill size, solar panel ownership, and region). However, after weighting all covariates shift very close to 0, well below the 0.10 threshold. Indicates that weighting has been highly effective in balancing the groups. The differences between treated and control are now negligible across all observed characteristics. In other words, results are less likely to be biased by these observed differences.</a:t>
            </a:r>
          </a:p>
          <a:p>
            <a:pPr lvl="0"/>
            <a:r>
              <a:rPr lang="en-BE" sz="1200" kern="1200" dirty="0">
                <a:solidFill>
                  <a:schemeClr val="tx1"/>
                </a:solidFill>
                <a:effectLst/>
                <a:latin typeface="+mn-lt"/>
                <a:ea typeface="+mn-ea"/>
                <a:cs typeface="+mn-cs"/>
              </a:rPr>
              <a:t>This ensures good comparability between treated and control groups.</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13</a:t>
            </a:fld>
            <a:endParaRPr lang="en-BE"/>
          </a:p>
        </p:txBody>
      </p:sp>
    </p:spTree>
    <p:extLst>
      <p:ext uri="{BB962C8B-B14F-4D97-AF65-F5344CB8AC3E}">
        <p14:creationId xmlns:p14="http://schemas.microsoft.com/office/powerpoint/2010/main" val="320337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highlight>
                  <a:srgbClr val="FFFF00"/>
                </a:highlight>
                <a:latin typeface="+mn-lt"/>
                <a:ea typeface="+mn-ea"/>
                <a:cs typeface="+mn-cs"/>
              </a:rPr>
              <a:t>(BRIAN)</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14</a:t>
            </a:fld>
            <a:endParaRPr lang="en-BE"/>
          </a:p>
        </p:txBody>
      </p:sp>
    </p:spTree>
    <p:extLst>
      <p:ext uri="{BB962C8B-B14F-4D97-AF65-F5344CB8AC3E}">
        <p14:creationId xmlns:p14="http://schemas.microsoft.com/office/powerpoint/2010/main" val="45311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brings us to the results section…</a:t>
            </a:r>
          </a:p>
        </p:txBody>
      </p:sp>
      <p:sp>
        <p:nvSpPr>
          <p:cNvPr id="4" name="Slide Number Placeholder 3"/>
          <p:cNvSpPr>
            <a:spLocks noGrp="1"/>
          </p:cNvSpPr>
          <p:nvPr>
            <p:ph type="sldNum" sz="quarter" idx="5"/>
          </p:nvPr>
        </p:nvSpPr>
        <p:spPr/>
        <p:txBody>
          <a:bodyPr/>
          <a:lstStyle/>
          <a:p>
            <a:fld id="{D3708CDE-9FCD-9944-BEF1-55CB1807006E}" type="slidenum">
              <a:rPr lang="en-BE" smtClean="0"/>
              <a:t>15</a:t>
            </a:fld>
            <a:endParaRPr lang="en-BE"/>
          </a:p>
        </p:txBody>
      </p:sp>
    </p:spTree>
    <p:extLst>
      <p:ext uri="{BB962C8B-B14F-4D97-AF65-F5344CB8AC3E}">
        <p14:creationId xmlns:p14="http://schemas.microsoft.com/office/powerpoint/2010/main" val="4081663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(MAIRA)</a:t>
            </a:r>
          </a:p>
          <a:p>
            <a:endParaRPr lang="en-BE" dirty="0"/>
          </a:p>
          <a:p>
            <a:r>
              <a:rPr lang="en-GB" dirty="0"/>
              <a:t>Let’s first dive into the characteristics of our sample. </a:t>
            </a:r>
            <a:r>
              <a:rPr lang="en-GB" dirty="0">
                <a:sym typeface="Wingdings" pitchFamily="2" charset="2"/>
              </a:rPr>
              <a:t> +/- 400 respondents</a:t>
            </a:r>
            <a:endParaRPr lang="en-GB" dirty="0"/>
          </a:p>
        </p:txBody>
      </p:sp>
      <p:sp>
        <p:nvSpPr>
          <p:cNvPr id="4" name="Slide Number Placeholder 3"/>
          <p:cNvSpPr>
            <a:spLocks noGrp="1"/>
          </p:cNvSpPr>
          <p:nvPr>
            <p:ph type="sldNum" sz="quarter" idx="5"/>
          </p:nvPr>
        </p:nvSpPr>
        <p:spPr/>
        <p:txBody>
          <a:bodyPr/>
          <a:lstStyle/>
          <a:p>
            <a:fld id="{D3708CDE-9FCD-9944-BEF1-55CB1807006E}" type="slidenum">
              <a:rPr lang="en-BE" smtClean="0"/>
              <a:t>16</a:t>
            </a:fld>
            <a:endParaRPr lang="en-BE"/>
          </a:p>
        </p:txBody>
      </p:sp>
    </p:spTree>
    <p:extLst>
      <p:ext uri="{BB962C8B-B14F-4D97-AF65-F5344CB8AC3E}">
        <p14:creationId xmlns:p14="http://schemas.microsoft.com/office/powerpoint/2010/main" val="361590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17</a:t>
            </a:fld>
            <a:endParaRPr lang="en-BE"/>
          </a:p>
        </p:txBody>
      </p:sp>
    </p:spTree>
    <p:extLst>
      <p:ext uri="{BB962C8B-B14F-4D97-AF65-F5344CB8AC3E}">
        <p14:creationId xmlns:p14="http://schemas.microsoft.com/office/powerpoint/2010/main" val="266693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18</a:t>
            </a:fld>
            <a:endParaRPr lang="en-BE"/>
          </a:p>
        </p:txBody>
      </p:sp>
    </p:spTree>
    <p:extLst>
      <p:ext uri="{BB962C8B-B14F-4D97-AF65-F5344CB8AC3E}">
        <p14:creationId xmlns:p14="http://schemas.microsoft.com/office/powerpoint/2010/main" val="195631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a:p>
            <a:r>
              <a:rPr lang="en-GB" sz="1200" b="0" i="0" u="none" strike="noStrike" kern="1200" dirty="0">
                <a:solidFill>
                  <a:schemeClr val="tx1"/>
                </a:solidFill>
                <a:effectLst/>
                <a:latin typeface="+mn-lt"/>
                <a:ea typeface="+mn-ea"/>
                <a:cs typeface="+mn-cs"/>
              </a:rPr>
              <a:t>Our respondents are relatively highly educated: 88% hold at least a Bachelor’s degree, compared to the Belgian average of 50%*.</a:t>
            </a:r>
          </a:p>
          <a:p>
            <a:endParaRPr lang="en-BE" dirty="0"/>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percentage of 25-34-year-olds with a higher education diploma in Belgium is estimated at 50.7% in 2024, which is a slight increase compared to the previous year. (source: https://</a:t>
            </a:r>
            <a:r>
              <a:rPr lang="en-GB" sz="1200" b="0" i="0" u="none" strike="noStrike" kern="1200" dirty="0" err="1">
                <a:solidFill>
                  <a:schemeClr val="tx1"/>
                </a:solidFill>
                <a:effectLst/>
                <a:latin typeface="+mn-lt"/>
                <a:ea typeface="+mn-ea"/>
                <a:cs typeface="+mn-cs"/>
              </a:rPr>
              <a:t>statbel.fgov.be</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/themes/work-training/training-and-education/level-education )</a:t>
            </a:r>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19</a:t>
            </a:fld>
            <a:endParaRPr lang="en-BE"/>
          </a:p>
        </p:txBody>
      </p:sp>
    </p:spTree>
    <p:extLst>
      <p:ext uri="{BB962C8B-B14F-4D97-AF65-F5344CB8AC3E}">
        <p14:creationId xmlns:p14="http://schemas.microsoft.com/office/powerpoint/2010/main" val="99479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(BRIAN)</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a:t>
            </a:fld>
            <a:endParaRPr lang="en-BE"/>
          </a:p>
        </p:txBody>
      </p:sp>
    </p:spTree>
    <p:extLst>
      <p:ext uri="{BB962C8B-B14F-4D97-AF65-F5344CB8AC3E}">
        <p14:creationId xmlns:p14="http://schemas.microsoft.com/office/powerpoint/2010/main" val="1234840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20</a:t>
            </a:fld>
            <a:endParaRPr lang="en-BE"/>
          </a:p>
        </p:txBody>
      </p:sp>
    </p:spTree>
    <p:extLst>
      <p:ext uri="{BB962C8B-B14F-4D97-AF65-F5344CB8AC3E}">
        <p14:creationId xmlns:p14="http://schemas.microsoft.com/office/powerpoint/2010/main" val="489930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a:p>
            <a:r>
              <a:rPr lang="en-BE" dirty="0"/>
              <a:t>From the 26% of people in an energy sharing arrangement, almost 90% </a:t>
            </a:r>
            <a:r>
              <a:rPr lang="en-GB" dirty="0"/>
              <a:t>are satisfied with the arrangement, and only 1 is not sati</a:t>
            </a:r>
            <a:r>
              <a:rPr lang="en-BE" dirty="0"/>
              <a:t>sfied. </a:t>
            </a:r>
          </a:p>
        </p:txBody>
      </p:sp>
      <p:sp>
        <p:nvSpPr>
          <p:cNvPr id="4" name="Slide Number Placeholder 3"/>
          <p:cNvSpPr>
            <a:spLocks noGrp="1"/>
          </p:cNvSpPr>
          <p:nvPr>
            <p:ph type="sldNum" sz="quarter" idx="5"/>
          </p:nvPr>
        </p:nvSpPr>
        <p:spPr/>
        <p:txBody>
          <a:bodyPr/>
          <a:lstStyle/>
          <a:p>
            <a:fld id="{D3708CDE-9FCD-9944-BEF1-55CB1807006E}" type="slidenum">
              <a:rPr lang="en-BE" smtClean="0"/>
              <a:t>21</a:t>
            </a:fld>
            <a:endParaRPr lang="en-BE"/>
          </a:p>
        </p:txBody>
      </p:sp>
    </p:spTree>
    <p:extLst>
      <p:ext uri="{BB962C8B-B14F-4D97-AF65-F5344CB8AC3E}">
        <p14:creationId xmlns:p14="http://schemas.microsoft.com/office/powerpoint/2010/main" val="1843265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r>
              <a:rPr lang="en-GB" dirty="0"/>
              <a:t>The </a:t>
            </a:r>
            <a:r>
              <a:rPr lang="en-GB" u="sng" dirty="0"/>
              <a:t>strength</a:t>
            </a:r>
            <a:r>
              <a:rPr lang="en-GB" dirty="0"/>
              <a:t> of our sample is that the EC members and non-members are easier to compare because they are similar. We also have a lot of people who are in an EC or who are interested, so we can get a good idea of the motivations.</a:t>
            </a:r>
          </a:p>
          <a:p>
            <a:endParaRPr lang="en-GB" dirty="0"/>
          </a:p>
          <a:p>
            <a:r>
              <a:rPr lang="en-GB" dirty="0"/>
              <a:t>The </a:t>
            </a:r>
            <a:r>
              <a:rPr lang="en-GB" u="sng" dirty="0"/>
              <a:t>drawback</a:t>
            </a:r>
            <a:r>
              <a:rPr lang="en-GB" dirty="0"/>
              <a:t> of the sample is that it is harder to understand barriers (only 12% do not want to join an EC) or the reasons why people are dissatisfied (1% of EC members), because those percentages are so low </a:t>
            </a:r>
            <a:endParaRPr lang="en-BE" dirty="0"/>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22</a:t>
            </a:fld>
            <a:endParaRPr lang="en-BE"/>
          </a:p>
        </p:txBody>
      </p:sp>
    </p:spTree>
    <p:extLst>
      <p:ext uri="{BB962C8B-B14F-4D97-AF65-F5344CB8AC3E}">
        <p14:creationId xmlns:p14="http://schemas.microsoft.com/office/powerpoint/2010/main" val="91169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a:p>
            <a:r>
              <a:rPr lang="en-BE" dirty="0"/>
              <a:t>Remember the research questions introduced by Brian? A first goal was to better understand the motives (barriers and drivers) to joining an EC.</a:t>
            </a:r>
          </a:p>
          <a:p>
            <a:r>
              <a:rPr lang="en-BE" dirty="0"/>
              <a:t>The questions was devided in a couple of sub-questions which I will go over one by one.</a:t>
            </a:r>
          </a:p>
        </p:txBody>
      </p:sp>
      <p:sp>
        <p:nvSpPr>
          <p:cNvPr id="4" name="Slide Number Placeholder 3"/>
          <p:cNvSpPr>
            <a:spLocks noGrp="1"/>
          </p:cNvSpPr>
          <p:nvPr>
            <p:ph type="sldNum" sz="quarter" idx="5"/>
          </p:nvPr>
        </p:nvSpPr>
        <p:spPr/>
        <p:txBody>
          <a:bodyPr/>
          <a:lstStyle/>
          <a:p>
            <a:fld id="{D3708CDE-9FCD-9944-BEF1-55CB1807006E}" type="slidenum">
              <a:rPr lang="en-BE" smtClean="0"/>
              <a:t>23</a:t>
            </a:fld>
            <a:endParaRPr lang="en-BE"/>
          </a:p>
        </p:txBody>
      </p:sp>
    </p:spTree>
    <p:extLst>
      <p:ext uri="{BB962C8B-B14F-4D97-AF65-F5344CB8AC3E}">
        <p14:creationId xmlns:p14="http://schemas.microsoft.com/office/powerpoint/2010/main" val="187463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sz="1200" kern="1200" dirty="0">
              <a:solidFill>
                <a:schemeClr val="tx1"/>
              </a:solidFill>
              <a:effectLst/>
              <a:latin typeface="+mn-lt"/>
              <a:ea typeface="+mn-ea"/>
              <a:cs typeface="+mn-cs"/>
            </a:endParaRPr>
          </a:p>
          <a:p>
            <a:r>
              <a:rPr lang="en-BE" sz="1200" kern="1200" dirty="0">
                <a:solidFill>
                  <a:schemeClr val="tx1"/>
                </a:solidFill>
                <a:effectLst/>
                <a:latin typeface="+mn-lt"/>
                <a:ea typeface="+mn-ea"/>
                <a:cs typeface="+mn-cs"/>
              </a:rPr>
              <a:t>The first bar chart shows the average importance scores (with 90% and 95% confidence intervals) that </a:t>
            </a:r>
            <a:r>
              <a:rPr lang="en-BE" sz="1200" u="sng" kern="1200" dirty="0">
                <a:solidFill>
                  <a:schemeClr val="tx1"/>
                </a:solidFill>
                <a:effectLst/>
                <a:latin typeface="+mn-lt"/>
                <a:ea typeface="+mn-ea"/>
                <a:cs typeface="+mn-cs"/>
              </a:rPr>
              <a:t>members of energy communities</a:t>
            </a:r>
            <a:r>
              <a:rPr lang="en-BE" sz="1200" kern="1200" dirty="0">
                <a:solidFill>
                  <a:schemeClr val="tx1"/>
                </a:solidFill>
                <a:effectLst/>
                <a:latin typeface="+mn-lt"/>
                <a:ea typeface="+mn-ea"/>
                <a:cs typeface="+mn-cs"/>
              </a:rPr>
              <a:t> assign to different motivations for participating. Higher scores mean higher importance. So what do we find? </a:t>
            </a:r>
            <a:endParaRPr lang="en-BE" sz="1400" kern="1200" dirty="0">
              <a:solidFill>
                <a:schemeClr val="tx1"/>
              </a:solidFill>
              <a:effectLst/>
              <a:latin typeface="+mn-lt"/>
              <a:ea typeface="+mn-ea"/>
              <a:cs typeface="+mn-cs"/>
            </a:endParaRPr>
          </a:p>
          <a:p>
            <a:pPr lvl="0"/>
            <a:r>
              <a:rPr lang="en-BE" sz="1200" kern="1200" dirty="0">
                <a:solidFill>
                  <a:schemeClr val="tx1"/>
                </a:solidFill>
                <a:effectLst/>
                <a:latin typeface="+mn-lt"/>
                <a:ea typeface="+mn-ea"/>
                <a:cs typeface="+mn-cs"/>
              </a:rPr>
              <a:t>The most important motivation in ‘</a:t>
            </a:r>
            <a:r>
              <a:rPr lang="en-BE" sz="1200" i="1" kern="1200" dirty="0">
                <a:solidFill>
                  <a:schemeClr val="tx1"/>
                </a:solidFill>
                <a:effectLst/>
                <a:latin typeface="+mn-lt"/>
                <a:ea typeface="+mn-ea"/>
                <a:cs typeface="+mn-cs"/>
              </a:rPr>
              <a:t>contributing to the energy transition / environmental goals’</a:t>
            </a:r>
            <a:r>
              <a:rPr lang="en-BE" sz="1200" kern="1200" dirty="0">
                <a:solidFill>
                  <a:schemeClr val="tx1"/>
                </a:solidFill>
                <a:effectLst/>
                <a:latin typeface="+mn-lt"/>
                <a:ea typeface="+mn-ea"/>
                <a:cs typeface="+mn-cs"/>
              </a:rPr>
              <a:t>. Energy community members are most motivated by the idea of helping the environment and supporting the broader energy transition.</a:t>
            </a:r>
            <a:endParaRPr lang="en-BE" sz="1400" kern="1200" dirty="0">
              <a:solidFill>
                <a:schemeClr val="tx1"/>
              </a:solidFill>
              <a:effectLst/>
              <a:latin typeface="+mn-lt"/>
              <a:ea typeface="+mn-ea"/>
              <a:cs typeface="+mn-cs"/>
            </a:endParaRPr>
          </a:p>
          <a:p>
            <a:pPr lvl="0"/>
            <a:r>
              <a:rPr lang="en-BE" sz="1200" kern="1200" dirty="0">
                <a:solidFill>
                  <a:schemeClr val="tx1"/>
                </a:solidFill>
                <a:effectLst/>
                <a:latin typeface="+mn-lt"/>
                <a:ea typeface="+mn-ea"/>
                <a:cs typeface="+mn-cs"/>
              </a:rPr>
              <a:t>Other strong motivations are</a:t>
            </a:r>
            <a:r>
              <a:rPr lang="en-BE" sz="1200" i="1" kern="1200" dirty="0">
                <a:solidFill>
                  <a:schemeClr val="tx1"/>
                </a:solidFill>
                <a:effectLst/>
                <a:latin typeface="+mn-lt"/>
                <a:ea typeface="+mn-ea"/>
                <a:cs typeface="+mn-cs"/>
              </a:rPr>
              <a:t>: </a:t>
            </a:r>
            <a:endParaRPr lang="en-BE" sz="1400" kern="1200" dirty="0">
              <a:solidFill>
                <a:schemeClr val="tx1"/>
              </a:solidFill>
              <a:effectLst/>
              <a:latin typeface="+mn-lt"/>
              <a:ea typeface="+mn-ea"/>
              <a:cs typeface="+mn-cs"/>
            </a:endParaRPr>
          </a:p>
          <a:p>
            <a:pPr lvl="1"/>
            <a:r>
              <a:rPr lang="en-BE" sz="1200" i="1" kern="1200" dirty="0">
                <a:solidFill>
                  <a:schemeClr val="tx1"/>
                </a:solidFill>
                <a:effectLst/>
                <a:latin typeface="+mn-lt"/>
                <a:ea typeface="+mn-ea"/>
                <a:cs typeface="+mn-cs"/>
              </a:rPr>
              <a:t>‘Increase my energy independence’</a:t>
            </a:r>
            <a:endParaRPr lang="en-BE" sz="1400" kern="1200" dirty="0">
              <a:solidFill>
                <a:schemeClr val="tx1"/>
              </a:solidFill>
              <a:effectLst/>
              <a:latin typeface="+mn-lt"/>
              <a:ea typeface="+mn-ea"/>
              <a:cs typeface="+mn-cs"/>
            </a:endParaRPr>
          </a:p>
          <a:p>
            <a:pPr lvl="1"/>
            <a:r>
              <a:rPr lang="en-BE" sz="1200" i="1" kern="1200" dirty="0">
                <a:solidFill>
                  <a:schemeClr val="tx1"/>
                </a:solidFill>
                <a:effectLst/>
                <a:latin typeface="+mn-lt"/>
                <a:ea typeface="+mn-ea"/>
                <a:cs typeface="+mn-cs"/>
              </a:rPr>
              <a:t>‘Save money on my energy bill’</a:t>
            </a:r>
            <a:br>
              <a:rPr lang="en-BE" sz="1200" kern="1200" dirty="0">
                <a:solidFill>
                  <a:schemeClr val="tx1"/>
                </a:solidFill>
                <a:effectLst/>
                <a:latin typeface="+mn-lt"/>
                <a:ea typeface="+mn-ea"/>
                <a:cs typeface="+mn-cs"/>
              </a:rPr>
            </a:br>
            <a:r>
              <a:rPr lang="en-BE" sz="1200" kern="1200" dirty="0">
                <a:solidFill>
                  <a:schemeClr val="tx1"/>
                </a:solidFill>
                <a:effectLst/>
                <a:latin typeface="+mn-lt"/>
                <a:ea typeface="+mn-ea"/>
                <a:cs typeface="+mn-cs"/>
              </a:rPr>
              <a:t>These suggests that practical personal benefits (lower costs, autonomy) are strong incentives alongside the environmental idealism.</a:t>
            </a:r>
            <a:endParaRPr lang="en-BE" sz="1400" kern="1200" dirty="0">
              <a:solidFill>
                <a:schemeClr val="tx1"/>
              </a:solidFill>
              <a:effectLst/>
              <a:latin typeface="+mn-lt"/>
              <a:ea typeface="+mn-ea"/>
              <a:cs typeface="+mn-cs"/>
            </a:endParaRPr>
          </a:p>
          <a:p>
            <a:pPr lvl="0"/>
            <a:r>
              <a:rPr lang="en-BE" sz="1200" kern="1200" dirty="0">
                <a:solidFill>
                  <a:schemeClr val="tx1"/>
                </a:solidFill>
                <a:effectLst/>
                <a:latin typeface="+mn-lt"/>
                <a:ea typeface="+mn-ea"/>
                <a:cs typeface="+mn-cs"/>
              </a:rPr>
              <a:t>The least important motivation is ‘</a:t>
            </a:r>
            <a:r>
              <a:rPr lang="en-BE" sz="1200" i="1" kern="1200" dirty="0">
                <a:solidFill>
                  <a:schemeClr val="tx1"/>
                </a:solidFill>
                <a:effectLst/>
                <a:latin typeface="+mn-lt"/>
                <a:ea typeface="+mn-ea"/>
                <a:cs typeface="+mn-cs"/>
              </a:rPr>
              <a:t>Access technology that is not affordable/available alone’</a:t>
            </a:r>
            <a:endParaRPr lang="en-BE" sz="1400" kern="1200" dirty="0">
              <a:solidFill>
                <a:schemeClr val="tx1"/>
              </a:solidFill>
              <a:effectLst/>
              <a:latin typeface="+mn-lt"/>
              <a:ea typeface="+mn-ea"/>
              <a:cs typeface="+mn-cs"/>
            </a:endParaRPr>
          </a:p>
          <a:p>
            <a:endParaRPr lang="en-BE" sz="1200" b="1" kern="1200" dirty="0">
              <a:solidFill>
                <a:schemeClr val="tx1"/>
              </a:solidFill>
              <a:effectLst/>
              <a:latin typeface="+mn-lt"/>
              <a:ea typeface="+mn-ea"/>
              <a:cs typeface="+mn-cs"/>
            </a:endParaRPr>
          </a:p>
          <a:p>
            <a:r>
              <a:rPr lang="en-BE" sz="1200" b="1" kern="1200" dirty="0">
                <a:solidFill>
                  <a:schemeClr val="tx1"/>
                </a:solidFill>
                <a:effectLst/>
                <a:latin typeface="+mn-lt"/>
                <a:ea typeface="+mn-ea"/>
                <a:cs typeface="+mn-cs"/>
              </a:rPr>
              <a:t>In sum: </a:t>
            </a:r>
            <a:r>
              <a:rPr lang="en-BE" sz="1200" kern="1200" dirty="0">
                <a:solidFill>
                  <a:schemeClr val="tx1"/>
                </a:solidFill>
                <a:effectLst/>
                <a:latin typeface="+mn-lt"/>
                <a:ea typeface="+mn-ea"/>
                <a:cs typeface="+mn-cs"/>
              </a:rPr>
              <a:t>For members of Belgian energy communities, the primary justification for joining is environmental concern and contributing to the energy transition. This ‘collective good’ motivation outweighs purely individual or economic ones. Still, energy independence and saving money are very important secondary drivers, showing that members balance idealism with practical benefits. Meanwhile, the idea of simply ‘belonging to a community’ or ‘having access to certain technologies’ plays a relatively smaller role in actual participation decisions.</a:t>
            </a:r>
          </a:p>
          <a:p>
            <a:endParaRPr lang="en-BE" sz="1200" kern="1200" dirty="0">
              <a:solidFill>
                <a:schemeClr val="tx1"/>
              </a:solidFill>
              <a:effectLst/>
              <a:latin typeface="+mn-lt"/>
              <a:ea typeface="+mn-ea"/>
              <a:cs typeface="+mn-cs"/>
            </a:endParaRPr>
          </a:p>
          <a:p>
            <a:r>
              <a:rPr lang="en-BE" sz="1200" kern="1200" dirty="0">
                <a:solidFill>
                  <a:schemeClr val="tx1"/>
                </a:solidFill>
                <a:effectLst/>
                <a:latin typeface="+mn-lt"/>
                <a:ea typeface="+mn-ea"/>
                <a:cs typeface="+mn-cs"/>
              </a:rPr>
              <a:t>You can also see the Confidence Interval, meaning that </a:t>
            </a:r>
            <a:r>
              <a:rPr lang="en-BE" sz="1200" kern="1200" dirty="0">
                <a:solidFill>
                  <a:schemeClr val="tx1"/>
                </a:solidFill>
                <a:effectLst/>
                <a:latin typeface="+mn-lt"/>
                <a:ea typeface="+mn-ea"/>
                <a:cs typeface="+mn-cs"/>
                <a:sym typeface="Wingdings" pitchFamily="2" charset="2"/>
              </a:rPr>
              <a:t> </a:t>
            </a:r>
            <a:r>
              <a:rPr lang="en-GB" sz="1200" b="0" i="0" u="none" strike="noStrike" kern="1200" dirty="0">
                <a:solidFill>
                  <a:schemeClr val="tx1"/>
                </a:solidFill>
                <a:effectLst/>
                <a:latin typeface="+mn-lt"/>
                <a:ea typeface="+mn-ea"/>
                <a:cs typeface="+mn-cs"/>
              </a:rPr>
              <a:t>we are 90% confident that our interval contains the true population parameter.</a:t>
            </a:r>
            <a:endParaRPr lang="en-BE" sz="1200" kern="1200" dirty="0">
              <a:solidFill>
                <a:schemeClr val="tx1"/>
              </a:solidFill>
              <a:effectLst/>
              <a:latin typeface="+mn-lt"/>
              <a:ea typeface="+mn-ea"/>
              <a:cs typeface="+mn-cs"/>
            </a:endParaRPr>
          </a:p>
          <a:p>
            <a:endParaRPr lang="en-BE" sz="1200" kern="1200" dirty="0">
              <a:solidFill>
                <a:schemeClr val="tx1"/>
              </a:solidFill>
              <a:effectLst/>
              <a:latin typeface="+mn-lt"/>
              <a:ea typeface="+mn-ea"/>
              <a:cs typeface="+mn-cs"/>
            </a:endParaRPr>
          </a:p>
          <a:p>
            <a:endParaRPr lang="en-BE" sz="1200" kern="1200" dirty="0">
              <a:solidFill>
                <a:schemeClr val="tx1"/>
              </a:solidFill>
              <a:effectLst/>
              <a:latin typeface="+mn-lt"/>
              <a:ea typeface="+mn-ea"/>
              <a:cs typeface="+mn-cs"/>
            </a:endParaRPr>
          </a:p>
          <a:p>
            <a:endParaRPr lang="en-BE" sz="1200" kern="1200" dirty="0">
              <a:solidFill>
                <a:schemeClr val="tx1"/>
              </a:solidFill>
              <a:effectLst/>
              <a:latin typeface="+mn-lt"/>
              <a:ea typeface="+mn-ea"/>
              <a:cs typeface="+mn-cs"/>
            </a:endParaRP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24</a:t>
            </a:fld>
            <a:endParaRPr lang="en-BE"/>
          </a:p>
        </p:txBody>
      </p:sp>
    </p:spTree>
    <p:extLst>
      <p:ext uri="{BB962C8B-B14F-4D97-AF65-F5344CB8AC3E}">
        <p14:creationId xmlns:p14="http://schemas.microsoft.com/office/powerpoint/2010/main" val="420622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sz="1200" kern="1200" dirty="0">
              <a:solidFill>
                <a:schemeClr val="tx1"/>
              </a:solidFill>
              <a:effectLst/>
              <a:latin typeface="+mn-lt"/>
              <a:ea typeface="+mn-ea"/>
              <a:cs typeface="+mn-cs"/>
            </a:endParaRPr>
          </a:p>
          <a:p>
            <a:r>
              <a:rPr lang="en-BE" sz="1200" kern="1200" dirty="0">
                <a:solidFill>
                  <a:schemeClr val="tx1"/>
                </a:solidFill>
                <a:effectLst/>
                <a:latin typeface="+mn-lt"/>
                <a:ea typeface="+mn-ea"/>
                <a:cs typeface="+mn-cs"/>
              </a:rPr>
              <a:t>The second bar chart shows the average importance scores (with 90% and 95% confidence intervals) of </a:t>
            </a:r>
            <a:r>
              <a:rPr lang="en-BE" sz="1200" u="sng" kern="1200" dirty="0">
                <a:solidFill>
                  <a:schemeClr val="tx1"/>
                </a:solidFill>
                <a:effectLst/>
                <a:latin typeface="+mn-lt"/>
                <a:ea typeface="+mn-ea"/>
                <a:cs typeface="+mn-cs"/>
              </a:rPr>
              <a:t>people who are </a:t>
            </a:r>
            <a:r>
              <a:rPr lang="en-BE" sz="1200" b="1" u="sng" kern="1200" dirty="0">
                <a:solidFill>
                  <a:schemeClr val="tx1"/>
                </a:solidFill>
                <a:effectLst/>
                <a:latin typeface="+mn-lt"/>
                <a:ea typeface="+mn-ea"/>
                <a:cs typeface="+mn-cs"/>
              </a:rPr>
              <a:t>not</a:t>
            </a:r>
            <a:r>
              <a:rPr lang="en-BE" sz="1200" u="sng" kern="1200" dirty="0">
                <a:solidFill>
                  <a:schemeClr val="tx1"/>
                </a:solidFill>
                <a:effectLst/>
                <a:latin typeface="+mn-lt"/>
                <a:ea typeface="+mn-ea"/>
                <a:cs typeface="+mn-cs"/>
              </a:rPr>
              <a:t> (yet) members of an energy community but are interested in joining an energy sharing arrangement, a</a:t>
            </a:r>
            <a:r>
              <a:rPr lang="en-BE" sz="1200" kern="1200" dirty="0">
                <a:solidFill>
                  <a:schemeClr val="tx1"/>
                </a:solidFill>
                <a:effectLst/>
                <a:latin typeface="+mn-lt"/>
                <a:ea typeface="+mn-ea"/>
                <a:cs typeface="+mn-cs"/>
              </a:rPr>
              <a:t>ssigned to different motivations for participating. Higher scores mean higher importance. So what do we find? </a:t>
            </a:r>
            <a:endParaRPr lang="en-BE" sz="1400" kern="1200" dirty="0">
              <a:solidFill>
                <a:schemeClr val="tx1"/>
              </a:solidFill>
              <a:effectLst/>
              <a:latin typeface="+mn-lt"/>
              <a:ea typeface="+mn-ea"/>
              <a:cs typeface="+mn-cs"/>
            </a:endParaRPr>
          </a:p>
          <a:p>
            <a:pPr lvl="0"/>
            <a:r>
              <a:rPr lang="en-BE" sz="1200" kern="1200" dirty="0">
                <a:solidFill>
                  <a:schemeClr val="tx1"/>
                </a:solidFill>
                <a:effectLst/>
                <a:latin typeface="+mn-lt"/>
                <a:ea typeface="+mn-ea"/>
                <a:cs typeface="+mn-cs"/>
              </a:rPr>
              <a:t>The most important motivation is also ‘</a:t>
            </a:r>
            <a:r>
              <a:rPr lang="en-BE" sz="1200" i="1" kern="1200" dirty="0">
                <a:solidFill>
                  <a:schemeClr val="tx1"/>
                </a:solidFill>
                <a:effectLst/>
                <a:latin typeface="+mn-lt"/>
                <a:ea typeface="+mn-ea"/>
                <a:cs typeface="+mn-cs"/>
              </a:rPr>
              <a:t>contributing to the energy transition / environmental goals’</a:t>
            </a:r>
            <a:r>
              <a:rPr lang="en-BE" sz="1200" kern="1200" dirty="0">
                <a:solidFill>
                  <a:schemeClr val="tx1"/>
                </a:solidFill>
                <a:effectLst/>
                <a:latin typeface="+mn-lt"/>
                <a:ea typeface="+mn-ea"/>
                <a:cs typeface="+mn-cs"/>
              </a:rPr>
              <a:t>. People who are not yet involved in an energy community but are interested in participating are most motivated by the idea of helping the environment and supporting the broader energy transition.</a:t>
            </a:r>
            <a:endParaRPr lang="en-BE" sz="1400" kern="1200" dirty="0">
              <a:solidFill>
                <a:schemeClr val="tx1"/>
              </a:solidFill>
              <a:effectLst/>
              <a:latin typeface="+mn-lt"/>
              <a:ea typeface="+mn-ea"/>
              <a:cs typeface="+mn-cs"/>
            </a:endParaRPr>
          </a:p>
          <a:p>
            <a:pPr lvl="0"/>
            <a:r>
              <a:rPr lang="en-BE" sz="1200" kern="1200" dirty="0">
                <a:solidFill>
                  <a:schemeClr val="tx1"/>
                </a:solidFill>
                <a:effectLst/>
                <a:latin typeface="+mn-lt"/>
                <a:ea typeface="+mn-ea"/>
                <a:cs typeface="+mn-cs"/>
              </a:rPr>
              <a:t>Other strong motivations are</a:t>
            </a:r>
            <a:r>
              <a:rPr lang="en-BE" sz="1200" i="1" kern="1200" dirty="0">
                <a:solidFill>
                  <a:schemeClr val="tx1"/>
                </a:solidFill>
                <a:effectLst/>
                <a:latin typeface="+mn-lt"/>
                <a:ea typeface="+mn-ea"/>
                <a:cs typeface="+mn-cs"/>
              </a:rPr>
              <a:t>: </a:t>
            </a:r>
            <a:endParaRPr lang="en-BE" sz="1400" kern="1200" dirty="0">
              <a:solidFill>
                <a:schemeClr val="tx1"/>
              </a:solidFill>
              <a:effectLst/>
              <a:latin typeface="+mn-lt"/>
              <a:ea typeface="+mn-ea"/>
              <a:cs typeface="+mn-cs"/>
            </a:endParaRPr>
          </a:p>
          <a:p>
            <a:pPr lvl="1"/>
            <a:r>
              <a:rPr lang="en-BE" sz="1200" i="1" kern="1200" dirty="0">
                <a:solidFill>
                  <a:schemeClr val="tx1"/>
                </a:solidFill>
                <a:effectLst/>
                <a:latin typeface="+mn-lt"/>
                <a:ea typeface="+mn-ea"/>
                <a:cs typeface="+mn-cs"/>
              </a:rPr>
              <a:t>‘Save money on my energy bill’</a:t>
            </a:r>
            <a:endParaRPr lang="en-BE" sz="1400" kern="1200" dirty="0">
              <a:solidFill>
                <a:schemeClr val="tx1"/>
              </a:solidFill>
              <a:effectLst/>
              <a:latin typeface="+mn-lt"/>
              <a:ea typeface="+mn-ea"/>
              <a:cs typeface="+mn-cs"/>
            </a:endParaRPr>
          </a:p>
          <a:p>
            <a:pPr lvl="1"/>
            <a:r>
              <a:rPr lang="en-BE" sz="1200" i="1" kern="1200" dirty="0">
                <a:solidFill>
                  <a:schemeClr val="tx1"/>
                </a:solidFill>
                <a:effectLst/>
                <a:latin typeface="+mn-lt"/>
                <a:ea typeface="+mn-ea"/>
                <a:cs typeface="+mn-cs"/>
              </a:rPr>
              <a:t>‘Increase my energy independence’</a:t>
            </a:r>
            <a:endParaRPr lang="en-BE" sz="1400" kern="1200" dirty="0">
              <a:solidFill>
                <a:schemeClr val="tx1"/>
              </a:solidFill>
              <a:effectLst/>
              <a:latin typeface="+mn-lt"/>
              <a:ea typeface="+mn-ea"/>
              <a:cs typeface="+mn-cs"/>
            </a:endParaRPr>
          </a:p>
          <a:p>
            <a:pPr lvl="1"/>
            <a:r>
              <a:rPr lang="en-BE" sz="1200" i="1" kern="1200" dirty="0">
                <a:solidFill>
                  <a:schemeClr val="tx1"/>
                </a:solidFill>
                <a:effectLst/>
                <a:latin typeface="+mn-lt"/>
                <a:ea typeface="+mn-ea"/>
                <a:cs typeface="+mn-cs"/>
              </a:rPr>
              <a:t>‘Use more of my own solar energy / optimise self consumption’</a:t>
            </a:r>
            <a:br>
              <a:rPr lang="en-BE" sz="1200" kern="1200" dirty="0">
                <a:solidFill>
                  <a:schemeClr val="tx1"/>
                </a:solidFill>
                <a:effectLst/>
                <a:latin typeface="+mn-lt"/>
                <a:ea typeface="+mn-ea"/>
                <a:cs typeface="+mn-cs"/>
              </a:rPr>
            </a:br>
            <a:r>
              <a:rPr lang="en-BE" sz="1200" kern="1200" dirty="0">
                <a:solidFill>
                  <a:schemeClr val="tx1"/>
                </a:solidFill>
                <a:effectLst/>
                <a:latin typeface="+mn-lt"/>
                <a:ea typeface="+mn-ea"/>
                <a:cs typeface="+mn-cs"/>
              </a:rPr>
              <a:t>These suggest that practical personal benefits (lower costs, autonomy) are strong incentives alongside the environmental idealism.</a:t>
            </a:r>
            <a:endParaRPr lang="en-BE" sz="1400" kern="1200" dirty="0">
              <a:solidFill>
                <a:schemeClr val="tx1"/>
              </a:solidFill>
              <a:effectLst/>
              <a:latin typeface="+mn-lt"/>
              <a:ea typeface="+mn-ea"/>
              <a:cs typeface="+mn-cs"/>
            </a:endParaRPr>
          </a:p>
          <a:p>
            <a:pPr lvl="0"/>
            <a:r>
              <a:rPr lang="en-BE" sz="1200" kern="1200" dirty="0">
                <a:solidFill>
                  <a:schemeClr val="tx1"/>
                </a:solidFill>
                <a:effectLst/>
                <a:latin typeface="+mn-lt"/>
                <a:ea typeface="+mn-ea"/>
                <a:cs typeface="+mn-cs"/>
              </a:rPr>
              <a:t>The least important motivation is again ‘</a:t>
            </a:r>
            <a:r>
              <a:rPr lang="en-BE" sz="1200" i="1" kern="1200" dirty="0">
                <a:solidFill>
                  <a:schemeClr val="tx1"/>
                </a:solidFill>
                <a:effectLst/>
                <a:latin typeface="+mn-lt"/>
                <a:ea typeface="+mn-ea"/>
                <a:cs typeface="+mn-cs"/>
              </a:rPr>
              <a:t>Access technology that is not affordable/available alone’</a:t>
            </a:r>
            <a:endParaRPr lang="en-BE" sz="1400" kern="1200" dirty="0">
              <a:solidFill>
                <a:schemeClr val="tx1"/>
              </a:solidFill>
              <a:effectLst/>
              <a:latin typeface="+mn-lt"/>
              <a:ea typeface="+mn-ea"/>
              <a:cs typeface="+mn-cs"/>
            </a:endParaRPr>
          </a:p>
          <a:p>
            <a:endParaRPr lang="en-BE" sz="1200" b="1" kern="1200" dirty="0">
              <a:solidFill>
                <a:schemeClr val="tx1"/>
              </a:solidFill>
              <a:effectLst/>
              <a:latin typeface="+mn-lt"/>
              <a:ea typeface="+mn-ea"/>
              <a:cs typeface="+mn-cs"/>
            </a:endParaRPr>
          </a:p>
          <a:p>
            <a:r>
              <a:rPr lang="en-BE" sz="1200" b="1" kern="1200" dirty="0">
                <a:solidFill>
                  <a:schemeClr val="tx1"/>
                </a:solidFill>
                <a:effectLst/>
                <a:latin typeface="+mn-lt"/>
                <a:ea typeface="+mn-ea"/>
                <a:cs typeface="+mn-cs"/>
              </a:rPr>
              <a:t>In sum: </a:t>
            </a:r>
            <a:r>
              <a:rPr lang="en-BE" sz="1200" kern="1200" dirty="0">
                <a:solidFill>
                  <a:schemeClr val="tx1"/>
                </a:solidFill>
                <a:effectLst/>
                <a:latin typeface="+mn-lt"/>
                <a:ea typeface="+mn-ea"/>
                <a:cs typeface="+mn-cs"/>
              </a:rPr>
              <a:t>Similar to the motivations of Belgian energy community members, people who are </a:t>
            </a:r>
            <a:r>
              <a:rPr lang="en-BE" sz="1400" kern="1200" dirty="0">
                <a:solidFill>
                  <a:schemeClr val="tx1"/>
                </a:solidFill>
                <a:effectLst/>
                <a:latin typeface="+mn-lt"/>
                <a:ea typeface="+mn-ea"/>
                <a:cs typeface="+mn-cs"/>
              </a:rPr>
              <a:t>interested in joining an energy sharing arrangement</a:t>
            </a:r>
            <a:r>
              <a:rPr lang="en-BE" sz="1200" kern="1200" dirty="0">
                <a:solidFill>
                  <a:schemeClr val="tx1"/>
                </a:solidFill>
                <a:effectLst/>
                <a:latin typeface="+mn-lt"/>
                <a:ea typeface="+mn-ea"/>
                <a:cs typeface="+mn-cs"/>
              </a:rPr>
              <a:t> are primarily motivated by environmental concern and contributing to the energy transition. This ‘collective good’ motivation outweighs purely individual or economic ones. Still, saving money, energy independence, and optimising self consumtion/using own solar energy, are very important secondary drivers. Meanwhile, the idea of simply ‘belonging to a community’ or ‘having access to certain technologies’ plays a relatively smaller role in actual participation decisions.</a:t>
            </a:r>
            <a:endParaRPr lang="en-BE" sz="1400" kern="1200" dirty="0">
              <a:solidFill>
                <a:schemeClr val="tx1"/>
              </a:solidFill>
              <a:effectLst/>
              <a:latin typeface="+mn-lt"/>
              <a:ea typeface="+mn-ea"/>
              <a:cs typeface="+mn-cs"/>
            </a:endParaRPr>
          </a:p>
          <a:p>
            <a:endParaRPr lang="en-BE" sz="1400" kern="1200" dirty="0">
              <a:solidFill>
                <a:schemeClr val="tx1"/>
              </a:solidFill>
              <a:effectLst/>
              <a:latin typeface="+mn-lt"/>
              <a:ea typeface="+mn-ea"/>
              <a:cs typeface="+mn-cs"/>
            </a:endParaRP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25</a:t>
            </a:fld>
            <a:endParaRPr lang="en-BE"/>
          </a:p>
        </p:txBody>
      </p:sp>
    </p:spTree>
    <p:extLst>
      <p:ext uri="{BB962C8B-B14F-4D97-AF65-F5344CB8AC3E}">
        <p14:creationId xmlns:p14="http://schemas.microsoft.com/office/powerpoint/2010/main" val="112479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a:p>
            <a:r>
              <a:rPr lang="en-GB" sz="1200" b="0" i="0" u="none" strike="noStrike" kern="1200" dirty="0">
                <a:solidFill>
                  <a:schemeClr val="tx1"/>
                </a:solidFill>
                <a:effectLst/>
                <a:latin typeface="+mn-lt"/>
                <a:ea typeface="+mn-ea"/>
                <a:cs typeface="+mn-cs"/>
              </a:rPr>
              <a:t>In our sample, 42.4% of respondents indicated that a preference for managing their own energy use independently was a key reason for not joining an energy community. Followed by concerns with how complicated it would be, and simply because they are not familiar with energy sharing.</a:t>
            </a:r>
          </a:p>
          <a:p>
            <a:endParaRPr lang="en-BE" dirty="0"/>
          </a:p>
          <a:p>
            <a:r>
              <a:rPr lang="en-BE" dirty="0"/>
              <a:t>We see that the confidence intervals are larger here</a:t>
            </a:r>
            <a:r>
              <a:rPr lang="en-GB" dirty="0"/>
              <a:t>; this has to do with the small sample size (very few</a:t>
            </a:r>
            <a:r>
              <a:rPr lang="en-GB" sz="1200" b="0" i="0" u="none" strike="noStrike" kern="1200" dirty="0">
                <a:solidFill>
                  <a:schemeClr val="tx1"/>
                </a:solidFill>
                <a:effectLst/>
                <a:latin typeface="+mn-lt"/>
                <a:ea typeface="+mn-ea"/>
                <a:cs typeface="+mn-cs"/>
              </a:rPr>
              <a:t> people were not interested in joining an EC).</a:t>
            </a:r>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26</a:t>
            </a:fld>
            <a:endParaRPr lang="en-BE"/>
          </a:p>
        </p:txBody>
      </p:sp>
    </p:spTree>
    <p:extLst>
      <p:ext uri="{BB962C8B-B14F-4D97-AF65-F5344CB8AC3E}">
        <p14:creationId xmlns:p14="http://schemas.microsoft.com/office/powerpoint/2010/main" val="255300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barriers of unfamiliarity and perceived complexity (shown in the previous slide) reappear in responses to this question. Raising awareness about energy sharing emerges as the most frequently mentioned measure to support its adoption, followed by the need for technical assistance and support in finding potential community members. These top three measures all point to the importance of addressing perceived complexity and improving familiarity with energy sharing.</a:t>
            </a:r>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27</a:t>
            </a:fld>
            <a:endParaRPr lang="en-BE"/>
          </a:p>
        </p:txBody>
      </p:sp>
    </p:spTree>
    <p:extLst>
      <p:ext uri="{BB962C8B-B14F-4D97-AF65-F5344CB8AC3E}">
        <p14:creationId xmlns:p14="http://schemas.microsoft.com/office/powerpoint/2010/main" val="2261127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a:p>
            <a:r>
              <a:rPr lang="en-BE" dirty="0"/>
              <a:t>When we </a:t>
            </a:r>
            <a:r>
              <a:rPr lang="en-GB" dirty="0"/>
              <a:t>specifically</a:t>
            </a:r>
            <a:r>
              <a:rPr lang="en-BE" dirty="0"/>
              <a:t> look at the non-members who would consider joining an EC, we still see the same trend</a:t>
            </a:r>
          </a:p>
        </p:txBody>
      </p:sp>
      <p:sp>
        <p:nvSpPr>
          <p:cNvPr id="4" name="Slide Number Placeholder 3"/>
          <p:cNvSpPr>
            <a:spLocks noGrp="1"/>
          </p:cNvSpPr>
          <p:nvPr>
            <p:ph type="sldNum" sz="quarter" idx="5"/>
          </p:nvPr>
        </p:nvSpPr>
        <p:spPr/>
        <p:txBody>
          <a:bodyPr/>
          <a:lstStyle/>
          <a:p>
            <a:fld id="{D3708CDE-9FCD-9944-BEF1-55CB1807006E}" type="slidenum">
              <a:rPr lang="en-BE" smtClean="0"/>
              <a:t>28</a:t>
            </a:fld>
            <a:endParaRPr lang="en-BE"/>
          </a:p>
        </p:txBody>
      </p:sp>
    </p:spTree>
    <p:extLst>
      <p:ext uri="{BB962C8B-B14F-4D97-AF65-F5344CB8AC3E}">
        <p14:creationId xmlns:p14="http://schemas.microsoft.com/office/powerpoint/2010/main" val="3863898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(MAIRA)</a:t>
            </a:r>
          </a:p>
          <a:p>
            <a:endParaRPr lang="en-BE" dirty="0"/>
          </a:p>
          <a:p>
            <a:r>
              <a:rPr lang="en-BE" dirty="0"/>
              <a:t>This brings us to our second research question and related sub-questions. We were also very interested in self-consumption and f</a:t>
            </a:r>
            <a:r>
              <a:rPr lang="en-GB" dirty="0" err="1"/>
              <a:t>lexi</a:t>
            </a:r>
            <a:r>
              <a:rPr lang="en-BE" dirty="0"/>
              <a:t>bility in energy use.</a:t>
            </a:r>
          </a:p>
          <a:p>
            <a:endParaRPr lang="en-BE" dirty="0"/>
          </a:p>
          <a:p>
            <a:r>
              <a:rPr lang="en-BE" dirty="0"/>
              <a:t>Let’s have a look at each sub-question</a:t>
            </a:r>
          </a:p>
        </p:txBody>
      </p:sp>
      <p:sp>
        <p:nvSpPr>
          <p:cNvPr id="4" name="Slide Number Placeholder 3"/>
          <p:cNvSpPr>
            <a:spLocks noGrp="1"/>
          </p:cNvSpPr>
          <p:nvPr>
            <p:ph type="sldNum" sz="quarter" idx="5"/>
          </p:nvPr>
        </p:nvSpPr>
        <p:spPr/>
        <p:txBody>
          <a:bodyPr/>
          <a:lstStyle/>
          <a:p>
            <a:fld id="{D3708CDE-9FCD-9944-BEF1-55CB1807006E}" type="slidenum">
              <a:rPr lang="en-BE" smtClean="0"/>
              <a:t>29</a:t>
            </a:fld>
            <a:endParaRPr lang="en-BE"/>
          </a:p>
        </p:txBody>
      </p:sp>
    </p:spTree>
    <p:extLst>
      <p:ext uri="{BB962C8B-B14F-4D97-AF65-F5344CB8AC3E}">
        <p14:creationId xmlns:p14="http://schemas.microsoft.com/office/powerpoint/2010/main" val="113283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t>
            </a:r>
          </a:p>
        </p:txBody>
      </p:sp>
      <p:sp>
        <p:nvSpPr>
          <p:cNvPr id="4" name="Slide Number Placeholder 3"/>
          <p:cNvSpPr>
            <a:spLocks noGrp="1"/>
          </p:cNvSpPr>
          <p:nvPr>
            <p:ph type="sldNum" sz="quarter" idx="5"/>
          </p:nvPr>
        </p:nvSpPr>
        <p:spPr/>
        <p:txBody>
          <a:bodyPr/>
          <a:lstStyle/>
          <a:p>
            <a:fld id="{D3708CDE-9FCD-9944-BEF1-55CB1807006E}" type="slidenum">
              <a:rPr lang="en-BE" smtClean="0"/>
              <a:t>3</a:t>
            </a:fld>
            <a:endParaRPr lang="en-BE"/>
          </a:p>
        </p:txBody>
      </p:sp>
    </p:spTree>
    <p:extLst>
      <p:ext uri="{BB962C8B-B14F-4D97-AF65-F5344CB8AC3E}">
        <p14:creationId xmlns:p14="http://schemas.microsoft.com/office/powerpoint/2010/main" val="164732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E" sz="1200" kern="1200" dirty="0">
                <a:solidFill>
                  <a:schemeClr val="tx1"/>
                </a:solidFill>
                <a:effectLst/>
                <a:latin typeface="+mn-lt"/>
                <a:ea typeface="+mn-ea"/>
                <a:cs typeface="+mn-cs"/>
              </a:rPr>
              <a:t>Self-consumption behavior (how often people change electricity consumption to match their own solar output) </a:t>
            </a:r>
            <a:r>
              <a:rPr lang="en-BE" sz="1200" kern="1200" dirty="0">
                <a:solidFill>
                  <a:schemeClr val="tx1"/>
                </a:solidFill>
                <a:effectLst/>
                <a:latin typeface="+mn-lt"/>
                <a:ea typeface="+mn-ea"/>
                <a:cs typeface="+mn-cs"/>
                <a:sym typeface="Wingdings" pitchFamily="2" charset="2"/>
              </a:rPr>
              <a:t></a:t>
            </a:r>
            <a:r>
              <a:rPr lang="en-BE" sz="1200" kern="1200" dirty="0">
                <a:solidFill>
                  <a:schemeClr val="tx1"/>
                </a:solidFill>
                <a:effectLst/>
                <a:latin typeface="+mn-lt"/>
                <a:ea typeface="+mn-ea"/>
                <a:cs typeface="+mn-cs"/>
              </a:rPr>
              <a:t> People in energy sharing arrangements are more likely to adjust their electricity use to match their solar production (statistically significant at p &lt; 0.05) in comparison with non-members. The effect size (Cohen’s d = 0.3) is small to moderate, so while the effect is not huge, it is meaningful.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verschil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tussen</a:t>
            </a:r>
            <a:r>
              <a:rPr lang="en-GB" sz="1200" b="0" i="0" u="none" strike="noStrike" kern="1200" dirty="0">
                <a:solidFill>
                  <a:schemeClr val="tx1"/>
                </a:solidFill>
                <a:effectLst/>
                <a:latin typeface="+mn-lt"/>
                <a:ea typeface="+mn-ea"/>
                <a:cs typeface="+mn-cs"/>
              </a:rPr>
              <a:t> de twee </a:t>
            </a:r>
            <a:r>
              <a:rPr lang="en-GB" sz="1200" b="0" i="0" u="none" strike="noStrike" kern="1200" dirty="0" err="1">
                <a:solidFill>
                  <a:schemeClr val="tx1"/>
                </a:solidFill>
                <a:effectLst/>
                <a:latin typeface="+mn-lt"/>
                <a:ea typeface="+mn-ea"/>
                <a:cs typeface="+mn-cs"/>
              </a:rPr>
              <a:t>groepsgemiddelden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bedraagt</a:t>
            </a:r>
            <a:r>
              <a:rPr lang="en-GB" sz="1200" b="0" i="0" u="none" strike="noStrike" kern="1200" dirty="0">
                <a:solidFill>
                  <a:schemeClr val="tx1"/>
                </a:solidFill>
                <a:effectLst/>
                <a:latin typeface="+mn-lt"/>
                <a:ea typeface="+mn-ea"/>
                <a:cs typeface="+mn-cs"/>
              </a:rPr>
              <a:t> 0.3 </a:t>
            </a:r>
            <a:r>
              <a:rPr lang="en-GB" sz="1200" b="0" i="0" u="none" strike="noStrike" kern="1200" dirty="0" err="1">
                <a:solidFill>
                  <a:schemeClr val="tx1"/>
                </a:solidFill>
                <a:effectLst/>
                <a:latin typeface="+mn-lt"/>
                <a:ea typeface="+mn-ea"/>
                <a:cs typeface="+mn-cs"/>
              </a:rPr>
              <a:t>standaarddeviaties</a:t>
            </a:r>
            <a:r>
              <a:rPr lang="en-GB" sz="1200" b="0" i="0" u="none" strike="noStrike" kern="1200" dirty="0">
                <a:solidFill>
                  <a:schemeClr val="tx1"/>
                </a:solidFill>
                <a:effectLst/>
                <a:latin typeface="+mn-lt"/>
                <a:ea typeface="+mn-ea"/>
                <a:cs typeface="+mn-cs"/>
              </a:rPr>
              <a:t>.</a:t>
            </a:r>
            <a:endParaRPr lang="en-BE" sz="1200" kern="1200" dirty="0">
              <a:solidFill>
                <a:schemeClr val="tx1"/>
              </a:solidFill>
              <a:effectLst/>
              <a:latin typeface="+mn-lt"/>
              <a:ea typeface="+mn-ea"/>
              <a:cs typeface="+mn-cs"/>
            </a:endParaRP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30</a:t>
            </a:fld>
            <a:endParaRPr lang="en-BE"/>
          </a:p>
        </p:txBody>
      </p:sp>
    </p:spTree>
    <p:extLst>
      <p:ext uri="{BB962C8B-B14F-4D97-AF65-F5344CB8AC3E}">
        <p14:creationId xmlns:p14="http://schemas.microsoft.com/office/powerpoint/2010/main" val="1265462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D0512-BC15-423B-4390-836870EC3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AA3A5-319E-E714-C0D9-DB89F1026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3DF03-8083-E56C-71AE-4BCA9E2B4F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r>
              <a:rPr lang="en-GB" dirty="0">
                <a:sym typeface="Wingdings" pitchFamily="2" charset="2"/>
              </a:rPr>
              <a:t> </a:t>
            </a:r>
            <a:r>
              <a:rPr lang="en-GB" dirty="0"/>
              <a:t>we don't have good evidence (=no significant effect) that energy sharing has an effect on paying attention to the timing of electricity use</a:t>
            </a:r>
            <a:endParaRPr lang="en-BE" dirty="0"/>
          </a:p>
        </p:txBody>
      </p:sp>
      <p:sp>
        <p:nvSpPr>
          <p:cNvPr id="4" name="Slide Number Placeholder 3">
            <a:extLst>
              <a:ext uri="{FF2B5EF4-FFF2-40B4-BE49-F238E27FC236}">
                <a16:creationId xmlns:a16="http://schemas.microsoft.com/office/drawing/2014/main" id="{2933F08F-DA7D-FDE9-61CD-91A64880692A}"/>
              </a:ext>
            </a:extLst>
          </p:cNvPr>
          <p:cNvSpPr>
            <a:spLocks noGrp="1"/>
          </p:cNvSpPr>
          <p:nvPr>
            <p:ph type="sldNum" sz="quarter" idx="5"/>
          </p:nvPr>
        </p:nvSpPr>
        <p:spPr/>
        <p:txBody>
          <a:bodyPr/>
          <a:lstStyle/>
          <a:p>
            <a:fld id="{D3708CDE-9FCD-9944-BEF1-55CB1807006E}" type="slidenum">
              <a:rPr lang="en-BE" smtClean="0"/>
              <a:t>31</a:t>
            </a:fld>
            <a:endParaRPr lang="en-BE"/>
          </a:p>
        </p:txBody>
      </p:sp>
    </p:spTree>
    <p:extLst>
      <p:ext uri="{BB962C8B-B14F-4D97-AF65-F5344CB8AC3E}">
        <p14:creationId xmlns:p14="http://schemas.microsoft.com/office/powerpoint/2010/main" val="3447210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CFE1-C57D-4866-BF9A-290174704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9E3C6-5192-2EC9-EA16-81CE50D4A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202FA-5177-3B1A-DC8A-F49606B17D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E" sz="1200" kern="1200" dirty="0">
                <a:solidFill>
                  <a:schemeClr val="tx1"/>
                </a:solidFill>
                <a:effectLst/>
                <a:latin typeface="+mn-lt"/>
                <a:ea typeface="+mn-ea"/>
                <a:cs typeface="+mn-cs"/>
              </a:rPr>
              <a:t>Appliance-specific flexibility </a:t>
            </a:r>
            <a:r>
              <a:rPr lang="en-BE" sz="1200" kern="1200" dirty="0">
                <a:solidFill>
                  <a:schemeClr val="tx1"/>
                </a:solidFill>
                <a:effectLst/>
                <a:latin typeface="+mn-lt"/>
                <a:ea typeface="+mn-ea"/>
                <a:cs typeface="+mn-cs"/>
                <a:sym typeface="Wingdings" pitchFamily="2" charset="2"/>
              </a:rPr>
              <a:t></a:t>
            </a:r>
            <a:r>
              <a:rPr lang="en-B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also explored whether there is</a:t>
            </a:r>
            <a:r>
              <a:rPr lang="en-BE" sz="1200" kern="1200" dirty="0">
                <a:solidFill>
                  <a:schemeClr val="tx1"/>
                </a:solidFill>
                <a:effectLst/>
                <a:latin typeface="+mn-lt"/>
                <a:ea typeface="+mn-ea"/>
                <a:cs typeface="+mn-cs"/>
              </a:rPr>
              <a:t> a difference in the use of specific appliances.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found that EC members have a higher propensity for off-peak usage for all </a:t>
            </a:r>
            <a:r>
              <a:rPr lang="en-US" sz="1200" u="sng" kern="1200" dirty="0">
                <a:solidFill>
                  <a:schemeClr val="tx1"/>
                </a:solidFill>
                <a:effectLst/>
                <a:latin typeface="+mn-lt"/>
                <a:ea typeface="+mn-ea"/>
                <a:cs typeface="+mn-cs"/>
              </a:rPr>
              <a:t>except for cooking</a:t>
            </a:r>
            <a:r>
              <a:rPr lang="en-US" sz="1200" kern="1200" dirty="0">
                <a:solidFill>
                  <a:schemeClr val="tx1"/>
                </a:solidFill>
                <a:effectLst/>
                <a:latin typeface="+mn-lt"/>
                <a:ea typeface="+mn-ea"/>
                <a:cs typeface="+mn-cs"/>
              </a:rPr>
              <a:t>, though only two are significant at the 10% level (=90% chance that this is a real effect seen in the wider population)</a:t>
            </a: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endParaRPr lang="en-BE" dirty="0"/>
          </a:p>
        </p:txBody>
      </p:sp>
      <p:sp>
        <p:nvSpPr>
          <p:cNvPr id="4" name="Slide Number Placeholder 3">
            <a:extLst>
              <a:ext uri="{FF2B5EF4-FFF2-40B4-BE49-F238E27FC236}">
                <a16:creationId xmlns:a16="http://schemas.microsoft.com/office/drawing/2014/main" id="{CB783322-EEFF-9A8F-14BD-6796D480D08D}"/>
              </a:ext>
            </a:extLst>
          </p:cNvPr>
          <p:cNvSpPr>
            <a:spLocks noGrp="1"/>
          </p:cNvSpPr>
          <p:nvPr>
            <p:ph type="sldNum" sz="quarter" idx="5"/>
          </p:nvPr>
        </p:nvSpPr>
        <p:spPr/>
        <p:txBody>
          <a:bodyPr/>
          <a:lstStyle/>
          <a:p>
            <a:fld id="{D3708CDE-9FCD-9944-BEF1-55CB1807006E}" type="slidenum">
              <a:rPr lang="en-BE" smtClean="0"/>
              <a:t>32</a:t>
            </a:fld>
            <a:endParaRPr lang="en-BE"/>
          </a:p>
        </p:txBody>
      </p:sp>
    </p:spTree>
    <p:extLst>
      <p:ext uri="{BB962C8B-B14F-4D97-AF65-F5344CB8AC3E}">
        <p14:creationId xmlns:p14="http://schemas.microsoft.com/office/powerpoint/2010/main" val="366793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F3D74-D460-10B8-FC2D-3AC4F2A83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E4870-4088-D675-0A3D-0C7C1044E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88618-4E81-0B73-8FA1-0063BC7D10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E" sz="1200" kern="1200" dirty="0">
                <a:solidFill>
                  <a:schemeClr val="tx1"/>
                </a:solidFill>
                <a:effectLst/>
                <a:latin typeface="+mn-lt"/>
                <a:ea typeface="+mn-ea"/>
                <a:cs typeface="+mn-cs"/>
              </a:rPr>
              <a:t>We found significant differences: EC members are more likely than non-members to shift washing machine (55.4% of non-members vs 67.3% of members use it off-peak) and air conditioner (20.8% of non-members vs 45% of members use it off-peak) usage to off-peak times. </a:t>
            </a:r>
            <a:endParaRPr lang="en-BE" dirty="0"/>
          </a:p>
        </p:txBody>
      </p:sp>
      <p:sp>
        <p:nvSpPr>
          <p:cNvPr id="4" name="Slide Number Placeholder 3">
            <a:extLst>
              <a:ext uri="{FF2B5EF4-FFF2-40B4-BE49-F238E27FC236}">
                <a16:creationId xmlns:a16="http://schemas.microsoft.com/office/drawing/2014/main" id="{90A61AD9-7977-39B0-9E25-9CDDDC4858B9}"/>
              </a:ext>
            </a:extLst>
          </p:cNvPr>
          <p:cNvSpPr>
            <a:spLocks noGrp="1"/>
          </p:cNvSpPr>
          <p:nvPr>
            <p:ph type="sldNum" sz="quarter" idx="5"/>
          </p:nvPr>
        </p:nvSpPr>
        <p:spPr/>
        <p:txBody>
          <a:bodyPr/>
          <a:lstStyle/>
          <a:p>
            <a:fld id="{D3708CDE-9FCD-9944-BEF1-55CB1807006E}" type="slidenum">
              <a:rPr lang="en-BE" smtClean="0"/>
              <a:t>33</a:t>
            </a:fld>
            <a:endParaRPr lang="en-BE"/>
          </a:p>
        </p:txBody>
      </p:sp>
    </p:spTree>
    <p:extLst>
      <p:ext uri="{BB962C8B-B14F-4D97-AF65-F5344CB8AC3E}">
        <p14:creationId xmlns:p14="http://schemas.microsoft.com/office/powerpoint/2010/main" val="3760922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06716-1B1C-532B-93C5-3B9F8F486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3535E-6676-E1E8-A430-E25386875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780AD-0460-1C8B-698E-7E72C03346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E" sz="1200" kern="1200" dirty="0">
                <a:solidFill>
                  <a:schemeClr val="tx1"/>
                </a:solidFill>
                <a:effectLst/>
                <a:latin typeface="+mn-lt"/>
                <a:ea typeface="+mn-ea"/>
                <a:cs typeface="+mn-cs"/>
              </a:rPr>
              <a:t>There was no significant difference for other appliances, though trends suggest members may also shift EV charging usage more often, but the evidence isn’t strong enough to be conclusive (likely limited by sample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BE" dirty="0"/>
          </a:p>
        </p:txBody>
      </p:sp>
      <p:sp>
        <p:nvSpPr>
          <p:cNvPr id="4" name="Slide Number Placeholder 3">
            <a:extLst>
              <a:ext uri="{FF2B5EF4-FFF2-40B4-BE49-F238E27FC236}">
                <a16:creationId xmlns:a16="http://schemas.microsoft.com/office/drawing/2014/main" id="{A4335F44-7199-AF94-6590-7AF9C56BCD28}"/>
              </a:ext>
            </a:extLst>
          </p:cNvPr>
          <p:cNvSpPr>
            <a:spLocks noGrp="1"/>
          </p:cNvSpPr>
          <p:nvPr>
            <p:ph type="sldNum" sz="quarter" idx="5"/>
          </p:nvPr>
        </p:nvSpPr>
        <p:spPr/>
        <p:txBody>
          <a:bodyPr/>
          <a:lstStyle/>
          <a:p>
            <a:fld id="{D3708CDE-9FCD-9944-BEF1-55CB1807006E}" type="slidenum">
              <a:rPr lang="en-BE" smtClean="0"/>
              <a:t>34</a:t>
            </a:fld>
            <a:endParaRPr lang="en-BE"/>
          </a:p>
        </p:txBody>
      </p:sp>
    </p:spTree>
    <p:extLst>
      <p:ext uri="{BB962C8B-B14F-4D97-AF65-F5344CB8AC3E}">
        <p14:creationId xmlns:p14="http://schemas.microsoft.com/office/powerpoint/2010/main" val="913180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t>
            </a:r>
          </a:p>
        </p:txBody>
      </p:sp>
      <p:sp>
        <p:nvSpPr>
          <p:cNvPr id="4" name="Slide Number Placeholder 3"/>
          <p:cNvSpPr>
            <a:spLocks noGrp="1"/>
          </p:cNvSpPr>
          <p:nvPr>
            <p:ph type="sldNum" sz="quarter" idx="5"/>
          </p:nvPr>
        </p:nvSpPr>
        <p:spPr/>
        <p:txBody>
          <a:bodyPr/>
          <a:lstStyle/>
          <a:p>
            <a:fld id="{D3708CDE-9FCD-9944-BEF1-55CB1807006E}" type="slidenum">
              <a:rPr lang="en-BE" smtClean="0"/>
              <a:t>35</a:t>
            </a:fld>
            <a:endParaRPr lang="en-BE"/>
          </a:p>
        </p:txBody>
      </p:sp>
    </p:spTree>
    <p:extLst>
      <p:ext uri="{BB962C8B-B14F-4D97-AF65-F5344CB8AC3E}">
        <p14:creationId xmlns:p14="http://schemas.microsoft.com/office/powerpoint/2010/main" val="1755725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US" dirty="0"/>
          </a:p>
          <a:p>
            <a:endParaRPr lang="en-US" dirty="0"/>
          </a:p>
          <a:p>
            <a:r>
              <a:rPr lang="en-US" dirty="0"/>
              <a:t>Remember: It is difficult to say more about the barriers the size of the sample</a:t>
            </a:r>
          </a:p>
        </p:txBody>
      </p:sp>
      <p:sp>
        <p:nvSpPr>
          <p:cNvPr id="4" name="Slide Number Placeholder 3"/>
          <p:cNvSpPr>
            <a:spLocks noGrp="1"/>
          </p:cNvSpPr>
          <p:nvPr>
            <p:ph type="sldNum" sz="quarter" idx="5"/>
          </p:nvPr>
        </p:nvSpPr>
        <p:spPr/>
        <p:txBody>
          <a:bodyPr/>
          <a:lstStyle/>
          <a:p>
            <a:fld id="{D3708CDE-9FCD-9944-BEF1-55CB1807006E}" type="slidenum">
              <a:rPr lang="en-BE" smtClean="0"/>
              <a:t>36</a:t>
            </a:fld>
            <a:endParaRPr lang="en-BE"/>
          </a:p>
        </p:txBody>
      </p:sp>
    </p:spTree>
    <p:extLst>
      <p:ext uri="{BB962C8B-B14F-4D97-AF65-F5344CB8AC3E}">
        <p14:creationId xmlns:p14="http://schemas.microsoft.com/office/powerpoint/2010/main" val="3460276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a:p>
            <a:pPr marL="171450" indent="-171450">
              <a:buFontTx/>
              <a:buChar char="-"/>
            </a:pPr>
            <a:r>
              <a:rPr lang="en-BE" dirty="0"/>
              <a:t>We learned that EC members are more likely to align their energy use with their solar power than non-members (moderate effect)</a:t>
            </a:r>
          </a:p>
          <a:p>
            <a:pPr marL="171450" indent="-171450">
              <a:buFontTx/>
              <a:buChar char="-"/>
            </a:pPr>
            <a:r>
              <a:rPr lang="en-BE" dirty="0"/>
              <a:t>EC members use their AC and washing machine more often during off-peak </a:t>
            </a:r>
            <a:r>
              <a:rPr lang="en-GB" dirty="0"/>
              <a:t>h</a:t>
            </a:r>
            <a:r>
              <a:rPr lang="en-BE" dirty="0"/>
              <a:t>ours than non-members</a:t>
            </a:r>
          </a:p>
          <a:p>
            <a:pPr marL="171450" indent="-171450">
              <a:buFontTx/>
              <a:buChar char="-"/>
            </a:pPr>
            <a:endParaRPr lang="en-BE" dirty="0"/>
          </a:p>
          <a:p>
            <a:pPr marL="171450" indent="-171450">
              <a:buFontTx/>
              <a:buChar char="-"/>
            </a:pPr>
            <a:endParaRPr lang="en-BE" dirty="0"/>
          </a:p>
          <a:p>
            <a:pPr marL="171450" indent="-171450">
              <a:buFontTx/>
              <a:buChar char="-"/>
            </a:pPr>
            <a:r>
              <a:rPr lang="en-BE" dirty="0"/>
              <a:t>Respondents are very interested in energy sharing and membership wan increase if there is more AWARENESS</a:t>
            </a:r>
          </a:p>
        </p:txBody>
      </p:sp>
      <p:sp>
        <p:nvSpPr>
          <p:cNvPr id="4" name="Slide Number Placeholder 3"/>
          <p:cNvSpPr>
            <a:spLocks noGrp="1"/>
          </p:cNvSpPr>
          <p:nvPr>
            <p:ph type="sldNum" sz="quarter" idx="5"/>
          </p:nvPr>
        </p:nvSpPr>
        <p:spPr/>
        <p:txBody>
          <a:bodyPr/>
          <a:lstStyle/>
          <a:p>
            <a:fld id="{D3708CDE-9FCD-9944-BEF1-55CB1807006E}" type="slidenum">
              <a:rPr lang="en-BE" smtClean="0"/>
              <a:t>37</a:t>
            </a:fld>
            <a:endParaRPr lang="en-BE"/>
          </a:p>
        </p:txBody>
      </p:sp>
    </p:spTree>
    <p:extLst>
      <p:ext uri="{BB962C8B-B14F-4D97-AF65-F5344CB8AC3E}">
        <p14:creationId xmlns:p14="http://schemas.microsoft.com/office/powerpoint/2010/main" val="2595792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t>
            </a:r>
          </a:p>
        </p:txBody>
      </p:sp>
      <p:sp>
        <p:nvSpPr>
          <p:cNvPr id="4" name="Slide Number Placeholder 3"/>
          <p:cNvSpPr>
            <a:spLocks noGrp="1"/>
          </p:cNvSpPr>
          <p:nvPr>
            <p:ph type="sldNum" sz="quarter" idx="5"/>
          </p:nvPr>
        </p:nvSpPr>
        <p:spPr/>
        <p:txBody>
          <a:bodyPr/>
          <a:lstStyle/>
          <a:p>
            <a:fld id="{D3708CDE-9FCD-9944-BEF1-55CB1807006E}" type="slidenum">
              <a:rPr lang="en-BE" smtClean="0"/>
              <a:t>38</a:t>
            </a:fld>
            <a:endParaRPr lang="en-BE"/>
          </a:p>
        </p:txBody>
      </p:sp>
    </p:spTree>
    <p:extLst>
      <p:ext uri="{BB962C8B-B14F-4D97-AF65-F5344CB8AC3E}">
        <p14:creationId xmlns:p14="http://schemas.microsoft.com/office/powerpoint/2010/main" val="1209817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(MAIRA)</a:t>
            </a:r>
          </a:p>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39</a:t>
            </a:fld>
            <a:endParaRPr lang="en-BE"/>
          </a:p>
        </p:txBody>
      </p:sp>
    </p:spTree>
    <p:extLst>
      <p:ext uri="{BB962C8B-B14F-4D97-AF65-F5344CB8AC3E}">
        <p14:creationId xmlns:p14="http://schemas.microsoft.com/office/powerpoint/2010/main" val="153569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A1A-1FA3-16B8-9AB5-F42A3B1D9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B4C7-675F-EEBF-1DC3-C3A591C0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770-ECFD-1B16-9469-4CFEDFA3D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Idea is to build off of this research to find the most important motivations and perhaps to expand the list of benefits of energy sharing.</a:t>
            </a:r>
            <a:endParaRPr lang="en-BE" b="0" dirty="0"/>
          </a:p>
        </p:txBody>
      </p:sp>
      <p:sp>
        <p:nvSpPr>
          <p:cNvPr id="4" name="Slide Number Placeholder 3">
            <a:extLst>
              <a:ext uri="{FF2B5EF4-FFF2-40B4-BE49-F238E27FC236}">
                <a16:creationId xmlns:a16="http://schemas.microsoft.com/office/drawing/2014/main" id="{8FCCC119-51F5-AE7E-5401-4EF9464BF5D1}"/>
              </a:ext>
            </a:extLst>
          </p:cNvPr>
          <p:cNvSpPr>
            <a:spLocks noGrp="1"/>
          </p:cNvSpPr>
          <p:nvPr>
            <p:ph type="sldNum" sz="quarter" idx="5"/>
          </p:nvPr>
        </p:nvSpPr>
        <p:spPr/>
        <p:txBody>
          <a:bodyPr/>
          <a:lstStyle/>
          <a:p>
            <a:fld id="{D3708CDE-9FCD-9944-BEF1-55CB1807006E}" type="slidenum">
              <a:rPr lang="en-BE" smtClean="0"/>
              <a:t>4</a:t>
            </a:fld>
            <a:endParaRPr lang="en-BE"/>
          </a:p>
        </p:txBody>
      </p:sp>
    </p:spTree>
    <p:extLst>
      <p:ext uri="{BB962C8B-B14F-4D97-AF65-F5344CB8AC3E}">
        <p14:creationId xmlns:p14="http://schemas.microsoft.com/office/powerpoint/2010/main" val="159345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E9F69-A917-718D-9CA0-06BA1A37E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C52D0-7CFD-76AE-5FC0-F0803EC9E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B06A9-A06C-76D7-03D3-78AC8E303A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407526E-71CF-09DF-3105-40673791537C}"/>
              </a:ext>
            </a:extLst>
          </p:cNvPr>
          <p:cNvSpPr>
            <a:spLocks noGrp="1"/>
          </p:cNvSpPr>
          <p:nvPr>
            <p:ph type="sldNum" sz="quarter" idx="5"/>
          </p:nvPr>
        </p:nvSpPr>
        <p:spPr/>
        <p:txBody>
          <a:bodyPr/>
          <a:lstStyle/>
          <a:p>
            <a:fld id="{D3708CDE-9FCD-9944-BEF1-55CB1807006E}" type="slidenum">
              <a:rPr lang="en-BE" smtClean="0"/>
              <a:t>40</a:t>
            </a:fld>
            <a:endParaRPr lang="en-BE"/>
          </a:p>
        </p:txBody>
      </p:sp>
    </p:spTree>
    <p:extLst>
      <p:ext uri="{BB962C8B-B14F-4D97-AF65-F5344CB8AC3E}">
        <p14:creationId xmlns:p14="http://schemas.microsoft.com/office/powerpoint/2010/main" val="3386019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7A3DB-EBFD-B94F-A6CD-6DFDC7030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520E8-735E-A5DC-77CD-7694DDD24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43B1B-E3A6-6923-F8A2-0BDEFF1A72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4D17ADD-0378-1584-8913-6145FAE07BEB}"/>
              </a:ext>
            </a:extLst>
          </p:cNvPr>
          <p:cNvSpPr>
            <a:spLocks noGrp="1"/>
          </p:cNvSpPr>
          <p:nvPr>
            <p:ph type="sldNum" sz="quarter" idx="5"/>
          </p:nvPr>
        </p:nvSpPr>
        <p:spPr/>
        <p:txBody>
          <a:bodyPr/>
          <a:lstStyle/>
          <a:p>
            <a:fld id="{D3708CDE-9FCD-9944-BEF1-55CB1807006E}" type="slidenum">
              <a:rPr lang="en-BE" smtClean="0"/>
              <a:t>41</a:t>
            </a:fld>
            <a:endParaRPr lang="en-BE"/>
          </a:p>
        </p:txBody>
      </p:sp>
    </p:spTree>
    <p:extLst>
      <p:ext uri="{BB962C8B-B14F-4D97-AF65-F5344CB8AC3E}">
        <p14:creationId xmlns:p14="http://schemas.microsoft.com/office/powerpoint/2010/main" val="1086198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3639A-63F8-7E01-F34D-63EA1348A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F63AF-6F02-6BAC-06CD-E6D186FDA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E03FC-5774-0E6C-F421-077EAC0429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D8447E0-43DF-4BF8-4543-580D4A43BF79}"/>
              </a:ext>
            </a:extLst>
          </p:cNvPr>
          <p:cNvSpPr>
            <a:spLocks noGrp="1"/>
          </p:cNvSpPr>
          <p:nvPr>
            <p:ph type="sldNum" sz="quarter" idx="5"/>
          </p:nvPr>
        </p:nvSpPr>
        <p:spPr/>
        <p:txBody>
          <a:bodyPr/>
          <a:lstStyle/>
          <a:p>
            <a:fld id="{D3708CDE-9FCD-9944-BEF1-55CB1807006E}" type="slidenum">
              <a:rPr lang="en-BE" smtClean="0"/>
              <a:t>42</a:t>
            </a:fld>
            <a:endParaRPr lang="en-BE"/>
          </a:p>
        </p:txBody>
      </p:sp>
    </p:spTree>
    <p:extLst>
      <p:ext uri="{BB962C8B-B14F-4D97-AF65-F5344CB8AC3E}">
        <p14:creationId xmlns:p14="http://schemas.microsoft.com/office/powerpoint/2010/main" val="136551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94719-D0C9-9BB8-8731-80E39CCA4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ED8A3-60BD-8ED5-8B19-BB1EBC821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4A181-3160-0ACD-015B-DB9392D6CF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7200F9C-4989-5AA7-AE11-0C9F7D24B0A9}"/>
              </a:ext>
            </a:extLst>
          </p:cNvPr>
          <p:cNvSpPr>
            <a:spLocks noGrp="1"/>
          </p:cNvSpPr>
          <p:nvPr>
            <p:ph type="sldNum" sz="quarter" idx="5"/>
          </p:nvPr>
        </p:nvSpPr>
        <p:spPr/>
        <p:txBody>
          <a:bodyPr/>
          <a:lstStyle/>
          <a:p>
            <a:fld id="{D3708CDE-9FCD-9944-BEF1-55CB1807006E}" type="slidenum">
              <a:rPr lang="en-BE" smtClean="0"/>
              <a:t>43</a:t>
            </a:fld>
            <a:endParaRPr lang="en-BE"/>
          </a:p>
        </p:txBody>
      </p:sp>
    </p:spTree>
    <p:extLst>
      <p:ext uri="{BB962C8B-B14F-4D97-AF65-F5344CB8AC3E}">
        <p14:creationId xmlns:p14="http://schemas.microsoft.com/office/powerpoint/2010/main" val="1027227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5439-F833-A4D5-4556-AEBB7700C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3FF0B-2A7D-52C1-CC28-445E3EF5F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F5AC4-7F59-3244-C415-654AFC19A5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AC68048-F89B-E5AC-A96A-DDD042E4C0B0}"/>
              </a:ext>
            </a:extLst>
          </p:cNvPr>
          <p:cNvSpPr>
            <a:spLocks noGrp="1"/>
          </p:cNvSpPr>
          <p:nvPr>
            <p:ph type="sldNum" sz="quarter" idx="5"/>
          </p:nvPr>
        </p:nvSpPr>
        <p:spPr/>
        <p:txBody>
          <a:bodyPr/>
          <a:lstStyle/>
          <a:p>
            <a:fld id="{D3708CDE-9FCD-9944-BEF1-55CB1807006E}" type="slidenum">
              <a:rPr lang="en-BE" smtClean="0"/>
              <a:t>44</a:t>
            </a:fld>
            <a:endParaRPr lang="en-BE"/>
          </a:p>
        </p:txBody>
      </p:sp>
    </p:spTree>
    <p:extLst>
      <p:ext uri="{BB962C8B-B14F-4D97-AF65-F5344CB8AC3E}">
        <p14:creationId xmlns:p14="http://schemas.microsoft.com/office/powerpoint/2010/main" val="118395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591A-3E58-B180-7E90-7AE101F62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3EFD8-5DB3-3CBD-B957-B1D7AD2A3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FCEB1-3DEE-84BD-2FE2-B15D388118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C5A42B3-7197-FA26-E773-CC2BEB6AABF7}"/>
              </a:ext>
            </a:extLst>
          </p:cNvPr>
          <p:cNvSpPr>
            <a:spLocks noGrp="1"/>
          </p:cNvSpPr>
          <p:nvPr>
            <p:ph type="sldNum" sz="quarter" idx="5"/>
          </p:nvPr>
        </p:nvSpPr>
        <p:spPr/>
        <p:txBody>
          <a:bodyPr/>
          <a:lstStyle/>
          <a:p>
            <a:fld id="{D3708CDE-9FCD-9944-BEF1-55CB1807006E}" type="slidenum">
              <a:rPr lang="en-BE" smtClean="0"/>
              <a:t>45</a:t>
            </a:fld>
            <a:endParaRPr lang="en-BE"/>
          </a:p>
        </p:txBody>
      </p:sp>
    </p:spTree>
    <p:extLst>
      <p:ext uri="{BB962C8B-B14F-4D97-AF65-F5344CB8AC3E}">
        <p14:creationId xmlns:p14="http://schemas.microsoft.com/office/powerpoint/2010/main" val="48268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F11C-91CC-B0CB-BEA8-A3E67C71A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D9632-9EEC-D853-A9AE-C94F90F11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C9D32-8A9D-B7B8-B146-8504AE1067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EA14514-596B-1C1C-7A98-67396797EAD6}"/>
              </a:ext>
            </a:extLst>
          </p:cNvPr>
          <p:cNvSpPr>
            <a:spLocks noGrp="1"/>
          </p:cNvSpPr>
          <p:nvPr>
            <p:ph type="sldNum" sz="quarter" idx="5"/>
          </p:nvPr>
        </p:nvSpPr>
        <p:spPr/>
        <p:txBody>
          <a:bodyPr/>
          <a:lstStyle/>
          <a:p>
            <a:fld id="{D3708CDE-9FCD-9944-BEF1-55CB1807006E}" type="slidenum">
              <a:rPr lang="en-BE" smtClean="0"/>
              <a:t>46</a:t>
            </a:fld>
            <a:endParaRPr lang="en-BE"/>
          </a:p>
        </p:txBody>
      </p:sp>
    </p:spTree>
    <p:extLst>
      <p:ext uri="{BB962C8B-B14F-4D97-AF65-F5344CB8AC3E}">
        <p14:creationId xmlns:p14="http://schemas.microsoft.com/office/powerpoint/2010/main" val="3045507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D3708CDE-9FCD-9944-BEF1-55CB1807006E}" type="slidenum">
              <a:rPr lang="en-BE" smtClean="0"/>
              <a:t>47</a:t>
            </a:fld>
            <a:endParaRPr lang="en-BE"/>
          </a:p>
        </p:txBody>
      </p:sp>
    </p:spTree>
    <p:extLst>
      <p:ext uri="{BB962C8B-B14F-4D97-AF65-F5344CB8AC3E}">
        <p14:creationId xmlns:p14="http://schemas.microsoft.com/office/powerpoint/2010/main" val="320294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A1A-1FA3-16B8-9AB5-F42A3B1D9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B4C7-675F-EEBF-1DC3-C3A591C0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770-ECFD-1B16-9469-4CFEDFA3D5E0}"/>
              </a:ext>
            </a:extLst>
          </p:cNvPr>
          <p:cNvSpPr>
            <a:spLocks noGrp="1"/>
          </p:cNvSpPr>
          <p:nvPr>
            <p:ph type="body" idx="1"/>
          </p:nvPr>
        </p:nvSpPr>
        <p:spPr/>
        <p:txBody>
          <a:bodyPr/>
          <a:lstStyle/>
          <a:p>
            <a:r>
              <a:rPr lang="en-US" b="1" dirty="0"/>
              <a:t>Policy design &amp; incentives</a:t>
            </a:r>
            <a:endParaRPr lang="en-US" dirty="0"/>
          </a:p>
          <a:p>
            <a:pPr>
              <a:buFont typeface="Arial" panose="020B0604020202020204" pitchFamily="34" charset="0"/>
              <a:buChar char="•"/>
            </a:pPr>
            <a:r>
              <a:rPr lang="en-US" dirty="0"/>
              <a:t>Policymakers need to know whether people are motivated mainly by cost savings, environmental goals, or community belonging. This helps target subsidies, regulations, or awareness campaigns to what actually drives adoption.</a:t>
            </a:r>
          </a:p>
          <a:p>
            <a:r>
              <a:rPr lang="en-US" b="1" dirty="0"/>
              <a:t>Tailored communication strategies</a:t>
            </a:r>
            <a:endParaRPr lang="en-US" dirty="0"/>
          </a:p>
          <a:p>
            <a:pPr>
              <a:buFont typeface="Arial" panose="020B0604020202020204" pitchFamily="34" charset="0"/>
              <a:buChar char="•"/>
            </a:pPr>
            <a:r>
              <a:rPr lang="en-US" dirty="0"/>
              <a:t>If financial motives dominate, communication should stress savings and returns.</a:t>
            </a:r>
          </a:p>
          <a:p>
            <a:pPr>
              <a:buFont typeface="Arial" panose="020B0604020202020204" pitchFamily="34" charset="0"/>
              <a:buChar char="•"/>
            </a:pPr>
            <a:r>
              <a:rPr lang="en-US" dirty="0"/>
              <a:t>If environmental or social motives matter more, messages should highlight carbon reduction and community benefits.</a:t>
            </a:r>
          </a:p>
          <a:p>
            <a:r>
              <a:rPr lang="en-US" b="1" dirty="0"/>
              <a:t>Community recruitment &amp; retention</a:t>
            </a:r>
            <a:endParaRPr lang="en-US" dirty="0"/>
          </a:p>
          <a:p>
            <a:pPr>
              <a:buFont typeface="Arial" panose="020B0604020202020204" pitchFamily="34" charset="0"/>
              <a:buChar char="•"/>
            </a:pPr>
            <a:r>
              <a:rPr lang="en-US" dirty="0"/>
              <a:t>Energy communities and local initiatives can design recruitment strategies based on the top motivators.</a:t>
            </a:r>
          </a:p>
          <a:p>
            <a:pPr>
              <a:buFont typeface="Arial" panose="020B0604020202020204" pitchFamily="34" charset="0"/>
              <a:buChar char="•"/>
            </a:pPr>
            <a:r>
              <a:rPr lang="en-US" dirty="0"/>
              <a:t>Understanding drivers helps them keep members engaged and reduce dropout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p:txBody>
      </p:sp>
      <p:sp>
        <p:nvSpPr>
          <p:cNvPr id="4" name="Slide Number Placeholder 3">
            <a:extLst>
              <a:ext uri="{FF2B5EF4-FFF2-40B4-BE49-F238E27FC236}">
                <a16:creationId xmlns:a16="http://schemas.microsoft.com/office/drawing/2014/main" id="{8FCCC119-51F5-AE7E-5401-4EF9464BF5D1}"/>
              </a:ext>
            </a:extLst>
          </p:cNvPr>
          <p:cNvSpPr>
            <a:spLocks noGrp="1"/>
          </p:cNvSpPr>
          <p:nvPr>
            <p:ph type="sldNum" sz="quarter" idx="5"/>
          </p:nvPr>
        </p:nvSpPr>
        <p:spPr/>
        <p:txBody>
          <a:bodyPr/>
          <a:lstStyle/>
          <a:p>
            <a:fld id="{D3708CDE-9FCD-9944-BEF1-55CB1807006E}" type="slidenum">
              <a:rPr lang="en-BE" smtClean="0"/>
              <a:t>5</a:t>
            </a:fld>
            <a:endParaRPr lang="en-BE"/>
          </a:p>
        </p:txBody>
      </p:sp>
    </p:spTree>
    <p:extLst>
      <p:ext uri="{BB962C8B-B14F-4D97-AF65-F5344CB8AC3E}">
        <p14:creationId xmlns:p14="http://schemas.microsoft.com/office/powerpoint/2010/main" val="284088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A1A-1FA3-16B8-9AB5-F42A3B1D9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B4C7-675F-EEBF-1DC3-C3A591C0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770-ECFD-1B16-9469-4CFEDFA3D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These are some of the (expected) benefits of energy sharing projects, but we were particularly interested 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b="1" dirty="0"/>
              <a:t>which of these benefits drive</a:t>
            </a:r>
            <a:r>
              <a:rPr lang="en-GB" b="1" dirty="0"/>
              <a:t>s</a:t>
            </a:r>
            <a:r>
              <a:rPr lang="en-BE" b="1" dirty="0"/>
              <a:t> people to join E</a:t>
            </a:r>
            <a:r>
              <a:rPr lang="en-GB" b="1" dirty="0"/>
              <a: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does being an EC member make you change your energy consumption behaviour? </a:t>
            </a:r>
            <a:r>
              <a:rPr lang="en-GB" b="0" dirty="0"/>
              <a:t>(link to second research question)</a:t>
            </a:r>
            <a:endParaRPr lang="en-BE" b="0" dirty="0"/>
          </a:p>
        </p:txBody>
      </p:sp>
      <p:sp>
        <p:nvSpPr>
          <p:cNvPr id="4" name="Slide Number Placeholder 3">
            <a:extLst>
              <a:ext uri="{FF2B5EF4-FFF2-40B4-BE49-F238E27FC236}">
                <a16:creationId xmlns:a16="http://schemas.microsoft.com/office/drawing/2014/main" id="{8FCCC119-51F5-AE7E-5401-4EF9464BF5D1}"/>
              </a:ext>
            </a:extLst>
          </p:cNvPr>
          <p:cNvSpPr>
            <a:spLocks noGrp="1"/>
          </p:cNvSpPr>
          <p:nvPr>
            <p:ph type="sldNum" sz="quarter" idx="5"/>
          </p:nvPr>
        </p:nvSpPr>
        <p:spPr/>
        <p:txBody>
          <a:bodyPr/>
          <a:lstStyle/>
          <a:p>
            <a:fld id="{D3708CDE-9FCD-9944-BEF1-55CB1807006E}" type="slidenum">
              <a:rPr lang="en-BE" smtClean="0"/>
              <a:t>6</a:t>
            </a:fld>
            <a:endParaRPr lang="en-BE"/>
          </a:p>
        </p:txBody>
      </p:sp>
    </p:spTree>
    <p:extLst>
      <p:ext uri="{BB962C8B-B14F-4D97-AF65-F5344CB8AC3E}">
        <p14:creationId xmlns:p14="http://schemas.microsoft.com/office/powerpoint/2010/main" val="371997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A1A-1FA3-16B8-9AB5-F42A3B1D9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B4C7-675F-EEBF-1DC3-C3A591C0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770-ECFD-1B16-9469-4CFEDFA3D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These are some of the (expected) benefits of energy sharing projects, but we were particularly interested 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b="1" dirty="0"/>
              <a:t>which of these benefits drive</a:t>
            </a:r>
            <a:r>
              <a:rPr lang="en-GB" b="1" dirty="0"/>
              <a:t>s</a:t>
            </a:r>
            <a:r>
              <a:rPr lang="en-BE" b="1" dirty="0"/>
              <a:t> people to join E</a:t>
            </a:r>
            <a:r>
              <a:rPr lang="en-GB" b="1" dirty="0"/>
              <a: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does being an EC member make you change your energy consumption behaviour? </a:t>
            </a:r>
            <a:r>
              <a:rPr lang="en-GB" b="0" dirty="0"/>
              <a:t>(link to second research question)</a:t>
            </a:r>
            <a:endParaRPr lang="en-BE" b="0" dirty="0"/>
          </a:p>
        </p:txBody>
      </p:sp>
      <p:sp>
        <p:nvSpPr>
          <p:cNvPr id="4" name="Slide Number Placeholder 3">
            <a:extLst>
              <a:ext uri="{FF2B5EF4-FFF2-40B4-BE49-F238E27FC236}">
                <a16:creationId xmlns:a16="http://schemas.microsoft.com/office/drawing/2014/main" id="{8FCCC119-51F5-AE7E-5401-4EF9464BF5D1}"/>
              </a:ext>
            </a:extLst>
          </p:cNvPr>
          <p:cNvSpPr>
            <a:spLocks noGrp="1"/>
          </p:cNvSpPr>
          <p:nvPr>
            <p:ph type="sldNum" sz="quarter" idx="5"/>
          </p:nvPr>
        </p:nvSpPr>
        <p:spPr/>
        <p:txBody>
          <a:bodyPr/>
          <a:lstStyle/>
          <a:p>
            <a:fld id="{D3708CDE-9FCD-9944-BEF1-55CB1807006E}" type="slidenum">
              <a:rPr lang="en-BE" smtClean="0"/>
              <a:t>7</a:t>
            </a:fld>
            <a:endParaRPr lang="en-BE"/>
          </a:p>
        </p:txBody>
      </p:sp>
    </p:spTree>
    <p:extLst>
      <p:ext uri="{BB962C8B-B14F-4D97-AF65-F5344CB8AC3E}">
        <p14:creationId xmlns:p14="http://schemas.microsoft.com/office/powerpoint/2010/main" val="341102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A1A-1FA3-16B8-9AB5-F42A3B1D9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B4C7-675F-EEBF-1DC3-C3A591C0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770-ECFD-1B16-9469-4CFEDFA3D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These are some of the (expected) benefits of energy sharing projects, but we were particularly interested 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b="1" dirty="0"/>
              <a:t>which of these benefits drive</a:t>
            </a:r>
            <a:r>
              <a:rPr lang="en-GB" b="1" dirty="0"/>
              <a:t>s</a:t>
            </a:r>
            <a:r>
              <a:rPr lang="en-BE" b="1" dirty="0"/>
              <a:t> people to join E</a:t>
            </a:r>
            <a:r>
              <a:rPr lang="en-GB" b="1" dirty="0"/>
              <a: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does being an EC member make you change your energy consumption behaviour? </a:t>
            </a:r>
            <a:r>
              <a:rPr lang="en-GB" b="0" dirty="0"/>
              <a:t>(link to second research question)</a:t>
            </a:r>
            <a:endParaRPr lang="en-BE" b="0" dirty="0"/>
          </a:p>
        </p:txBody>
      </p:sp>
      <p:sp>
        <p:nvSpPr>
          <p:cNvPr id="4" name="Slide Number Placeholder 3">
            <a:extLst>
              <a:ext uri="{FF2B5EF4-FFF2-40B4-BE49-F238E27FC236}">
                <a16:creationId xmlns:a16="http://schemas.microsoft.com/office/drawing/2014/main" id="{8FCCC119-51F5-AE7E-5401-4EF9464BF5D1}"/>
              </a:ext>
            </a:extLst>
          </p:cNvPr>
          <p:cNvSpPr>
            <a:spLocks noGrp="1"/>
          </p:cNvSpPr>
          <p:nvPr>
            <p:ph type="sldNum" sz="quarter" idx="5"/>
          </p:nvPr>
        </p:nvSpPr>
        <p:spPr/>
        <p:txBody>
          <a:bodyPr/>
          <a:lstStyle/>
          <a:p>
            <a:fld id="{D3708CDE-9FCD-9944-BEF1-55CB1807006E}" type="slidenum">
              <a:rPr lang="en-BE" smtClean="0"/>
              <a:t>8</a:t>
            </a:fld>
            <a:endParaRPr lang="en-BE"/>
          </a:p>
        </p:txBody>
      </p:sp>
    </p:spTree>
    <p:extLst>
      <p:ext uri="{BB962C8B-B14F-4D97-AF65-F5344CB8AC3E}">
        <p14:creationId xmlns:p14="http://schemas.microsoft.com/office/powerpoint/2010/main" val="427427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A1A-1FA3-16B8-9AB5-F42A3B1D9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B4C7-675F-EEBF-1DC3-C3A591C0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770-ECFD-1B16-9469-4CFEDFA3D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These are some of the (expected) benefits of energy sharing projects, but we were particularly interested 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b="1" dirty="0"/>
              <a:t>which of these benefits drive</a:t>
            </a:r>
            <a:r>
              <a:rPr lang="en-GB" b="1" dirty="0"/>
              <a:t>s</a:t>
            </a:r>
            <a:r>
              <a:rPr lang="en-BE" b="1" dirty="0"/>
              <a:t> people to join E</a:t>
            </a:r>
            <a:r>
              <a:rPr lang="en-GB" b="1" dirty="0"/>
              <a: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does being an EC member make you change your energy consumption behaviour? </a:t>
            </a:r>
            <a:r>
              <a:rPr lang="en-GB" b="0" dirty="0"/>
              <a:t>(link to second research question)</a:t>
            </a:r>
            <a:endParaRPr lang="en-BE" b="0" dirty="0"/>
          </a:p>
        </p:txBody>
      </p:sp>
      <p:sp>
        <p:nvSpPr>
          <p:cNvPr id="4" name="Slide Number Placeholder 3">
            <a:extLst>
              <a:ext uri="{FF2B5EF4-FFF2-40B4-BE49-F238E27FC236}">
                <a16:creationId xmlns:a16="http://schemas.microsoft.com/office/drawing/2014/main" id="{8FCCC119-51F5-AE7E-5401-4EF9464BF5D1}"/>
              </a:ext>
            </a:extLst>
          </p:cNvPr>
          <p:cNvSpPr>
            <a:spLocks noGrp="1"/>
          </p:cNvSpPr>
          <p:nvPr>
            <p:ph type="sldNum" sz="quarter" idx="5"/>
          </p:nvPr>
        </p:nvSpPr>
        <p:spPr/>
        <p:txBody>
          <a:bodyPr/>
          <a:lstStyle/>
          <a:p>
            <a:fld id="{D3708CDE-9FCD-9944-BEF1-55CB1807006E}" type="slidenum">
              <a:rPr lang="en-BE" smtClean="0"/>
              <a:t>9</a:t>
            </a:fld>
            <a:endParaRPr lang="en-BE"/>
          </a:p>
        </p:txBody>
      </p:sp>
    </p:spTree>
    <p:extLst>
      <p:ext uri="{BB962C8B-B14F-4D97-AF65-F5344CB8AC3E}">
        <p14:creationId xmlns:p14="http://schemas.microsoft.com/office/powerpoint/2010/main" val="417193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6367C60C-8FA9-3649-9CBA-9F9D45D2E7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BE" sz="700" b="0" i="0" smtClean="0">
                <a:solidFill>
                  <a:schemeClr val="tx1"/>
                </a:solidFill>
                <a:effectLst/>
                <a:latin typeface="Futura Book" panose="020B0602020204020303" pitchFamily="34" charset="-79"/>
                <a:cs typeface="Futura Book" panose="020B0602020204020303" pitchFamily="34" charset="-79"/>
              </a:defRPr>
            </a:lvl1pPr>
          </a:lstStyle>
          <a:p>
            <a:r>
              <a:rPr lang="nl-BE"/>
              <a:t>00 </a:t>
            </a:r>
            <a:r>
              <a:rPr lang="nl-BE">
                <a:solidFill>
                  <a:srgbClr val="A70A2D"/>
                </a:solidFill>
              </a:rPr>
              <a:t>I</a:t>
            </a:r>
            <a:r>
              <a:rPr lang="nl-BE"/>
              <a:t> naam presentatie</a:t>
            </a:r>
          </a:p>
        </p:txBody>
      </p:sp>
      <p:pic>
        <p:nvPicPr>
          <p:cNvPr id="11" name="Afbeelding 10">
            <a:extLst>
              <a:ext uri="{FF2B5EF4-FFF2-40B4-BE49-F238E27FC236}">
                <a16:creationId xmlns:a16="http://schemas.microsoft.com/office/drawing/2014/main" id="{832F4603-155E-5D46-A059-58DEE4D38CE7}"/>
              </a:ext>
            </a:extLst>
          </p:cNvPr>
          <p:cNvPicPr>
            <a:picLocks noChangeAspect="1"/>
          </p:cNvPicPr>
          <p:nvPr userDrawn="1"/>
        </p:nvPicPr>
        <p:blipFill>
          <a:blip r:embed="rId2"/>
          <a:stretch>
            <a:fillRect/>
          </a:stretch>
        </p:blipFill>
        <p:spPr>
          <a:xfrm>
            <a:off x="2938780" y="3145790"/>
            <a:ext cx="5156200" cy="4508500"/>
          </a:xfrm>
          <a:prstGeom prst="rect">
            <a:avLst/>
          </a:prstGeom>
        </p:spPr>
      </p:pic>
      <p:pic>
        <p:nvPicPr>
          <p:cNvPr id="12" name="Afbeelding 11">
            <a:extLst>
              <a:ext uri="{FF2B5EF4-FFF2-40B4-BE49-F238E27FC236}">
                <a16:creationId xmlns:a16="http://schemas.microsoft.com/office/drawing/2014/main" id="{52B9135A-07F0-7A47-BC87-A7A3157A7A14}"/>
              </a:ext>
            </a:extLst>
          </p:cNvPr>
          <p:cNvPicPr>
            <a:picLocks noChangeAspect="1"/>
          </p:cNvPicPr>
          <p:nvPr userDrawn="1"/>
        </p:nvPicPr>
        <p:blipFill>
          <a:blip r:embed="rId3"/>
          <a:stretch>
            <a:fillRect/>
          </a:stretch>
        </p:blipFill>
        <p:spPr>
          <a:xfrm>
            <a:off x="9812214" y="6139616"/>
            <a:ext cx="1541586" cy="399296"/>
          </a:xfrm>
          <a:prstGeom prst="rect">
            <a:avLst/>
          </a:prstGeom>
        </p:spPr>
      </p:pic>
    </p:spTree>
    <p:extLst>
      <p:ext uri="{BB962C8B-B14F-4D97-AF65-F5344CB8AC3E}">
        <p14:creationId xmlns:p14="http://schemas.microsoft.com/office/powerpoint/2010/main" val="173174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B4AEE-EA93-C641-91AF-B1928DBDA168}"/>
              </a:ext>
            </a:extLst>
          </p:cNvPr>
          <p:cNvSpPr>
            <a:spLocks noGrp="1"/>
          </p:cNvSpPr>
          <p:nvPr>
            <p:ph type="title"/>
          </p:nvPr>
        </p:nvSpPr>
        <p:spPr>
          <a:xfrm>
            <a:off x="838200" y="365125"/>
            <a:ext cx="10515600" cy="1325563"/>
          </a:xfrm>
          <a:prstGeom prst="rect">
            <a:avLst/>
          </a:prstGeom>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194C1B6-F641-4745-A9ED-67AB582819D5}"/>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56A1E91-0BCC-4941-9915-DE4836ABD24F}"/>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5" name="Tijdelijke aanduiding voor voettekst 4">
            <a:extLst>
              <a:ext uri="{FF2B5EF4-FFF2-40B4-BE49-F238E27FC236}">
                <a16:creationId xmlns:a16="http://schemas.microsoft.com/office/drawing/2014/main" id="{08E08D84-2237-9849-932F-E85AE50FAD83}"/>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7EB76FE1-A82E-234C-A411-F81F724026F2}"/>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192972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15064-772F-C141-8A7E-C579C6D52F62}"/>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2C3C2A2-A23A-F74B-BD61-392C1DF454F7}"/>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6891306-3359-374B-9207-7AE1810234A7}"/>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5" name="Tijdelijke aanduiding voor voettekst 4">
            <a:extLst>
              <a:ext uri="{FF2B5EF4-FFF2-40B4-BE49-F238E27FC236}">
                <a16:creationId xmlns:a16="http://schemas.microsoft.com/office/drawing/2014/main" id="{209BC24C-C3F3-E34C-A57C-EAEAB7C20E9C}"/>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358C6FCF-B59B-794F-B99F-49F742D7BFAB}"/>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247977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8F76ACA-E68B-C24B-8D9B-2960B7FFDA9A}"/>
              </a:ext>
            </a:extLst>
          </p:cNvPr>
          <p:cNvSpPr/>
          <p:nvPr userDrawn="1"/>
        </p:nvSpPr>
        <p:spPr>
          <a:xfrm>
            <a:off x="167640" y="157480"/>
            <a:ext cx="11856720" cy="6543040"/>
          </a:xfrm>
          <a:prstGeom prst="rect">
            <a:avLst/>
          </a:prstGeom>
          <a:solidFill>
            <a:srgbClr val="A70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1659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157C4A-68E0-1C46-A1D4-83168E3DAF92}"/>
              </a:ext>
            </a:extLst>
          </p:cNvPr>
          <p:cNvSpPr/>
          <p:nvPr userDrawn="1"/>
        </p:nvSpPr>
        <p:spPr>
          <a:xfrm>
            <a:off x="167640" y="157480"/>
            <a:ext cx="11856720" cy="6543040"/>
          </a:xfrm>
          <a:prstGeom prst="rect">
            <a:avLst/>
          </a:prstGeom>
          <a:solidFill>
            <a:srgbClr val="F3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BD00"/>
              </a:solidFill>
            </a:endParaRPr>
          </a:p>
        </p:txBody>
      </p:sp>
    </p:spTree>
    <p:extLst>
      <p:ext uri="{BB962C8B-B14F-4D97-AF65-F5344CB8AC3E}">
        <p14:creationId xmlns:p14="http://schemas.microsoft.com/office/powerpoint/2010/main" val="97613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A3C9ECA-E2A9-4947-9DB8-187439B58D2D}"/>
              </a:ext>
            </a:extLst>
          </p:cNvPr>
          <p:cNvSpPr/>
          <p:nvPr userDrawn="1"/>
        </p:nvSpPr>
        <p:spPr>
          <a:xfrm>
            <a:off x="167640" y="157480"/>
            <a:ext cx="11856720" cy="654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3BD00"/>
              </a:solidFill>
            </a:endParaRPr>
          </a:p>
        </p:txBody>
      </p:sp>
      <p:pic>
        <p:nvPicPr>
          <p:cNvPr id="11" name="Afbeelding 10">
            <a:extLst>
              <a:ext uri="{FF2B5EF4-FFF2-40B4-BE49-F238E27FC236}">
                <a16:creationId xmlns:a16="http://schemas.microsoft.com/office/drawing/2014/main" id="{3769CF30-760E-0D43-B801-215663686EBA}"/>
              </a:ext>
            </a:extLst>
          </p:cNvPr>
          <p:cNvPicPr>
            <a:picLocks noChangeAspect="1"/>
          </p:cNvPicPr>
          <p:nvPr userDrawn="1"/>
        </p:nvPicPr>
        <p:blipFill>
          <a:blip r:embed="rId2"/>
          <a:stretch>
            <a:fillRect/>
          </a:stretch>
        </p:blipFill>
        <p:spPr>
          <a:xfrm>
            <a:off x="5075288" y="4206240"/>
            <a:ext cx="2041424" cy="528762"/>
          </a:xfrm>
          <a:prstGeom prst="rect">
            <a:avLst/>
          </a:prstGeom>
        </p:spPr>
      </p:pic>
    </p:spTree>
    <p:extLst>
      <p:ext uri="{BB962C8B-B14F-4D97-AF65-F5344CB8AC3E}">
        <p14:creationId xmlns:p14="http://schemas.microsoft.com/office/powerpoint/2010/main" val="254220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A2F7E-C443-E046-8521-FE401A8CB3D4}"/>
              </a:ext>
            </a:extLst>
          </p:cNvPr>
          <p:cNvSpPr>
            <a:spLocks noGrp="1"/>
          </p:cNvSpPr>
          <p:nvPr>
            <p:ph type="title"/>
          </p:nvPr>
        </p:nvSpPr>
        <p:spPr>
          <a:xfrm>
            <a:off x="839788" y="365125"/>
            <a:ext cx="10515600" cy="1325563"/>
          </a:xfrm>
          <a:prstGeom prst="rect">
            <a:avLst/>
          </a:prstGeo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A461496-49A4-C048-B745-FC84C885D1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826BF62-0486-2F41-9C11-915374CDC76D}"/>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F76FE9BB-A50B-1940-A6DA-FDDF9A1757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70AACE-561A-D644-82B6-6BC958331EDF}"/>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6D4DAA6E-2C43-094B-A1AF-BC64CA97BDB0}"/>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8" name="Tijdelijke aanduiding voor voettekst 7">
            <a:extLst>
              <a:ext uri="{FF2B5EF4-FFF2-40B4-BE49-F238E27FC236}">
                <a16:creationId xmlns:a16="http://schemas.microsoft.com/office/drawing/2014/main" id="{5028E1E3-EDD1-9F4D-A640-7DD947DC51FD}"/>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9" name="Tijdelijke aanduiding voor dianummer 8">
            <a:extLst>
              <a:ext uri="{FF2B5EF4-FFF2-40B4-BE49-F238E27FC236}">
                <a16:creationId xmlns:a16="http://schemas.microsoft.com/office/drawing/2014/main" id="{34963291-0A74-0B4D-AABF-CD4BDBC42522}"/>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144117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2CB3B-65A7-C940-B77E-757C9F91179B}"/>
              </a:ext>
            </a:extLst>
          </p:cNvPr>
          <p:cNvSpPr>
            <a:spLocks noGrp="1"/>
          </p:cNvSpPr>
          <p:nvPr>
            <p:ph type="title"/>
          </p:nvPr>
        </p:nvSpPr>
        <p:spPr>
          <a:xfrm>
            <a:off x="838200" y="365125"/>
            <a:ext cx="10515600" cy="1325563"/>
          </a:xfrm>
          <a:prstGeom prst="rect">
            <a:avLst/>
          </a:prstGeom>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E11A433-C955-AE4F-B9BA-391D48FB50FF}"/>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4" name="Tijdelijke aanduiding voor voettekst 3">
            <a:extLst>
              <a:ext uri="{FF2B5EF4-FFF2-40B4-BE49-F238E27FC236}">
                <a16:creationId xmlns:a16="http://schemas.microsoft.com/office/drawing/2014/main" id="{B85105D0-22C0-3145-B640-C5645575EE54}"/>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5" name="Tijdelijke aanduiding voor dianummer 4">
            <a:extLst>
              <a:ext uri="{FF2B5EF4-FFF2-40B4-BE49-F238E27FC236}">
                <a16:creationId xmlns:a16="http://schemas.microsoft.com/office/drawing/2014/main" id="{944606FA-3B93-7644-87DA-A85139048CC8}"/>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318483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E993657-E57C-2745-A6D0-ABE72889D6A5}"/>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3" name="Tijdelijke aanduiding voor voettekst 2">
            <a:extLst>
              <a:ext uri="{FF2B5EF4-FFF2-40B4-BE49-F238E27FC236}">
                <a16:creationId xmlns:a16="http://schemas.microsoft.com/office/drawing/2014/main" id="{BF1A715B-1DFC-134C-A8BB-52A46CF15540}"/>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a:extLst>
              <a:ext uri="{FF2B5EF4-FFF2-40B4-BE49-F238E27FC236}">
                <a16:creationId xmlns:a16="http://schemas.microsoft.com/office/drawing/2014/main" id="{27C78337-93A1-BC43-9D77-B7F9A842127C}"/>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259509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92175-72CF-414C-A78A-357D3A552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787571C-5D82-3B4F-9888-7EEC56EC570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ED216F4-BB1D-FD41-8BF4-D3150194DC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7A2CB78-CE84-AE46-BDD4-D8ECD876AE5C}"/>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6" name="Tijdelijke aanduiding voor voettekst 5">
            <a:extLst>
              <a:ext uri="{FF2B5EF4-FFF2-40B4-BE49-F238E27FC236}">
                <a16:creationId xmlns:a16="http://schemas.microsoft.com/office/drawing/2014/main" id="{26CADF0C-14C9-6649-A7C0-C948523D1D70}"/>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B9B97790-2FDE-014B-84F4-17267CCAA51A}"/>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114522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15E52-7ADE-C647-B118-28E3A55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C1A0241-CC55-FB46-ACE5-2BAA06D0BB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609491E-D838-D445-AEE1-028ECD8B0B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EBB433-A7B3-F148-8488-EECAA69EB110}"/>
              </a:ext>
            </a:extLst>
          </p:cNvPr>
          <p:cNvSpPr>
            <a:spLocks noGrp="1"/>
          </p:cNvSpPr>
          <p:nvPr>
            <p:ph type="dt" sz="half" idx="10"/>
          </p:nvPr>
        </p:nvSpPr>
        <p:spPr/>
        <p:txBody>
          <a:bodyPr/>
          <a:lstStyle/>
          <a:p>
            <a:fld id="{BB449437-A59D-0149-85ED-41B3E69D2FD3}" type="datetimeFigureOut">
              <a:rPr lang="nl-BE" smtClean="0"/>
              <a:t>9/09/2025</a:t>
            </a:fld>
            <a:endParaRPr lang="nl-BE"/>
          </a:p>
        </p:txBody>
      </p:sp>
      <p:sp>
        <p:nvSpPr>
          <p:cNvPr id="6" name="Tijdelijke aanduiding voor voettekst 5">
            <a:extLst>
              <a:ext uri="{FF2B5EF4-FFF2-40B4-BE49-F238E27FC236}">
                <a16:creationId xmlns:a16="http://schemas.microsoft.com/office/drawing/2014/main" id="{EA98E31F-F083-254A-B1BF-93D4F00BAFB6}"/>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320539A5-039C-9A4A-B6C6-A72C644A9DA4}"/>
              </a:ext>
            </a:extLst>
          </p:cNvPr>
          <p:cNvSpPr>
            <a:spLocks noGrp="1"/>
          </p:cNvSpPr>
          <p:nvPr>
            <p:ph type="sldNum" sz="quarter" idx="12"/>
          </p:nvPr>
        </p:nvSpPr>
        <p:spPr>
          <a:xfrm>
            <a:off x="8610600" y="6356350"/>
            <a:ext cx="2743200" cy="365125"/>
          </a:xfrm>
          <a:prstGeom prst="rect">
            <a:avLst/>
          </a:prstGeom>
        </p:spPr>
        <p:txBody>
          <a:bodyPr/>
          <a:lstStyle/>
          <a:p>
            <a:fld id="{3D7B3CA1-A982-5945-87A1-EC5E2369E38E}" type="slidenum">
              <a:rPr lang="nl-BE" smtClean="0"/>
              <a:t>‹#›</a:t>
            </a:fld>
            <a:endParaRPr lang="nl-BE"/>
          </a:p>
        </p:txBody>
      </p:sp>
    </p:spTree>
    <p:extLst>
      <p:ext uri="{BB962C8B-B14F-4D97-AF65-F5344CB8AC3E}">
        <p14:creationId xmlns:p14="http://schemas.microsoft.com/office/powerpoint/2010/main" val="152494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763E619-24BE-184B-8ED0-9CDF81EBE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BE" sz="700" b="0" i="0" smtClean="0">
                <a:solidFill>
                  <a:schemeClr val="tx1"/>
                </a:solidFill>
                <a:effectLst/>
                <a:latin typeface="Futura Book" panose="020B0602020204020303" pitchFamily="34" charset="-79"/>
                <a:cs typeface="Futura Book" panose="020B0602020204020303" pitchFamily="34" charset="-79"/>
              </a:defRPr>
            </a:lvl1pPr>
          </a:lstStyle>
          <a:p>
            <a:r>
              <a:rPr lang="nl-BE"/>
              <a:t>00 </a:t>
            </a:r>
            <a:r>
              <a:rPr lang="nl-BE">
                <a:solidFill>
                  <a:srgbClr val="A70A2D"/>
                </a:solidFill>
              </a:rPr>
              <a:t>I</a:t>
            </a:r>
            <a:r>
              <a:rPr lang="nl-BE"/>
              <a:t> naam presentatie</a:t>
            </a:r>
          </a:p>
        </p:txBody>
      </p:sp>
    </p:spTree>
    <p:extLst>
      <p:ext uri="{BB962C8B-B14F-4D97-AF65-F5344CB8AC3E}">
        <p14:creationId xmlns:p14="http://schemas.microsoft.com/office/powerpoint/2010/main" val="6778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0.svg"/><Relationship Id="rId4" Type="http://schemas.microsoft.com/office/2007/relationships/hdphoto" Target="../media/hdphoto3.wdp"/><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3.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10.svg"/><Relationship Id="rId4" Type="http://schemas.microsoft.com/office/2007/relationships/hdphoto" Target="../media/hdphoto4.wdp"/><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7.png"/><Relationship Id="rId1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12.png"/><Relationship Id="rId2" Type="http://schemas.openxmlformats.org/officeDocument/2006/relationships/notesSlide" Target="../notesSlides/notesSlide21.xml"/><Relationship Id="rId16" Type="http://schemas.openxmlformats.org/officeDocument/2006/relationships/image" Target="../media/image10.sv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9.png"/><Relationship Id="rId10" Type="http://schemas.openxmlformats.org/officeDocument/2006/relationships/image" Target="../media/image19.svg"/><Relationship Id="rId4" Type="http://schemas.microsoft.com/office/2007/relationships/hdphoto" Target="../media/hdphoto5.wdp"/><Relationship Id="rId9" Type="http://schemas.openxmlformats.org/officeDocument/2006/relationships/image" Target="../media/image18.png"/><Relationship Id="rId1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2.png"/><Relationship Id="rId18" Type="http://schemas.openxmlformats.org/officeDocument/2006/relationships/image" Target="../media/image25.svg"/><Relationship Id="rId3"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10.svg"/><Relationship Id="rId17" Type="http://schemas.openxmlformats.org/officeDocument/2006/relationships/image" Target="../media/image18.png"/><Relationship Id="rId2" Type="http://schemas.openxmlformats.org/officeDocument/2006/relationships/notesSlide" Target="../notesSlides/notesSlide22.xml"/><Relationship Id="rId16" Type="http://schemas.openxmlformats.org/officeDocument/2006/relationships/image" Target="../media/image24.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9.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8.svg"/><Relationship Id="rId19" Type="http://schemas.openxmlformats.org/officeDocument/2006/relationships/image" Target="../media/image20.png"/><Relationship Id="rId4" Type="http://schemas.microsoft.com/office/2007/relationships/hdphoto" Target="../media/hdphoto6.wdp"/><Relationship Id="rId9" Type="http://schemas.openxmlformats.org/officeDocument/2006/relationships/image" Target="../media/image7.png"/><Relationship Id="rId14" Type="http://schemas.openxmlformats.org/officeDocument/2006/relationships/image" Target="../media/image13.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40.sv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42.sv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6CA16D0-51A3-D94E-9458-34383AB08F26}"/>
              </a:ext>
            </a:extLst>
          </p:cNvPr>
          <p:cNvPicPr>
            <a:picLocks noChangeAspect="1"/>
          </p:cNvPicPr>
          <p:nvPr/>
        </p:nvPicPr>
        <p:blipFill>
          <a:blip r:embed="rId3"/>
          <a:stretch>
            <a:fillRect/>
          </a:stretch>
        </p:blipFill>
        <p:spPr>
          <a:xfrm>
            <a:off x="0" y="0"/>
            <a:ext cx="12192000" cy="6851904"/>
          </a:xfrm>
          <a:prstGeom prst="rect">
            <a:avLst/>
          </a:prstGeom>
        </p:spPr>
      </p:pic>
      <p:pic>
        <p:nvPicPr>
          <p:cNvPr id="5" name="Afbeelding 4">
            <a:extLst>
              <a:ext uri="{FF2B5EF4-FFF2-40B4-BE49-F238E27FC236}">
                <a16:creationId xmlns:a16="http://schemas.microsoft.com/office/drawing/2014/main" id="{D005B4A3-E63A-BD45-BCDA-CE09BC727DBF}"/>
              </a:ext>
            </a:extLst>
          </p:cNvPr>
          <p:cNvPicPr>
            <a:picLocks noChangeAspect="1"/>
          </p:cNvPicPr>
          <p:nvPr/>
        </p:nvPicPr>
        <p:blipFill>
          <a:blip r:embed="rId4"/>
          <a:stretch>
            <a:fillRect/>
          </a:stretch>
        </p:blipFill>
        <p:spPr>
          <a:xfrm>
            <a:off x="9346324" y="521822"/>
            <a:ext cx="2422634" cy="627500"/>
          </a:xfrm>
          <a:prstGeom prst="rect">
            <a:avLst/>
          </a:prstGeom>
        </p:spPr>
      </p:pic>
      <p:sp>
        <p:nvSpPr>
          <p:cNvPr id="6" name="Tekstvak 5">
            <a:extLst>
              <a:ext uri="{FF2B5EF4-FFF2-40B4-BE49-F238E27FC236}">
                <a16:creationId xmlns:a16="http://schemas.microsoft.com/office/drawing/2014/main" id="{A010FBD0-C652-394F-8363-1A90F23C5D2B}"/>
              </a:ext>
            </a:extLst>
          </p:cNvPr>
          <p:cNvSpPr txBox="1"/>
          <p:nvPr/>
        </p:nvSpPr>
        <p:spPr>
          <a:xfrm>
            <a:off x="751748" y="4106806"/>
            <a:ext cx="7464973" cy="2369880"/>
          </a:xfrm>
          <a:prstGeom prst="rect">
            <a:avLst/>
          </a:prstGeom>
          <a:noFill/>
        </p:spPr>
        <p:txBody>
          <a:bodyPr wrap="square" rtlCol="0">
            <a:spAutoFit/>
          </a:bodyPr>
          <a:lstStyle/>
          <a:p>
            <a:r>
              <a:rPr lang="en-GB" sz="2400" b="1">
                <a:latin typeface="FUTURA MEDIUM" panose="020B0602020204020303" pitchFamily="34" charset="-79"/>
                <a:cs typeface="FUTURA MEDIUM" panose="020B0602020204020303" pitchFamily="34" charset="-79"/>
              </a:rPr>
              <a:t>What Drives Energy Sharing and Flexible Demand? Survey Evidence from Belgium</a:t>
            </a:r>
            <a:endParaRPr lang="en-BE" sz="2400" b="1">
              <a:highlight>
                <a:srgbClr val="FFFF00"/>
              </a:highlight>
              <a:latin typeface="FUTURA MEDIUM" panose="020B0602020204020303" pitchFamily="34" charset="-79"/>
              <a:cs typeface="FUTURA MEDIUM" panose="020B0602020204020303" pitchFamily="34" charset="-79"/>
            </a:endParaRPr>
          </a:p>
          <a:p>
            <a:endParaRPr lang="nl-BE" sz="2400" b="1">
              <a:latin typeface="Futura" panose="020B0602020204020303" pitchFamily="34" charset="-79"/>
              <a:cs typeface="Futura" panose="020B0602020204020303" pitchFamily="34" charset="-79"/>
            </a:endParaRPr>
          </a:p>
          <a:p>
            <a:r>
              <a:rPr lang="en-GB" sz="1400">
                <a:latin typeface="Futura Book" panose="020B0602020204020303" pitchFamily="34" charset="-79"/>
                <a:cs typeface="Futura Book" panose="020B0602020204020303" pitchFamily="34" charset="-79"/>
              </a:rPr>
              <a:t>Brian Fowler</a:t>
            </a:r>
          </a:p>
          <a:p>
            <a:r>
              <a:rPr lang="nl-BE" sz="1400">
                <a:latin typeface="Futura Book" panose="020B0602020204020303" pitchFamily="34" charset="-79"/>
                <a:cs typeface="Futura Book" panose="020B0602020204020303" pitchFamily="34" charset="-79"/>
              </a:rPr>
              <a:t>Dr. Maíra Finizola e Silva</a:t>
            </a:r>
          </a:p>
          <a:p>
            <a:endParaRPr lang="nl-BE" sz="2400" b="1">
              <a:latin typeface="Futura" panose="020B0602020204020303" pitchFamily="34" charset="-79"/>
              <a:cs typeface="Futura" panose="020B0602020204020303" pitchFamily="34" charset="-79"/>
            </a:endParaRPr>
          </a:p>
          <a:p>
            <a:endParaRPr lang="nl-BE" sz="2400" b="1">
              <a:latin typeface="Futura" panose="020B0602020204020303" pitchFamily="34" charset="-79"/>
              <a:cs typeface="Futura" panose="020B0602020204020303" pitchFamily="34" charset="-79"/>
            </a:endParaRPr>
          </a:p>
        </p:txBody>
      </p:sp>
      <p:sp>
        <p:nvSpPr>
          <p:cNvPr id="2" name="Tekstvak 5">
            <a:extLst>
              <a:ext uri="{FF2B5EF4-FFF2-40B4-BE49-F238E27FC236}">
                <a16:creationId xmlns:a16="http://schemas.microsoft.com/office/drawing/2014/main" id="{AED5323F-0EF4-8072-C0DE-D29AEF0033E1}"/>
              </a:ext>
            </a:extLst>
          </p:cNvPr>
          <p:cNvSpPr txBox="1"/>
          <p:nvPr/>
        </p:nvSpPr>
        <p:spPr>
          <a:xfrm>
            <a:off x="10000303" y="4935904"/>
            <a:ext cx="1950397" cy="1415772"/>
          </a:xfrm>
          <a:prstGeom prst="rect">
            <a:avLst/>
          </a:prstGeom>
          <a:noFill/>
        </p:spPr>
        <p:txBody>
          <a:bodyPr wrap="square" rtlCol="0">
            <a:spAutoFit/>
          </a:bodyPr>
          <a:lstStyle/>
          <a:p>
            <a:endParaRPr lang="nl-BE" sz="2400" b="1" dirty="0">
              <a:latin typeface="Futura" panose="020B0602020204020303" pitchFamily="34" charset="-79"/>
              <a:cs typeface="Futura" panose="020B0602020204020303" pitchFamily="34" charset="-79"/>
            </a:endParaRPr>
          </a:p>
          <a:p>
            <a:r>
              <a:rPr lang="en-GB" sz="1400" dirty="0">
                <a:latin typeface="Futura Book" panose="020B0602020204020303" pitchFamily="34" charset="-79"/>
                <a:cs typeface="Futura Book" panose="020B0602020204020303" pitchFamily="34" charset="-79"/>
              </a:rPr>
              <a:t>September 2025</a:t>
            </a:r>
          </a:p>
          <a:p>
            <a:endParaRPr lang="nl-BE" sz="2400" b="1" dirty="0">
              <a:latin typeface="Futura" panose="020B0602020204020303" pitchFamily="34" charset="-79"/>
              <a:cs typeface="Futura" panose="020B0602020204020303" pitchFamily="34" charset="-79"/>
            </a:endParaRPr>
          </a:p>
          <a:p>
            <a:endParaRPr lang="nl-BE" sz="2400" b="1" dirty="0">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113705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D124-4246-5A16-57E9-77E12BC77BC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C6E368B-C8B8-E4F6-4CD9-8CBE21E97A78}"/>
              </a:ext>
            </a:extLst>
          </p:cNvPr>
          <p:cNvSpPr txBox="1"/>
          <p:nvPr/>
        </p:nvSpPr>
        <p:spPr>
          <a:xfrm>
            <a:off x="167640" y="2893452"/>
            <a:ext cx="1185672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5000" b="0" i="0" kern="1200" dirty="0">
                <a:solidFill>
                  <a:schemeClr val="bg1"/>
                </a:solidFill>
                <a:effectLst/>
                <a:latin typeface="Futura Medium" panose="020B0602020204020303" pitchFamily="34" charset="-79"/>
                <a:ea typeface="+mn-ea"/>
                <a:cs typeface="Futura Medium" panose="020B0602020204020303" pitchFamily="34" charset="-79"/>
              </a:rPr>
              <a:t>METHODS</a:t>
            </a:r>
          </a:p>
          <a:p>
            <a:pPr algn="ctr"/>
            <a:endParaRPr lang="nl-BE" sz="2000" b="0" i="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99831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CD4A5D6-E944-B543-AB46-34700ABBC812}"/>
              </a:ext>
            </a:extLst>
          </p:cNvPr>
          <p:cNvSpPr txBox="1">
            <a:spLocks/>
          </p:cNvSpPr>
          <p:nvPr/>
        </p:nvSpPr>
        <p:spPr>
          <a:xfrm>
            <a:off x="433420" y="939232"/>
            <a:ext cx="8996330"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Rank most important motivations for energy sharing </a:t>
            </a:r>
          </a:p>
        </p:txBody>
      </p:sp>
      <mc:AlternateContent xmlns:mc="http://schemas.openxmlformats.org/markup-compatibility/2006" xmlns:a14="http://schemas.microsoft.com/office/drawing/2010/main">
        <mc:Choice Requires="a14">
          <p:sp>
            <p:nvSpPr>
              <p:cNvPr id="7" name="Ondertitel 2">
                <a:extLst>
                  <a:ext uri="{FF2B5EF4-FFF2-40B4-BE49-F238E27FC236}">
                    <a16:creationId xmlns:a16="http://schemas.microsoft.com/office/drawing/2014/main" id="{9DFB451B-9335-534F-95A8-E956CB98CE14}"/>
                  </a:ext>
                </a:extLst>
              </p:cNvPr>
              <p:cNvSpPr txBox="1">
                <a:spLocks/>
              </p:cNvSpPr>
              <p:nvPr/>
            </p:nvSpPr>
            <p:spPr>
              <a:xfrm>
                <a:off x="433420" y="1357018"/>
                <a:ext cx="11499500" cy="4651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r>
                  <a:rPr lang="en-US" sz="1800" b="1" dirty="0">
                    <a:latin typeface="FUTURA MEDIUM" panose="020B0602020204020303" pitchFamily="34" charset="-79"/>
                    <a:cs typeface="Futura" panose="020B0602020204020303"/>
                  </a:rPr>
                  <a:t>Questions:</a:t>
                </a:r>
                <a:r>
                  <a:rPr lang="en-US" sz="1800" dirty="0">
                    <a:latin typeface="Futura Medium" panose="020B0602020204020303" pitchFamily="34" charset="-79"/>
                    <a:cs typeface="Futura" panose="020B0602020204020303"/>
                  </a:rPr>
                  <a:t> Rank order importance of six motives: </a:t>
                </a:r>
              </a:p>
              <a:p>
                <a:pPr lvl="1">
                  <a:lnSpc>
                    <a:spcPct val="250000"/>
                  </a:lnSpc>
                </a:pPr>
                <a:r>
                  <a:rPr lang="en-US" sz="1800" dirty="0">
                    <a:latin typeface="Futura Medium" panose="020B0602020204020303" pitchFamily="34" charset="-79"/>
                    <a:cs typeface="Futura" panose="020B0602020204020303"/>
                  </a:rPr>
                  <a:t>Tech access, community, independence, energy transition, self-consumption, save money.</a:t>
                </a:r>
              </a:p>
              <a:p>
                <a:pPr lvl="2">
                  <a:lnSpc>
                    <a:spcPct val="250000"/>
                  </a:lnSpc>
                  <a:buFont typeface="Wingdings" panose="05000000000000000000" pitchFamily="2" charset="2"/>
                  <a:buChar char="§"/>
                </a:pPr>
                <a:r>
                  <a:rPr lang="en-US" sz="1800" dirty="0">
                    <a:latin typeface="Futura Medium" panose="020B0602020204020303" pitchFamily="34" charset="-79"/>
                    <a:cs typeface="Futura" panose="020B0602020204020303"/>
                  </a:rPr>
                  <a:t>Randomized initial importance to eliminate status quo bias</a:t>
                </a:r>
              </a:p>
              <a:p>
                <a:pPr>
                  <a:lnSpc>
                    <a:spcPct val="250000"/>
                  </a:lnSpc>
                </a:pPr>
                <a:r>
                  <a:rPr lang="en-US" sz="1800" dirty="0">
                    <a:latin typeface="Futura Medium" panose="020B0602020204020303" pitchFamily="34" charset="-79"/>
                    <a:cs typeface="Futura" panose="020B0602020204020303"/>
                  </a:rPr>
                  <a:t>Define an importance score – </a:t>
                </a:r>
                <a:r>
                  <a:rPr lang="en-US" sz="1800" b="1" dirty="0">
                    <a:latin typeface="FUTURA MEDIUM" panose="020B0602020204020303" pitchFamily="34" charset="-79"/>
                    <a:cs typeface="Futura" panose="020B0602020204020303"/>
                  </a:rPr>
                  <a:t>So, a higher score means that it is more important</a:t>
                </a:r>
                <a:endParaRPr lang="en-US" sz="1800" dirty="0">
                  <a:latin typeface="Futura Medium" panose="020B0602020204020303" pitchFamily="34" charset="-79"/>
                  <a:cs typeface="Futura" panose="020B0602020204020303"/>
                </a:endParaRPr>
              </a:p>
              <a:p>
                <a:pPr marL="0" indent="0">
                  <a:lnSpc>
                    <a:spcPct val="250000"/>
                  </a:lnSpc>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Futura Book" panose="020B0602020204020303" pitchFamily="34" charset="-79"/>
                            </a:rPr>
                          </m:ctrlPr>
                        </m:sSubPr>
                        <m:e>
                          <m:r>
                            <a:rPr lang="en-US" sz="1800" b="0" i="1" smtClean="0">
                              <a:latin typeface="Cambria Math" panose="02040503050406030204" pitchFamily="18" charset="0"/>
                              <a:cs typeface="Futura Book" panose="020B0602020204020303" pitchFamily="34" charset="-79"/>
                            </a:rPr>
                            <m:t>𝑠𝑐𝑜𝑟𝑒</m:t>
                          </m:r>
                        </m:e>
                        <m:sub>
                          <m:r>
                            <a:rPr lang="en-US" sz="1800" b="0" i="1" smtClean="0">
                              <a:latin typeface="Cambria Math" panose="02040503050406030204" pitchFamily="18" charset="0"/>
                              <a:cs typeface="Futura Book" panose="020B0602020204020303" pitchFamily="34" charset="-79"/>
                            </a:rPr>
                            <m:t>𝑖𝑗</m:t>
                          </m:r>
                        </m:sub>
                      </m:sSub>
                      <m:r>
                        <a:rPr lang="en-US" sz="1800" b="0" i="1" smtClean="0">
                          <a:latin typeface="Cambria Math" panose="02040503050406030204" pitchFamily="18" charset="0"/>
                          <a:cs typeface="Futura Book" panose="020B0602020204020303" pitchFamily="34" charset="-79"/>
                        </a:rPr>
                        <m:t>=</m:t>
                      </m:r>
                      <m:func>
                        <m:funcPr>
                          <m:ctrlPr>
                            <a:rPr lang="en-US" sz="1800" b="0" i="1" smtClean="0">
                              <a:latin typeface="Cambria Math" panose="02040503050406030204" pitchFamily="18" charset="0"/>
                              <a:cs typeface="Futura Book" panose="020B0602020204020303" pitchFamily="34" charset="-79"/>
                            </a:rPr>
                          </m:ctrlPr>
                        </m:funcPr>
                        <m:fName>
                          <m:r>
                            <m:rPr>
                              <m:sty m:val="p"/>
                            </m:rPr>
                            <a:rPr lang="en-US" sz="1800" b="0" i="0" smtClean="0">
                              <a:latin typeface="Cambria Math" panose="02040503050406030204" pitchFamily="18" charset="0"/>
                              <a:cs typeface="Futura Book" panose="020B0602020204020303" pitchFamily="34" charset="-79"/>
                            </a:rPr>
                            <m:t>max</m:t>
                          </m:r>
                        </m:fName>
                        <m:e>
                          <m:d>
                            <m:dPr>
                              <m:ctrlPr>
                                <a:rPr lang="en-US" sz="1800" b="0" i="1" smtClean="0">
                                  <a:latin typeface="Cambria Math" panose="02040503050406030204" pitchFamily="18" charset="0"/>
                                  <a:cs typeface="Futura Book" panose="020B0602020204020303" pitchFamily="34" charset="-79"/>
                                </a:rPr>
                              </m:ctrlPr>
                            </m:dPr>
                            <m:e>
                              <m:r>
                                <a:rPr lang="en-US" sz="1800" b="0" i="1" smtClean="0">
                                  <a:latin typeface="Cambria Math" panose="02040503050406030204" pitchFamily="18" charset="0"/>
                                  <a:cs typeface="Futura Book" panose="020B0602020204020303" pitchFamily="34" charset="-79"/>
                                </a:rPr>
                                <m:t>𝑟𝑎𝑛𝑘</m:t>
                              </m:r>
                            </m:e>
                          </m:d>
                        </m:e>
                      </m:func>
                      <m:r>
                        <a:rPr lang="en-US" sz="1800" b="0" i="1" smtClean="0">
                          <a:latin typeface="Cambria Math" panose="02040503050406030204" pitchFamily="18" charset="0"/>
                          <a:cs typeface="Futura Book" panose="020B0602020204020303" pitchFamily="34" charset="-79"/>
                        </a:rPr>
                        <m:t>+1 − </m:t>
                      </m:r>
                      <m:sSub>
                        <m:sSubPr>
                          <m:ctrlPr>
                            <a:rPr lang="en-US" sz="1800" b="0" i="1" smtClean="0">
                              <a:latin typeface="Cambria Math" panose="02040503050406030204" pitchFamily="18" charset="0"/>
                              <a:cs typeface="Futura Book" panose="020B0602020204020303" pitchFamily="34" charset="-79"/>
                            </a:rPr>
                          </m:ctrlPr>
                        </m:sSubPr>
                        <m:e>
                          <m:r>
                            <a:rPr lang="en-US" sz="1800" b="0" i="1" smtClean="0">
                              <a:latin typeface="Cambria Math" panose="02040503050406030204" pitchFamily="18" charset="0"/>
                              <a:cs typeface="Futura Book" panose="020B0602020204020303" pitchFamily="34" charset="-79"/>
                            </a:rPr>
                            <m:t>𝑟𝑎𝑛𝑘</m:t>
                          </m:r>
                        </m:e>
                        <m:sub>
                          <m:r>
                            <a:rPr lang="en-US" sz="1800" b="0" i="1" smtClean="0">
                              <a:latin typeface="Cambria Math" panose="02040503050406030204" pitchFamily="18" charset="0"/>
                              <a:cs typeface="Futura Book" panose="020B0602020204020303" pitchFamily="34" charset="-79"/>
                            </a:rPr>
                            <m:t>𝑖𝑗</m:t>
                          </m:r>
                        </m:sub>
                      </m:sSub>
                    </m:oMath>
                  </m:oMathPara>
                </a14:m>
                <a:endParaRPr lang="en-US" sz="1800" dirty="0">
                  <a:latin typeface="Futura Medium" panose="020B0602020204020303" pitchFamily="34" charset="-79"/>
                  <a:cs typeface="Futura" panose="020B0602020204020303"/>
                </a:endParaRPr>
              </a:p>
              <a:p>
                <a:pPr lvl="1">
                  <a:lnSpc>
                    <a:spcPct val="250000"/>
                  </a:lnSpc>
                </a:pPr>
                <a:r>
                  <a:rPr lang="en-US" sz="1800" dirty="0">
                    <a:latin typeface="Futura Medium" panose="020B0602020204020303" pitchFamily="34" charset="-79"/>
                    <a:cs typeface="Futura" panose="020B0602020204020303"/>
                  </a:rPr>
                  <a:t>Where </a:t>
                </a:r>
                <a14:m>
                  <m:oMath xmlns:m="http://schemas.openxmlformats.org/officeDocument/2006/math">
                    <m:sSub>
                      <m:sSubPr>
                        <m:ctrlPr>
                          <a:rPr lang="en-US" sz="1800" i="1">
                            <a:latin typeface="Cambria Math" panose="02040503050406030204" pitchFamily="18" charset="0"/>
                            <a:cs typeface="Futura Book" panose="020B0602020204020303" pitchFamily="34" charset="-79"/>
                          </a:rPr>
                        </m:ctrlPr>
                      </m:sSubPr>
                      <m:e>
                        <m:r>
                          <a:rPr lang="en-US" sz="1800" i="1">
                            <a:latin typeface="Cambria Math" panose="02040503050406030204" pitchFamily="18" charset="0"/>
                            <a:cs typeface="Futura Book" panose="020B0602020204020303" pitchFamily="34" charset="-79"/>
                          </a:rPr>
                          <m:t>𝑟𝑎𝑛𝑘</m:t>
                        </m:r>
                      </m:e>
                      <m:sub>
                        <m:r>
                          <a:rPr lang="en-US" sz="1800" i="1">
                            <a:latin typeface="Cambria Math" panose="02040503050406030204" pitchFamily="18" charset="0"/>
                            <a:cs typeface="Futura Book" panose="020B0602020204020303" pitchFamily="34" charset="-79"/>
                          </a:rPr>
                          <m:t>𝑖𝑗</m:t>
                        </m:r>
                      </m:sub>
                    </m:sSub>
                  </m:oMath>
                </a14:m>
                <a:r>
                  <a:rPr lang="en-US" sz="1800" dirty="0">
                    <a:latin typeface="Futura Medium" panose="020B0602020204020303" pitchFamily="34" charset="-79"/>
                    <a:cs typeface="Futura" panose="020B0602020204020303"/>
                  </a:rPr>
                  <a:t> is the rank that individual </a:t>
                </a:r>
                <a:r>
                  <a:rPr lang="en-US" sz="1800" i="1" dirty="0" err="1">
                    <a:latin typeface="Futura Medium" panose="020B0602020204020303" pitchFamily="34" charset="-79"/>
                    <a:cs typeface="Futura" panose="020B0602020204020303"/>
                  </a:rPr>
                  <a:t>i</a:t>
                </a:r>
                <a:r>
                  <a:rPr lang="en-US" sz="1800" dirty="0">
                    <a:latin typeface="Futura Medium" panose="020B0602020204020303" pitchFamily="34" charset="-79"/>
                    <a:cs typeface="Futura" panose="020B0602020204020303"/>
                  </a:rPr>
                  <a:t> applies to motivation </a:t>
                </a:r>
                <a:r>
                  <a:rPr lang="en-US" sz="1800" i="1" dirty="0">
                    <a:latin typeface="Futura Medium" panose="020B0602020204020303" pitchFamily="34" charset="-79"/>
                    <a:cs typeface="Futura" panose="020B0602020204020303"/>
                  </a:rPr>
                  <a:t>j</a:t>
                </a:r>
              </a:p>
            </p:txBody>
          </p:sp>
        </mc:Choice>
        <mc:Fallback xmlns="">
          <p:sp>
            <p:nvSpPr>
              <p:cNvPr id="7" name="Ondertitel 2">
                <a:extLst>
                  <a:ext uri="{FF2B5EF4-FFF2-40B4-BE49-F238E27FC236}">
                    <a16:creationId xmlns:a16="http://schemas.microsoft.com/office/drawing/2014/main" id="{9DFB451B-9335-534F-95A8-E956CB98CE14}"/>
                  </a:ext>
                </a:extLst>
              </p:cNvPr>
              <p:cNvSpPr txBox="1">
                <a:spLocks noRot="1" noChangeAspect="1" noMove="1" noResize="1" noEditPoints="1" noAdjustHandles="1" noChangeArrowheads="1" noChangeShapeType="1" noTextEdit="1"/>
              </p:cNvSpPr>
              <p:nvPr/>
            </p:nvSpPr>
            <p:spPr>
              <a:xfrm>
                <a:off x="433420" y="1357018"/>
                <a:ext cx="11499500" cy="4651672"/>
              </a:xfrm>
              <a:prstGeom prst="rect">
                <a:avLst/>
              </a:prstGeom>
              <a:blipFill>
                <a:blip r:embed="rId3"/>
                <a:stretch>
                  <a:fillRect l="-318"/>
                </a:stretch>
              </a:blipFill>
            </p:spPr>
            <p:txBody>
              <a:bodyPr/>
              <a:lstStyle/>
              <a:p>
                <a:r>
                  <a:rPr lang="nl-BE">
                    <a:noFill/>
                  </a:rPr>
                  <a:t> </a:t>
                </a:r>
              </a:p>
            </p:txBody>
          </p:sp>
        </mc:Fallback>
      </mc:AlternateContent>
    </p:spTree>
    <p:extLst>
      <p:ext uri="{BB962C8B-B14F-4D97-AF65-F5344CB8AC3E}">
        <p14:creationId xmlns:p14="http://schemas.microsoft.com/office/powerpoint/2010/main" val="128088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CD4A5D6-E944-B543-AB46-34700ABBC812}"/>
              </a:ext>
            </a:extLst>
          </p:cNvPr>
          <p:cNvSpPr txBox="1">
            <a:spLocks/>
          </p:cNvSpPr>
          <p:nvPr/>
        </p:nvSpPr>
        <p:spPr>
          <a:xfrm>
            <a:off x="303880" y="762151"/>
            <a:ext cx="11758580" cy="737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latin typeface="Futura" panose="020B0602020204020303" pitchFamily="34" charset="-79"/>
                <a:cs typeface="Futura" panose="020B0602020204020303" pitchFamily="34" charset="-79"/>
              </a:rPr>
              <a:t>Inverse probability weighting for effect of energy sharing on reported energy use</a:t>
            </a:r>
            <a:endParaRPr lang="nl-BE" sz="2300" b="1" dirty="0">
              <a:latin typeface="Futura" panose="020B0602020204020303" pitchFamily="34" charset="-79"/>
              <a:cs typeface="Futura" panose="020B0602020204020303" pitchFamily="34" charset="-79"/>
            </a:endParaRPr>
          </a:p>
        </p:txBody>
      </p:sp>
      <p:sp>
        <p:nvSpPr>
          <p:cNvPr id="7" name="Ondertitel 2">
            <a:extLst>
              <a:ext uri="{FF2B5EF4-FFF2-40B4-BE49-F238E27FC236}">
                <a16:creationId xmlns:a16="http://schemas.microsoft.com/office/drawing/2014/main" id="{9DFB451B-9335-534F-95A8-E956CB98CE14}"/>
              </a:ext>
            </a:extLst>
          </p:cNvPr>
          <p:cNvSpPr txBox="1">
            <a:spLocks/>
          </p:cNvSpPr>
          <p:nvPr/>
        </p:nvSpPr>
        <p:spPr>
          <a:xfrm>
            <a:off x="433420" y="1195815"/>
            <a:ext cx="11499500" cy="5147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endParaRPr lang="en-US" sz="1600" i="1" dirty="0">
              <a:latin typeface="Futura Book" panose="020B0602020204020303" pitchFamily="34" charset="-79"/>
              <a:cs typeface="Futura Book" panose="020B0602020204020303"/>
            </a:endParaRPr>
          </a:p>
        </p:txBody>
      </p:sp>
      <mc:AlternateContent xmlns:mc="http://schemas.openxmlformats.org/markup-compatibility/2006" xmlns:a14="http://schemas.microsoft.com/office/drawing/2010/main">
        <mc:Choice Requires="a14">
          <p:sp>
            <p:nvSpPr>
              <p:cNvPr id="4" name="Ondertitel 2">
                <a:extLst>
                  <a:ext uri="{FF2B5EF4-FFF2-40B4-BE49-F238E27FC236}">
                    <a16:creationId xmlns:a16="http://schemas.microsoft.com/office/drawing/2014/main" id="{0125A5C7-1A11-4956-89A4-05A23FCD9567}"/>
                  </a:ext>
                </a:extLst>
              </p:cNvPr>
              <p:cNvSpPr txBox="1">
                <a:spLocks/>
              </p:cNvSpPr>
              <p:nvPr/>
            </p:nvSpPr>
            <p:spPr>
              <a:xfrm>
                <a:off x="562064" y="1499300"/>
                <a:ext cx="11370856" cy="4540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1800" b="1" dirty="0">
                    <a:latin typeface="FUTURA MEDIUM" panose="020B0602020204020303" pitchFamily="34" charset="-79"/>
                    <a:cs typeface="FUTURA MEDIUM" panose="020B0602020204020303" pitchFamily="34" charset="-79"/>
                  </a:rPr>
                  <a:t>Goal.</a:t>
                </a:r>
                <a:r>
                  <a:rPr lang="en-US" sz="1800" dirty="0">
                    <a:latin typeface="Futura Medium" panose="020B0602020204020303" pitchFamily="34" charset="-79"/>
                    <a:cs typeface="Futura Medium" panose="020B0602020204020303" pitchFamily="34" charset="-79"/>
                  </a:rPr>
                  <a:t> Estimate the effect of </a:t>
                </a:r>
                <a:r>
                  <a:rPr lang="en-US" sz="1800" i="1" dirty="0">
                    <a:latin typeface="Futura Medium" panose="020B0602020204020303" pitchFamily="34" charset="-79"/>
                    <a:cs typeface="Futura Medium" panose="020B0602020204020303" pitchFamily="34" charset="-79"/>
                  </a:rPr>
                  <a:t>currently in energy sharing</a:t>
                </a:r>
                <a:r>
                  <a:rPr lang="en-US" sz="1800" dirty="0">
                    <a:latin typeface="Futura Medium" panose="020B0602020204020303" pitchFamily="34" charset="-79"/>
                    <a:cs typeface="Futura Medium" panose="020B0602020204020303" pitchFamily="34" charset="-79"/>
                  </a:rPr>
                  <a:t> on flexibility outcomes, comparing participants to observationally similar non-participants, an Average Treatment effect on the Treated (ATT)</a:t>
                </a:r>
              </a:p>
              <a:p>
                <a:pPr>
                  <a:lnSpc>
                    <a:spcPct val="200000"/>
                  </a:lnSpc>
                </a:pPr>
                <a:r>
                  <a:rPr lang="en-US" sz="1800" b="1" dirty="0">
                    <a:latin typeface="FUTURA MEDIUM" panose="020B0602020204020303" pitchFamily="34" charset="-79"/>
                    <a:cs typeface="FUTURA MEDIUM" panose="020B0602020204020303" pitchFamily="34" charset="-79"/>
                  </a:rPr>
                  <a:t>Propensity model.</a:t>
                </a:r>
                <a:r>
                  <a:rPr lang="en-US" sz="1800" dirty="0">
                    <a:latin typeface="Futura Medium" panose="020B0602020204020303" pitchFamily="34" charset="-79"/>
                    <a:cs typeface="Futura Medium" panose="020B0602020204020303" pitchFamily="34" charset="-79"/>
                  </a:rPr>
                  <a:t> Logistic regression for </a:t>
                </a:r>
                <a14:m>
                  <m:oMath xmlns:m="http://schemas.openxmlformats.org/officeDocument/2006/math">
                    <m:sSub>
                      <m:sSubPr>
                        <m:ctrlPr>
                          <a:rPr lang="en-US" sz="1800" i="1" smtClean="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𝑝</m:t>
                            </m:r>
                          </m:e>
                        </m:acc>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𝑃</m:t>
                    </m:r>
                    <m:d>
                      <m:dPr>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=1 </m:t>
                        </m:r>
                      </m:e>
                    </m:d>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oMath>
                </a14:m>
                <a:r>
                  <a:rPr lang="en-US" sz="1800" i="1" dirty="0">
                    <a:latin typeface="Futura Medium" panose="020B0602020204020303" pitchFamily="34" charset="-79"/>
                    <a:cs typeface="Futura Medium" panose="020B0602020204020303" pitchFamily="34" charset="-79"/>
                  </a:rPr>
                  <a:t> </a:t>
                </a:r>
                <a:r>
                  <a:rPr lang="en-US" sz="1800" dirty="0">
                    <a:latin typeface="Futura Medium" panose="020B0602020204020303" pitchFamily="34" charset="-79"/>
                    <a:cs typeface="Futura Medium" panose="020B0602020204020303" pitchFamily="34" charset="-79"/>
                  </a:rPr>
                  <a:t>using </a:t>
                </a:r>
                <a:r>
                  <a:rPr lang="en-US" sz="1800" b="1" dirty="0">
                    <a:latin typeface="FUTURA MEDIUM" panose="020B0602020204020303" pitchFamily="34" charset="-79"/>
                    <a:cs typeface="FUTURA MEDIUM" panose="020B0602020204020303" pitchFamily="34" charset="-79"/>
                  </a:rPr>
                  <a:t>pre-treatment</a:t>
                </a:r>
                <a:r>
                  <a:rPr lang="en-US" sz="1800" dirty="0">
                    <a:latin typeface="Futura Medium" panose="020B0602020204020303" pitchFamily="34" charset="-79"/>
                    <a:cs typeface="Futura Medium" panose="020B0602020204020303" pitchFamily="34" charset="-79"/>
                  </a:rPr>
                  <a:t> covariates</a:t>
                </a:r>
              </a:p>
              <a:p>
                <a:pPr>
                  <a:lnSpc>
                    <a:spcPct val="200000"/>
                  </a:lnSpc>
                </a:pPr>
                <a:r>
                  <a:rPr lang="en-US" sz="1800" dirty="0">
                    <a:latin typeface="Futura Medium" panose="020B0602020204020303" pitchFamily="34" charset="-79"/>
                    <a:cs typeface="Futura Medium" panose="020B0602020204020303" pitchFamily="34" charset="-79"/>
                  </a:rPr>
                  <a:t>Weights based on likelihood of the control group belonging to the treatment group</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cs typeface="Futura Book" panose="020B0602020204020303"/>
                            </a:rPr>
                          </m:ctrlPr>
                        </m:sSubPr>
                        <m:e>
                          <m:r>
                            <a:rPr lang="en-US" sz="1800" i="1">
                              <a:latin typeface="Cambria Math" panose="02040503050406030204" pitchFamily="18" charset="0"/>
                              <a:cs typeface="Futura Book" panose="020B0602020204020303"/>
                            </a:rPr>
                            <m:t>𝑤</m:t>
                          </m:r>
                        </m:e>
                        <m:sub>
                          <m:r>
                            <a:rPr lang="en-US" sz="1800" i="1">
                              <a:latin typeface="Cambria Math" panose="02040503050406030204" pitchFamily="18" charset="0"/>
                              <a:cs typeface="Futura Book" panose="020B0602020204020303"/>
                            </a:rPr>
                            <m:t>𝑖</m:t>
                          </m:r>
                        </m:sub>
                      </m:sSub>
                      <m:d>
                        <m:dPr>
                          <m:begChr m:val="{"/>
                          <m:endChr m:val=""/>
                          <m:ctrlPr>
                            <a:rPr lang="en-US" sz="1800" i="1">
                              <a:latin typeface="Cambria Math" panose="02040503050406030204" pitchFamily="18" charset="0"/>
                              <a:cs typeface="Futura Book" panose="020B0602020204020303"/>
                            </a:rPr>
                          </m:ctrlPr>
                        </m:dPr>
                        <m:e>
                          <m:eqArr>
                            <m:eqArrPr>
                              <m:ctrlPr>
                                <a:rPr lang="en-US" sz="1800" i="1">
                                  <a:latin typeface="Cambria Math" panose="02040503050406030204" pitchFamily="18" charset="0"/>
                                  <a:cs typeface="Futura Book" panose="020B0602020204020303"/>
                                </a:rPr>
                              </m:ctrlPr>
                            </m:eqArrPr>
                            <m:e>
                              <m:r>
                                <a:rPr lang="en-US" sz="1800" i="1">
                                  <a:latin typeface="Cambria Math" panose="02040503050406030204" pitchFamily="18" charset="0"/>
                                  <a:cs typeface="Futura Book" panose="020B0602020204020303"/>
                                </a:rPr>
                                <m:t>1, </m:t>
                              </m:r>
                              <m:sSub>
                                <m:sSubPr>
                                  <m:ctrlPr>
                                    <a:rPr lang="en-US" sz="1800" i="1">
                                      <a:latin typeface="Cambria Math" panose="02040503050406030204" pitchFamily="18" charset="0"/>
                                      <a:cs typeface="Futura Book" panose="020B0602020204020303"/>
                                    </a:rPr>
                                  </m:ctrlPr>
                                </m:sSubPr>
                                <m:e>
                                  <m:r>
                                    <a:rPr lang="en-US" sz="1800" i="1">
                                      <a:latin typeface="Cambria Math" panose="02040503050406030204" pitchFamily="18" charset="0"/>
                                      <a:cs typeface="Futura Book" panose="020B0602020204020303"/>
                                    </a:rPr>
                                    <m:t>                    </m:t>
                                  </m:r>
                                  <m:r>
                                    <a:rPr lang="en-US" sz="1800" i="1">
                                      <a:latin typeface="Cambria Math" panose="02040503050406030204" pitchFamily="18" charset="0"/>
                                      <a:cs typeface="Futura Book" panose="020B0602020204020303"/>
                                    </a:rPr>
                                    <m:t>𝑇</m:t>
                                  </m:r>
                                </m:e>
                                <m:sub>
                                  <m:r>
                                    <a:rPr lang="en-US" sz="1800" i="1">
                                      <a:latin typeface="Cambria Math" panose="02040503050406030204" pitchFamily="18" charset="0"/>
                                      <a:cs typeface="Futura Book" panose="020B0602020204020303"/>
                                    </a:rPr>
                                    <m:t>𝑖</m:t>
                                  </m:r>
                                </m:sub>
                              </m:sSub>
                              <m:r>
                                <a:rPr lang="en-US" sz="1800" i="1">
                                  <a:latin typeface="Cambria Math" panose="02040503050406030204" pitchFamily="18" charset="0"/>
                                  <a:cs typeface="Futura Book" panose="020B0602020204020303"/>
                                </a:rPr>
                                <m:t>=1</m:t>
                              </m:r>
                            </m:e>
                            <m:e>
                              <m:f>
                                <m:fPr>
                                  <m:ctrlPr>
                                    <a:rPr lang="en-US" sz="1800" i="1">
                                      <a:latin typeface="Cambria Math" panose="02040503050406030204" pitchFamily="18" charset="0"/>
                                      <a:cs typeface="Futura Book" panose="020B0602020204020303"/>
                                    </a:rPr>
                                  </m:ctrlPr>
                                </m:fPr>
                                <m:num>
                                  <m:sSub>
                                    <m:sSubPr>
                                      <m:ctrlPr>
                                        <a:rPr lang="en-US" sz="1800" i="1">
                                          <a:latin typeface="Cambria Math" panose="02040503050406030204" pitchFamily="18" charset="0"/>
                                          <a:cs typeface="Futura Book" panose="020B0602020204020303"/>
                                        </a:rPr>
                                      </m:ctrlPr>
                                    </m:sSubPr>
                                    <m:e>
                                      <m:acc>
                                        <m:accPr>
                                          <m:chr m:val="̂"/>
                                          <m:ctrlPr>
                                            <a:rPr lang="en-US" sz="1800" i="1">
                                              <a:latin typeface="Cambria Math" panose="02040503050406030204" pitchFamily="18" charset="0"/>
                                              <a:cs typeface="Futura Book" panose="020B0602020204020303"/>
                                            </a:rPr>
                                          </m:ctrlPr>
                                        </m:accPr>
                                        <m:e>
                                          <m:r>
                                            <a:rPr lang="en-US" sz="1800" i="1">
                                              <a:latin typeface="Cambria Math" panose="02040503050406030204" pitchFamily="18" charset="0"/>
                                              <a:cs typeface="Futura Book" panose="020B0602020204020303"/>
                                            </a:rPr>
                                            <m:t>𝑃</m:t>
                                          </m:r>
                                        </m:e>
                                      </m:acc>
                                    </m:e>
                                    <m:sub>
                                      <m:r>
                                        <a:rPr lang="en-US" sz="1800" i="1">
                                          <a:latin typeface="Cambria Math" panose="02040503050406030204" pitchFamily="18" charset="0"/>
                                          <a:cs typeface="Futura Book" panose="020B0602020204020303"/>
                                        </a:rPr>
                                        <m:t>𝑖</m:t>
                                      </m:r>
                                    </m:sub>
                                  </m:sSub>
                                </m:num>
                                <m:den>
                                  <m:sSub>
                                    <m:sSubPr>
                                      <m:ctrlPr>
                                        <a:rPr lang="en-US" sz="1800" i="1">
                                          <a:latin typeface="Cambria Math" panose="02040503050406030204" pitchFamily="18" charset="0"/>
                                          <a:cs typeface="Futura Book" panose="020B0602020204020303"/>
                                        </a:rPr>
                                      </m:ctrlPr>
                                    </m:sSubPr>
                                    <m:e>
                                      <m:acc>
                                        <m:accPr>
                                          <m:chr m:val="̂"/>
                                          <m:ctrlPr>
                                            <a:rPr lang="en-US" sz="1800" i="1">
                                              <a:latin typeface="Cambria Math" panose="02040503050406030204" pitchFamily="18" charset="0"/>
                                              <a:cs typeface="Futura Book" panose="020B0602020204020303"/>
                                            </a:rPr>
                                          </m:ctrlPr>
                                        </m:accPr>
                                        <m:e>
                                          <m:r>
                                            <a:rPr lang="en-US" sz="1800" i="1">
                                              <a:latin typeface="Cambria Math" panose="02040503050406030204" pitchFamily="18" charset="0"/>
                                              <a:cs typeface="Futura Book" panose="020B0602020204020303"/>
                                            </a:rPr>
                                            <m:t>1−</m:t>
                                          </m:r>
                                          <m:r>
                                            <a:rPr lang="en-US" sz="1800" i="1">
                                              <a:latin typeface="Cambria Math" panose="02040503050406030204" pitchFamily="18" charset="0"/>
                                              <a:cs typeface="Futura Book" panose="020B0602020204020303"/>
                                            </a:rPr>
                                            <m:t>𝑃</m:t>
                                          </m:r>
                                        </m:e>
                                      </m:acc>
                                    </m:e>
                                    <m:sub>
                                      <m:r>
                                        <a:rPr lang="en-US" sz="1800" i="1">
                                          <a:latin typeface="Cambria Math" panose="02040503050406030204" pitchFamily="18" charset="0"/>
                                          <a:cs typeface="Futura Book" panose="020B0602020204020303"/>
                                        </a:rPr>
                                        <m:t>𝑖</m:t>
                                      </m:r>
                                    </m:sub>
                                  </m:sSub>
                                </m:den>
                              </m:f>
                              <m:r>
                                <a:rPr lang="en-US" sz="1800" i="1">
                                  <a:latin typeface="Cambria Math" panose="02040503050406030204" pitchFamily="18" charset="0"/>
                                  <a:cs typeface="Futura Book" panose="020B0602020204020303"/>
                                </a:rPr>
                                <m:t>,     </m:t>
                              </m:r>
                              <m:sSub>
                                <m:sSubPr>
                                  <m:ctrlPr>
                                    <a:rPr lang="en-US" sz="1800" i="1">
                                      <a:latin typeface="Cambria Math" panose="02040503050406030204" pitchFamily="18" charset="0"/>
                                      <a:cs typeface="Futura Book" panose="020B0602020204020303"/>
                                    </a:rPr>
                                  </m:ctrlPr>
                                </m:sSubPr>
                                <m:e>
                                  <m:r>
                                    <a:rPr lang="en-US" sz="1800" i="1">
                                      <a:latin typeface="Cambria Math" panose="02040503050406030204" pitchFamily="18" charset="0"/>
                                      <a:cs typeface="Futura Book" panose="020B0602020204020303"/>
                                    </a:rPr>
                                    <m:t>𝑇</m:t>
                                  </m:r>
                                </m:e>
                                <m:sub>
                                  <m:r>
                                    <a:rPr lang="en-US" sz="1800" i="1">
                                      <a:latin typeface="Cambria Math" panose="02040503050406030204" pitchFamily="18" charset="0"/>
                                      <a:cs typeface="Futura Book" panose="020B0602020204020303"/>
                                    </a:rPr>
                                    <m:t>𝑖</m:t>
                                  </m:r>
                                </m:sub>
                              </m:sSub>
                              <m:r>
                                <a:rPr lang="en-US" sz="1800" i="1">
                                  <a:latin typeface="Cambria Math" panose="02040503050406030204" pitchFamily="18" charset="0"/>
                                  <a:cs typeface="Futura Book" panose="020B0602020204020303"/>
                                </a:rPr>
                                <m:t>=0</m:t>
                              </m:r>
                            </m:e>
                          </m:eqArr>
                        </m:e>
                      </m:d>
                    </m:oMath>
                  </m:oMathPara>
                </a14:m>
                <a:endParaRPr lang="en-US" sz="1800" i="1" dirty="0">
                  <a:latin typeface="Futura Medium" panose="020B0602020204020303" pitchFamily="34" charset="-79"/>
                  <a:cs typeface="Futura Medium" panose="020B0602020204020303" pitchFamily="34" charset="-79"/>
                </a:endParaRPr>
              </a:p>
              <a:p>
                <a:pPr>
                  <a:lnSpc>
                    <a:spcPct val="150000"/>
                  </a:lnSpc>
                </a:pPr>
                <a:r>
                  <a:rPr lang="en-US" sz="1800" dirty="0">
                    <a:latin typeface="Futura Medium" panose="020B0602020204020303" pitchFamily="34" charset="-79"/>
                    <a:cs typeface="Futura Medium" panose="020B0602020204020303" pitchFamily="34" charset="-79"/>
                  </a:rPr>
                  <a:t>Truncate observations with extreme weights so no single control observation dominates the estimation</a:t>
                </a:r>
              </a:p>
            </p:txBody>
          </p:sp>
        </mc:Choice>
        <mc:Fallback xmlns="">
          <p:sp>
            <p:nvSpPr>
              <p:cNvPr id="4" name="Ondertitel 2">
                <a:extLst>
                  <a:ext uri="{FF2B5EF4-FFF2-40B4-BE49-F238E27FC236}">
                    <a16:creationId xmlns:a16="http://schemas.microsoft.com/office/drawing/2014/main" id="{0125A5C7-1A11-4956-89A4-05A23FCD9567}"/>
                  </a:ext>
                </a:extLst>
              </p:cNvPr>
              <p:cNvSpPr txBox="1">
                <a:spLocks noRot="1" noChangeAspect="1" noMove="1" noResize="1" noEditPoints="1" noAdjustHandles="1" noChangeArrowheads="1" noChangeShapeType="1" noTextEdit="1"/>
              </p:cNvSpPr>
              <p:nvPr/>
            </p:nvSpPr>
            <p:spPr>
              <a:xfrm>
                <a:off x="562064" y="1499300"/>
                <a:ext cx="11370856" cy="4540863"/>
              </a:xfrm>
              <a:prstGeom prst="rect">
                <a:avLst/>
              </a:prstGeom>
              <a:blipFill>
                <a:blip r:embed="rId3"/>
                <a:stretch>
                  <a:fillRect l="-335" r="-446" b="-63687"/>
                </a:stretch>
              </a:blipFill>
            </p:spPr>
            <p:txBody>
              <a:bodyPr/>
              <a:lstStyle/>
              <a:p>
                <a:r>
                  <a:rPr lang="en-BE">
                    <a:noFill/>
                  </a:rPr>
                  <a:t> </a:t>
                </a:r>
              </a:p>
            </p:txBody>
          </p:sp>
        </mc:Fallback>
      </mc:AlternateContent>
    </p:spTree>
    <p:extLst>
      <p:ext uri="{BB962C8B-B14F-4D97-AF65-F5344CB8AC3E}">
        <p14:creationId xmlns:p14="http://schemas.microsoft.com/office/powerpoint/2010/main" val="307444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E2CB3-0406-41F8-89A6-AFEE1B460E7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918C66-CDA9-0138-D658-4BE2A0CAB84C}"/>
              </a:ext>
            </a:extLst>
          </p:cNvPr>
          <p:cNvSpPr>
            <a:spLocks noChangeArrowheads="1"/>
          </p:cNvSpPr>
          <p:nvPr/>
        </p:nvSpPr>
        <p:spPr bwMode="auto">
          <a:xfrm>
            <a:off x="4370521" y="372706"/>
            <a:ext cx="20556337" cy="4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BE"/>
          </a:p>
        </p:txBody>
      </p:sp>
      <p:pic>
        <p:nvPicPr>
          <p:cNvPr id="5" name="Picture 4">
            <a:extLst>
              <a:ext uri="{FF2B5EF4-FFF2-40B4-BE49-F238E27FC236}">
                <a16:creationId xmlns:a16="http://schemas.microsoft.com/office/drawing/2014/main" id="{B4A63B5E-102B-41EF-BCC4-021E7E1230E5}"/>
              </a:ext>
            </a:extLst>
          </p:cNvPr>
          <p:cNvPicPr>
            <a:picLocks noChangeAspect="1"/>
          </p:cNvPicPr>
          <p:nvPr/>
        </p:nvPicPr>
        <p:blipFill>
          <a:blip r:embed="rId3"/>
          <a:stretch>
            <a:fillRect/>
          </a:stretch>
        </p:blipFill>
        <p:spPr>
          <a:xfrm>
            <a:off x="738187" y="57150"/>
            <a:ext cx="10715625" cy="6743700"/>
          </a:xfrm>
          <a:prstGeom prst="rect">
            <a:avLst/>
          </a:prstGeom>
        </p:spPr>
      </p:pic>
    </p:spTree>
    <p:extLst>
      <p:ext uri="{BB962C8B-B14F-4D97-AF65-F5344CB8AC3E}">
        <p14:creationId xmlns:p14="http://schemas.microsoft.com/office/powerpoint/2010/main" val="315478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CD4A5D6-E944-B543-AB46-34700ABBC812}"/>
              </a:ext>
            </a:extLst>
          </p:cNvPr>
          <p:cNvSpPr txBox="1">
            <a:spLocks/>
          </p:cNvSpPr>
          <p:nvPr/>
        </p:nvSpPr>
        <p:spPr>
          <a:xfrm>
            <a:off x="433420" y="870139"/>
            <a:ext cx="10139330"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Propensity score weighting in estimation</a:t>
            </a:r>
            <a:endParaRPr lang="nl-BE" sz="2400" b="1" dirty="0">
              <a:latin typeface="Futura" panose="020B0602020204020303" pitchFamily="34" charset="-79"/>
              <a:cs typeface="Futura" panose="020B0602020204020303" pitchFamily="34" charset="-79"/>
            </a:endParaRPr>
          </a:p>
        </p:txBody>
      </p:sp>
      <p:sp>
        <p:nvSpPr>
          <p:cNvPr id="7" name="Ondertitel 2">
            <a:extLst>
              <a:ext uri="{FF2B5EF4-FFF2-40B4-BE49-F238E27FC236}">
                <a16:creationId xmlns:a16="http://schemas.microsoft.com/office/drawing/2014/main" id="{9DFB451B-9335-534F-95A8-E956CB98CE14}"/>
              </a:ext>
            </a:extLst>
          </p:cNvPr>
          <p:cNvSpPr txBox="1">
            <a:spLocks/>
          </p:cNvSpPr>
          <p:nvPr/>
        </p:nvSpPr>
        <p:spPr>
          <a:xfrm>
            <a:off x="433420" y="870139"/>
            <a:ext cx="11499500" cy="5147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endParaRPr lang="en-US" sz="1600" i="1" dirty="0">
              <a:latin typeface="Futura Book" panose="020B0602020204020303" pitchFamily="34" charset="-79"/>
              <a:cs typeface="Futura Book" panose="020B0602020204020303"/>
            </a:endParaRPr>
          </a:p>
        </p:txBody>
      </p:sp>
      <p:sp>
        <p:nvSpPr>
          <p:cNvPr id="4" name="Ondertitel 2">
            <a:extLst>
              <a:ext uri="{FF2B5EF4-FFF2-40B4-BE49-F238E27FC236}">
                <a16:creationId xmlns:a16="http://schemas.microsoft.com/office/drawing/2014/main" id="{0125A5C7-1A11-4956-89A4-05A23FCD9567}"/>
              </a:ext>
            </a:extLst>
          </p:cNvPr>
          <p:cNvSpPr txBox="1">
            <a:spLocks/>
          </p:cNvSpPr>
          <p:nvPr/>
        </p:nvSpPr>
        <p:spPr>
          <a:xfrm>
            <a:off x="585820" y="1549831"/>
            <a:ext cx="11499500" cy="462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1800" b="1" dirty="0">
                <a:latin typeface="FUTURA MEDIUM" panose="020B0602020204020303" pitchFamily="34" charset="-79"/>
                <a:cs typeface="FUTURA MEDIUM" panose="020B0602020204020303" pitchFamily="34" charset="-79"/>
              </a:rPr>
              <a:t>Attention to timing (binary)</a:t>
            </a:r>
            <a:r>
              <a:rPr lang="en-US" sz="1800" dirty="0">
                <a:latin typeface="Futura Medium" panose="020B0602020204020303" pitchFamily="34" charset="-79"/>
                <a:cs typeface="Futura Medium" panose="020B0602020204020303" pitchFamily="34" charset="-79"/>
              </a:rPr>
              <a:t> — “Do you pay attention to when you use the most electricity?”</a:t>
            </a:r>
          </a:p>
          <a:p>
            <a:pPr lvl="1">
              <a:lnSpc>
                <a:spcPct val="200000"/>
              </a:lnSpc>
            </a:pPr>
            <a:r>
              <a:rPr lang="en-US" sz="1800" dirty="0">
                <a:latin typeface="Futura Medium" panose="020B0602020204020303" pitchFamily="34" charset="-79"/>
                <a:cs typeface="Futura Medium" panose="020B0602020204020303" pitchFamily="34" charset="-79"/>
              </a:rPr>
              <a:t>Binary outcomes → </a:t>
            </a:r>
            <a:r>
              <a:rPr lang="en-US" sz="1800" b="1" dirty="0">
                <a:latin typeface="FUTURA MEDIUM" panose="020B0602020204020303" pitchFamily="34" charset="-79"/>
                <a:cs typeface="FUTURA MEDIUM" panose="020B0602020204020303" pitchFamily="34" charset="-79"/>
              </a:rPr>
              <a:t>weighted logit</a:t>
            </a:r>
            <a:endParaRPr lang="en-US" sz="1800" dirty="0">
              <a:latin typeface="Futura Medium" panose="020B0602020204020303" pitchFamily="34" charset="-79"/>
              <a:cs typeface="Futura Medium" panose="020B0602020204020303" pitchFamily="34" charset="-79"/>
            </a:endParaRPr>
          </a:p>
          <a:p>
            <a:pPr>
              <a:lnSpc>
                <a:spcPct val="200000"/>
              </a:lnSpc>
            </a:pPr>
            <a:r>
              <a:rPr lang="en-US" sz="1800" b="1" dirty="0">
                <a:latin typeface="FUTURA MEDIUM" panose="020B0602020204020303" pitchFamily="34" charset="-79"/>
                <a:cs typeface="FUTURA MEDIUM" panose="020B0602020204020303" pitchFamily="34" charset="-79"/>
              </a:rPr>
              <a:t>Appliance-specific off-peak use</a:t>
            </a:r>
            <a:r>
              <a:rPr lang="en-US" sz="1800" dirty="0">
                <a:latin typeface="Futura Medium" panose="020B0602020204020303" pitchFamily="34" charset="-79"/>
                <a:cs typeface="Futura Medium" panose="020B0602020204020303" pitchFamily="34" charset="-79"/>
              </a:rPr>
              <a:t> — for each owned appliance, indicator = 1 if “mostly/only off-peak.”</a:t>
            </a:r>
          </a:p>
          <a:p>
            <a:pPr lvl="1">
              <a:lnSpc>
                <a:spcPct val="200000"/>
              </a:lnSpc>
            </a:pPr>
            <a:r>
              <a:rPr lang="en-US" sz="1800" dirty="0">
                <a:latin typeface="Futura Medium" panose="020B0602020204020303" pitchFamily="34" charset="-79"/>
                <a:cs typeface="Futura Medium" panose="020B0602020204020303" pitchFamily="34" charset="-79"/>
              </a:rPr>
              <a:t>Binary outcomes → </a:t>
            </a:r>
            <a:r>
              <a:rPr lang="en-US" sz="1800" b="1" dirty="0">
                <a:latin typeface="FUTURA MEDIUM" panose="020B0602020204020303" pitchFamily="34" charset="-79"/>
                <a:cs typeface="FUTURA MEDIUM" panose="020B0602020204020303" pitchFamily="34" charset="-79"/>
              </a:rPr>
              <a:t>weighted logit</a:t>
            </a:r>
            <a:endParaRPr lang="en-US" sz="1800" dirty="0">
              <a:latin typeface="Futura Medium" panose="020B0602020204020303" pitchFamily="34" charset="-79"/>
              <a:cs typeface="Futura Medium" panose="020B0602020204020303" pitchFamily="34" charset="-79"/>
            </a:endParaRPr>
          </a:p>
          <a:p>
            <a:pPr>
              <a:lnSpc>
                <a:spcPct val="200000"/>
              </a:lnSpc>
            </a:pPr>
            <a:r>
              <a:rPr lang="en-US" sz="1800" b="1" dirty="0">
                <a:latin typeface="FUTURA MEDIUM" panose="020B0602020204020303" pitchFamily="34" charset="-79"/>
                <a:cs typeface="FUTURA MEDIUM" panose="020B0602020204020303" pitchFamily="34" charset="-79"/>
              </a:rPr>
              <a:t>Solar optimization among PV owners</a:t>
            </a:r>
            <a:r>
              <a:rPr lang="en-US" sz="1800" dirty="0">
                <a:latin typeface="Futura Medium" panose="020B0602020204020303" pitchFamily="34" charset="-79"/>
                <a:cs typeface="Futura Medium" panose="020B0602020204020303" pitchFamily="34" charset="-79"/>
              </a:rPr>
              <a:t> — Likert 1–5 (“</a:t>
            </a:r>
            <a:r>
              <a:rPr lang="en-US" sz="1800" dirty="0" err="1">
                <a:latin typeface="Futura Medium" panose="020B0602020204020303" pitchFamily="34" charset="-79"/>
                <a:cs typeface="Futura Medium" panose="020B0602020204020303" pitchFamily="34" charset="-79"/>
              </a:rPr>
              <a:t>never”→“always</a:t>
            </a:r>
            <a:r>
              <a:rPr lang="en-US" sz="1800" dirty="0">
                <a:latin typeface="Futura Medium" panose="020B0602020204020303" pitchFamily="34" charset="-79"/>
                <a:cs typeface="Futura Medium" panose="020B0602020204020303" pitchFamily="34" charset="-79"/>
              </a:rPr>
              <a:t>” shift to match PV)</a:t>
            </a:r>
          </a:p>
          <a:p>
            <a:pPr lvl="1">
              <a:lnSpc>
                <a:spcPct val="200000"/>
              </a:lnSpc>
            </a:pPr>
            <a:r>
              <a:rPr lang="en-US" sz="1800" dirty="0">
                <a:latin typeface="Futura Medium" panose="020B0602020204020303" pitchFamily="34" charset="-79"/>
                <a:cs typeface="Futura Medium" panose="020B0602020204020303" pitchFamily="34" charset="-79"/>
              </a:rPr>
              <a:t>Likert (1–5) → </a:t>
            </a:r>
            <a:r>
              <a:rPr lang="en-US" sz="1800" b="1" dirty="0">
                <a:latin typeface="FUTURA MEDIUM" panose="020B0602020204020303" pitchFamily="34" charset="-79"/>
                <a:cs typeface="FUTURA MEDIUM" panose="020B0602020204020303" pitchFamily="34" charset="-79"/>
              </a:rPr>
              <a:t>weighted OLS</a:t>
            </a:r>
            <a:endParaRPr lang="en-US" sz="18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17168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A1B7B-56C4-EFA6-E0EE-D2DA8EC25F5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C99E51D-4D2E-A266-5DFE-7C7971D2140A}"/>
              </a:ext>
            </a:extLst>
          </p:cNvPr>
          <p:cNvSpPr txBox="1"/>
          <p:nvPr/>
        </p:nvSpPr>
        <p:spPr>
          <a:xfrm>
            <a:off x="167640" y="2893452"/>
            <a:ext cx="1185672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5000" b="0" i="0" kern="1200" dirty="0">
                <a:solidFill>
                  <a:schemeClr val="bg1"/>
                </a:solidFill>
                <a:effectLst/>
                <a:latin typeface="Futura Medium" panose="020B0602020204020303" pitchFamily="34" charset="-79"/>
                <a:ea typeface="+mn-ea"/>
                <a:cs typeface="Futura Medium" panose="020B0602020204020303" pitchFamily="34" charset="-79"/>
              </a:rPr>
              <a:t>RESULTS</a:t>
            </a:r>
          </a:p>
          <a:p>
            <a:pPr algn="ctr"/>
            <a:endParaRPr lang="nl-BE" sz="2000" b="0" i="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423745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685C8-5ECD-BCEB-08F1-2B11F9F3CCCD}"/>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72687283-2B1B-3820-B0E0-5F09865A6C0E}"/>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pic>
        <p:nvPicPr>
          <p:cNvPr id="9" name="Picture 8">
            <a:extLst>
              <a:ext uri="{FF2B5EF4-FFF2-40B4-BE49-F238E27FC236}">
                <a16:creationId xmlns:a16="http://schemas.microsoft.com/office/drawing/2014/main" id="{A18FCF6B-3031-43F1-78CF-75F45B3B2D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E14823F7-66F0-BAE3-E769-D8E40E3D776F}"/>
              </a:ext>
            </a:extLst>
          </p:cNvPr>
          <p:cNvSpPr/>
          <p:nvPr/>
        </p:nvSpPr>
        <p:spPr>
          <a:xfrm>
            <a:off x="4525505" y="159986"/>
            <a:ext cx="4014061" cy="36990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el 1">
            <a:extLst>
              <a:ext uri="{FF2B5EF4-FFF2-40B4-BE49-F238E27FC236}">
                <a16:creationId xmlns:a16="http://schemas.microsoft.com/office/drawing/2014/main" id="{DEC8D268-818E-B64A-85B8-1EEDAE32E1BF}"/>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sp>
        <p:nvSpPr>
          <p:cNvPr id="7" name="TextBox 6">
            <a:extLst>
              <a:ext uri="{FF2B5EF4-FFF2-40B4-BE49-F238E27FC236}">
                <a16:creationId xmlns:a16="http://schemas.microsoft.com/office/drawing/2014/main" id="{30080FC3-26AA-4B03-B4AC-0C88135F3939}"/>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Tree>
    <p:extLst>
      <p:ext uri="{BB962C8B-B14F-4D97-AF65-F5344CB8AC3E}">
        <p14:creationId xmlns:p14="http://schemas.microsoft.com/office/powerpoint/2010/main" val="238014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D718A-76FC-F166-1B16-662585D4E3F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87A2AD3-2FED-0AC0-9F78-E76A7AFA931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C8D89D68-5937-1A23-B0D4-E09C572A1246}"/>
              </a:ext>
            </a:extLst>
          </p:cNvPr>
          <p:cNvSpPr/>
          <p:nvPr/>
        </p:nvSpPr>
        <p:spPr>
          <a:xfrm>
            <a:off x="6434059" y="1646391"/>
            <a:ext cx="447181" cy="29745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17F0DE46-B20A-9577-D576-58C28C29498D}"/>
              </a:ext>
            </a:extLst>
          </p:cNvPr>
          <p:cNvSpPr/>
          <p:nvPr/>
        </p:nvSpPr>
        <p:spPr>
          <a:xfrm>
            <a:off x="4911815" y="533750"/>
            <a:ext cx="3044488" cy="107139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A75FAD41-6883-DADF-4F3E-E44646DFF71F}"/>
              </a:ext>
            </a:extLst>
          </p:cNvPr>
          <p:cNvSpPr/>
          <p:nvPr/>
        </p:nvSpPr>
        <p:spPr>
          <a:xfrm>
            <a:off x="6400800" y="2073294"/>
            <a:ext cx="1763278" cy="131284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TextBox 12">
            <a:extLst>
              <a:ext uri="{FF2B5EF4-FFF2-40B4-BE49-F238E27FC236}">
                <a16:creationId xmlns:a16="http://schemas.microsoft.com/office/drawing/2014/main" id="{DB2697CD-8196-6D1D-0777-0D317E755CF3}"/>
              </a:ext>
            </a:extLst>
          </p:cNvPr>
          <p:cNvSpPr txBox="1"/>
          <p:nvPr/>
        </p:nvSpPr>
        <p:spPr>
          <a:xfrm>
            <a:off x="8786028" y="909603"/>
            <a:ext cx="2489784" cy="1569660"/>
          </a:xfrm>
          <a:prstGeom prst="rect">
            <a:avLst/>
          </a:prstGeom>
          <a:noFill/>
        </p:spPr>
        <p:txBody>
          <a:bodyPr wrap="none" rtlCol="0">
            <a:spAutoFit/>
          </a:bodyPr>
          <a:lstStyle/>
          <a:p>
            <a:r>
              <a:rPr lang="en-GB" sz="1600" dirty="0"/>
              <a:t>Flanders: </a:t>
            </a:r>
            <a:r>
              <a:rPr lang="en-GB" sz="1600" b="1" dirty="0"/>
              <a:t>72% </a:t>
            </a:r>
            <a:r>
              <a:rPr lang="en-GB" sz="1600" dirty="0"/>
              <a:t>respondents </a:t>
            </a:r>
          </a:p>
          <a:p>
            <a:br>
              <a:rPr lang="en-GB" sz="1600" dirty="0"/>
            </a:br>
            <a:r>
              <a:rPr lang="en-GB" sz="1600" dirty="0"/>
              <a:t>Brussels: </a:t>
            </a:r>
            <a:r>
              <a:rPr lang="en-GB" sz="1600" b="1" dirty="0"/>
              <a:t>19% </a:t>
            </a:r>
            <a:r>
              <a:rPr lang="en-GB" sz="1600" dirty="0"/>
              <a:t>respondents </a:t>
            </a:r>
          </a:p>
          <a:p>
            <a:endParaRPr lang="en-GB" sz="1600" dirty="0"/>
          </a:p>
          <a:p>
            <a:r>
              <a:rPr lang="en-GB" sz="1600" dirty="0"/>
              <a:t>Wallonia: </a:t>
            </a:r>
            <a:r>
              <a:rPr lang="en-GB" sz="1600" b="1" dirty="0"/>
              <a:t>9% </a:t>
            </a:r>
            <a:r>
              <a:rPr lang="en-GB" sz="1600" dirty="0"/>
              <a:t>respondents </a:t>
            </a:r>
            <a:endParaRPr lang="en-BE" sz="1600" dirty="0"/>
          </a:p>
          <a:p>
            <a:endParaRPr lang="en-BE" sz="1600" dirty="0"/>
          </a:p>
        </p:txBody>
      </p:sp>
      <p:sp>
        <p:nvSpPr>
          <p:cNvPr id="2" name="Titel 1">
            <a:extLst>
              <a:ext uri="{FF2B5EF4-FFF2-40B4-BE49-F238E27FC236}">
                <a16:creationId xmlns:a16="http://schemas.microsoft.com/office/drawing/2014/main" id="{B433C0CB-72A5-2400-2F53-62AFEA9CF3F4}"/>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sp>
        <p:nvSpPr>
          <p:cNvPr id="14" name="TextBox 13">
            <a:extLst>
              <a:ext uri="{FF2B5EF4-FFF2-40B4-BE49-F238E27FC236}">
                <a16:creationId xmlns:a16="http://schemas.microsoft.com/office/drawing/2014/main" id="{3A44367B-D50A-47DF-9CB6-19122CE2D788}"/>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
        <p:nvSpPr>
          <p:cNvPr id="15" name="Titel 1">
            <a:extLst>
              <a:ext uri="{FF2B5EF4-FFF2-40B4-BE49-F238E27FC236}">
                <a16:creationId xmlns:a16="http://schemas.microsoft.com/office/drawing/2014/main" id="{E50A654A-2263-4729-A956-A20E73EDDC05}"/>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22938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AF3BA-32EA-D2DB-A349-7F7715B8E6C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4A9FFAA-2E06-9BC7-E70B-D5EC0E12E5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4E4887C7-C225-03B9-D61D-3BD9DF26A2D3}"/>
              </a:ext>
            </a:extLst>
          </p:cNvPr>
          <p:cNvSpPr/>
          <p:nvPr/>
        </p:nvSpPr>
        <p:spPr>
          <a:xfrm>
            <a:off x="6434059" y="1646391"/>
            <a:ext cx="447181" cy="29745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01625A2E-D2BA-F8B2-1D02-CECDA93A6BBC}"/>
              </a:ext>
            </a:extLst>
          </p:cNvPr>
          <p:cNvSpPr/>
          <p:nvPr/>
        </p:nvSpPr>
        <p:spPr>
          <a:xfrm>
            <a:off x="4911815" y="533750"/>
            <a:ext cx="3044488" cy="107139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DF4BBB88-924C-397A-55BB-83BED59D6C9D}"/>
              </a:ext>
            </a:extLst>
          </p:cNvPr>
          <p:cNvSpPr/>
          <p:nvPr/>
        </p:nvSpPr>
        <p:spPr>
          <a:xfrm>
            <a:off x="6400800" y="2073294"/>
            <a:ext cx="1763278" cy="131284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9" name="Group 18">
            <a:extLst>
              <a:ext uri="{FF2B5EF4-FFF2-40B4-BE49-F238E27FC236}">
                <a16:creationId xmlns:a16="http://schemas.microsoft.com/office/drawing/2014/main" id="{70BA9732-287F-6304-C681-58F27C4288BC}"/>
              </a:ext>
            </a:extLst>
          </p:cNvPr>
          <p:cNvGrpSpPr/>
          <p:nvPr/>
        </p:nvGrpSpPr>
        <p:grpSpPr>
          <a:xfrm>
            <a:off x="8555174" y="3645225"/>
            <a:ext cx="3178179" cy="1856973"/>
            <a:chOff x="8555174" y="3645225"/>
            <a:chExt cx="3178179" cy="1856973"/>
          </a:xfrm>
        </p:grpSpPr>
        <p:pic>
          <p:nvPicPr>
            <p:cNvPr id="15" name="Graphic 14" descr="Male with solid fill">
              <a:extLst>
                <a:ext uri="{FF2B5EF4-FFF2-40B4-BE49-F238E27FC236}">
                  <a16:creationId xmlns:a16="http://schemas.microsoft.com/office/drawing/2014/main" id="{55B72BBE-F9D4-02BF-6884-744B530E0B01}"/>
                </a:ext>
              </a:extLst>
            </p:cNvPr>
            <p:cNvPicPr>
              <a:picLocks noChangeAspect="1"/>
            </p:cNvPicPr>
            <p:nvPr/>
          </p:nvPicPr>
          <p:blipFill>
            <a:blip r:embed="rId5">
              <a:extLst>
                <a:ext uri="{96DAC541-7B7A-43D3-8B79-37D633B846F1}">
                  <asvg:svgBlip xmlns:asvg="http://schemas.microsoft.com/office/drawing/2016/SVG/main" r:embed="rId6"/>
                </a:ext>
              </a:extLst>
            </a:blip>
            <a:srcRect l="61113" t="3201" b="61873"/>
            <a:stretch>
              <a:fillRect/>
            </a:stretch>
          </p:blipFill>
          <p:spPr>
            <a:xfrm>
              <a:off x="11401465" y="3649087"/>
              <a:ext cx="296318" cy="266132"/>
            </a:xfrm>
            <a:prstGeom prst="rect">
              <a:avLst/>
            </a:prstGeom>
          </p:spPr>
        </p:pic>
        <p:grpSp>
          <p:nvGrpSpPr>
            <p:cNvPr id="17" name="Group 16">
              <a:extLst>
                <a:ext uri="{FF2B5EF4-FFF2-40B4-BE49-F238E27FC236}">
                  <a16:creationId xmlns:a16="http://schemas.microsoft.com/office/drawing/2014/main" id="{C66C8401-9A3D-2A3B-9CE2-9377AC13B5E8}"/>
                </a:ext>
              </a:extLst>
            </p:cNvPr>
            <p:cNvGrpSpPr/>
            <p:nvPr/>
          </p:nvGrpSpPr>
          <p:grpSpPr>
            <a:xfrm>
              <a:off x="8555174" y="3645225"/>
              <a:ext cx="3178179" cy="1856973"/>
              <a:chOff x="8555174" y="3645225"/>
              <a:chExt cx="3178179" cy="1856973"/>
            </a:xfrm>
          </p:grpSpPr>
          <p:pic>
            <p:nvPicPr>
              <p:cNvPr id="3" name="Graphic 2" descr="Male with solid fill">
                <a:extLst>
                  <a:ext uri="{FF2B5EF4-FFF2-40B4-BE49-F238E27FC236}">
                    <a16:creationId xmlns:a16="http://schemas.microsoft.com/office/drawing/2014/main" id="{25C472DC-687D-731C-53F4-9A3B30290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83946" y="3645225"/>
                <a:ext cx="761998" cy="761998"/>
              </a:xfrm>
              <a:prstGeom prst="rect">
                <a:avLst/>
              </a:prstGeom>
            </p:spPr>
          </p:pic>
          <p:pic>
            <p:nvPicPr>
              <p:cNvPr id="6" name="Graphic 5" descr="Female with solid fill">
                <a:extLst>
                  <a:ext uri="{FF2B5EF4-FFF2-40B4-BE49-F238E27FC236}">
                    <a16:creationId xmlns:a16="http://schemas.microsoft.com/office/drawing/2014/main" id="{BAE2820E-6812-6DF6-EE20-F801C65AF4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5174" y="3729066"/>
                <a:ext cx="761999" cy="761999"/>
              </a:xfrm>
              <a:prstGeom prst="rect">
                <a:avLst/>
              </a:prstGeom>
            </p:spPr>
          </p:pic>
          <p:pic>
            <p:nvPicPr>
              <p:cNvPr id="14" name="Graphic 13" descr="Female with solid fill">
                <a:extLst>
                  <a:ext uri="{FF2B5EF4-FFF2-40B4-BE49-F238E27FC236}">
                    <a16:creationId xmlns:a16="http://schemas.microsoft.com/office/drawing/2014/main" id="{F3F6DEBE-F81C-69F8-EF25-0DDD4B6E40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35784" y="3782153"/>
                <a:ext cx="761999" cy="761999"/>
              </a:xfrm>
              <a:prstGeom prst="rect">
                <a:avLst/>
              </a:prstGeom>
            </p:spPr>
          </p:pic>
          <p:sp>
            <p:nvSpPr>
              <p:cNvPr id="16" name="TextBox 15">
                <a:extLst>
                  <a:ext uri="{FF2B5EF4-FFF2-40B4-BE49-F238E27FC236}">
                    <a16:creationId xmlns:a16="http://schemas.microsoft.com/office/drawing/2014/main" id="{1946D984-E0E6-68A9-99B7-0E24C5BA7E4D}"/>
                  </a:ext>
                </a:extLst>
              </p:cNvPr>
              <p:cNvSpPr txBox="1"/>
              <p:nvPr/>
            </p:nvSpPr>
            <p:spPr>
              <a:xfrm>
                <a:off x="8685820" y="4671201"/>
                <a:ext cx="3047533" cy="830997"/>
              </a:xfrm>
              <a:prstGeom prst="rect">
                <a:avLst/>
              </a:prstGeom>
              <a:noFill/>
            </p:spPr>
            <p:txBody>
              <a:bodyPr wrap="square">
                <a:spAutoFit/>
              </a:bodyPr>
              <a:lstStyle/>
              <a:p>
                <a:r>
                  <a:rPr lang="en-GB" sz="1600" b="1" dirty="0"/>
                  <a:t>~31%               ~69%                 0.3%</a:t>
                </a:r>
              </a:p>
              <a:p>
                <a:endParaRPr lang="en-GB" sz="1600" dirty="0"/>
              </a:p>
              <a:p>
                <a:endParaRPr lang="en-BE" sz="1600" dirty="0"/>
              </a:p>
            </p:txBody>
          </p:sp>
        </p:grpSp>
      </p:grpSp>
      <p:sp>
        <p:nvSpPr>
          <p:cNvPr id="18" name="Titel 1">
            <a:extLst>
              <a:ext uri="{FF2B5EF4-FFF2-40B4-BE49-F238E27FC236}">
                <a16:creationId xmlns:a16="http://schemas.microsoft.com/office/drawing/2014/main" id="{B712AD8B-77DE-E0F4-FE58-F1D1409DA222}"/>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sp>
        <p:nvSpPr>
          <p:cNvPr id="22" name="Titel 1">
            <a:extLst>
              <a:ext uri="{FF2B5EF4-FFF2-40B4-BE49-F238E27FC236}">
                <a16:creationId xmlns:a16="http://schemas.microsoft.com/office/drawing/2014/main" id="{F792019B-3DCB-4606-9DC0-A00F07CEFF5E}"/>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sp>
        <p:nvSpPr>
          <p:cNvPr id="23" name="TextBox 22">
            <a:extLst>
              <a:ext uri="{FF2B5EF4-FFF2-40B4-BE49-F238E27FC236}">
                <a16:creationId xmlns:a16="http://schemas.microsoft.com/office/drawing/2014/main" id="{D20CAB0E-B0D9-43AA-829B-48816D044929}"/>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
        <p:nvSpPr>
          <p:cNvPr id="24" name="TextBox 23">
            <a:extLst>
              <a:ext uri="{FF2B5EF4-FFF2-40B4-BE49-F238E27FC236}">
                <a16:creationId xmlns:a16="http://schemas.microsoft.com/office/drawing/2014/main" id="{B1A1E9A8-CC89-4C44-82E2-0B5E053678EE}"/>
              </a:ext>
            </a:extLst>
          </p:cNvPr>
          <p:cNvSpPr txBox="1"/>
          <p:nvPr/>
        </p:nvSpPr>
        <p:spPr>
          <a:xfrm>
            <a:off x="8786028" y="909603"/>
            <a:ext cx="2489784" cy="1569660"/>
          </a:xfrm>
          <a:prstGeom prst="rect">
            <a:avLst/>
          </a:prstGeom>
          <a:noFill/>
        </p:spPr>
        <p:txBody>
          <a:bodyPr wrap="none" rtlCol="0">
            <a:spAutoFit/>
          </a:bodyPr>
          <a:lstStyle/>
          <a:p>
            <a:r>
              <a:rPr lang="en-GB" sz="1600" dirty="0"/>
              <a:t>Flanders: </a:t>
            </a:r>
            <a:r>
              <a:rPr lang="en-GB" sz="1600" b="1" dirty="0"/>
              <a:t>72% </a:t>
            </a:r>
            <a:r>
              <a:rPr lang="en-GB" sz="1600" dirty="0"/>
              <a:t>respondents </a:t>
            </a:r>
          </a:p>
          <a:p>
            <a:br>
              <a:rPr lang="en-GB" sz="1600" dirty="0"/>
            </a:br>
            <a:r>
              <a:rPr lang="en-GB" sz="1600" dirty="0"/>
              <a:t>Brussels: </a:t>
            </a:r>
            <a:r>
              <a:rPr lang="en-GB" sz="1600" b="1" dirty="0"/>
              <a:t>19% </a:t>
            </a:r>
            <a:r>
              <a:rPr lang="en-GB" sz="1600" dirty="0"/>
              <a:t>respondents </a:t>
            </a:r>
          </a:p>
          <a:p>
            <a:endParaRPr lang="en-GB" sz="1600" dirty="0"/>
          </a:p>
          <a:p>
            <a:r>
              <a:rPr lang="en-GB" sz="1600" dirty="0"/>
              <a:t>Wallonia: </a:t>
            </a:r>
            <a:r>
              <a:rPr lang="en-GB" sz="1600" b="1" dirty="0"/>
              <a:t>9% </a:t>
            </a:r>
            <a:r>
              <a:rPr lang="en-GB" sz="1600" dirty="0"/>
              <a:t>respondents </a:t>
            </a:r>
            <a:endParaRPr lang="en-BE" sz="1600" dirty="0"/>
          </a:p>
          <a:p>
            <a:endParaRPr lang="en-BE" sz="1600" dirty="0"/>
          </a:p>
        </p:txBody>
      </p:sp>
    </p:spTree>
    <p:extLst>
      <p:ext uri="{BB962C8B-B14F-4D97-AF65-F5344CB8AC3E}">
        <p14:creationId xmlns:p14="http://schemas.microsoft.com/office/powerpoint/2010/main" val="334662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C766-B4DC-8918-7047-561EE315058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4C50ADD-E7AC-414F-1D2C-3B5A07C77B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71AAB6C8-FAEC-4775-4F91-86D52EC6D3CD}"/>
              </a:ext>
            </a:extLst>
          </p:cNvPr>
          <p:cNvSpPr/>
          <p:nvPr/>
        </p:nvSpPr>
        <p:spPr>
          <a:xfrm>
            <a:off x="6434059" y="1646391"/>
            <a:ext cx="447181" cy="29745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B2058F68-6CC4-65EF-C5A2-98A52BDFC954}"/>
              </a:ext>
            </a:extLst>
          </p:cNvPr>
          <p:cNvSpPr/>
          <p:nvPr/>
        </p:nvSpPr>
        <p:spPr>
          <a:xfrm>
            <a:off x="4911815" y="533750"/>
            <a:ext cx="3044488" cy="107139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D9E03EFB-C462-9FD5-E7B9-2C42F89DA2D5}"/>
              </a:ext>
            </a:extLst>
          </p:cNvPr>
          <p:cNvSpPr/>
          <p:nvPr/>
        </p:nvSpPr>
        <p:spPr>
          <a:xfrm>
            <a:off x="6400800" y="2073294"/>
            <a:ext cx="1763278" cy="131284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Titel 1">
            <a:extLst>
              <a:ext uri="{FF2B5EF4-FFF2-40B4-BE49-F238E27FC236}">
                <a16:creationId xmlns:a16="http://schemas.microsoft.com/office/drawing/2014/main" id="{62AB66C6-930D-D61D-E422-4FA0DD716CD2}"/>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grpSp>
        <p:nvGrpSpPr>
          <p:cNvPr id="8" name="Group 7">
            <a:extLst>
              <a:ext uri="{FF2B5EF4-FFF2-40B4-BE49-F238E27FC236}">
                <a16:creationId xmlns:a16="http://schemas.microsoft.com/office/drawing/2014/main" id="{201C0461-D4AC-3F3F-962B-9DD5AA971D86}"/>
              </a:ext>
            </a:extLst>
          </p:cNvPr>
          <p:cNvGrpSpPr/>
          <p:nvPr/>
        </p:nvGrpSpPr>
        <p:grpSpPr>
          <a:xfrm>
            <a:off x="1414259" y="4980481"/>
            <a:ext cx="7012236" cy="914400"/>
            <a:chOff x="2996531" y="5335883"/>
            <a:chExt cx="7012236" cy="914400"/>
          </a:xfrm>
        </p:grpSpPr>
        <p:pic>
          <p:nvPicPr>
            <p:cNvPr id="22" name="Graphic 21" descr="Graduation cap outline">
              <a:extLst>
                <a:ext uri="{FF2B5EF4-FFF2-40B4-BE49-F238E27FC236}">
                  <a16:creationId xmlns:a16="http://schemas.microsoft.com/office/drawing/2014/main" id="{541AA996-51B6-06AB-DAD5-48C1788F2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6531" y="5335883"/>
              <a:ext cx="914400" cy="914400"/>
            </a:xfrm>
            <a:prstGeom prst="rect">
              <a:avLst/>
            </a:prstGeom>
          </p:spPr>
        </p:pic>
        <p:sp>
          <p:nvSpPr>
            <p:cNvPr id="23" name="TextBox 22">
              <a:extLst>
                <a:ext uri="{FF2B5EF4-FFF2-40B4-BE49-F238E27FC236}">
                  <a16:creationId xmlns:a16="http://schemas.microsoft.com/office/drawing/2014/main" id="{F5C47156-1D31-3983-45A6-F3D40FD43D07}"/>
                </a:ext>
              </a:extLst>
            </p:cNvPr>
            <p:cNvSpPr txBox="1"/>
            <p:nvPr/>
          </p:nvSpPr>
          <p:spPr>
            <a:xfrm>
              <a:off x="3910931" y="5463869"/>
              <a:ext cx="6097836" cy="584775"/>
            </a:xfrm>
            <a:prstGeom prst="rect">
              <a:avLst/>
            </a:prstGeom>
            <a:noFill/>
          </p:spPr>
          <p:txBody>
            <a:bodyPr wrap="square">
              <a:spAutoFit/>
            </a:bodyPr>
            <a:lstStyle/>
            <a:p>
              <a:r>
                <a:rPr lang="en-GB" sz="1600" b="1" dirty="0"/>
                <a:t>12% </a:t>
              </a:r>
              <a:r>
                <a:rPr lang="en-GB" sz="1600" dirty="0"/>
                <a:t>Lower education (up to secondary school)</a:t>
              </a:r>
            </a:p>
            <a:p>
              <a:r>
                <a:rPr lang="en-GB" sz="1600" b="1" dirty="0"/>
                <a:t>88% </a:t>
              </a:r>
              <a:r>
                <a:rPr lang="en-GB" sz="1600" dirty="0"/>
                <a:t>Higher education (Bachelor’s, Master’s, PhD)</a:t>
              </a:r>
            </a:p>
          </p:txBody>
        </p:sp>
      </p:grpSp>
      <p:sp>
        <p:nvSpPr>
          <p:cNvPr id="24" name="Titel 1">
            <a:extLst>
              <a:ext uri="{FF2B5EF4-FFF2-40B4-BE49-F238E27FC236}">
                <a16:creationId xmlns:a16="http://schemas.microsoft.com/office/drawing/2014/main" id="{D5040844-C097-470E-87E8-4A20909B86B5}"/>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sp>
        <p:nvSpPr>
          <p:cNvPr id="25" name="TextBox 24">
            <a:extLst>
              <a:ext uri="{FF2B5EF4-FFF2-40B4-BE49-F238E27FC236}">
                <a16:creationId xmlns:a16="http://schemas.microsoft.com/office/drawing/2014/main" id="{12A1A7FC-A397-4174-AF0F-2891D8957EF3}"/>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
        <p:nvSpPr>
          <p:cNvPr id="26" name="TextBox 25">
            <a:extLst>
              <a:ext uri="{FF2B5EF4-FFF2-40B4-BE49-F238E27FC236}">
                <a16:creationId xmlns:a16="http://schemas.microsoft.com/office/drawing/2014/main" id="{AB5BDBC8-863E-41A3-A314-2A4F498F5DBE}"/>
              </a:ext>
            </a:extLst>
          </p:cNvPr>
          <p:cNvSpPr txBox="1"/>
          <p:nvPr/>
        </p:nvSpPr>
        <p:spPr>
          <a:xfrm>
            <a:off x="8786028" y="909603"/>
            <a:ext cx="2489784" cy="1569660"/>
          </a:xfrm>
          <a:prstGeom prst="rect">
            <a:avLst/>
          </a:prstGeom>
          <a:noFill/>
        </p:spPr>
        <p:txBody>
          <a:bodyPr wrap="none" rtlCol="0">
            <a:spAutoFit/>
          </a:bodyPr>
          <a:lstStyle/>
          <a:p>
            <a:r>
              <a:rPr lang="en-GB" sz="1600" dirty="0"/>
              <a:t>Flanders: </a:t>
            </a:r>
            <a:r>
              <a:rPr lang="en-GB" sz="1600" b="1" dirty="0"/>
              <a:t>72% </a:t>
            </a:r>
            <a:r>
              <a:rPr lang="en-GB" sz="1600" dirty="0"/>
              <a:t>respondents </a:t>
            </a:r>
          </a:p>
          <a:p>
            <a:br>
              <a:rPr lang="en-GB" sz="1600" dirty="0"/>
            </a:br>
            <a:r>
              <a:rPr lang="en-GB" sz="1600" dirty="0"/>
              <a:t>Brussels: </a:t>
            </a:r>
            <a:r>
              <a:rPr lang="en-GB" sz="1600" b="1" dirty="0"/>
              <a:t>19% </a:t>
            </a:r>
            <a:r>
              <a:rPr lang="en-GB" sz="1600" dirty="0"/>
              <a:t>respondents </a:t>
            </a:r>
          </a:p>
          <a:p>
            <a:endParaRPr lang="en-GB" sz="1600" dirty="0"/>
          </a:p>
          <a:p>
            <a:r>
              <a:rPr lang="en-GB" sz="1600" dirty="0"/>
              <a:t>Wallonia: </a:t>
            </a:r>
            <a:r>
              <a:rPr lang="en-GB" sz="1600" b="1" dirty="0"/>
              <a:t>9% </a:t>
            </a:r>
            <a:r>
              <a:rPr lang="en-GB" sz="1600" dirty="0"/>
              <a:t>respondents </a:t>
            </a:r>
            <a:endParaRPr lang="en-BE" sz="1600" dirty="0"/>
          </a:p>
          <a:p>
            <a:endParaRPr lang="en-BE" sz="1600" dirty="0"/>
          </a:p>
        </p:txBody>
      </p:sp>
      <p:grpSp>
        <p:nvGrpSpPr>
          <p:cNvPr id="27" name="Group 26">
            <a:extLst>
              <a:ext uri="{FF2B5EF4-FFF2-40B4-BE49-F238E27FC236}">
                <a16:creationId xmlns:a16="http://schemas.microsoft.com/office/drawing/2014/main" id="{D825CCBE-3CAD-4B2C-B521-7E0728E804BC}"/>
              </a:ext>
            </a:extLst>
          </p:cNvPr>
          <p:cNvGrpSpPr/>
          <p:nvPr/>
        </p:nvGrpSpPr>
        <p:grpSpPr>
          <a:xfrm>
            <a:off x="8555174" y="3645225"/>
            <a:ext cx="3178179" cy="1856973"/>
            <a:chOff x="8555174" y="3645225"/>
            <a:chExt cx="3178179" cy="1856973"/>
          </a:xfrm>
        </p:grpSpPr>
        <p:pic>
          <p:nvPicPr>
            <p:cNvPr id="28" name="Graphic 27" descr="Male with solid fill">
              <a:extLst>
                <a:ext uri="{FF2B5EF4-FFF2-40B4-BE49-F238E27FC236}">
                  <a16:creationId xmlns:a16="http://schemas.microsoft.com/office/drawing/2014/main" id="{3CB83D57-56EA-49AF-B711-223AD6E0D322}"/>
                </a:ext>
              </a:extLst>
            </p:cNvPr>
            <p:cNvPicPr>
              <a:picLocks noChangeAspect="1"/>
            </p:cNvPicPr>
            <p:nvPr/>
          </p:nvPicPr>
          <p:blipFill>
            <a:blip r:embed="rId7">
              <a:extLst>
                <a:ext uri="{96DAC541-7B7A-43D3-8B79-37D633B846F1}">
                  <asvg:svgBlip xmlns:asvg="http://schemas.microsoft.com/office/drawing/2016/SVG/main" r:embed="rId8"/>
                </a:ext>
              </a:extLst>
            </a:blip>
            <a:srcRect l="61113" t="3201" b="61873"/>
            <a:stretch>
              <a:fillRect/>
            </a:stretch>
          </p:blipFill>
          <p:spPr>
            <a:xfrm>
              <a:off x="11401465" y="3649087"/>
              <a:ext cx="296318" cy="266132"/>
            </a:xfrm>
            <a:prstGeom prst="rect">
              <a:avLst/>
            </a:prstGeom>
          </p:spPr>
        </p:pic>
        <p:grpSp>
          <p:nvGrpSpPr>
            <p:cNvPr id="29" name="Group 28">
              <a:extLst>
                <a:ext uri="{FF2B5EF4-FFF2-40B4-BE49-F238E27FC236}">
                  <a16:creationId xmlns:a16="http://schemas.microsoft.com/office/drawing/2014/main" id="{118A3300-FA44-4E71-A46E-E51B3D0BD5F3}"/>
                </a:ext>
              </a:extLst>
            </p:cNvPr>
            <p:cNvGrpSpPr/>
            <p:nvPr/>
          </p:nvGrpSpPr>
          <p:grpSpPr>
            <a:xfrm>
              <a:off x="8555174" y="3645225"/>
              <a:ext cx="3178179" cy="1856973"/>
              <a:chOff x="8555174" y="3645225"/>
              <a:chExt cx="3178179" cy="1856973"/>
            </a:xfrm>
          </p:grpSpPr>
          <p:pic>
            <p:nvPicPr>
              <p:cNvPr id="30" name="Graphic 29" descr="Male with solid fill">
                <a:extLst>
                  <a:ext uri="{FF2B5EF4-FFF2-40B4-BE49-F238E27FC236}">
                    <a16:creationId xmlns:a16="http://schemas.microsoft.com/office/drawing/2014/main" id="{598B1B95-AD48-4154-BAA3-B4FDE3BF2B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3946" y="3645225"/>
                <a:ext cx="761998" cy="761998"/>
              </a:xfrm>
              <a:prstGeom prst="rect">
                <a:avLst/>
              </a:prstGeom>
            </p:spPr>
          </p:pic>
          <p:pic>
            <p:nvPicPr>
              <p:cNvPr id="31" name="Graphic 30" descr="Female with solid fill">
                <a:extLst>
                  <a:ext uri="{FF2B5EF4-FFF2-40B4-BE49-F238E27FC236}">
                    <a16:creationId xmlns:a16="http://schemas.microsoft.com/office/drawing/2014/main" id="{3F55AB5D-EF45-4B07-A355-235E5EF1FA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55174" y="3729066"/>
                <a:ext cx="761999" cy="761999"/>
              </a:xfrm>
              <a:prstGeom prst="rect">
                <a:avLst/>
              </a:prstGeom>
            </p:spPr>
          </p:pic>
          <p:pic>
            <p:nvPicPr>
              <p:cNvPr id="32" name="Graphic 31" descr="Female with solid fill">
                <a:extLst>
                  <a:ext uri="{FF2B5EF4-FFF2-40B4-BE49-F238E27FC236}">
                    <a16:creationId xmlns:a16="http://schemas.microsoft.com/office/drawing/2014/main" id="{8D594B82-E346-473F-B94C-733AAF3E8D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35784" y="3782153"/>
                <a:ext cx="761999" cy="761999"/>
              </a:xfrm>
              <a:prstGeom prst="rect">
                <a:avLst/>
              </a:prstGeom>
            </p:spPr>
          </p:pic>
          <p:sp>
            <p:nvSpPr>
              <p:cNvPr id="33" name="TextBox 32">
                <a:extLst>
                  <a:ext uri="{FF2B5EF4-FFF2-40B4-BE49-F238E27FC236}">
                    <a16:creationId xmlns:a16="http://schemas.microsoft.com/office/drawing/2014/main" id="{76AF7A4D-BCFC-41A8-9B23-B2A683A2994B}"/>
                  </a:ext>
                </a:extLst>
              </p:cNvPr>
              <p:cNvSpPr txBox="1"/>
              <p:nvPr/>
            </p:nvSpPr>
            <p:spPr>
              <a:xfrm>
                <a:off x="8685820" y="4671201"/>
                <a:ext cx="3047533" cy="830997"/>
              </a:xfrm>
              <a:prstGeom prst="rect">
                <a:avLst/>
              </a:prstGeom>
              <a:noFill/>
            </p:spPr>
            <p:txBody>
              <a:bodyPr wrap="square">
                <a:spAutoFit/>
              </a:bodyPr>
              <a:lstStyle/>
              <a:p>
                <a:r>
                  <a:rPr lang="en-GB" sz="1600" b="1" dirty="0"/>
                  <a:t>~31%               ~69%                 0.3%</a:t>
                </a:r>
              </a:p>
              <a:p>
                <a:endParaRPr lang="en-GB" sz="1600" dirty="0"/>
              </a:p>
              <a:p>
                <a:endParaRPr lang="en-BE" sz="1600" dirty="0"/>
              </a:p>
            </p:txBody>
          </p:sp>
        </p:grpSp>
      </p:grpSp>
    </p:spTree>
    <p:extLst>
      <p:ext uri="{BB962C8B-B14F-4D97-AF65-F5344CB8AC3E}">
        <p14:creationId xmlns:p14="http://schemas.microsoft.com/office/powerpoint/2010/main" val="250337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E2744-D0E8-F94F-AA38-94F5A9067D48}"/>
              </a:ext>
            </a:extLst>
          </p:cNvPr>
          <p:cNvSpPr>
            <a:spLocks noGrp="1"/>
          </p:cNvSpPr>
          <p:nvPr>
            <p:ph type="ctrTitle" idx="4294967295"/>
          </p:nvPr>
        </p:nvSpPr>
        <p:spPr>
          <a:xfrm>
            <a:off x="1524001" y="1673101"/>
            <a:ext cx="9144000" cy="531369"/>
          </a:xfrm>
          <a:prstGeom prst="rect">
            <a:avLst/>
          </a:prstGeom>
        </p:spPr>
        <p:txBody>
          <a:bodyPr/>
          <a:lstStyle/>
          <a:p>
            <a:r>
              <a:rPr lang="en-US" sz="2400" b="1" dirty="0">
                <a:latin typeface="Futura" panose="020B0602020204020303" pitchFamily="34" charset="-79"/>
                <a:cs typeface="Futura" panose="020B0602020204020303" pitchFamily="34" charset="-79"/>
              </a:rPr>
              <a:t>Purpose</a:t>
            </a:r>
            <a:endParaRPr lang="en-US" dirty="0"/>
          </a:p>
        </p:txBody>
      </p:sp>
      <p:sp>
        <p:nvSpPr>
          <p:cNvPr id="3" name="Ondertitel 2">
            <a:extLst>
              <a:ext uri="{FF2B5EF4-FFF2-40B4-BE49-F238E27FC236}">
                <a16:creationId xmlns:a16="http://schemas.microsoft.com/office/drawing/2014/main" id="{1FE39CAD-1A38-1048-BACA-C92AF527E3D6}"/>
              </a:ext>
            </a:extLst>
          </p:cNvPr>
          <p:cNvSpPr>
            <a:spLocks noGrp="1"/>
          </p:cNvSpPr>
          <p:nvPr>
            <p:ph type="subTitle" idx="4294967295"/>
          </p:nvPr>
        </p:nvSpPr>
        <p:spPr>
          <a:xfrm>
            <a:off x="1523999" y="2204470"/>
            <a:ext cx="9635067" cy="3310760"/>
          </a:xfrm>
          <a:prstGeom prst="rect">
            <a:avLst/>
          </a:prstGeom>
        </p:spPr>
        <p:txBody>
          <a:bodyPr/>
          <a:lstStyle/>
          <a:p>
            <a:pPr>
              <a:lnSpc>
                <a:spcPct val="300000"/>
              </a:lnSpc>
            </a:pPr>
            <a:r>
              <a:rPr lang="en-US" sz="1800" dirty="0">
                <a:latin typeface="Futura Book" panose="020B0602020204020303" pitchFamily="34" charset="-79"/>
                <a:cs typeface="Futura Book" panose="020B0602020204020303" pitchFamily="34" charset="-79"/>
              </a:rPr>
              <a:t>Survey results on what motivates households to join energy communities, what holds others back, and how participation shapes reported energy use.</a:t>
            </a:r>
          </a:p>
          <a:p>
            <a:pPr>
              <a:lnSpc>
                <a:spcPct val="300000"/>
              </a:lnSpc>
            </a:pPr>
            <a:r>
              <a:rPr lang="en-GB" sz="1800" dirty="0">
                <a:latin typeface="Futura Book" panose="020B0602020204020303" pitchFamily="34" charset="-79"/>
                <a:cs typeface="Futura Book" panose="020B0602020204020303" pitchFamily="34" charset="-79"/>
              </a:rPr>
              <a:t>Co-create recommendations from audience experience</a:t>
            </a:r>
          </a:p>
        </p:txBody>
      </p:sp>
    </p:spTree>
    <p:extLst>
      <p:ext uri="{BB962C8B-B14F-4D97-AF65-F5344CB8AC3E}">
        <p14:creationId xmlns:p14="http://schemas.microsoft.com/office/powerpoint/2010/main" val="429332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97BF4A-C6C5-5CD9-6199-B3FEB7DBFB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36246DE0-F02E-4765-347D-CCDCC0576D92}"/>
              </a:ext>
            </a:extLst>
          </p:cNvPr>
          <p:cNvSpPr/>
          <p:nvPr/>
        </p:nvSpPr>
        <p:spPr>
          <a:xfrm>
            <a:off x="6434059" y="1646391"/>
            <a:ext cx="447181" cy="29745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E58FDBBE-D853-EFED-35A0-FE0D716B0DC8}"/>
              </a:ext>
            </a:extLst>
          </p:cNvPr>
          <p:cNvSpPr/>
          <p:nvPr/>
        </p:nvSpPr>
        <p:spPr>
          <a:xfrm>
            <a:off x="4911815" y="533750"/>
            <a:ext cx="3044488" cy="107139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F84D6A8C-6BE9-7C64-ADFA-49DD07003A86}"/>
              </a:ext>
            </a:extLst>
          </p:cNvPr>
          <p:cNvSpPr/>
          <p:nvPr/>
        </p:nvSpPr>
        <p:spPr>
          <a:xfrm>
            <a:off x="6400800" y="2073294"/>
            <a:ext cx="1763278" cy="131284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7" name="Graphic 16" descr="High voltage outline">
            <a:extLst>
              <a:ext uri="{FF2B5EF4-FFF2-40B4-BE49-F238E27FC236}">
                <a16:creationId xmlns:a16="http://schemas.microsoft.com/office/drawing/2014/main" id="{A9E46FA4-2753-1014-5846-677FB7084C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003" y="3588540"/>
            <a:ext cx="914400" cy="914400"/>
          </a:xfrm>
          <a:prstGeom prst="rect">
            <a:avLst/>
          </a:prstGeom>
        </p:spPr>
      </p:pic>
      <p:sp>
        <p:nvSpPr>
          <p:cNvPr id="19" name="TextBox 18">
            <a:extLst>
              <a:ext uri="{FF2B5EF4-FFF2-40B4-BE49-F238E27FC236}">
                <a16:creationId xmlns:a16="http://schemas.microsoft.com/office/drawing/2014/main" id="{74B4BE68-BA76-3526-789C-DADA87E81A5F}"/>
              </a:ext>
            </a:extLst>
          </p:cNvPr>
          <p:cNvSpPr txBox="1"/>
          <p:nvPr/>
        </p:nvSpPr>
        <p:spPr>
          <a:xfrm>
            <a:off x="1225206" y="3629791"/>
            <a:ext cx="6097836" cy="1077218"/>
          </a:xfrm>
          <a:prstGeom prst="rect">
            <a:avLst/>
          </a:prstGeom>
          <a:noFill/>
        </p:spPr>
        <p:txBody>
          <a:bodyPr wrap="square">
            <a:spAutoFit/>
          </a:bodyPr>
          <a:lstStyle/>
          <a:p>
            <a:r>
              <a:rPr lang="en-GB" sz="1600" b="1" dirty="0"/>
              <a:t>26% </a:t>
            </a:r>
            <a:r>
              <a:rPr lang="en-GB" sz="1600" dirty="0"/>
              <a:t>Energy community members</a:t>
            </a:r>
          </a:p>
          <a:p>
            <a:r>
              <a:rPr lang="en-GB" sz="1600" b="1" dirty="0"/>
              <a:t>58% </a:t>
            </a:r>
            <a:r>
              <a:rPr lang="en-GB" sz="1600" dirty="0"/>
              <a:t>Non-member but interested in joining an energy community</a:t>
            </a:r>
          </a:p>
          <a:p>
            <a:r>
              <a:rPr lang="en-GB" sz="1600" b="1" dirty="0"/>
              <a:t>16% </a:t>
            </a:r>
            <a:r>
              <a:rPr lang="en-GB" sz="1600" dirty="0"/>
              <a:t>Non-member and not interested in joining an energy community</a:t>
            </a:r>
          </a:p>
          <a:p>
            <a:endParaRPr lang="en-BE" sz="1600" dirty="0"/>
          </a:p>
        </p:txBody>
      </p:sp>
      <p:sp>
        <p:nvSpPr>
          <p:cNvPr id="25" name="Titel 1">
            <a:extLst>
              <a:ext uri="{FF2B5EF4-FFF2-40B4-BE49-F238E27FC236}">
                <a16:creationId xmlns:a16="http://schemas.microsoft.com/office/drawing/2014/main" id="{08AAEFE4-9279-E21E-273B-CD93FDD852AD}"/>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sp>
        <p:nvSpPr>
          <p:cNvPr id="23" name="Titel 1">
            <a:extLst>
              <a:ext uri="{FF2B5EF4-FFF2-40B4-BE49-F238E27FC236}">
                <a16:creationId xmlns:a16="http://schemas.microsoft.com/office/drawing/2014/main" id="{8605FF85-18E9-4C43-8186-56F67984240C}"/>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sp>
        <p:nvSpPr>
          <p:cNvPr id="24" name="TextBox 23">
            <a:extLst>
              <a:ext uri="{FF2B5EF4-FFF2-40B4-BE49-F238E27FC236}">
                <a16:creationId xmlns:a16="http://schemas.microsoft.com/office/drawing/2014/main" id="{D823889A-CB25-4F43-97E3-8881E95820DA}"/>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
        <p:nvSpPr>
          <p:cNvPr id="34" name="TextBox 33">
            <a:extLst>
              <a:ext uri="{FF2B5EF4-FFF2-40B4-BE49-F238E27FC236}">
                <a16:creationId xmlns:a16="http://schemas.microsoft.com/office/drawing/2014/main" id="{065495F4-EB86-44AC-9B27-F076935FA0BC}"/>
              </a:ext>
            </a:extLst>
          </p:cNvPr>
          <p:cNvSpPr txBox="1"/>
          <p:nvPr/>
        </p:nvSpPr>
        <p:spPr>
          <a:xfrm>
            <a:off x="8786028" y="909603"/>
            <a:ext cx="2489784" cy="1569660"/>
          </a:xfrm>
          <a:prstGeom prst="rect">
            <a:avLst/>
          </a:prstGeom>
          <a:noFill/>
        </p:spPr>
        <p:txBody>
          <a:bodyPr wrap="none" rtlCol="0">
            <a:spAutoFit/>
          </a:bodyPr>
          <a:lstStyle/>
          <a:p>
            <a:r>
              <a:rPr lang="en-GB" sz="1600" dirty="0"/>
              <a:t>Flanders: </a:t>
            </a:r>
            <a:r>
              <a:rPr lang="en-GB" sz="1600" b="1" dirty="0"/>
              <a:t>72% </a:t>
            </a:r>
            <a:r>
              <a:rPr lang="en-GB" sz="1600" dirty="0"/>
              <a:t>respondents </a:t>
            </a:r>
          </a:p>
          <a:p>
            <a:br>
              <a:rPr lang="en-GB" sz="1600" dirty="0"/>
            </a:br>
            <a:r>
              <a:rPr lang="en-GB" sz="1600" dirty="0"/>
              <a:t>Brussels: </a:t>
            </a:r>
            <a:r>
              <a:rPr lang="en-GB" sz="1600" b="1" dirty="0"/>
              <a:t>19% </a:t>
            </a:r>
            <a:r>
              <a:rPr lang="en-GB" sz="1600" dirty="0"/>
              <a:t>respondents </a:t>
            </a:r>
          </a:p>
          <a:p>
            <a:endParaRPr lang="en-GB" sz="1600" dirty="0"/>
          </a:p>
          <a:p>
            <a:r>
              <a:rPr lang="en-GB" sz="1600" dirty="0"/>
              <a:t>Wallonia: </a:t>
            </a:r>
            <a:r>
              <a:rPr lang="en-GB" sz="1600" b="1" dirty="0"/>
              <a:t>9% </a:t>
            </a:r>
            <a:r>
              <a:rPr lang="en-GB" sz="1600" dirty="0"/>
              <a:t>respondents </a:t>
            </a:r>
            <a:endParaRPr lang="en-BE" sz="1600" dirty="0"/>
          </a:p>
          <a:p>
            <a:endParaRPr lang="en-BE" sz="1600" dirty="0"/>
          </a:p>
        </p:txBody>
      </p:sp>
      <p:grpSp>
        <p:nvGrpSpPr>
          <p:cNvPr id="35" name="Group 34">
            <a:extLst>
              <a:ext uri="{FF2B5EF4-FFF2-40B4-BE49-F238E27FC236}">
                <a16:creationId xmlns:a16="http://schemas.microsoft.com/office/drawing/2014/main" id="{9FF0B2D1-5A0B-4AC1-B086-46D8778BA74F}"/>
              </a:ext>
            </a:extLst>
          </p:cNvPr>
          <p:cNvGrpSpPr/>
          <p:nvPr/>
        </p:nvGrpSpPr>
        <p:grpSpPr>
          <a:xfrm>
            <a:off x="8555174" y="3645225"/>
            <a:ext cx="3178179" cy="1856973"/>
            <a:chOff x="8555174" y="3645225"/>
            <a:chExt cx="3178179" cy="1856973"/>
          </a:xfrm>
        </p:grpSpPr>
        <p:pic>
          <p:nvPicPr>
            <p:cNvPr id="36" name="Graphic 35" descr="Male with solid fill">
              <a:extLst>
                <a:ext uri="{FF2B5EF4-FFF2-40B4-BE49-F238E27FC236}">
                  <a16:creationId xmlns:a16="http://schemas.microsoft.com/office/drawing/2014/main" id="{9EBCE6B0-0CA1-4436-9EC3-DC54F1617013}"/>
                </a:ext>
              </a:extLst>
            </p:cNvPr>
            <p:cNvPicPr>
              <a:picLocks noChangeAspect="1"/>
            </p:cNvPicPr>
            <p:nvPr/>
          </p:nvPicPr>
          <p:blipFill>
            <a:blip r:embed="rId7">
              <a:extLst>
                <a:ext uri="{96DAC541-7B7A-43D3-8B79-37D633B846F1}">
                  <asvg:svgBlip xmlns:asvg="http://schemas.microsoft.com/office/drawing/2016/SVG/main" r:embed="rId8"/>
                </a:ext>
              </a:extLst>
            </a:blip>
            <a:srcRect l="61113" t="3201" b="61873"/>
            <a:stretch>
              <a:fillRect/>
            </a:stretch>
          </p:blipFill>
          <p:spPr>
            <a:xfrm>
              <a:off x="11401465" y="3649087"/>
              <a:ext cx="296318" cy="266132"/>
            </a:xfrm>
            <a:prstGeom prst="rect">
              <a:avLst/>
            </a:prstGeom>
          </p:spPr>
        </p:pic>
        <p:grpSp>
          <p:nvGrpSpPr>
            <p:cNvPr id="37" name="Group 36">
              <a:extLst>
                <a:ext uri="{FF2B5EF4-FFF2-40B4-BE49-F238E27FC236}">
                  <a16:creationId xmlns:a16="http://schemas.microsoft.com/office/drawing/2014/main" id="{A9CA9FCA-3BB3-413B-B8BC-927226456E4F}"/>
                </a:ext>
              </a:extLst>
            </p:cNvPr>
            <p:cNvGrpSpPr/>
            <p:nvPr/>
          </p:nvGrpSpPr>
          <p:grpSpPr>
            <a:xfrm>
              <a:off x="8555174" y="3645225"/>
              <a:ext cx="3178179" cy="1856973"/>
              <a:chOff x="8555174" y="3645225"/>
              <a:chExt cx="3178179" cy="1856973"/>
            </a:xfrm>
          </p:grpSpPr>
          <p:pic>
            <p:nvPicPr>
              <p:cNvPr id="38" name="Graphic 37" descr="Male with solid fill">
                <a:extLst>
                  <a:ext uri="{FF2B5EF4-FFF2-40B4-BE49-F238E27FC236}">
                    <a16:creationId xmlns:a16="http://schemas.microsoft.com/office/drawing/2014/main" id="{AC7F4F17-D804-4DDF-B2D6-1316D3F48A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3946" y="3645225"/>
                <a:ext cx="761998" cy="761998"/>
              </a:xfrm>
              <a:prstGeom prst="rect">
                <a:avLst/>
              </a:prstGeom>
            </p:spPr>
          </p:pic>
          <p:pic>
            <p:nvPicPr>
              <p:cNvPr id="39" name="Graphic 38" descr="Female with solid fill">
                <a:extLst>
                  <a:ext uri="{FF2B5EF4-FFF2-40B4-BE49-F238E27FC236}">
                    <a16:creationId xmlns:a16="http://schemas.microsoft.com/office/drawing/2014/main" id="{790A884E-096D-4F10-B20E-B3468C2F5A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55174" y="3729066"/>
                <a:ext cx="761999" cy="761999"/>
              </a:xfrm>
              <a:prstGeom prst="rect">
                <a:avLst/>
              </a:prstGeom>
            </p:spPr>
          </p:pic>
          <p:pic>
            <p:nvPicPr>
              <p:cNvPr id="40" name="Graphic 39" descr="Female with solid fill">
                <a:extLst>
                  <a:ext uri="{FF2B5EF4-FFF2-40B4-BE49-F238E27FC236}">
                    <a16:creationId xmlns:a16="http://schemas.microsoft.com/office/drawing/2014/main" id="{CA9A47EB-9429-46E7-917C-8D445D4876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35784" y="3782153"/>
                <a:ext cx="761999" cy="761999"/>
              </a:xfrm>
              <a:prstGeom prst="rect">
                <a:avLst/>
              </a:prstGeom>
            </p:spPr>
          </p:pic>
          <p:sp>
            <p:nvSpPr>
              <p:cNvPr id="41" name="TextBox 40">
                <a:extLst>
                  <a:ext uri="{FF2B5EF4-FFF2-40B4-BE49-F238E27FC236}">
                    <a16:creationId xmlns:a16="http://schemas.microsoft.com/office/drawing/2014/main" id="{FAED9580-1D14-47D3-8EBF-ABF2406759D0}"/>
                  </a:ext>
                </a:extLst>
              </p:cNvPr>
              <p:cNvSpPr txBox="1"/>
              <p:nvPr/>
            </p:nvSpPr>
            <p:spPr>
              <a:xfrm>
                <a:off x="8685820" y="4671201"/>
                <a:ext cx="3047533" cy="830997"/>
              </a:xfrm>
              <a:prstGeom prst="rect">
                <a:avLst/>
              </a:prstGeom>
              <a:noFill/>
            </p:spPr>
            <p:txBody>
              <a:bodyPr wrap="square">
                <a:spAutoFit/>
              </a:bodyPr>
              <a:lstStyle/>
              <a:p>
                <a:r>
                  <a:rPr lang="en-GB" sz="1600" b="1" dirty="0"/>
                  <a:t>~31%               ~69%                 0.3%</a:t>
                </a:r>
              </a:p>
              <a:p>
                <a:endParaRPr lang="en-GB" sz="1600" dirty="0"/>
              </a:p>
              <a:p>
                <a:endParaRPr lang="en-BE" sz="1600" dirty="0"/>
              </a:p>
            </p:txBody>
          </p:sp>
        </p:grpSp>
      </p:grpSp>
      <p:grpSp>
        <p:nvGrpSpPr>
          <p:cNvPr id="42" name="Group 41">
            <a:extLst>
              <a:ext uri="{FF2B5EF4-FFF2-40B4-BE49-F238E27FC236}">
                <a16:creationId xmlns:a16="http://schemas.microsoft.com/office/drawing/2014/main" id="{BB02FC4F-0DE9-446B-A553-2800F87E295C}"/>
              </a:ext>
            </a:extLst>
          </p:cNvPr>
          <p:cNvGrpSpPr/>
          <p:nvPr/>
        </p:nvGrpSpPr>
        <p:grpSpPr>
          <a:xfrm>
            <a:off x="1414259" y="4980481"/>
            <a:ext cx="7012236" cy="914400"/>
            <a:chOff x="2996531" y="5335883"/>
            <a:chExt cx="7012236" cy="914400"/>
          </a:xfrm>
        </p:grpSpPr>
        <p:pic>
          <p:nvPicPr>
            <p:cNvPr id="43" name="Graphic 42" descr="Graduation cap outline">
              <a:extLst>
                <a:ext uri="{FF2B5EF4-FFF2-40B4-BE49-F238E27FC236}">
                  <a16:creationId xmlns:a16="http://schemas.microsoft.com/office/drawing/2014/main" id="{E0D5F709-2B00-4A03-88CA-E37DDEDF7B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96531" y="5335883"/>
              <a:ext cx="914400" cy="914400"/>
            </a:xfrm>
            <a:prstGeom prst="rect">
              <a:avLst/>
            </a:prstGeom>
          </p:spPr>
        </p:pic>
        <p:sp>
          <p:nvSpPr>
            <p:cNvPr id="44" name="TextBox 43">
              <a:extLst>
                <a:ext uri="{FF2B5EF4-FFF2-40B4-BE49-F238E27FC236}">
                  <a16:creationId xmlns:a16="http://schemas.microsoft.com/office/drawing/2014/main" id="{AFACE29C-FFA6-4899-8B1B-D8E04C717B37}"/>
                </a:ext>
              </a:extLst>
            </p:cNvPr>
            <p:cNvSpPr txBox="1"/>
            <p:nvPr/>
          </p:nvSpPr>
          <p:spPr>
            <a:xfrm>
              <a:off x="3910931" y="5463869"/>
              <a:ext cx="6097836" cy="584775"/>
            </a:xfrm>
            <a:prstGeom prst="rect">
              <a:avLst/>
            </a:prstGeom>
            <a:noFill/>
          </p:spPr>
          <p:txBody>
            <a:bodyPr wrap="square">
              <a:spAutoFit/>
            </a:bodyPr>
            <a:lstStyle/>
            <a:p>
              <a:r>
                <a:rPr lang="en-GB" sz="1600" b="1" dirty="0"/>
                <a:t>12% </a:t>
              </a:r>
              <a:r>
                <a:rPr lang="en-GB" sz="1600" dirty="0"/>
                <a:t>Lower education (up to secondary school)</a:t>
              </a:r>
            </a:p>
            <a:p>
              <a:r>
                <a:rPr lang="en-GB" sz="1600" b="1" dirty="0"/>
                <a:t>88% </a:t>
              </a:r>
              <a:r>
                <a:rPr lang="en-GB" sz="1600" dirty="0"/>
                <a:t>Higher education (Bachelor’s, Master’s, PhD)</a:t>
              </a:r>
            </a:p>
          </p:txBody>
        </p:sp>
      </p:grpSp>
    </p:spTree>
    <p:extLst>
      <p:ext uri="{BB962C8B-B14F-4D97-AF65-F5344CB8AC3E}">
        <p14:creationId xmlns:p14="http://schemas.microsoft.com/office/powerpoint/2010/main" val="249973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8F1C-0D46-6120-1594-90BB3E4A19B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EC4D277-1862-4424-2E1C-4FDE6894CF2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F93568CF-8EA6-639B-433B-97A3CE75ACE9}"/>
              </a:ext>
            </a:extLst>
          </p:cNvPr>
          <p:cNvSpPr/>
          <p:nvPr/>
        </p:nvSpPr>
        <p:spPr>
          <a:xfrm>
            <a:off x="6434059" y="1646391"/>
            <a:ext cx="447181" cy="29745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93F3D310-FC2C-BAD7-A969-7497D210D9E7}"/>
              </a:ext>
            </a:extLst>
          </p:cNvPr>
          <p:cNvSpPr/>
          <p:nvPr/>
        </p:nvSpPr>
        <p:spPr>
          <a:xfrm>
            <a:off x="4911815" y="533750"/>
            <a:ext cx="3044488" cy="107139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1954C0CB-3F87-8754-8BAF-2B3B989EF1B8}"/>
              </a:ext>
            </a:extLst>
          </p:cNvPr>
          <p:cNvSpPr/>
          <p:nvPr/>
        </p:nvSpPr>
        <p:spPr>
          <a:xfrm>
            <a:off x="6400800" y="2073294"/>
            <a:ext cx="1763278" cy="131284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7" name="Graphic 16" descr="High voltage outline">
            <a:extLst>
              <a:ext uri="{FF2B5EF4-FFF2-40B4-BE49-F238E27FC236}">
                <a16:creationId xmlns:a16="http://schemas.microsoft.com/office/drawing/2014/main" id="{77D7CB4B-12BB-0E42-E5D4-83FF18DAFE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003" y="3588540"/>
            <a:ext cx="914400" cy="914400"/>
          </a:xfrm>
          <a:prstGeom prst="rect">
            <a:avLst/>
          </a:prstGeom>
        </p:spPr>
      </p:pic>
      <p:pic>
        <p:nvPicPr>
          <p:cNvPr id="3" name="Graphic 2" descr="Confused face outline outline">
            <a:extLst>
              <a:ext uri="{FF2B5EF4-FFF2-40B4-BE49-F238E27FC236}">
                <a16:creationId xmlns:a16="http://schemas.microsoft.com/office/drawing/2014/main" id="{FE241746-4DCD-B05D-C0FC-2393F81CA6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8951" y="2012998"/>
            <a:ext cx="677117" cy="677117"/>
          </a:xfrm>
          <a:prstGeom prst="rect">
            <a:avLst/>
          </a:prstGeom>
        </p:spPr>
      </p:pic>
      <p:pic>
        <p:nvPicPr>
          <p:cNvPr id="6" name="Graphic 5" descr="Smiling face outline outline">
            <a:extLst>
              <a:ext uri="{FF2B5EF4-FFF2-40B4-BE49-F238E27FC236}">
                <a16:creationId xmlns:a16="http://schemas.microsoft.com/office/drawing/2014/main" id="{1C46F66D-30D0-9DD5-3010-D945A81349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5698" y="2012998"/>
            <a:ext cx="677117" cy="677117"/>
          </a:xfrm>
          <a:prstGeom prst="rect">
            <a:avLst/>
          </a:prstGeom>
        </p:spPr>
      </p:pic>
      <p:pic>
        <p:nvPicPr>
          <p:cNvPr id="8" name="Graphic 7" descr="Crying face outline outline">
            <a:extLst>
              <a:ext uri="{FF2B5EF4-FFF2-40B4-BE49-F238E27FC236}">
                <a16:creationId xmlns:a16="http://schemas.microsoft.com/office/drawing/2014/main" id="{51A8AEA9-AB9D-DB69-7BC9-CFAE6850A1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02204" y="2012998"/>
            <a:ext cx="677117" cy="677117"/>
          </a:xfrm>
          <a:prstGeom prst="rect">
            <a:avLst/>
          </a:prstGeom>
        </p:spPr>
      </p:pic>
      <p:sp>
        <p:nvSpPr>
          <p:cNvPr id="24" name="TextBox 23">
            <a:extLst>
              <a:ext uri="{FF2B5EF4-FFF2-40B4-BE49-F238E27FC236}">
                <a16:creationId xmlns:a16="http://schemas.microsoft.com/office/drawing/2014/main" id="{A0B0BB2B-8EEF-36C7-B427-5BDBBB51DDE3}"/>
              </a:ext>
            </a:extLst>
          </p:cNvPr>
          <p:cNvSpPr txBox="1"/>
          <p:nvPr/>
        </p:nvSpPr>
        <p:spPr>
          <a:xfrm>
            <a:off x="1031787" y="2784272"/>
            <a:ext cx="3047533" cy="338554"/>
          </a:xfrm>
          <a:prstGeom prst="rect">
            <a:avLst/>
          </a:prstGeom>
          <a:noFill/>
        </p:spPr>
        <p:txBody>
          <a:bodyPr wrap="square">
            <a:spAutoFit/>
          </a:bodyPr>
          <a:lstStyle/>
          <a:p>
            <a:r>
              <a:rPr lang="en-GB" sz="1600" b="1" dirty="0"/>
              <a:t>87%                  12%                     1%</a:t>
            </a:r>
          </a:p>
        </p:txBody>
      </p:sp>
      <p:sp>
        <p:nvSpPr>
          <p:cNvPr id="25" name="Titel 1">
            <a:extLst>
              <a:ext uri="{FF2B5EF4-FFF2-40B4-BE49-F238E27FC236}">
                <a16:creationId xmlns:a16="http://schemas.microsoft.com/office/drawing/2014/main" id="{03D9217C-CDDB-37DA-2BE1-F80EC24CBEFE}"/>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sp>
        <p:nvSpPr>
          <p:cNvPr id="35" name="Titel 1">
            <a:extLst>
              <a:ext uri="{FF2B5EF4-FFF2-40B4-BE49-F238E27FC236}">
                <a16:creationId xmlns:a16="http://schemas.microsoft.com/office/drawing/2014/main" id="{79F65B39-2C72-494E-A117-2F504B6CBD42}"/>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sp>
        <p:nvSpPr>
          <p:cNvPr id="36" name="TextBox 35">
            <a:extLst>
              <a:ext uri="{FF2B5EF4-FFF2-40B4-BE49-F238E27FC236}">
                <a16:creationId xmlns:a16="http://schemas.microsoft.com/office/drawing/2014/main" id="{88CCAFF1-6251-421C-8274-BEECE4B8986D}"/>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
        <p:nvSpPr>
          <p:cNvPr id="37" name="TextBox 36">
            <a:extLst>
              <a:ext uri="{FF2B5EF4-FFF2-40B4-BE49-F238E27FC236}">
                <a16:creationId xmlns:a16="http://schemas.microsoft.com/office/drawing/2014/main" id="{D57F5064-416A-4099-A468-B3B4FEAF141E}"/>
              </a:ext>
            </a:extLst>
          </p:cNvPr>
          <p:cNvSpPr txBox="1"/>
          <p:nvPr/>
        </p:nvSpPr>
        <p:spPr>
          <a:xfrm>
            <a:off x="8786028" y="909603"/>
            <a:ext cx="2489784" cy="1569660"/>
          </a:xfrm>
          <a:prstGeom prst="rect">
            <a:avLst/>
          </a:prstGeom>
          <a:noFill/>
        </p:spPr>
        <p:txBody>
          <a:bodyPr wrap="none" rtlCol="0">
            <a:spAutoFit/>
          </a:bodyPr>
          <a:lstStyle/>
          <a:p>
            <a:r>
              <a:rPr lang="en-GB" sz="1600" dirty="0"/>
              <a:t>Flanders: </a:t>
            </a:r>
            <a:r>
              <a:rPr lang="en-GB" sz="1600" b="1" dirty="0"/>
              <a:t>72% </a:t>
            </a:r>
            <a:r>
              <a:rPr lang="en-GB" sz="1600" dirty="0"/>
              <a:t>respondents </a:t>
            </a:r>
          </a:p>
          <a:p>
            <a:br>
              <a:rPr lang="en-GB" sz="1600" dirty="0"/>
            </a:br>
            <a:r>
              <a:rPr lang="en-GB" sz="1600" dirty="0"/>
              <a:t>Brussels: </a:t>
            </a:r>
            <a:r>
              <a:rPr lang="en-GB" sz="1600" b="1" dirty="0"/>
              <a:t>19% </a:t>
            </a:r>
            <a:r>
              <a:rPr lang="en-GB" sz="1600" dirty="0"/>
              <a:t>respondents </a:t>
            </a:r>
          </a:p>
          <a:p>
            <a:endParaRPr lang="en-GB" sz="1600" dirty="0"/>
          </a:p>
          <a:p>
            <a:r>
              <a:rPr lang="en-GB" sz="1600" dirty="0"/>
              <a:t>Wallonia: </a:t>
            </a:r>
            <a:r>
              <a:rPr lang="en-GB" sz="1600" b="1" dirty="0"/>
              <a:t>9% </a:t>
            </a:r>
            <a:r>
              <a:rPr lang="en-GB" sz="1600" dirty="0"/>
              <a:t>respondents </a:t>
            </a:r>
            <a:endParaRPr lang="en-BE" sz="1600" dirty="0"/>
          </a:p>
          <a:p>
            <a:endParaRPr lang="en-BE" sz="1600" dirty="0"/>
          </a:p>
        </p:txBody>
      </p:sp>
      <p:grpSp>
        <p:nvGrpSpPr>
          <p:cNvPr id="38" name="Group 37">
            <a:extLst>
              <a:ext uri="{FF2B5EF4-FFF2-40B4-BE49-F238E27FC236}">
                <a16:creationId xmlns:a16="http://schemas.microsoft.com/office/drawing/2014/main" id="{644CAEAE-ACD6-46EF-86EE-2A4903FF2435}"/>
              </a:ext>
            </a:extLst>
          </p:cNvPr>
          <p:cNvGrpSpPr/>
          <p:nvPr/>
        </p:nvGrpSpPr>
        <p:grpSpPr>
          <a:xfrm>
            <a:off x="8555174" y="3645225"/>
            <a:ext cx="3178179" cy="1856973"/>
            <a:chOff x="8555174" y="3645225"/>
            <a:chExt cx="3178179" cy="1856973"/>
          </a:xfrm>
        </p:grpSpPr>
        <p:pic>
          <p:nvPicPr>
            <p:cNvPr id="39" name="Graphic 38" descr="Male with solid fill">
              <a:extLst>
                <a:ext uri="{FF2B5EF4-FFF2-40B4-BE49-F238E27FC236}">
                  <a16:creationId xmlns:a16="http://schemas.microsoft.com/office/drawing/2014/main" id="{6EF609D0-308C-4BC7-87E1-104E80366C67}"/>
                </a:ext>
              </a:extLst>
            </p:cNvPr>
            <p:cNvPicPr>
              <a:picLocks noChangeAspect="1"/>
            </p:cNvPicPr>
            <p:nvPr/>
          </p:nvPicPr>
          <p:blipFill>
            <a:blip r:embed="rId13">
              <a:extLst>
                <a:ext uri="{96DAC541-7B7A-43D3-8B79-37D633B846F1}">
                  <asvg:svgBlip xmlns:asvg="http://schemas.microsoft.com/office/drawing/2016/SVG/main" r:embed="rId14"/>
                </a:ext>
              </a:extLst>
            </a:blip>
            <a:srcRect l="61113" t="3201" b="61873"/>
            <a:stretch>
              <a:fillRect/>
            </a:stretch>
          </p:blipFill>
          <p:spPr>
            <a:xfrm>
              <a:off x="11401465" y="3649087"/>
              <a:ext cx="296318" cy="266132"/>
            </a:xfrm>
            <a:prstGeom prst="rect">
              <a:avLst/>
            </a:prstGeom>
          </p:spPr>
        </p:pic>
        <p:grpSp>
          <p:nvGrpSpPr>
            <p:cNvPr id="40" name="Group 39">
              <a:extLst>
                <a:ext uri="{FF2B5EF4-FFF2-40B4-BE49-F238E27FC236}">
                  <a16:creationId xmlns:a16="http://schemas.microsoft.com/office/drawing/2014/main" id="{79B9FDE8-1620-480B-A78F-367CE8552DE4}"/>
                </a:ext>
              </a:extLst>
            </p:cNvPr>
            <p:cNvGrpSpPr/>
            <p:nvPr/>
          </p:nvGrpSpPr>
          <p:grpSpPr>
            <a:xfrm>
              <a:off x="8555174" y="3645225"/>
              <a:ext cx="3178179" cy="1856973"/>
              <a:chOff x="8555174" y="3645225"/>
              <a:chExt cx="3178179" cy="1856973"/>
            </a:xfrm>
          </p:grpSpPr>
          <p:pic>
            <p:nvPicPr>
              <p:cNvPr id="41" name="Graphic 40" descr="Male with solid fill">
                <a:extLst>
                  <a:ext uri="{FF2B5EF4-FFF2-40B4-BE49-F238E27FC236}">
                    <a16:creationId xmlns:a16="http://schemas.microsoft.com/office/drawing/2014/main" id="{564C6B4E-4AA2-4D72-9F50-C332ECF7BF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83946" y="3645225"/>
                <a:ext cx="761998" cy="761998"/>
              </a:xfrm>
              <a:prstGeom prst="rect">
                <a:avLst/>
              </a:prstGeom>
            </p:spPr>
          </p:pic>
          <p:pic>
            <p:nvPicPr>
              <p:cNvPr id="42" name="Graphic 41" descr="Female with solid fill">
                <a:extLst>
                  <a:ext uri="{FF2B5EF4-FFF2-40B4-BE49-F238E27FC236}">
                    <a16:creationId xmlns:a16="http://schemas.microsoft.com/office/drawing/2014/main" id="{315B8081-DBFB-4EDD-B712-0D14778615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55174" y="3729066"/>
                <a:ext cx="761999" cy="761999"/>
              </a:xfrm>
              <a:prstGeom prst="rect">
                <a:avLst/>
              </a:prstGeom>
            </p:spPr>
          </p:pic>
          <p:pic>
            <p:nvPicPr>
              <p:cNvPr id="43" name="Graphic 42" descr="Female with solid fill">
                <a:extLst>
                  <a:ext uri="{FF2B5EF4-FFF2-40B4-BE49-F238E27FC236}">
                    <a16:creationId xmlns:a16="http://schemas.microsoft.com/office/drawing/2014/main" id="{8FABFB11-0584-4540-8254-2BA75D84586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935784" y="3782153"/>
                <a:ext cx="761999" cy="761999"/>
              </a:xfrm>
              <a:prstGeom prst="rect">
                <a:avLst/>
              </a:prstGeom>
            </p:spPr>
          </p:pic>
          <p:sp>
            <p:nvSpPr>
              <p:cNvPr id="44" name="TextBox 43">
                <a:extLst>
                  <a:ext uri="{FF2B5EF4-FFF2-40B4-BE49-F238E27FC236}">
                    <a16:creationId xmlns:a16="http://schemas.microsoft.com/office/drawing/2014/main" id="{8DD377CF-6211-4914-A796-7BB1784D1335}"/>
                  </a:ext>
                </a:extLst>
              </p:cNvPr>
              <p:cNvSpPr txBox="1"/>
              <p:nvPr/>
            </p:nvSpPr>
            <p:spPr>
              <a:xfrm>
                <a:off x="8685820" y="4671201"/>
                <a:ext cx="3047533" cy="830997"/>
              </a:xfrm>
              <a:prstGeom prst="rect">
                <a:avLst/>
              </a:prstGeom>
              <a:noFill/>
            </p:spPr>
            <p:txBody>
              <a:bodyPr wrap="square">
                <a:spAutoFit/>
              </a:bodyPr>
              <a:lstStyle/>
              <a:p>
                <a:r>
                  <a:rPr lang="en-GB" sz="1600" b="1" dirty="0"/>
                  <a:t>~31%               ~69%                 0.3%</a:t>
                </a:r>
              </a:p>
              <a:p>
                <a:endParaRPr lang="en-GB" sz="1600" dirty="0"/>
              </a:p>
              <a:p>
                <a:endParaRPr lang="en-BE" sz="1600" dirty="0"/>
              </a:p>
            </p:txBody>
          </p:sp>
        </p:grpSp>
      </p:grpSp>
      <p:grpSp>
        <p:nvGrpSpPr>
          <p:cNvPr id="45" name="Group 44">
            <a:extLst>
              <a:ext uri="{FF2B5EF4-FFF2-40B4-BE49-F238E27FC236}">
                <a16:creationId xmlns:a16="http://schemas.microsoft.com/office/drawing/2014/main" id="{0D6880F3-E066-4526-AF9C-B2D30DB0605D}"/>
              </a:ext>
            </a:extLst>
          </p:cNvPr>
          <p:cNvGrpSpPr/>
          <p:nvPr/>
        </p:nvGrpSpPr>
        <p:grpSpPr>
          <a:xfrm>
            <a:off x="1414259" y="4980481"/>
            <a:ext cx="7012236" cy="914400"/>
            <a:chOff x="2996531" y="5335883"/>
            <a:chExt cx="7012236" cy="914400"/>
          </a:xfrm>
        </p:grpSpPr>
        <p:pic>
          <p:nvPicPr>
            <p:cNvPr id="46" name="Graphic 45" descr="Graduation cap outline">
              <a:extLst>
                <a:ext uri="{FF2B5EF4-FFF2-40B4-BE49-F238E27FC236}">
                  <a16:creationId xmlns:a16="http://schemas.microsoft.com/office/drawing/2014/main" id="{C027F736-192F-4EE0-9BC0-9E44B0E56C9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96531" y="5335883"/>
              <a:ext cx="914400" cy="914400"/>
            </a:xfrm>
            <a:prstGeom prst="rect">
              <a:avLst/>
            </a:prstGeom>
          </p:spPr>
        </p:pic>
        <p:sp>
          <p:nvSpPr>
            <p:cNvPr id="47" name="TextBox 46">
              <a:extLst>
                <a:ext uri="{FF2B5EF4-FFF2-40B4-BE49-F238E27FC236}">
                  <a16:creationId xmlns:a16="http://schemas.microsoft.com/office/drawing/2014/main" id="{FF47F8A9-421A-40CC-898A-9BB85AAA92DC}"/>
                </a:ext>
              </a:extLst>
            </p:cNvPr>
            <p:cNvSpPr txBox="1"/>
            <p:nvPr/>
          </p:nvSpPr>
          <p:spPr>
            <a:xfrm>
              <a:off x="3910931" y="5463869"/>
              <a:ext cx="6097836" cy="584775"/>
            </a:xfrm>
            <a:prstGeom prst="rect">
              <a:avLst/>
            </a:prstGeom>
            <a:noFill/>
          </p:spPr>
          <p:txBody>
            <a:bodyPr wrap="square">
              <a:spAutoFit/>
            </a:bodyPr>
            <a:lstStyle/>
            <a:p>
              <a:r>
                <a:rPr lang="en-GB" sz="1600" b="1" dirty="0"/>
                <a:t>12% </a:t>
              </a:r>
              <a:r>
                <a:rPr lang="en-GB" sz="1600" dirty="0"/>
                <a:t>Lower education (up to secondary school)</a:t>
              </a:r>
            </a:p>
            <a:p>
              <a:r>
                <a:rPr lang="en-GB" sz="1600" b="1" dirty="0"/>
                <a:t>88% </a:t>
              </a:r>
              <a:r>
                <a:rPr lang="en-GB" sz="1600" dirty="0"/>
                <a:t>Higher education (Bachelor’s, Master’s, PhD)</a:t>
              </a:r>
            </a:p>
          </p:txBody>
        </p:sp>
      </p:grpSp>
      <p:sp>
        <p:nvSpPr>
          <p:cNvPr id="49" name="TextBox 48">
            <a:extLst>
              <a:ext uri="{FF2B5EF4-FFF2-40B4-BE49-F238E27FC236}">
                <a16:creationId xmlns:a16="http://schemas.microsoft.com/office/drawing/2014/main" id="{1A2BD165-D78A-44D5-84E7-39BAB917BACE}"/>
              </a:ext>
            </a:extLst>
          </p:cNvPr>
          <p:cNvSpPr txBox="1"/>
          <p:nvPr/>
        </p:nvSpPr>
        <p:spPr>
          <a:xfrm>
            <a:off x="1225206" y="3629791"/>
            <a:ext cx="6097836" cy="1077218"/>
          </a:xfrm>
          <a:prstGeom prst="rect">
            <a:avLst/>
          </a:prstGeom>
          <a:noFill/>
        </p:spPr>
        <p:txBody>
          <a:bodyPr wrap="square">
            <a:spAutoFit/>
          </a:bodyPr>
          <a:lstStyle/>
          <a:p>
            <a:r>
              <a:rPr lang="en-GB" sz="1600" b="1" dirty="0"/>
              <a:t>26% </a:t>
            </a:r>
            <a:r>
              <a:rPr lang="en-GB" sz="1600" dirty="0"/>
              <a:t>Energy community members</a:t>
            </a:r>
          </a:p>
          <a:p>
            <a:r>
              <a:rPr lang="en-GB" sz="1600" b="1" dirty="0">
                <a:solidFill>
                  <a:schemeClr val="bg2">
                    <a:lumMod val="75000"/>
                  </a:schemeClr>
                </a:solidFill>
              </a:rPr>
              <a:t>58% </a:t>
            </a:r>
            <a:r>
              <a:rPr lang="en-GB" sz="1600" dirty="0">
                <a:solidFill>
                  <a:schemeClr val="bg2">
                    <a:lumMod val="75000"/>
                  </a:schemeClr>
                </a:solidFill>
              </a:rPr>
              <a:t>Non-member but interested in joining an energy community</a:t>
            </a:r>
          </a:p>
          <a:p>
            <a:r>
              <a:rPr lang="en-GB" sz="1600" b="1" dirty="0">
                <a:solidFill>
                  <a:schemeClr val="bg2">
                    <a:lumMod val="75000"/>
                  </a:schemeClr>
                </a:solidFill>
              </a:rPr>
              <a:t>16% </a:t>
            </a:r>
            <a:r>
              <a:rPr lang="en-GB" sz="1600" dirty="0">
                <a:solidFill>
                  <a:schemeClr val="bg2">
                    <a:lumMod val="75000"/>
                  </a:schemeClr>
                </a:solidFill>
              </a:rPr>
              <a:t>Non-member and not interested in joining an energy community</a:t>
            </a:r>
          </a:p>
          <a:p>
            <a:endParaRPr lang="en-BE" sz="1600" dirty="0"/>
          </a:p>
        </p:txBody>
      </p:sp>
    </p:spTree>
    <p:extLst>
      <p:ext uri="{BB962C8B-B14F-4D97-AF65-F5344CB8AC3E}">
        <p14:creationId xmlns:p14="http://schemas.microsoft.com/office/powerpoint/2010/main" val="137447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674F-80D1-FD63-1B59-C4DE71B60D4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750579D-09A7-7AC5-B2C5-392F855764B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0500" l="10000" r="90000">
                        <a14:foregroundMark x1="60000" y1="70333" x2="68167" y2="80500"/>
                        <a14:foregroundMark x1="68167" y1="80500" x2="71667" y2="67833"/>
                        <a14:foregroundMark x1="71667" y1="67833" x2="71333" y2="67167"/>
                        <a14:foregroundMark x1="70667" y1="69833" x2="70667" y2="69833"/>
                      </a14:backgroundRemoval>
                    </a14:imgEffect>
                  </a14:imgLayer>
                </a14:imgProps>
              </a:ext>
            </a:extLst>
          </a:blip>
          <a:srcRect b="18648"/>
          <a:stretch>
            <a:fillRect/>
          </a:stretch>
        </p:blipFill>
        <p:spPr>
          <a:xfrm>
            <a:off x="4082090" y="-360359"/>
            <a:ext cx="4854084" cy="3948899"/>
          </a:xfrm>
          <a:prstGeom prst="rect">
            <a:avLst/>
          </a:prstGeom>
        </p:spPr>
      </p:pic>
      <p:sp>
        <p:nvSpPr>
          <p:cNvPr id="10" name="Oval 9">
            <a:extLst>
              <a:ext uri="{FF2B5EF4-FFF2-40B4-BE49-F238E27FC236}">
                <a16:creationId xmlns:a16="http://schemas.microsoft.com/office/drawing/2014/main" id="{86B9A0E5-86B9-2116-9278-61FD1C8F868B}"/>
              </a:ext>
            </a:extLst>
          </p:cNvPr>
          <p:cNvSpPr/>
          <p:nvPr/>
        </p:nvSpPr>
        <p:spPr>
          <a:xfrm>
            <a:off x="6434059" y="1646391"/>
            <a:ext cx="447181" cy="29745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B4997AF4-6538-DCDB-52BE-C3C97080F307}"/>
              </a:ext>
            </a:extLst>
          </p:cNvPr>
          <p:cNvSpPr/>
          <p:nvPr/>
        </p:nvSpPr>
        <p:spPr>
          <a:xfrm>
            <a:off x="4911815" y="533750"/>
            <a:ext cx="3044488" cy="107139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E2250FB6-016E-AFB3-6B4F-0F0C060806BF}"/>
              </a:ext>
            </a:extLst>
          </p:cNvPr>
          <p:cNvSpPr/>
          <p:nvPr/>
        </p:nvSpPr>
        <p:spPr>
          <a:xfrm>
            <a:off x="6400800" y="2073294"/>
            <a:ext cx="1763278" cy="131284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7" name="Graphic 16" descr="High voltage outline">
            <a:extLst>
              <a:ext uri="{FF2B5EF4-FFF2-40B4-BE49-F238E27FC236}">
                <a16:creationId xmlns:a16="http://schemas.microsoft.com/office/drawing/2014/main" id="{1F3FF0E4-8FE1-5162-F2BD-C1593D4A2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003" y="3588540"/>
            <a:ext cx="914400" cy="914400"/>
          </a:xfrm>
          <a:prstGeom prst="rect">
            <a:avLst/>
          </a:prstGeom>
        </p:spPr>
      </p:pic>
      <p:grpSp>
        <p:nvGrpSpPr>
          <p:cNvPr id="15" name="Group 14">
            <a:extLst>
              <a:ext uri="{FF2B5EF4-FFF2-40B4-BE49-F238E27FC236}">
                <a16:creationId xmlns:a16="http://schemas.microsoft.com/office/drawing/2014/main" id="{2A59871D-A874-97DE-6542-94A94927ECE5}"/>
              </a:ext>
            </a:extLst>
          </p:cNvPr>
          <p:cNvGrpSpPr/>
          <p:nvPr/>
        </p:nvGrpSpPr>
        <p:grpSpPr>
          <a:xfrm>
            <a:off x="7282439" y="5295957"/>
            <a:ext cx="5354890" cy="831678"/>
            <a:chOff x="6315994" y="5190515"/>
            <a:chExt cx="5354890" cy="831678"/>
          </a:xfrm>
        </p:grpSpPr>
        <p:pic>
          <p:nvPicPr>
            <p:cNvPr id="16" name="Graphic 15" descr="High voltage outline">
              <a:extLst>
                <a:ext uri="{FF2B5EF4-FFF2-40B4-BE49-F238E27FC236}">
                  <a16:creationId xmlns:a16="http://schemas.microsoft.com/office/drawing/2014/main" id="{51729F95-36C2-88BC-02BD-8A8266FC70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5719" y="5190515"/>
              <a:ext cx="810584" cy="810584"/>
            </a:xfrm>
            <a:prstGeom prst="rect">
              <a:avLst/>
            </a:prstGeom>
          </p:spPr>
        </p:pic>
        <p:pic>
          <p:nvPicPr>
            <p:cNvPr id="25" name="Graphic 24" descr="Sun outline">
              <a:extLst>
                <a:ext uri="{FF2B5EF4-FFF2-40B4-BE49-F238E27FC236}">
                  <a16:creationId xmlns:a16="http://schemas.microsoft.com/office/drawing/2014/main" id="{E1EED21E-DDEC-4F38-BFDD-F70699E39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5994" y="5211609"/>
              <a:ext cx="810584" cy="810584"/>
            </a:xfrm>
            <a:prstGeom prst="rect">
              <a:avLst/>
            </a:prstGeom>
          </p:spPr>
        </p:pic>
        <p:sp>
          <p:nvSpPr>
            <p:cNvPr id="27" name="TextBox 26">
              <a:extLst>
                <a:ext uri="{FF2B5EF4-FFF2-40B4-BE49-F238E27FC236}">
                  <a16:creationId xmlns:a16="http://schemas.microsoft.com/office/drawing/2014/main" id="{2E587D98-3CC9-BA87-C218-88EE456235EB}"/>
                </a:ext>
              </a:extLst>
            </p:cNvPr>
            <p:cNvSpPr txBox="1"/>
            <p:nvPr/>
          </p:nvSpPr>
          <p:spPr>
            <a:xfrm>
              <a:off x="7956303" y="5481236"/>
              <a:ext cx="3714581" cy="338554"/>
            </a:xfrm>
            <a:prstGeom prst="rect">
              <a:avLst/>
            </a:prstGeom>
            <a:noFill/>
          </p:spPr>
          <p:txBody>
            <a:bodyPr wrap="square">
              <a:spAutoFit/>
            </a:bodyPr>
            <a:lstStyle/>
            <a:p>
              <a:r>
                <a:rPr lang="en-GB" sz="1600" b="1" dirty="0"/>
                <a:t>59% </a:t>
              </a:r>
              <a:r>
                <a:rPr lang="en-GB" sz="1600" dirty="0"/>
                <a:t>have solar panels</a:t>
              </a:r>
            </a:p>
          </p:txBody>
        </p:sp>
      </p:grpSp>
      <p:sp>
        <p:nvSpPr>
          <p:cNvPr id="28" name="Titel 1">
            <a:extLst>
              <a:ext uri="{FF2B5EF4-FFF2-40B4-BE49-F238E27FC236}">
                <a16:creationId xmlns:a16="http://schemas.microsoft.com/office/drawing/2014/main" id="{964C6E03-81B7-F583-7D50-6CB11607253C}"/>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a:latin typeface="Futura" panose="020B0602020204020303" pitchFamily="34" charset="-79"/>
                <a:cs typeface="Futura" panose="020B0602020204020303" pitchFamily="34" charset="-79"/>
              </a:rPr>
              <a:t>Descriptive statistics</a:t>
            </a:r>
          </a:p>
        </p:txBody>
      </p:sp>
      <p:sp>
        <p:nvSpPr>
          <p:cNvPr id="44" name="Titel 1">
            <a:extLst>
              <a:ext uri="{FF2B5EF4-FFF2-40B4-BE49-F238E27FC236}">
                <a16:creationId xmlns:a16="http://schemas.microsoft.com/office/drawing/2014/main" id="{3723EB4A-FE8F-41C7-A594-049119A5EF50}"/>
              </a:ext>
            </a:extLst>
          </p:cNvPr>
          <p:cNvSpPr txBox="1">
            <a:spLocks/>
          </p:cNvSpPr>
          <p:nvPr/>
        </p:nvSpPr>
        <p:spPr>
          <a:xfrm>
            <a:off x="142519" y="6401480"/>
            <a:ext cx="5089634" cy="296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F3BD00"/>
                </a:solidFill>
                <a:latin typeface="Futura" panose="020B0602020204020303" pitchFamily="34" charset="-79"/>
                <a:cs typeface="Futura" panose="020B0602020204020303" pitchFamily="34" charset="-79"/>
              </a:rPr>
              <a:t>Survey: July – September 2025</a:t>
            </a:r>
            <a:endParaRPr lang="en-US" sz="2400" b="1" dirty="0">
              <a:latin typeface="Futura" panose="020B0602020204020303" pitchFamily="34" charset="-79"/>
              <a:cs typeface="Futura" panose="020B0602020204020303" pitchFamily="34" charset="-79"/>
            </a:endParaRPr>
          </a:p>
        </p:txBody>
      </p:sp>
      <p:sp>
        <p:nvSpPr>
          <p:cNvPr id="45" name="TextBox 44">
            <a:extLst>
              <a:ext uri="{FF2B5EF4-FFF2-40B4-BE49-F238E27FC236}">
                <a16:creationId xmlns:a16="http://schemas.microsoft.com/office/drawing/2014/main" id="{ACB43C77-320B-4954-AC56-CC6F2A898234}"/>
              </a:ext>
            </a:extLst>
          </p:cNvPr>
          <p:cNvSpPr txBox="1"/>
          <p:nvPr/>
        </p:nvSpPr>
        <p:spPr>
          <a:xfrm>
            <a:off x="9122915" y="364473"/>
            <a:ext cx="2064989" cy="338554"/>
          </a:xfrm>
          <a:prstGeom prst="rect">
            <a:avLst/>
          </a:prstGeom>
          <a:noFill/>
        </p:spPr>
        <p:txBody>
          <a:bodyPr wrap="none" rtlCol="0">
            <a:spAutoFit/>
          </a:bodyPr>
          <a:lstStyle/>
          <a:p>
            <a:r>
              <a:rPr lang="en-US" sz="1600" b="1" dirty="0"/>
              <a:t>397 valid </a:t>
            </a:r>
            <a:r>
              <a:rPr lang="en-BE" sz="1600" b="1" dirty="0"/>
              <a:t>respondents</a:t>
            </a:r>
          </a:p>
        </p:txBody>
      </p:sp>
      <p:sp>
        <p:nvSpPr>
          <p:cNvPr id="46" name="TextBox 45">
            <a:extLst>
              <a:ext uri="{FF2B5EF4-FFF2-40B4-BE49-F238E27FC236}">
                <a16:creationId xmlns:a16="http://schemas.microsoft.com/office/drawing/2014/main" id="{B95968C6-876D-42F3-909B-9EDE1EEB02D6}"/>
              </a:ext>
            </a:extLst>
          </p:cNvPr>
          <p:cNvSpPr txBox="1"/>
          <p:nvPr/>
        </p:nvSpPr>
        <p:spPr>
          <a:xfrm>
            <a:off x="8786028" y="909603"/>
            <a:ext cx="2489784" cy="1569660"/>
          </a:xfrm>
          <a:prstGeom prst="rect">
            <a:avLst/>
          </a:prstGeom>
          <a:noFill/>
        </p:spPr>
        <p:txBody>
          <a:bodyPr wrap="none" rtlCol="0">
            <a:spAutoFit/>
          </a:bodyPr>
          <a:lstStyle/>
          <a:p>
            <a:r>
              <a:rPr lang="en-GB" sz="1600" dirty="0"/>
              <a:t>Flanders: </a:t>
            </a:r>
            <a:r>
              <a:rPr lang="en-GB" sz="1600" b="1" dirty="0"/>
              <a:t>72% </a:t>
            </a:r>
            <a:r>
              <a:rPr lang="en-GB" sz="1600" dirty="0"/>
              <a:t>respondents </a:t>
            </a:r>
          </a:p>
          <a:p>
            <a:br>
              <a:rPr lang="en-GB" sz="1600" dirty="0"/>
            </a:br>
            <a:r>
              <a:rPr lang="en-GB" sz="1600" dirty="0"/>
              <a:t>Brussels: </a:t>
            </a:r>
            <a:r>
              <a:rPr lang="en-GB" sz="1600" b="1" dirty="0"/>
              <a:t>19% </a:t>
            </a:r>
            <a:r>
              <a:rPr lang="en-GB" sz="1600" dirty="0"/>
              <a:t>respondents </a:t>
            </a:r>
          </a:p>
          <a:p>
            <a:endParaRPr lang="en-GB" sz="1600" dirty="0"/>
          </a:p>
          <a:p>
            <a:r>
              <a:rPr lang="en-GB" sz="1600" dirty="0"/>
              <a:t>Wallonia: </a:t>
            </a:r>
            <a:r>
              <a:rPr lang="en-GB" sz="1600" b="1" dirty="0"/>
              <a:t>9% </a:t>
            </a:r>
            <a:r>
              <a:rPr lang="en-GB" sz="1600" dirty="0"/>
              <a:t>respondents </a:t>
            </a:r>
            <a:endParaRPr lang="en-BE" sz="1600" dirty="0"/>
          </a:p>
          <a:p>
            <a:endParaRPr lang="en-BE" sz="1600" dirty="0"/>
          </a:p>
        </p:txBody>
      </p:sp>
      <p:grpSp>
        <p:nvGrpSpPr>
          <p:cNvPr id="47" name="Group 46">
            <a:extLst>
              <a:ext uri="{FF2B5EF4-FFF2-40B4-BE49-F238E27FC236}">
                <a16:creationId xmlns:a16="http://schemas.microsoft.com/office/drawing/2014/main" id="{DCF8D751-B8F2-4280-9719-C8E592001B94}"/>
              </a:ext>
            </a:extLst>
          </p:cNvPr>
          <p:cNvGrpSpPr/>
          <p:nvPr/>
        </p:nvGrpSpPr>
        <p:grpSpPr>
          <a:xfrm>
            <a:off x="8555174" y="3645225"/>
            <a:ext cx="3178179" cy="1856973"/>
            <a:chOff x="8555174" y="3645225"/>
            <a:chExt cx="3178179" cy="1856973"/>
          </a:xfrm>
        </p:grpSpPr>
        <p:pic>
          <p:nvPicPr>
            <p:cNvPr id="48" name="Graphic 47" descr="Male with solid fill">
              <a:extLst>
                <a:ext uri="{FF2B5EF4-FFF2-40B4-BE49-F238E27FC236}">
                  <a16:creationId xmlns:a16="http://schemas.microsoft.com/office/drawing/2014/main" id="{7C5A463D-4867-46F6-968F-5FC30CB64F7B}"/>
                </a:ext>
              </a:extLst>
            </p:cNvPr>
            <p:cNvPicPr>
              <a:picLocks noChangeAspect="1"/>
            </p:cNvPicPr>
            <p:nvPr/>
          </p:nvPicPr>
          <p:blipFill>
            <a:blip r:embed="rId9">
              <a:extLst>
                <a:ext uri="{96DAC541-7B7A-43D3-8B79-37D633B846F1}">
                  <asvg:svgBlip xmlns:asvg="http://schemas.microsoft.com/office/drawing/2016/SVG/main" r:embed="rId10"/>
                </a:ext>
              </a:extLst>
            </a:blip>
            <a:srcRect l="61113" t="3201" b="61873"/>
            <a:stretch>
              <a:fillRect/>
            </a:stretch>
          </p:blipFill>
          <p:spPr>
            <a:xfrm>
              <a:off x="11401465" y="3649087"/>
              <a:ext cx="296318" cy="266132"/>
            </a:xfrm>
            <a:prstGeom prst="rect">
              <a:avLst/>
            </a:prstGeom>
          </p:spPr>
        </p:pic>
        <p:grpSp>
          <p:nvGrpSpPr>
            <p:cNvPr id="49" name="Group 48">
              <a:extLst>
                <a:ext uri="{FF2B5EF4-FFF2-40B4-BE49-F238E27FC236}">
                  <a16:creationId xmlns:a16="http://schemas.microsoft.com/office/drawing/2014/main" id="{1632F93B-8FAF-42D5-A9D3-11DE789C0DAF}"/>
                </a:ext>
              </a:extLst>
            </p:cNvPr>
            <p:cNvGrpSpPr/>
            <p:nvPr/>
          </p:nvGrpSpPr>
          <p:grpSpPr>
            <a:xfrm>
              <a:off x="8555174" y="3645225"/>
              <a:ext cx="3178179" cy="1856973"/>
              <a:chOff x="8555174" y="3645225"/>
              <a:chExt cx="3178179" cy="1856973"/>
            </a:xfrm>
          </p:grpSpPr>
          <p:pic>
            <p:nvPicPr>
              <p:cNvPr id="50" name="Graphic 49" descr="Male with solid fill">
                <a:extLst>
                  <a:ext uri="{FF2B5EF4-FFF2-40B4-BE49-F238E27FC236}">
                    <a16:creationId xmlns:a16="http://schemas.microsoft.com/office/drawing/2014/main" id="{E932914D-9794-4D8C-B221-8B40FE20ED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3946" y="3645225"/>
                <a:ext cx="761998" cy="761998"/>
              </a:xfrm>
              <a:prstGeom prst="rect">
                <a:avLst/>
              </a:prstGeom>
            </p:spPr>
          </p:pic>
          <p:pic>
            <p:nvPicPr>
              <p:cNvPr id="51" name="Graphic 50" descr="Female with solid fill">
                <a:extLst>
                  <a:ext uri="{FF2B5EF4-FFF2-40B4-BE49-F238E27FC236}">
                    <a16:creationId xmlns:a16="http://schemas.microsoft.com/office/drawing/2014/main" id="{50461AFB-CB7D-47BB-8427-46D6C90942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55174" y="3729066"/>
                <a:ext cx="761999" cy="761999"/>
              </a:xfrm>
              <a:prstGeom prst="rect">
                <a:avLst/>
              </a:prstGeom>
            </p:spPr>
          </p:pic>
          <p:pic>
            <p:nvPicPr>
              <p:cNvPr id="52" name="Graphic 51" descr="Female with solid fill">
                <a:extLst>
                  <a:ext uri="{FF2B5EF4-FFF2-40B4-BE49-F238E27FC236}">
                    <a16:creationId xmlns:a16="http://schemas.microsoft.com/office/drawing/2014/main" id="{DA4C2945-B5E5-4676-A983-92906DA54C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35784" y="3782153"/>
                <a:ext cx="761999" cy="761999"/>
              </a:xfrm>
              <a:prstGeom prst="rect">
                <a:avLst/>
              </a:prstGeom>
            </p:spPr>
          </p:pic>
          <p:sp>
            <p:nvSpPr>
              <p:cNvPr id="53" name="TextBox 52">
                <a:extLst>
                  <a:ext uri="{FF2B5EF4-FFF2-40B4-BE49-F238E27FC236}">
                    <a16:creationId xmlns:a16="http://schemas.microsoft.com/office/drawing/2014/main" id="{EBE6636E-B7B4-4C47-ACC3-6CF9DB22FFEA}"/>
                  </a:ext>
                </a:extLst>
              </p:cNvPr>
              <p:cNvSpPr txBox="1"/>
              <p:nvPr/>
            </p:nvSpPr>
            <p:spPr>
              <a:xfrm>
                <a:off x="8685820" y="4671201"/>
                <a:ext cx="3047533" cy="830997"/>
              </a:xfrm>
              <a:prstGeom prst="rect">
                <a:avLst/>
              </a:prstGeom>
              <a:noFill/>
            </p:spPr>
            <p:txBody>
              <a:bodyPr wrap="square">
                <a:spAutoFit/>
              </a:bodyPr>
              <a:lstStyle/>
              <a:p>
                <a:r>
                  <a:rPr lang="en-GB" sz="1600" b="1" dirty="0"/>
                  <a:t>~31%               ~69%                 0.3%</a:t>
                </a:r>
              </a:p>
              <a:p>
                <a:endParaRPr lang="en-GB" sz="1600" dirty="0"/>
              </a:p>
              <a:p>
                <a:endParaRPr lang="en-BE" sz="1600" dirty="0"/>
              </a:p>
            </p:txBody>
          </p:sp>
        </p:grpSp>
      </p:grpSp>
      <p:grpSp>
        <p:nvGrpSpPr>
          <p:cNvPr id="54" name="Group 53">
            <a:extLst>
              <a:ext uri="{FF2B5EF4-FFF2-40B4-BE49-F238E27FC236}">
                <a16:creationId xmlns:a16="http://schemas.microsoft.com/office/drawing/2014/main" id="{D26E94B8-DBDF-427C-AA21-DAA810EBAEA9}"/>
              </a:ext>
            </a:extLst>
          </p:cNvPr>
          <p:cNvGrpSpPr/>
          <p:nvPr/>
        </p:nvGrpSpPr>
        <p:grpSpPr>
          <a:xfrm>
            <a:off x="1414259" y="4980481"/>
            <a:ext cx="7012236" cy="914400"/>
            <a:chOff x="2996531" y="5335883"/>
            <a:chExt cx="7012236" cy="914400"/>
          </a:xfrm>
        </p:grpSpPr>
        <p:pic>
          <p:nvPicPr>
            <p:cNvPr id="55" name="Graphic 54" descr="Graduation cap outline">
              <a:extLst>
                <a:ext uri="{FF2B5EF4-FFF2-40B4-BE49-F238E27FC236}">
                  <a16:creationId xmlns:a16="http://schemas.microsoft.com/office/drawing/2014/main" id="{A8D3F8C7-C976-4180-9735-1CAE9F7942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96531" y="5335883"/>
              <a:ext cx="914400" cy="914400"/>
            </a:xfrm>
            <a:prstGeom prst="rect">
              <a:avLst/>
            </a:prstGeom>
          </p:spPr>
        </p:pic>
        <p:sp>
          <p:nvSpPr>
            <p:cNvPr id="56" name="TextBox 55">
              <a:extLst>
                <a:ext uri="{FF2B5EF4-FFF2-40B4-BE49-F238E27FC236}">
                  <a16:creationId xmlns:a16="http://schemas.microsoft.com/office/drawing/2014/main" id="{00468A83-1F77-4D9D-9390-8430F0A644C0}"/>
                </a:ext>
              </a:extLst>
            </p:cNvPr>
            <p:cNvSpPr txBox="1"/>
            <p:nvPr/>
          </p:nvSpPr>
          <p:spPr>
            <a:xfrm>
              <a:off x="3910931" y="5463869"/>
              <a:ext cx="6097836" cy="584775"/>
            </a:xfrm>
            <a:prstGeom prst="rect">
              <a:avLst/>
            </a:prstGeom>
            <a:noFill/>
          </p:spPr>
          <p:txBody>
            <a:bodyPr wrap="square">
              <a:spAutoFit/>
            </a:bodyPr>
            <a:lstStyle/>
            <a:p>
              <a:r>
                <a:rPr lang="en-GB" sz="1600" b="1" dirty="0"/>
                <a:t>12% </a:t>
              </a:r>
              <a:r>
                <a:rPr lang="en-GB" sz="1600" dirty="0"/>
                <a:t>Lower education (up to secondary school)</a:t>
              </a:r>
            </a:p>
            <a:p>
              <a:r>
                <a:rPr lang="en-GB" sz="1600" b="1" dirty="0"/>
                <a:t>88% </a:t>
              </a:r>
              <a:r>
                <a:rPr lang="en-GB" sz="1600" dirty="0"/>
                <a:t>Higher education (Bachelor’s, Master’s, PhD)</a:t>
              </a:r>
            </a:p>
          </p:txBody>
        </p:sp>
      </p:grpSp>
      <p:sp>
        <p:nvSpPr>
          <p:cNvPr id="58" name="TextBox 57">
            <a:extLst>
              <a:ext uri="{FF2B5EF4-FFF2-40B4-BE49-F238E27FC236}">
                <a16:creationId xmlns:a16="http://schemas.microsoft.com/office/drawing/2014/main" id="{90AEB02F-DC5C-4EDD-989E-9F9511D66D0B}"/>
              </a:ext>
            </a:extLst>
          </p:cNvPr>
          <p:cNvSpPr txBox="1"/>
          <p:nvPr/>
        </p:nvSpPr>
        <p:spPr>
          <a:xfrm>
            <a:off x="1225206" y="3629791"/>
            <a:ext cx="6097836" cy="1077218"/>
          </a:xfrm>
          <a:prstGeom prst="rect">
            <a:avLst/>
          </a:prstGeom>
          <a:noFill/>
        </p:spPr>
        <p:txBody>
          <a:bodyPr wrap="square">
            <a:spAutoFit/>
          </a:bodyPr>
          <a:lstStyle/>
          <a:p>
            <a:r>
              <a:rPr lang="en-GB" sz="1600" b="1" dirty="0"/>
              <a:t>26% </a:t>
            </a:r>
            <a:r>
              <a:rPr lang="en-GB" sz="1600" dirty="0"/>
              <a:t>Energy community members</a:t>
            </a:r>
          </a:p>
          <a:p>
            <a:r>
              <a:rPr lang="en-GB" sz="1600" b="1" dirty="0">
                <a:solidFill>
                  <a:schemeClr val="bg2">
                    <a:lumMod val="75000"/>
                  </a:schemeClr>
                </a:solidFill>
              </a:rPr>
              <a:t>58% </a:t>
            </a:r>
            <a:r>
              <a:rPr lang="en-GB" sz="1600" dirty="0">
                <a:solidFill>
                  <a:schemeClr val="bg2">
                    <a:lumMod val="75000"/>
                  </a:schemeClr>
                </a:solidFill>
              </a:rPr>
              <a:t>Non-member but interested in joining an energy community</a:t>
            </a:r>
          </a:p>
          <a:p>
            <a:r>
              <a:rPr lang="en-GB" sz="1600" b="1" dirty="0">
                <a:solidFill>
                  <a:schemeClr val="bg2">
                    <a:lumMod val="75000"/>
                  </a:schemeClr>
                </a:solidFill>
              </a:rPr>
              <a:t>16% </a:t>
            </a:r>
            <a:r>
              <a:rPr lang="en-GB" sz="1600" dirty="0">
                <a:solidFill>
                  <a:schemeClr val="bg2">
                    <a:lumMod val="75000"/>
                  </a:schemeClr>
                </a:solidFill>
              </a:rPr>
              <a:t>Non-member and not interested in joining an energy community</a:t>
            </a:r>
          </a:p>
          <a:p>
            <a:endParaRPr lang="en-BE" sz="1600" dirty="0"/>
          </a:p>
        </p:txBody>
      </p:sp>
      <p:pic>
        <p:nvPicPr>
          <p:cNvPr id="59" name="Graphic 58" descr="Confused face outline outline">
            <a:extLst>
              <a:ext uri="{FF2B5EF4-FFF2-40B4-BE49-F238E27FC236}">
                <a16:creationId xmlns:a16="http://schemas.microsoft.com/office/drawing/2014/main" id="{E790BB81-A0DD-4022-9171-0A3FE341638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58951" y="2012998"/>
            <a:ext cx="677117" cy="677117"/>
          </a:xfrm>
          <a:prstGeom prst="rect">
            <a:avLst/>
          </a:prstGeom>
        </p:spPr>
      </p:pic>
      <p:pic>
        <p:nvPicPr>
          <p:cNvPr id="60" name="Graphic 59" descr="Smiling face outline outline">
            <a:extLst>
              <a:ext uri="{FF2B5EF4-FFF2-40B4-BE49-F238E27FC236}">
                <a16:creationId xmlns:a16="http://schemas.microsoft.com/office/drawing/2014/main" id="{DDC38DB6-D403-43D2-966A-0A0AEDA5E38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5698" y="2012998"/>
            <a:ext cx="677117" cy="677117"/>
          </a:xfrm>
          <a:prstGeom prst="rect">
            <a:avLst/>
          </a:prstGeom>
        </p:spPr>
      </p:pic>
      <p:pic>
        <p:nvPicPr>
          <p:cNvPr id="61" name="Graphic 60" descr="Crying face outline outline">
            <a:extLst>
              <a:ext uri="{FF2B5EF4-FFF2-40B4-BE49-F238E27FC236}">
                <a16:creationId xmlns:a16="http://schemas.microsoft.com/office/drawing/2014/main" id="{67A644CD-6CC8-43F4-8C82-FCC5152356F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02204" y="2012998"/>
            <a:ext cx="677117" cy="677117"/>
          </a:xfrm>
          <a:prstGeom prst="rect">
            <a:avLst/>
          </a:prstGeom>
        </p:spPr>
      </p:pic>
      <p:sp>
        <p:nvSpPr>
          <p:cNvPr id="62" name="TextBox 61">
            <a:extLst>
              <a:ext uri="{FF2B5EF4-FFF2-40B4-BE49-F238E27FC236}">
                <a16:creationId xmlns:a16="http://schemas.microsoft.com/office/drawing/2014/main" id="{0EB6EF53-980C-4D1A-B3B7-66227D4A33FC}"/>
              </a:ext>
            </a:extLst>
          </p:cNvPr>
          <p:cNvSpPr txBox="1"/>
          <p:nvPr/>
        </p:nvSpPr>
        <p:spPr>
          <a:xfrm>
            <a:off x="1031787" y="2784272"/>
            <a:ext cx="3047533" cy="338554"/>
          </a:xfrm>
          <a:prstGeom prst="rect">
            <a:avLst/>
          </a:prstGeom>
          <a:noFill/>
        </p:spPr>
        <p:txBody>
          <a:bodyPr wrap="square">
            <a:spAutoFit/>
          </a:bodyPr>
          <a:lstStyle/>
          <a:p>
            <a:r>
              <a:rPr lang="en-GB" sz="1600" b="1" dirty="0"/>
              <a:t>87%                  12%                     1%</a:t>
            </a:r>
          </a:p>
        </p:txBody>
      </p:sp>
    </p:spTree>
    <p:extLst>
      <p:ext uri="{BB962C8B-B14F-4D97-AF65-F5344CB8AC3E}">
        <p14:creationId xmlns:p14="http://schemas.microsoft.com/office/powerpoint/2010/main" val="5591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03E75-FA17-63F9-FDC9-DBBF9400D8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545849-8571-5395-45CC-B7A82A644541}"/>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
        <p:nvSpPr>
          <p:cNvPr id="3" name="Ondertitel 2">
            <a:extLst>
              <a:ext uri="{FF2B5EF4-FFF2-40B4-BE49-F238E27FC236}">
                <a16:creationId xmlns:a16="http://schemas.microsoft.com/office/drawing/2014/main" id="{8643477A-6637-DF80-1BB5-0F9948DF1746}"/>
              </a:ext>
            </a:extLst>
          </p:cNvPr>
          <p:cNvSpPr txBox="1">
            <a:spLocks/>
          </p:cNvSpPr>
          <p:nvPr/>
        </p:nvSpPr>
        <p:spPr>
          <a:xfrm>
            <a:off x="1100379" y="1441342"/>
            <a:ext cx="10166889" cy="435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000" dirty="0">
                <a:latin typeface="Futura Book" panose="020B0602020204020303" pitchFamily="34" charset="-79"/>
                <a:cs typeface="Futura Book" panose="020B0602020204020303" pitchFamily="34" charset="-79"/>
              </a:rPr>
              <a:t>Key research questions are:</a:t>
            </a:r>
          </a:p>
          <a:p>
            <a:pPr marL="0" indent="0">
              <a:lnSpc>
                <a:spcPct val="150000"/>
              </a:lnSpc>
              <a:buNone/>
            </a:pPr>
            <a:r>
              <a:rPr lang="en-BE" sz="1800" b="1" dirty="0"/>
              <a:t>👥💰🌱</a:t>
            </a:r>
            <a:r>
              <a:rPr lang="en-BE" sz="1600" b="1" dirty="0"/>
              <a:t> </a:t>
            </a:r>
            <a:r>
              <a:rPr lang="en-GB" sz="1600" dirty="0">
                <a:latin typeface="Futura Book" panose="020B0602020204020303" pitchFamily="34" charset="-79"/>
                <a:cs typeface="Futura Book" panose="020B0602020204020303" pitchFamily="34" charset="-79"/>
              </a:rPr>
              <a:t>What </a:t>
            </a:r>
            <a:r>
              <a:rPr lang="en-GB" sz="1600" b="1" dirty="0">
                <a:latin typeface="Futura Book" panose="020B0602020204020303" pitchFamily="34" charset="-79"/>
                <a:cs typeface="Futura Book" panose="020B0602020204020303" pitchFamily="34" charset="-79"/>
              </a:rPr>
              <a:t>motivations</a:t>
            </a:r>
            <a:r>
              <a:rPr lang="en-GB" sz="1600" dirty="0">
                <a:latin typeface="Futura Book" panose="020B0602020204020303" pitchFamily="34" charset="-79"/>
                <a:cs typeface="Futura Book" panose="020B0602020204020303" pitchFamily="34" charset="-79"/>
              </a:rPr>
              <a:t> (e.g., social, financial, environmental) encourage or discourage individuals from joining energy communities?</a:t>
            </a:r>
          </a:p>
          <a:p>
            <a:pPr lvl="1">
              <a:lnSpc>
                <a:spcPct val="150000"/>
              </a:lnSpc>
            </a:pPr>
            <a:r>
              <a:rPr lang="en-GB" sz="1600" i="1" dirty="0">
                <a:latin typeface="Futura Book" panose="020B0602020204020303" pitchFamily="34" charset="-79"/>
                <a:cs typeface="Futura Book" panose="020B0602020204020303" pitchFamily="34" charset="-79"/>
              </a:rPr>
              <a:t>What motivates individuals to join and remain in energy-sharing communities?</a:t>
            </a:r>
          </a:p>
          <a:p>
            <a:pPr lvl="1">
              <a:lnSpc>
                <a:spcPct val="150000"/>
              </a:lnSpc>
            </a:pPr>
            <a:r>
              <a:rPr lang="en-GB" sz="1600" i="1" dirty="0">
                <a:latin typeface="Futura Book" panose="020B0602020204020303" pitchFamily="34" charset="-79"/>
                <a:cs typeface="Futura Book" panose="020B0602020204020303" pitchFamily="34" charset="-79"/>
              </a:rPr>
              <a:t>What motivates individuals who are considering participation in an energy-sharing community?</a:t>
            </a:r>
          </a:p>
          <a:p>
            <a:pPr lvl="1">
              <a:lnSpc>
                <a:spcPct val="150000"/>
              </a:lnSpc>
            </a:pPr>
            <a:r>
              <a:rPr lang="en-GB" sz="1600" i="1" dirty="0">
                <a:latin typeface="Futura Book" panose="020B0602020204020303" pitchFamily="34" charset="-79"/>
                <a:cs typeface="Futura Book" panose="020B0602020204020303" pitchFamily="34" charset="-79"/>
              </a:rPr>
              <a:t>Why do some individuals choose not to join, or decide to leave, an energy-sharing community?</a:t>
            </a:r>
          </a:p>
          <a:p>
            <a:pPr lvl="1">
              <a:lnSpc>
                <a:spcPct val="150000"/>
              </a:lnSpc>
            </a:pPr>
            <a:r>
              <a:rPr lang="en-GB" sz="1600" i="1" dirty="0">
                <a:latin typeface="Futura Book" panose="020B0602020204020303" pitchFamily="34" charset="-79"/>
                <a:cs typeface="Futura Book" panose="020B0602020204020303" pitchFamily="34" charset="-79"/>
              </a:rPr>
              <a:t>Which measures could encourage energy-sharing, according to members and non-members of ECs?</a:t>
            </a:r>
          </a:p>
          <a:p>
            <a:pPr lvl="1">
              <a:lnSpc>
                <a:spcPct val="150000"/>
              </a:lnSpc>
            </a:pPr>
            <a:r>
              <a:rPr lang="en-GB" sz="1600" i="1" dirty="0">
                <a:latin typeface="Futura Book" panose="020B0602020204020303" pitchFamily="34" charset="-79"/>
                <a:cs typeface="Futura Book" panose="020B0602020204020303" pitchFamily="34" charset="-79"/>
              </a:rPr>
              <a:t>Which measures could support energy-sharing for non-members who have expressed interest in joining ECs?</a:t>
            </a:r>
          </a:p>
          <a:p>
            <a:pPr lvl="1">
              <a:lnSpc>
                <a:spcPct val="100000"/>
              </a:lnSpc>
            </a:pPr>
            <a:endParaRPr lang="en-GB" sz="1600" dirty="0">
              <a:latin typeface="Futura Book" panose="020B0602020204020303" pitchFamily="34" charset="-79"/>
              <a:cs typeface="Futura Book" panose="020B0602020204020303" pitchFamily="34" charset="-79"/>
            </a:endParaRPr>
          </a:p>
          <a:p>
            <a:pPr lvl="1">
              <a:lnSpc>
                <a:spcPct val="100000"/>
              </a:lnSpc>
            </a:pPr>
            <a:endParaRPr lang="en-GB" sz="1600" i="1" dirty="0">
              <a:highlight>
                <a:srgbClr val="FFFF00"/>
              </a:highlight>
              <a:latin typeface="Futura Book" panose="020B0602020204020303" pitchFamily="34" charset="-79"/>
              <a:cs typeface="Futura Book" panose="020B0602020204020303" pitchFamily="34" charset="-79"/>
            </a:endParaRPr>
          </a:p>
          <a:p>
            <a:pPr lvl="1">
              <a:lnSpc>
                <a:spcPct val="100000"/>
              </a:lnSpc>
            </a:pPr>
            <a:endParaRPr lang="en-GB" sz="1600" dirty="0">
              <a:latin typeface="Futura Book" panose="020B0602020204020303" pitchFamily="34" charset="-79"/>
              <a:cs typeface="Futura Book" panose="020B0602020204020303" pitchFamily="34" charset="-79"/>
            </a:endParaRPr>
          </a:p>
          <a:p>
            <a:pPr marL="0" indent="0" algn="just">
              <a:lnSpc>
                <a:spcPct val="10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spTree>
    <p:extLst>
      <p:ext uri="{BB962C8B-B14F-4D97-AF65-F5344CB8AC3E}">
        <p14:creationId xmlns:p14="http://schemas.microsoft.com/office/powerpoint/2010/main" val="121326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51B8-2F47-65F1-B151-91565A802A4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DA31C5B-7162-4109-A481-7B39D779B250}"/>
              </a:ext>
            </a:extLst>
          </p:cNvPr>
          <p:cNvPicPr>
            <a:picLocks noChangeAspect="1"/>
          </p:cNvPicPr>
          <p:nvPr/>
        </p:nvPicPr>
        <p:blipFill>
          <a:blip r:embed="rId3"/>
          <a:stretch>
            <a:fillRect/>
          </a:stretch>
        </p:blipFill>
        <p:spPr>
          <a:xfrm>
            <a:off x="500062" y="1318528"/>
            <a:ext cx="11191875" cy="4876800"/>
          </a:xfrm>
          <a:prstGeom prst="rect">
            <a:avLst/>
          </a:prstGeom>
        </p:spPr>
      </p:pic>
      <p:sp>
        <p:nvSpPr>
          <p:cNvPr id="2" name="Titel 1">
            <a:extLst>
              <a:ext uri="{FF2B5EF4-FFF2-40B4-BE49-F238E27FC236}">
                <a16:creationId xmlns:a16="http://schemas.microsoft.com/office/drawing/2014/main" id="{3CED9E99-405D-FB69-819A-42DE3F64AE7F}"/>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
        <p:nvSpPr>
          <p:cNvPr id="3" name="Ondertitel 2">
            <a:extLst>
              <a:ext uri="{FF2B5EF4-FFF2-40B4-BE49-F238E27FC236}">
                <a16:creationId xmlns:a16="http://schemas.microsoft.com/office/drawing/2014/main" id="{0DDE9040-1E99-7FB1-6023-9D9B171AB2C5}"/>
              </a:ext>
            </a:extLst>
          </p:cNvPr>
          <p:cNvSpPr txBox="1">
            <a:spLocks/>
          </p:cNvSpPr>
          <p:nvPr/>
        </p:nvSpPr>
        <p:spPr>
          <a:xfrm>
            <a:off x="1175535" y="1431262"/>
            <a:ext cx="10166889" cy="6817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00000"/>
              </a:lnSpc>
              <a:spcBef>
                <a:spcPts val="1000"/>
              </a:spcBef>
              <a:buNone/>
            </a:pPr>
            <a:r>
              <a:rPr lang="en-GB" sz="1800" i="1" dirty="0">
                <a:latin typeface="Futura Book" panose="020B0602020204020303" pitchFamily="34" charset="-79"/>
                <a:cs typeface="Futura" panose="020B0602020204020303"/>
              </a:rPr>
              <a:t>1.a. What motivates individuals to join energy-sharing communities?</a:t>
            </a:r>
          </a:p>
          <a:p>
            <a:pPr marL="0" indent="0" algn="just">
              <a:lnSpc>
                <a:spcPct val="100000"/>
              </a:lnSpc>
              <a:buNone/>
            </a:pPr>
            <a:endParaRPr lang="nl-BE" sz="1600" dirty="0">
              <a:latin typeface="Futura Book" panose="020B0602020204020303" pitchFamily="34" charset="-79"/>
              <a:cs typeface="Futura Book" panose="020B0602020204020303" pitchFamily="34" charset="-79"/>
            </a:endParaRPr>
          </a:p>
        </p:txBody>
      </p:sp>
      <p:sp>
        <p:nvSpPr>
          <p:cNvPr id="4" name="Oval 3">
            <a:extLst>
              <a:ext uri="{FF2B5EF4-FFF2-40B4-BE49-F238E27FC236}">
                <a16:creationId xmlns:a16="http://schemas.microsoft.com/office/drawing/2014/main" id="{B8BE2CE2-9077-FC53-98E3-E22FF485412E}"/>
              </a:ext>
            </a:extLst>
          </p:cNvPr>
          <p:cNvSpPr/>
          <p:nvPr/>
        </p:nvSpPr>
        <p:spPr>
          <a:xfrm>
            <a:off x="0" y="4300214"/>
            <a:ext cx="12192000" cy="68174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0124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CA486-E6DD-E76B-CCF2-5440CB692C4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2C2BE53-0E20-4E8B-99FB-930C40F9F464}"/>
              </a:ext>
            </a:extLst>
          </p:cNvPr>
          <p:cNvPicPr>
            <a:picLocks noChangeAspect="1"/>
          </p:cNvPicPr>
          <p:nvPr/>
        </p:nvPicPr>
        <p:blipFill>
          <a:blip r:embed="rId3"/>
          <a:stretch>
            <a:fillRect/>
          </a:stretch>
        </p:blipFill>
        <p:spPr>
          <a:xfrm>
            <a:off x="500062" y="1303750"/>
            <a:ext cx="11191875" cy="4876800"/>
          </a:xfrm>
          <a:prstGeom prst="rect">
            <a:avLst/>
          </a:prstGeom>
        </p:spPr>
      </p:pic>
      <p:sp>
        <p:nvSpPr>
          <p:cNvPr id="2" name="Titel 1">
            <a:extLst>
              <a:ext uri="{FF2B5EF4-FFF2-40B4-BE49-F238E27FC236}">
                <a16:creationId xmlns:a16="http://schemas.microsoft.com/office/drawing/2014/main" id="{F89304D7-A19E-508C-02E3-30EC32C3B0A6}"/>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
        <p:nvSpPr>
          <p:cNvPr id="7" name="Oval 6">
            <a:extLst>
              <a:ext uri="{FF2B5EF4-FFF2-40B4-BE49-F238E27FC236}">
                <a16:creationId xmlns:a16="http://schemas.microsoft.com/office/drawing/2014/main" id="{82029E18-8CEB-0E61-D842-FFEDDE23B54E}"/>
              </a:ext>
            </a:extLst>
          </p:cNvPr>
          <p:cNvSpPr/>
          <p:nvPr/>
        </p:nvSpPr>
        <p:spPr>
          <a:xfrm>
            <a:off x="0" y="2936015"/>
            <a:ext cx="12192000" cy="181660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7A1C3698-FF1F-44C4-8054-D9A097E233FF}"/>
              </a:ext>
            </a:extLst>
          </p:cNvPr>
          <p:cNvSpPr txBox="1"/>
          <p:nvPr/>
        </p:nvSpPr>
        <p:spPr>
          <a:xfrm>
            <a:off x="1198879" y="1423140"/>
            <a:ext cx="10868429" cy="682238"/>
          </a:xfrm>
          <a:prstGeom prst="rect">
            <a:avLst/>
          </a:prstGeom>
          <a:solidFill>
            <a:schemeClr val="bg1"/>
          </a:solidFill>
        </p:spPr>
        <p:txBody>
          <a:bodyPr wrap="square">
            <a:spAutoFit/>
          </a:bodyPr>
          <a:lstStyle/>
          <a:p>
            <a:pPr marL="0" lvl="1" indent="0" algn="just">
              <a:lnSpc>
                <a:spcPct val="100000"/>
              </a:lnSpc>
              <a:spcBef>
                <a:spcPts val="1000"/>
              </a:spcBef>
              <a:buNone/>
            </a:pPr>
            <a:r>
              <a:rPr lang="en-GB" sz="1800" i="1" dirty="0">
                <a:latin typeface="Futura Book" panose="020B0602020204020303" pitchFamily="34" charset="-79"/>
                <a:cs typeface="Futura Book" panose="020B0602020204020303" pitchFamily="34" charset="-79"/>
              </a:rPr>
              <a:t>1.b. What motivates individuals who are interested in participating in an energy-sharing community?</a:t>
            </a:r>
          </a:p>
          <a:p>
            <a:pPr marL="0" lvl="1" indent="0" algn="just">
              <a:lnSpc>
                <a:spcPct val="100000"/>
              </a:lnSpc>
              <a:spcBef>
                <a:spcPts val="1000"/>
              </a:spcBef>
              <a:buNone/>
            </a:pPr>
            <a:endParaRPr lang="en-GB" sz="1200" i="1" dirty="0">
              <a:latin typeface="Futura Book" panose="020B0602020204020303" pitchFamily="34" charset="-79"/>
              <a:cs typeface="Futura Book" panose="020B0602020204020303" pitchFamily="34" charset="-79"/>
            </a:endParaRPr>
          </a:p>
        </p:txBody>
      </p:sp>
    </p:spTree>
    <p:extLst>
      <p:ext uri="{BB962C8B-B14F-4D97-AF65-F5344CB8AC3E}">
        <p14:creationId xmlns:p14="http://schemas.microsoft.com/office/powerpoint/2010/main" val="9595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5D8B-2B37-56B4-34E3-B2FBA5B524A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5D6CDA8-0E03-49D1-B62A-C63C621BB726}"/>
              </a:ext>
            </a:extLst>
          </p:cNvPr>
          <p:cNvPicPr>
            <a:picLocks noChangeAspect="1"/>
          </p:cNvPicPr>
          <p:nvPr/>
        </p:nvPicPr>
        <p:blipFill rotWithShape="1">
          <a:blip r:embed="rId3"/>
          <a:srcRect t="12311" b="10932"/>
          <a:stretch>
            <a:fillRect/>
          </a:stretch>
        </p:blipFill>
        <p:spPr>
          <a:xfrm>
            <a:off x="199504" y="2176075"/>
            <a:ext cx="12124477" cy="3886522"/>
          </a:xfrm>
          <a:prstGeom prst="rect">
            <a:avLst/>
          </a:prstGeom>
        </p:spPr>
      </p:pic>
      <p:sp>
        <p:nvSpPr>
          <p:cNvPr id="7" name="TextBox 6">
            <a:extLst>
              <a:ext uri="{FF2B5EF4-FFF2-40B4-BE49-F238E27FC236}">
                <a16:creationId xmlns:a16="http://schemas.microsoft.com/office/drawing/2014/main" id="{6BA7437A-9E5D-484B-B32A-CED04A84DE9B}"/>
              </a:ext>
            </a:extLst>
          </p:cNvPr>
          <p:cNvSpPr txBox="1"/>
          <p:nvPr/>
        </p:nvSpPr>
        <p:spPr>
          <a:xfrm>
            <a:off x="1187494" y="1377782"/>
            <a:ext cx="10747331" cy="682238"/>
          </a:xfrm>
          <a:prstGeom prst="rect">
            <a:avLst/>
          </a:prstGeom>
          <a:solidFill>
            <a:schemeClr val="bg1"/>
          </a:solidFill>
        </p:spPr>
        <p:txBody>
          <a:bodyPr wrap="square">
            <a:spAutoFit/>
          </a:bodyPr>
          <a:lstStyle/>
          <a:p>
            <a:pPr marL="0" lvl="1" indent="0" algn="just">
              <a:lnSpc>
                <a:spcPct val="100000"/>
              </a:lnSpc>
              <a:spcBef>
                <a:spcPts val="1000"/>
              </a:spcBef>
              <a:buNone/>
            </a:pPr>
            <a:r>
              <a:rPr lang="en-GB" sz="1800" i="1" dirty="0">
                <a:latin typeface="Futura Book" panose="020B0602020204020303" pitchFamily="34" charset="-79"/>
                <a:cs typeface="Futura Book" panose="020B0602020204020303" pitchFamily="34" charset="-79"/>
              </a:rPr>
              <a:t>1.c. Why are individuals not interested in energy communities?</a:t>
            </a:r>
          </a:p>
          <a:p>
            <a:pPr marL="0" lvl="1" indent="0" algn="just">
              <a:lnSpc>
                <a:spcPct val="100000"/>
              </a:lnSpc>
              <a:spcBef>
                <a:spcPts val="1000"/>
              </a:spcBef>
              <a:buNone/>
            </a:pPr>
            <a:endParaRPr lang="en-GB" sz="1200" i="1" dirty="0">
              <a:latin typeface="Futura Book" panose="020B0602020204020303" pitchFamily="34" charset="-79"/>
              <a:cs typeface="Futura Book" panose="020B0602020204020303" pitchFamily="34" charset="-79"/>
            </a:endParaRPr>
          </a:p>
        </p:txBody>
      </p:sp>
      <p:sp>
        <p:nvSpPr>
          <p:cNvPr id="3" name="Titel 1">
            <a:extLst>
              <a:ext uri="{FF2B5EF4-FFF2-40B4-BE49-F238E27FC236}">
                <a16:creationId xmlns:a16="http://schemas.microsoft.com/office/drawing/2014/main" id="{EE650EA2-F8D9-7795-3BBB-ADA6F48F689B}"/>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
        <p:nvSpPr>
          <p:cNvPr id="4" name="Oval 3">
            <a:extLst>
              <a:ext uri="{FF2B5EF4-FFF2-40B4-BE49-F238E27FC236}">
                <a16:creationId xmlns:a16="http://schemas.microsoft.com/office/drawing/2014/main" id="{1C173DC1-A661-5C56-2238-F16FBCC5D962}"/>
              </a:ext>
            </a:extLst>
          </p:cNvPr>
          <p:cNvSpPr/>
          <p:nvPr/>
        </p:nvSpPr>
        <p:spPr>
          <a:xfrm>
            <a:off x="0" y="2060021"/>
            <a:ext cx="12192000" cy="136898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3167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81B2-8E2B-5760-61A8-656DBC9A98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E50335E-DCB9-4352-BE84-C080F4187029}"/>
              </a:ext>
            </a:extLst>
          </p:cNvPr>
          <p:cNvPicPr>
            <a:picLocks noChangeAspect="1"/>
          </p:cNvPicPr>
          <p:nvPr/>
        </p:nvPicPr>
        <p:blipFill>
          <a:blip r:embed="rId3"/>
          <a:stretch>
            <a:fillRect/>
          </a:stretch>
        </p:blipFill>
        <p:spPr>
          <a:xfrm>
            <a:off x="0" y="1337776"/>
            <a:ext cx="12192000" cy="4658436"/>
          </a:xfrm>
          <a:prstGeom prst="rect">
            <a:avLst/>
          </a:prstGeom>
        </p:spPr>
      </p:pic>
      <p:sp>
        <p:nvSpPr>
          <p:cNvPr id="6" name="TextBox 5">
            <a:extLst>
              <a:ext uri="{FF2B5EF4-FFF2-40B4-BE49-F238E27FC236}">
                <a16:creationId xmlns:a16="http://schemas.microsoft.com/office/drawing/2014/main" id="{A6CD5EF8-BB79-4E1A-ADCF-C8A21018F52F}"/>
              </a:ext>
            </a:extLst>
          </p:cNvPr>
          <p:cNvSpPr txBox="1"/>
          <p:nvPr/>
        </p:nvSpPr>
        <p:spPr>
          <a:xfrm>
            <a:off x="1013593" y="1337776"/>
            <a:ext cx="10752643" cy="774571"/>
          </a:xfrm>
          <a:prstGeom prst="rect">
            <a:avLst/>
          </a:prstGeom>
          <a:solidFill>
            <a:schemeClr val="bg1"/>
          </a:solidFill>
        </p:spPr>
        <p:txBody>
          <a:bodyPr wrap="square">
            <a:spAutoFit/>
          </a:bodyPr>
          <a:lstStyle/>
          <a:p>
            <a:pPr marL="0" lvl="1" indent="0" algn="just">
              <a:lnSpc>
                <a:spcPct val="100000"/>
              </a:lnSpc>
              <a:spcBef>
                <a:spcPts val="1000"/>
              </a:spcBef>
              <a:buNone/>
            </a:pPr>
            <a:r>
              <a:rPr lang="en-GB" sz="1800" i="1" dirty="0">
                <a:latin typeface="Futura Book" panose="020B0602020204020303" pitchFamily="34" charset="-79"/>
                <a:cs typeface="Futura Book" panose="020B0602020204020303" pitchFamily="34" charset="-79"/>
              </a:rPr>
              <a:t>1.e. Which measures could support energy-sharing for the full sample?</a:t>
            </a:r>
          </a:p>
          <a:p>
            <a:pPr marL="0" lvl="1" indent="0" algn="just">
              <a:lnSpc>
                <a:spcPct val="100000"/>
              </a:lnSpc>
              <a:spcBef>
                <a:spcPts val="1000"/>
              </a:spcBef>
              <a:buNone/>
            </a:pPr>
            <a:endParaRPr lang="en-GB" sz="1800" i="1" dirty="0">
              <a:latin typeface="Futura Book" panose="020B0602020204020303" pitchFamily="34" charset="-79"/>
              <a:cs typeface="Futura Book" panose="020B0602020204020303" pitchFamily="34" charset="-79"/>
            </a:endParaRPr>
          </a:p>
        </p:txBody>
      </p:sp>
      <p:sp>
        <p:nvSpPr>
          <p:cNvPr id="3" name="Titel 1">
            <a:extLst>
              <a:ext uri="{FF2B5EF4-FFF2-40B4-BE49-F238E27FC236}">
                <a16:creationId xmlns:a16="http://schemas.microsoft.com/office/drawing/2014/main" id="{A99C2B6E-5C7A-342B-8EF8-39ABF495A2DD}"/>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
        <p:nvSpPr>
          <p:cNvPr id="4" name="Oval 3">
            <a:extLst>
              <a:ext uri="{FF2B5EF4-FFF2-40B4-BE49-F238E27FC236}">
                <a16:creationId xmlns:a16="http://schemas.microsoft.com/office/drawing/2014/main" id="{12530CC5-9130-2419-77E5-5E9D153AA2BB}"/>
              </a:ext>
            </a:extLst>
          </p:cNvPr>
          <p:cNvSpPr/>
          <p:nvPr/>
        </p:nvSpPr>
        <p:spPr>
          <a:xfrm>
            <a:off x="293914" y="3591098"/>
            <a:ext cx="11898086" cy="167917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8141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396B4-6330-D6B1-F0DD-06FA597D0BA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3E2065C-7F69-4EE9-8FC7-F71E97795EAF}"/>
              </a:ext>
            </a:extLst>
          </p:cNvPr>
          <p:cNvPicPr>
            <a:picLocks noChangeAspect="1"/>
          </p:cNvPicPr>
          <p:nvPr/>
        </p:nvPicPr>
        <p:blipFill>
          <a:blip r:embed="rId3"/>
          <a:srcRect t="14107"/>
          <a:stretch>
            <a:fillRect/>
          </a:stretch>
        </p:blipFill>
        <p:spPr>
          <a:xfrm>
            <a:off x="0" y="2661556"/>
            <a:ext cx="12192000" cy="3783831"/>
          </a:xfrm>
          <a:prstGeom prst="rect">
            <a:avLst/>
          </a:prstGeom>
        </p:spPr>
      </p:pic>
      <p:sp>
        <p:nvSpPr>
          <p:cNvPr id="4" name="Oval 3">
            <a:extLst>
              <a:ext uri="{FF2B5EF4-FFF2-40B4-BE49-F238E27FC236}">
                <a16:creationId xmlns:a16="http://schemas.microsoft.com/office/drawing/2014/main" id="{24B5C162-FF90-30B0-1429-1E9653F9F2D5}"/>
              </a:ext>
            </a:extLst>
          </p:cNvPr>
          <p:cNvSpPr/>
          <p:nvPr/>
        </p:nvSpPr>
        <p:spPr>
          <a:xfrm>
            <a:off x="1636923" y="4768905"/>
            <a:ext cx="10335491" cy="71350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0B2BA27F-9AA7-497E-A297-F3633F899901}"/>
              </a:ext>
            </a:extLst>
          </p:cNvPr>
          <p:cNvSpPr txBox="1"/>
          <p:nvPr/>
        </p:nvSpPr>
        <p:spPr>
          <a:xfrm>
            <a:off x="1061358" y="1393761"/>
            <a:ext cx="10679102" cy="646331"/>
          </a:xfrm>
          <a:prstGeom prst="rect">
            <a:avLst/>
          </a:prstGeom>
          <a:solidFill>
            <a:schemeClr val="bg1"/>
          </a:solidFill>
        </p:spPr>
        <p:txBody>
          <a:bodyPr wrap="square">
            <a:spAutoFit/>
          </a:bodyPr>
          <a:lstStyle/>
          <a:p>
            <a:pPr marL="0" lvl="1" indent="0" algn="just">
              <a:lnSpc>
                <a:spcPct val="100000"/>
              </a:lnSpc>
              <a:spcBef>
                <a:spcPts val="1000"/>
              </a:spcBef>
              <a:buNone/>
            </a:pPr>
            <a:r>
              <a:rPr lang="en-GB" sz="1800" i="1" dirty="0">
                <a:latin typeface="Futura Book" panose="020B0602020204020303" pitchFamily="34" charset="-79"/>
                <a:cs typeface="Futura Book" panose="020B0602020204020303" pitchFamily="34" charset="-79"/>
              </a:rPr>
              <a:t>1.e. Which measures could support energy-sharing for non-members who have expressed interest in joining ECs?</a:t>
            </a:r>
          </a:p>
        </p:txBody>
      </p:sp>
      <p:sp>
        <p:nvSpPr>
          <p:cNvPr id="3" name="Titel 1">
            <a:extLst>
              <a:ext uri="{FF2B5EF4-FFF2-40B4-BE49-F238E27FC236}">
                <a16:creationId xmlns:a16="http://schemas.microsoft.com/office/drawing/2014/main" id="{FBDE34F1-0A49-8ABE-5C15-35003780084B}"/>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40245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475B-6BB9-9198-8C4B-E56F3301822E}"/>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CFABEFC7-3A12-FB37-CC89-3CB74C0B1F3D}"/>
              </a:ext>
            </a:extLst>
          </p:cNvPr>
          <p:cNvSpPr txBox="1">
            <a:spLocks/>
          </p:cNvSpPr>
          <p:nvPr/>
        </p:nvSpPr>
        <p:spPr>
          <a:xfrm>
            <a:off x="1100379" y="1441342"/>
            <a:ext cx="10166889" cy="435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000" dirty="0">
                <a:latin typeface="Futura Medium" panose="020B0602020204020303" pitchFamily="34" charset="-79"/>
                <a:cs typeface="Futura Medium" panose="020B0602020204020303" pitchFamily="34" charset="-79"/>
              </a:rPr>
              <a:t>Key research questions are:</a:t>
            </a:r>
          </a:p>
          <a:p>
            <a:pPr marL="0" indent="0">
              <a:lnSpc>
                <a:spcPct val="150000"/>
              </a:lnSpc>
              <a:buNone/>
            </a:pPr>
            <a:r>
              <a:rPr lang="en-BE" sz="1600" b="1" dirty="0">
                <a:latin typeface="FUTURA MEDIUM" panose="020B0602020204020303" pitchFamily="34" charset="-79"/>
                <a:cs typeface="FUTURA MEDIUM" panose="020B0602020204020303" pitchFamily="34" charset="-79"/>
              </a:rPr>
              <a:t>⚡🔄🏠  </a:t>
            </a:r>
            <a:r>
              <a:rPr lang="en-GB" sz="1600" dirty="0">
                <a:latin typeface="Futura Medium" panose="020B0602020204020303" pitchFamily="34" charset="-79"/>
                <a:cs typeface="Futura Medium" panose="020B0602020204020303" pitchFamily="34" charset="-79"/>
              </a:rPr>
              <a:t>How does participation in energy-sharing networks influence individuals’ </a:t>
            </a:r>
            <a:r>
              <a:rPr lang="en-GB" sz="1600" b="1" dirty="0">
                <a:latin typeface="FUTURA MEDIUM" panose="020B0602020204020303" pitchFamily="34" charset="-79"/>
                <a:cs typeface="FUTURA MEDIUM" panose="020B0602020204020303" pitchFamily="34" charset="-79"/>
              </a:rPr>
              <a:t>strategies for optimising self-consumption</a:t>
            </a:r>
            <a:r>
              <a:rPr lang="en-GB" sz="1600" dirty="0">
                <a:latin typeface="Futura Medium" panose="020B0602020204020303" pitchFamily="34" charset="-79"/>
                <a:cs typeface="Futura Medium" panose="020B0602020204020303" pitchFamily="34" charset="-79"/>
              </a:rPr>
              <a:t> compared to those managing energy use independently?</a:t>
            </a:r>
          </a:p>
          <a:p>
            <a:pPr lvl="1">
              <a:lnSpc>
                <a:spcPct val="150000"/>
              </a:lnSpc>
            </a:pPr>
            <a:r>
              <a:rPr lang="en-GB" sz="1600" i="1" dirty="0">
                <a:latin typeface="Futura Medium" panose="020B0602020204020303" pitchFamily="34" charset="-79"/>
                <a:cs typeface="Futura Medium" panose="020B0602020204020303" pitchFamily="34" charset="-79"/>
              </a:rPr>
              <a:t>To what extent do individuals adjust their electricity consumption to align with their own solar generation?</a:t>
            </a:r>
          </a:p>
          <a:p>
            <a:pPr lvl="1">
              <a:lnSpc>
                <a:spcPct val="150000"/>
              </a:lnSpc>
            </a:pPr>
            <a:r>
              <a:rPr lang="en-GB" sz="1600" i="1" dirty="0">
                <a:latin typeface="Futura Medium" panose="020B0602020204020303" pitchFamily="34" charset="-79"/>
                <a:cs typeface="Futura Medium" panose="020B0602020204020303" pitchFamily="34" charset="-79"/>
              </a:rPr>
              <a:t>Do energy community members differ from non-members in how much attention they pay to the timing of their electricity use (e.g., doing certain activities at specific times of day)?</a:t>
            </a:r>
          </a:p>
          <a:p>
            <a:pPr lvl="1">
              <a:lnSpc>
                <a:spcPct val="150000"/>
              </a:lnSpc>
            </a:pPr>
            <a:r>
              <a:rPr lang="en-GB" sz="1600" i="1" dirty="0">
                <a:latin typeface="Futura Medium" panose="020B0602020204020303" pitchFamily="34" charset="-79"/>
                <a:cs typeface="Futura Medium" panose="020B0602020204020303" pitchFamily="34" charset="-79"/>
              </a:rPr>
              <a:t>Does this adjustment differ depending on the type of appliance being used?</a:t>
            </a:r>
          </a:p>
          <a:p>
            <a:pPr marL="0" indent="0">
              <a:lnSpc>
                <a:spcPct val="150000"/>
              </a:lnSpc>
              <a:buNone/>
            </a:pPr>
            <a:endParaRPr lang="en-GB" sz="1600" i="1" dirty="0">
              <a:latin typeface="Futura Medium" panose="020B0602020204020303" pitchFamily="34" charset="-79"/>
              <a:cs typeface="Futura Medium" panose="020B0602020204020303" pitchFamily="34" charset="-79"/>
            </a:endParaRPr>
          </a:p>
          <a:p>
            <a:pPr>
              <a:lnSpc>
                <a:spcPct val="150000"/>
              </a:lnSpc>
              <a:buFont typeface="+mj-lt"/>
              <a:buAutoNum type="arabicPeriod"/>
            </a:pPr>
            <a:endParaRPr lang="en-GB" sz="1600" dirty="0">
              <a:latin typeface="Futura Medium" panose="020B0602020204020303" pitchFamily="34" charset="-79"/>
              <a:cs typeface="Futura Medium" panose="020B0602020204020303" pitchFamily="34" charset="-79"/>
            </a:endParaRPr>
          </a:p>
          <a:p>
            <a:pPr marL="0" indent="0" algn="just">
              <a:lnSpc>
                <a:spcPct val="150000"/>
              </a:lnSpc>
              <a:buFont typeface="Arial" panose="020B0604020202020204" pitchFamily="34" charset="0"/>
              <a:buNone/>
            </a:pPr>
            <a:endParaRPr lang="nl-BE" sz="1600" dirty="0">
              <a:latin typeface="Futura Medium" panose="020B0602020204020303" pitchFamily="34" charset="-79"/>
              <a:cs typeface="Futura Medium" panose="020B0602020204020303" pitchFamily="34" charset="-79"/>
            </a:endParaRPr>
          </a:p>
        </p:txBody>
      </p:sp>
      <p:sp>
        <p:nvSpPr>
          <p:cNvPr id="4" name="Titel 1">
            <a:extLst>
              <a:ext uri="{FF2B5EF4-FFF2-40B4-BE49-F238E27FC236}">
                <a16:creationId xmlns:a16="http://schemas.microsoft.com/office/drawing/2014/main" id="{DF2BF5BA-0903-AAF9-8273-472047609BA0}"/>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388070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D33DD-8E2E-E908-1913-EA71D42C66E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C0F96BD-B962-7832-637F-B3E33DBCC125}"/>
              </a:ext>
            </a:extLst>
          </p:cNvPr>
          <p:cNvSpPr txBox="1"/>
          <p:nvPr/>
        </p:nvSpPr>
        <p:spPr>
          <a:xfrm>
            <a:off x="167640" y="2893452"/>
            <a:ext cx="1185672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5000" dirty="0">
                <a:solidFill>
                  <a:schemeClr val="bg1"/>
                </a:solidFill>
                <a:latin typeface="Futura Medium" panose="020B0602020204020303" pitchFamily="34" charset="-79"/>
                <a:cs typeface="Futura Medium" panose="020B0602020204020303" pitchFamily="34" charset="-79"/>
              </a:rPr>
              <a:t>INTRODUCTION</a:t>
            </a:r>
            <a:endParaRPr lang="nl-BE" sz="5000" b="0" i="0" kern="1200" dirty="0">
              <a:solidFill>
                <a:schemeClr val="bg1"/>
              </a:solidFill>
              <a:effectLst/>
              <a:latin typeface="Futura Medium" panose="020B0602020204020303" pitchFamily="34" charset="-79"/>
              <a:ea typeface="+mn-ea"/>
              <a:cs typeface="Futura Medium" panose="020B0602020204020303" pitchFamily="34" charset="-79"/>
            </a:endParaRPr>
          </a:p>
          <a:p>
            <a:pPr algn="ctr"/>
            <a:endParaRPr lang="nl-BE" sz="2000" b="0" i="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26121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8F72-CDD3-C447-0989-008E26131327}"/>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42710A33-B812-BF66-E7F2-62EF278BE5DF}"/>
              </a:ext>
            </a:extLst>
          </p:cNvPr>
          <p:cNvSpPr txBox="1">
            <a:spLocks/>
          </p:cNvSpPr>
          <p:nvPr/>
        </p:nvSpPr>
        <p:spPr>
          <a:xfrm>
            <a:off x="1100379" y="1441342"/>
            <a:ext cx="10166889" cy="844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i="1" dirty="0">
                <a:latin typeface="Futura Book" panose="020B0602020204020303" pitchFamily="34" charset="-79"/>
                <a:cs typeface="Futura Book" panose="020B0602020204020303" pitchFamily="34" charset="-79"/>
              </a:rPr>
              <a:t>2.a. To what extent do individuals adjust their electricity consumption to align with their own solar generation?</a:t>
            </a:r>
          </a:p>
          <a:p>
            <a:pPr marL="0" indent="0">
              <a:lnSpc>
                <a:spcPct val="100000"/>
              </a:lnSpc>
              <a:buNone/>
            </a:pPr>
            <a:endParaRPr lang="en-GB" sz="1600" i="1" dirty="0">
              <a:latin typeface="Futura Book" panose="020B0602020204020303" pitchFamily="34" charset="-79"/>
              <a:cs typeface="Futura Book" panose="020B0602020204020303" pitchFamily="34" charset="-79"/>
            </a:endParaRPr>
          </a:p>
          <a:p>
            <a:pPr>
              <a:lnSpc>
                <a:spcPct val="100000"/>
              </a:lnSpc>
              <a:buFont typeface="+mj-lt"/>
              <a:buAutoNum type="arabicPeriod"/>
            </a:pPr>
            <a:endParaRPr lang="en-GB" sz="1600" dirty="0">
              <a:latin typeface="Futura Book" panose="020B0602020204020303" pitchFamily="34" charset="-79"/>
              <a:cs typeface="Futura Book" panose="020B0602020204020303" pitchFamily="34" charset="-79"/>
            </a:endParaRPr>
          </a:p>
          <a:p>
            <a:pPr marL="0" indent="0" algn="just">
              <a:lnSpc>
                <a:spcPct val="10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pic>
        <p:nvPicPr>
          <p:cNvPr id="8" name="Picture 7" descr="A black background with a black square&#10;&#10;AI-generated content may be incorrect.">
            <a:extLst>
              <a:ext uri="{FF2B5EF4-FFF2-40B4-BE49-F238E27FC236}">
                <a16:creationId xmlns:a16="http://schemas.microsoft.com/office/drawing/2014/main" id="{7525201D-366C-376C-F296-79325F2726DD}"/>
              </a:ext>
            </a:extLst>
          </p:cNvPr>
          <p:cNvPicPr>
            <a:picLocks noChangeAspect="1"/>
          </p:cNvPicPr>
          <p:nvPr/>
        </p:nvPicPr>
        <p:blipFill>
          <a:blip r:embed="rId3"/>
          <a:srcRect b="13066"/>
          <a:stretch>
            <a:fillRect/>
          </a:stretch>
        </p:blipFill>
        <p:spPr>
          <a:xfrm>
            <a:off x="5047343" y="1986798"/>
            <a:ext cx="2097314" cy="1823284"/>
          </a:xfrm>
          <a:prstGeom prst="rect">
            <a:avLst/>
          </a:prstGeom>
        </p:spPr>
      </p:pic>
      <p:grpSp>
        <p:nvGrpSpPr>
          <p:cNvPr id="48" name="Group 47">
            <a:extLst>
              <a:ext uri="{FF2B5EF4-FFF2-40B4-BE49-F238E27FC236}">
                <a16:creationId xmlns:a16="http://schemas.microsoft.com/office/drawing/2014/main" id="{2ABC628E-54B9-2168-F7B4-DB607B13DB91}"/>
              </a:ext>
            </a:extLst>
          </p:cNvPr>
          <p:cNvGrpSpPr/>
          <p:nvPr/>
        </p:nvGrpSpPr>
        <p:grpSpPr>
          <a:xfrm>
            <a:off x="1227290" y="3290400"/>
            <a:ext cx="2483757" cy="2585012"/>
            <a:chOff x="1227290" y="3290400"/>
            <a:chExt cx="2483757" cy="2585012"/>
          </a:xfrm>
        </p:grpSpPr>
        <p:pic>
          <p:nvPicPr>
            <p:cNvPr id="10" name="Picture 9" descr="A black background with a black square&#10;&#10;AI-generated content may be incorrect.">
              <a:extLst>
                <a:ext uri="{FF2B5EF4-FFF2-40B4-BE49-F238E27FC236}">
                  <a16:creationId xmlns:a16="http://schemas.microsoft.com/office/drawing/2014/main" id="{E9C4C62D-2619-3462-427C-6D33D10C5C58}"/>
                </a:ext>
              </a:extLst>
            </p:cNvPr>
            <p:cNvPicPr>
              <a:picLocks noChangeAspect="1"/>
            </p:cNvPicPr>
            <p:nvPr/>
          </p:nvPicPr>
          <p:blipFill>
            <a:blip r:embed="rId4"/>
            <a:srcRect b="13222"/>
            <a:stretch>
              <a:fillRect/>
            </a:stretch>
          </p:blipFill>
          <p:spPr>
            <a:xfrm>
              <a:off x="1227290" y="3290400"/>
              <a:ext cx="2483757" cy="2155371"/>
            </a:xfrm>
            <a:prstGeom prst="rect">
              <a:avLst/>
            </a:prstGeom>
          </p:spPr>
        </p:pic>
        <p:sp>
          <p:nvSpPr>
            <p:cNvPr id="13" name="TextBox 12">
              <a:extLst>
                <a:ext uri="{FF2B5EF4-FFF2-40B4-BE49-F238E27FC236}">
                  <a16:creationId xmlns:a16="http://schemas.microsoft.com/office/drawing/2014/main" id="{C334A9C2-6D91-E410-69B4-40BF59B59961}"/>
                </a:ext>
              </a:extLst>
            </p:cNvPr>
            <p:cNvSpPr txBox="1"/>
            <p:nvPr/>
          </p:nvSpPr>
          <p:spPr>
            <a:xfrm>
              <a:off x="1721705" y="5536858"/>
              <a:ext cx="1343638" cy="338554"/>
            </a:xfrm>
            <a:prstGeom prst="rect">
              <a:avLst/>
            </a:prstGeom>
            <a:noFill/>
          </p:spPr>
          <p:txBody>
            <a:bodyPr wrap="none" rtlCol="0">
              <a:spAutoFit/>
            </a:bodyPr>
            <a:lstStyle/>
            <a:p>
              <a:pPr algn="ctr"/>
              <a:r>
                <a:rPr lang="en-BE" sz="1600" dirty="0">
                  <a:latin typeface="Futura Book" panose="020B0602020204020303" pitchFamily="34" charset="-79"/>
                  <a:cs typeface="Futura Book" panose="020B0602020204020303" pitchFamily="34" charset="-79"/>
                </a:rPr>
                <a:t>EC members</a:t>
              </a:r>
            </a:p>
          </p:txBody>
        </p:sp>
      </p:grpSp>
      <p:grpSp>
        <p:nvGrpSpPr>
          <p:cNvPr id="49" name="Group 48">
            <a:extLst>
              <a:ext uri="{FF2B5EF4-FFF2-40B4-BE49-F238E27FC236}">
                <a16:creationId xmlns:a16="http://schemas.microsoft.com/office/drawing/2014/main" id="{04661728-1571-218F-AEA1-3BB82C47EC5B}"/>
              </a:ext>
            </a:extLst>
          </p:cNvPr>
          <p:cNvGrpSpPr/>
          <p:nvPr/>
        </p:nvGrpSpPr>
        <p:grpSpPr>
          <a:xfrm>
            <a:off x="8329495" y="3476766"/>
            <a:ext cx="2648888" cy="2398646"/>
            <a:chOff x="8329495" y="3476766"/>
            <a:chExt cx="2648888" cy="2398646"/>
          </a:xfrm>
        </p:grpSpPr>
        <p:pic>
          <p:nvPicPr>
            <p:cNvPr id="12" name="Picture 11" descr="A black background with a black square&#10;&#10;AI-generated content may be incorrect.">
              <a:extLst>
                <a:ext uri="{FF2B5EF4-FFF2-40B4-BE49-F238E27FC236}">
                  <a16:creationId xmlns:a16="http://schemas.microsoft.com/office/drawing/2014/main" id="{5BBDA3DA-9273-E77E-C0B2-32C7526E68BE}"/>
                </a:ext>
              </a:extLst>
            </p:cNvPr>
            <p:cNvPicPr>
              <a:picLocks noChangeAspect="1"/>
            </p:cNvPicPr>
            <p:nvPr/>
          </p:nvPicPr>
          <p:blipFill>
            <a:blip r:embed="rId5"/>
            <a:srcRect b="19243"/>
            <a:stretch>
              <a:fillRect/>
            </a:stretch>
          </p:blipFill>
          <p:spPr>
            <a:xfrm>
              <a:off x="8329495" y="4188572"/>
              <a:ext cx="1061161" cy="856957"/>
            </a:xfrm>
            <a:prstGeom prst="rect">
              <a:avLst/>
            </a:prstGeom>
          </p:spPr>
        </p:pic>
        <p:sp>
          <p:nvSpPr>
            <p:cNvPr id="14" name="TextBox 13">
              <a:extLst>
                <a:ext uri="{FF2B5EF4-FFF2-40B4-BE49-F238E27FC236}">
                  <a16:creationId xmlns:a16="http://schemas.microsoft.com/office/drawing/2014/main" id="{1D70616D-6A7C-A738-4844-1AA0750B0B8C}"/>
                </a:ext>
              </a:extLst>
            </p:cNvPr>
            <p:cNvSpPr txBox="1"/>
            <p:nvPr/>
          </p:nvSpPr>
          <p:spPr>
            <a:xfrm>
              <a:off x="9112444" y="5536858"/>
              <a:ext cx="1474891" cy="338554"/>
            </a:xfrm>
            <a:prstGeom prst="rect">
              <a:avLst/>
            </a:prstGeom>
            <a:noFill/>
          </p:spPr>
          <p:txBody>
            <a:bodyPr wrap="none" rtlCol="0">
              <a:spAutoFit/>
            </a:bodyPr>
            <a:lstStyle/>
            <a:p>
              <a:pPr algn="ctr"/>
              <a:r>
                <a:rPr lang="en-BE" sz="1600" dirty="0">
                  <a:latin typeface="Futura Book" panose="020B0602020204020303" pitchFamily="34" charset="-79"/>
                  <a:cs typeface="Futura Book" panose="020B0602020204020303" pitchFamily="34" charset="-79"/>
                </a:rPr>
                <a:t>Non-members</a:t>
              </a:r>
            </a:p>
          </p:txBody>
        </p:sp>
        <p:pic>
          <p:nvPicPr>
            <p:cNvPr id="15" name="Picture 14" descr="A black background with a black square&#10;&#10;AI-generated content may be incorrect.">
              <a:extLst>
                <a:ext uri="{FF2B5EF4-FFF2-40B4-BE49-F238E27FC236}">
                  <a16:creationId xmlns:a16="http://schemas.microsoft.com/office/drawing/2014/main" id="{E98F94A5-EAD8-E350-6DCB-BF47496BCD49}"/>
                </a:ext>
              </a:extLst>
            </p:cNvPr>
            <p:cNvPicPr>
              <a:picLocks noChangeAspect="1"/>
            </p:cNvPicPr>
            <p:nvPr/>
          </p:nvPicPr>
          <p:blipFill>
            <a:blip r:embed="rId5"/>
            <a:srcRect b="19243"/>
            <a:stretch>
              <a:fillRect/>
            </a:stretch>
          </p:blipFill>
          <p:spPr>
            <a:xfrm>
              <a:off x="10306024" y="4205096"/>
              <a:ext cx="672359" cy="542974"/>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C132716A-92AA-D7EF-A2AF-BBEDDF7BF037}"/>
                </a:ext>
              </a:extLst>
            </p:cNvPr>
            <p:cNvPicPr>
              <a:picLocks noChangeAspect="1"/>
            </p:cNvPicPr>
            <p:nvPr/>
          </p:nvPicPr>
          <p:blipFill>
            <a:blip r:embed="rId5"/>
            <a:srcRect b="19243"/>
            <a:stretch>
              <a:fillRect/>
            </a:stretch>
          </p:blipFill>
          <p:spPr>
            <a:xfrm>
              <a:off x="9207601" y="3476766"/>
              <a:ext cx="825484" cy="666632"/>
            </a:xfrm>
            <a:prstGeom prst="rect">
              <a:avLst/>
            </a:prstGeom>
          </p:spPr>
        </p:pic>
      </p:grpSp>
      <p:sp>
        <p:nvSpPr>
          <p:cNvPr id="17" name="TextBox 16">
            <a:extLst>
              <a:ext uri="{FF2B5EF4-FFF2-40B4-BE49-F238E27FC236}">
                <a16:creationId xmlns:a16="http://schemas.microsoft.com/office/drawing/2014/main" id="{D3B68585-1EEB-D9D9-86B4-1A50135C1A3E}"/>
              </a:ext>
            </a:extLst>
          </p:cNvPr>
          <p:cNvSpPr txBox="1"/>
          <p:nvPr/>
        </p:nvSpPr>
        <p:spPr>
          <a:xfrm>
            <a:off x="2896571" y="6244769"/>
            <a:ext cx="6494085" cy="584775"/>
          </a:xfrm>
          <a:prstGeom prst="rect">
            <a:avLst/>
          </a:prstGeom>
          <a:noFill/>
        </p:spPr>
        <p:txBody>
          <a:bodyPr wrap="none" rtlCol="0">
            <a:spAutoFit/>
          </a:bodyPr>
          <a:lstStyle/>
          <a:p>
            <a:r>
              <a:rPr lang="nl-BE" altLang="nl-BE" sz="1600" i="1" dirty="0">
                <a:latin typeface="Futura Book" panose="020B0602020204020303" pitchFamily="34" charset="-79"/>
                <a:cs typeface="Futura Book" panose="020B0602020204020303" pitchFamily="34" charset="-79"/>
              </a:rPr>
              <a:t>Weighted Cohen's d (participants - all non-members): 0.335  (p&lt;0.05)</a:t>
            </a:r>
          </a:p>
          <a:p>
            <a:endParaRPr lang="en-BE" sz="1600" dirty="0"/>
          </a:p>
        </p:txBody>
      </p:sp>
      <p:cxnSp>
        <p:nvCxnSpPr>
          <p:cNvPr id="19" name="Straight Arrow Connector 18">
            <a:extLst>
              <a:ext uri="{FF2B5EF4-FFF2-40B4-BE49-F238E27FC236}">
                <a16:creationId xmlns:a16="http://schemas.microsoft.com/office/drawing/2014/main" id="{F52043D9-43A3-A3C1-E943-1FB365ADE6D8}"/>
              </a:ext>
            </a:extLst>
          </p:cNvPr>
          <p:cNvCxnSpPr>
            <a:cxnSpLocks/>
          </p:cNvCxnSpPr>
          <p:nvPr/>
        </p:nvCxnSpPr>
        <p:spPr>
          <a:xfrm>
            <a:off x="3315512" y="5094427"/>
            <a:ext cx="11136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A6AD09F-0B41-1034-A9A0-D9A933609C46}"/>
              </a:ext>
            </a:extLst>
          </p:cNvPr>
          <p:cNvCxnSpPr>
            <a:cxnSpLocks/>
          </p:cNvCxnSpPr>
          <p:nvPr/>
        </p:nvCxnSpPr>
        <p:spPr>
          <a:xfrm flipH="1">
            <a:off x="3813160" y="3318940"/>
            <a:ext cx="1231912" cy="742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4D554AB-522E-43D8-EB19-C71CC8B2239F}"/>
              </a:ext>
            </a:extLst>
          </p:cNvPr>
          <p:cNvCxnSpPr>
            <a:cxnSpLocks/>
          </p:cNvCxnSpPr>
          <p:nvPr/>
        </p:nvCxnSpPr>
        <p:spPr>
          <a:xfrm>
            <a:off x="7316295" y="3318940"/>
            <a:ext cx="1217063" cy="708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0106F1C-FB39-BBC9-7A9E-4A21CF983D83}"/>
              </a:ext>
            </a:extLst>
          </p:cNvPr>
          <p:cNvCxnSpPr>
            <a:cxnSpLocks/>
          </p:cNvCxnSpPr>
          <p:nvPr/>
        </p:nvCxnSpPr>
        <p:spPr>
          <a:xfrm flipH="1">
            <a:off x="7042021" y="5094427"/>
            <a:ext cx="11083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5" name="Picture 54" descr="A black background with a black square&#10;&#10;AI-generated content may be incorrect.">
            <a:extLst>
              <a:ext uri="{FF2B5EF4-FFF2-40B4-BE49-F238E27FC236}">
                <a16:creationId xmlns:a16="http://schemas.microsoft.com/office/drawing/2014/main" id="{44FC5247-D52F-927A-FE60-1B8F3451DA33}"/>
              </a:ext>
            </a:extLst>
          </p:cNvPr>
          <p:cNvPicPr>
            <a:picLocks noChangeAspect="1"/>
          </p:cNvPicPr>
          <p:nvPr/>
        </p:nvPicPr>
        <p:blipFill>
          <a:blip r:embed="rId6"/>
          <a:srcRect b="20242"/>
          <a:stretch>
            <a:fillRect/>
          </a:stretch>
        </p:blipFill>
        <p:spPr>
          <a:xfrm>
            <a:off x="4363750" y="4652224"/>
            <a:ext cx="1000743" cy="798174"/>
          </a:xfrm>
          <a:prstGeom prst="rect">
            <a:avLst/>
          </a:prstGeom>
        </p:spPr>
      </p:pic>
      <p:pic>
        <p:nvPicPr>
          <p:cNvPr id="56" name="Picture 55" descr="A black background with a black square&#10;&#10;AI-generated content may be incorrect.">
            <a:extLst>
              <a:ext uri="{FF2B5EF4-FFF2-40B4-BE49-F238E27FC236}">
                <a16:creationId xmlns:a16="http://schemas.microsoft.com/office/drawing/2014/main" id="{25FACD46-68C4-C3D8-7CAB-FFDC612E99B5}"/>
              </a:ext>
            </a:extLst>
          </p:cNvPr>
          <p:cNvPicPr>
            <a:picLocks noChangeAspect="1"/>
          </p:cNvPicPr>
          <p:nvPr/>
        </p:nvPicPr>
        <p:blipFill>
          <a:blip r:embed="rId6"/>
          <a:srcRect b="20242"/>
          <a:stretch>
            <a:fillRect/>
          </a:stretch>
        </p:blipFill>
        <p:spPr>
          <a:xfrm>
            <a:off x="6243086" y="4671895"/>
            <a:ext cx="1000743" cy="798174"/>
          </a:xfrm>
          <a:prstGeom prst="rect">
            <a:avLst/>
          </a:prstGeom>
        </p:spPr>
      </p:pic>
      <p:pic>
        <p:nvPicPr>
          <p:cNvPr id="58" name="Graphic 57" descr="Settings outline">
            <a:extLst>
              <a:ext uri="{FF2B5EF4-FFF2-40B4-BE49-F238E27FC236}">
                <a16:creationId xmlns:a16="http://schemas.microsoft.com/office/drawing/2014/main" id="{51735785-2408-FA8C-3EC9-1052E6D1D0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3452" y="4205096"/>
            <a:ext cx="659647" cy="659647"/>
          </a:xfrm>
          <a:prstGeom prst="rect">
            <a:avLst/>
          </a:prstGeom>
        </p:spPr>
      </p:pic>
      <p:pic>
        <p:nvPicPr>
          <p:cNvPr id="59" name="Graphic 58" descr="Settings outline">
            <a:extLst>
              <a:ext uri="{FF2B5EF4-FFF2-40B4-BE49-F238E27FC236}">
                <a16:creationId xmlns:a16="http://schemas.microsoft.com/office/drawing/2014/main" id="{58BAEC9C-9EFA-A4E5-5C78-FB09A2837A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99667" y="4444467"/>
            <a:ext cx="373378" cy="373378"/>
          </a:xfrm>
          <a:prstGeom prst="rect">
            <a:avLst/>
          </a:prstGeom>
        </p:spPr>
      </p:pic>
      <p:sp>
        <p:nvSpPr>
          <p:cNvPr id="60" name="Titel 1">
            <a:extLst>
              <a:ext uri="{FF2B5EF4-FFF2-40B4-BE49-F238E27FC236}">
                <a16:creationId xmlns:a16="http://schemas.microsoft.com/office/drawing/2014/main" id="{1173B144-2E4B-2834-FF3E-B9BF7DD187C5}"/>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165386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BBD06-17E9-255A-D174-C1CCA80C12D0}"/>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7872544E-494D-FB45-9CAD-525BA59BB3C4}"/>
              </a:ext>
            </a:extLst>
          </p:cNvPr>
          <p:cNvSpPr txBox="1">
            <a:spLocks/>
          </p:cNvSpPr>
          <p:nvPr/>
        </p:nvSpPr>
        <p:spPr>
          <a:xfrm>
            <a:off x="1100379" y="1441343"/>
            <a:ext cx="10166889" cy="110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i="1" dirty="0">
                <a:latin typeface="Futura Book" panose="020B0602020204020303" pitchFamily="34" charset="-79"/>
                <a:cs typeface="Futura Book" panose="020B0602020204020303" pitchFamily="34" charset="-79"/>
              </a:rPr>
              <a:t>2.b. Do energy community members differ from non-members in how much attention they pay to the timing of their electricity use (e.g., doing certain activities at specific times of day)?</a:t>
            </a:r>
          </a:p>
          <a:p>
            <a:pPr marL="0" indent="0">
              <a:lnSpc>
                <a:spcPct val="100000"/>
              </a:lnSpc>
              <a:buNone/>
            </a:pPr>
            <a:endParaRPr lang="en-GB" sz="1600" i="1" dirty="0">
              <a:latin typeface="Futura Book" panose="020B0602020204020303" pitchFamily="34" charset="-79"/>
              <a:cs typeface="Futura Book" panose="020B0602020204020303" pitchFamily="34" charset="-79"/>
            </a:endParaRPr>
          </a:p>
          <a:p>
            <a:pPr marL="0" indent="0">
              <a:lnSpc>
                <a:spcPct val="100000"/>
              </a:lnSpc>
              <a:buNone/>
            </a:pPr>
            <a:endParaRPr lang="en-GB" sz="1600" i="1" dirty="0">
              <a:latin typeface="Futura Book" panose="020B0602020204020303" pitchFamily="34" charset="-79"/>
              <a:cs typeface="Futura Book" panose="020B0602020204020303" pitchFamily="34" charset="-79"/>
            </a:endParaRPr>
          </a:p>
          <a:p>
            <a:pPr>
              <a:lnSpc>
                <a:spcPct val="100000"/>
              </a:lnSpc>
              <a:buFont typeface="+mj-lt"/>
              <a:buAutoNum type="arabicPeriod"/>
            </a:pPr>
            <a:endParaRPr lang="en-GB" sz="1600" dirty="0">
              <a:latin typeface="Futura Book" panose="020B0602020204020303" pitchFamily="34" charset="-79"/>
              <a:cs typeface="Futura Book" panose="020B0602020204020303" pitchFamily="34" charset="-79"/>
            </a:endParaRPr>
          </a:p>
          <a:p>
            <a:pPr marL="0" indent="0" algn="just">
              <a:lnSpc>
                <a:spcPct val="10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grpSp>
        <p:nvGrpSpPr>
          <p:cNvPr id="4" name="Group 3">
            <a:extLst>
              <a:ext uri="{FF2B5EF4-FFF2-40B4-BE49-F238E27FC236}">
                <a16:creationId xmlns:a16="http://schemas.microsoft.com/office/drawing/2014/main" id="{8873077E-28DF-A003-46A0-E65062014B8F}"/>
              </a:ext>
            </a:extLst>
          </p:cNvPr>
          <p:cNvGrpSpPr/>
          <p:nvPr/>
        </p:nvGrpSpPr>
        <p:grpSpPr>
          <a:xfrm>
            <a:off x="1227290" y="3290400"/>
            <a:ext cx="2483757" cy="2585012"/>
            <a:chOff x="1227290" y="3290400"/>
            <a:chExt cx="2483757" cy="2585012"/>
          </a:xfrm>
        </p:grpSpPr>
        <p:pic>
          <p:nvPicPr>
            <p:cNvPr id="5" name="Picture 4" descr="A black background with a black square&#10;&#10;AI-generated content may be incorrect.">
              <a:extLst>
                <a:ext uri="{FF2B5EF4-FFF2-40B4-BE49-F238E27FC236}">
                  <a16:creationId xmlns:a16="http://schemas.microsoft.com/office/drawing/2014/main" id="{320FD391-FC7F-4FEC-E43B-FE0893F472D8}"/>
                </a:ext>
              </a:extLst>
            </p:cNvPr>
            <p:cNvPicPr>
              <a:picLocks noChangeAspect="1"/>
            </p:cNvPicPr>
            <p:nvPr/>
          </p:nvPicPr>
          <p:blipFill>
            <a:blip r:embed="rId3"/>
            <a:srcRect b="13222"/>
            <a:stretch>
              <a:fillRect/>
            </a:stretch>
          </p:blipFill>
          <p:spPr>
            <a:xfrm>
              <a:off x="1227290" y="3290400"/>
              <a:ext cx="2483757" cy="2155371"/>
            </a:xfrm>
            <a:prstGeom prst="rect">
              <a:avLst/>
            </a:prstGeom>
          </p:spPr>
        </p:pic>
        <p:sp>
          <p:nvSpPr>
            <p:cNvPr id="6" name="TextBox 5">
              <a:extLst>
                <a:ext uri="{FF2B5EF4-FFF2-40B4-BE49-F238E27FC236}">
                  <a16:creationId xmlns:a16="http://schemas.microsoft.com/office/drawing/2014/main" id="{BC4DE472-7C0D-B209-D2CB-B9E18FC912EE}"/>
                </a:ext>
              </a:extLst>
            </p:cNvPr>
            <p:cNvSpPr txBox="1"/>
            <p:nvPr/>
          </p:nvSpPr>
          <p:spPr>
            <a:xfrm>
              <a:off x="1721705" y="5536858"/>
              <a:ext cx="1343638" cy="338554"/>
            </a:xfrm>
            <a:prstGeom prst="rect">
              <a:avLst/>
            </a:prstGeom>
            <a:noFill/>
          </p:spPr>
          <p:txBody>
            <a:bodyPr wrap="none" rtlCol="0">
              <a:spAutoFit/>
            </a:bodyPr>
            <a:lstStyle/>
            <a:p>
              <a:pPr algn="ctr"/>
              <a:r>
                <a:rPr lang="en-BE" sz="1600" dirty="0">
                  <a:latin typeface="Futura Book" panose="020B0602020204020303" pitchFamily="34" charset="-79"/>
                  <a:cs typeface="Futura Book" panose="020B0602020204020303" pitchFamily="34" charset="-79"/>
                </a:rPr>
                <a:t>EC members</a:t>
              </a:r>
            </a:p>
          </p:txBody>
        </p:sp>
      </p:grpSp>
      <p:grpSp>
        <p:nvGrpSpPr>
          <p:cNvPr id="7" name="Group 6">
            <a:extLst>
              <a:ext uri="{FF2B5EF4-FFF2-40B4-BE49-F238E27FC236}">
                <a16:creationId xmlns:a16="http://schemas.microsoft.com/office/drawing/2014/main" id="{25D9C7FE-A5C2-528C-843B-84271EF6B75B}"/>
              </a:ext>
            </a:extLst>
          </p:cNvPr>
          <p:cNvGrpSpPr/>
          <p:nvPr/>
        </p:nvGrpSpPr>
        <p:grpSpPr>
          <a:xfrm>
            <a:off x="8329495" y="3476766"/>
            <a:ext cx="2648888" cy="2398646"/>
            <a:chOff x="8329495" y="3476766"/>
            <a:chExt cx="2648888" cy="2398646"/>
          </a:xfrm>
        </p:grpSpPr>
        <p:pic>
          <p:nvPicPr>
            <p:cNvPr id="8" name="Picture 7" descr="A black background with a black square&#10;&#10;AI-generated content may be incorrect.">
              <a:extLst>
                <a:ext uri="{FF2B5EF4-FFF2-40B4-BE49-F238E27FC236}">
                  <a16:creationId xmlns:a16="http://schemas.microsoft.com/office/drawing/2014/main" id="{5228CA16-5BD6-6015-7CCB-796E980F7160}"/>
                </a:ext>
              </a:extLst>
            </p:cNvPr>
            <p:cNvPicPr>
              <a:picLocks noChangeAspect="1"/>
            </p:cNvPicPr>
            <p:nvPr/>
          </p:nvPicPr>
          <p:blipFill>
            <a:blip r:embed="rId4"/>
            <a:srcRect b="19243"/>
            <a:stretch>
              <a:fillRect/>
            </a:stretch>
          </p:blipFill>
          <p:spPr>
            <a:xfrm>
              <a:off x="8329495" y="4188572"/>
              <a:ext cx="1061161" cy="856957"/>
            </a:xfrm>
            <a:prstGeom prst="rect">
              <a:avLst/>
            </a:prstGeom>
          </p:spPr>
        </p:pic>
        <p:sp>
          <p:nvSpPr>
            <p:cNvPr id="9" name="TextBox 8">
              <a:extLst>
                <a:ext uri="{FF2B5EF4-FFF2-40B4-BE49-F238E27FC236}">
                  <a16:creationId xmlns:a16="http://schemas.microsoft.com/office/drawing/2014/main" id="{70588F09-D6FE-A547-DD40-F5C7151068F6}"/>
                </a:ext>
              </a:extLst>
            </p:cNvPr>
            <p:cNvSpPr txBox="1"/>
            <p:nvPr/>
          </p:nvSpPr>
          <p:spPr>
            <a:xfrm>
              <a:off x="9112444" y="5536858"/>
              <a:ext cx="1474891" cy="338554"/>
            </a:xfrm>
            <a:prstGeom prst="rect">
              <a:avLst/>
            </a:prstGeom>
            <a:noFill/>
          </p:spPr>
          <p:txBody>
            <a:bodyPr wrap="none" rtlCol="0">
              <a:spAutoFit/>
            </a:bodyPr>
            <a:lstStyle/>
            <a:p>
              <a:pPr algn="ctr"/>
              <a:r>
                <a:rPr lang="en-BE" sz="1600" dirty="0">
                  <a:latin typeface="Futura Book" panose="020B0602020204020303" pitchFamily="34" charset="-79"/>
                  <a:cs typeface="Futura Book" panose="020B0602020204020303" pitchFamily="34" charset="-79"/>
                </a:rPr>
                <a:t>Non-members</a:t>
              </a:r>
            </a:p>
          </p:txBody>
        </p:sp>
        <p:pic>
          <p:nvPicPr>
            <p:cNvPr id="11" name="Picture 10" descr="A black background with a black square&#10;&#10;AI-generated content may be incorrect.">
              <a:extLst>
                <a:ext uri="{FF2B5EF4-FFF2-40B4-BE49-F238E27FC236}">
                  <a16:creationId xmlns:a16="http://schemas.microsoft.com/office/drawing/2014/main" id="{BA1AFF9B-34C5-2130-BAE0-3274E9DE21EA}"/>
                </a:ext>
              </a:extLst>
            </p:cNvPr>
            <p:cNvPicPr>
              <a:picLocks noChangeAspect="1"/>
            </p:cNvPicPr>
            <p:nvPr/>
          </p:nvPicPr>
          <p:blipFill>
            <a:blip r:embed="rId4"/>
            <a:srcRect b="19243"/>
            <a:stretch>
              <a:fillRect/>
            </a:stretch>
          </p:blipFill>
          <p:spPr>
            <a:xfrm>
              <a:off x="10306024" y="4205096"/>
              <a:ext cx="672359" cy="542974"/>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0013DA7E-5E07-8090-9AC3-572B85E6DBCA}"/>
                </a:ext>
              </a:extLst>
            </p:cNvPr>
            <p:cNvPicPr>
              <a:picLocks noChangeAspect="1"/>
            </p:cNvPicPr>
            <p:nvPr/>
          </p:nvPicPr>
          <p:blipFill>
            <a:blip r:embed="rId4"/>
            <a:srcRect b="19243"/>
            <a:stretch>
              <a:fillRect/>
            </a:stretch>
          </p:blipFill>
          <p:spPr>
            <a:xfrm>
              <a:off x="9207601" y="3476766"/>
              <a:ext cx="825484" cy="666632"/>
            </a:xfrm>
            <a:prstGeom prst="rect">
              <a:avLst/>
            </a:prstGeom>
          </p:spPr>
        </p:pic>
      </p:grpSp>
      <p:cxnSp>
        <p:nvCxnSpPr>
          <p:cNvPr id="13" name="Straight Arrow Connector 12">
            <a:extLst>
              <a:ext uri="{FF2B5EF4-FFF2-40B4-BE49-F238E27FC236}">
                <a16:creationId xmlns:a16="http://schemas.microsoft.com/office/drawing/2014/main" id="{A258C6A8-00FC-91C3-50B4-3F6492A144B3}"/>
              </a:ext>
            </a:extLst>
          </p:cNvPr>
          <p:cNvCxnSpPr>
            <a:cxnSpLocks/>
          </p:cNvCxnSpPr>
          <p:nvPr/>
        </p:nvCxnSpPr>
        <p:spPr>
          <a:xfrm>
            <a:off x="3315512" y="5094427"/>
            <a:ext cx="11136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descr="A black background with a black square&#10;&#10;AI-generated content may be incorrect.">
            <a:extLst>
              <a:ext uri="{FF2B5EF4-FFF2-40B4-BE49-F238E27FC236}">
                <a16:creationId xmlns:a16="http://schemas.microsoft.com/office/drawing/2014/main" id="{93D18A08-A555-4D56-0652-3D3D3C1BCB83}"/>
              </a:ext>
            </a:extLst>
          </p:cNvPr>
          <p:cNvPicPr>
            <a:picLocks noChangeAspect="1"/>
          </p:cNvPicPr>
          <p:nvPr/>
        </p:nvPicPr>
        <p:blipFill>
          <a:blip r:embed="rId5"/>
          <a:srcRect b="20242"/>
          <a:stretch>
            <a:fillRect/>
          </a:stretch>
        </p:blipFill>
        <p:spPr>
          <a:xfrm>
            <a:off x="4363750" y="4652224"/>
            <a:ext cx="1000743" cy="798174"/>
          </a:xfrm>
          <a:prstGeom prst="rect">
            <a:avLst/>
          </a:prstGeom>
        </p:spPr>
      </p:pic>
      <p:cxnSp>
        <p:nvCxnSpPr>
          <p:cNvPr id="15" name="Straight Arrow Connector 14">
            <a:extLst>
              <a:ext uri="{FF2B5EF4-FFF2-40B4-BE49-F238E27FC236}">
                <a16:creationId xmlns:a16="http://schemas.microsoft.com/office/drawing/2014/main" id="{31C93B2D-B09A-65EE-6670-1301B87180BE}"/>
              </a:ext>
            </a:extLst>
          </p:cNvPr>
          <p:cNvCxnSpPr>
            <a:cxnSpLocks/>
          </p:cNvCxnSpPr>
          <p:nvPr/>
        </p:nvCxnSpPr>
        <p:spPr>
          <a:xfrm flipH="1">
            <a:off x="7042021" y="5094427"/>
            <a:ext cx="11083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Picture 15" descr="A black background with a black square&#10;&#10;AI-generated content may be incorrect.">
            <a:extLst>
              <a:ext uri="{FF2B5EF4-FFF2-40B4-BE49-F238E27FC236}">
                <a16:creationId xmlns:a16="http://schemas.microsoft.com/office/drawing/2014/main" id="{EE12F88B-7884-5288-AD97-C48AEA5E2B0A}"/>
              </a:ext>
            </a:extLst>
          </p:cNvPr>
          <p:cNvPicPr>
            <a:picLocks noChangeAspect="1"/>
          </p:cNvPicPr>
          <p:nvPr/>
        </p:nvPicPr>
        <p:blipFill>
          <a:blip r:embed="rId5"/>
          <a:srcRect b="20242"/>
          <a:stretch>
            <a:fillRect/>
          </a:stretch>
        </p:blipFill>
        <p:spPr>
          <a:xfrm>
            <a:off x="6243086" y="4671895"/>
            <a:ext cx="1000743" cy="798174"/>
          </a:xfrm>
          <a:prstGeom prst="rect">
            <a:avLst/>
          </a:prstGeom>
        </p:spPr>
      </p:pic>
      <p:pic>
        <p:nvPicPr>
          <p:cNvPr id="18" name="Graphic 17" descr="Clock outline">
            <a:extLst>
              <a:ext uri="{FF2B5EF4-FFF2-40B4-BE49-F238E27FC236}">
                <a16:creationId xmlns:a16="http://schemas.microsoft.com/office/drawing/2014/main" id="{E9BE616C-267C-B355-453D-9B6D42589D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5429" y="3757495"/>
            <a:ext cx="914400" cy="914400"/>
          </a:xfrm>
          <a:prstGeom prst="rect">
            <a:avLst/>
          </a:prstGeom>
        </p:spPr>
      </p:pic>
      <p:pic>
        <p:nvPicPr>
          <p:cNvPr id="19" name="Graphic 18" descr="Clock outline">
            <a:extLst>
              <a:ext uri="{FF2B5EF4-FFF2-40B4-BE49-F238E27FC236}">
                <a16:creationId xmlns:a16="http://schemas.microsoft.com/office/drawing/2014/main" id="{6980BF15-441A-455E-7B06-74E555F052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3720" y="3757495"/>
            <a:ext cx="914400" cy="914400"/>
          </a:xfrm>
          <a:prstGeom prst="rect">
            <a:avLst/>
          </a:prstGeom>
        </p:spPr>
      </p:pic>
      <p:pic>
        <p:nvPicPr>
          <p:cNvPr id="21" name="Graphic 20" descr="Pause outline">
            <a:extLst>
              <a:ext uri="{FF2B5EF4-FFF2-40B4-BE49-F238E27FC236}">
                <a16:creationId xmlns:a16="http://schemas.microsoft.com/office/drawing/2014/main" id="{A72EDA0D-5E53-AC20-300A-E188FA53A6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5622523" y="3063530"/>
            <a:ext cx="914400" cy="1387930"/>
          </a:xfrm>
          <a:prstGeom prst="rect">
            <a:avLst/>
          </a:prstGeom>
        </p:spPr>
      </p:pic>
      <p:sp>
        <p:nvSpPr>
          <p:cNvPr id="22" name="Titel 1">
            <a:extLst>
              <a:ext uri="{FF2B5EF4-FFF2-40B4-BE49-F238E27FC236}">
                <a16:creationId xmlns:a16="http://schemas.microsoft.com/office/drawing/2014/main" id="{5E724584-830D-CE76-F809-EC7868EAA356}"/>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32673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80EE-825F-9CD0-BD43-06EC55555E93}"/>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8445DF92-7814-3381-845F-C4B2DDA14572}"/>
              </a:ext>
            </a:extLst>
          </p:cNvPr>
          <p:cNvSpPr txBox="1">
            <a:spLocks/>
          </p:cNvSpPr>
          <p:nvPr/>
        </p:nvSpPr>
        <p:spPr>
          <a:xfrm>
            <a:off x="1100379" y="1441342"/>
            <a:ext cx="10166889" cy="435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i="1" dirty="0">
                <a:latin typeface="Futura Book" panose="020B0602020204020303" pitchFamily="34" charset="-79"/>
                <a:cs typeface="Futura Book" panose="020B0602020204020303" pitchFamily="34" charset="-79"/>
              </a:rPr>
              <a:t>2.c. Does this adjustment differ depending on the type of appliance being used?</a:t>
            </a:r>
          </a:p>
          <a:p>
            <a:pPr marL="0" indent="0">
              <a:lnSpc>
                <a:spcPct val="100000"/>
              </a:lnSpc>
              <a:buNone/>
            </a:pPr>
            <a:endParaRPr lang="en-GB" sz="1600" i="1" dirty="0">
              <a:latin typeface="Futura Book" panose="020B0602020204020303" pitchFamily="34" charset="-79"/>
              <a:cs typeface="Futura Book" panose="020B0602020204020303" pitchFamily="34" charset="-79"/>
            </a:endParaRPr>
          </a:p>
          <a:p>
            <a:pPr>
              <a:lnSpc>
                <a:spcPct val="100000"/>
              </a:lnSpc>
              <a:buFont typeface="+mj-lt"/>
              <a:buAutoNum type="arabicPeriod"/>
            </a:pPr>
            <a:endParaRPr lang="en-GB" sz="1600" dirty="0">
              <a:latin typeface="Futura Book" panose="020B0602020204020303" pitchFamily="34" charset="-79"/>
              <a:cs typeface="Futura Book" panose="020B0602020204020303" pitchFamily="34" charset="-79"/>
            </a:endParaRPr>
          </a:p>
          <a:p>
            <a:pPr marL="0" indent="0" algn="just">
              <a:lnSpc>
                <a:spcPct val="10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sp>
        <p:nvSpPr>
          <p:cNvPr id="18" name="TextBox 17">
            <a:extLst>
              <a:ext uri="{FF2B5EF4-FFF2-40B4-BE49-F238E27FC236}">
                <a16:creationId xmlns:a16="http://schemas.microsoft.com/office/drawing/2014/main" id="{E61DEFB7-2F96-F5DD-3CF8-6C8BB1DD7878}"/>
              </a:ext>
            </a:extLst>
          </p:cNvPr>
          <p:cNvSpPr txBox="1"/>
          <p:nvPr/>
        </p:nvSpPr>
        <p:spPr>
          <a:xfrm>
            <a:off x="9761728" y="6568186"/>
            <a:ext cx="1505540" cy="230832"/>
          </a:xfrm>
          <a:prstGeom prst="rect">
            <a:avLst/>
          </a:prstGeom>
          <a:noFill/>
        </p:spPr>
        <p:txBody>
          <a:bodyPr wrap="none" rtlCol="0">
            <a:spAutoFit/>
          </a:bodyPr>
          <a:lstStyle/>
          <a:p>
            <a:r>
              <a:rPr lang="en-GB" sz="900"/>
              <a:t>Icons from the Noun Project</a:t>
            </a:r>
            <a:endParaRPr lang="en-BE" sz="900"/>
          </a:p>
        </p:txBody>
      </p:sp>
      <p:grpSp>
        <p:nvGrpSpPr>
          <p:cNvPr id="22" name="Group 21">
            <a:extLst>
              <a:ext uri="{FF2B5EF4-FFF2-40B4-BE49-F238E27FC236}">
                <a16:creationId xmlns:a16="http://schemas.microsoft.com/office/drawing/2014/main" id="{ACA94983-FB7F-7F8A-2488-DAB8220D1187}"/>
              </a:ext>
            </a:extLst>
          </p:cNvPr>
          <p:cNvGrpSpPr/>
          <p:nvPr/>
        </p:nvGrpSpPr>
        <p:grpSpPr>
          <a:xfrm>
            <a:off x="1045099" y="4504417"/>
            <a:ext cx="1589613" cy="1787895"/>
            <a:chOff x="1045099" y="4504417"/>
            <a:chExt cx="1668918" cy="1877197"/>
          </a:xfrm>
        </p:grpSpPr>
        <p:pic>
          <p:nvPicPr>
            <p:cNvPr id="17" name="Picture 16" descr="A black and white line drawing of a radiator&#10;&#10;AI-generated content may be incorrect.">
              <a:extLst>
                <a:ext uri="{FF2B5EF4-FFF2-40B4-BE49-F238E27FC236}">
                  <a16:creationId xmlns:a16="http://schemas.microsoft.com/office/drawing/2014/main" id="{0368CCAE-CE34-3043-3CF9-EC05C0FF606D}"/>
                </a:ext>
              </a:extLst>
            </p:cNvPr>
            <p:cNvPicPr>
              <a:picLocks noChangeAspect="1"/>
            </p:cNvPicPr>
            <p:nvPr/>
          </p:nvPicPr>
          <p:blipFill>
            <a:blip r:embed="rId3"/>
            <a:stretch>
              <a:fillRect/>
            </a:stretch>
          </p:blipFill>
          <p:spPr>
            <a:xfrm>
              <a:off x="1300699" y="4504417"/>
              <a:ext cx="1157719" cy="1292422"/>
            </a:xfrm>
            <a:prstGeom prst="rect">
              <a:avLst/>
            </a:prstGeom>
          </p:spPr>
        </p:pic>
        <p:sp>
          <p:nvSpPr>
            <p:cNvPr id="21" name="TextBox 20">
              <a:extLst>
                <a:ext uri="{FF2B5EF4-FFF2-40B4-BE49-F238E27FC236}">
                  <a16:creationId xmlns:a16="http://schemas.microsoft.com/office/drawing/2014/main" id="{97C7D401-E444-BD54-81C2-E939B0E1C45E}"/>
                </a:ext>
              </a:extLst>
            </p:cNvPr>
            <p:cNvSpPr txBox="1"/>
            <p:nvPr/>
          </p:nvSpPr>
          <p:spPr>
            <a:xfrm>
              <a:off x="1045099" y="5796839"/>
              <a:ext cx="1668918" cy="584775"/>
            </a:xfrm>
            <a:prstGeom prst="rect">
              <a:avLst/>
            </a:prstGeom>
            <a:noFill/>
          </p:spPr>
          <p:txBody>
            <a:bodyPr wrap="none" rtlCol="0">
              <a:spAutoFit/>
            </a:bodyPr>
            <a:lstStyle/>
            <a:p>
              <a:r>
                <a:rPr lang="en-BE" sz="1600">
                  <a:latin typeface="Futura Book" panose="020B0602020204020303" pitchFamily="34" charset="-79"/>
                  <a:cs typeface="Futura Book" panose="020B0602020204020303" pitchFamily="34" charset="-79"/>
                </a:rPr>
                <a:t>Ele</a:t>
              </a:r>
              <a:r>
                <a:rPr lang="en-GB" sz="1600">
                  <a:latin typeface="Futura Book" panose="020B0602020204020303" pitchFamily="34" charset="-79"/>
                  <a:cs typeface="Futura Book" panose="020B0602020204020303" pitchFamily="34" charset="-79"/>
                </a:rPr>
                <a:t>c</a:t>
              </a:r>
              <a:r>
                <a:rPr lang="en-BE" sz="1600">
                  <a:latin typeface="Futura Book" panose="020B0602020204020303" pitchFamily="34" charset="-79"/>
                  <a:cs typeface="Futura Book" panose="020B0602020204020303" pitchFamily="34" charset="-79"/>
                </a:rPr>
                <a:t>tric heating </a:t>
              </a:r>
            </a:p>
            <a:p>
              <a:pPr algn="ctr"/>
              <a:r>
                <a:rPr lang="en-BE" sz="1600">
                  <a:latin typeface="Futura Book" panose="020B0602020204020303" pitchFamily="34" charset="-79"/>
                  <a:cs typeface="Futura Book" panose="020B0602020204020303" pitchFamily="34" charset="-79"/>
                </a:rPr>
                <a:t>system</a:t>
              </a:r>
            </a:p>
          </p:txBody>
        </p:sp>
      </p:grpSp>
      <p:grpSp>
        <p:nvGrpSpPr>
          <p:cNvPr id="24" name="Group 23">
            <a:extLst>
              <a:ext uri="{FF2B5EF4-FFF2-40B4-BE49-F238E27FC236}">
                <a16:creationId xmlns:a16="http://schemas.microsoft.com/office/drawing/2014/main" id="{3086131B-0CD1-BD11-FE80-0DC5CB72A6A4}"/>
              </a:ext>
            </a:extLst>
          </p:cNvPr>
          <p:cNvGrpSpPr/>
          <p:nvPr/>
        </p:nvGrpSpPr>
        <p:grpSpPr>
          <a:xfrm>
            <a:off x="6374218" y="2521896"/>
            <a:ext cx="1580285" cy="1495804"/>
            <a:chOff x="4131485" y="2681207"/>
            <a:chExt cx="1580285" cy="1495804"/>
          </a:xfrm>
        </p:grpSpPr>
        <p:pic>
          <p:nvPicPr>
            <p:cNvPr id="13" name="Picture 12" descr="A black and white icon of a computer&#10;&#10;AI-generated content may be incorrect.">
              <a:extLst>
                <a:ext uri="{FF2B5EF4-FFF2-40B4-BE49-F238E27FC236}">
                  <a16:creationId xmlns:a16="http://schemas.microsoft.com/office/drawing/2014/main" id="{0146A80C-5D6C-00E2-945D-A52E6BAAD0B5}"/>
                </a:ext>
              </a:extLst>
            </p:cNvPr>
            <p:cNvPicPr>
              <a:picLocks noChangeAspect="1"/>
            </p:cNvPicPr>
            <p:nvPr/>
          </p:nvPicPr>
          <p:blipFill>
            <a:blip r:embed="rId4"/>
            <a:stretch>
              <a:fillRect/>
            </a:stretch>
          </p:blipFill>
          <p:spPr>
            <a:xfrm>
              <a:off x="4131485" y="2681207"/>
              <a:ext cx="1580285" cy="1146874"/>
            </a:xfrm>
            <a:prstGeom prst="rect">
              <a:avLst/>
            </a:prstGeom>
          </p:spPr>
        </p:pic>
        <p:sp>
          <p:nvSpPr>
            <p:cNvPr id="23" name="TextBox 22">
              <a:extLst>
                <a:ext uri="{FF2B5EF4-FFF2-40B4-BE49-F238E27FC236}">
                  <a16:creationId xmlns:a16="http://schemas.microsoft.com/office/drawing/2014/main" id="{89CA4DD0-17EB-0BB9-926B-2FADB292A4FD}"/>
                </a:ext>
              </a:extLst>
            </p:cNvPr>
            <p:cNvSpPr txBox="1"/>
            <p:nvPr/>
          </p:nvSpPr>
          <p:spPr>
            <a:xfrm>
              <a:off x="4728956" y="3838457"/>
              <a:ext cx="473976" cy="338554"/>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AC</a:t>
              </a:r>
            </a:p>
          </p:txBody>
        </p:sp>
      </p:grpSp>
      <p:grpSp>
        <p:nvGrpSpPr>
          <p:cNvPr id="30" name="Group 29">
            <a:extLst>
              <a:ext uri="{FF2B5EF4-FFF2-40B4-BE49-F238E27FC236}">
                <a16:creationId xmlns:a16="http://schemas.microsoft.com/office/drawing/2014/main" id="{C7F519A3-82E2-FFFD-8F0D-44336F22256A}"/>
              </a:ext>
            </a:extLst>
          </p:cNvPr>
          <p:cNvGrpSpPr/>
          <p:nvPr/>
        </p:nvGrpSpPr>
        <p:grpSpPr>
          <a:xfrm>
            <a:off x="1045099" y="2249260"/>
            <a:ext cx="1838581" cy="1703487"/>
            <a:chOff x="1133096" y="2447440"/>
            <a:chExt cx="1838581" cy="1703487"/>
          </a:xfrm>
        </p:grpSpPr>
        <p:pic>
          <p:nvPicPr>
            <p:cNvPr id="9" name="Picture 8" descr="A washing machine and a basket&#10;&#10;AI-generated content may be incorrect.">
              <a:extLst>
                <a:ext uri="{FF2B5EF4-FFF2-40B4-BE49-F238E27FC236}">
                  <a16:creationId xmlns:a16="http://schemas.microsoft.com/office/drawing/2014/main" id="{D04031DE-1C59-8099-E4A8-B4CCB9FA9794}"/>
                </a:ext>
              </a:extLst>
            </p:cNvPr>
            <p:cNvPicPr>
              <a:picLocks noChangeAspect="1"/>
            </p:cNvPicPr>
            <p:nvPr/>
          </p:nvPicPr>
          <p:blipFill>
            <a:blip r:embed="rId5"/>
            <a:stretch>
              <a:fillRect/>
            </a:stretch>
          </p:blipFill>
          <p:spPr>
            <a:xfrm>
              <a:off x="1425844" y="2447440"/>
              <a:ext cx="1380641" cy="1380641"/>
            </a:xfrm>
            <a:prstGeom prst="rect">
              <a:avLst/>
            </a:prstGeom>
          </p:spPr>
        </p:pic>
        <p:sp>
          <p:nvSpPr>
            <p:cNvPr id="25" name="TextBox 24">
              <a:extLst>
                <a:ext uri="{FF2B5EF4-FFF2-40B4-BE49-F238E27FC236}">
                  <a16:creationId xmlns:a16="http://schemas.microsoft.com/office/drawing/2014/main" id="{D0779483-C668-55B1-C09B-4CB5005FAC68}"/>
                </a:ext>
              </a:extLst>
            </p:cNvPr>
            <p:cNvSpPr txBox="1"/>
            <p:nvPr/>
          </p:nvSpPr>
          <p:spPr>
            <a:xfrm>
              <a:off x="1133096" y="3812373"/>
              <a:ext cx="1838581" cy="338554"/>
            </a:xfrm>
            <a:prstGeom prst="rect">
              <a:avLst/>
            </a:prstGeom>
            <a:noFill/>
          </p:spPr>
          <p:txBody>
            <a:bodyPr wrap="none" rtlCol="0">
              <a:spAutoFit/>
            </a:bodyPr>
            <a:lstStyle/>
            <a:p>
              <a:pPr algn="ctr"/>
              <a:r>
                <a:rPr lang="en-BE" sz="1600" dirty="0">
                  <a:latin typeface="Futura Book" panose="020B0602020204020303" pitchFamily="34" charset="-79"/>
                  <a:cs typeface="Futura Book" panose="020B0602020204020303" pitchFamily="34" charset="-79"/>
                </a:rPr>
                <a:t>Washing machine</a:t>
              </a:r>
            </a:p>
          </p:txBody>
        </p:sp>
      </p:grpSp>
      <p:grpSp>
        <p:nvGrpSpPr>
          <p:cNvPr id="29" name="Group 28">
            <a:extLst>
              <a:ext uri="{FF2B5EF4-FFF2-40B4-BE49-F238E27FC236}">
                <a16:creationId xmlns:a16="http://schemas.microsoft.com/office/drawing/2014/main" id="{D16A2E15-3010-5BE6-BA15-6D9B6DF740D3}"/>
              </a:ext>
            </a:extLst>
          </p:cNvPr>
          <p:cNvGrpSpPr/>
          <p:nvPr/>
        </p:nvGrpSpPr>
        <p:grpSpPr>
          <a:xfrm>
            <a:off x="9138865" y="2338498"/>
            <a:ext cx="1245726" cy="1509925"/>
            <a:chOff x="7289355" y="2497809"/>
            <a:chExt cx="1245726" cy="1509925"/>
          </a:xfrm>
        </p:grpSpPr>
        <p:pic>
          <p:nvPicPr>
            <p:cNvPr id="15" name="Picture 14" descr="A black and white image of a dishwasher&#10;&#10;AI-generated content may be incorrect.">
              <a:extLst>
                <a:ext uri="{FF2B5EF4-FFF2-40B4-BE49-F238E27FC236}">
                  <a16:creationId xmlns:a16="http://schemas.microsoft.com/office/drawing/2014/main" id="{B5C30B46-0237-0F9F-F89F-9172A1F97986}"/>
                </a:ext>
              </a:extLst>
            </p:cNvPr>
            <p:cNvPicPr>
              <a:picLocks noChangeAspect="1"/>
            </p:cNvPicPr>
            <p:nvPr/>
          </p:nvPicPr>
          <p:blipFill>
            <a:blip r:embed="rId6"/>
            <a:stretch>
              <a:fillRect/>
            </a:stretch>
          </p:blipFill>
          <p:spPr>
            <a:xfrm>
              <a:off x="7331799" y="2497809"/>
              <a:ext cx="1157719" cy="1146874"/>
            </a:xfrm>
            <a:prstGeom prst="rect">
              <a:avLst/>
            </a:prstGeom>
          </p:spPr>
        </p:pic>
        <p:sp>
          <p:nvSpPr>
            <p:cNvPr id="26" name="TextBox 25">
              <a:extLst>
                <a:ext uri="{FF2B5EF4-FFF2-40B4-BE49-F238E27FC236}">
                  <a16:creationId xmlns:a16="http://schemas.microsoft.com/office/drawing/2014/main" id="{46BDE951-DA48-5F5E-2B3A-583F2248BB4D}"/>
                </a:ext>
              </a:extLst>
            </p:cNvPr>
            <p:cNvSpPr txBox="1"/>
            <p:nvPr/>
          </p:nvSpPr>
          <p:spPr>
            <a:xfrm>
              <a:off x="7289355" y="3669180"/>
              <a:ext cx="1245726" cy="338554"/>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Dishwasher</a:t>
              </a:r>
            </a:p>
          </p:txBody>
        </p:sp>
      </p:grpSp>
      <p:grpSp>
        <p:nvGrpSpPr>
          <p:cNvPr id="28" name="Group 27">
            <a:extLst>
              <a:ext uri="{FF2B5EF4-FFF2-40B4-BE49-F238E27FC236}">
                <a16:creationId xmlns:a16="http://schemas.microsoft.com/office/drawing/2014/main" id="{D0B07CF7-F1D7-3080-0CF4-8BA677D0C61B}"/>
              </a:ext>
            </a:extLst>
          </p:cNvPr>
          <p:cNvGrpSpPr/>
          <p:nvPr/>
        </p:nvGrpSpPr>
        <p:grpSpPr>
          <a:xfrm>
            <a:off x="3704890" y="2194430"/>
            <a:ext cx="1439754" cy="1936447"/>
            <a:chOff x="6502334" y="4412062"/>
            <a:chExt cx="1439754" cy="1936447"/>
          </a:xfrm>
        </p:grpSpPr>
        <p:pic>
          <p:nvPicPr>
            <p:cNvPr id="20" name="Picture 19" descr="A black and white line drawing of a water heater&#10;&#10;AI-generated content may be incorrect.">
              <a:extLst>
                <a:ext uri="{FF2B5EF4-FFF2-40B4-BE49-F238E27FC236}">
                  <a16:creationId xmlns:a16="http://schemas.microsoft.com/office/drawing/2014/main" id="{03509CFB-16A1-460E-51FB-2EF10B384826}"/>
                </a:ext>
              </a:extLst>
            </p:cNvPr>
            <p:cNvPicPr>
              <a:picLocks noChangeAspect="1"/>
            </p:cNvPicPr>
            <p:nvPr/>
          </p:nvPicPr>
          <p:blipFill>
            <a:blip r:embed="rId7"/>
            <a:stretch>
              <a:fillRect/>
            </a:stretch>
          </p:blipFill>
          <p:spPr>
            <a:xfrm>
              <a:off x="6757260" y="4412062"/>
              <a:ext cx="929899" cy="1382431"/>
            </a:xfrm>
            <a:prstGeom prst="rect">
              <a:avLst/>
            </a:prstGeom>
          </p:spPr>
        </p:pic>
        <p:sp>
          <p:nvSpPr>
            <p:cNvPr id="27" name="TextBox 26">
              <a:extLst>
                <a:ext uri="{FF2B5EF4-FFF2-40B4-BE49-F238E27FC236}">
                  <a16:creationId xmlns:a16="http://schemas.microsoft.com/office/drawing/2014/main" id="{7ADC611E-E390-E1F5-C84E-AF244B1F6B62}"/>
                </a:ext>
              </a:extLst>
            </p:cNvPr>
            <p:cNvSpPr txBox="1"/>
            <p:nvPr/>
          </p:nvSpPr>
          <p:spPr>
            <a:xfrm>
              <a:off x="6502334" y="5763734"/>
              <a:ext cx="1439754" cy="584775"/>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Ele</a:t>
              </a:r>
              <a:r>
                <a:rPr lang="en-GB" sz="1600">
                  <a:latin typeface="Futura Book" panose="020B0602020204020303" pitchFamily="34" charset="-79"/>
                  <a:cs typeface="Futura Book" panose="020B0602020204020303" pitchFamily="34" charset="-79"/>
                </a:rPr>
                <a:t>c</a:t>
              </a:r>
              <a:r>
                <a:rPr lang="en-BE" sz="1600">
                  <a:latin typeface="Futura Book" panose="020B0602020204020303" pitchFamily="34" charset="-79"/>
                  <a:cs typeface="Futura Book" panose="020B0602020204020303" pitchFamily="34" charset="-79"/>
                </a:rPr>
                <a:t>tric water</a:t>
              </a:r>
            </a:p>
            <a:p>
              <a:pPr algn="ctr"/>
              <a:r>
                <a:rPr lang="en-BE" sz="1600">
                  <a:latin typeface="Futura Book" panose="020B0602020204020303" pitchFamily="34" charset="-79"/>
                  <a:cs typeface="Futura Book" panose="020B0602020204020303" pitchFamily="34" charset="-79"/>
                </a:rPr>
                <a:t>boiler</a:t>
              </a:r>
            </a:p>
          </p:txBody>
        </p:sp>
      </p:grpSp>
      <p:grpSp>
        <p:nvGrpSpPr>
          <p:cNvPr id="35" name="Group 34">
            <a:extLst>
              <a:ext uri="{FF2B5EF4-FFF2-40B4-BE49-F238E27FC236}">
                <a16:creationId xmlns:a16="http://schemas.microsoft.com/office/drawing/2014/main" id="{3E3096D3-817E-47A9-1B20-17BDAD17CA23}"/>
              </a:ext>
            </a:extLst>
          </p:cNvPr>
          <p:cNvGrpSpPr/>
          <p:nvPr/>
        </p:nvGrpSpPr>
        <p:grpSpPr>
          <a:xfrm>
            <a:off x="6374218" y="4607776"/>
            <a:ext cx="1646477" cy="1572345"/>
            <a:chOff x="3601529" y="4620905"/>
            <a:chExt cx="1646477" cy="1572345"/>
          </a:xfrm>
        </p:grpSpPr>
        <p:pic>
          <p:nvPicPr>
            <p:cNvPr id="32" name="Picture 31" descr="A black and white illustration of a stove&#10;&#10;AI-generated content may be incorrect.">
              <a:extLst>
                <a:ext uri="{FF2B5EF4-FFF2-40B4-BE49-F238E27FC236}">
                  <a16:creationId xmlns:a16="http://schemas.microsoft.com/office/drawing/2014/main" id="{621C7C78-F9F1-782F-BE5D-21E930473A8E}"/>
                </a:ext>
              </a:extLst>
            </p:cNvPr>
            <p:cNvPicPr>
              <a:picLocks noChangeAspect="1"/>
            </p:cNvPicPr>
            <p:nvPr/>
          </p:nvPicPr>
          <p:blipFill>
            <a:blip r:embed="rId8"/>
            <a:stretch>
              <a:fillRect/>
            </a:stretch>
          </p:blipFill>
          <p:spPr>
            <a:xfrm>
              <a:off x="3697532" y="4620905"/>
              <a:ext cx="1388280" cy="967846"/>
            </a:xfrm>
            <a:prstGeom prst="rect">
              <a:avLst/>
            </a:prstGeom>
          </p:spPr>
        </p:pic>
        <p:sp>
          <p:nvSpPr>
            <p:cNvPr id="33" name="TextBox 32">
              <a:extLst>
                <a:ext uri="{FF2B5EF4-FFF2-40B4-BE49-F238E27FC236}">
                  <a16:creationId xmlns:a16="http://schemas.microsoft.com/office/drawing/2014/main" id="{53A97AC7-CF75-EC9F-A7E7-6C1B6DD6505A}"/>
                </a:ext>
              </a:extLst>
            </p:cNvPr>
            <p:cNvSpPr txBox="1"/>
            <p:nvPr/>
          </p:nvSpPr>
          <p:spPr>
            <a:xfrm>
              <a:off x="3601529" y="5608475"/>
              <a:ext cx="1646477" cy="584775"/>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Ele</a:t>
              </a:r>
              <a:r>
                <a:rPr lang="en-GB" sz="1600">
                  <a:latin typeface="Futura Book" panose="020B0602020204020303" pitchFamily="34" charset="-79"/>
                  <a:cs typeface="Futura Book" panose="020B0602020204020303" pitchFamily="34" charset="-79"/>
                </a:rPr>
                <a:t>c</a:t>
              </a:r>
              <a:r>
                <a:rPr lang="en-BE" sz="1600">
                  <a:latin typeface="Futura Book" panose="020B0602020204020303" pitchFamily="34" charset="-79"/>
                  <a:cs typeface="Futura Book" panose="020B0602020204020303" pitchFamily="34" charset="-79"/>
                </a:rPr>
                <a:t>tric cooking</a:t>
              </a:r>
            </a:p>
            <a:p>
              <a:pPr algn="ctr"/>
              <a:r>
                <a:rPr lang="en-BE" sz="1600">
                  <a:latin typeface="Futura Book" panose="020B0602020204020303" pitchFamily="34" charset="-79"/>
                  <a:cs typeface="Futura Book" panose="020B0602020204020303" pitchFamily="34" charset="-79"/>
                </a:rPr>
                <a:t>stove</a:t>
              </a:r>
            </a:p>
          </p:txBody>
        </p:sp>
      </p:grpSp>
      <p:grpSp>
        <p:nvGrpSpPr>
          <p:cNvPr id="39" name="Group 38">
            <a:extLst>
              <a:ext uri="{FF2B5EF4-FFF2-40B4-BE49-F238E27FC236}">
                <a16:creationId xmlns:a16="http://schemas.microsoft.com/office/drawing/2014/main" id="{D3FF50D4-6AA5-D9D4-490C-83C61CF7231B}"/>
              </a:ext>
            </a:extLst>
          </p:cNvPr>
          <p:cNvGrpSpPr/>
          <p:nvPr/>
        </p:nvGrpSpPr>
        <p:grpSpPr>
          <a:xfrm>
            <a:off x="3893936" y="4617874"/>
            <a:ext cx="1233543" cy="1617763"/>
            <a:chOff x="8240124" y="4671199"/>
            <a:chExt cx="1233543" cy="1617763"/>
          </a:xfrm>
        </p:grpSpPr>
        <p:sp>
          <p:nvSpPr>
            <p:cNvPr id="34" name="TextBox 33">
              <a:extLst>
                <a:ext uri="{FF2B5EF4-FFF2-40B4-BE49-F238E27FC236}">
                  <a16:creationId xmlns:a16="http://schemas.microsoft.com/office/drawing/2014/main" id="{6A7717A1-0512-ADB3-CF85-AD7F784384B0}"/>
                </a:ext>
              </a:extLst>
            </p:cNvPr>
            <p:cNvSpPr txBox="1"/>
            <p:nvPr/>
          </p:nvSpPr>
          <p:spPr>
            <a:xfrm>
              <a:off x="8240124" y="5950408"/>
              <a:ext cx="1233543" cy="338554"/>
            </a:xfrm>
            <a:prstGeom prst="rect">
              <a:avLst/>
            </a:prstGeom>
            <a:noFill/>
          </p:spPr>
          <p:txBody>
            <a:bodyPr wrap="none" rtlCol="0">
              <a:spAutoFit/>
            </a:bodyPr>
            <a:lstStyle/>
            <a:p>
              <a:pPr algn="ctr"/>
              <a:r>
                <a:rPr lang="nl-BE" sz="1600">
                  <a:latin typeface="Futura Book" panose="020B0602020204020303" pitchFamily="34" charset="-79"/>
                  <a:cs typeface="Futura Book" panose="020B0602020204020303" pitchFamily="34" charset="-79"/>
                </a:rPr>
                <a:t>EV charger</a:t>
              </a:r>
              <a:endParaRPr lang="en-BE" sz="1600">
                <a:latin typeface="Futura Book" panose="020B0602020204020303" pitchFamily="34" charset="-79"/>
                <a:cs typeface="Futura Book" panose="020B0602020204020303" pitchFamily="34" charset="-79"/>
              </a:endParaRPr>
            </a:p>
          </p:txBody>
        </p:sp>
        <p:pic>
          <p:nvPicPr>
            <p:cNvPr id="37" name="Picture 36" descr="A black and white line drawing of a plug and a lightning bolt&#10;&#10;AI-generated content may be incorrect.">
              <a:extLst>
                <a:ext uri="{FF2B5EF4-FFF2-40B4-BE49-F238E27FC236}">
                  <a16:creationId xmlns:a16="http://schemas.microsoft.com/office/drawing/2014/main" id="{CBE2FF78-4614-F61E-EE67-3FEFA4F0EAD9}"/>
                </a:ext>
              </a:extLst>
            </p:cNvPr>
            <p:cNvPicPr>
              <a:picLocks noChangeAspect="1"/>
            </p:cNvPicPr>
            <p:nvPr/>
          </p:nvPicPr>
          <p:blipFill>
            <a:blip r:embed="rId9"/>
            <a:stretch>
              <a:fillRect/>
            </a:stretch>
          </p:blipFill>
          <p:spPr>
            <a:xfrm>
              <a:off x="8391947" y="4671199"/>
              <a:ext cx="929899" cy="1247772"/>
            </a:xfrm>
            <a:prstGeom prst="rect">
              <a:avLst/>
            </a:prstGeom>
          </p:spPr>
        </p:pic>
      </p:grpSp>
      <p:sp>
        <p:nvSpPr>
          <p:cNvPr id="4" name="Titel 1">
            <a:extLst>
              <a:ext uri="{FF2B5EF4-FFF2-40B4-BE49-F238E27FC236}">
                <a16:creationId xmlns:a16="http://schemas.microsoft.com/office/drawing/2014/main" id="{AEDBA786-5E74-E25C-E9B1-1A0C12EADD5C}"/>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2282975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6C88-B7B6-EB07-327C-7F6528DA8E3C}"/>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7216A8EB-0C21-C578-DF97-FD5BDAD43BD7}"/>
              </a:ext>
            </a:extLst>
          </p:cNvPr>
          <p:cNvSpPr txBox="1">
            <a:spLocks/>
          </p:cNvSpPr>
          <p:nvPr/>
        </p:nvSpPr>
        <p:spPr>
          <a:xfrm>
            <a:off x="1100379" y="1441342"/>
            <a:ext cx="10166889" cy="435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i="1" dirty="0">
                <a:latin typeface="Futura Book" panose="020B0602020204020303" pitchFamily="34" charset="-79"/>
                <a:cs typeface="Futura Book" panose="020B0602020204020303" pitchFamily="34" charset="-79"/>
              </a:rPr>
              <a:t>2.c. Does this adjustment differ depending on the type of appliance being used?</a:t>
            </a:r>
          </a:p>
          <a:p>
            <a:pPr marL="0" indent="0">
              <a:lnSpc>
                <a:spcPct val="100000"/>
              </a:lnSpc>
              <a:buNone/>
            </a:pPr>
            <a:endParaRPr lang="en-GB" sz="1600" i="1" dirty="0">
              <a:latin typeface="Futura Book" panose="020B0602020204020303" pitchFamily="34" charset="-79"/>
              <a:cs typeface="Futura Book" panose="020B0602020204020303" pitchFamily="34" charset="-79"/>
            </a:endParaRPr>
          </a:p>
          <a:p>
            <a:pPr>
              <a:lnSpc>
                <a:spcPct val="100000"/>
              </a:lnSpc>
              <a:buFont typeface="+mj-lt"/>
              <a:buAutoNum type="arabicPeriod"/>
            </a:pPr>
            <a:endParaRPr lang="en-GB" sz="1600" dirty="0">
              <a:latin typeface="Futura Book" panose="020B0602020204020303" pitchFamily="34" charset="-79"/>
              <a:cs typeface="Futura Book" panose="020B0602020204020303" pitchFamily="34" charset="-79"/>
            </a:endParaRPr>
          </a:p>
          <a:p>
            <a:pPr marL="0" indent="0" algn="just">
              <a:lnSpc>
                <a:spcPct val="10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sp>
        <p:nvSpPr>
          <p:cNvPr id="18" name="TextBox 17">
            <a:extLst>
              <a:ext uri="{FF2B5EF4-FFF2-40B4-BE49-F238E27FC236}">
                <a16:creationId xmlns:a16="http://schemas.microsoft.com/office/drawing/2014/main" id="{57DB6DBB-93FE-EA05-6FB8-3B0BB8AD7E90}"/>
              </a:ext>
            </a:extLst>
          </p:cNvPr>
          <p:cNvSpPr txBox="1"/>
          <p:nvPr/>
        </p:nvSpPr>
        <p:spPr>
          <a:xfrm>
            <a:off x="9761728" y="6568186"/>
            <a:ext cx="1505540" cy="230832"/>
          </a:xfrm>
          <a:prstGeom prst="rect">
            <a:avLst/>
          </a:prstGeom>
          <a:noFill/>
        </p:spPr>
        <p:txBody>
          <a:bodyPr wrap="none" rtlCol="0">
            <a:spAutoFit/>
          </a:bodyPr>
          <a:lstStyle/>
          <a:p>
            <a:r>
              <a:rPr lang="en-GB" sz="900"/>
              <a:t>Icons from the Noun Project</a:t>
            </a:r>
            <a:endParaRPr lang="en-BE" sz="900"/>
          </a:p>
        </p:txBody>
      </p:sp>
      <p:grpSp>
        <p:nvGrpSpPr>
          <p:cNvPr id="24" name="Group 23">
            <a:extLst>
              <a:ext uri="{FF2B5EF4-FFF2-40B4-BE49-F238E27FC236}">
                <a16:creationId xmlns:a16="http://schemas.microsoft.com/office/drawing/2014/main" id="{7B2B8CD7-5A72-9261-A4B7-FB001F7C8134}"/>
              </a:ext>
            </a:extLst>
          </p:cNvPr>
          <p:cNvGrpSpPr/>
          <p:nvPr/>
        </p:nvGrpSpPr>
        <p:grpSpPr>
          <a:xfrm>
            <a:off x="6374218" y="2521896"/>
            <a:ext cx="1580285" cy="1495804"/>
            <a:chOff x="4131485" y="2681207"/>
            <a:chExt cx="1580285" cy="1495804"/>
          </a:xfrm>
        </p:grpSpPr>
        <p:pic>
          <p:nvPicPr>
            <p:cNvPr id="13" name="Picture 12" descr="A black and white icon of a computer&#10;&#10;AI-generated content may be incorrect.">
              <a:extLst>
                <a:ext uri="{FF2B5EF4-FFF2-40B4-BE49-F238E27FC236}">
                  <a16:creationId xmlns:a16="http://schemas.microsoft.com/office/drawing/2014/main" id="{DE5D1AC7-3F4D-6028-01DA-186FBB6AC112}"/>
                </a:ext>
              </a:extLst>
            </p:cNvPr>
            <p:cNvPicPr>
              <a:picLocks noChangeAspect="1"/>
            </p:cNvPicPr>
            <p:nvPr/>
          </p:nvPicPr>
          <p:blipFill>
            <a:blip r:embed="rId3"/>
            <a:stretch>
              <a:fillRect/>
            </a:stretch>
          </p:blipFill>
          <p:spPr>
            <a:xfrm>
              <a:off x="4131485" y="2681207"/>
              <a:ext cx="1580285" cy="1146874"/>
            </a:xfrm>
            <a:prstGeom prst="rect">
              <a:avLst/>
            </a:prstGeom>
          </p:spPr>
        </p:pic>
        <p:sp>
          <p:nvSpPr>
            <p:cNvPr id="23" name="TextBox 22">
              <a:extLst>
                <a:ext uri="{FF2B5EF4-FFF2-40B4-BE49-F238E27FC236}">
                  <a16:creationId xmlns:a16="http://schemas.microsoft.com/office/drawing/2014/main" id="{496EB0E3-F761-6643-82BA-79FBAF22627B}"/>
                </a:ext>
              </a:extLst>
            </p:cNvPr>
            <p:cNvSpPr txBox="1"/>
            <p:nvPr/>
          </p:nvSpPr>
          <p:spPr>
            <a:xfrm>
              <a:off x="4728956" y="3838457"/>
              <a:ext cx="473976" cy="338554"/>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AC</a:t>
              </a:r>
            </a:p>
          </p:txBody>
        </p:sp>
      </p:grpSp>
      <p:grpSp>
        <p:nvGrpSpPr>
          <p:cNvPr id="30" name="Group 29">
            <a:extLst>
              <a:ext uri="{FF2B5EF4-FFF2-40B4-BE49-F238E27FC236}">
                <a16:creationId xmlns:a16="http://schemas.microsoft.com/office/drawing/2014/main" id="{3FD2D119-9F5D-9CDD-AF02-F62F26ABA69F}"/>
              </a:ext>
            </a:extLst>
          </p:cNvPr>
          <p:cNvGrpSpPr/>
          <p:nvPr/>
        </p:nvGrpSpPr>
        <p:grpSpPr>
          <a:xfrm>
            <a:off x="1045099" y="2249260"/>
            <a:ext cx="1838581" cy="1703487"/>
            <a:chOff x="1133096" y="2447440"/>
            <a:chExt cx="1838581" cy="1703487"/>
          </a:xfrm>
        </p:grpSpPr>
        <p:pic>
          <p:nvPicPr>
            <p:cNvPr id="9" name="Picture 8" descr="A washing machine and a basket&#10;&#10;AI-generated content may be incorrect.">
              <a:extLst>
                <a:ext uri="{FF2B5EF4-FFF2-40B4-BE49-F238E27FC236}">
                  <a16:creationId xmlns:a16="http://schemas.microsoft.com/office/drawing/2014/main" id="{E43A3E94-079A-5D2F-6DFB-3CA4EE4FD342}"/>
                </a:ext>
              </a:extLst>
            </p:cNvPr>
            <p:cNvPicPr>
              <a:picLocks noChangeAspect="1"/>
            </p:cNvPicPr>
            <p:nvPr/>
          </p:nvPicPr>
          <p:blipFill>
            <a:blip r:embed="rId4"/>
            <a:stretch>
              <a:fillRect/>
            </a:stretch>
          </p:blipFill>
          <p:spPr>
            <a:xfrm>
              <a:off x="1425844" y="2447440"/>
              <a:ext cx="1380641" cy="1380641"/>
            </a:xfrm>
            <a:prstGeom prst="rect">
              <a:avLst/>
            </a:prstGeom>
          </p:spPr>
        </p:pic>
        <p:sp>
          <p:nvSpPr>
            <p:cNvPr id="25" name="TextBox 24">
              <a:extLst>
                <a:ext uri="{FF2B5EF4-FFF2-40B4-BE49-F238E27FC236}">
                  <a16:creationId xmlns:a16="http://schemas.microsoft.com/office/drawing/2014/main" id="{DFACA805-CDE6-0B91-EEC8-3DA249B38C29}"/>
                </a:ext>
              </a:extLst>
            </p:cNvPr>
            <p:cNvSpPr txBox="1"/>
            <p:nvPr/>
          </p:nvSpPr>
          <p:spPr>
            <a:xfrm>
              <a:off x="1133096" y="3812373"/>
              <a:ext cx="1838581" cy="338554"/>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Washing machine</a:t>
              </a:r>
            </a:p>
          </p:txBody>
        </p:sp>
      </p:grpSp>
      <p:sp>
        <p:nvSpPr>
          <p:cNvPr id="4" name="TextBox 3">
            <a:extLst>
              <a:ext uri="{FF2B5EF4-FFF2-40B4-BE49-F238E27FC236}">
                <a16:creationId xmlns:a16="http://schemas.microsoft.com/office/drawing/2014/main" id="{86FE9EC7-C035-2167-23AF-9D2F91896D76}"/>
              </a:ext>
            </a:extLst>
          </p:cNvPr>
          <p:cNvSpPr txBox="1"/>
          <p:nvPr/>
        </p:nvSpPr>
        <p:spPr>
          <a:xfrm>
            <a:off x="2706886" y="2352576"/>
            <a:ext cx="2999539" cy="738664"/>
          </a:xfrm>
          <a:prstGeom prst="rect">
            <a:avLst/>
          </a:prstGeom>
          <a:noFill/>
        </p:spPr>
        <p:txBody>
          <a:bodyPr wrap="none" rtlCol="0">
            <a:spAutoFit/>
          </a:bodyPr>
          <a:lstStyle/>
          <a:p>
            <a:r>
              <a:rPr lang="en-BE" sz="1400" dirty="0">
                <a:latin typeface="Futura Book" panose="020B0602020204020303" pitchFamily="34" charset="-79"/>
                <a:cs typeface="Futura Book" panose="020B0602020204020303" pitchFamily="34" charset="-79"/>
              </a:rPr>
              <a:t>Non-members: 55% </a:t>
            </a:r>
            <a:r>
              <a:rPr lang="en-GB" sz="1400" dirty="0">
                <a:latin typeface="Futura Book" panose="020B0602020204020303" pitchFamily="34" charset="-79"/>
                <a:cs typeface="Futura Book" panose="020B0602020204020303" pitchFamily="34" charset="-79"/>
              </a:rPr>
              <a:t>use</a:t>
            </a:r>
            <a:r>
              <a:rPr lang="en-BE" sz="1400" dirty="0">
                <a:latin typeface="Futura Book" panose="020B0602020204020303" pitchFamily="34" charset="-79"/>
                <a:cs typeface="Futura Book" panose="020B0602020204020303" pitchFamily="34" charset="-79"/>
              </a:rPr>
              <a:t> it off-peak </a:t>
            </a:r>
          </a:p>
          <a:p>
            <a:r>
              <a:rPr lang="en-BE" sz="1400" dirty="0">
                <a:latin typeface="Futura Book" panose="020B0602020204020303" pitchFamily="34" charset="-79"/>
                <a:cs typeface="Futura Book" panose="020B0602020204020303" pitchFamily="34" charset="-79"/>
              </a:rPr>
              <a:t>EC members: 67% use it off-peak</a:t>
            </a:r>
            <a:endParaRPr lang="en-US" sz="1400" dirty="0">
              <a:latin typeface="Futura Book" panose="020B0602020204020303" pitchFamily="34" charset="-79"/>
              <a:cs typeface="Futura Book" panose="020B0602020204020303" pitchFamily="34" charset="-79"/>
            </a:endParaRPr>
          </a:p>
          <a:p>
            <a:r>
              <a:rPr lang="en-US" sz="1400" dirty="0">
                <a:latin typeface="Futura Book" panose="020B0602020204020303" pitchFamily="34" charset="-79"/>
                <a:cs typeface="Futura Book" panose="020B0602020204020303" pitchFamily="34" charset="-79"/>
              </a:rPr>
              <a:t>(p=0.052)</a:t>
            </a:r>
          </a:p>
        </p:txBody>
      </p:sp>
      <p:sp>
        <p:nvSpPr>
          <p:cNvPr id="5" name="TextBox 4">
            <a:extLst>
              <a:ext uri="{FF2B5EF4-FFF2-40B4-BE49-F238E27FC236}">
                <a16:creationId xmlns:a16="http://schemas.microsoft.com/office/drawing/2014/main" id="{131F7529-205D-052C-A678-BA97A409A0C5}"/>
              </a:ext>
            </a:extLst>
          </p:cNvPr>
          <p:cNvSpPr txBox="1"/>
          <p:nvPr/>
        </p:nvSpPr>
        <p:spPr>
          <a:xfrm>
            <a:off x="7954503" y="2328086"/>
            <a:ext cx="2996269" cy="738664"/>
          </a:xfrm>
          <a:prstGeom prst="rect">
            <a:avLst/>
          </a:prstGeom>
          <a:noFill/>
        </p:spPr>
        <p:txBody>
          <a:bodyPr wrap="none" rtlCol="0">
            <a:spAutoFit/>
          </a:bodyPr>
          <a:lstStyle/>
          <a:p>
            <a:r>
              <a:rPr lang="en-BE" sz="1400" dirty="0">
                <a:latin typeface="Futura Book" panose="020B0602020204020303" pitchFamily="34" charset="-79"/>
                <a:cs typeface="Futura Book" panose="020B0602020204020303" pitchFamily="34" charset="-79"/>
              </a:rPr>
              <a:t>Non-members: 21% </a:t>
            </a:r>
            <a:r>
              <a:rPr lang="en-GB" sz="1400" dirty="0">
                <a:latin typeface="Futura Book" panose="020B0602020204020303" pitchFamily="34" charset="-79"/>
                <a:cs typeface="Futura Book" panose="020B0602020204020303" pitchFamily="34" charset="-79"/>
              </a:rPr>
              <a:t>use</a:t>
            </a:r>
            <a:r>
              <a:rPr lang="en-BE" sz="1400" dirty="0">
                <a:latin typeface="Futura Book" panose="020B0602020204020303" pitchFamily="34" charset="-79"/>
                <a:cs typeface="Futura Book" panose="020B0602020204020303" pitchFamily="34" charset="-79"/>
              </a:rPr>
              <a:t> it off-peak </a:t>
            </a:r>
          </a:p>
          <a:p>
            <a:r>
              <a:rPr lang="en-BE" sz="1400" dirty="0">
                <a:latin typeface="Futura Book" panose="020B0602020204020303" pitchFamily="34" charset="-79"/>
                <a:cs typeface="Futura Book" panose="020B0602020204020303" pitchFamily="34" charset="-79"/>
              </a:rPr>
              <a:t>EC members: 4</a:t>
            </a:r>
            <a:r>
              <a:rPr lang="en-US" sz="1400" dirty="0">
                <a:latin typeface="Futura Book" panose="020B0602020204020303" pitchFamily="34" charset="-79"/>
                <a:cs typeface="Futura Book" panose="020B0602020204020303" pitchFamily="34" charset="-79"/>
              </a:rPr>
              <a:t>4</a:t>
            </a:r>
            <a:r>
              <a:rPr lang="en-BE" sz="1400" dirty="0">
                <a:latin typeface="Futura Book" panose="020B0602020204020303" pitchFamily="34" charset="-79"/>
                <a:cs typeface="Futura Book" panose="020B0602020204020303" pitchFamily="34" charset="-79"/>
              </a:rPr>
              <a:t>% use it off-peak</a:t>
            </a:r>
            <a:endParaRPr lang="en-US" sz="1400" dirty="0">
              <a:latin typeface="Futura Book" panose="020B0602020204020303" pitchFamily="34" charset="-79"/>
              <a:cs typeface="Futura Book" panose="020B0602020204020303" pitchFamily="34" charset="-79"/>
            </a:endParaRPr>
          </a:p>
          <a:p>
            <a:r>
              <a:rPr lang="en-US" sz="1400" dirty="0">
                <a:latin typeface="Futura Book" panose="020B0602020204020303" pitchFamily="34" charset="-79"/>
                <a:cs typeface="Futura Book" panose="020B0602020204020303" pitchFamily="34" charset="-79"/>
              </a:rPr>
              <a:t>(p=0.055)</a:t>
            </a:r>
          </a:p>
        </p:txBody>
      </p:sp>
      <p:sp>
        <p:nvSpPr>
          <p:cNvPr id="6" name="Titel 1">
            <a:extLst>
              <a:ext uri="{FF2B5EF4-FFF2-40B4-BE49-F238E27FC236}">
                <a16:creationId xmlns:a16="http://schemas.microsoft.com/office/drawing/2014/main" id="{CF069D24-FE5B-DA24-9AF1-FBEC6F07CBDC}"/>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196670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90BC-5A24-5C8B-AFC6-EB164DFFA570}"/>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ECB04312-640D-5854-AA85-6DD87841E812}"/>
              </a:ext>
            </a:extLst>
          </p:cNvPr>
          <p:cNvSpPr txBox="1">
            <a:spLocks/>
          </p:cNvSpPr>
          <p:nvPr/>
        </p:nvSpPr>
        <p:spPr>
          <a:xfrm>
            <a:off x="1100379" y="1441342"/>
            <a:ext cx="10166889" cy="435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i="1" dirty="0">
                <a:latin typeface="Futura Book" panose="020B0602020204020303" pitchFamily="34" charset="-79"/>
                <a:cs typeface="Futura Book" panose="020B0602020204020303" pitchFamily="34" charset="-79"/>
              </a:rPr>
              <a:t>2.c. Does this adjustment differ depending on the type of appliance being used?</a:t>
            </a:r>
          </a:p>
          <a:p>
            <a:pPr marL="0" indent="0">
              <a:lnSpc>
                <a:spcPct val="100000"/>
              </a:lnSpc>
              <a:buNone/>
            </a:pPr>
            <a:endParaRPr lang="en-GB" sz="1600" i="1" dirty="0">
              <a:latin typeface="Futura Book" panose="020B0602020204020303" pitchFamily="34" charset="-79"/>
              <a:cs typeface="Futura Book" panose="020B0602020204020303" pitchFamily="34" charset="-79"/>
            </a:endParaRPr>
          </a:p>
          <a:p>
            <a:pPr>
              <a:lnSpc>
                <a:spcPct val="100000"/>
              </a:lnSpc>
              <a:buFont typeface="+mj-lt"/>
              <a:buAutoNum type="arabicPeriod"/>
            </a:pPr>
            <a:endParaRPr lang="en-GB" sz="1600" dirty="0">
              <a:latin typeface="Futura Book" panose="020B0602020204020303" pitchFamily="34" charset="-79"/>
              <a:cs typeface="Futura Book" panose="020B0602020204020303" pitchFamily="34" charset="-79"/>
            </a:endParaRPr>
          </a:p>
          <a:p>
            <a:pPr marL="0" indent="0" algn="just">
              <a:lnSpc>
                <a:spcPct val="10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sp>
        <p:nvSpPr>
          <p:cNvPr id="18" name="TextBox 17">
            <a:extLst>
              <a:ext uri="{FF2B5EF4-FFF2-40B4-BE49-F238E27FC236}">
                <a16:creationId xmlns:a16="http://schemas.microsoft.com/office/drawing/2014/main" id="{14602617-C264-4F0C-6A27-B4E934C99237}"/>
              </a:ext>
            </a:extLst>
          </p:cNvPr>
          <p:cNvSpPr txBox="1"/>
          <p:nvPr/>
        </p:nvSpPr>
        <p:spPr>
          <a:xfrm>
            <a:off x="9761728" y="6568186"/>
            <a:ext cx="1505540" cy="230832"/>
          </a:xfrm>
          <a:prstGeom prst="rect">
            <a:avLst/>
          </a:prstGeom>
          <a:noFill/>
        </p:spPr>
        <p:txBody>
          <a:bodyPr wrap="none" rtlCol="0">
            <a:spAutoFit/>
          </a:bodyPr>
          <a:lstStyle/>
          <a:p>
            <a:r>
              <a:rPr lang="en-GB" sz="900"/>
              <a:t>Icons from the Noun Project</a:t>
            </a:r>
            <a:endParaRPr lang="en-BE" sz="900"/>
          </a:p>
        </p:txBody>
      </p:sp>
      <p:grpSp>
        <p:nvGrpSpPr>
          <p:cNvPr id="39" name="Group 38">
            <a:extLst>
              <a:ext uri="{FF2B5EF4-FFF2-40B4-BE49-F238E27FC236}">
                <a16:creationId xmlns:a16="http://schemas.microsoft.com/office/drawing/2014/main" id="{7C2971DD-497B-EA40-0828-2BECE6D65B39}"/>
              </a:ext>
            </a:extLst>
          </p:cNvPr>
          <p:cNvGrpSpPr/>
          <p:nvPr/>
        </p:nvGrpSpPr>
        <p:grpSpPr>
          <a:xfrm>
            <a:off x="3893936" y="4617874"/>
            <a:ext cx="1233543" cy="1617763"/>
            <a:chOff x="8240124" y="4671199"/>
            <a:chExt cx="1233543" cy="1617763"/>
          </a:xfrm>
        </p:grpSpPr>
        <p:sp>
          <p:nvSpPr>
            <p:cNvPr id="34" name="TextBox 33">
              <a:extLst>
                <a:ext uri="{FF2B5EF4-FFF2-40B4-BE49-F238E27FC236}">
                  <a16:creationId xmlns:a16="http://schemas.microsoft.com/office/drawing/2014/main" id="{6B586416-5E09-D759-85FF-BC4279FEE60E}"/>
                </a:ext>
              </a:extLst>
            </p:cNvPr>
            <p:cNvSpPr txBox="1"/>
            <p:nvPr/>
          </p:nvSpPr>
          <p:spPr>
            <a:xfrm>
              <a:off x="8240124" y="5950408"/>
              <a:ext cx="1233543" cy="338554"/>
            </a:xfrm>
            <a:prstGeom prst="rect">
              <a:avLst/>
            </a:prstGeom>
            <a:noFill/>
          </p:spPr>
          <p:txBody>
            <a:bodyPr wrap="none" rtlCol="0">
              <a:spAutoFit/>
            </a:bodyPr>
            <a:lstStyle/>
            <a:p>
              <a:pPr algn="ctr"/>
              <a:r>
                <a:rPr lang="nl-BE" sz="1600">
                  <a:latin typeface="Futura Book" panose="020B0602020204020303" pitchFamily="34" charset="-79"/>
                  <a:cs typeface="Futura Book" panose="020B0602020204020303" pitchFamily="34" charset="-79"/>
                </a:rPr>
                <a:t>EV charger</a:t>
              </a:r>
              <a:endParaRPr lang="en-BE" sz="1600">
                <a:latin typeface="Futura Book" panose="020B0602020204020303" pitchFamily="34" charset="-79"/>
                <a:cs typeface="Futura Book" panose="020B0602020204020303" pitchFamily="34" charset="-79"/>
              </a:endParaRPr>
            </a:p>
          </p:txBody>
        </p:sp>
        <p:pic>
          <p:nvPicPr>
            <p:cNvPr id="37" name="Picture 36" descr="A black and white line drawing of a plug and a lightning bolt&#10;&#10;AI-generated content may be incorrect.">
              <a:extLst>
                <a:ext uri="{FF2B5EF4-FFF2-40B4-BE49-F238E27FC236}">
                  <a16:creationId xmlns:a16="http://schemas.microsoft.com/office/drawing/2014/main" id="{4AFC3C92-37E4-D618-36CF-0B510C49BC4E}"/>
                </a:ext>
              </a:extLst>
            </p:cNvPr>
            <p:cNvPicPr>
              <a:picLocks noChangeAspect="1"/>
            </p:cNvPicPr>
            <p:nvPr/>
          </p:nvPicPr>
          <p:blipFill>
            <a:blip r:embed="rId3"/>
            <a:stretch>
              <a:fillRect/>
            </a:stretch>
          </p:blipFill>
          <p:spPr>
            <a:xfrm>
              <a:off x="8391947" y="4671199"/>
              <a:ext cx="929899" cy="1247772"/>
            </a:xfrm>
            <a:prstGeom prst="rect">
              <a:avLst/>
            </a:prstGeom>
          </p:spPr>
        </p:pic>
      </p:grpSp>
      <p:grpSp>
        <p:nvGrpSpPr>
          <p:cNvPr id="20" name="Group 19">
            <a:extLst>
              <a:ext uri="{FF2B5EF4-FFF2-40B4-BE49-F238E27FC236}">
                <a16:creationId xmlns:a16="http://schemas.microsoft.com/office/drawing/2014/main" id="{7487B59A-0C62-45BB-838D-CB48CECB7E5A}"/>
              </a:ext>
            </a:extLst>
          </p:cNvPr>
          <p:cNvGrpSpPr/>
          <p:nvPr/>
        </p:nvGrpSpPr>
        <p:grpSpPr>
          <a:xfrm>
            <a:off x="6374218" y="2521896"/>
            <a:ext cx="1580285" cy="1495804"/>
            <a:chOff x="4131485" y="2681207"/>
            <a:chExt cx="1580285" cy="1495804"/>
          </a:xfrm>
        </p:grpSpPr>
        <p:pic>
          <p:nvPicPr>
            <p:cNvPr id="21" name="Picture 20" descr="A black and white icon of a computer&#10;&#10;AI-generated content may be incorrect.">
              <a:extLst>
                <a:ext uri="{FF2B5EF4-FFF2-40B4-BE49-F238E27FC236}">
                  <a16:creationId xmlns:a16="http://schemas.microsoft.com/office/drawing/2014/main" id="{2AD7A755-DAF7-4549-9131-AC9DE4C66CB6}"/>
                </a:ext>
              </a:extLst>
            </p:cNvPr>
            <p:cNvPicPr>
              <a:picLocks noChangeAspect="1"/>
            </p:cNvPicPr>
            <p:nvPr/>
          </p:nvPicPr>
          <p:blipFill>
            <a:blip r:embed="rId4"/>
            <a:stretch>
              <a:fillRect/>
            </a:stretch>
          </p:blipFill>
          <p:spPr>
            <a:xfrm>
              <a:off x="4131485" y="2681207"/>
              <a:ext cx="1580285" cy="1146874"/>
            </a:xfrm>
            <a:prstGeom prst="rect">
              <a:avLst/>
            </a:prstGeom>
          </p:spPr>
        </p:pic>
        <p:sp>
          <p:nvSpPr>
            <p:cNvPr id="22" name="TextBox 21">
              <a:extLst>
                <a:ext uri="{FF2B5EF4-FFF2-40B4-BE49-F238E27FC236}">
                  <a16:creationId xmlns:a16="http://schemas.microsoft.com/office/drawing/2014/main" id="{B0AAC4EF-1954-40D7-8882-3F61B371CBFB}"/>
                </a:ext>
              </a:extLst>
            </p:cNvPr>
            <p:cNvSpPr txBox="1"/>
            <p:nvPr/>
          </p:nvSpPr>
          <p:spPr>
            <a:xfrm>
              <a:off x="4728956" y="3838457"/>
              <a:ext cx="473976" cy="338554"/>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AC</a:t>
              </a:r>
            </a:p>
          </p:txBody>
        </p:sp>
      </p:grpSp>
      <p:grpSp>
        <p:nvGrpSpPr>
          <p:cNvPr id="26" name="Group 25">
            <a:extLst>
              <a:ext uri="{FF2B5EF4-FFF2-40B4-BE49-F238E27FC236}">
                <a16:creationId xmlns:a16="http://schemas.microsoft.com/office/drawing/2014/main" id="{63894F4D-D7FE-473E-B195-8334CD7FCF9D}"/>
              </a:ext>
            </a:extLst>
          </p:cNvPr>
          <p:cNvGrpSpPr/>
          <p:nvPr/>
        </p:nvGrpSpPr>
        <p:grpSpPr>
          <a:xfrm>
            <a:off x="1045099" y="2249260"/>
            <a:ext cx="1838581" cy="1703487"/>
            <a:chOff x="1133096" y="2447440"/>
            <a:chExt cx="1838581" cy="1703487"/>
          </a:xfrm>
        </p:grpSpPr>
        <p:pic>
          <p:nvPicPr>
            <p:cNvPr id="27" name="Picture 26" descr="A washing machine and a basket&#10;&#10;AI-generated content may be incorrect.">
              <a:extLst>
                <a:ext uri="{FF2B5EF4-FFF2-40B4-BE49-F238E27FC236}">
                  <a16:creationId xmlns:a16="http://schemas.microsoft.com/office/drawing/2014/main" id="{612DF492-A0FD-4607-A1B4-2902037E448D}"/>
                </a:ext>
              </a:extLst>
            </p:cNvPr>
            <p:cNvPicPr>
              <a:picLocks noChangeAspect="1"/>
            </p:cNvPicPr>
            <p:nvPr/>
          </p:nvPicPr>
          <p:blipFill>
            <a:blip r:embed="rId5"/>
            <a:stretch>
              <a:fillRect/>
            </a:stretch>
          </p:blipFill>
          <p:spPr>
            <a:xfrm>
              <a:off x="1425844" y="2447440"/>
              <a:ext cx="1380641" cy="1380641"/>
            </a:xfrm>
            <a:prstGeom prst="rect">
              <a:avLst/>
            </a:prstGeom>
          </p:spPr>
        </p:pic>
        <p:sp>
          <p:nvSpPr>
            <p:cNvPr id="28" name="TextBox 27">
              <a:extLst>
                <a:ext uri="{FF2B5EF4-FFF2-40B4-BE49-F238E27FC236}">
                  <a16:creationId xmlns:a16="http://schemas.microsoft.com/office/drawing/2014/main" id="{320BE044-99C2-4104-A57F-C0EFC1C913ED}"/>
                </a:ext>
              </a:extLst>
            </p:cNvPr>
            <p:cNvSpPr txBox="1"/>
            <p:nvPr/>
          </p:nvSpPr>
          <p:spPr>
            <a:xfrm>
              <a:off x="1133096" y="3812373"/>
              <a:ext cx="1838581" cy="338554"/>
            </a:xfrm>
            <a:prstGeom prst="rect">
              <a:avLst/>
            </a:prstGeom>
            <a:noFill/>
          </p:spPr>
          <p:txBody>
            <a:bodyPr wrap="none" rtlCol="0">
              <a:spAutoFit/>
            </a:bodyPr>
            <a:lstStyle/>
            <a:p>
              <a:pPr algn="ctr"/>
              <a:r>
                <a:rPr lang="en-BE" sz="1600">
                  <a:latin typeface="Futura Book" panose="020B0602020204020303" pitchFamily="34" charset="-79"/>
                  <a:cs typeface="Futura Book" panose="020B0602020204020303" pitchFamily="34" charset="-79"/>
                </a:rPr>
                <a:t>Washing machine</a:t>
              </a:r>
            </a:p>
          </p:txBody>
        </p:sp>
      </p:grpSp>
      <p:sp>
        <p:nvSpPr>
          <p:cNvPr id="29" name="TextBox 28">
            <a:extLst>
              <a:ext uri="{FF2B5EF4-FFF2-40B4-BE49-F238E27FC236}">
                <a16:creationId xmlns:a16="http://schemas.microsoft.com/office/drawing/2014/main" id="{9BFF4803-73A2-4EF7-9ECE-82DAFED2E42A}"/>
              </a:ext>
            </a:extLst>
          </p:cNvPr>
          <p:cNvSpPr txBox="1"/>
          <p:nvPr/>
        </p:nvSpPr>
        <p:spPr>
          <a:xfrm>
            <a:off x="2706886" y="2352576"/>
            <a:ext cx="2999539" cy="738664"/>
          </a:xfrm>
          <a:prstGeom prst="rect">
            <a:avLst/>
          </a:prstGeom>
          <a:noFill/>
        </p:spPr>
        <p:txBody>
          <a:bodyPr wrap="none" rtlCol="0">
            <a:spAutoFit/>
          </a:bodyPr>
          <a:lstStyle/>
          <a:p>
            <a:r>
              <a:rPr lang="en-BE" sz="1400" dirty="0">
                <a:latin typeface="Futura Book" panose="020B0602020204020303" pitchFamily="34" charset="-79"/>
                <a:cs typeface="Futura Book" panose="020B0602020204020303" pitchFamily="34" charset="-79"/>
              </a:rPr>
              <a:t>Non-members: 55% </a:t>
            </a:r>
            <a:r>
              <a:rPr lang="en-GB" sz="1400" dirty="0">
                <a:latin typeface="Futura Book" panose="020B0602020204020303" pitchFamily="34" charset="-79"/>
                <a:cs typeface="Futura Book" panose="020B0602020204020303" pitchFamily="34" charset="-79"/>
              </a:rPr>
              <a:t>use</a:t>
            </a:r>
            <a:r>
              <a:rPr lang="en-BE" sz="1400" dirty="0">
                <a:latin typeface="Futura Book" panose="020B0602020204020303" pitchFamily="34" charset="-79"/>
                <a:cs typeface="Futura Book" panose="020B0602020204020303" pitchFamily="34" charset="-79"/>
              </a:rPr>
              <a:t> it off-peak </a:t>
            </a:r>
          </a:p>
          <a:p>
            <a:r>
              <a:rPr lang="en-BE" sz="1400" dirty="0">
                <a:latin typeface="Futura Book" panose="020B0602020204020303" pitchFamily="34" charset="-79"/>
                <a:cs typeface="Futura Book" panose="020B0602020204020303" pitchFamily="34" charset="-79"/>
              </a:rPr>
              <a:t>EC members: 67% use it off-peak</a:t>
            </a:r>
            <a:endParaRPr lang="en-US" sz="1400" dirty="0">
              <a:latin typeface="Futura Book" panose="020B0602020204020303" pitchFamily="34" charset="-79"/>
              <a:cs typeface="Futura Book" panose="020B0602020204020303" pitchFamily="34" charset="-79"/>
            </a:endParaRPr>
          </a:p>
          <a:p>
            <a:r>
              <a:rPr lang="en-US" sz="1400" dirty="0">
                <a:latin typeface="Futura Book" panose="020B0602020204020303" pitchFamily="34" charset="-79"/>
                <a:cs typeface="Futura Book" panose="020B0602020204020303" pitchFamily="34" charset="-79"/>
              </a:rPr>
              <a:t>(p=0.052)</a:t>
            </a:r>
          </a:p>
        </p:txBody>
      </p:sp>
      <p:sp>
        <p:nvSpPr>
          <p:cNvPr id="31" name="TextBox 30">
            <a:extLst>
              <a:ext uri="{FF2B5EF4-FFF2-40B4-BE49-F238E27FC236}">
                <a16:creationId xmlns:a16="http://schemas.microsoft.com/office/drawing/2014/main" id="{0D048943-46E3-4286-A85C-C6F7535507F5}"/>
              </a:ext>
            </a:extLst>
          </p:cNvPr>
          <p:cNvSpPr txBox="1"/>
          <p:nvPr/>
        </p:nvSpPr>
        <p:spPr>
          <a:xfrm>
            <a:off x="7954503" y="2328086"/>
            <a:ext cx="2996269" cy="738664"/>
          </a:xfrm>
          <a:prstGeom prst="rect">
            <a:avLst/>
          </a:prstGeom>
          <a:noFill/>
        </p:spPr>
        <p:txBody>
          <a:bodyPr wrap="none" rtlCol="0">
            <a:spAutoFit/>
          </a:bodyPr>
          <a:lstStyle/>
          <a:p>
            <a:r>
              <a:rPr lang="en-BE" sz="1400" dirty="0">
                <a:latin typeface="Futura Book" panose="020B0602020204020303" pitchFamily="34" charset="-79"/>
                <a:cs typeface="Futura Book" panose="020B0602020204020303" pitchFamily="34" charset="-79"/>
              </a:rPr>
              <a:t>Non-members: 21% </a:t>
            </a:r>
            <a:r>
              <a:rPr lang="en-GB" sz="1400" dirty="0">
                <a:latin typeface="Futura Book" panose="020B0602020204020303" pitchFamily="34" charset="-79"/>
                <a:cs typeface="Futura Book" panose="020B0602020204020303" pitchFamily="34" charset="-79"/>
              </a:rPr>
              <a:t>use</a:t>
            </a:r>
            <a:r>
              <a:rPr lang="en-BE" sz="1400" dirty="0">
                <a:latin typeface="Futura Book" panose="020B0602020204020303" pitchFamily="34" charset="-79"/>
                <a:cs typeface="Futura Book" panose="020B0602020204020303" pitchFamily="34" charset="-79"/>
              </a:rPr>
              <a:t> it off-peak </a:t>
            </a:r>
          </a:p>
          <a:p>
            <a:r>
              <a:rPr lang="en-BE" sz="1400" dirty="0">
                <a:latin typeface="Futura Book" panose="020B0602020204020303" pitchFamily="34" charset="-79"/>
                <a:cs typeface="Futura Book" panose="020B0602020204020303" pitchFamily="34" charset="-79"/>
              </a:rPr>
              <a:t>EC members: 4</a:t>
            </a:r>
            <a:r>
              <a:rPr lang="en-US" sz="1400" dirty="0">
                <a:latin typeface="Futura Book" panose="020B0602020204020303" pitchFamily="34" charset="-79"/>
                <a:cs typeface="Futura Book" panose="020B0602020204020303" pitchFamily="34" charset="-79"/>
              </a:rPr>
              <a:t>4</a:t>
            </a:r>
            <a:r>
              <a:rPr lang="en-BE" sz="1400" dirty="0">
                <a:latin typeface="Futura Book" panose="020B0602020204020303" pitchFamily="34" charset="-79"/>
                <a:cs typeface="Futura Book" panose="020B0602020204020303" pitchFamily="34" charset="-79"/>
              </a:rPr>
              <a:t>% use it off-peak</a:t>
            </a:r>
            <a:endParaRPr lang="en-US" sz="1400" dirty="0">
              <a:latin typeface="Futura Book" panose="020B0602020204020303" pitchFamily="34" charset="-79"/>
              <a:cs typeface="Futura Book" panose="020B0602020204020303" pitchFamily="34" charset="-79"/>
            </a:endParaRPr>
          </a:p>
          <a:p>
            <a:r>
              <a:rPr lang="en-US" sz="1400" dirty="0">
                <a:latin typeface="Futura Book" panose="020B0602020204020303" pitchFamily="34" charset="-79"/>
                <a:cs typeface="Futura Book" panose="020B0602020204020303" pitchFamily="34" charset="-79"/>
              </a:rPr>
              <a:t>(p=0.055)</a:t>
            </a:r>
          </a:p>
        </p:txBody>
      </p:sp>
      <p:sp>
        <p:nvSpPr>
          <p:cNvPr id="32" name="TextBox 31">
            <a:extLst>
              <a:ext uri="{FF2B5EF4-FFF2-40B4-BE49-F238E27FC236}">
                <a16:creationId xmlns:a16="http://schemas.microsoft.com/office/drawing/2014/main" id="{996ED5F2-58D6-456A-9388-EDFB33BE928E}"/>
              </a:ext>
            </a:extLst>
          </p:cNvPr>
          <p:cNvSpPr txBox="1"/>
          <p:nvPr/>
        </p:nvSpPr>
        <p:spPr>
          <a:xfrm>
            <a:off x="5110634" y="4773330"/>
            <a:ext cx="2999539" cy="738664"/>
          </a:xfrm>
          <a:prstGeom prst="rect">
            <a:avLst/>
          </a:prstGeom>
          <a:noFill/>
        </p:spPr>
        <p:txBody>
          <a:bodyPr wrap="none" rtlCol="0">
            <a:spAutoFit/>
          </a:bodyPr>
          <a:lstStyle/>
          <a:p>
            <a:r>
              <a:rPr lang="en-BE" sz="1400" dirty="0">
                <a:latin typeface="Futura Book" panose="020B0602020204020303" pitchFamily="34" charset="-79"/>
                <a:cs typeface="Futura Book" panose="020B0602020204020303" pitchFamily="34" charset="-79"/>
              </a:rPr>
              <a:t>Non-members: </a:t>
            </a:r>
            <a:r>
              <a:rPr lang="en-US" sz="1400" dirty="0">
                <a:latin typeface="Futura Book" panose="020B0602020204020303" pitchFamily="34" charset="-79"/>
                <a:cs typeface="Futura Book" panose="020B0602020204020303" pitchFamily="34" charset="-79"/>
              </a:rPr>
              <a:t>75</a:t>
            </a:r>
            <a:r>
              <a:rPr lang="en-BE" sz="1400" dirty="0">
                <a:latin typeface="Futura Book" panose="020B0602020204020303" pitchFamily="34" charset="-79"/>
                <a:cs typeface="Futura Book" panose="020B0602020204020303" pitchFamily="34" charset="-79"/>
              </a:rPr>
              <a:t>% </a:t>
            </a:r>
            <a:r>
              <a:rPr lang="en-GB" sz="1400" dirty="0">
                <a:latin typeface="Futura Book" panose="020B0602020204020303" pitchFamily="34" charset="-79"/>
                <a:cs typeface="Futura Book" panose="020B0602020204020303" pitchFamily="34" charset="-79"/>
              </a:rPr>
              <a:t>use</a:t>
            </a:r>
            <a:r>
              <a:rPr lang="en-BE" sz="1400" dirty="0">
                <a:latin typeface="Futura Book" panose="020B0602020204020303" pitchFamily="34" charset="-79"/>
                <a:cs typeface="Futura Book" panose="020B0602020204020303" pitchFamily="34" charset="-79"/>
              </a:rPr>
              <a:t> it off-peak </a:t>
            </a:r>
          </a:p>
          <a:p>
            <a:r>
              <a:rPr lang="en-BE" sz="1400" dirty="0">
                <a:latin typeface="Futura Book" panose="020B0602020204020303" pitchFamily="34" charset="-79"/>
                <a:cs typeface="Futura Book" panose="020B0602020204020303" pitchFamily="34" charset="-79"/>
              </a:rPr>
              <a:t>EC members: </a:t>
            </a:r>
            <a:r>
              <a:rPr lang="en-US" sz="1400" dirty="0">
                <a:latin typeface="Futura Book" panose="020B0602020204020303" pitchFamily="34" charset="-79"/>
                <a:cs typeface="Futura Book" panose="020B0602020204020303" pitchFamily="34" charset="-79"/>
              </a:rPr>
              <a:t>83</a:t>
            </a:r>
            <a:r>
              <a:rPr lang="en-BE" sz="1400" dirty="0">
                <a:latin typeface="Futura Book" panose="020B0602020204020303" pitchFamily="34" charset="-79"/>
                <a:cs typeface="Futura Book" panose="020B0602020204020303" pitchFamily="34" charset="-79"/>
              </a:rPr>
              <a:t>% use it off-peak</a:t>
            </a:r>
            <a:endParaRPr lang="en-US" sz="1400" dirty="0">
              <a:latin typeface="Futura Book" panose="020B0602020204020303" pitchFamily="34" charset="-79"/>
              <a:cs typeface="Futura Book" panose="020B0602020204020303" pitchFamily="34" charset="-79"/>
            </a:endParaRPr>
          </a:p>
          <a:p>
            <a:r>
              <a:rPr lang="en-US" sz="1400" dirty="0">
                <a:latin typeface="Futura Book" panose="020B0602020204020303" pitchFamily="34" charset="-79"/>
                <a:cs typeface="Futura Book" panose="020B0602020204020303" pitchFamily="34" charset="-79"/>
              </a:rPr>
              <a:t>(p=0.419) – </a:t>
            </a:r>
            <a:r>
              <a:rPr lang="en-US" sz="1400" b="1" dirty="0">
                <a:solidFill>
                  <a:srgbClr val="C00000"/>
                </a:solidFill>
                <a:latin typeface="Futura Book" panose="020B0602020204020303" pitchFamily="34" charset="-79"/>
                <a:cs typeface="Futura Book" panose="020B0602020204020303" pitchFamily="34" charset="-79"/>
              </a:rPr>
              <a:t>may need more data</a:t>
            </a:r>
          </a:p>
        </p:txBody>
      </p:sp>
      <p:sp>
        <p:nvSpPr>
          <p:cNvPr id="4" name="Titel 1">
            <a:extLst>
              <a:ext uri="{FF2B5EF4-FFF2-40B4-BE49-F238E27FC236}">
                <a16:creationId xmlns:a16="http://schemas.microsoft.com/office/drawing/2014/main" id="{64B4676C-5C6E-1AEE-DF5F-FCE1D556E682}"/>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latin typeface="Futura" panose="020B0602020204020303" pitchFamily="34" charset="-79"/>
                <a:cs typeface="Futura" panose="020B0602020204020303" pitchFamily="34" charset="-79"/>
              </a:rPr>
              <a:t>Results</a:t>
            </a:r>
          </a:p>
        </p:txBody>
      </p:sp>
    </p:spTree>
    <p:extLst>
      <p:ext uri="{BB962C8B-B14F-4D97-AF65-F5344CB8AC3E}">
        <p14:creationId xmlns:p14="http://schemas.microsoft.com/office/powerpoint/2010/main" val="309351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2A612-C38C-3594-A8FD-284A1C33CA4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F557E2A-C8BE-FA3B-38FB-AB69A5A880B5}"/>
              </a:ext>
            </a:extLst>
          </p:cNvPr>
          <p:cNvSpPr txBox="1"/>
          <p:nvPr/>
        </p:nvSpPr>
        <p:spPr>
          <a:xfrm>
            <a:off x="167640" y="2893452"/>
            <a:ext cx="1185672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5000" b="0" i="0" kern="1200" dirty="0">
                <a:solidFill>
                  <a:schemeClr val="bg1"/>
                </a:solidFill>
                <a:effectLst/>
                <a:latin typeface="Futura Medium" panose="020B0602020204020303" pitchFamily="34" charset="-79"/>
                <a:ea typeface="+mn-ea"/>
                <a:cs typeface="Futura Medium" panose="020B0602020204020303" pitchFamily="34" charset="-79"/>
              </a:rPr>
              <a:t>CONCLUSION</a:t>
            </a:r>
          </a:p>
          <a:p>
            <a:pPr algn="ctr"/>
            <a:endParaRPr lang="nl-BE" sz="2000" b="0" i="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78344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2E4B-F67C-C161-B46F-4CFBB3B49A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4A1A3F-E8EB-B506-ADC2-97F143D07299}"/>
              </a:ext>
            </a:extLst>
          </p:cNvPr>
          <p:cNvSpPr txBox="1">
            <a:spLocks/>
          </p:cNvSpPr>
          <p:nvPr/>
        </p:nvSpPr>
        <p:spPr>
          <a:xfrm>
            <a:off x="598929" y="578031"/>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Conclusion</a:t>
            </a:r>
          </a:p>
        </p:txBody>
      </p:sp>
      <p:sp>
        <p:nvSpPr>
          <p:cNvPr id="3" name="Ondertitel 2">
            <a:extLst>
              <a:ext uri="{FF2B5EF4-FFF2-40B4-BE49-F238E27FC236}">
                <a16:creationId xmlns:a16="http://schemas.microsoft.com/office/drawing/2014/main" id="{F5F1E523-453C-3B2F-14F0-C9C5429AFAB7}"/>
              </a:ext>
            </a:extLst>
          </p:cNvPr>
          <p:cNvSpPr txBox="1">
            <a:spLocks/>
          </p:cNvSpPr>
          <p:nvPr/>
        </p:nvSpPr>
        <p:spPr>
          <a:xfrm>
            <a:off x="598929" y="1283916"/>
            <a:ext cx="10762178" cy="4996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BE" sz="1800" b="1" dirty="0"/>
              <a:t>👥💰🌱</a:t>
            </a:r>
            <a:r>
              <a:rPr lang="en-GB" sz="1800" dirty="0">
                <a:latin typeface="Futura Book" panose="020B0602020204020303" pitchFamily="34" charset="-79"/>
                <a:cs typeface="Futura Book" panose="020B0602020204020303" pitchFamily="34" charset="-79"/>
              </a:rPr>
              <a:t>What </a:t>
            </a:r>
            <a:r>
              <a:rPr lang="en-GB" sz="1800" b="1" dirty="0">
                <a:latin typeface="Futura Book" panose="020B0602020204020303" pitchFamily="34" charset="-79"/>
                <a:cs typeface="Futura Book" panose="020B0602020204020303" pitchFamily="34" charset="-79"/>
              </a:rPr>
              <a:t>motivations</a:t>
            </a:r>
            <a:r>
              <a:rPr lang="en-GB" sz="1800" dirty="0">
                <a:latin typeface="Futura Book" panose="020B0602020204020303" pitchFamily="34" charset="-79"/>
                <a:cs typeface="Futura Book" panose="020B0602020204020303" pitchFamily="34" charset="-79"/>
              </a:rPr>
              <a:t> (e.g., social, financial, environmental) for joining energy communities are most important?</a:t>
            </a:r>
          </a:p>
          <a:p>
            <a:pPr marL="0" indent="0">
              <a:lnSpc>
                <a:spcPct val="100000"/>
              </a:lnSpc>
              <a:buNone/>
            </a:pPr>
            <a:endParaRPr lang="en-GB" sz="1800" dirty="0">
              <a:latin typeface="Futura Book" panose="020B0602020204020303" pitchFamily="34" charset="-79"/>
              <a:cs typeface="Futura Book" panose="020B0602020204020303" pitchFamily="34" charset="-79"/>
            </a:endParaRP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Top tier: environmental goals most important</a:t>
            </a: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Mid tier: energy independence, financial gains, and optimizing solar-energy use</a:t>
            </a: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Bottom tier: Technology access and community values</a:t>
            </a:r>
          </a:p>
          <a:p>
            <a:pPr>
              <a:lnSpc>
                <a:spcPct val="100000"/>
              </a:lnSpc>
              <a:buFont typeface="Wingdings" panose="05000000000000000000" pitchFamily="2" charset="2"/>
              <a:buChar char="Ø"/>
            </a:pPr>
            <a:endParaRPr lang="en-GB" sz="1800" dirty="0">
              <a:latin typeface="Futura Book" panose="020B0602020204020303" pitchFamily="34" charset="-79"/>
              <a:cs typeface="Futura Book" panose="020B0602020204020303" pitchFamily="34" charset="-79"/>
            </a:endParaRPr>
          </a:p>
          <a:p>
            <a:pPr marL="0" indent="0">
              <a:lnSpc>
                <a:spcPct val="100000"/>
              </a:lnSpc>
              <a:buNone/>
            </a:pPr>
            <a:r>
              <a:rPr lang="en-BE" sz="1800" b="1" dirty="0"/>
              <a:t>👥💰🌱</a:t>
            </a:r>
            <a:r>
              <a:rPr lang="en-GB" sz="1800" dirty="0">
                <a:latin typeface="Futura Book" panose="020B0602020204020303" pitchFamily="34" charset="-79"/>
                <a:cs typeface="Futura Book" panose="020B0602020204020303" pitchFamily="34" charset="-79"/>
              </a:rPr>
              <a:t>What </a:t>
            </a:r>
            <a:r>
              <a:rPr lang="en-GB" sz="1800" b="1" dirty="0">
                <a:latin typeface="Futura Book" panose="020B0602020204020303" pitchFamily="34" charset="-79"/>
                <a:cs typeface="Futura Book" panose="020B0602020204020303" pitchFamily="34" charset="-79"/>
              </a:rPr>
              <a:t>barriers</a:t>
            </a:r>
            <a:r>
              <a:rPr lang="en-GB" sz="1800" dirty="0">
                <a:latin typeface="Futura Book" panose="020B0602020204020303" pitchFamily="34" charset="-79"/>
                <a:cs typeface="Futura Book" panose="020B0602020204020303" pitchFamily="34" charset="-79"/>
              </a:rPr>
              <a:t> (e.g., social, financial, environmental) discourage individuals from joining energy communities?</a:t>
            </a:r>
          </a:p>
          <a:p>
            <a:pPr marL="0" indent="0">
              <a:lnSpc>
                <a:spcPct val="100000"/>
              </a:lnSpc>
              <a:buNone/>
            </a:pPr>
            <a:endParaRPr lang="en-GB" sz="1800" dirty="0">
              <a:latin typeface="Futura Book" panose="020B0602020204020303" pitchFamily="34" charset="-79"/>
              <a:cs typeface="Futura Book" panose="020B0602020204020303" pitchFamily="34" charset="-79"/>
            </a:endParaRP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Managing energy use independently</a:t>
            </a: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Complexity</a:t>
            </a: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Familiarity</a:t>
            </a:r>
          </a:p>
          <a:p>
            <a:pPr marL="0" indent="0">
              <a:lnSpc>
                <a:spcPct val="100000"/>
              </a:lnSpc>
              <a:buNone/>
            </a:pPr>
            <a:endParaRPr lang="en-GB" sz="1800" dirty="0">
              <a:latin typeface="Futura Book" panose="020B0602020204020303" pitchFamily="34" charset="-79"/>
              <a:cs typeface="Futura Book" panose="020B0602020204020303" pitchFamily="34" charset="-79"/>
            </a:endParaRPr>
          </a:p>
        </p:txBody>
      </p:sp>
      <p:sp>
        <p:nvSpPr>
          <p:cNvPr id="5" name="Ondertitel 2">
            <a:extLst>
              <a:ext uri="{FF2B5EF4-FFF2-40B4-BE49-F238E27FC236}">
                <a16:creationId xmlns:a16="http://schemas.microsoft.com/office/drawing/2014/main" id="{A81D8EB8-B412-4C78-808A-F288B30104CE}"/>
              </a:ext>
            </a:extLst>
          </p:cNvPr>
          <p:cNvSpPr txBox="1">
            <a:spLocks/>
          </p:cNvSpPr>
          <p:nvPr/>
        </p:nvSpPr>
        <p:spPr>
          <a:xfrm>
            <a:off x="5688563" y="4654956"/>
            <a:ext cx="3833197" cy="1294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1800" dirty="0">
              <a:latin typeface="Futura Book" panose="020B0602020204020303" pitchFamily="34" charset="-79"/>
              <a:cs typeface="Futura Book" panose="020B0602020204020303" pitchFamily="34" charset="-79"/>
            </a:endParaRP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Scepticism of financial benefits</a:t>
            </a:r>
          </a:p>
          <a:p>
            <a:pPr>
              <a:lnSpc>
                <a:spcPct val="10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Satisfaction with energy setup</a:t>
            </a:r>
          </a:p>
        </p:txBody>
      </p:sp>
    </p:spTree>
    <p:extLst>
      <p:ext uri="{BB962C8B-B14F-4D97-AF65-F5344CB8AC3E}">
        <p14:creationId xmlns:p14="http://schemas.microsoft.com/office/powerpoint/2010/main" val="234591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2E4B-F67C-C161-B46F-4CFBB3B49A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4A1A3F-E8EB-B506-ADC2-97F143D07299}"/>
              </a:ext>
            </a:extLst>
          </p:cNvPr>
          <p:cNvSpPr txBox="1">
            <a:spLocks/>
          </p:cNvSpPr>
          <p:nvPr/>
        </p:nvSpPr>
        <p:spPr>
          <a:xfrm>
            <a:off x="598929" y="1122545"/>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Conclusion</a:t>
            </a:r>
          </a:p>
        </p:txBody>
      </p:sp>
      <p:sp>
        <p:nvSpPr>
          <p:cNvPr id="3" name="Ondertitel 2">
            <a:extLst>
              <a:ext uri="{FF2B5EF4-FFF2-40B4-BE49-F238E27FC236}">
                <a16:creationId xmlns:a16="http://schemas.microsoft.com/office/drawing/2014/main" id="{F5F1E523-453C-3B2F-14F0-C9C5429AFAB7}"/>
              </a:ext>
            </a:extLst>
          </p:cNvPr>
          <p:cNvSpPr txBox="1">
            <a:spLocks/>
          </p:cNvSpPr>
          <p:nvPr/>
        </p:nvSpPr>
        <p:spPr>
          <a:xfrm>
            <a:off x="598929" y="1843354"/>
            <a:ext cx="10762178" cy="3998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BE" sz="1800" b="1" dirty="0"/>
              <a:t>⚡🔄🏠 </a:t>
            </a:r>
            <a:r>
              <a:rPr lang="en-GB" sz="1800" dirty="0">
                <a:latin typeface="Futura Book" panose="020B0602020204020303" pitchFamily="34" charset="-79"/>
                <a:cs typeface="Futura Book" panose="020B0602020204020303" pitchFamily="34" charset="-79"/>
              </a:rPr>
              <a:t>How does participation in energy-sharing networks influence individuals’ </a:t>
            </a:r>
            <a:r>
              <a:rPr lang="en-GB" sz="1800" b="1" dirty="0">
                <a:latin typeface="Futura Book" panose="020B0602020204020303" pitchFamily="34" charset="-79"/>
                <a:cs typeface="Futura Book" panose="020B0602020204020303" pitchFamily="34" charset="-79"/>
              </a:rPr>
              <a:t>strategies for optimizing reported self-consumption</a:t>
            </a:r>
            <a:r>
              <a:rPr lang="en-GB" sz="1800" dirty="0">
                <a:latin typeface="Futura Book" panose="020B0602020204020303" pitchFamily="34" charset="-79"/>
                <a:cs typeface="Futura Book" panose="020B0602020204020303" pitchFamily="34" charset="-79"/>
              </a:rPr>
              <a:t> compared to those managing energy use independently?</a:t>
            </a:r>
          </a:p>
          <a:p>
            <a:pPr>
              <a:lnSpc>
                <a:spcPct val="15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 Effect on self-consumption (solar PV) and off-peak usage of select appliances</a:t>
            </a:r>
          </a:p>
          <a:p>
            <a:pPr>
              <a:lnSpc>
                <a:spcPct val="150000"/>
              </a:lnSpc>
              <a:buFont typeface="Wingdings" panose="05000000000000000000" pitchFamily="2" charset="2"/>
              <a:buChar char="Ø"/>
            </a:pPr>
            <a:endParaRPr lang="en-GB" sz="1800" dirty="0">
              <a:latin typeface="Futura Book" panose="020B0602020204020303" pitchFamily="34" charset="-79"/>
              <a:cs typeface="Futura Book" panose="020B0602020204020303" pitchFamily="34" charset="-79"/>
            </a:endParaRPr>
          </a:p>
          <a:p>
            <a:pPr marL="0" indent="0">
              <a:lnSpc>
                <a:spcPct val="150000"/>
              </a:lnSpc>
              <a:buNone/>
            </a:pPr>
            <a:r>
              <a:rPr lang="en-BE" sz="1800" b="1" dirty="0"/>
              <a:t>⚡🔄🏠 </a:t>
            </a:r>
            <a:r>
              <a:rPr lang="en-GB" sz="1800" b="1" dirty="0">
                <a:latin typeface="Futura Book" panose="020B0602020204020303" pitchFamily="34" charset="-79"/>
                <a:cs typeface="Futura Book" panose="020B0602020204020303" pitchFamily="34" charset="-79"/>
              </a:rPr>
              <a:t>Policy suggestions </a:t>
            </a:r>
            <a:r>
              <a:rPr lang="en-GB" sz="1800" dirty="0">
                <a:latin typeface="Futura Book" panose="020B0602020204020303" pitchFamily="34" charset="-79"/>
                <a:cs typeface="Futura Book" panose="020B0602020204020303" pitchFamily="34" charset="-79"/>
              </a:rPr>
              <a:t>for increasing membership</a:t>
            </a:r>
          </a:p>
          <a:p>
            <a:pPr>
              <a:lnSpc>
                <a:spcPct val="150000"/>
              </a:lnSpc>
              <a:buFont typeface="Wingdings" panose="05000000000000000000" pitchFamily="2" charset="2"/>
              <a:buChar char="Ø"/>
            </a:pPr>
            <a:r>
              <a:rPr lang="en-GB" sz="1800" dirty="0">
                <a:latin typeface="Futura Book" panose="020B0602020204020303" pitchFamily="34" charset="-79"/>
                <a:cs typeface="Futura Book" panose="020B0602020204020303" pitchFamily="34" charset="-79"/>
              </a:rPr>
              <a:t>Raising awareness and a high interest in energy sharing suggest latent demand</a:t>
            </a:r>
          </a:p>
          <a:p>
            <a:pPr marL="0" indent="0" algn="just">
              <a:lnSpc>
                <a:spcPct val="150000"/>
              </a:lnSpc>
              <a:buFont typeface="Arial" panose="020B0604020202020204" pitchFamily="34" charset="0"/>
              <a:buNone/>
            </a:pPr>
            <a:endParaRPr lang="nl-BE" sz="1600" dirty="0">
              <a:latin typeface="Futura Book" panose="020B0602020204020303" pitchFamily="34" charset="-79"/>
              <a:cs typeface="Futura Book" panose="020B0602020204020303" pitchFamily="34" charset="-79"/>
            </a:endParaRPr>
          </a:p>
        </p:txBody>
      </p:sp>
    </p:spTree>
    <p:extLst>
      <p:ext uri="{BB962C8B-B14F-4D97-AF65-F5344CB8AC3E}">
        <p14:creationId xmlns:p14="http://schemas.microsoft.com/office/powerpoint/2010/main" val="4248093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449F2-06A0-BA2A-A3FD-5339AA0A03A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2E8D3FB-D0D6-811E-1D2A-1EAAC52B11F7}"/>
              </a:ext>
            </a:extLst>
          </p:cNvPr>
          <p:cNvSpPr txBox="1"/>
          <p:nvPr/>
        </p:nvSpPr>
        <p:spPr>
          <a:xfrm>
            <a:off x="167640" y="2893452"/>
            <a:ext cx="1185672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5000" b="0" i="0" kern="1200" dirty="0">
                <a:solidFill>
                  <a:schemeClr val="bg1"/>
                </a:solidFill>
                <a:effectLst/>
                <a:latin typeface="Futura Medium" panose="020B0602020204020303" pitchFamily="34" charset="-79"/>
                <a:ea typeface="+mn-ea"/>
                <a:cs typeface="Futura Medium" panose="020B0602020204020303" pitchFamily="34" charset="-79"/>
              </a:rPr>
              <a:t>WORKSHOP / DISCUSSION</a:t>
            </a:r>
          </a:p>
          <a:p>
            <a:pPr algn="ctr"/>
            <a:endParaRPr lang="nl-BE" sz="2000" b="0" i="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924150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4915-7AB1-25A1-12D1-D9B845ED25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FA6CA3-99F0-9339-4E0D-9CC2312951DC}"/>
              </a:ext>
            </a:extLst>
          </p:cNvPr>
          <p:cNvSpPr txBox="1">
            <a:spLocks/>
          </p:cNvSpPr>
          <p:nvPr/>
        </p:nvSpPr>
        <p:spPr>
          <a:xfrm>
            <a:off x="736715" y="700710"/>
            <a:ext cx="5089634" cy="417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Futura" panose="020B0602020204020303" pitchFamily="34" charset="-79"/>
                <a:cs typeface="Futura" panose="020B0602020204020303" pitchFamily="34" charset="-79"/>
              </a:rPr>
              <a:t>Task instructions</a:t>
            </a:r>
            <a:endParaRPr lang="nl-BE" sz="2400" b="1" dirty="0">
              <a:latin typeface="Futura" panose="020B0602020204020303" pitchFamily="34" charset="-79"/>
              <a:cs typeface="Futura" panose="020B0602020204020303" pitchFamily="34" charset="-79"/>
            </a:endParaRPr>
          </a:p>
        </p:txBody>
      </p:sp>
      <p:sp>
        <p:nvSpPr>
          <p:cNvPr id="3" name="Ondertitel 2">
            <a:extLst>
              <a:ext uri="{FF2B5EF4-FFF2-40B4-BE49-F238E27FC236}">
                <a16:creationId xmlns:a16="http://schemas.microsoft.com/office/drawing/2014/main" id="{31542BF6-35C1-5551-F685-3DFEDA96D8A5}"/>
              </a:ext>
            </a:extLst>
          </p:cNvPr>
          <p:cNvSpPr txBox="1">
            <a:spLocks/>
          </p:cNvSpPr>
          <p:nvPr/>
        </p:nvSpPr>
        <p:spPr>
          <a:xfrm>
            <a:off x="1100379" y="1441342"/>
            <a:ext cx="10027404" cy="4355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err="1">
                <a:latin typeface="Futura Book" panose="020B0602020204020303" pitchFamily="34" charset="-79"/>
                <a:cs typeface="Futura Book" panose="020B0602020204020303" pitchFamily="34" charset="-79"/>
              </a:rPr>
              <a:t>Mentimeter</a:t>
            </a:r>
            <a:r>
              <a:rPr lang="en-GB" sz="1600" dirty="0">
                <a:latin typeface="Futura Book" panose="020B0602020204020303" pitchFamily="34" charset="-79"/>
                <a:cs typeface="Futura Book" panose="020B0602020204020303" pitchFamily="34" charset="-79"/>
              </a:rPr>
              <a:t> questions about:</a:t>
            </a:r>
          </a:p>
          <a:p>
            <a:pPr marL="0" indent="0">
              <a:lnSpc>
                <a:spcPct val="100000"/>
              </a:lnSpc>
              <a:buNone/>
            </a:pPr>
            <a:r>
              <a:rPr lang="en-GB" sz="1600" dirty="0">
                <a:latin typeface="Futura Book" panose="020B0602020204020303" pitchFamily="34" charset="-79"/>
                <a:cs typeface="Futura Book" panose="020B0602020204020303" pitchFamily="34" charset="-79"/>
              </a:rPr>
              <a:t>	🔍 Survey reflections (motivations &amp; barriers)</a:t>
            </a:r>
          </a:p>
          <a:p>
            <a:pPr marL="0" indent="0">
              <a:lnSpc>
                <a:spcPct val="100000"/>
              </a:lnSpc>
              <a:buNone/>
            </a:pPr>
            <a:r>
              <a:rPr lang="en-GB" sz="1600" dirty="0">
                <a:latin typeface="Futura Book" panose="020B0602020204020303" pitchFamily="34" charset="-79"/>
                <a:cs typeface="Futura Book" panose="020B0602020204020303" pitchFamily="34" charset="-79"/>
              </a:rPr>
              <a:t>	⚡ Flexibility &amp; energy use</a:t>
            </a:r>
          </a:p>
          <a:p>
            <a:pPr marL="0" indent="0">
              <a:lnSpc>
                <a:spcPct val="100000"/>
              </a:lnSpc>
              <a:buNone/>
            </a:pPr>
            <a:r>
              <a:rPr lang="en-GB" sz="1600" dirty="0">
                <a:latin typeface="Futura Book" panose="020B0602020204020303" pitchFamily="34" charset="-79"/>
                <a:cs typeface="Futura Book" panose="020B0602020204020303" pitchFamily="34" charset="-79"/>
              </a:rPr>
              <a:t>	🚀 Future outlook of ECs</a:t>
            </a: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endParaRPr lang="en-GB" sz="1600" dirty="0">
              <a:latin typeface="Futura Book" panose="020B0602020204020303" pitchFamily="34" charset="-79"/>
              <a:cs typeface="Futura Book" panose="020B0602020204020303" pitchFamily="34" charset="-79"/>
            </a:endParaRPr>
          </a:p>
          <a:p>
            <a:pPr marL="0" indent="0">
              <a:lnSpc>
                <a:spcPct val="100000"/>
              </a:lnSpc>
              <a:buNone/>
            </a:pPr>
            <a:r>
              <a:rPr lang="en-GB" sz="1600" dirty="0">
                <a:latin typeface="Futura Book" panose="020B0602020204020303" pitchFamily="34" charset="-79"/>
                <a:cs typeface="Futura Book" panose="020B0602020204020303" pitchFamily="34" charset="-79"/>
              </a:rPr>
              <a:t>Remember: answers are anonymous!</a:t>
            </a:r>
          </a:p>
          <a:p>
            <a:pPr marL="0" indent="0" algn="just">
              <a:lnSpc>
                <a:spcPct val="100000"/>
              </a:lnSpc>
              <a:buFont typeface="Arial" panose="020B0604020202020204" pitchFamily="34" charset="0"/>
              <a:buNone/>
            </a:pPr>
            <a:endParaRPr lang="nl-BE" sz="1200" dirty="0">
              <a:latin typeface="Futura Book" panose="020B0602020204020303" pitchFamily="34" charset="-79"/>
              <a:cs typeface="Futura Book" panose="020B0602020204020303" pitchFamily="34" charset="-79"/>
            </a:endParaRPr>
          </a:p>
        </p:txBody>
      </p:sp>
      <p:pic>
        <p:nvPicPr>
          <p:cNvPr id="5" name="Picture 4" descr="A qr code with a black and white background&#10;&#10;AI-generated content may be incorrect.">
            <a:extLst>
              <a:ext uri="{FF2B5EF4-FFF2-40B4-BE49-F238E27FC236}">
                <a16:creationId xmlns:a16="http://schemas.microsoft.com/office/drawing/2014/main" id="{4EE8E94F-E724-7F3A-56C6-89C2ED62F5E2}"/>
              </a:ext>
            </a:extLst>
          </p:cNvPr>
          <p:cNvPicPr>
            <a:picLocks noChangeAspect="1"/>
          </p:cNvPicPr>
          <p:nvPr/>
        </p:nvPicPr>
        <p:blipFill>
          <a:blip r:embed="rId3"/>
          <a:stretch>
            <a:fillRect/>
          </a:stretch>
        </p:blipFill>
        <p:spPr>
          <a:xfrm>
            <a:off x="4681220" y="2362365"/>
            <a:ext cx="2829560" cy="2798804"/>
          </a:xfrm>
          <a:prstGeom prst="rect">
            <a:avLst/>
          </a:prstGeom>
        </p:spPr>
      </p:pic>
      <p:pic>
        <p:nvPicPr>
          <p:cNvPr id="9" name="Picture 8" descr="A close up of a text&#10;&#10;AI-generated content may be incorrect.">
            <a:extLst>
              <a:ext uri="{FF2B5EF4-FFF2-40B4-BE49-F238E27FC236}">
                <a16:creationId xmlns:a16="http://schemas.microsoft.com/office/drawing/2014/main" id="{96A99F16-AD43-CE12-DBD4-E68950E96887}"/>
              </a:ext>
            </a:extLst>
          </p:cNvPr>
          <p:cNvPicPr>
            <a:picLocks noChangeAspect="1"/>
          </p:cNvPicPr>
          <p:nvPr/>
        </p:nvPicPr>
        <p:blipFill>
          <a:blip r:embed="rId4"/>
          <a:stretch>
            <a:fillRect/>
          </a:stretch>
        </p:blipFill>
        <p:spPr>
          <a:xfrm>
            <a:off x="3511550" y="5053554"/>
            <a:ext cx="5168900" cy="850900"/>
          </a:xfrm>
          <a:prstGeom prst="rect">
            <a:avLst/>
          </a:prstGeom>
        </p:spPr>
      </p:pic>
    </p:spTree>
    <p:extLst>
      <p:ext uri="{BB962C8B-B14F-4D97-AF65-F5344CB8AC3E}">
        <p14:creationId xmlns:p14="http://schemas.microsoft.com/office/powerpoint/2010/main" val="213544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3FFE-171D-A330-F63D-FEC63E6847E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7EC879-389D-F367-AE3D-1B007B77FF13}"/>
              </a:ext>
            </a:extLst>
          </p:cNvPr>
          <p:cNvSpPr txBox="1">
            <a:spLocks/>
          </p:cNvSpPr>
          <p:nvPr/>
        </p:nvSpPr>
        <p:spPr>
          <a:xfrm>
            <a:off x="743757" y="1382941"/>
            <a:ext cx="9399309" cy="5520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Energy sharing benefits per </a:t>
            </a:r>
            <a:r>
              <a:rPr lang="da-DK" sz="2400" b="1" dirty="0">
                <a:latin typeface="Futura" panose="020B0602020204020303" pitchFamily="34" charset="-79"/>
                <a:cs typeface="Futura" panose="020B0602020204020303" pitchFamily="34" charset="-79"/>
              </a:rPr>
              <a:t>Gjorgievskia et al. (2021)</a:t>
            </a:r>
            <a:endParaRPr lang="en-US" sz="2400" b="1" dirty="0">
              <a:latin typeface="Futura" panose="020B0602020204020303" pitchFamily="34" charset="-79"/>
              <a:cs typeface="Futura" panose="020B0602020204020303" pitchFamily="34" charset="-79"/>
            </a:endParaRPr>
          </a:p>
        </p:txBody>
      </p:sp>
      <p:sp>
        <p:nvSpPr>
          <p:cNvPr id="2" name="TextBox 1">
            <a:extLst>
              <a:ext uri="{FF2B5EF4-FFF2-40B4-BE49-F238E27FC236}">
                <a16:creationId xmlns:a16="http://schemas.microsoft.com/office/drawing/2014/main" id="{4865BC8D-05C3-051E-C485-567E9019D582}"/>
              </a:ext>
            </a:extLst>
          </p:cNvPr>
          <p:cNvSpPr txBox="1"/>
          <p:nvPr/>
        </p:nvSpPr>
        <p:spPr>
          <a:xfrm>
            <a:off x="743758" y="1935017"/>
            <a:ext cx="7838539" cy="2776337"/>
          </a:xfrm>
          <a:prstGeom prst="rect">
            <a:avLst/>
          </a:prstGeom>
          <a:noFill/>
        </p:spPr>
        <p:txBody>
          <a:bodyPr wrap="square" rtlCol="0">
            <a:spAutoFit/>
          </a:bodyPr>
          <a:lstStyle/>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Economic gains: </a:t>
            </a:r>
            <a:r>
              <a:rPr lang="en-GB" dirty="0">
                <a:latin typeface="Futura Medium" panose="020B0602020204020303" pitchFamily="34" charset="-79"/>
                <a:cs typeface="Futura Medium" panose="020B0602020204020303" pitchFamily="34" charset="-79"/>
              </a:rPr>
              <a:t>lower costs, faster payback</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Greener energy: </a:t>
            </a:r>
            <a:r>
              <a:rPr lang="en-GB" dirty="0">
                <a:latin typeface="Futura Medium" panose="020B0602020204020303" pitchFamily="34" charset="-79"/>
                <a:cs typeface="Futura Medium" panose="020B0602020204020303" pitchFamily="34" charset="-79"/>
              </a:rPr>
              <a:t>more renewable production &amp; lower emissions</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Community value: </a:t>
            </a:r>
            <a:r>
              <a:rPr lang="en-GB" dirty="0">
                <a:latin typeface="Futura Medium" panose="020B0602020204020303" pitchFamily="34" charset="-79"/>
                <a:cs typeface="Futura Medium" panose="020B0602020204020303" pitchFamily="34" charset="-79"/>
              </a:rPr>
              <a:t>stronger ties, shared responsibility, empowerment</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Democratic governance: </a:t>
            </a:r>
            <a:r>
              <a:rPr lang="en-GB" dirty="0">
                <a:latin typeface="Futura Medium" panose="020B0602020204020303" pitchFamily="34" charset="-79"/>
                <a:cs typeface="Futura Medium" panose="020B0602020204020303" pitchFamily="34" charset="-79"/>
              </a:rPr>
              <a:t>citizen participation &amp; transparency</a:t>
            </a:r>
          </a:p>
          <a:p>
            <a:pPr>
              <a:lnSpc>
                <a:spcPct val="200000"/>
              </a:lnSpc>
            </a:pPr>
            <a:r>
              <a:rPr lang="en-GB"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Flexibility &amp; infrastructure: </a:t>
            </a:r>
            <a:r>
              <a:rPr lang="en-GB" dirty="0">
                <a:latin typeface="Futura Medium" panose="020B0602020204020303" pitchFamily="34" charset="-79"/>
                <a:cs typeface="Futura Medium" panose="020B0602020204020303" pitchFamily="34" charset="-79"/>
              </a:rPr>
              <a:t>local use, storage, grid support</a:t>
            </a:r>
          </a:p>
        </p:txBody>
      </p:sp>
    </p:spTree>
    <p:extLst>
      <p:ext uri="{BB962C8B-B14F-4D97-AF65-F5344CB8AC3E}">
        <p14:creationId xmlns:p14="http://schemas.microsoft.com/office/powerpoint/2010/main" val="267283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807CE-DC09-D365-80D4-0B2BD4AFD5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10C22E-9D5A-F98E-81EA-6C4D32259E43}"/>
              </a:ext>
            </a:extLst>
          </p:cNvPr>
          <p:cNvSpPr>
            <a:spLocks noGrp="1"/>
          </p:cNvSpPr>
          <p:nvPr>
            <p:ph type="ctrTitle" idx="4294967295"/>
          </p:nvPr>
        </p:nvSpPr>
        <p:spPr>
          <a:xfrm>
            <a:off x="213360" y="372561"/>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5" name="Picture 4" descr="A screenshot of a graph&#10;&#10;AI-generated content may be incorrect.">
            <a:extLst>
              <a:ext uri="{FF2B5EF4-FFF2-40B4-BE49-F238E27FC236}">
                <a16:creationId xmlns:a16="http://schemas.microsoft.com/office/drawing/2014/main" id="{739DD182-42E7-40A6-AC7D-D2DF0AAC4DD8}"/>
              </a:ext>
            </a:extLst>
          </p:cNvPr>
          <p:cNvPicPr>
            <a:picLocks noChangeAspect="1"/>
          </p:cNvPicPr>
          <p:nvPr/>
        </p:nvPicPr>
        <p:blipFill>
          <a:blip r:embed="rId3"/>
          <a:stretch>
            <a:fillRect/>
          </a:stretch>
        </p:blipFill>
        <p:spPr>
          <a:xfrm>
            <a:off x="282916" y="1447800"/>
            <a:ext cx="10786575" cy="4692303"/>
          </a:xfrm>
          <a:prstGeom prst="rect">
            <a:avLst/>
          </a:prstGeom>
        </p:spPr>
      </p:pic>
    </p:spTree>
    <p:extLst>
      <p:ext uri="{BB962C8B-B14F-4D97-AF65-F5344CB8AC3E}">
        <p14:creationId xmlns:p14="http://schemas.microsoft.com/office/powerpoint/2010/main" val="3661613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48B69-AC43-0AB0-EA35-E4134E597F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144C42-1583-AB0E-57F1-DC57FEA49BB8}"/>
              </a:ext>
            </a:extLst>
          </p:cNvPr>
          <p:cNvSpPr>
            <a:spLocks noGrp="1"/>
          </p:cNvSpPr>
          <p:nvPr>
            <p:ph type="ctrTitle" idx="4294967295"/>
          </p:nvPr>
        </p:nvSpPr>
        <p:spPr>
          <a:xfrm>
            <a:off x="320040" y="335280"/>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4" name="Picture 3" descr="A graph with blue lines&#10;&#10;AI-generated content may be incorrect.">
            <a:extLst>
              <a:ext uri="{FF2B5EF4-FFF2-40B4-BE49-F238E27FC236}">
                <a16:creationId xmlns:a16="http://schemas.microsoft.com/office/drawing/2014/main" id="{EC5BF543-A5AF-CD48-DCAC-43A81047D162}"/>
              </a:ext>
            </a:extLst>
          </p:cNvPr>
          <p:cNvPicPr>
            <a:picLocks noChangeAspect="1"/>
          </p:cNvPicPr>
          <p:nvPr/>
        </p:nvPicPr>
        <p:blipFill>
          <a:blip r:embed="rId3"/>
          <a:stretch>
            <a:fillRect/>
          </a:stretch>
        </p:blipFill>
        <p:spPr>
          <a:xfrm>
            <a:off x="320040" y="1025951"/>
            <a:ext cx="10046617" cy="5496769"/>
          </a:xfrm>
          <a:prstGeom prst="rect">
            <a:avLst/>
          </a:prstGeom>
        </p:spPr>
      </p:pic>
    </p:spTree>
    <p:extLst>
      <p:ext uri="{BB962C8B-B14F-4D97-AF65-F5344CB8AC3E}">
        <p14:creationId xmlns:p14="http://schemas.microsoft.com/office/powerpoint/2010/main" val="3404696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B74CC-4824-66FB-E973-1AFC6CE601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89B8AA-5DE2-1211-74BD-70DF6A988898}"/>
              </a:ext>
            </a:extLst>
          </p:cNvPr>
          <p:cNvSpPr>
            <a:spLocks noGrp="1"/>
          </p:cNvSpPr>
          <p:nvPr>
            <p:ph type="ctrTitle" idx="4294967295"/>
          </p:nvPr>
        </p:nvSpPr>
        <p:spPr>
          <a:xfrm>
            <a:off x="350520" y="315064"/>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4" name="Picture 3" descr="A white rectangular box with black text&#10;&#10;AI-generated content may be incorrect.">
            <a:extLst>
              <a:ext uri="{FF2B5EF4-FFF2-40B4-BE49-F238E27FC236}">
                <a16:creationId xmlns:a16="http://schemas.microsoft.com/office/drawing/2014/main" id="{17776018-9936-533B-DBF1-1CAF9A01FC36}"/>
              </a:ext>
            </a:extLst>
          </p:cNvPr>
          <p:cNvPicPr>
            <a:picLocks noChangeAspect="1"/>
          </p:cNvPicPr>
          <p:nvPr/>
        </p:nvPicPr>
        <p:blipFill>
          <a:blip r:embed="rId3"/>
          <a:stretch>
            <a:fillRect/>
          </a:stretch>
        </p:blipFill>
        <p:spPr>
          <a:xfrm>
            <a:off x="646342" y="1371600"/>
            <a:ext cx="10216708" cy="4673600"/>
          </a:xfrm>
          <a:prstGeom prst="rect">
            <a:avLst/>
          </a:prstGeom>
        </p:spPr>
      </p:pic>
    </p:spTree>
    <p:extLst>
      <p:ext uri="{BB962C8B-B14F-4D97-AF65-F5344CB8AC3E}">
        <p14:creationId xmlns:p14="http://schemas.microsoft.com/office/powerpoint/2010/main" val="2918367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2D7CB-F8CD-B3D4-2773-BACA3DBDFB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B65A7C-A9F1-C1B8-A417-A08BEF828163}"/>
              </a:ext>
            </a:extLst>
          </p:cNvPr>
          <p:cNvSpPr>
            <a:spLocks noGrp="1"/>
          </p:cNvSpPr>
          <p:nvPr>
            <p:ph type="ctrTitle" idx="4294967295"/>
          </p:nvPr>
        </p:nvSpPr>
        <p:spPr>
          <a:xfrm>
            <a:off x="289560" y="421323"/>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4" name="Picture 3" descr="A white rectangular box with white text&#10;&#10;AI-generated content may be incorrect.">
            <a:extLst>
              <a:ext uri="{FF2B5EF4-FFF2-40B4-BE49-F238E27FC236}">
                <a16:creationId xmlns:a16="http://schemas.microsoft.com/office/drawing/2014/main" id="{3E86F54A-D6D7-331D-723E-9A535846E0C6}"/>
              </a:ext>
            </a:extLst>
          </p:cNvPr>
          <p:cNvPicPr>
            <a:picLocks noChangeAspect="1"/>
          </p:cNvPicPr>
          <p:nvPr/>
        </p:nvPicPr>
        <p:blipFill>
          <a:blip r:embed="rId3"/>
          <a:stretch>
            <a:fillRect/>
          </a:stretch>
        </p:blipFill>
        <p:spPr>
          <a:xfrm>
            <a:off x="1075944" y="898634"/>
            <a:ext cx="8714965" cy="5746006"/>
          </a:xfrm>
          <a:prstGeom prst="rect">
            <a:avLst/>
          </a:prstGeom>
        </p:spPr>
      </p:pic>
    </p:spTree>
    <p:extLst>
      <p:ext uri="{BB962C8B-B14F-4D97-AF65-F5344CB8AC3E}">
        <p14:creationId xmlns:p14="http://schemas.microsoft.com/office/powerpoint/2010/main" val="2873884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C834E-DAC9-90F5-B65D-2F5902469C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5573C5-08E7-491E-9784-161496068765}"/>
              </a:ext>
            </a:extLst>
          </p:cNvPr>
          <p:cNvSpPr>
            <a:spLocks noGrp="1"/>
          </p:cNvSpPr>
          <p:nvPr>
            <p:ph type="ctrTitle" idx="4294967295"/>
          </p:nvPr>
        </p:nvSpPr>
        <p:spPr>
          <a:xfrm>
            <a:off x="441960" y="543243"/>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4" name="Picture 3" descr="A screenshot of a cell phone&#10;&#10;AI-generated content may be incorrect.">
            <a:extLst>
              <a:ext uri="{FF2B5EF4-FFF2-40B4-BE49-F238E27FC236}">
                <a16:creationId xmlns:a16="http://schemas.microsoft.com/office/drawing/2014/main" id="{421C3DE4-4BD4-09BE-A126-0EBE1E508EFF}"/>
              </a:ext>
            </a:extLst>
          </p:cNvPr>
          <p:cNvPicPr>
            <a:picLocks noChangeAspect="1"/>
          </p:cNvPicPr>
          <p:nvPr/>
        </p:nvPicPr>
        <p:blipFill>
          <a:blip r:embed="rId3"/>
          <a:stretch>
            <a:fillRect/>
          </a:stretch>
        </p:blipFill>
        <p:spPr>
          <a:xfrm>
            <a:off x="0" y="1655362"/>
            <a:ext cx="8056880" cy="4465488"/>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0FF323D6-C8B8-7F58-EC34-11B9A0FC51B8}"/>
              </a:ext>
            </a:extLst>
          </p:cNvPr>
          <p:cNvPicPr>
            <a:picLocks noChangeAspect="1"/>
          </p:cNvPicPr>
          <p:nvPr/>
        </p:nvPicPr>
        <p:blipFill>
          <a:blip r:embed="rId4"/>
          <a:srcRect r="26340"/>
          <a:stretch>
            <a:fillRect/>
          </a:stretch>
        </p:blipFill>
        <p:spPr>
          <a:xfrm>
            <a:off x="6436360" y="3265828"/>
            <a:ext cx="5755640" cy="3301322"/>
          </a:xfrm>
          <a:prstGeom prst="rect">
            <a:avLst/>
          </a:prstGeom>
        </p:spPr>
      </p:pic>
    </p:spTree>
    <p:extLst>
      <p:ext uri="{BB962C8B-B14F-4D97-AF65-F5344CB8AC3E}">
        <p14:creationId xmlns:p14="http://schemas.microsoft.com/office/powerpoint/2010/main" val="1748848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CD87-A0A1-8BA8-A25F-DA08FA758D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F899B5-A905-75E7-6398-AD3F0BB2EDF5}"/>
              </a:ext>
            </a:extLst>
          </p:cNvPr>
          <p:cNvSpPr>
            <a:spLocks noGrp="1"/>
          </p:cNvSpPr>
          <p:nvPr>
            <p:ph type="ctrTitle" idx="4294967295"/>
          </p:nvPr>
        </p:nvSpPr>
        <p:spPr>
          <a:xfrm>
            <a:off x="289560" y="431691"/>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4" name="Picture 3" descr="A screenshot of a white and black web page&#10;&#10;AI-generated content may be incorrect.">
            <a:extLst>
              <a:ext uri="{FF2B5EF4-FFF2-40B4-BE49-F238E27FC236}">
                <a16:creationId xmlns:a16="http://schemas.microsoft.com/office/drawing/2014/main" id="{1C665E3F-5477-960F-8987-5695315B2C4D}"/>
              </a:ext>
            </a:extLst>
          </p:cNvPr>
          <p:cNvPicPr>
            <a:picLocks noChangeAspect="1"/>
          </p:cNvPicPr>
          <p:nvPr/>
        </p:nvPicPr>
        <p:blipFill>
          <a:blip r:embed="rId3"/>
          <a:srcRect l="5888" r="5546"/>
          <a:stretch>
            <a:fillRect/>
          </a:stretch>
        </p:blipFill>
        <p:spPr>
          <a:xfrm>
            <a:off x="266785" y="841181"/>
            <a:ext cx="6686860" cy="4365217"/>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181180A8-EB5E-F3D3-4C12-2C6605C20BA9}"/>
              </a:ext>
            </a:extLst>
          </p:cNvPr>
          <p:cNvPicPr>
            <a:picLocks noChangeAspect="1"/>
          </p:cNvPicPr>
          <p:nvPr/>
        </p:nvPicPr>
        <p:blipFill>
          <a:blip r:embed="rId4"/>
          <a:srcRect l="2280" t="31766" r="49275" b="36095"/>
          <a:stretch>
            <a:fillRect/>
          </a:stretch>
        </p:blipFill>
        <p:spPr>
          <a:xfrm>
            <a:off x="3963130" y="5206398"/>
            <a:ext cx="3314786" cy="1153270"/>
          </a:xfrm>
          <a:prstGeom prst="rect">
            <a:avLst/>
          </a:prstGeom>
        </p:spPr>
      </p:pic>
      <p:pic>
        <p:nvPicPr>
          <p:cNvPr id="8" name="Picture 7" descr="A screenshot of a phone&#10;&#10;AI-generated content may be incorrect.">
            <a:extLst>
              <a:ext uri="{FF2B5EF4-FFF2-40B4-BE49-F238E27FC236}">
                <a16:creationId xmlns:a16="http://schemas.microsoft.com/office/drawing/2014/main" id="{45FBE8B8-3466-C44F-2F3D-A57CD7803790}"/>
              </a:ext>
            </a:extLst>
          </p:cNvPr>
          <p:cNvPicPr>
            <a:picLocks noChangeAspect="1"/>
          </p:cNvPicPr>
          <p:nvPr/>
        </p:nvPicPr>
        <p:blipFill>
          <a:blip r:embed="rId4"/>
          <a:srcRect l="50244" r="3909"/>
          <a:stretch>
            <a:fillRect/>
          </a:stretch>
        </p:blipFill>
        <p:spPr>
          <a:xfrm>
            <a:off x="7038348" y="1567984"/>
            <a:ext cx="3535680" cy="4044327"/>
          </a:xfrm>
          <a:prstGeom prst="rect">
            <a:avLst/>
          </a:prstGeom>
        </p:spPr>
      </p:pic>
      <p:pic>
        <p:nvPicPr>
          <p:cNvPr id="9" name="Picture 8" descr="A screenshot of a phone&#10;&#10;AI-generated content may be incorrect.">
            <a:extLst>
              <a:ext uri="{FF2B5EF4-FFF2-40B4-BE49-F238E27FC236}">
                <a16:creationId xmlns:a16="http://schemas.microsoft.com/office/drawing/2014/main" id="{2DFFC6BA-7DC5-7C6D-454A-5F617579DC5A}"/>
              </a:ext>
            </a:extLst>
          </p:cNvPr>
          <p:cNvPicPr>
            <a:picLocks noChangeAspect="1"/>
          </p:cNvPicPr>
          <p:nvPr/>
        </p:nvPicPr>
        <p:blipFill>
          <a:blip r:embed="rId4"/>
          <a:srcRect l="2280" r="49275" b="70502"/>
          <a:stretch>
            <a:fillRect/>
          </a:stretch>
        </p:blipFill>
        <p:spPr>
          <a:xfrm>
            <a:off x="351488" y="5206398"/>
            <a:ext cx="3611642" cy="1153270"/>
          </a:xfrm>
          <a:prstGeom prst="rect">
            <a:avLst/>
          </a:prstGeom>
        </p:spPr>
      </p:pic>
    </p:spTree>
    <p:extLst>
      <p:ext uri="{BB962C8B-B14F-4D97-AF65-F5344CB8AC3E}">
        <p14:creationId xmlns:p14="http://schemas.microsoft.com/office/powerpoint/2010/main" val="639555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D64A-F008-BCC4-3A12-0BC30A6019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58FDB2-E409-138B-C2E6-2EB561E8C72F}"/>
              </a:ext>
            </a:extLst>
          </p:cNvPr>
          <p:cNvSpPr>
            <a:spLocks noGrp="1"/>
          </p:cNvSpPr>
          <p:nvPr>
            <p:ph type="ctrTitle" idx="4294967295"/>
          </p:nvPr>
        </p:nvSpPr>
        <p:spPr>
          <a:xfrm>
            <a:off x="535940" y="777027"/>
            <a:ext cx="9144000" cy="690671"/>
          </a:xfrm>
          <a:prstGeom prst="rect">
            <a:avLst/>
          </a:prstGeom>
        </p:spPr>
        <p:txBody>
          <a:bodyPr/>
          <a:lstStyle/>
          <a:p>
            <a:r>
              <a:rPr lang="nl-BE" sz="2400" b="1" dirty="0">
                <a:latin typeface="Futura" panose="020B0602020204020303" pitchFamily="34" charset="-79"/>
                <a:cs typeface="Futura" panose="020B0602020204020303" pitchFamily="34" charset="-79"/>
              </a:rPr>
              <a:t>Mentimeter results</a:t>
            </a:r>
            <a:endParaRPr lang="nl-BE" dirty="0"/>
          </a:p>
        </p:txBody>
      </p:sp>
      <p:pic>
        <p:nvPicPr>
          <p:cNvPr id="4" name="Picture 3" descr="A screenshot of a survey&#10;&#10;AI-generated content may be incorrect.">
            <a:extLst>
              <a:ext uri="{FF2B5EF4-FFF2-40B4-BE49-F238E27FC236}">
                <a16:creationId xmlns:a16="http://schemas.microsoft.com/office/drawing/2014/main" id="{72090E5E-2650-8246-4CE2-D71271ADA682}"/>
              </a:ext>
            </a:extLst>
          </p:cNvPr>
          <p:cNvPicPr>
            <a:picLocks noChangeAspect="1"/>
          </p:cNvPicPr>
          <p:nvPr/>
        </p:nvPicPr>
        <p:blipFill>
          <a:blip r:embed="rId3"/>
          <a:stretch>
            <a:fillRect/>
          </a:stretch>
        </p:blipFill>
        <p:spPr>
          <a:xfrm>
            <a:off x="0" y="1467698"/>
            <a:ext cx="7772400" cy="4716979"/>
          </a:xfrm>
          <a:prstGeom prst="rect">
            <a:avLst/>
          </a:prstGeom>
        </p:spPr>
      </p:pic>
      <p:pic>
        <p:nvPicPr>
          <p:cNvPr id="6" name="Picture 5" descr="A close-up of a computer screen&#10;&#10;AI-generated content may be incorrect.">
            <a:extLst>
              <a:ext uri="{FF2B5EF4-FFF2-40B4-BE49-F238E27FC236}">
                <a16:creationId xmlns:a16="http://schemas.microsoft.com/office/drawing/2014/main" id="{ECE1CF21-59A4-8665-6728-DADF138C21F3}"/>
              </a:ext>
            </a:extLst>
          </p:cNvPr>
          <p:cNvPicPr>
            <a:picLocks noChangeAspect="1"/>
          </p:cNvPicPr>
          <p:nvPr/>
        </p:nvPicPr>
        <p:blipFill>
          <a:blip r:embed="rId4"/>
          <a:stretch>
            <a:fillRect/>
          </a:stretch>
        </p:blipFill>
        <p:spPr>
          <a:xfrm>
            <a:off x="7355840" y="3616259"/>
            <a:ext cx="4648200" cy="1200528"/>
          </a:xfrm>
          <a:prstGeom prst="rect">
            <a:avLst/>
          </a:prstGeom>
        </p:spPr>
      </p:pic>
    </p:spTree>
    <p:extLst>
      <p:ext uri="{BB962C8B-B14F-4D97-AF65-F5344CB8AC3E}">
        <p14:creationId xmlns:p14="http://schemas.microsoft.com/office/powerpoint/2010/main" val="631040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BCF20F2-04C2-624F-8870-8EEB22BDA024}"/>
              </a:ext>
            </a:extLst>
          </p:cNvPr>
          <p:cNvSpPr txBox="1"/>
          <p:nvPr/>
        </p:nvSpPr>
        <p:spPr>
          <a:xfrm>
            <a:off x="174929" y="5080883"/>
            <a:ext cx="11759979" cy="1077218"/>
          </a:xfrm>
          <a:prstGeom prst="rect">
            <a:avLst/>
          </a:prstGeom>
          <a:noFill/>
        </p:spPr>
        <p:txBody>
          <a:bodyPr wrap="square" rtlCol="0">
            <a:spAutoFit/>
          </a:bodyPr>
          <a:lstStyle/>
          <a:p>
            <a:pPr algn="ctr"/>
            <a:r>
              <a:rPr lang="nl-BE" sz="800" b="0" i="0" kern="1200">
                <a:solidFill>
                  <a:schemeClr val="bg1"/>
                </a:solidFill>
                <a:effectLst/>
                <a:latin typeface="Futura Book" panose="020B0602020204020303" pitchFamily="34" charset="-79"/>
                <a:ea typeface="+mn-ea"/>
                <a:cs typeface="Futura Book" panose="020B0602020204020303" pitchFamily="34" charset="-79"/>
              </a:rPr>
              <a:t>Straatnaam nr</a:t>
            </a:r>
          </a:p>
          <a:p>
            <a:pPr algn="ctr"/>
            <a:r>
              <a:rPr lang="nl-BE" sz="800" b="0" i="0" kern="1200">
                <a:solidFill>
                  <a:schemeClr val="bg1"/>
                </a:solidFill>
                <a:effectLst/>
                <a:latin typeface="Futura Book" panose="020B0602020204020303" pitchFamily="34" charset="-79"/>
                <a:ea typeface="+mn-ea"/>
                <a:cs typeface="Futura Book" panose="020B0602020204020303" pitchFamily="34" charset="-79"/>
              </a:rPr>
              <a:t>postcode gemeente</a:t>
            </a:r>
          </a:p>
          <a:p>
            <a:pPr algn="ctr"/>
            <a:r>
              <a:rPr lang="nl-BE" sz="800" b="0" i="0" kern="1200">
                <a:solidFill>
                  <a:schemeClr val="bg1"/>
                </a:solidFill>
                <a:effectLst/>
                <a:latin typeface="Futura Book" panose="020B0602020204020303" pitchFamily="34" charset="-79"/>
                <a:ea typeface="+mn-ea"/>
                <a:cs typeface="Futura Book" panose="020B0602020204020303" pitchFamily="34" charset="-79"/>
              </a:rPr>
              <a:t>info@alexander.be</a:t>
            </a:r>
          </a:p>
          <a:p>
            <a:pPr algn="ctr"/>
            <a:r>
              <a:rPr lang="nl-BE" sz="800" b="0" i="0" kern="1200">
                <a:solidFill>
                  <a:schemeClr val="bg1"/>
                </a:solidFill>
                <a:effectLst/>
                <a:latin typeface="Futura Book" panose="020B0602020204020303" pitchFamily="34" charset="-79"/>
                <a:ea typeface="+mn-ea"/>
                <a:cs typeface="Futura Book" panose="020B0602020204020303" pitchFamily="34" charset="-79"/>
              </a:rPr>
              <a:t>0000 00 00 00</a:t>
            </a:r>
          </a:p>
          <a:p>
            <a:pPr algn="ctr"/>
            <a:br>
              <a:rPr lang="nl-BE" sz="800" b="0" i="0" kern="1200">
                <a:solidFill>
                  <a:schemeClr val="bg1"/>
                </a:solidFill>
                <a:effectLst/>
                <a:latin typeface="Futura Book" panose="020B0602020204020303" pitchFamily="34" charset="-79"/>
                <a:ea typeface="+mn-ea"/>
                <a:cs typeface="Futura Book" panose="020B0602020204020303" pitchFamily="34" charset="-79"/>
              </a:rPr>
            </a:br>
            <a:endParaRPr lang="nl-BE" sz="800" b="0" i="0" kern="1200">
              <a:solidFill>
                <a:schemeClr val="bg1"/>
              </a:solidFill>
              <a:effectLst/>
              <a:latin typeface="Futura Book" panose="020B0602020204020303" pitchFamily="34" charset="-79"/>
              <a:ea typeface="+mn-ea"/>
              <a:cs typeface="Futura Book" panose="020B0602020204020303" pitchFamily="34" charset="-79"/>
            </a:endParaRPr>
          </a:p>
          <a:p>
            <a:pPr algn="ctr"/>
            <a:r>
              <a:rPr lang="nl-BE" sz="800" b="0" i="0" kern="1200">
                <a:solidFill>
                  <a:schemeClr val="bg1"/>
                </a:solidFill>
                <a:effectLst/>
                <a:latin typeface="Futura Book" panose="020B0602020204020303" pitchFamily="34" charset="-79"/>
                <a:ea typeface="+mn-ea"/>
                <a:cs typeface="Futura Book" panose="020B0602020204020303" pitchFamily="34" charset="-79"/>
              </a:rPr>
              <a:t>www.alexander.be</a:t>
            </a:r>
          </a:p>
          <a:p>
            <a:pPr algn="ctr"/>
            <a:endParaRPr lang="nl-BE" sz="800" b="0" i="0">
              <a:solidFill>
                <a:schemeClr val="bg1"/>
              </a:solidFill>
              <a:latin typeface="Futura Book" panose="020B0602020204020303" pitchFamily="34" charset="-79"/>
              <a:cs typeface="Futura Book" panose="020B0602020204020303" pitchFamily="34" charset="-79"/>
            </a:endParaRPr>
          </a:p>
        </p:txBody>
      </p:sp>
    </p:spTree>
    <p:extLst>
      <p:ext uri="{BB962C8B-B14F-4D97-AF65-F5344CB8AC3E}">
        <p14:creationId xmlns:p14="http://schemas.microsoft.com/office/powerpoint/2010/main" val="91792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3FFE-171D-A330-F63D-FEC63E6847E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7EC879-389D-F367-AE3D-1B007B77FF13}"/>
              </a:ext>
            </a:extLst>
          </p:cNvPr>
          <p:cNvSpPr txBox="1">
            <a:spLocks/>
          </p:cNvSpPr>
          <p:nvPr/>
        </p:nvSpPr>
        <p:spPr>
          <a:xfrm>
            <a:off x="743758" y="1382941"/>
            <a:ext cx="9162242" cy="5520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Energy sharing benefits per </a:t>
            </a:r>
            <a:r>
              <a:rPr lang="da-DK" sz="2400" b="1" dirty="0">
                <a:latin typeface="Futura" panose="020B0602020204020303" pitchFamily="34" charset="-79"/>
                <a:cs typeface="Futura" panose="020B0602020204020303" pitchFamily="34" charset="-79"/>
              </a:rPr>
              <a:t>Gjorgievskia et al. (2021)</a:t>
            </a:r>
            <a:endParaRPr lang="en-US" sz="2400" b="1" dirty="0">
              <a:latin typeface="Futura" panose="020B0602020204020303" pitchFamily="34" charset="-79"/>
              <a:cs typeface="Futura" panose="020B0602020204020303" pitchFamily="34" charset="-79"/>
            </a:endParaRPr>
          </a:p>
        </p:txBody>
      </p:sp>
      <p:sp>
        <p:nvSpPr>
          <p:cNvPr id="2" name="TextBox 1">
            <a:extLst>
              <a:ext uri="{FF2B5EF4-FFF2-40B4-BE49-F238E27FC236}">
                <a16:creationId xmlns:a16="http://schemas.microsoft.com/office/drawing/2014/main" id="{4865BC8D-05C3-051E-C485-567E9019D582}"/>
              </a:ext>
            </a:extLst>
          </p:cNvPr>
          <p:cNvSpPr txBox="1"/>
          <p:nvPr/>
        </p:nvSpPr>
        <p:spPr>
          <a:xfrm>
            <a:off x="743758" y="1935017"/>
            <a:ext cx="7838539" cy="2776337"/>
          </a:xfrm>
          <a:prstGeom prst="rect">
            <a:avLst/>
          </a:prstGeom>
          <a:noFill/>
        </p:spPr>
        <p:txBody>
          <a:bodyPr wrap="square" rtlCol="0">
            <a:spAutoFit/>
          </a:bodyPr>
          <a:lstStyle/>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Economic gains: </a:t>
            </a:r>
            <a:r>
              <a:rPr lang="en-GB" dirty="0">
                <a:latin typeface="Futura Medium" panose="020B0602020204020303" pitchFamily="34" charset="-79"/>
                <a:cs typeface="Futura Medium" panose="020B0602020204020303" pitchFamily="34" charset="-79"/>
              </a:rPr>
              <a:t>lower costs, faster payback</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Greener energy: </a:t>
            </a:r>
            <a:r>
              <a:rPr lang="en-GB" dirty="0">
                <a:latin typeface="Futura Medium" panose="020B0602020204020303" pitchFamily="34" charset="-79"/>
                <a:cs typeface="Futura Medium" panose="020B0602020204020303" pitchFamily="34" charset="-79"/>
              </a:rPr>
              <a:t>more renewable production &amp; lower emissions</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Community value: </a:t>
            </a:r>
            <a:r>
              <a:rPr lang="en-GB" dirty="0">
                <a:latin typeface="Futura Medium" panose="020B0602020204020303" pitchFamily="34" charset="-79"/>
                <a:cs typeface="Futura Medium" panose="020B0602020204020303" pitchFamily="34" charset="-79"/>
              </a:rPr>
              <a:t>stronger ties, shared responsibility, empowerment</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Democratic governance: </a:t>
            </a:r>
            <a:r>
              <a:rPr lang="en-GB" dirty="0">
                <a:latin typeface="Futura Medium" panose="020B0602020204020303" pitchFamily="34" charset="-79"/>
                <a:cs typeface="Futura Medium" panose="020B0602020204020303" pitchFamily="34" charset="-79"/>
              </a:rPr>
              <a:t>citizen participation &amp; transparency</a:t>
            </a:r>
          </a:p>
          <a:p>
            <a:pPr>
              <a:lnSpc>
                <a:spcPct val="200000"/>
              </a:lnSpc>
            </a:pPr>
            <a:r>
              <a:rPr lang="en-GB"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Flexibility &amp; infrastructure: </a:t>
            </a:r>
            <a:r>
              <a:rPr lang="en-GB" dirty="0">
                <a:latin typeface="Futura Medium" panose="020B0602020204020303" pitchFamily="34" charset="-79"/>
                <a:cs typeface="Futura Medium" panose="020B0602020204020303" pitchFamily="34" charset="-79"/>
              </a:rPr>
              <a:t>local use, storage, grid support</a:t>
            </a:r>
          </a:p>
        </p:txBody>
      </p:sp>
      <p:sp>
        <p:nvSpPr>
          <p:cNvPr id="3" name="Right Brace 2">
            <a:extLst>
              <a:ext uri="{FF2B5EF4-FFF2-40B4-BE49-F238E27FC236}">
                <a16:creationId xmlns:a16="http://schemas.microsoft.com/office/drawing/2014/main" id="{88C1E616-09FE-4CFF-B746-60A133529260}"/>
              </a:ext>
            </a:extLst>
          </p:cNvPr>
          <p:cNvSpPr/>
          <p:nvPr/>
        </p:nvSpPr>
        <p:spPr>
          <a:xfrm>
            <a:off x="8582297" y="2289572"/>
            <a:ext cx="640080" cy="242178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7" name="TextBox 6">
            <a:extLst>
              <a:ext uri="{FF2B5EF4-FFF2-40B4-BE49-F238E27FC236}">
                <a16:creationId xmlns:a16="http://schemas.microsoft.com/office/drawing/2014/main" id="{CE860582-21DD-4AF4-ACD3-D70A7AA0543F}"/>
              </a:ext>
            </a:extLst>
          </p:cNvPr>
          <p:cNvSpPr txBox="1"/>
          <p:nvPr/>
        </p:nvSpPr>
        <p:spPr>
          <a:xfrm>
            <a:off x="9535885" y="3038798"/>
            <a:ext cx="2194560" cy="923330"/>
          </a:xfrm>
          <a:prstGeom prst="rect">
            <a:avLst/>
          </a:prstGeom>
          <a:noFill/>
        </p:spPr>
        <p:txBody>
          <a:bodyPr wrap="square" rtlCol="0">
            <a:spAutoFit/>
          </a:bodyPr>
          <a:lstStyle/>
          <a:p>
            <a:r>
              <a:rPr lang="en-US" b="1" dirty="0">
                <a:solidFill>
                  <a:srgbClr val="C00000"/>
                </a:solidFill>
              </a:rPr>
              <a:t>Which motivations are most important for households?</a:t>
            </a:r>
            <a:endParaRPr lang="nl-BE" b="1" dirty="0">
              <a:solidFill>
                <a:srgbClr val="C00000"/>
              </a:solidFill>
            </a:endParaRPr>
          </a:p>
        </p:txBody>
      </p:sp>
    </p:spTree>
    <p:extLst>
      <p:ext uri="{BB962C8B-B14F-4D97-AF65-F5344CB8AC3E}">
        <p14:creationId xmlns:p14="http://schemas.microsoft.com/office/powerpoint/2010/main" val="295952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3FFE-171D-A330-F63D-FEC63E6847E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7EC879-389D-F367-AE3D-1B007B77FF13}"/>
              </a:ext>
            </a:extLst>
          </p:cNvPr>
          <p:cNvSpPr txBox="1">
            <a:spLocks/>
          </p:cNvSpPr>
          <p:nvPr/>
        </p:nvSpPr>
        <p:spPr>
          <a:xfrm>
            <a:off x="743757" y="1382941"/>
            <a:ext cx="9450109" cy="5520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Energy sharing benefits per </a:t>
            </a:r>
            <a:r>
              <a:rPr lang="da-DK" sz="2400" b="1" dirty="0">
                <a:latin typeface="Futura" panose="020B0602020204020303" pitchFamily="34" charset="-79"/>
                <a:cs typeface="Futura" panose="020B0602020204020303" pitchFamily="34" charset="-79"/>
              </a:rPr>
              <a:t>Gjorgievskia et al. (2021)</a:t>
            </a:r>
            <a:endParaRPr lang="en-US" sz="2400" b="1" dirty="0">
              <a:latin typeface="Futura" panose="020B0602020204020303" pitchFamily="34" charset="-79"/>
              <a:cs typeface="Futura" panose="020B0602020204020303" pitchFamily="34" charset="-79"/>
            </a:endParaRPr>
          </a:p>
        </p:txBody>
      </p:sp>
      <p:sp>
        <p:nvSpPr>
          <p:cNvPr id="2" name="TextBox 1">
            <a:extLst>
              <a:ext uri="{FF2B5EF4-FFF2-40B4-BE49-F238E27FC236}">
                <a16:creationId xmlns:a16="http://schemas.microsoft.com/office/drawing/2014/main" id="{4865BC8D-05C3-051E-C485-567E9019D582}"/>
              </a:ext>
            </a:extLst>
          </p:cNvPr>
          <p:cNvSpPr txBox="1"/>
          <p:nvPr/>
        </p:nvSpPr>
        <p:spPr>
          <a:xfrm>
            <a:off x="743758" y="1935017"/>
            <a:ext cx="7838539" cy="2776337"/>
          </a:xfrm>
          <a:prstGeom prst="rect">
            <a:avLst/>
          </a:prstGeom>
          <a:noFill/>
        </p:spPr>
        <p:txBody>
          <a:bodyPr wrap="square" rtlCol="0">
            <a:spAutoFit/>
          </a:bodyPr>
          <a:lstStyle/>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Economic gains: </a:t>
            </a:r>
            <a:r>
              <a:rPr lang="en-GB" dirty="0">
                <a:latin typeface="Futura Medium" panose="020B0602020204020303" pitchFamily="34" charset="-79"/>
                <a:cs typeface="Futura Medium" panose="020B0602020204020303" pitchFamily="34" charset="-79"/>
              </a:rPr>
              <a:t>lower costs, faster payback</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Greener energy: </a:t>
            </a:r>
            <a:r>
              <a:rPr lang="en-GB" dirty="0">
                <a:latin typeface="Futura Medium" panose="020B0602020204020303" pitchFamily="34" charset="-79"/>
                <a:cs typeface="Futura Medium" panose="020B0602020204020303" pitchFamily="34" charset="-79"/>
              </a:rPr>
              <a:t>more renewable production &amp; lower emissions</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Community value: </a:t>
            </a:r>
            <a:r>
              <a:rPr lang="en-GB" dirty="0">
                <a:latin typeface="Futura Medium" panose="020B0602020204020303" pitchFamily="34" charset="-79"/>
                <a:cs typeface="Futura Medium" panose="020B0602020204020303" pitchFamily="34" charset="-79"/>
              </a:rPr>
              <a:t>stronger ties, shared responsibility, empowerment</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Democratic governance: </a:t>
            </a:r>
            <a:r>
              <a:rPr lang="en-GB" dirty="0">
                <a:latin typeface="Futura Medium" panose="020B0602020204020303" pitchFamily="34" charset="-79"/>
                <a:cs typeface="Futura Medium" panose="020B0602020204020303" pitchFamily="34" charset="-79"/>
              </a:rPr>
              <a:t>citizen participation &amp; transparency</a:t>
            </a:r>
          </a:p>
          <a:p>
            <a:pPr>
              <a:lnSpc>
                <a:spcPct val="200000"/>
              </a:lnSpc>
            </a:pPr>
            <a:r>
              <a:rPr lang="en-GB"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Flexibility &amp; infrastructure: </a:t>
            </a:r>
            <a:r>
              <a:rPr lang="en-GB" dirty="0">
                <a:latin typeface="Futura Medium" panose="020B0602020204020303" pitchFamily="34" charset="-79"/>
                <a:cs typeface="Futura Medium" panose="020B0602020204020303" pitchFamily="34" charset="-79"/>
              </a:rPr>
              <a:t>local use, storage, grid support</a:t>
            </a:r>
          </a:p>
        </p:txBody>
      </p:sp>
      <p:sp>
        <p:nvSpPr>
          <p:cNvPr id="3" name="Right Brace 2">
            <a:extLst>
              <a:ext uri="{FF2B5EF4-FFF2-40B4-BE49-F238E27FC236}">
                <a16:creationId xmlns:a16="http://schemas.microsoft.com/office/drawing/2014/main" id="{88C1E616-09FE-4CFF-B746-60A133529260}"/>
              </a:ext>
            </a:extLst>
          </p:cNvPr>
          <p:cNvSpPr/>
          <p:nvPr/>
        </p:nvSpPr>
        <p:spPr>
          <a:xfrm>
            <a:off x="8582297" y="2289572"/>
            <a:ext cx="640080" cy="242178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TextBox 5">
            <a:extLst>
              <a:ext uri="{FF2B5EF4-FFF2-40B4-BE49-F238E27FC236}">
                <a16:creationId xmlns:a16="http://schemas.microsoft.com/office/drawing/2014/main" id="{FA7A8C49-F299-4E0B-AC45-8C980365FA7A}"/>
              </a:ext>
            </a:extLst>
          </p:cNvPr>
          <p:cNvSpPr txBox="1"/>
          <p:nvPr/>
        </p:nvSpPr>
        <p:spPr>
          <a:xfrm>
            <a:off x="743758" y="5185395"/>
            <a:ext cx="8307977" cy="1122743"/>
          </a:xfrm>
          <a:prstGeom prst="rect">
            <a:avLst/>
          </a:prstGeom>
          <a:noFill/>
        </p:spPr>
        <p:txBody>
          <a:bodyPr wrap="square" rtlCol="0">
            <a:spAutoFit/>
          </a:bodyPr>
          <a:lstStyle/>
          <a:p>
            <a:pPr>
              <a:lnSpc>
                <a:spcPct val="200000"/>
              </a:lnSpc>
            </a:pPr>
            <a:r>
              <a:rPr lang="en-US" b="1" dirty="0">
                <a:solidFill>
                  <a:srgbClr val="C00000"/>
                </a:solidFill>
              </a:rPr>
              <a:t>What are the barriers?</a:t>
            </a:r>
          </a:p>
          <a:p>
            <a:pPr>
              <a:lnSpc>
                <a:spcPct val="200000"/>
              </a:lnSpc>
            </a:pPr>
            <a:endParaRPr lang="en-US" b="1" dirty="0">
              <a:solidFill>
                <a:srgbClr val="C00000"/>
              </a:solidFill>
            </a:endParaRPr>
          </a:p>
        </p:txBody>
      </p:sp>
      <p:sp>
        <p:nvSpPr>
          <p:cNvPr id="7" name="TextBox 6">
            <a:extLst>
              <a:ext uri="{FF2B5EF4-FFF2-40B4-BE49-F238E27FC236}">
                <a16:creationId xmlns:a16="http://schemas.microsoft.com/office/drawing/2014/main" id="{CE860582-21DD-4AF4-ACD3-D70A7AA0543F}"/>
              </a:ext>
            </a:extLst>
          </p:cNvPr>
          <p:cNvSpPr txBox="1"/>
          <p:nvPr/>
        </p:nvSpPr>
        <p:spPr>
          <a:xfrm>
            <a:off x="9535885" y="3038798"/>
            <a:ext cx="2194560" cy="923330"/>
          </a:xfrm>
          <a:prstGeom prst="rect">
            <a:avLst/>
          </a:prstGeom>
          <a:noFill/>
        </p:spPr>
        <p:txBody>
          <a:bodyPr wrap="square" rtlCol="0">
            <a:spAutoFit/>
          </a:bodyPr>
          <a:lstStyle/>
          <a:p>
            <a:r>
              <a:rPr lang="en-US" b="1" dirty="0">
                <a:solidFill>
                  <a:srgbClr val="C00000"/>
                </a:solidFill>
              </a:rPr>
              <a:t>Which motivations are most important for households?</a:t>
            </a:r>
            <a:endParaRPr lang="nl-BE" b="1" dirty="0">
              <a:solidFill>
                <a:srgbClr val="C00000"/>
              </a:solidFill>
            </a:endParaRPr>
          </a:p>
        </p:txBody>
      </p:sp>
    </p:spTree>
    <p:extLst>
      <p:ext uri="{BB962C8B-B14F-4D97-AF65-F5344CB8AC3E}">
        <p14:creationId xmlns:p14="http://schemas.microsoft.com/office/powerpoint/2010/main" val="389487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3FFE-171D-A330-F63D-FEC63E6847E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7EC879-389D-F367-AE3D-1B007B77FF13}"/>
              </a:ext>
            </a:extLst>
          </p:cNvPr>
          <p:cNvSpPr txBox="1">
            <a:spLocks/>
          </p:cNvSpPr>
          <p:nvPr/>
        </p:nvSpPr>
        <p:spPr>
          <a:xfrm>
            <a:off x="743757" y="1382941"/>
            <a:ext cx="9094509" cy="5520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Energy sharing benefits per </a:t>
            </a:r>
            <a:r>
              <a:rPr lang="da-DK" sz="2400" b="1" dirty="0">
                <a:latin typeface="Futura" panose="020B0602020204020303" pitchFamily="34" charset="-79"/>
                <a:cs typeface="Futura" panose="020B0602020204020303" pitchFamily="34" charset="-79"/>
              </a:rPr>
              <a:t>Gjorgievskia et al. (2021)</a:t>
            </a:r>
            <a:endParaRPr lang="en-US" sz="2400" b="1" dirty="0">
              <a:latin typeface="Futura" panose="020B0602020204020303" pitchFamily="34" charset="-79"/>
              <a:cs typeface="Futura" panose="020B0602020204020303" pitchFamily="34" charset="-79"/>
            </a:endParaRPr>
          </a:p>
        </p:txBody>
      </p:sp>
      <p:sp>
        <p:nvSpPr>
          <p:cNvPr id="2" name="TextBox 1">
            <a:extLst>
              <a:ext uri="{FF2B5EF4-FFF2-40B4-BE49-F238E27FC236}">
                <a16:creationId xmlns:a16="http://schemas.microsoft.com/office/drawing/2014/main" id="{4865BC8D-05C3-051E-C485-567E9019D582}"/>
              </a:ext>
            </a:extLst>
          </p:cNvPr>
          <p:cNvSpPr txBox="1"/>
          <p:nvPr/>
        </p:nvSpPr>
        <p:spPr>
          <a:xfrm>
            <a:off x="743758" y="1935017"/>
            <a:ext cx="7838539" cy="2776337"/>
          </a:xfrm>
          <a:prstGeom prst="rect">
            <a:avLst/>
          </a:prstGeom>
          <a:noFill/>
        </p:spPr>
        <p:txBody>
          <a:bodyPr wrap="square" rtlCol="0">
            <a:spAutoFit/>
          </a:bodyPr>
          <a:lstStyle/>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Economic gains: </a:t>
            </a:r>
            <a:r>
              <a:rPr lang="en-GB" dirty="0">
                <a:latin typeface="Futura Medium" panose="020B0602020204020303" pitchFamily="34" charset="-79"/>
                <a:cs typeface="Futura Medium" panose="020B0602020204020303" pitchFamily="34" charset="-79"/>
              </a:rPr>
              <a:t>lower costs, faster payback</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Greener energy: </a:t>
            </a:r>
            <a:r>
              <a:rPr lang="en-GB" dirty="0">
                <a:latin typeface="Futura Medium" panose="020B0602020204020303" pitchFamily="34" charset="-79"/>
                <a:cs typeface="Futura Medium" panose="020B0602020204020303" pitchFamily="34" charset="-79"/>
              </a:rPr>
              <a:t>more renewable production &amp; lower emissions</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Community value: </a:t>
            </a:r>
            <a:r>
              <a:rPr lang="en-GB" dirty="0">
                <a:latin typeface="Futura Medium" panose="020B0602020204020303" pitchFamily="34" charset="-79"/>
                <a:cs typeface="Futura Medium" panose="020B0602020204020303" pitchFamily="34" charset="-79"/>
              </a:rPr>
              <a:t>stronger ties, shared responsibility, empowerment</a:t>
            </a:r>
          </a:p>
          <a:p>
            <a:pPr>
              <a:lnSpc>
                <a:spcPct val="200000"/>
              </a:lnSpc>
            </a:pPr>
            <a:r>
              <a:rPr lang="en-BE"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Democratic governance: </a:t>
            </a:r>
            <a:r>
              <a:rPr lang="en-GB" dirty="0">
                <a:latin typeface="Futura Medium" panose="020B0602020204020303" pitchFamily="34" charset="-79"/>
                <a:cs typeface="Futura Medium" panose="020B0602020204020303" pitchFamily="34" charset="-79"/>
              </a:rPr>
              <a:t>citizen participation &amp; transparency</a:t>
            </a:r>
          </a:p>
          <a:p>
            <a:pPr>
              <a:lnSpc>
                <a:spcPct val="200000"/>
              </a:lnSpc>
            </a:pPr>
            <a:r>
              <a:rPr lang="en-GB" dirty="0">
                <a:latin typeface="Futura Medium" panose="020B0602020204020303" pitchFamily="34" charset="-79"/>
                <a:cs typeface="Futura Medium" panose="020B0602020204020303" pitchFamily="34" charset="-79"/>
              </a:rPr>
              <a:t>⚡ </a:t>
            </a:r>
            <a:r>
              <a:rPr lang="en-GB" i="1" dirty="0">
                <a:latin typeface="Futura Medium" panose="020B0602020204020303" pitchFamily="34" charset="-79"/>
                <a:cs typeface="Futura Medium" panose="020B0602020204020303" pitchFamily="34" charset="-79"/>
              </a:rPr>
              <a:t>Flexibility &amp; infrastructure: </a:t>
            </a:r>
            <a:r>
              <a:rPr lang="en-GB" dirty="0">
                <a:latin typeface="Futura Medium" panose="020B0602020204020303" pitchFamily="34" charset="-79"/>
                <a:cs typeface="Futura Medium" panose="020B0602020204020303" pitchFamily="34" charset="-79"/>
              </a:rPr>
              <a:t>local use, storage, grid support</a:t>
            </a:r>
          </a:p>
        </p:txBody>
      </p:sp>
      <p:sp>
        <p:nvSpPr>
          <p:cNvPr id="3" name="Right Brace 2">
            <a:extLst>
              <a:ext uri="{FF2B5EF4-FFF2-40B4-BE49-F238E27FC236}">
                <a16:creationId xmlns:a16="http://schemas.microsoft.com/office/drawing/2014/main" id="{88C1E616-09FE-4CFF-B746-60A133529260}"/>
              </a:ext>
            </a:extLst>
          </p:cNvPr>
          <p:cNvSpPr/>
          <p:nvPr/>
        </p:nvSpPr>
        <p:spPr>
          <a:xfrm>
            <a:off x="8582297" y="2289572"/>
            <a:ext cx="640080" cy="242178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TextBox 5">
            <a:extLst>
              <a:ext uri="{FF2B5EF4-FFF2-40B4-BE49-F238E27FC236}">
                <a16:creationId xmlns:a16="http://schemas.microsoft.com/office/drawing/2014/main" id="{FA7A8C49-F299-4E0B-AC45-8C980365FA7A}"/>
              </a:ext>
            </a:extLst>
          </p:cNvPr>
          <p:cNvSpPr txBox="1"/>
          <p:nvPr/>
        </p:nvSpPr>
        <p:spPr>
          <a:xfrm>
            <a:off x="743758" y="5185395"/>
            <a:ext cx="8307977" cy="1122743"/>
          </a:xfrm>
          <a:prstGeom prst="rect">
            <a:avLst/>
          </a:prstGeom>
          <a:noFill/>
        </p:spPr>
        <p:txBody>
          <a:bodyPr wrap="square" rtlCol="0">
            <a:spAutoFit/>
          </a:bodyPr>
          <a:lstStyle/>
          <a:p>
            <a:pPr>
              <a:lnSpc>
                <a:spcPct val="200000"/>
              </a:lnSpc>
            </a:pPr>
            <a:r>
              <a:rPr lang="en-US" b="1" dirty="0">
                <a:solidFill>
                  <a:srgbClr val="C00000"/>
                </a:solidFill>
              </a:rPr>
              <a:t>What are the barriers?</a:t>
            </a:r>
          </a:p>
          <a:p>
            <a:pPr>
              <a:lnSpc>
                <a:spcPct val="200000"/>
              </a:lnSpc>
            </a:pPr>
            <a:r>
              <a:rPr lang="en-US" b="1" dirty="0">
                <a:solidFill>
                  <a:srgbClr val="C00000"/>
                </a:solidFill>
              </a:rPr>
              <a:t>Can we add flexible energy use? (off-peak use and self-consumption)</a:t>
            </a:r>
          </a:p>
        </p:txBody>
      </p:sp>
      <p:sp>
        <p:nvSpPr>
          <p:cNvPr id="7" name="TextBox 6">
            <a:extLst>
              <a:ext uri="{FF2B5EF4-FFF2-40B4-BE49-F238E27FC236}">
                <a16:creationId xmlns:a16="http://schemas.microsoft.com/office/drawing/2014/main" id="{CE860582-21DD-4AF4-ACD3-D70A7AA0543F}"/>
              </a:ext>
            </a:extLst>
          </p:cNvPr>
          <p:cNvSpPr txBox="1"/>
          <p:nvPr/>
        </p:nvSpPr>
        <p:spPr>
          <a:xfrm>
            <a:off x="9535885" y="3038798"/>
            <a:ext cx="2194560" cy="923330"/>
          </a:xfrm>
          <a:prstGeom prst="rect">
            <a:avLst/>
          </a:prstGeom>
          <a:noFill/>
        </p:spPr>
        <p:txBody>
          <a:bodyPr wrap="square" rtlCol="0">
            <a:spAutoFit/>
          </a:bodyPr>
          <a:lstStyle/>
          <a:p>
            <a:r>
              <a:rPr lang="en-US" b="1" dirty="0">
                <a:solidFill>
                  <a:srgbClr val="C00000"/>
                </a:solidFill>
              </a:rPr>
              <a:t>Which motivations are most important for households?</a:t>
            </a:r>
            <a:endParaRPr lang="nl-BE" b="1" dirty="0">
              <a:solidFill>
                <a:srgbClr val="C00000"/>
              </a:solidFill>
            </a:endParaRPr>
          </a:p>
        </p:txBody>
      </p:sp>
    </p:spTree>
    <p:extLst>
      <p:ext uri="{BB962C8B-B14F-4D97-AF65-F5344CB8AC3E}">
        <p14:creationId xmlns:p14="http://schemas.microsoft.com/office/powerpoint/2010/main" val="202473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3FFE-171D-A330-F63D-FEC63E6847E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7EC879-389D-F367-AE3D-1B007B77FF13}"/>
              </a:ext>
            </a:extLst>
          </p:cNvPr>
          <p:cNvSpPr txBox="1">
            <a:spLocks/>
          </p:cNvSpPr>
          <p:nvPr/>
        </p:nvSpPr>
        <p:spPr>
          <a:xfrm>
            <a:off x="1044203" y="1533287"/>
            <a:ext cx="10160200" cy="5520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Theoretical reasons: energy sharing </a:t>
            </a:r>
            <a:r>
              <a:rPr lang="en-US" sz="4000" dirty="0">
                <a:latin typeface="Futura" panose="020B0602020204020303" pitchFamily="34" charset="-79"/>
                <a:cs typeface="Futura" panose="020B0602020204020303" pitchFamily="34" charset="-79"/>
              </a:rPr>
              <a:t>→</a:t>
            </a:r>
            <a:r>
              <a:rPr lang="en-US" sz="2400" b="1" dirty="0">
                <a:latin typeface="Futura" panose="020B0602020204020303" pitchFamily="34" charset="-79"/>
                <a:cs typeface="Futura" panose="020B0602020204020303" pitchFamily="34" charset="-79"/>
              </a:rPr>
              <a:t> flexible energy use</a:t>
            </a:r>
          </a:p>
        </p:txBody>
      </p:sp>
      <p:sp>
        <p:nvSpPr>
          <p:cNvPr id="7" name="TextBox 6">
            <a:extLst>
              <a:ext uri="{FF2B5EF4-FFF2-40B4-BE49-F238E27FC236}">
                <a16:creationId xmlns:a16="http://schemas.microsoft.com/office/drawing/2014/main" id="{B4001BA0-D8E4-47E8-87EC-9300437E731D}"/>
              </a:ext>
            </a:extLst>
          </p:cNvPr>
          <p:cNvSpPr txBox="1"/>
          <p:nvPr/>
        </p:nvSpPr>
        <p:spPr>
          <a:xfrm>
            <a:off x="1044203" y="2408543"/>
            <a:ext cx="4899397" cy="1607491"/>
          </a:xfrm>
          <a:prstGeom prst="rect">
            <a:avLst/>
          </a:prstGeom>
          <a:noFill/>
        </p:spPr>
        <p:txBody>
          <a:bodyPr wrap="square">
            <a:spAutoFit/>
          </a:bodyPr>
          <a:lstStyle/>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Social norms &amp; community identity</a:t>
            </a:r>
          </a:p>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Possibility of monitoring effects</a:t>
            </a:r>
          </a:p>
        </p:txBody>
      </p:sp>
      <p:sp>
        <p:nvSpPr>
          <p:cNvPr id="8" name="TextBox 7">
            <a:extLst>
              <a:ext uri="{FF2B5EF4-FFF2-40B4-BE49-F238E27FC236}">
                <a16:creationId xmlns:a16="http://schemas.microsoft.com/office/drawing/2014/main" id="{60F209F0-D268-406D-BE4F-45988A702EC9}"/>
              </a:ext>
            </a:extLst>
          </p:cNvPr>
          <p:cNvSpPr txBox="1"/>
          <p:nvPr/>
        </p:nvSpPr>
        <p:spPr>
          <a:xfrm>
            <a:off x="6305006" y="2408543"/>
            <a:ext cx="4899397" cy="1607491"/>
          </a:xfrm>
          <a:prstGeom prst="rect">
            <a:avLst/>
          </a:prstGeom>
          <a:noFill/>
        </p:spPr>
        <p:txBody>
          <a:bodyPr wrap="square">
            <a:spAutoFit/>
          </a:bodyPr>
          <a:lstStyle/>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Solar PV access and electric bill savings</a:t>
            </a:r>
          </a:p>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Environmental identity &amp; pro-social motives</a:t>
            </a:r>
          </a:p>
        </p:txBody>
      </p:sp>
    </p:spTree>
    <p:extLst>
      <p:ext uri="{BB962C8B-B14F-4D97-AF65-F5344CB8AC3E}">
        <p14:creationId xmlns:p14="http://schemas.microsoft.com/office/powerpoint/2010/main" val="320146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3FFE-171D-A330-F63D-FEC63E6847E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7EC879-389D-F367-AE3D-1B007B77FF13}"/>
              </a:ext>
            </a:extLst>
          </p:cNvPr>
          <p:cNvSpPr txBox="1">
            <a:spLocks/>
          </p:cNvSpPr>
          <p:nvPr/>
        </p:nvSpPr>
        <p:spPr>
          <a:xfrm>
            <a:off x="1044203" y="1533287"/>
            <a:ext cx="10160200" cy="5520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Futura" panose="020B0602020204020303" pitchFamily="34" charset="-79"/>
                <a:cs typeface="Futura" panose="020B0602020204020303" pitchFamily="34" charset="-79"/>
              </a:rPr>
              <a:t>Theoretical reasons: energy sharing </a:t>
            </a:r>
            <a:r>
              <a:rPr lang="en-US" sz="4000" dirty="0">
                <a:latin typeface="Futura" panose="020B0602020204020303" pitchFamily="34" charset="-79"/>
                <a:cs typeface="Futura" panose="020B0602020204020303" pitchFamily="34" charset="-79"/>
              </a:rPr>
              <a:t>→</a:t>
            </a:r>
            <a:r>
              <a:rPr lang="en-US" sz="2400" b="1" dirty="0">
                <a:latin typeface="Futura" panose="020B0602020204020303" pitchFamily="34" charset="-79"/>
                <a:cs typeface="Futura" panose="020B0602020204020303" pitchFamily="34" charset="-79"/>
              </a:rPr>
              <a:t> flexible energy use</a:t>
            </a:r>
          </a:p>
        </p:txBody>
      </p:sp>
      <p:sp>
        <p:nvSpPr>
          <p:cNvPr id="7" name="TextBox 6">
            <a:extLst>
              <a:ext uri="{FF2B5EF4-FFF2-40B4-BE49-F238E27FC236}">
                <a16:creationId xmlns:a16="http://schemas.microsoft.com/office/drawing/2014/main" id="{B4001BA0-D8E4-47E8-87EC-9300437E731D}"/>
              </a:ext>
            </a:extLst>
          </p:cNvPr>
          <p:cNvSpPr txBox="1"/>
          <p:nvPr/>
        </p:nvSpPr>
        <p:spPr>
          <a:xfrm>
            <a:off x="1044203" y="2408543"/>
            <a:ext cx="4899397" cy="1607491"/>
          </a:xfrm>
          <a:prstGeom prst="rect">
            <a:avLst/>
          </a:prstGeom>
          <a:noFill/>
        </p:spPr>
        <p:txBody>
          <a:bodyPr wrap="square">
            <a:spAutoFit/>
          </a:bodyPr>
          <a:lstStyle/>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Social norms &amp; community identity</a:t>
            </a:r>
          </a:p>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Possibility of monitoring effects</a:t>
            </a:r>
          </a:p>
        </p:txBody>
      </p:sp>
      <p:sp>
        <p:nvSpPr>
          <p:cNvPr id="8" name="TextBox 7">
            <a:extLst>
              <a:ext uri="{FF2B5EF4-FFF2-40B4-BE49-F238E27FC236}">
                <a16:creationId xmlns:a16="http://schemas.microsoft.com/office/drawing/2014/main" id="{60F209F0-D268-406D-BE4F-45988A702EC9}"/>
              </a:ext>
            </a:extLst>
          </p:cNvPr>
          <p:cNvSpPr txBox="1"/>
          <p:nvPr/>
        </p:nvSpPr>
        <p:spPr>
          <a:xfrm>
            <a:off x="6305006" y="2408543"/>
            <a:ext cx="4899397" cy="1607491"/>
          </a:xfrm>
          <a:prstGeom prst="rect">
            <a:avLst/>
          </a:prstGeom>
          <a:noFill/>
        </p:spPr>
        <p:txBody>
          <a:bodyPr wrap="square">
            <a:spAutoFit/>
          </a:bodyPr>
          <a:lstStyle/>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Solar PV access and electric bill savings</a:t>
            </a:r>
          </a:p>
          <a:p>
            <a:pPr marL="285750" indent="-285750">
              <a:lnSpc>
                <a:spcPct val="300000"/>
              </a:lnSpc>
              <a:buFont typeface="Arial" panose="020B0604020202020204" pitchFamily="34" charset="0"/>
              <a:buChar char="•"/>
            </a:pPr>
            <a:r>
              <a:rPr lang="en-US" dirty="0">
                <a:latin typeface="Futura Medium" panose="020B0602020204020303" pitchFamily="34" charset="-79"/>
                <a:cs typeface="Futura Medium" panose="020B0602020204020303" pitchFamily="34" charset="-79"/>
              </a:rPr>
              <a:t>Environmental identity &amp; pro-social motives</a:t>
            </a:r>
          </a:p>
        </p:txBody>
      </p:sp>
      <p:sp>
        <p:nvSpPr>
          <p:cNvPr id="9" name="TextBox 8">
            <a:extLst>
              <a:ext uri="{FF2B5EF4-FFF2-40B4-BE49-F238E27FC236}">
                <a16:creationId xmlns:a16="http://schemas.microsoft.com/office/drawing/2014/main" id="{C6AB0341-F1C7-418F-B28F-45E2A79A5F8F}"/>
              </a:ext>
            </a:extLst>
          </p:cNvPr>
          <p:cNvSpPr txBox="1"/>
          <p:nvPr/>
        </p:nvSpPr>
        <p:spPr>
          <a:xfrm>
            <a:off x="1044203" y="4772638"/>
            <a:ext cx="6842497" cy="646331"/>
          </a:xfrm>
          <a:prstGeom prst="rect">
            <a:avLst/>
          </a:prstGeom>
          <a:noFill/>
        </p:spPr>
        <p:txBody>
          <a:bodyPr wrap="square" rtlCol="0">
            <a:spAutoFit/>
          </a:bodyPr>
          <a:lstStyle/>
          <a:p>
            <a:r>
              <a:rPr lang="en-US" b="1" dirty="0">
                <a:solidFill>
                  <a:srgbClr val="C00000"/>
                </a:solidFill>
                <a:cs typeface="Futura" panose="020B0602020204020303"/>
              </a:rPr>
              <a:t>Main Idea: economic and non-economic incentives  for flexible demand may increase </a:t>
            </a:r>
            <a:endParaRPr lang="nl-BE" b="1" dirty="0">
              <a:solidFill>
                <a:srgbClr val="C00000"/>
              </a:solidFill>
              <a:cs typeface="Futura" panose="020B0602020204020303"/>
            </a:endParaRPr>
          </a:p>
        </p:txBody>
      </p:sp>
    </p:spTree>
    <p:extLst>
      <p:ext uri="{BB962C8B-B14F-4D97-AF65-F5344CB8AC3E}">
        <p14:creationId xmlns:p14="http://schemas.microsoft.com/office/powerpoint/2010/main" val="37904632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TotalTime>
  <Words>3870</Words>
  <Application>Microsoft Macintosh PowerPoint</Application>
  <PresentationFormat>Widescreen</PresentationFormat>
  <Paragraphs>473</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Arial</vt:lpstr>
      <vt:lpstr>Cambria Math</vt:lpstr>
      <vt:lpstr>Futura</vt:lpstr>
      <vt:lpstr>Futura Book</vt:lpstr>
      <vt:lpstr>FUTURA MEDIUM</vt:lpstr>
      <vt:lpstr>FUTURA MEDIUM</vt:lpstr>
      <vt:lpstr>Wingdings</vt:lpstr>
      <vt:lpstr>Kantoorthema</vt:lpstr>
      <vt:lpstr>PowerPoint Presentation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Mentimeter results</vt:lpstr>
      <vt:lpstr>Mentimeter results</vt:lpstr>
      <vt:lpstr>Mentimeter results</vt:lpstr>
      <vt:lpstr>Mentimeter results</vt:lpstr>
      <vt:lpstr>Mentimeter results</vt:lpstr>
      <vt:lpstr>Mentimeter results</vt:lpstr>
      <vt:lpstr>Mentimeter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katrien claes</dc:creator>
  <cp:lastModifiedBy>Maira Finizola</cp:lastModifiedBy>
  <cp:revision>190</cp:revision>
  <dcterms:created xsi:type="dcterms:W3CDTF">2022-01-27T08:07:37Z</dcterms:created>
  <dcterms:modified xsi:type="dcterms:W3CDTF">2025-09-09T10:03:28Z</dcterms:modified>
</cp:coreProperties>
</file>