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3f9Xwe/ob7FySoR8xXxDSj+az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bff0cc6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7bff0cc6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7bff0cc60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37bff0cc60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835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bff0cc6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7bff0cc6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 b="24565"/>
          <a:stretch/>
        </p:blipFill>
        <p:spPr>
          <a:xfrm>
            <a:off x="-5504" y="-2112313"/>
            <a:ext cx="12203008" cy="61368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/>
          <p:nvPr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" name="Google Shape;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7607" y="3662552"/>
            <a:ext cx="3076786" cy="723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8"/>
          <p:cNvCxnSpPr>
            <a:stCxn id="16" idx="1"/>
          </p:cNvCxnSpPr>
          <p:nvPr/>
        </p:nvCxnSpPr>
        <p:spPr>
          <a:xfrm rot="10800000">
            <a:off x="-136793" y="4024526"/>
            <a:ext cx="469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18;p18"/>
          <p:cNvCxnSpPr/>
          <p:nvPr/>
        </p:nvCxnSpPr>
        <p:spPr>
          <a:xfrm rot="10800000">
            <a:off x="7607559" y="4024526"/>
            <a:ext cx="469445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 en object">
  <p:cSld name="4_Titel en 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/>
          <p:nvPr/>
        </p:nvSpPr>
        <p:spPr>
          <a:xfrm>
            <a:off x="0" y="2002056"/>
            <a:ext cx="12192000" cy="3945816"/>
          </a:xfrm>
          <a:prstGeom prst="rect">
            <a:avLst/>
          </a:prstGeom>
          <a:solidFill>
            <a:srgbClr val="D8D8D8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838200" y="2315817"/>
            <a:ext cx="10515600" cy="325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6" name="Google Shape;8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1475" y="6232459"/>
            <a:ext cx="1449050" cy="340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Google Shape;87;p28"/>
          <p:cNvCxnSpPr/>
          <p:nvPr/>
        </p:nvCxnSpPr>
        <p:spPr>
          <a:xfrm>
            <a:off x="5300766" y="1587683"/>
            <a:ext cx="1212783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8" name="Google Shape;88;p28"/>
          <p:cNvSpPr txBox="1">
            <a:spLocks noGrp="1"/>
          </p:cNvSpPr>
          <p:nvPr>
            <p:ph type="ctrTitle"/>
          </p:nvPr>
        </p:nvSpPr>
        <p:spPr>
          <a:xfrm>
            <a:off x="838201" y="500227"/>
            <a:ext cx="10515600" cy="61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8"/>
          <p:cNvSpPr txBox="1">
            <a:spLocks noGrp="1"/>
          </p:cNvSpPr>
          <p:nvPr>
            <p:ph type="subTitle" idx="2"/>
          </p:nvPr>
        </p:nvSpPr>
        <p:spPr>
          <a:xfrm>
            <a:off x="838201" y="1091183"/>
            <a:ext cx="10515600" cy="47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F49A3B-CEA8-4036-B872-CA590A7D20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58F07-95E6-4016-87D3-17A9582326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0CD227-7B17-4F2F-9DA4-1AA9A3EF63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dt" idx="10"/>
          </p:nvPr>
        </p:nvSpPr>
        <p:spPr>
          <a:xfrm>
            <a:off x="8610600" y="64668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ftr" idx="11"/>
          </p:nvPr>
        </p:nvSpPr>
        <p:spPr>
          <a:xfrm>
            <a:off x="334818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S. </a:t>
            </a:r>
            <a:r>
              <a:rPr lang="en-GB" dirty="0" err="1"/>
              <a:t>Kalders</a:t>
            </a:r>
            <a:r>
              <a:rPr lang="en-GB" dirty="0"/>
              <a:t>, The Restoration of Insects in the Nature Restoration Regulation under a Changing Climate, EELF Ghent 2025</a:t>
            </a:r>
            <a:endParaRPr dirty="0"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8200" y="2007703"/>
            <a:ext cx="10515600" cy="38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1475" y="6232459"/>
            <a:ext cx="1449050" cy="340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21"/>
          <p:cNvCxnSpPr/>
          <p:nvPr/>
        </p:nvCxnSpPr>
        <p:spPr>
          <a:xfrm>
            <a:off x="5476775" y="1566030"/>
            <a:ext cx="1212783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36;p21"/>
          <p:cNvSpPr txBox="1">
            <a:spLocks noGrp="1"/>
          </p:cNvSpPr>
          <p:nvPr>
            <p:ph type="ctrTitle"/>
          </p:nvPr>
        </p:nvSpPr>
        <p:spPr>
          <a:xfrm>
            <a:off x="1524000" y="475559"/>
            <a:ext cx="91440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subTitle" idx="2"/>
          </p:nvPr>
        </p:nvSpPr>
        <p:spPr>
          <a:xfrm>
            <a:off x="1524000" y="1072189"/>
            <a:ext cx="91440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FFBC6-47FF-49FB-9B89-7A387A38D92A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610600" y="6348845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41BA4-8643-4D00-B178-1813B2A9FC0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61638" y="6348844"/>
            <a:ext cx="4114800" cy="365125"/>
          </a:xfrm>
        </p:spPr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D3E19-B513-47A9-99DD-BC00E5401F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en object">
  <p:cSld name="2_Titel en 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2"/>
          <p:cNvSpPr/>
          <p:nvPr/>
        </p:nvSpPr>
        <p:spPr>
          <a:xfrm>
            <a:off x="4303643" y="0"/>
            <a:ext cx="7888357" cy="6858000"/>
          </a:xfrm>
          <a:prstGeom prst="rect">
            <a:avLst/>
          </a:prstGeom>
          <a:solidFill>
            <a:srgbClr val="D8D8D8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4979504" y="954157"/>
            <a:ext cx="6374296" cy="46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1475" y="6232459"/>
            <a:ext cx="1449050" cy="340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2"/>
          <p:cNvCxnSpPr/>
          <p:nvPr/>
        </p:nvCxnSpPr>
        <p:spPr>
          <a:xfrm>
            <a:off x="954471" y="2096382"/>
            <a:ext cx="1212783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" name="Google Shape;43;p22"/>
          <p:cNvSpPr txBox="1">
            <a:spLocks noGrp="1"/>
          </p:cNvSpPr>
          <p:nvPr>
            <p:ph type="ctrTitle"/>
          </p:nvPr>
        </p:nvSpPr>
        <p:spPr>
          <a:xfrm>
            <a:off x="838201" y="591312"/>
            <a:ext cx="3303103" cy="1391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82902B-7A54-4BBD-A827-4641DD458FA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4CC92C-199D-45F9-95CE-9E04CA25E6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56918-FA2C-4F22-8CD1-EA62BC0E48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3" descr="foto-1-breed.jpg"/>
          <p:cNvPicPr preferRelativeResize="0"/>
          <p:nvPr/>
        </p:nvPicPr>
        <p:blipFill rotWithShape="1">
          <a:blip r:embed="rId2">
            <a:alphaModFix/>
          </a:blip>
          <a:srcRect t="-10345" b="970"/>
          <a:stretch/>
        </p:blipFill>
        <p:spPr>
          <a:xfrm>
            <a:off x="-499544" y="-399515"/>
            <a:ext cx="13506418" cy="442404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"/>
          <p:cNvSpPr/>
          <p:nvPr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9" name="Google Shape;4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7607" y="3662552"/>
            <a:ext cx="3076786" cy="723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23"/>
          <p:cNvCxnSpPr>
            <a:stCxn id="49" idx="1"/>
          </p:cNvCxnSpPr>
          <p:nvPr/>
        </p:nvCxnSpPr>
        <p:spPr>
          <a:xfrm rot="10800000">
            <a:off x="-136793" y="4024526"/>
            <a:ext cx="469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1" name="Google Shape;51;p23"/>
          <p:cNvCxnSpPr/>
          <p:nvPr/>
        </p:nvCxnSpPr>
        <p:spPr>
          <a:xfrm rot="10800000">
            <a:off x="7607559" y="4024526"/>
            <a:ext cx="469445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F646A-2157-42CE-AB3D-3F07C41C7D5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610600" y="6275488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E4F38-32B6-46C3-8861-4D6047B9BD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23809-133C-4CE2-A119-6562E81C44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dia">
  <p:cSld name="2_Titeldia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/>
          <p:nvPr/>
        </p:nvSpPr>
        <p:spPr>
          <a:xfrm>
            <a:off x="-136849" y="-1691866"/>
            <a:ext cx="12328848" cy="571639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4" name="Google Shape;54;p24"/>
          <p:cNvSpPr/>
          <p:nvPr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7" name="Google Shape;5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7607" y="3662552"/>
            <a:ext cx="3076786" cy="723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24"/>
          <p:cNvCxnSpPr>
            <a:stCxn id="57" idx="1"/>
          </p:cNvCxnSpPr>
          <p:nvPr/>
        </p:nvCxnSpPr>
        <p:spPr>
          <a:xfrm rot="10800000">
            <a:off x="-136793" y="4024526"/>
            <a:ext cx="469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24"/>
          <p:cNvCxnSpPr/>
          <p:nvPr/>
        </p:nvCxnSpPr>
        <p:spPr>
          <a:xfrm rot="10800000">
            <a:off x="7607559" y="4024526"/>
            <a:ext cx="469445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C2E46D-0927-40FA-B83B-D1549E0565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EEFB5F-BE20-4237-893B-4E029A78EB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A6F72-47B3-4FBB-AEFC-09B247117D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eldia">
  <p:cSld name="4_Titeldi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/>
          <p:nvPr/>
        </p:nvSpPr>
        <p:spPr>
          <a:xfrm>
            <a:off x="-44531" y="-1451727"/>
            <a:ext cx="12248110" cy="547625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62" name="Google Shape;62;p25"/>
          <p:cNvSpPr/>
          <p:nvPr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5" name="Google Shape;6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7607" y="3662552"/>
            <a:ext cx="3076786" cy="723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25"/>
          <p:cNvCxnSpPr>
            <a:stCxn id="65" idx="1"/>
          </p:cNvCxnSpPr>
          <p:nvPr/>
        </p:nvCxnSpPr>
        <p:spPr>
          <a:xfrm rot="10800000">
            <a:off x="-136793" y="4024526"/>
            <a:ext cx="469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7" name="Google Shape;67;p25"/>
          <p:cNvCxnSpPr/>
          <p:nvPr/>
        </p:nvCxnSpPr>
        <p:spPr>
          <a:xfrm rot="10800000">
            <a:off x="7607559" y="4024526"/>
            <a:ext cx="469445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ECE53-021B-4532-99C1-324A1C4B56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B8EB8-EA38-4DE1-9360-22481ABDCE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DFF18-1B65-4596-A46A-E40B0B0C52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dia">
  <p:cSld name="3_Titeldi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/>
          <p:nvPr/>
        </p:nvSpPr>
        <p:spPr>
          <a:xfrm>
            <a:off x="-22244" y="-367645"/>
            <a:ext cx="12209654" cy="439217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0" name="Google Shape;70;p26"/>
          <p:cNvSpPr/>
          <p:nvPr/>
        </p:nvSpPr>
        <p:spPr>
          <a:xfrm>
            <a:off x="4557607" y="3662553"/>
            <a:ext cx="3076786" cy="723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BE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73" name="Google Shape;7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7607" y="3662552"/>
            <a:ext cx="3076786" cy="7239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" name="Google Shape;74;p26"/>
          <p:cNvCxnSpPr>
            <a:stCxn id="73" idx="1"/>
          </p:cNvCxnSpPr>
          <p:nvPr/>
        </p:nvCxnSpPr>
        <p:spPr>
          <a:xfrm rot="10800000">
            <a:off x="-136793" y="4024526"/>
            <a:ext cx="4694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26"/>
          <p:cNvCxnSpPr/>
          <p:nvPr/>
        </p:nvCxnSpPr>
        <p:spPr>
          <a:xfrm rot="10800000">
            <a:off x="7607559" y="4024526"/>
            <a:ext cx="4694456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75D3D-F082-4B17-8C3C-0B238C6EEE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B381CB-3A1B-490C-9EDD-7C0DC6AC71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D2A34-BEA8-46D2-A174-0FBB9F96D8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el en object">
  <p:cSld name="3_Titel en 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/>
          <p:nvPr/>
        </p:nvSpPr>
        <p:spPr>
          <a:xfrm>
            <a:off x="0" y="2002056"/>
            <a:ext cx="12192000" cy="3945816"/>
          </a:xfrm>
          <a:prstGeom prst="rect">
            <a:avLst/>
          </a:prstGeom>
          <a:solidFill>
            <a:srgbClr val="D8D8D8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>
            <a:off x="838200" y="2315817"/>
            <a:ext cx="10515600" cy="325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71475" y="6232459"/>
            <a:ext cx="1449050" cy="3409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27"/>
          <p:cNvCxnSpPr/>
          <p:nvPr/>
        </p:nvCxnSpPr>
        <p:spPr>
          <a:xfrm>
            <a:off x="954471" y="1511166"/>
            <a:ext cx="1212783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27"/>
          <p:cNvSpPr txBox="1">
            <a:spLocks noGrp="1"/>
          </p:cNvSpPr>
          <p:nvPr>
            <p:ph type="ctrTitle"/>
          </p:nvPr>
        </p:nvSpPr>
        <p:spPr>
          <a:xfrm>
            <a:off x="838201" y="500227"/>
            <a:ext cx="10515600" cy="615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subTitle" idx="2"/>
          </p:nvPr>
        </p:nvSpPr>
        <p:spPr>
          <a:xfrm>
            <a:off x="838201" y="1091183"/>
            <a:ext cx="10515600" cy="47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D29069-CF1D-4CE8-B045-1345CAC4BB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1BECC-93FC-4D56-B34D-6514DF72E3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B27C7-241B-4E75-8AA3-567E367CFF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 smtClean="0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 dirty="0"/>
              <a:t>S. </a:t>
            </a:r>
            <a:r>
              <a:rPr lang="en-GB" dirty="0" err="1"/>
              <a:t>Kalders</a:t>
            </a:r>
            <a:r>
              <a:rPr lang="en-GB" dirty="0"/>
              <a:t>, The Restoration of Insects in the Nature Restoration Regulation under a Changing Climate, EELF Ghent 2025</a:t>
            </a:r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B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524000" y="325927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l-BE" sz="2800" dirty="0"/>
              <a:t>The </a:t>
            </a:r>
            <a:r>
              <a:rPr lang="nl-BE" sz="2800" dirty="0" err="1"/>
              <a:t>Restoration</a:t>
            </a:r>
            <a:r>
              <a:rPr lang="nl-BE" sz="2800" dirty="0"/>
              <a:t> of </a:t>
            </a:r>
            <a:r>
              <a:rPr lang="nl-BE" sz="2800" dirty="0" err="1"/>
              <a:t>Insects</a:t>
            </a:r>
            <a:r>
              <a:rPr lang="nl-BE" sz="2800" dirty="0"/>
              <a:t> in </a:t>
            </a:r>
            <a:r>
              <a:rPr lang="nl-BE" sz="2800" dirty="0" err="1"/>
              <a:t>the</a:t>
            </a:r>
            <a:r>
              <a:rPr lang="nl-BE" sz="2800" dirty="0"/>
              <a:t> </a:t>
            </a:r>
            <a:br>
              <a:rPr lang="nl-BE" sz="2800" dirty="0"/>
            </a:br>
            <a:r>
              <a:rPr lang="nl-BE" sz="2800" dirty="0"/>
              <a:t>Nature </a:t>
            </a:r>
            <a:r>
              <a:rPr lang="nl-BE" sz="2800" dirty="0" err="1"/>
              <a:t>Restoration</a:t>
            </a:r>
            <a:r>
              <a:rPr lang="nl-BE" sz="2800" dirty="0"/>
              <a:t> </a:t>
            </a:r>
            <a:r>
              <a:rPr lang="nl-BE" sz="2800" dirty="0" err="1"/>
              <a:t>Regulation</a:t>
            </a:r>
            <a:br>
              <a:rPr lang="nl-BE" sz="2800" dirty="0"/>
            </a:br>
            <a:r>
              <a:rPr lang="nl-BE" sz="2800" dirty="0"/>
              <a:t>Under a </a:t>
            </a:r>
            <a:r>
              <a:rPr lang="nl-BE" sz="2800" dirty="0" err="1"/>
              <a:t>Changing</a:t>
            </a:r>
            <a:r>
              <a:rPr lang="nl-BE" sz="2800" dirty="0"/>
              <a:t> </a:t>
            </a:r>
            <a:r>
              <a:rPr lang="nl-BE" sz="2800" dirty="0" err="1"/>
              <a:t>Climate</a:t>
            </a:r>
            <a:endParaRPr sz="2800" dirty="0"/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5838342"/>
            <a:ext cx="91440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nl-BE" dirty="0"/>
              <a:t>Siemen </a:t>
            </a:r>
            <a:r>
              <a:rPr lang="nl-BE" dirty="0" err="1"/>
              <a:t>Kalders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DA710E-5901-46ED-8ED2-0D8054703843}"/>
              </a:ext>
            </a:extLst>
          </p:cNvPr>
          <p:cNvSpPr txBox="1"/>
          <p:nvPr/>
        </p:nvSpPr>
        <p:spPr>
          <a:xfrm>
            <a:off x="152400" y="6088226"/>
            <a:ext cx="195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Carole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Billiet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(BOF23OWB10)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F525BA-45C2-4EF9-A2FB-0C859F6BE1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body" idx="1"/>
          </p:nvPr>
        </p:nvSpPr>
        <p:spPr>
          <a:xfrm>
            <a:off x="838200" y="2007703"/>
            <a:ext cx="10515600" cy="38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Satisfactory</a:t>
            </a:r>
            <a:r>
              <a:rPr lang="nl-BE" dirty="0"/>
              <a:t> levels are ultimate target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Pollinators</a:t>
            </a:r>
            <a:r>
              <a:rPr lang="nl-BE" dirty="0"/>
              <a:t>: </a:t>
            </a:r>
            <a:r>
              <a:rPr lang="nl-BE" dirty="0" err="1"/>
              <a:t>after</a:t>
            </a:r>
            <a:r>
              <a:rPr lang="nl-BE" dirty="0"/>
              <a:t> 2030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Grassland </a:t>
            </a:r>
            <a:r>
              <a:rPr lang="nl-BE" dirty="0" err="1"/>
              <a:t>butterflies</a:t>
            </a:r>
            <a:r>
              <a:rPr lang="nl-BE" dirty="0"/>
              <a:t>: </a:t>
            </a:r>
            <a:r>
              <a:rPr lang="nl-BE" dirty="0" err="1"/>
              <a:t>after</a:t>
            </a:r>
            <a:r>
              <a:rPr lang="nl-BE" dirty="0"/>
              <a:t> 2024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No end date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achieving</a:t>
            </a:r>
            <a:r>
              <a:rPr lang="nl-BE" dirty="0"/>
              <a:t> these levels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Assessed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6 </a:t>
            </a:r>
            <a:r>
              <a:rPr lang="nl-BE" dirty="0" err="1"/>
              <a:t>years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But data is </a:t>
            </a:r>
            <a:r>
              <a:rPr lang="nl-BE" dirty="0" err="1"/>
              <a:t>annually</a:t>
            </a:r>
            <a:r>
              <a:rPr lang="nl-BE" dirty="0"/>
              <a:t> </a:t>
            </a:r>
            <a:r>
              <a:rPr lang="nl-BE" dirty="0" err="1"/>
              <a:t>collected</a:t>
            </a:r>
            <a:endParaRPr lang="nl-BE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/>
              <a:t>Member </a:t>
            </a:r>
            <a:r>
              <a:rPr lang="nl-BE" dirty="0" err="1"/>
              <a:t>States</a:t>
            </a:r>
            <a:r>
              <a:rPr lang="nl-BE" dirty="0"/>
              <a:t> set these levels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Open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effective</a:t>
            </a:r>
            <a:r>
              <a:rPr lang="nl-BE" dirty="0"/>
              <a:t> </a:t>
            </a:r>
            <a:r>
              <a:rPr lang="nl-BE" dirty="0" err="1"/>
              <a:t>process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Latest</a:t>
            </a:r>
            <a:r>
              <a:rPr lang="nl-BE" dirty="0"/>
              <a:t> </a:t>
            </a:r>
            <a:r>
              <a:rPr lang="nl-BE" dirty="0" err="1"/>
              <a:t>scientific</a:t>
            </a:r>
            <a:r>
              <a:rPr lang="nl-BE" dirty="0"/>
              <a:t> </a:t>
            </a:r>
            <a:r>
              <a:rPr lang="nl-BE" dirty="0" err="1"/>
              <a:t>evidence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Guiding</a:t>
            </a:r>
            <a:r>
              <a:rPr lang="nl-BE" dirty="0"/>
              <a:t> </a:t>
            </a:r>
            <a:r>
              <a:rPr lang="nl-BE" dirty="0" err="1"/>
              <a:t>framework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EC</a:t>
            </a:r>
            <a:endParaRPr dirty="0"/>
          </a:p>
        </p:txBody>
      </p:sp>
      <p:sp>
        <p:nvSpPr>
          <p:cNvPr id="176" name="Google Shape;176;p13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Common issues</a:t>
            </a:r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subTitle" idx="2"/>
          </p:nvPr>
        </p:nvSpPr>
        <p:spPr>
          <a:xfrm>
            <a:off x="838200" y="1072189"/>
            <a:ext cx="105156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BE"/>
              <a:t>Satisfactory levels and shifting baselines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A0D4EF-4937-464B-A90D-0B98649524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838200" y="2007703"/>
            <a:ext cx="10515600" cy="38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/>
              <a:t>Issue of </a:t>
            </a:r>
            <a:r>
              <a:rPr lang="nl-BE" dirty="0" err="1"/>
              <a:t>shifting</a:t>
            </a:r>
            <a:r>
              <a:rPr lang="nl-BE" dirty="0"/>
              <a:t> baselines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/>
              <a:t>Insect monitoring </a:t>
            </a:r>
            <a:r>
              <a:rPr lang="nl-BE" dirty="0" err="1"/>
              <a:t>started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</a:t>
            </a:r>
            <a:r>
              <a:rPr lang="nl-BE" dirty="0" err="1"/>
              <a:t>after</a:t>
            </a:r>
            <a:r>
              <a:rPr lang="nl-BE" dirty="0"/>
              <a:t> 1990’s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Butterflies</a:t>
            </a:r>
            <a:r>
              <a:rPr lang="nl-BE" dirty="0"/>
              <a:t> </a:t>
            </a:r>
            <a:r>
              <a:rPr lang="nl-BE" dirty="0" err="1"/>
              <a:t>one</a:t>
            </a:r>
            <a:r>
              <a:rPr lang="nl-BE" dirty="0"/>
              <a:t> of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better</a:t>
            </a:r>
            <a:r>
              <a:rPr lang="nl-BE" dirty="0"/>
              <a:t> </a:t>
            </a:r>
            <a:r>
              <a:rPr lang="nl-BE" dirty="0" err="1"/>
              <a:t>monitored</a:t>
            </a:r>
            <a:r>
              <a:rPr lang="nl-BE" dirty="0"/>
              <a:t> insect </a:t>
            </a:r>
            <a:r>
              <a:rPr lang="nl-BE" dirty="0" err="1"/>
              <a:t>groups</a:t>
            </a:r>
            <a:endParaRPr lang="nl-BE"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For </a:t>
            </a:r>
            <a:r>
              <a:rPr lang="nl-BE" dirty="0" err="1"/>
              <a:t>many</a:t>
            </a:r>
            <a:r>
              <a:rPr lang="nl-BE" dirty="0"/>
              <a:t> </a:t>
            </a:r>
            <a:r>
              <a:rPr lang="nl-BE" dirty="0" err="1"/>
              <a:t>others</a:t>
            </a:r>
            <a:r>
              <a:rPr lang="nl-BE" dirty="0"/>
              <a:t>, no or </a:t>
            </a:r>
            <a:r>
              <a:rPr lang="nl-BE" dirty="0" err="1"/>
              <a:t>only</a:t>
            </a:r>
            <a:r>
              <a:rPr lang="nl-BE" dirty="0"/>
              <a:t> recent data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However</a:t>
            </a:r>
            <a:r>
              <a:rPr lang="nl-BE" dirty="0"/>
              <a:t>, insect </a:t>
            </a:r>
            <a:r>
              <a:rPr lang="nl-BE" dirty="0" err="1"/>
              <a:t>decline</a:t>
            </a:r>
            <a:r>
              <a:rPr lang="nl-BE" dirty="0"/>
              <a:t> </a:t>
            </a:r>
            <a:r>
              <a:rPr lang="nl-BE" dirty="0" err="1"/>
              <a:t>ongoing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decades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Van </a:t>
            </a:r>
            <a:r>
              <a:rPr lang="nl-BE" dirty="0" err="1"/>
              <a:t>Strien</a:t>
            </a:r>
            <a:r>
              <a:rPr lang="nl-BE" dirty="0"/>
              <a:t> et al. (2019): range of </a:t>
            </a:r>
            <a:r>
              <a:rPr lang="nl-BE" dirty="0" err="1"/>
              <a:t>butterflies</a:t>
            </a:r>
            <a:r>
              <a:rPr lang="nl-BE" dirty="0"/>
              <a:t> </a:t>
            </a:r>
            <a:r>
              <a:rPr lang="nl-BE" dirty="0" err="1"/>
              <a:t>fell</a:t>
            </a:r>
            <a:r>
              <a:rPr lang="nl-BE" dirty="0"/>
              <a:t> </a:t>
            </a:r>
            <a:r>
              <a:rPr lang="nl-BE" dirty="0" err="1"/>
              <a:t>by</a:t>
            </a:r>
            <a:r>
              <a:rPr lang="nl-BE" dirty="0"/>
              <a:t> 84% (1890-2017)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Decline</a:t>
            </a:r>
            <a:r>
              <a:rPr lang="nl-BE" dirty="0"/>
              <a:t> </a:t>
            </a:r>
            <a:r>
              <a:rPr lang="nl-BE" dirty="0" err="1"/>
              <a:t>strongest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first half</a:t>
            </a:r>
            <a:endParaRPr dirty="0"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Therefore</a:t>
            </a:r>
            <a:r>
              <a:rPr lang="nl-BE" dirty="0"/>
              <a:t>, a </a:t>
            </a:r>
            <a:r>
              <a:rPr lang="nl-BE" dirty="0" err="1"/>
              <a:t>realistic</a:t>
            </a:r>
            <a:r>
              <a:rPr lang="nl-BE" dirty="0"/>
              <a:t> </a:t>
            </a:r>
            <a:r>
              <a:rPr lang="nl-BE" dirty="0" err="1"/>
              <a:t>problem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baselines have </a:t>
            </a:r>
            <a:r>
              <a:rPr lang="nl-BE" dirty="0" err="1"/>
              <a:t>shifted</a:t>
            </a:r>
            <a:endParaRPr dirty="0"/>
          </a:p>
        </p:txBody>
      </p:sp>
      <p:sp>
        <p:nvSpPr>
          <p:cNvPr id="184" name="Google Shape;184;p14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Common issues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subTitle" idx="2"/>
          </p:nvPr>
        </p:nvSpPr>
        <p:spPr>
          <a:xfrm>
            <a:off x="838200" y="1072189"/>
            <a:ext cx="105156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BE"/>
              <a:t>Satisfactory levels and shifting baselines (cont.)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4D0C35-BCCD-4233-8F9E-5958925E7D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"/>
          <p:cNvSpPr txBox="1">
            <a:spLocks noGrp="1"/>
          </p:cNvSpPr>
          <p:nvPr>
            <p:ph type="body" idx="1"/>
          </p:nvPr>
        </p:nvSpPr>
        <p:spPr>
          <a:xfrm>
            <a:off x="736599" y="1712268"/>
            <a:ext cx="10905068" cy="467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BE"/>
              <a:t>Monitoring by Member States, but according to EC delegated regulations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Science-based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Annual 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Representative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Citizen science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BE"/>
              <a:t>For pollinators, only a draft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Adoption latest 19/08/2025 (§2), but expected in autumn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Stratified random sampling approach: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/>
              <a:t>Bees (excluding wild honey bees)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/>
              <a:t>Hoverflies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/>
              <a:t>Butterflies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/>
              <a:t>Moths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Targeted field visits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nl-BE"/>
              <a:t>Rare pollinator species (CR in Red List; or min. 15 species)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Additional taxonomic groups added if capacity increases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Data collection protocols: standardisation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nl-BE"/>
              <a:t>Common pollinator indicator (Annex II) + pollinator species richness indicator (Annex III)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BE"/>
              <a:t>For grassland butterflies, no draft (yet)</a:t>
            </a:r>
            <a:endParaRPr/>
          </a:p>
          <a:p>
            <a:pPr marL="228600" lvl="0" indent="-12287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Common issues</a:t>
            </a:r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2"/>
          </p:nvPr>
        </p:nvSpPr>
        <p:spPr>
          <a:xfrm>
            <a:off x="838200" y="1072189"/>
            <a:ext cx="105156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BE"/>
              <a:t>Monitoring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2901ED-6E7B-4273-8D29-B841FCC2E5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E55502-21CC-4E9D-8C84-DE8E98DD9CF6}"/>
              </a:ext>
            </a:extLst>
          </p:cNvPr>
          <p:cNvSpPr txBox="1"/>
          <p:nvPr/>
        </p:nvSpPr>
        <p:spPr>
          <a:xfrm>
            <a:off x="4903695" y="3013501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61355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6019F0-0896-43A4-A8F4-7541CFE0F7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702733" y="1712269"/>
            <a:ext cx="10651067" cy="4595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Affects</a:t>
            </a:r>
            <a:r>
              <a:rPr lang="nl-BE" dirty="0"/>
              <a:t> </a:t>
            </a:r>
            <a:r>
              <a:rPr lang="nl-BE" dirty="0" err="1"/>
              <a:t>physiology</a:t>
            </a:r>
            <a:r>
              <a:rPr lang="nl-BE" dirty="0"/>
              <a:t>, </a:t>
            </a:r>
            <a:r>
              <a:rPr lang="nl-BE" dirty="0" err="1"/>
              <a:t>behaviour</a:t>
            </a:r>
            <a:r>
              <a:rPr lang="nl-BE" dirty="0"/>
              <a:t>, </a:t>
            </a:r>
            <a:r>
              <a:rPr lang="nl-BE" dirty="0" err="1"/>
              <a:t>phenology</a:t>
            </a:r>
            <a:r>
              <a:rPr lang="nl-BE" dirty="0"/>
              <a:t>, </a:t>
            </a:r>
            <a:r>
              <a:rPr lang="nl-BE" dirty="0" err="1"/>
              <a:t>distribution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species </a:t>
            </a:r>
            <a:r>
              <a:rPr lang="nl-BE" dirty="0" err="1"/>
              <a:t>interactions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Communities</a:t>
            </a:r>
            <a:r>
              <a:rPr lang="nl-BE" dirty="0"/>
              <a:t> </a:t>
            </a:r>
            <a:r>
              <a:rPr lang="nl-BE" dirty="0" err="1"/>
              <a:t>destabilise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populations</a:t>
            </a:r>
            <a:r>
              <a:rPr lang="nl-BE" dirty="0"/>
              <a:t> or even species </a:t>
            </a:r>
            <a:r>
              <a:rPr lang="nl-BE" dirty="0" err="1"/>
              <a:t>may</a:t>
            </a:r>
            <a:r>
              <a:rPr lang="nl-BE" dirty="0"/>
              <a:t> go </a:t>
            </a:r>
            <a:r>
              <a:rPr lang="nl-BE" dirty="0" err="1"/>
              <a:t>extinct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Unless</a:t>
            </a:r>
            <a:r>
              <a:rPr lang="nl-BE" dirty="0"/>
              <a:t> </a:t>
            </a:r>
            <a:r>
              <a:rPr lang="nl-BE" dirty="0" err="1"/>
              <a:t>they</a:t>
            </a:r>
            <a:r>
              <a:rPr lang="nl-BE" dirty="0"/>
              <a:t> change </a:t>
            </a:r>
            <a:r>
              <a:rPr lang="nl-BE" dirty="0" err="1"/>
              <a:t>geographic</a:t>
            </a:r>
            <a:r>
              <a:rPr lang="nl-BE" dirty="0"/>
              <a:t> </a:t>
            </a:r>
            <a:r>
              <a:rPr lang="nl-BE" dirty="0" err="1"/>
              <a:t>distribution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/or </a:t>
            </a:r>
            <a:r>
              <a:rPr lang="nl-BE" dirty="0" err="1"/>
              <a:t>themselves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Potentially</a:t>
            </a:r>
            <a:r>
              <a:rPr lang="nl-BE" dirty="0"/>
              <a:t> severe </a:t>
            </a:r>
            <a:r>
              <a:rPr lang="nl-BE" dirty="0" err="1"/>
              <a:t>repercussions</a:t>
            </a:r>
            <a:r>
              <a:rPr lang="nl-BE" dirty="0"/>
              <a:t> on </a:t>
            </a:r>
            <a:r>
              <a:rPr lang="nl-BE" dirty="0" err="1"/>
              <a:t>ecosystems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Climate</a:t>
            </a:r>
            <a:r>
              <a:rPr lang="nl-BE" dirty="0"/>
              <a:t> change </a:t>
            </a:r>
            <a:r>
              <a:rPr lang="nl-BE" dirty="0" err="1"/>
              <a:t>exacerbates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pressures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drivers</a:t>
            </a:r>
            <a:endParaRPr dirty="0"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Insects</a:t>
            </a:r>
            <a:r>
              <a:rPr lang="nl-BE" dirty="0"/>
              <a:t> </a:t>
            </a:r>
            <a:r>
              <a:rPr lang="nl-BE" dirty="0" err="1"/>
              <a:t>migrate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cooler environments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higher</a:t>
            </a:r>
            <a:r>
              <a:rPr lang="nl-BE" dirty="0"/>
              <a:t> </a:t>
            </a:r>
            <a:r>
              <a:rPr lang="nl-BE" dirty="0" err="1"/>
              <a:t>latitudes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However</a:t>
            </a:r>
            <a:r>
              <a:rPr lang="nl-BE" dirty="0"/>
              <a:t>, </a:t>
            </a:r>
            <a:r>
              <a:rPr lang="nl-BE" dirty="0" err="1"/>
              <a:t>difficult</a:t>
            </a:r>
            <a:r>
              <a:rPr lang="nl-BE" dirty="0"/>
              <a:t> </a:t>
            </a:r>
            <a:r>
              <a:rPr lang="nl-BE" dirty="0" err="1"/>
              <a:t>due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habitat </a:t>
            </a:r>
            <a:r>
              <a:rPr lang="nl-BE" dirty="0" err="1"/>
              <a:t>degradation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fragmentation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Example</a:t>
            </a:r>
            <a:r>
              <a:rPr lang="nl-BE" dirty="0"/>
              <a:t>, </a:t>
            </a:r>
            <a:r>
              <a:rPr lang="nl-BE" dirty="0" err="1"/>
              <a:t>Flemish</a:t>
            </a:r>
            <a:r>
              <a:rPr lang="nl-BE" dirty="0"/>
              <a:t> Red List </a:t>
            </a:r>
            <a:r>
              <a:rPr lang="nl-BE" dirty="0" err="1"/>
              <a:t>Bees</a:t>
            </a:r>
            <a:r>
              <a:rPr lang="nl-BE" dirty="0"/>
              <a:t>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BE" dirty="0" err="1"/>
              <a:t>Those</a:t>
            </a:r>
            <a:r>
              <a:rPr lang="nl-BE" dirty="0"/>
              <a:t> in </a:t>
            </a:r>
            <a:r>
              <a:rPr lang="nl-BE" dirty="0" err="1"/>
              <a:t>urban</a:t>
            </a:r>
            <a:r>
              <a:rPr lang="nl-BE" dirty="0"/>
              <a:t> </a:t>
            </a:r>
            <a:r>
              <a:rPr lang="nl-BE" dirty="0" err="1"/>
              <a:t>habitats</a:t>
            </a:r>
            <a:r>
              <a:rPr lang="nl-BE" dirty="0"/>
              <a:t> </a:t>
            </a:r>
            <a:r>
              <a:rPr lang="nl-BE" dirty="0" err="1"/>
              <a:t>better</a:t>
            </a:r>
            <a:r>
              <a:rPr lang="nl-BE" dirty="0"/>
              <a:t> </a:t>
            </a:r>
            <a:r>
              <a:rPr lang="nl-BE" dirty="0" err="1"/>
              <a:t>than</a:t>
            </a:r>
            <a:r>
              <a:rPr lang="nl-BE" dirty="0"/>
              <a:t> </a:t>
            </a:r>
            <a:r>
              <a:rPr lang="nl-BE" dirty="0" err="1"/>
              <a:t>natural</a:t>
            </a:r>
            <a:r>
              <a:rPr lang="nl-BE" dirty="0"/>
              <a:t> </a:t>
            </a:r>
            <a:r>
              <a:rPr lang="nl-BE" dirty="0" err="1"/>
              <a:t>habitats</a:t>
            </a:r>
            <a:endParaRPr lang="nl-BE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nl-BE" dirty="0" err="1"/>
              <a:t>Those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northern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continental</a:t>
            </a:r>
            <a:r>
              <a:rPr lang="nl-BE" dirty="0"/>
              <a:t> </a:t>
            </a:r>
            <a:r>
              <a:rPr lang="nl-BE" dirty="0" err="1"/>
              <a:t>distribution</a:t>
            </a:r>
            <a:r>
              <a:rPr lang="nl-BE" dirty="0"/>
              <a:t> </a:t>
            </a:r>
            <a:r>
              <a:rPr lang="nl-BE" dirty="0" err="1"/>
              <a:t>sharper</a:t>
            </a:r>
            <a:r>
              <a:rPr lang="nl-BE" dirty="0"/>
              <a:t> </a:t>
            </a:r>
            <a:r>
              <a:rPr lang="nl-BE" dirty="0" err="1"/>
              <a:t>decline</a:t>
            </a:r>
            <a:endParaRPr dirty="0"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lang="en-GB"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Insects and climate change</a:t>
            </a: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subTitle" idx="2"/>
          </p:nvPr>
        </p:nvSpPr>
        <p:spPr>
          <a:xfrm>
            <a:off x="838200" y="1072189"/>
            <a:ext cx="105156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BE"/>
              <a:t>What does climate change mean for insects?</a:t>
            </a: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614C99-9A49-4754-9657-AA18707D079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/>
            <a:r>
              <a:rPr lang="en-GB" dirty="0" err="1"/>
              <a:t>Pollination</a:t>
            </a:r>
            <a:endParaRPr lang="en-GB" dirty="0"/>
          </a:p>
          <a:p>
            <a:pPr lvl="1"/>
            <a:r>
              <a:rPr lang="en-GB" dirty="0"/>
              <a:t>Plant </a:t>
            </a:r>
            <a:r>
              <a:rPr lang="en-GB" dirty="0" err="1"/>
              <a:t>reproduction</a:t>
            </a:r>
            <a:r>
              <a:rPr lang="en-GB" dirty="0"/>
              <a:t> (75-85% of </a:t>
            </a:r>
            <a:r>
              <a:rPr lang="en-GB" dirty="0" err="1"/>
              <a:t>plants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Food security (35-50% of </a:t>
            </a:r>
            <a:r>
              <a:rPr lang="en-GB" dirty="0" err="1"/>
              <a:t>crops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Non-</a:t>
            </a:r>
            <a:r>
              <a:rPr lang="en-GB" dirty="0" err="1"/>
              <a:t>bee</a:t>
            </a:r>
            <a:r>
              <a:rPr lang="en-GB" dirty="0"/>
              <a:t> insect </a:t>
            </a:r>
            <a:r>
              <a:rPr lang="en-GB" dirty="0" err="1"/>
              <a:t>diversity</a:t>
            </a:r>
            <a:r>
              <a:rPr lang="en-GB" dirty="0"/>
              <a:t> important </a:t>
            </a:r>
            <a:r>
              <a:rPr lang="en-GB" dirty="0" err="1"/>
              <a:t>for</a:t>
            </a:r>
            <a:r>
              <a:rPr lang="en-GB" dirty="0"/>
              <a:t> </a:t>
            </a:r>
            <a:r>
              <a:rPr lang="en-GB" dirty="0" err="1"/>
              <a:t>quantity</a:t>
            </a:r>
            <a:r>
              <a:rPr lang="en-GB" dirty="0"/>
              <a:t> </a:t>
            </a:r>
            <a:r>
              <a:rPr lang="en-GB" dirty="0" err="1"/>
              <a:t>and</a:t>
            </a:r>
            <a:r>
              <a:rPr lang="en-GB" dirty="0"/>
              <a:t> </a:t>
            </a:r>
            <a:r>
              <a:rPr lang="en-GB" dirty="0" err="1"/>
              <a:t>quality</a:t>
            </a:r>
            <a:r>
              <a:rPr lang="en-GB" dirty="0"/>
              <a:t> of </a:t>
            </a:r>
            <a:r>
              <a:rPr lang="en-GB" dirty="0" err="1"/>
              <a:t>yield</a:t>
            </a:r>
            <a:endParaRPr lang="en-GB" dirty="0"/>
          </a:p>
          <a:p>
            <a:pPr lvl="1"/>
            <a:endParaRPr lang="en-GB" dirty="0"/>
          </a:p>
          <a:p>
            <a:pPr lvl="0"/>
            <a:r>
              <a:rPr lang="en-GB" dirty="0" err="1"/>
              <a:t>Soil</a:t>
            </a:r>
            <a:r>
              <a:rPr lang="en-GB" dirty="0"/>
              <a:t> </a:t>
            </a:r>
            <a:r>
              <a:rPr lang="en-GB" dirty="0" err="1"/>
              <a:t>ecosystem</a:t>
            </a:r>
            <a:r>
              <a:rPr lang="en-GB" dirty="0"/>
              <a:t> engineers</a:t>
            </a:r>
          </a:p>
          <a:p>
            <a:pPr lvl="1"/>
            <a:r>
              <a:rPr lang="en-GB" dirty="0"/>
              <a:t>Ants, </a:t>
            </a:r>
            <a:r>
              <a:rPr lang="en-GB" dirty="0" err="1"/>
              <a:t>dung</a:t>
            </a:r>
            <a:r>
              <a:rPr lang="en-GB" dirty="0"/>
              <a:t> </a:t>
            </a:r>
            <a:r>
              <a:rPr lang="en-GB" dirty="0" err="1"/>
              <a:t>beetles</a:t>
            </a:r>
            <a:r>
              <a:rPr lang="en-GB" dirty="0"/>
              <a:t>, </a:t>
            </a:r>
            <a:r>
              <a:rPr lang="en-GB" dirty="0" err="1"/>
              <a:t>and</a:t>
            </a:r>
            <a:r>
              <a:rPr lang="en-GB" dirty="0"/>
              <a:t> </a:t>
            </a:r>
            <a:r>
              <a:rPr lang="en-GB" dirty="0" err="1"/>
              <a:t>termites</a:t>
            </a:r>
            <a:r>
              <a:rPr lang="en-GB" dirty="0"/>
              <a:t> </a:t>
            </a:r>
            <a:r>
              <a:rPr lang="en-GB" dirty="0" err="1"/>
              <a:t>improve</a:t>
            </a:r>
            <a:r>
              <a:rPr lang="en-GB" dirty="0"/>
              <a:t> </a:t>
            </a:r>
            <a:r>
              <a:rPr lang="en-GB" dirty="0" err="1"/>
              <a:t>quality</a:t>
            </a:r>
            <a:r>
              <a:rPr lang="en-GB" dirty="0"/>
              <a:t> </a:t>
            </a:r>
            <a:r>
              <a:rPr lang="en-GB" dirty="0" err="1"/>
              <a:t>and</a:t>
            </a:r>
            <a:r>
              <a:rPr lang="en-GB" dirty="0"/>
              <a:t> </a:t>
            </a:r>
            <a:r>
              <a:rPr lang="en-GB" dirty="0" err="1"/>
              <a:t>fertility</a:t>
            </a:r>
            <a:r>
              <a:rPr lang="en-GB" dirty="0"/>
              <a:t> of </a:t>
            </a:r>
            <a:r>
              <a:rPr lang="en-GB" dirty="0" err="1"/>
              <a:t>soils</a:t>
            </a:r>
            <a:endParaRPr lang="en-GB" dirty="0"/>
          </a:p>
          <a:p>
            <a:pPr lvl="1"/>
            <a:r>
              <a:rPr lang="en-GB" dirty="0"/>
              <a:t>Water </a:t>
            </a:r>
            <a:r>
              <a:rPr lang="en-GB" dirty="0" err="1"/>
              <a:t>infiltration</a:t>
            </a:r>
            <a:r>
              <a:rPr lang="en-GB" dirty="0"/>
              <a:t> </a:t>
            </a:r>
            <a:r>
              <a:rPr lang="en-GB" dirty="0" err="1"/>
              <a:t>for</a:t>
            </a:r>
            <a:r>
              <a:rPr lang="en-GB" dirty="0"/>
              <a:t> buffers </a:t>
            </a:r>
            <a:r>
              <a:rPr lang="en-GB" dirty="0" err="1"/>
              <a:t>against</a:t>
            </a:r>
            <a:r>
              <a:rPr lang="en-GB" dirty="0"/>
              <a:t> </a:t>
            </a:r>
            <a:r>
              <a:rPr lang="en-GB" dirty="0" err="1"/>
              <a:t>droughts</a:t>
            </a:r>
            <a:endParaRPr lang="en-GB" dirty="0"/>
          </a:p>
          <a:p>
            <a:pPr lvl="1"/>
            <a:endParaRPr lang="en-GB" dirty="0"/>
          </a:p>
          <a:p>
            <a:pPr lvl="0"/>
            <a:r>
              <a:rPr lang="en-GB" dirty="0"/>
              <a:t>Pest </a:t>
            </a:r>
            <a:r>
              <a:rPr lang="en-GB" dirty="0" err="1"/>
              <a:t>regulation</a:t>
            </a:r>
            <a:endParaRPr lang="en-GB" dirty="0"/>
          </a:p>
          <a:p>
            <a:pPr lvl="1"/>
            <a:r>
              <a:rPr lang="en-GB" dirty="0"/>
              <a:t>Winter </a:t>
            </a:r>
            <a:r>
              <a:rPr lang="en-GB" dirty="0" err="1"/>
              <a:t>and</a:t>
            </a:r>
            <a:r>
              <a:rPr lang="en-GB" dirty="0"/>
              <a:t> </a:t>
            </a:r>
            <a:r>
              <a:rPr lang="en-GB" dirty="0" err="1"/>
              <a:t>cold</a:t>
            </a:r>
            <a:r>
              <a:rPr lang="en-GB" dirty="0"/>
              <a:t> limit </a:t>
            </a:r>
            <a:r>
              <a:rPr lang="en-GB" dirty="0" err="1"/>
              <a:t>forest</a:t>
            </a:r>
            <a:r>
              <a:rPr lang="en-GB" dirty="0"/>
              <a:t> </a:t>
            </a:r>
            <a:r>
              <a:rPr lang="en-GB" dirty="0" err="1"/>
              <a:t>and</a:t>
            </a:r>
            <a:r>
              <a:rPr lang="en-GB" dirty="0"/>
              <a:t> </a:t>
            </a:r>
            <a:r>
              <a:rPr lang="en-GB" dirty="0" err="1"/>
              <a:t>crop</a:t>
            </a:r>
            <a:r>
              <a:rPr lang="en-GB" dirty="0"/>
              <a:t> </a:t>
            </a:r>
            <a:r>
              <a:rPr lang="en-GB" dirty="0" err="1"/>
              <a:t>pests</a:t>
            </a:r>
            <a:r>
              <a:rPr lang="en-GB" dirty="0"/>
              <a:t>, e.g., </a:t>
            </a:r>
            <a:r>
              <a:rPr lang="en-GB" dirty="0" err="1"/>
              <a:t>aphids</a:t>
            </a:r>
            <a:endParaRPr lang="en-GB" dirty="0"/>
          </a:p>
          <a:p>
            <a:pPr lvl="1"/>
            <a:r>
              <a:rPr lang="en-GB" dirty="0" err="1"/>
              <a:t>Also</a:t>
            </a:r>
            <a:r>
              <a:rPr lang="en-GB" dirty="0"/>
              <a:t>, </a:t>
            </a:r>
            <a:r>
              <a:rPr lang="en-GB" dirty="0" err="1"/>
              <a:t>vectors</a:t>
            </a:r>
            <a:r>
              <a:rPr lang="en-GB" dirty="0"/>
              <a:t> of </a:t>
            </a:r>
            <a:r>
              <a:rPr lang="en-GB" dirty="0" err="1"/>
              <a:t>diseases</a:t>
            </a:r>
            <a:r>
              <a:rPr lang="en-GB" dirty="0"/>
              <a:t>, e.g., </a:t>
            </a:r>
            <a:r>
              <a:rPr lang="en-GB" dirty="0" err="1"/>
              <a:t>mosquitoes</a:t>
            </a:r>
            <a:endParaRPr lang="en-GB" dirty="0"/>
          </a:p>
          <a:p>
            <a:pPr lvl="1"/>
            <a:r>
              <a:rPr lang="en-GB" dirty="0"/>
              <a:t>Predators </a:t>
            </a:r>
            <a:r>
              <a:rPr lang="en-GB" dirty="0" err="1"/>
              <a:t>and</a:t>
            </a:r>
            <a:r>
              <a:rPr lang="en-GB" dirty="0"/>
              <a:t> parasites </a:t>
            </a:r>
            <a:r>
              <a:rPr lang="en-GB" dirty="0" err="1"/>
              <a:t>necessary</a:t>
            </a:r>
            <a:r>
              <a:rPr lang="en-GB" dirty="0"/>
              <a:t>, e.g., parasitoid </a:t>
            </a:r>
            <a:r>
              <a:rPr lang="en-GB" dirty="0" err="1"/>
              <a:t>wasps</a:t>
            </a:r>
            <a:r>
              <a:rPr lang="en-GB" dirty="0"/>
              <a:t> </a:t>
            </a:r>
            <a:r>
              <a:rPr lang="en-GB" dirty="0" err="1"/>
              <a:t>and</a:t>
            </a:r>
            <a:r>
              <a:rPr lang="en-GB" dirty="0"/>
              <a:t> </a:t>
            </a:r>
            <a:r>
              <a:rPr lang="en-GB" dirty="0" err="1"/>
              <a:t>ladybirds</a:t>
            </a:r>
            <a:endParaRPr lang="en-GB" dirty="0"/>
          </a:p>
        </p:txBody>
      </p:sp>
      <p:sp>
        <p:nvSpPr>
          <p:cNvPr id="116" name="Google Shape;116;p5"/>
          <p:cNvSpPr txBox="1"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nl-BE"/>
              <a:t>Insects and climate change</a:t>
            </a:r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2"/>
          </p:nvPr>
        </p:nvSpPr>
        <p:spPr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/>
            <a:r>
              <a:rPr lang="en-GB"/>
              <a:t>What do insects mean for climate change adaptation?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346A000-611B-412C-A342-7F73B45F8F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57E77E-58BF-42F1-97FC-BAD43C9724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838200" y="1862667"/>
            <a:ext cx="10727266" cy="4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Main</a:t>
            </a:r>
            <a:r>
              <a:rPr lang="nl-BE" dirty="0"/>
              <a:t> research question: How does </a:t>
            </a:r>
            <a:r>
              <a:rPr lang="nl-BE" dirty="0" err="1"/>
              <a:t>the</a:t>
            </a:r>
            <a:r>
              <a:rPr lang="nl-BE" dirty="0"/>
              <a:t> NRR legislate </a:t>
            </a:r>
            <a:r>
              <a:rPr lang="nl-BE" dirty="0" err="1"/>
              <a:t>the</a:t>
            </a:r>
            <a:r>
              <a:rPr lang="nl-BE" dirty="0"/>
              <a:t> recovery of insect </a:t>
            </a:r>
            <a:r>
              <a:rPr lang="nl-BE" dirty="0" err="1"/>
              <a:t>biodiversity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in order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achieve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objectives</a:t>
            </a:r>
            <a:r>
              <a:rPr lang="nl-BE" dirty="0"/>
              <a:t> of </a:t>
            </a:r>
            <a:r>
              <a:rPr lang="nl-BE" dirty="0" err="1"/>
              <a:t>climate</a:t>
            </a:r>
            <a:r>
              <a:rPr lang="nl-BE" dirty="0"/>
              <a:t> change </a:t>
            </a:r>
            <a:r>
              <a:rPr lang="nl-BE" dirty="0" err="1"/>
              <a:t>adaptation</a:t>
            </a:r>
            <a:r>
              <a:rPr lang="nl-BE" dirty="0"/>
              <a:t>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Four</a:t>
            </a:r>
            <a:r>
              <a:rPr lang="nl-BE" dirty="0"/>
              <a:t> </a:t>
            </a:r>
            <a:r>
              <a:rPr lang="nl-BE" dirty="0" err="1"/>
              <a:t>objectives</a:t>
            </a:r>
            <a:r>
              <a:rPr lang="nl-BE" dirty="0"/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Recovery of </a:t>
            </a:r>
            <a:r>
              <a:rPr lang="nl-BE" dirty="0" err="1"/>
              <a:t>biodiversity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Climate</a:t>
            </a:r>
            <a:r>
              <a:rPr lang="nl-BE" dirty="0"/>
              <a:t> change </a:t>
            </a:r>
            <a:r>
              <a:rPr lang="nl-BE" dirty="0" err="1"/>
              <a:t>mitigation</a:t>
            </a:r>
            <a:r>
              <a:rPr lang="nl-BE" dirty="0"/>
              <a:t>, </a:t>
            </a:r>
            <a:r>
              <a:rPr lang="nl-BE" dirty="0" err="1"/>
              <a:t>adaptation</a:t>
            </a:r>
            <a:r>
              <a:rPr lang="nl-BE" dirty="0"/>
              <a:t>, </a:t>
            </a:r>
            <a:r>
              <a:rPr lang="nl-BE" dirty="0" err="1"/>
              <a:t>and</a:t>
            </a:r>
            <a:r>
              <a:rPr lang="nl-BE" dirty="0"/>
              <a:t> land </a:t>
            </a:r>
            <a:r>
              <a:rPr lang="nl-BE" dirty="0" err="1"/>
              <a:t>degradation</a:t>
            </a:r>
            <a:r>
              <a:rPr lang="nl-BE" dirty="0"/>
              <a:t> </a:t>
            </a:r>
            <a:r>
              <a:rPr lang="nl-BE" dirty="0" err="1"/>
              <a:t>neutrality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Food security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International </a:t>
            </a:r>
            <a:r>
              <a:rPr lang="nl-BE" dirty="0" err="1"/>
              <a:t>commitments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Two</a:t>
            </a:r>
            <a:r>
              <a:rPr lang="nl-BE" dirty="0"/>
              <a:t> explicit </a:t>
            </a:r>
            <a:r>
              <a:rPr lang="nl-BE" dirty="0" err="1"/>
              <a:t>provisions</a:t>
            </a:r>
            <a:r>
              <a:rPr lang="nl-BE" dirty="0"/>
              <a:t> on insect </a:t>
            </a:r>
            <a:r>
              <a:rPr lang="nl-BE" dirty="0" err="1"/>
              <a:t>restoration</a:t>
            </a:r>
            <a:r>
              <a:rPr lang="nl-BE" dirty="0"/>
              <a:t>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/>
              <a:t>The </a:t>
            </a:r>
            <a:r>
              <a:rPr lang="nl-BE" dirty="0" err="1"/>
              <a:t>restoration</a:t>
            </a:r>
            <a:r>
              <a:rPr lang="nl-BE" dirty="0"/>
              <a:t> of </a:t>
            </a:r>
            <a:r>
              <a:rPr lang="nl-BE" dirty="0" err="1"/>
              <a:t>pollinators</a:t>
            </a:r>
            <a:r>
              <a:rPr lang="nl-BE" dirty="0"/>
              <a:t> (</a:t>
            </a:r>
            <a:r>
              <a:rPr lang="nl-BE" dirty="0" err="1"/>
              <a:t>article</a:t>
            </a:r>
            <a:r>
              <a:rPr lang="nl-BE" dirty="0"/>
              <a:t> 10)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/>
              <a:t>The </a:t>
            </a:r>
            <a:r>
              <a:rPr lang="nl-BE" dirty="0" err="1"/>
              <a:t>restoration</a:t>
            </a:r>
            <a:r>
              <a:rPr lang="nl-BE" dirty="0"/>
              <a:t> of </a:t>
            </a:r>
            <a:r>
              <a:rPr lang="nl-BE" dirty="0" err="1"/>
              <a:t>grassland</a:t>
            </a:r>
            <a:r>
              <a:rPr lang="nl-BE" dirty="0"/>
              <a:t> </a:t>
            </a:r>
            <a:r>
              <a:rPr lang="nl-BE" dirty="0" err="1"/>
              <a:t>butterflies</a:t>
            </a:r>
            <a:r>
              <a:rPr lang="nl-BE" dirty="0"/>
              <a:t> (</a:t>
            </a:r>
            <a:r>
              <a:rPr lang="nl-BE" dirty="0" err="1"/>
              <a:t>article</a:t>
            </a:r>
            <a:r>
              <a:rPr lang="nl-BE" dirty="0"/>
              <a:t> 11, §2)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insects</a:t>
            </a:r>
            <a:r>
              <a:rPr lang="nl-BE" dirty="0"/>
              <a:t> </a:t>
            </a:r>
            <a:r>
              <a:rPr lang="nl-BE" dirty="0" err="1"/>
              <a:t>indirectly</a:t>
            </a:r>
            <a:r>
              <a:rPr lang="nl-BE" dirty="0"/>
              <a:t> via </a:t>
            </a:r>
            <a:r>
              <a:rPr lang="nl-BE" dirty="0" err="1"/>
              <a:t>ecosystem</a:t>
            </a:r>
            <a:r>
              <a:rPr lang="nl-BE" dirty="0"/>
              <a:t> approach</a:t>
            </a:r>
            <a:endParaRPr dirty="0"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i="1" dirty="0"/>
          </a:p>
        </p:txBody>
      </p:sp>
      <p:sp>
        <p:nvSpPr>
          <p:cNvPr id="131" name="Google Shape;131;p7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Climate change and the NRR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91578C-577E-471B-84B2-E121E5DDA5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838199" y="1862667"/>
            <a:ext cx="11032067" cy="451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Pollinators</a:t>
            </a:r>
            <a:r>
              <a:rPr lang="nl-BE" dirty="0"/>
              <a:t> = wild insect </a:t>
            </a:r>
            <a:r>
              <a:rPr lang="nl-BE" dirty="0" err="1"/>
              <a:t>pollinators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Bees</a:t>
            </a:r>
            <a:r>
              <a:rPr lang="nl-BE" dirty="0"/>
              <a:t>, </a:t>
            </a:r>
            <a:r>
              <a:rPr lang="nl-BE" dirty="0" err="1"/>
              <a:t>wasps</a:t>
            </a:r>
            <a:r>
              <a:rPr lang="nl-BE" dirty="0"/>
              <a:t>, </a:t>
            </a:r>
            <a:r>
              <a:rPr lang="nl-BE" dirty="0" err="1"/>
              <a:t>ants</a:t>
            </a:r>
            <a:r>
              <a:rPr lang="nl-BE" dirty="0"/>
              <a:t>, </a:t>
            </a:r>
            <a:r>
              <a:rPr lang="nl-BE" dirty="0" err="1"/>
              <a:t>butterflies</a:t>
            </a:r>
            <a:r>
              <a:rPr lang="nl-BE" dirty="0"/>
              <a:t>, </a:t>
            </a:r>
            <a:r>
              <a:rPr lang="nl-BE" dirty="0" err="1"/>
              <a:t>moths</a:t>
            </a:r>
            <a:r>
              <a:rPr lang="nl-BE" dirty="0"/>
              <a:t>, </a:t>
            </a:r>
            <a:r>
              <a:rPr lang="nl-BE" dirty="0" err="1"/>
              <a:t>beetles</a:t>
            </a:r>
            <a:r>
              <a:rPr lang="nl-BE" dirty="0"/>
              <a:t>, grasshoppers, etc.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Excludes</a:t>
            </a:r>
            <a:r>
              <a:rPr lang="nl-BE" dirty="0"/>
              <a:t> </a:t>
            </a:r>
            <a:r>
              <a:rPr lang="nl-BE" dirty="0" err="1"/>
              <a:t>managed</a:t>
            </a:r>
            <a:r>
              <a:rPr lang="nl-BE" dirty="0"/>
              <a:t> </a:t>
            </a:r>
            <a:r>
              <a:rPr lang="nl-BE" dirty="0" err="1"/>
              <a:t>insects</a:t>
            </a:r>
            <a:r>
              <a:rPr lang="nl-BE" dirty="0"/>
              <a:t> (</a:t>
            </a:r>
            <a:r>
              <a:rPr lang="nl-BE" dirty="0" err="1"/>
              <a:t>managed</a:t>
            </a:r>
            <a:r>
              <a:rPr lang="nl-BE" dirty="0"/>
              <a:t> </a:t>
            </a:r>
            <a:r>
              <a:rPr lang="nl-BE" dirty="0" err="1"/>
              <a:t>honeybees</a:t>
            </a:r>
            <a:r>
              <a:rPr lang="nl-BE" dirty="0"/>
              <a:t>)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Excludes</a:t>
            </a:r>
            <a:r>
              <a:rPr lang="nl-BE" dirty="0"/>
              <a:t> non-insect </a:t>
            </a:r>
            <a:r>
              <a:rPr lang="nl-BE" dirty="0" err="1"/>
              <a:t>pollinators</a:t>
            </a:r>
            <a:r>
              <a:rPr lang="nl-BE" dirty="0"/>
              <a:t>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Improve</a:t>
            </a:r>
            <a:r>
              <a:rPr lang="nl-BE" dirty="0"/>
              <a:t> </a:t>
            </a:r>
            <a:r>
              <a:rPr lang="nl-BE" dirty="0" err="1"/>
              <a:t>diversity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reverse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decline</a:t>
            </a:r>
            <a:r>
              <a:rPr lang="nl-BE" dirty="0"/>
              <a:t> of </a:t>
            </a:r>
            <a:r>
              <a:rPr lang="nl-BE" dirty="0" err="1"/>
              <a:t>populations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Starting</a:t>
            </a:r>
            <a:r>
              <a:rPr lang="nl-BE" dirty="0"/>
              <a:t> point: no baseline </a:t>
            </a:r>
            <a:r>
              <a:rPr lang="nl-BE" dirty="0" err="1"/>
              <a:t>defined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 dirty="0"/>
              <a:t>12 </a:t>
            </a:r>
            <a:r>
              <a:rPr lang="nl-BE" dirty="0" err="1"/>
              <a:t>months</a:t>
            </a:r>
            <a:r>
              <a:rPr lang="nl-BE" dirty="0"/>
              <a:t> </a:t>
            </a:r>
            <a:r>
              <a:rPr lang="nl-BE" dirty="0" err="1"/>
              <a:t>after</a:t>
            </a:r>
            <a:r>
              <a:rPr lang="nl-BE" dirty="0"/>
              <a:t> entry </a:t>
            </a:r>
            <a:r>
              <a:rPr lang="nl-BE" dirty="0" err="1"/>
              <a:t>into</a:t>
            </a:r>
            <a:r>
              <a:rPr lang="nl-BE" dirty="0"/>
              <a:t> force Monitoring </a:t>
            </a:r>
            <a:r>
              <a:rPr lang="nl-BE" dirty="0" err="1"/>
              <a:t>Regulation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Deadline: 2030</a:t>
            </a: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 dirty="0" err="1"/>
              <a:t>Achieve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increasing</a:t>
            </a:r>
            <a:r>
              <a:rPr lang="nl-BE" dirty="0"/>
              <a:t> trend of </a:t>
            </a:r>
            <a:r>
              <a:rPr lang="nl-BE" dirty="0" err="1"/>
              <a:t>populations</a:t>
            </a:r>
            <a:r>
              <a:rPr lang="nl-BE" dirty="0"/>
              <a:t> </a:t>
            </a:r>
            <a:r>
              <a:rPr lang="nl-BE" dirty="0" err="1"/>
              <a:t>until</a:t>
            </a:r>
            <a:r>
              <a:rPr lang="nl-BE" dirty="0"/>
              <a:t> </a:t>
            </a:r>
            <a:r>
              <a:rPr lang="nl-BE" dirty="0" err="1"/>
              <a:t>satisfactory</a:t>
            </a:r>
            <a:r>
              <a:rPr lang="nl-BE" dirty="0"/>
              <a:t> levels are </a:t>
            </a:r>
            <a:r>
              <a:rPr lang="nl-BE" dirty="0" err="1"/>
              <a:t>achieved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 err="1"/>
              <a:t>Starting</a:t>
            </a:r>
            <a:r>
              <a:rPr lang="nl-BE" dirty="0"/>
              <a:t> point: 2030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 dirty="0"/>
              <a:t>Deadline: no end date</a:t>
            </a:r>
            <a:endParaRPr dirty="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i="1" dirty="0"/>
          </a:p>
        </p:txBody>
      </p:sp>
      <p:sp>
        <p:nvSpPr>
          <p:cNvPr id="140" name="Google Shape;140;p9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The restoration of pollinators</a:t>
            </a: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2"/>
          </p:nvPr>
        </p:nvSpPr>
        <p:spPr>
          <a:xfrm>
            <a:off x="838200" y="1072189"/>
            <a:ext cx="105156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BE"/>
              <a:t>Article 10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F35FFA-8082-4BCF-B831-866E4A73E4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body" idx="1"/>
          </p:nvPr>
        </p:nvSpPr>
        <p:spPr>
          <a:xfrm>
            <a:off x="838199" y="1862667"/>
            <a:ext cx="11032067" cy="4519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/>
              <a:t>By putting in place in a timely manner appropriate and effective measures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Habitat restoration and associated plants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Improve ecological networks and provide refuges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Tackle pesticide pollution and agricultural intensification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Tackle pollution of water and soil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/>
              <a:t>Obligation for Member States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In practice, also big responsibility for EU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/>
              <a:t>Approval of active substances for PPPs by EC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/>
              <a:t>CAP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/>
              <a:t>Habitats Directive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EC and agencies only coordinate and inform (§5)</a:t>
            </a:r>
            <a:endParaRPr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i="1"/>
          </a:p>
        </p:txBody>
      </p:sp>
      <p:sp>
        <p:nvSpPr>
          <p:cNvPr id="151" name="Google Shape;151;p10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The restoration of pollinators</a:t>
            </a:r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838200" y="1072189"/>
            <a:ext cx="105156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BE"/>
              <a:t>Article 10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31CC8A-BC26-4B77-8C40-347E84A32A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>
            <a:spLocks noGrp="1"/>
          </p:cNvSpPr>
          <p:nvPr>
            <p:ph type="body" idx="1"/>
          </p:nvPr>
        </p:nvSpPr>
        <p:spPr>
          <a:xfrm>
            <a:off x="838200" y="2007703"/>
            <a:ext cx="10515600" cy="3876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/>
              <a:t>Restoration of agricultural ecosystems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Measures aiming to achieve increasing trend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At national level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Of at least 2/3 indicators (not all)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Until satisfactory levels are reached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nl-BE"/>
              <a:t>Grassland butterfly index: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Bioindicators of European grasslands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Existing EU Butterfly Monitoring Scheme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/>
              <a:t>Between 1991-2020, 29,5% decline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17 grassland butterflies in 18 Member States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nl-BE"/>
              <a:t>2 excluded due to DD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lang="nl-BE"/>
              <a:t>Technical report Butterfly Conservation Europe</a:t>
            </a:r>
            <a:endParaRPr/>
          </a:p>
          <a:p>
            <a:pPr marL="68580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endParaRPr/>
          </a:p>
        </p:txBody>
      </p:sp>
      <p:sp>
        <p:nvSpPr>
          <p:cNvPr id="160" name="Google Shape;160;p11"/>
          <p:cNvSpPr txBox="1">
            <a:spLocks noGrp="1"/>
          </p:cNvSpPr>
          <p:nvPr>
            <p:ph type="ctrTitle"/>
          </p:nvPr>
        </p:nvSpPr>
        <p:spPr>
          <a:xfrm>
            <a:off x="838200" y="475559"/>
            <a:ext cx="10515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l-BE"/>
              <a:t>The restoration of grassland butterflies</a:t>
            </a:r>
            <a:endParaRPr/>
          </a:p>
        </p:txBody>
      </p:sp>
      <p:sp>
        <p:nvSpPr>
          <p:cNvPr id="161" name="Google Shape;161;p11"/>
          <p:cNvSpPr txBox="1">
            <a:spLocks noGrp="1"/>
          </p:cNvSpPr>
          <p:nvPr>
            <p:ph type="subTitle" idx="2"/>
          </p:nvPr>
        </p:nvSpPr>
        <p:spPr>
          <a:xfrm>
            <a:off x="838200" y="1072189"/>
            <a:ext cx="10515600" cy="49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nl-BE"/>
              <a:t>Article 11, §2</a:t>
            </a:r>
            <a:endParaRPr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378123-0069-41E6-B60A-9FD747B18F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S. Kalders, The Restoration of Insects in the Nature Restoration Regulation under a Changing Climate, EELF Ghent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1030</Words>
  <Application>Microsoft Office PowerPoint</Application>
  <PresentationFormat>Widescreen</PresentationFormat>
  <Paragraphs>148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Noto Sans Symbols</vt:lpstr>
      <vt:lpstr>Wingdings</vt:lpstr>
      <vt:lpstr>Kantoorthema</vt:lpstr>
      <vt:lpstr>The Restoration of Insects in the  Nature Restoration Regulation Under a Changing Climate</vt:lpstr>
      <vt:lpstr>PowerPoint Presentation</vt:lpstr>
      <vt:lpstr>Insects and climate change</vt:lpstr>
      <vt:lpstr>Insects and climate change</vt:lpstr>
      <vt:lpstr>PowerPoint Presentation</vt:lpstr>
      <vt:lpstr>Climate change and the NRR</vt:lpstr>
      <vt:lpstr>The restoration of pollinators</vt:lpstr>
      <vt:lpstr>The restoration of pollinators</vt:lpstr>
      <vt:lpstr>The restoration of grassland butterflies</vt:lpstr>
      <vt:lpstr>PowerPoint Presentation</vt:lpstr>
      <vt:lpstr>Common issues</vt:lpstr>
      <vt:lpstr>Common issues</vt:lpstr>
      <vt:lpstr>Common issues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Restoration of Insects in the  Nature Restoration Regulation Under a Changing Climate</dc:title>
  <dc:creator>Mayte GOMEZ SANCHEZ</dc:creator>
  <cp:lastModifiedBy>KALDERS Siemen</cp:lastModifiedBy>
  <cp:revision>16</cp:revision>
  <dcterms:created xsi:type="dcterms:W3CDTF">2023-05-11T09:17:19Z</dcterms:created>
  <dcterms:modified xsi:type="dcterms:W3CDTF">2025-10-14T12:30:37Z</dcterms:modified>
</cp:coreProperties>
</file>