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13"/>
  </p:notesMasterIdLst>
  <p:sldIdLst>
    <p:sldId id="256" r:id="rId3"/>
    <p:sldId id="281" r:id="rId4"/>
    <p:sldId id="258" r:id="rId5"/>
    <p:sldId id="259" r:id="rId6"/>
    <p:sldId id="265" r:id="rId7"/>
    <p:sldId id="271" r:id="rId8"/>
    <p:sldId id="272" r:id="rId9"/>
    <p:sldId id="279" r:id="rId10"/>
    <p:sldId id="273" r:id="rId11"/>
    <p:sldId id="280"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Lbg/Jgz4N/0kJ9GMop8QKRmePG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66" autoAdjust="0"/>
  </p:normalViewPr>
  <p:slideViewPr>
    <p:cSldViewPr snapToGrid="0">
      <p:cViewPr varScale="1">
        <p:scale>
          <a:sx n="47" d="100"/>
          <a:sy n="47" d="100"/>
        </p:scale>
        <p:origin x="13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82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78bcefc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178bcefc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baseline="0" dirty="0">
                <a:solidFill>
                  <a:srgbClr val="000000"/>
                </a:solidFill>
                <a:latin typeface="Times New Roman" panose="02020603050405020304" pitchFamily="18" charset="0"/>
              </a:rPr>
              <a:t>In recent years, single family offices have emerged as important yet underexplored actors in private capital markets. With investable assets exceeding 5.5 trillion dollars, SFOs manage more capital than the private equity or venture capital industries. Established as privately held investment vehicles to manage the wealth of high-net-worth families, SFOs increasingly bypass traditional intermediaries and allocate capital directly to private firms. This development has added complexity to the financial markets and the ownership structure of private firms. </a:t>
            </a:r>
            <a:endParaRPr dirty="0"/>
          </a:p>
        </p:txBody>
      </p:sp>
      <p:sp>
        <p:nvSpPr>
          <p:cNvPr id="206" name="Google Shape;206;g1178bcefc5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08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78bcefc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178bcefc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baseline="0" dirty="0">
                <a:solidFill>
                  <a:srgbClr val="000000"/>
                </a:solidFill>
                <a:latin typeface="Times New Roman" panose="02020603050405020304" pitchFamily="18" charset="0"/>
              </a:rPr>
              <a:t>SFOs are often founded by entrepreneurial families after divesting from an operating business, and bring deep firm-specific expertise, business networks, and a strong legacy-driven culture to their investment activities. Their long-term goals, often centered around intergenerational wealth preservation and impact, encourage prudent, future-focused decision-making. In certain investments, their ownership role aligns with other traditional capital providers regarding rigorous due diligence, active post-investment monitoring, and performance orientation. Yet, unlike PE or VC firms, SFOs are not bound by fixed fund lifecycles or short-term exit pressures. This enables them to provide strategic support while allowing portfolio firms more time and flexibility to pursue long-term growth initiatives, navigate uncertainty, and implement sustainable business models. </a:t>
            </a:r>
            <a:endParaRPr dirty="0"/>
          </a:p>
        </p:txBody>
      </p:sp>
      <p:sp>
        <p:nvSpPr>
          <p:cNvPr id="206" name="Google Shape;206;g1178bcefc5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78bcefc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178bcefc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In order to explain the influence of SFO funding on their portfolio firms, this study draws on the resource-based view. The basic principle of this theory is that firms gain and sustain competitive advantage by possessing and leveraging valuable, rare, inimitable, and non-substitutable resources. Firms with access to such resources are better positioned to improve operational efficiency, adapt to market dynamics, and generate superior performance outcomes over time. SFO funding can act as a strategic resource that provides not only financial capital but also access to long-term investment horizons, strategic guidance, and exclusive networks. These features may enable firms to build unique capabilities and pursue growth opportunities that would otherwise remain inaccessible. In this way, SFO investment not only strengthens the firm’s resource base but also creates conditions that enhance its financial performance.</a:t>
            </a:r>
            <a:endParaRPr lang="nl-BE" sz="1800" dirty="0">
              <a:effectLst/>
              <a:latin typeface="Verdana" panose="020B060403050404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06" name="Google Shape;206;g1178bcefc5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B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51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latin typeface="Calibri"/>
                <a:ea typeface="Calibri"/>
                <a:cs typeface="Calibri"/>
                <a:sym typeface="Calibri"/>
              </a:rPr>
              <a:t>This study investigates the relationship between SFO funding and firm financial performance. We propose that SFO-funded firms, </a:t>
            </a:r>
          </a:p>
          <a:p>
            <a:r>
              <a:rPr lang="en-US" sz="1200" b="0" i="0" u="none" strike="noStrike" cap="none" dirty="0">
                <a:solidFill>
                  <a:schemeClr val="dk1"/>
                </a:solidFill>
                <a:latin typeface="Calibri"/>
                <a:ea typeface="Calibri"/>
                <a:cs typeface="Calibri"/>
                <a:sym typeface="Calibri"/>
              </a:rPr>
              <a:t>through access to strategic capital and long-term investment support, are better positioned to improve their financial outcomes in the years following the </a:t>
            </a:r>
          </a:p>
          <a:p>
            <a:r>
              <a:rPr lang="en-US" sz="1200" b="0" i="0" u="none" strike="noStrike" cap="none" dirty="0">
                <a:solidFill>
                  <a:schemeClr val="dk1"/>
                </a:solidFill>
                <a:latin typeface="Calibri"/>
                <a:ea typeface="Calibri"/>
                <a:cs typeface="Calibri"/>
                <a:sym typeface="Calibri"/>
              </a:rPr>
              <a:t>investment.</a:t>
            </a:r>
            <a:endParaRPr lang="nl-BE"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BE" sz="1200" b="0" i="0" u="none" strike="noStrike" cap="none" smtClean="0">
                <a:solidFill>
                  <a:schemeClr val="dk1"/>
                </a:solidFill>
                <a:latin typeface="Calibri"/>
                <a:ea typeface="Calibri"/>
                <a:cs typeface="Calibri"/>
                <a:sym typeface="Calibri"/>
              </a:rPr>
              <a:t>5</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439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sz="1800" b="0" i="0" u="none" strike="noStrike" baseline="0" dirty="0">
                <a:solidFill>
                  <a:srgbClr val="000000"/>
                </a:solidFill>
                <a:latin typeface="Times New Roman" panose="02020603050405020304" pitchFamily="18" charset="0"/>
              </a:rPr>
              <a:t>This study employs a Difference-in-Differences research design to estimate the causal impact of SFO-funding on portfolio firm outcomes. The </a:t>
            </a:r>
            <a:r>
              <a:rPr lang="en-US" sz="1800" b="0" i="0" u="none" strike="noStrike" baseline="0" dirty="0" err="1">
                <a:solidFill>
                  <a:srgbClr val="000000"/>
                </a:solidFill>
                <a:latin typeface="Times New Roman" panose="02020603050405020304" pitchFamily="18" charset="0"/>
              </a:rPr>
              <a:t>DiD</a:t>
            </a:r>
            <a:r>
              <a:rPr lang="en-US" sz="1800" b="0" i="0" u="none" strike="noStrike" baseline="0" dirty="0">
                <a:solidFill>
                  <a:srgbClr val="000000"/>
                </a:solidFill>
                <a:latin typeface="Times New Roman" panose="02020603050405020304" pitchFamily="18" charset="0"/>
              </a:rPr>
              <a:t> approach compares the changes in outcomes over time between a treatment group and a control group. By observing both groups before and after the treatment, this method controls for unobserved time-invariant differences between firms and common time trends affecting all firms. To establish the treatment group, which contains companies that received funding from an SFO, we first needed to make a list of SFOs. Therefore, we started with a list of SFOs obtained from </a:t>
            </a:r>
            <a:r>
              <a:rPr lang="en-US" sz="1800" b="0" i="1" u="none" strike="noStrike" baseline="0" dirty="0">
                <a:solidFill>
                  <a:srgbClr val="000000"/>
                </a:solidFill>
                <a:latin typeface="Times New Roman" panose="02020603050405020304" pitchFamily="18" charset="0"/>
              </a:rPr>
              <a:t>Family Capital</a:t>
            </a:r>
            <a:r>
              <a:rPr lang="en-US" sz="1800" b="0" i="0" u="none" strike="noStrike" baseline="0" dirty="0">
                <a:solidFill>
                  <a:srgbClr val="000000"/>
                </a:solidFill>
                <a:latin typeface="Times New Roman" panose="02020603050405020304" pitchFamily="18" charset="0"/>
              </a:rPr>
              <a:t>, an online publishing company dedicated to the global family enterprise sector. We then leveraged our personal networks, built through years of applied research projects and executive education, to identify additional participants. We then compiled all of these potential SFOs into an Excel file. Next, we searched for these SFOs in various online sources such as LinkedIn, financial newspapers and magazines, family office websites, and the Central Balance Sheet Office of </a:t>
            </a:r>
            <a:r>
              <a:rPr lang="en-US" sz="1800" b="0" i="0" u="none" strike="noStrike" baseline="0" dirty="0">
                <a:latin typeface="Times New Roman" panose="02020603050405020304" pitchFamily="18" charset="0"/>
              </a:rPr>
              <a:t>the National Bank of Belgium to find their portfolio companies. We identified 254 potential portfolio companies. However, after considering the available data from the Bel-first database, which goes up to ten years ago, our final sample contains unique data of 133 portfolio companies for which the SFO investment took place between 2018 and 2021. This allows us to obtain data from both the pre- and post-investment period. The control group was established using the following procedure: first, Belgian companies looking for and receiving financial resources between 2018 and 2021 were selected among the total corporate data provided by </a:t>
            </a:r>
            <a:r>
              <a:rPr lang="en-US" sz="1800" b="0" i="0" u="none" strike="noStrike" baseline="0" dirty="0" err="1">
                <a:latin typeface="Times New Roman" panose="02020603050405020304" pitchFamily="18" charset="0"/>
              </a:rPr>
              <a:t>PitchBook</a:t>
            </a:r>
            <a:r>
              <a:rPr lang="en-US" sz="1800" b="0" i="0" u="none" strike="noStrike" baseline="0" dirty="0">
                <a:latin typeface="Times New Roman" panose="02020603050405020304" pitchFamily="18" charset="0"/>
              </a:rPr>
              <a:t>. Then, we filtered these companies by the type of funding they were looking for, such that only pure debt financing remained in our dataset to ensure the capital structure was not affected by another equity partner, such as a venture capitalist or a business angel. About 170 companies were preliminarily selected as the control group. Next, we used the propensity score matching method to calculate the probability that a company is funded, given its observable features. These features include age, sector, assets, and liabilities, and were used as covariates to determine whether the two groups have similar characteristics, except for the treatment status, to estimate the treatment effect accurately. Finally, we matched each SFO-funded company to one debt-funded company with a similar propensity score following the nearest neighbor 1:1 matching method. </a:t>
            </a:r>
            <a:endParaRPr lang="nl-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BE" sz="1200" b="0" i="0" u="none" strike="noStrike" cap="none" smtClean="0">
                <a:solidFill>
                  <a:schemeClr val="dk1"/>
                </a:solidFill>
                <a:latin typeface="Calibri"/>
                <a:ea typeface="Calibri"/>
                <a:cs typeface="Calibri"/>
                <a:sym typeface="Calibri"/>
              </a:rPr>
              <a:t>6</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89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 following equation obtains the </a:t>
            </a:r>
            <a:r>
              <a:rPr lang="en-US" sz="1800" b="0" i="0" u="none" strike="noStrike" baseline="0" dirty="0" err="1">
                <a:solidFill>
                  <a:srgbClr val="000000"/>
                </a:solidFill>
                <a:latin typeface="Times New Roman" panose="02020603050405020304" pitchFamily="18" charset="0"/>
              </a:rPr>
              <a:t>DiD</a:t>
            </a:r>
            <a:r>
              <a:rPr lang="en-US" sz="1800" b="0" i="0" u="none" strike="noStrike" baseline="0" dirty="0">
                <a:solidFill>
                  <a:srgbClr val="000000"/>
                </a:solidFill>
                <a:latin typeface="Times New Roman" panose="02020603050405020304" pitchFamily="18" charset="0"/>
              </a:rPr>
              <a:t> estimation. </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BE"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860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Our regression results show that the SFO-funded-induced financial performance change, measured in terms of ROA growth, is non-significant when we use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our matched dataset of firms. Specifically, firms that received SFO funding exhibit no significant increase in ROA after funding compared to debt-funded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firms. Since no effect of SFO-funding can be found regarding growth in ROA, we analyzed the treatment effect for different outcome variables using our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matched data and 1% </a:t>
            </a:r>
            <a:r>
              <a:rPr lang="en-US" sz="1800" dirty="0" err="1">
                <a:effectLst/>
                <a:latin typeface="Verdana" panose="020B0604030504040204" pitchFamily="34" charset="0"/>
                <a:ea typeface="Calibri" panose="020F0502020204030204" pitchFamily="34" charset="0"/>
                <a:cs typeface="Times New Roman" panose="02020603050405020304" pitchFamily="18" charset="0"/>
              </a:rPr>
              <a:t>winsorizing</a:t>
            </a:r>
            <a:r>
              <a:rPr lang="en-US" sz="1800" dirty="0">
                <a:effectLst/>
                <a:latin typeface="Verdana" panose="020B0604030504040204" pitchFamily="34" charset="0"/>
                <a:ea typeface="Calibri" panose="020F0502020204030204" pitchFamily="34" charset="0"/>
                <a:cs typeface="Times New Roman" panose="02020603050405020304" pitchFamily="18" charset="0"/>
              </a:rPr>
              <a:t>. Hence, we used other (financial) performance indicators: return on equity (ROE), earnings before interest and taxes (EBIT),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and sales. All these variables were measured the same way as ROA growth, which is the percentage change of the performance indicator in the current year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relative to the previous year. All these outcome variables resulted in non-significant effects. Additionally, we also estimate the treatment effect using an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unbalanced panel. This allows us to follow a greater number of private firms. Again, our results show no significant effect of SFO-funding on the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performance of private firms. </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BE"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9610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By addressing our research question, our study makes several contributions. First, we contribute a demand-side perspective to the nascent SFO literature.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Prior work has emphasized capital structure and cash/liquidity outcomes but we extend the conversation to firm-level performance dynamics. Second, our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findings qualify dominant assumptions in the entrepreneurial finance and family business literatures about the automatic performance premium of “patient”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family capital. Grounded in the RBV, we theorized that SFOs furnish valuable, rare, inimitable and non-substitutable bundles, yet our analyses reveal no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systematic uplift in post-funding ROA growth relative to a debt-funded counterfactual. This null effect is theoretically instructive: it suggests that SFO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provided resources may be valuable but not necessarily rare/inimitable at the level of operational efficiency or that they fail to meet the non-substitutability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criterion when comparable governance or financing substitutes exist. In RBV terms, SFO involvement appears to be a contingent rather than universal source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of advantage, with value realization likely mediated by integration and implementation capabilities inside the portfolio firm. This leads us to a practical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contribution as well, namely, value creation must be engineered, not presumed. Managers should negotiate concrete operating roadmaps with SFOs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including commercial priorities, capability build, KPI cadence, and align on how “patient” capital will be operationalized through, for example, product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pipeline, market access, and technology adoption, to avoid the performance neutrality we document. </a:t>
            </a:r>
            <a:endParaRPr lang="nl-BE"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BE"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90254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Red">
  <p:cSld name="5_Title Slide Red">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838200" y="3602038"/>
            <a:ext cx="10439400" cy="916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21" name="Google Shape;21;p17"/>
          <p:cNvSpPr txBox="1">
            <a:spLocks noGrp="1"/>
          </p:cNvSpPr>
          <p:nvPr>
            <p:ph type="body" idx="2"/>
          </p:nvPr>
        </p:nvSpPr>
        <p:spPr>
          <a:xfrm>
            <a:off x="838200" y="4672310"/>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17"/>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23" name="Google Shape;23;p17"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24" name="Google Shape;24;p17"/>
          <p:cNvSpPr/>
          <p:nvPr/>
        </p:nvSpPr>
        <p:spPr>
          <a:xfrm>
            <a:off x="0" y="5087637"/>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25" name="Google Shape;25;p17"/>
          <p:cNvPicPr preferRelativeResize="0"/>
          <p:nvPr/>
        </p:nvPicPr>
        <p:blipFill rotWithShape="1">
          <a:blip r:embed="rId4">
            <a:alphaModFix/>
          </a:blip>
          <a:srcRect/>
          <a:stretch/>
        </p:blipFill>
        <p:spPr>
          <a:xfrm>
            <a:off x="7583156" y="5165034"/>
            <a:ext cx="4550278" cy="1008000"/>
          </a:xfrm>
          <a:prstGeom prst="rect">
            <a:avLst/>
          </a:prstGeom>
          <a:noFill/>
          <a:ln>
            <a:noFill/>
          </a:ln>
        </p:spPr>
      </p:pic>
      <p:pic>
        <p:nvPicPr>
          <p:cNvPr id="26" name="Google Shape;26;p17"/>
          <p:cNvPicPr preferRelativeResize="0"/>
          <p:nvPr/>
        </p:nvPicPr>
        <p:blipFill rotWithShape="1">
          <a:blip r:embed="rId5">
            <a:alphaModFix/>
          </a:blip>
          <a:srcRect/>
          <a:stretch/>
        </p:blipFill>
        <p:spPr>
          <a:xfrm>
            <a:off x="11053434" y="3973189"/>
            <a:ext cx="1080000" cy="1080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3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3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8"/>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38"/>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Google Shape;167;p3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F7F7F"/>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0"/>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3" name="Google Shape;173;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4" name="Google Shape;174;p4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7"/>
        <p:cNvGrpSpPr/>
        <p:nvPr/>
      </p:nvGrpSpPr>
      <p:grpSpPr>
        <a:xfrm>
          <a:off x="0" y="0"/>
          <a:ext cx="0" cy="0"/>
          <a:chOff x="0" y="0"/>
          <a:chExt cx="0" cy="0"/>
        </a:xfrm>
      </p:grpSpPr>
      <p:sp>
        <p:nvSpPr>
          <p:cNvPr id="178" name="Google Shape;178;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F7F7F"/>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1"/>
          <p:cNvSpPr>
            <a:spLocks noGrp="1"/>
          </p:cNvSpPr>
          <p:nvPr>
            <p:ph type="pic" idx="2"/>
          </p:nvPr>
        </p:nvSpPr>
        <p:spPr>
          <a:xfrm>
            <a:off x="5183188" y="98742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80" name="Google Shape;180;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ctr" anchorCtr="0">
            <a:normAutofit/>
          </a:bodyPr>
          <a:lstStyle>
            <a:lvl1pPr marL="457200" lvl="0" indent="-228600" algn="ctr">
              <a:lnSpc>
                <a:spcPct val="20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1" name="Google Shape;181;p4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Google Shape;185;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4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0"/>
        <p:cNvGrpSpPr/>
        <p:nvPr/>
      </p:nvGrpSpPr>
      <p:grpSpPr>
        <a:xfrm>
          <a:off x="0" y="0"/>
          <a:ext cx="0" cy="0"/>
          <a:chOff x="0" y="0"/>
          <a:chExt cx="0" cy="0"/>
        </a:xfrm>
      </p:grpSpPr>
      <p:sp>
        <p:nvSpPr>
          <p:cNvPr id="191" name="Google Shape;191;p43"/>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43"/>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4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4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137D-F321-4624-89E8-814106B2A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A1F407-1FCF-4AC8-BBCE-794737362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049251-74A9-4072-8CB4-0BF7779DDD47}"/>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5" name="Footer Placeholder 4">
            <a:extLst>
              <a:ext uri="{FF2B5EF4-FFF2-40B4-BE49-F238E27FC236}">
                <a16:creationId xmlns:a16="http://schemas.microsoft.com/office/drawing/2014/main" id="{011866C7-FBD0-4E49-9EDC-4E03E339F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22861-9B00-4254-B8C2-66E20563E41D}"/>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34743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6AD4-6EA6-4B50-A873-E00C45067B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277EF9-23DE-46F7-92AB-3896E6FE5D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E12F9B-EF37-4536-8261-A7C76AFFD5A5}"/>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5" name="Footer Placeholder 4">
            <a:extLst>
              <a:ext uri="{FF2B5EF4-FFF2-40B4-BE49-F238E27FC236}">
                <a16:creationId xmlns:a16="http://schemas.microsoft.com/office/drawing/2014/main" id="{9E4DBE26-19FB-45B5-B376-6FA839322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D8BA7-8945-4CED-8FC8-6C83FDBE0E5D}"/>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372145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A5FC-B96D-444D-B058-2393EAF6BB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F33056-B137-4DF5-AC49-A9EAAC6D7C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33024D-CEF1-453F-A65B-7DCBEB52D2FE}"/>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5" name="Footer Placeholder 4">
            <a:extLst>
              <a:ext uri="{FF2B5EF4-FFF2-40B4-BE49-F238E27FC236}">
                <a16:creationId xmlns:a16="http://schemas.microsoft.com/office/drawing/2014/main" id="{6C914ACC-2B92-45A1-8C83-0B9908B99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D9364F-808B-495C-BDA4-77B7EDD2417F}"/>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3092306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D164-A4BE-4BB7-BA2E-FF18003A16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23E71A-8EBA-4467-939E-1B7D4DAC23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21F10B-F245-4D62-956B-D597759CE7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CF19A0-3A60-427C-B8AD-862405B50E24}"/>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6" name="Footer Placeholder 5">
            <a:extLst>
              <a:ext uri="{FF2B5EF4-FFF2-40B4-BE49-F238E27FC236}">
                <a16:creationId xmlns:a16="http://schemas.microsoft.com/office/drawing/2014/main" id="{98051B7E-C7EC-48D8-A38B-07B3936BBE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BB3018-884B-4999-BA76-6ABA453797AB}"/>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359097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Red">
  <p:cSld name="3_Title Slide Red">
    <p:spTree>
      <p:nvGrpSpPr>
        <p:cNvPr id="1" name="Shape 98"/>
        <p:cNvGrpSpPr/>
        <p:nvPr/>
      </p:nvGrpSpPr>
      <p:grpSpPr>
        <a:xfrm>
          <a:off x="0" y="0"/>
          <a:ext cx="0" cy="0"/>
          <a:chOff x="0" y="0"/>
          <a:chExt cx="0" cy="0"/>
        </a:xfrm>
      </p:grpSpPr>
      <p:sp>
        <p:nvSpPr>
          <p:cNvPr id="99" name="Google Shape;99;p30"/>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0"/>
          <p:cNvSpPr txBox="1">
            <a:spLocks noGrp="1"/>
          </p:cNvSpPr>
          <p:nvPr>
            <p:ph type="subTitle" idx="1"/>
          </p:nvPr>
        </p:nvSpPr>
        <p:spPr>
          <a:xfrm>
            <a:off x="838200" y="3602038"/>
            <a:ext cx="10439400" cy="916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3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104" name="Google Shape;104;p30"/>
          <p:cNvSpPr txBox="1">
            <a:spLocks noGrp="1"/>
          </p:cNvSpPr>
          <p:nvPr>
            <p:ph type="body" idx="2"/>
          </p:nvPr>
        </p:nvSpPr>
        <p:spPr>
          <a:xfrm>
            <a:off x="838200" y="4672310"/>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5" name="Google Shape;105;p30"/>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106" name="Google Shape;106;p30"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107" name="Google Shape;107;p30"/>
          <p:cNvSpPr/>
          <p:nvPr/>
        </p:nvSpPr>
        <p:spPr>
          <a:xfrm>
            <a:off x="0" y="5087637"/>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08" name="Google Shape;108;p30"/>
          <p:cNvPicPr preferRelativeResize="0"/>
          <p:nvPr/>
        </p:nvPicPr>
        <p:blipFill rotWithShape="1">
          <a:blip r:embed="rId4">
            <a:alphaModFix/>
          </a:blip>
          <a:srcRect/>
          <a:stretch/>
        </p:blipFill>
        <p:spPr>
          <a:xfrm>
            <a:off x="7980926" y="5163672"/>
            <a:ext cx="4094658" cy="104141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D5CA-284D-413C-B68B-0CAF3D965C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C64A15-D585-491C-8509-450BF816CC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36E557-A1FD-4345-A00F-9BCE2770CD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614BE9-C3E6-44CB-B5DB-8287E1248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D3DDAE-9ECA-46B7-96E7-97B342735F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A37221-3539-42C5-A98B-36BB6F03619F}"/>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8" name="Footer Placeholder 7">
            <a:extLst>
              <a:ext uri="{FF2B5EF4-FFF2-40B4-BE49-F238E27FC236}">
                <a16:creationId xmlns:a16="http://schemas.microsoft.com/office/drawing/2014/main" id="{EC71B31C-5CED-4060-8ED5-FFB40B972B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8F0B3F-2C05-4B19-A55C-4A93257BF83B}"/>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2700137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7CBC-5FCC-4168-8007-B7610A7CA7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D4CE51-3E60-4670-9405-BB60B95A3365}"/>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4" name="Footer Placeholder 3">
            <a:extLst>
              <a:ext uri="{FF2B5EF4-FFF2-40B4-BE49-F238E27FC236}">
                <a16:creationId xmlns:a16="http://schemas.microsoft.com/office/drawing/2014/main" id="{45179956-7F17-4A2C-AA92-D6783F481E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0590F0-67DB-4635-BB91-6489B1CAC33C}"/>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3758256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9E495-B3DF-4BAE-BDE4-6AB5CE1A96DB}"/>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3" name="Footer Placeholder 2">
            <a:extLst>
              <a:ext uri="{FF2B5EF4-FFF2-40B4-BE49-F238E27FC236}">
                <a16:creationId xmlns:a16="http://schemas.microsoft.com/office/drawing/2014/main" id="{24F14842-AE01-4959-94D9-DD9BDF4F97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C8D712-F9A6-458D-9F12-BCBF32360775}"/>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3314163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6254-EE2C-490C-B6FE-2A1D8D1BC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496354-05BB-4C8E-A041-E310089B8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E57545-E931-4CE7-A46C-205224558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5A1C21-81AC-440F-8A18-48B6C874F701}"/>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6" name="Footer Placeholder 5">
            <a:extLst>
              <a:ext uri="{FF2B5EF4-FFF2-40B4-BE49-F238E27FC236}">
                <a16:creationId xmlns:a16="http://schemas.microsoft.com/office/drawing/2014/main" id="{4B4C2DA2-5D6D-4FA4-A938-6A856E7A81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249041-27DF-479F-8B57-4155CE1DF79A}"/>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2068474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D489-C823-42C3-BD90-969712356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E22BFF-01B8-448F-AD60-186C7C2FF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108F5F-E970-4443-971A-25CFA9EAE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94BF79-F5D0-4ABE-855A-7095905064AB}"/>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6" name="Footer Placeholder 5">
            <a:extLst>
              <a:ext uri="{FF2B5EF4-FFF2-40B4-BE49-F238E27FC236}">
                <a16:creationId xmlns:a16="http://schemas.microsoft.com/office/drawing/2014/main" id="{BFC7EE06-6426-4927-B3A7-0F255BBFC4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FC0FAC-744B-4EEE-B29F-D6717EF90A59}"/>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1061511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CD44-85D5-4C3D-8DFF-49A509EBBD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50765-A22A-40B0-BB77-A5BB29478E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BD9A0D-9B7D-4049-B7C8-68D1D2AA445B}"/>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5" name="Footer Placeholder 4">
            <a:extLst>
              <a:ext uri="{FF2B5EF4-FFF2-40B4-BE49-F238E27FC236}">
                <a16:creationId xmlns:a16="http://schemas.microsoft.com/office/drawing/2014/main" id="{CE144D77-5C79-42A1-B135-29D544DA6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CAAFAE-C76B-459C-A767-254349A1B67C}"/>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1256930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B00E7-5C24-425A-8514-ACC580D287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B8F6F5-1077-4D18-BC12-0CA224418C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9439F-89EA-446C-A441-7541EAD0B5DC}"/>
              </a:ext>
            </a:extLst>
          </p:cNvPr>
          <p:cNvSpPr>
            <a:spLocks noGrp="1"/>
          </p:cNvSpPr>
          <p:nvPr>
            <p:ph type="dt" sz="half" idx="10"/>
          </p:nvPr>
        </p:nvSpPr>
        <p:spPr/>
        <p:txBody>
          <a:bodyPr/>
          <a:lstStyle/>
          <a:p>
            <a:fld id="{2D0F2A9A-2173-467A-8782-C49017403941}" type="datetimeFigureOut">
              <a:rPr lang="en-GB" smtClean="0"/>
              <a:t>03/10/2025</a:t>
            </a:fld>
            <a:endParaRPr lang="en-GB"/>
          </a:p>
        </p:txBody>
      </p:sp>
      <p:sp>
        <p:nvSpPr>
          <p:cNvPr id="5" name="Footer Placeholder 4">
            <a:extLst>
              <a:ext uri="{FF2B5EF4-FFF2-40B4-BE49-F238E27FC236}">
                <a16:creationId xmlns:a16="http://schemas.microsoft.com/office/drawing/2014/main" id="{7C75BCE8-03F3-43A1-9F67-0D2A5FE093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CE2D22-4AA3-4112-B303-4B94A71DC378}"/>
              </a:ext>
            </a:extLst>
          </p:cNvPr>
          <p:cNvSpPr>
            <a:spLocks noGrp="1"/>
          </p:cNvSpPr>
          <p:nvPr>
            <p:ph type="sldNum" sz="quarter" idx="12"/>
          </p:nvPr>
        </p:nvSpPr>
        <p:spPr/>
        <p:txBody>
          <a:bodyPr/>
          <a:lstStyle/>
          <a:p>
            <a:fld id="{F4E43E8B-1804-4779-94D1-5A46E5113195}" type="slidenum">
              <a:rPr lang="en-GB" smtClean="0"/>
              <a:t>‹#›</a:t>
            </a:fld>
            <a:endParaRPr lang="en-GB"/>
          </a:p>
        </p:txBody>
      </p:sp>
    </p:spTree>
    <p:extLst>
      <p:ext uri="{BB962C8B-B14F-4D97-AF65-F5344CB8AC3E}">
        <p14:creationId xmlns:p14="http://schemas.microsoft.com/office/powerpoint/2010/main" val="154471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Slide Red">
  <p:cSld name="5_Title Slide Red">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838200" y="3602038"/>
            <a:ext cx="10439400" cy="916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21" name="Google Shape;21;p3"/>
          <p:cNvSpPr txBox="1">
            <a:spLocks noGrp="1"/>
          </p:cNvSpPr>
          <p:nvPr>
            <p:ph type="body" idx="2"/>
          </p:nvPr>
        </p:nvSpPr>
        <p:spPr>
          <a:xfrm>
            <a:off x="838200" y="4672310"/>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23" name="Google Shape;23;p3"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24" name="Google Shape;24;p3"/>
          <p:cNvSpPr/>
          <p:nvPr/>
        </p:nvSpPr>
        <p:spPr>
          <a:xfrm>
            <a:off x="0" y="5087637"/>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25" name="Google Shape;25;p3"/>
          <p:cNvPicPr preferRelativeResize="0"/>
          <p:nvPr/>
        </p:nvPicPr>
        <p:blipFill rotWithShape="1">
          <a:blip r:embed="rId4">
            <a:alphaModFix/>
          </a:blip>
          <a:srcRect/>
          <a:stretch/>
        </p:blipFill>
        <p:spPr>
          <a:xfrm>
            <a:off x="7583156" y="5165034"/>
            <a:ext cx="4550278" cy="1008000"/>
          </a:xfrm>
          <a:prstGeom prst="rect">
            <a:avLst/>
          </a:prstGeom>
          <a:noFill/>
          <a:ln>
            <a:noFill/>
          </a:ln>
        </p:spPr>
      </p:pic>
      <p:pic>
        <p:nvPicPr>
          <p:cNvPr id="26" name="Google Shape;26;p3"/>
          <p:cNvPicPr preferRelativeResize="0"/>
          <p:nvPr/>
        </p:nvPicPr>
        <p:blipFill rotWithShape="1">
          <a:blip r:embed="rId5">
            <a:alphaModFix/>
          </a:blip>
          <a:srcRect/>
          <a:stretch/>
        </p:blipFill>
        <p:spPr>
          <a:xfrm>
            <a:off x="11053434" y="3973189"/>
            <a:ext cx="1080000" cy="1080000"/>
          </a:xfrm>
          <a:prstGeom prst="rect">
            <a:avLst/>
          </a:prstGeom>
          <a:noFill/>
          <a:ln>
            <a:noFill/>
          </a:ln>
        </p:spPr>
      </p:pic>
    </p:spTree>
    <p:extLst>
      <p:ext uri="{BB962C8B-B14F-4D97-AF65-F5344CB8AC3E}">
        <p14:creationId xmlns:p14="http://schemas.microsoft.com/office/powerpoint/2010/main" val="188133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Blue">
  <p:cSld name="1_Title Slide Blue">
    <p:spTree>
      <p:nvGrpSpPr>
        <p:cNvPr id="1" name="Shape 109"/>
        <p:cNvGrpSpPr/>
        <p:nvPr/>
      </p:nvGrpSpPr>
      <p:grpSpPr>
        <a:xfrm>
          <a:off x="0" y="0"/>
          <a:ext cx="0" cy="0"/>
          <a:chOff x="0" y="0"/>
          <a:chExt cx="0" cy="0"/>
        </a:xfrm>
      </p:grpSpPr>
      <p:sp>
        <p:nvSpPr>
          <p:cNvPr id="110" name="Google Shape;110;p31"/>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1"/>
          <p:cNvSpPr txBox="1">
            <a:spLocks noGrp="1"/>
          </p:cNvSpPr>
          <p:nvPr>
            <p:ph type="subTitle" idx="1"/>
          </p:nvPr>
        </p:nvSpPr>
        <p:spPr>
          <a:xfrm>
            <a:off x="838200" y="3602038"/>
            <a:ext cx="10439400" cy="1274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3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115" name="Google Shape;115;p31"/>
          <p:cNvSpPr txBox="1">
            <a:spLocks noGrp="1"/>
          </p:cNvSpPr>
          <p:nvPr>
            <p:ph type="body" idx="2"/>
          </p:nvPr>
        </p:nvSpPr>
        <p:spPr>
          <a:xfrm>
            <a:off x="838200" y="5194329"/>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6" name="Google Shape;116;p31"/>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117" name="Google Shape;117;p31"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118" name="Google Shape;118;p31"/>
          <p:cNvSpPr/>
          <p:nvPr/>
        </p:nvSpPr>
        <p:spPr>
          <a:xfrm>
            <a:off x="0" y="5518568"/>
            <a:ext cx="12192000" cy="739190"/>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19" name="Google Shape;119;p31"/>
          <p:cNvPicPr preferRelativeResize="0"/>
          <p:nvPr/>
        </p:nvPicPr>
        <p:blipFill rotWithShape="1">
          <a:blip r:embed="rId4">
            <a:alphaModFix/>
          </a:blip>
          <a:srcRect/>
          <a:stretch/>
        </p:blipFill>
        <p:spPr>
          <a:xfrm>
            <a:off x="9810094" y="5654389"/>
            <a:ext cx="2083334" cy="4937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center">
  <p:cSld name="Blue center">
    <p:bg>
      <p:bgPr>
        <a:solidFill>
          <a:srgbClr val="1CA9E1"/>
        </a:solidFill>
        <a:effectLst/>
      </p:bgPr>
    </p:bg>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2" y="1809753"/>
            <a:ext cx="12191998" cy="30194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035071"/>
        </a:solidFill>
        <a:effectLst/>
      </p:bgPr>
    </p:bg>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entury Gothic"/>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D8D8D8"/>
              </a:buClr>
              <a:buSzPts val="2400"/>
              <a:buNone/>
              <a:defRPr sz="2400">
                <a:solidFill>
                  <a:srgbClr val="D8D8D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 name="Google Shape;128;p3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ue center">
  <p:cSld name="1_Blue center">
    <p:bg>
      <p:bgPr>
        <a:solidFill>
          <a:srgbClr val="035071"/>
        </a:solidFill>
        <a:effectLst/>
      </p:bgPr>
    </p:bg>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2" y="1809753"/>
            <a:ext cx="12191998" cy="30194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hank you slide">
  <p:cSld name="2_Thank you slide">
    <p:bg>
      <p:bgPr>
        <a:solidFill>
          <a:schemeClr val="lt1"/>
        </a:solidFill>
        <a:effectLst/>
      </p:bgPr>
    </p:bg>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2" y="2427841"/>
            <a:ext cx="12191998" cy="24013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CA9E1"/>
              </a:buClr>
              <a:buSzPts val="4400"/>
              <a:buFont typeface="Century Gothic"/>
              <a:buNone/>
              <a:defRPr b="1">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141" name="Google Shape;141;p35"/>
          <p:cNvSpPr/>
          <p:nvPr/>
        </p:nvSpPr>
        <p:spPr>
          <a:xfrm>
            <a:off x="2" y="1076379"/>
            <a:ext cx="12192000" cy="739190"/>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42" name="Google Shape;142;p35"/>
          <p:cNvPicPr preferRelativeResize="0"/>
          <p:nvPr/>
        </p:nvPicPr>
        <p:blipFill rotWithShape="1">
          <a:blip r:embed="rId2">
            <a:alphaModFix/>
          </a:blip>
          <a:srcRect/>
          <a:stretch/>
        </p:blipFill>
        <p:spPr>
          <a:xfrm>
            <a:off x="9810094" y="1192448"/>
            <a:ext cx="2083334" cy="493793"/>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hank you slide">
  <p:cSld name="4_Thank you slide">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a:spLocks noGrp="1"/>
          </p:cNvSpPr>
          <p:nvPr>
            <p:ph type="title"/>
          </p:nvPr>
        </p:nvSpPr>
        <p:spPr>
          <a:xfrm>
            <a:off x="2" y="2427841"/>
            <a:ext cx="12191998" cy="24013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CA9E1"/>
              </a:buClr>
              <a:buSzPts val="4400"/>
              <a:buFont typeface="Century Gothic"/>
              <a:buNone/>
              <a:defRPr b="1">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148" name="Google Shape;148;p36"/>
          <p:cNvSpPr/>
          <p:nvPr/>
        </p:nvSpPr>
        <p:spPr>
          <a:xfrm>
            <a:off x="2" y="784578"/>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49" name="Google Shape;149;p36"/>
          <p:cNvPicPr preferRelativeResize="0"/>
          <p:nvPr/>
        </p:nvPicPr>
        <p:blipFill rotWithShape="1">
          <a:blip r:embed="rId2">
            <a:alphaModFix/>
          </a:blip>
          <a:srcRect/>
          <a:stretch/>
        </p:blipFill>
        <p:spPr>
          <a:xfrm>
            <a:off x="7980928" y="860613"/>
            <a:ext cx="4094658" cy="1041416"/>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 Arrow">
  <p:cSld name="Title and content - Arrow">
    <p:spTree>
      <p:nvGrpSpPr>
        <p:cNvPr id="1" name="Shape 150"/>
        <p:cNvGrpSpPr/>
        <p:nvPr/>
      </p:nvGrpSpPr>
      <p:grpSpPr>
        <a:xfrm>
          <a:off x="0" y="0"/>
          <a:ext cx="0" cy="0"/>
          <a:chOff x="0" y="0"/>
          <a:chExt cx="0" cy="0"/>
        </a:xfrm>
      </p:grpSpPr>
      <p:sp>
        <p:nvSpPr>
          <p:cNvPr id="151" name="Google Shape;151;p37"/>
          <p:cNvSpPr/>
          <p:nvPr/>
        </p:nvSpPr>
        <p:spPr>
          <a:xfrm>
            <a:off x="1" y="0"/>
            <a:ext cx="12192000" cy="1825625"/>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2" name="Google Shape;152;p3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dk1"/>
              </a:buClr>
              <a:buSzPts val="2800"/>
              <a:buNone/>
              <a:defRPr/>
            </a:lvl1pPr>
            <a:lvl2pPr marL="914400" lvl="1" indent="-228600" algn="ctr">
              <a:lnSpc>
                <a:spcPct val="90000"/>
              </a:lnSpc>
              <a:spcBef>
                <a:spcPts val="24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7F7F7F"/>
              </a:buClr>
              <a:buSzPts val="4400"/>
              <a:buFont typeface="Century Gothic"/>
              <a:buNone/>
              <a:defRPr sz="4400" b="0" i="0" u="none" strike="noStrike" cap="none">
                <a:solidFill>
                  <a:srgbClr val="7F7F7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nl-B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537C7-7ADB-4BF7-A25D-D529DFB7B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EAA680-174D-4E88-ADC1-C0AB86FCA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0743EE-E9B8-49BD-87C1-DF2353683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F2A9A-2173-467A-8782-C49017403941}" type="datetimeFigureOut">
              <a:rPr lang="en-GB" smtClean="0"/>
              <a:t>03/10/2025</a:t>
            </a:fld>
            <a:endParaRPr lang="en-GB"/>
          </a:p>
        </p:txBody>
      </p:sp>
      <p:sp>
        <p:nvSpPr>
          <p:cNvPr id="5" name="Footer Placeholder 4">
            <a:extLst>
              <a:ext uri="{FF2B5EF4-FFF2-40B4-BE49-F238E27FC236}">
                <a16:creationId xmlns:a16="http://schemas.microsoft.com/office/drawing/2014/main" id="{9C9A273A-9784-4FEF-84E7-5F38BCD68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84DB2D-5785-44C0-9C26-A79AB2BBA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43E8B-1804-4779-94D1-5A46E5113195}" type="slidenum">
              <a:rPr lang="en-GB" smtClean="0"/>
              <a:t>‹#›</a:t>
            </a:fld>
            <a:endParaRPr lang="en-GB"/>
          </a:p>
        </p:txBody>
      </p:sp>
    </p:spTree>
    <p:extLst>
      <p:ext uri="{BB962C8B-B14F-4D97-AF65-F5344CB8AC3E}">
        <p14:creationId xmlns:p14="http://schemas.microsoft.com/office/powerpoint/2010/main" val="213928956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CA9E1"/>
              </a:buClr>
              <a:buSzPts val="6000"/>
              <a:buFont typeface="Century Gothic"/>
              <a:buNone/>
            </a:pPr>
            <a:r>
              <a:rPr lang="nl-BE" sz="4800" dirty="0"/>
              <a:t>Single Family Offices as Drivers of Private </a:t>
            </a:r>
            <a:r>
              <a:rPr lang="nl-BE" sz="4800" dirty="0" err="1"/>
              <a:t>Firm</a:t>
            </a:r>
            <a:r>
              <a:rPr lang="nl-BE" sz="4800" dirty="0"/>
              <a:t> </a:t>
            </a:r>
            <a:r>
              <a:rPr lang="nl-BE" sz="4800" dirty="0" err="1"/>
              <a:t>Growth</a:t>
            </a:r>
            <a:r>
              <a:rPr lang="nl-BE" sz="4800" dirty="0"/>
              <a:t>: </a:t>
            </a:r>
            <a:br>
              <a:rPr lang="nl-BE" sz="4800" dirty="0"/>
            </a:br>
            <a:r>
              <a:rPr lang="nl-BE" sz="4800" dirty="0"/>
              <a:t>A </a:t>
            </a:r>
            <a:r>
              <a:rPr lang="nl-BE" sz="4800" dirty="0" err="1"/>
              <a:t>Difference</a:t>
            </a:r>
            <a:r>
              <a:rPr lang="nl-BE" sz="4800" dirty="0"/>
              <a:t>-in-</a:t>
            </a:r>
            <a:r>
              <a:rPr lang="nl-BE" sz="4800" dirty="0" err="1"/>
              <a:t>Difference</a:t>
            </a:r>
            <a:r>
              <a:rPr lang="nl-BE" sz="4800" dirty="0"/>
              <a:t> Analysis</a:t>
            </a:r>
            <a:endParaRPr sz="4800" dirty="0"/>
          </a:p>
        </p:txBody>
      </p:sp>
      <p:sp>
        <p:nvSpPr>
          <p:cNvPr id="202" name="Google Shape;202;p1"/>
          <p:cNvSpPr txBox="1">
            <a:spLocks noGrp="1"/>
          </p:cNvSpPr>
          <p:nvPr>
            <p:ph type="body" idx="2"/>
          </p:nvPr>
        </p:nvSpPr>
        <p:spPr>
          <a:xfrm>
            <a:off x="838200" y="4099431"/>
            <a:ext cx="10439400" cy="8801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25252"/>
              </a:buClr>
              <a:buSzPts val="1800"/>
              <a:buNone/>
            </a:pPr>
            <a:r>
              <a:rPr lang="nl-BE" dirty="0"/>
              <a:t>Drs. Silke Vandermeulen</a:t>
            </a:r>
          </a:p>
          <a:p>
            <a:pPr marL="0" lvl="0" indent="0" algn="l" rtl="0">
              <a:lnSpc>
                <a:spcPct val="90000"/>
              </a:lnSpc>
              <a:spcBef>
                <a:spcPts val="0"/>
              </a:spcBef>
              <a:spcAft>
                <a:spcPts val="0"/>
              </a:spcAft>
              <a:buClr>
                <a:srgbClr val="525252"/>
              </a:buClr>
              <a:buSzPts val="1800"/>
              <a:buNone/>
            </a:pPr>
            <a:r>
              <a:rPr lang="nl-BE" dirty="0"/>
              <a:t>Prof. dr. Anneleen Michiels</a:t>
            </a:r>
          </a:p>
          <a:p>
            <a:pPr marL="0" lvl="0" indent="0" algn="l" rtl="0">
              <a:lnSpc>
                <a:spcPct val="90000"/>
              </a:lnSpc>
              <a:spcBef>
                <a:spcPts val="0"/>
              </a:spcBef>
              <a:spcAft>
                <a:spcPts val="0"/>
              </a:spcAft>
              <a:buClr>
                <a:srgbClr val="525252"/>
              </a:buClr>
              <a:buSzPts val="1800"/>
              <a:buNone/>
            </a:pPr>
            <a:r>
              <a:rPr lang="nl-BE" dirty="0"/>
              <a:t>Prof. dr. Wim </a:t>
            </a:r>
            <a:r>
              <a:rPr lang="nl-BE" dirty="0" err="1"/>
              <a:t>Voordeckers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CA9E1"/>
              </a:buClr>
              <a:buSzPts val="6000"/>
              <a:buFont typeface="Century Gothic"/>
              <a:buNone/>
            </a:pPr>
            <a:r>
              <a:rPr lang="nl-BE" sz="4800" dirty="0"/>
              <a:t>Single Family Offices as Drivers of Private </a:t>
            </a:r>
            <a:r>
              <a:rPr lang="nl-BE" sz="4800" dirty="0" err="1"/>
              <a:t>Firm</a:t>
            </a:r>
            <a:r>
              <a:rPr lang="nl-BE" sz="4800" dirty="0"/>
              <a:t> </a:t>
            </a:r>
            <a:r>
              <a:rPr lang="nl-BE" sz="4800" dirty="0" err="1"/>
              <a:t>Growth</a:t>
            </a:r>
            <a:r>
              <a:rPr lang="nl-BE" sz="4800" dirty="0"/>
              <a:t>: </a:t>
            </a:r>
            <a:br>
              <a:rPr lang="nl-BE" sz="4800" dirty="0"/>
            </a:br>
            <a:r>
              <a:rPr lang="nl-BE" sz="4800" dirty="0"/>
              <a:t>A </a:t>
            </a:r>
            <a:r>
              <a:rPr lang="nl-BE" sz="4800" dirty="0" err="1"/>
              <a:t>Difference</a:t>
            </a:r>
            <a:r>
              <a:rPr lang="nl-BE" sz="4800" dirty="0"/>
              <a:t>-in-</a:t>
            </a:r>
            <a:r>
              <a:rPr lang="nl-BE" sz="4800" dirty="0" err="1"/>
              <a:t>Difference</a:t>
            </a:r>
            <a:r>
              <a:rPr lang="nl-BE" sz="4800" dirty="0"/>
              <a:t> Analysis</a:t>
            </a:r>
            <a:endParaRPr sz="4800" dirty="0"/>
          </a:p>
        </p:txBody>
      </p:sp>
      <p:sp>
        <p:nvSpPr>
          <p:cNvPr id="202" name="Google Shape;202;p1"/>
          <p:cNvSpPr txBox="1">
            <a:spLocks noGrp="1"/>
          </p:cNvSpPr>
          <p:nvPr>
            <p:ph type="body" idx="2"/>
          </p:nvPr>
        </p:nvSpPr>
        <p:spPr>
          <a:xfrm>
            <a:off x="838200" y="4099431"/>
            <a:ext cx="10439400" cy="8801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25252"/>
              </a:buClr>
              <a:buSzPts val="1800"/>
              <a:buNone/>
            </a:pPr>
            <a:r>
              <a:rPr lang="nl-BE" dirty="0"/>
              <a:t>Drs. Silke Vandermeulen</a:t>
            </a:r>
          </a:p>
          <a:p>
            <a:pPr marL="0" lvl="0" indent="0" algn="l" rtl="0">
              <a:lnSpc>
                <a:spcPct val="90000"/>
              </a:lnSpc>
              <a:spcBef>
                <a:spcPts val="0"/>
              </a:spcBef>
              <a:spcAft>
                <a:spcPts val="0"/>
              </a:spcAft>
              <a:buClr>
                <a:srgbClr val="525252"/>
              </a:buClr>
              <a:buSzPts val="1800"/>
              <a:buNone/>
            </a:pPr>
            <a:r>
              <a:rPr lang="nl-BE" dirty="0"/>
              <a:t>Prof. dr. Anneleen Michiels</a:t>
            </a:r>
          </a:p>
          <a:p>
            <a:pPr marL="0" lvl="0" indent="0" algn="l" rtl="0">
              <a:lnSpc>
                <a:spcPct val="90000"/>
              </a:lnSpc>
              <a:spcBef>
                <a:spcPts val="0"/>
              </a:spcBef>
              <a:spcAft>
                <a:spcPts val="0"/>
              </a:spcAft>
              <a:buClr>
                <a:srgbClr val="525252"/>
              </a:buClr>
              <a:buSzPts val="1800"/>
              <a:buNone/>
            </a:pPr>
            <a:r>
              <a:rPr lang="nl-BE" dirty="0"/>
              <a:t>Prof. dr. Wim </a:t>
            </a:r>
            <a:r>
              <a:rPr lang="nl-BE" dirty="0" err="1"/>
              <a:t>Voordeckers</a:t>
            </a:r>
            <a:endParaRPr dirty="0"/>
          </a:p>
        </p:txBody>
      </p:sp>
    </p:spTree>
    <p:extLst>
      <p:ext uri="{BB962C8B-B14F-4D97-AF65-F5344CB8AC3E}">
        <p14:creationId xmlns:p14="http://schemas.microsoft.com/office/powerpoint/2010/main" val="231251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le 1">
            <a:extLst>
              <a:ext uri="{FF2B5EF4-FFF2-40B4-BE49-F238E27FC236}">
                <a16:creationId xmlns:a16="http://schemas.microsoft.com/office/drawing/2014/main" id="{7AA32D33-7E25-492C-918A-FEFF2AC9046F}"/>
              </a:ext>
            </a:extLst>
          </p:cNvPr>
          <p:cNvSpPr>
            <a:spLocks noGrp="1"/>
          </p:cNvSpPr>
          <p:nvPr>
            <p:ph type="title"/>
          </p:nvPr>
        </p:nvSpPr>
        <p:spPr>
          <a:xfrm>
            <a:off x="838200" y="0"/>
            <a:ext cx="10515600" cy="1325563"/>
          </a:xfrm>
        </p:spPr>
        <p:txBody>
          <a:bodyPr>
            <a:normAutofit/>
          </a:bodyPr>
          <a:lstStyle/>
          <a:p>
            <a:pPr algn="ctr"/>
            <a:r>
              <a:rPr lang="nl-BE" sz="3600" dirty="0">
                <a:solidFill>
                  <a:srgbClr val="00B0F0"/>
                </a:solidFill>
                <a:latin typeface="Century Gothic" panose="020B0502020202020204" pitchFamily="34" charset="0"/>
              </a:rPr>
              <a:t>The Role of </a:t>
            </a:r>
            <a:r>
              <a:rPr lang="nl-BE" sz="3600" dirty="0" err="1">
                <a:solidFill>
                  <a:srgbClr val="00B0F0"/>
                </a:solidFill>
                <a:latin typeface="Century Gothic" panose="020B0502020202020204" pitchFamily="34" charset="0"/>
              </a:rPr>
              <a:t>SFOs</a:t>
            </a:r>
            <a:r>
              <a:rPr lang="nl-BE" sz="3600" dirty="0">
                <a:solidFill>
                  <a:srgbClr val="00B0F0"/>
                </a:solidFill>
                <a:latin typeface="Century Gothic" panose="020B0502020202020204" pitchFamily="34" charset="0"/>
              </a:rPr>
              <a:t> in Financial Markets</a:t>
            </a:r>
            <a:endParaRPr lang="en-GB" sz="3600" dirty="0">
              <a:latin typeface="Century Gothic" panose="020B0502020202020204" pitchFamily="34" charset="0"/>
            </a:endParaRPr>
          </a:p>
        </p:txBody>
      </p:sp>
      <p:pic>
        <p:nvPicPr>
          <p:cNvPr id="4098" name="Picture 2" descr="Single family offices in Asia-Pacific to reach 3,200 by 2030, India a  bright spot">
            <a:extLst>
              <a:ext uri="{FF2B5EF4-FFF2-40B4-BE49-F238E27FC236}">
                <a16:creationId xmlns:a16="http://schemas.microsoft.com/office/drawing/2014/main" id="{E62C071B-ECF2-4772-A67B-A07547EDB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949" y="2346924"/>
            <a:ext cx="6249539" cy="46848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D8A219-72B3-46EC-A3F4-A080E1CCC21A}"/>
              </a:ext>
            </a:extLst>
          </p:cNvPr>
          <p:cNvSpPr txBox="1"/>
          <p:nvPr/>
        </p:nvSpPr>
        <p:spPr>
          <a:xfrm>
            <a:off x="624395" y="1505797"/>
            <a:ext cx="6856147" cy="280281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Single family office = privately held investment vehicle to manage the wealth of high-net-worth families</a:t>
            </a:r>
            <a:b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sym typeface="Wingdings" panose="05000000000000000000" pitchFamily="2" charset="2"/>
              </a:rPr>
              <a:t> </a:t>
            </a:r>
            <a:r>
              <a:rPr lang="en-US" sz="2000" b="1" kern="1200" dirty="0">
                <a:solidFill>
                  <a:prstClr val="black"/>
                </a:solidFill>
                <a:latin typeface="Century Gothic" panose="020B0502020202020204" pitchFamily="34" charset="0"/>
                <a:ea typeface="+mn-ea"/>
                <a:cs typeface="Arial" panose="020B0604020202020204" pitchFamily="34" charset="0"/>
                <a:sym typeface="Wingdings" panose="05000000000000000000" pitchFamily="2" charset="2"/>
              </a:rPr>
              <a:t>Investable assets exceeding 5,5 trillion dollars</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t>
            </a:r>
            <a:b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lang="en-US" sz="2000" b="1" kern="1200" dirty="0">
                <a:solidFill>
                  <a:prstClr val="black"/>
                </a:solidFill>
                <a:latin typeface="Century Gothic" panose="020B0502020202020204" pitchFamily="34" charset="0"/>
                <a:ea typeface="+mn-ea"/>
                <a:cs typeface="Arial" panose="020B0604020202020204" pitchFamily="34" charset="0"/>
              </a:rPr>
              <a:t>adding </a:t>
            </a:r>
            <a:r>
              <a:rPr lang="en-US" sz="2000" b="1" kern="1200" dirty="0">
                <a:solidFill>
                  <a:srgbClr val="00B0F0"/>
                </a:solidFill>
                <a:latin typeface="Century Gothic" panose="020B0502020202020204" pitchFamily="34" charset="0"/>
                <a:ea typeface="+mn-ea"/>
                <a:cs typeface="Arial" panose="020B0604020202020204" pitchFamily="34" charset="0"/>
              </a:rPr>
              <a:t>extra complexity </a:t>
            </a:r>
            <a:r>
              <a:rPr lang="en-US" sz="2000" b="1" kern="1200" dirty="0">
                <a:solidFill>
                  <a:prstClr val="black"/>
                </a:solidFill>
                <a:latin typeface="Century Gothic" panose="020B0502020202020204" pitchFamily="34" charset="0"/>
                <a:ea typeface="+mn-ea"/>
                <a:cs typeface="Arial" panose="020B0604020202020204" pitchFamily="34" charset="0"/>
              </a:rPr>
              <a:t>to financial markets</a:t>
            </a:r>
            <a:endParaRPr kumimoji="0" lang="en-US" sz="2000" b="1" i="0" u="sng"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0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le 1">
            <a:extLst>
              <a:ext uri="{FF2B5EF4-FFF2-40B4-BE49-F238E27FC236}">
                <a16:creationId xmlns:a16="http://schemas.microsoft.com/office/drawing/2014/main" id="{7AA32D33-7E25-492C-918A-FEFF2AC9046F}"/>
              </a:ext>
            </a:extLst>
          </p:cNvPr>
          <p:cNvSpPr>
            <a:spLocks noGrp="1"/>
          </p:cNvSpPr>
          <p:nvPr>
            <p:ph type="title"/>
          </p:nvPr>
        </p:nvSpPr>
        <p:spPr>
          <a:xfrm>
            <a:off x="838200" y="0"/>
            <a:ext cx="10515600" cy="1325563"/>
          </a:xfrm>
        </p:spPr>
        <p:txBody>
          <a:bodyPr>
            <a:normAutofit/>
          </a:bodyPr>
          <a:lstStyle/>
          <a:p>
            <a:pPr algn="ctr"/>
            <a:r>
              <a:rPr lang="nl-BE" sz="3600" dirty="0">
                <a:solidFill>
                  <a:srgbClr val="00B0F0"/>
                </a:solidFill>
                <a:latin typeface="Century Gothic" panose="020B0502020202020204" pitchFamily="34" charset="0"/>
              </a:rPr>
              <a:t>The Role of </a:t>
            </a:r>
            <a:r>
              <a:rPr lang="nl-BE" sz="3600" dirty="0" err="1">
                <a:solidFill>
                  <a:srgbClr val="00B0F0"/>
                </a:solidFill>
                <a:latin typeface="Century Gothic" panose="020B0502020202020204" pitchFamily="34" charset="0"/>
              </a:rPr>
              <a:t>SFOs</a:t>
            </a:r>
            <a:r>
              <a:rPr lang="nl-BE" sz="3600" dirty="0">
                <a:solidFill>
                  <a:srgbClr val="00B0F0"/>
                </a:solidFill>
                <a:latin typeface="Century Gothic" panose="020B0502020202020204" pitchFamily="34" charset="0"/>
              </a:rPr>
              <a:t> as </a:t>
            </a:r>
            <a:r>
              <a:rPr lang="nl-BE" sz="3600" dirty="0" err="1">
                <a:solidFill>
                  <a:srgbClr val="00B0F0"/>
                </a:solidFill>
                <a:latin typeface="Century Gothic" panose="020B0502020202020204" pitchFamily="34" charset="0"/>
              </a:rPr>
              <a:t>investors</a:t>
            </a:r>
            <a:endParaRPr lang="en-GB" sz="3600" dirty="0">
              <a:latin typeface="Century Gothic" panose="020B0502020202020204" pitchFamily="34" charset="0"/>
            </a:endParaRPr>
          </a:p>
        </p:txBody>
      </p:sp>
      <p:sp>
        <p:nvSpPr>
          <p:cNvPr id="6" name="TextBox 5">
            <a:extLst>
              <a:ext uri="{FF2B5EF4-FFF2-40B4-BE49-F238E27FC236}">
                <a16:creationId xmlns:a16="http://schemas.microsoft.com/office/drawing/2014/main" id="{42D8A219-72B3-46EC-A3F4-A080E1CCC21A}"/>
              </a:ext>
            </a:extLst>
          </p:cNvPr>
          <p:cNvSpPr txBox="1"/>
          <p:nvPr/>
        </p:nvSpPr>
        <p:spPr>
          <a:xfrm>
            <a:off x="624395" y="1505797"/>
            <a:ext cx="6856147" cy="280281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Single family office = distinct from their non-family counterparts (</a:t>
            </a:r>
            <a:r>
              <a:rPr lang="en-US" sz="2000" kern="1200" dirty="0">
                <a:solidFill>
                  <a:prstClr val="black"/>
                </a:solidFill>
                <a:latin typeface="Century Gothic" panose="020B0502020202020204" pitchFamily="34" charset="0"/>
                <a:ea typeface="+mn-ea"/>
                <a:cs typeface="Arial" panose="020B0604020202020204" pitchFamily="34" charset="0"/>
              </a:rPr>
              <a:t>e.g., venture capitalists, private equity)</a:t>
            </a:r>
            <a:b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sym typeface="Wingdings" panose="05000000000000000000" pitchFamily="2" charset="2"/>
              </a:rPr>
              <a:t> </a:t>
            </a:r>
            <a:r>
              <a:rPr lang="en-US" sz="2000" b="1" kern="1200" dirty="0">
                <a:solidFill>
                  <a:prstClr val="black"/>
                </a:solidFill>
                <a:latin typeface="Century Gothic" panose="020B0502020202020204" pitchFamily="34" charset="0"/>
                <a:ea typeface="+mn-ea"/>
                <a:cs typeface="Arial" panose="020B0604020202020204" pitchFamily="34" charset="0"/>
                <a:sym typeface="Wingdings" panose="05000000000000000000" pitchFamily="2" charset="2"/>
              </a:rPr>
              <a:t>SFOs</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idiosyncratic operating nature:</a:t>
            </a:r>
            <a:b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continuing influence of the </a:t>
            </a:r>
            <a:r>
              <a:rPr kumimoji="0" lang="en-US" sz="2000" b="1" i="0" u="sng"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rPr>
              <a:t>family </a:t>
            </a:r>
          </a:p>
        </p:txBody>
      </p:sp>
      <p:pic>
        <p:nvPicPr>
          <p:cNvPr id="7" name="Picture 6">
            <a:extLst>
              <a:ext uri="{FF2B5EF4-FFF2-40B4-BE49-F238E27FC236}">
                <a16:creationId xmlns:a16="http://schemas.microsoft.com/office/drawing/2014/main" id="{FBFBFD25-6834-4D03-A76B-04C1D3575187}"/>
              </a:ext>
            </a:extLst>
          </p:cNvPr>
          <p:cNvPicPr>
            <a:picLocks noChangeAspect="1"/>
          </p:cNvPicPr>
          <p:nvPr/>
        </p:nvPicPr>
        <p:blipFill>
          <a:blip r:embed="rId3"/>
          <a:stretch>
            <a:fillRect/>
          </a:stretch>
        </p:blipFill>
        <p:spPr>
          <a:xfrm>
            <a:off x="7916771" y="1514637"/>
            <a:ext cx="3541732" cy="1770866"/>
          </a:xfrm>
          <a:prstGeom prst="rect">
            <a:avLst/>
          </a:prstGeom>
        </p:spPr>
      </p:pic>
      <p:pic>
        <p:nvPicPr>
          <p:cNvPr id="8" name="Picture 7">
            <a:extLst>
              <a:ext uri="{FF2B5EF4-FFF2-40B4-BE49-F238E27FC236}">
                <a16:creationId xmlns:a16="http://schemas.microsoft.com/office/drawing/2014/main" id="{89676D41-0B23-4E29-990F-86A22030BD77}"/>
              </a:ext>
            </a:extLst>
          </p:cNvPr>
          <p:cNvPicPr>
            <a:picLocks noChangeAspect="1"/>
          </p:cNvPicPr>
          <p:nvPr/>
        </p:nvPicPr>
        <p:blipFill>
          <a:blip r:embed="rId4"/>
          <a:stretch>
            <a:fillRect/>
          </a:stretch>
        </p:blipFill>
        <p:spPr>
          <a:xfrm>
            <a:off x="7948782" y="3905788"/>
            <a:ext cx="3599365" cy="2258696"/>
          </a:xfrm>
          <a:prstGeom prst="rect">
            <a:avLst/>
          </a:prstGeom>
        </p:spPr>
      </p:pic>
      <p:cxnSp>
        <p:nvCxnSpPr>
          <p:cNvPr id="9" name="Straight Arrow Connector 8">
            <a:extLst>
              <a:ext uri="{FF2B5EF4-FFF2-40B4-BE49-F238E27FC236}">
                <a16:creationId xmlns:a16="http://schemas.microsoft.com/office/drawing/2014/main" id="{2AC8D730-18D5-4063-9FBE-32527795F772}"/>
              </a:ext>
            </a:extLst>
          </p:cNvPr>
          <p:cNvCxnSpPr/>
          <p:nvPr/>
        </p:nvCxnSpPr>
        <p:spPr>
          <a:xfrm>
            <a:off x="9648815" y="3455325"/>
            <a:ext cx="0" cy="640466"/>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12">
            <a:extLst>
              <a:ext uri="{FF2B5EF4-FFF2-40B4-BE49-F238E27FC236}">
                <a16:creationId xmlns:a16="http://schemas.microsoft.com/office/drawing/2014/main" id="{322B4257-2AEC-4175-8792-A6B41B029222}"/>
              </a:ext>
            </a:extLst>
          </p:cNvPr>
          <p:cNvSpPr txBox="1"/>
          <p:nvPr/>
        </p:nvSpPr>
        <p:spPr>
          <a:xfrm>
            <a:off x="9617652" y="3590892"/>
            <a:ext cx="21055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00B0F0"/>
                </a:solidFill>
                <a:latin typeface="Century Gothic" panose="020B0502020202020204" pitchFamily="34" charset="0"/>
                <a:cs typeface="Arial" panose="020B0604020202020204" pitchFamily="34" charset="0"/>
              </a:rPr>
              <a:t>Interplay</a:t>
            </a:r>
            <a:endParaRPr lang="en-GB" dirty="0"/>
          </a:p>
        </p:txBody>
      </p:sp>
      <p:sp>
        <p:nvSpPr>
          <p:cNvPr id="11" name="TextBox 13">
            <a:extLst>
              <a:ext uri="{FF2B5EF4-FFF2-40B4-BE49-F238E27FC236}">
                <a16:creationId xmlns:a16="http://schemas.microsoft.com/office/drawing/2014/main" id="{62378894-C600-4F93-98A0-3A5EA20C1C4A}"/>
              </a:ext>
            </a:extLst>
          </p:cNvPr>
          <p:cNvSpPr txBox="1"/>
          <p:nvPr/>
        </p:nvSpPr>
        <p:spPr>
          <a:xfrm>
            <a:off x="7485133" y="1325563"/>
            <a:ext cx="287359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F0"/>
                </a:solidFill>
                <a:latin typeface="Century Gothic" panose="020B0502020202020204" pitchFamily="34" charset="0"/>
                <a:cs typeface="Arial" panose="020B0604020202020204" pitchFamily="34" charset="0"/>
              </a:rPr>
              <a:t>Family system </a:t>
            </a:r>
            <a:endParaRPr lang="en-GB" dirty="0"/>
          </a:p>
        </p:txBody>
      </p:sp>
      <p:sp>
        <p:nvSpPr>
          <p:cNvPr id="12" name="TextBox 14">
            <a:extLst>
              <a:ext uri="{FF2B5EF4-FFF2-40B4-BE49-F238E27FC236}">
                <a16:creationId xmlns:a16="http://schemas.microsoft.com/office/drawing/2014/main" id="{38856FA9-CE74-4F00-9581-72C016D4557B}"/>
              </a:ext>
            </a:extLst>
          </p:cNvPr>
          <p:cNvSpPr txBox="1"/>
          <p:nvPr/>
        </p:nvSpPr>
        <p:spPr>
          <a:xfrm>
            <a:off x="7695408" y="5979818"/>
            <a:ext cx="420275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F0"/>
                </a:solidFill>
                <a:latin typeface="Century Gothic" panose="020B0502020202020204" pitchFamily="34" charset="0"/>
                <a:cs typeface="Arial" panose="020B0604020202020204" pitchFamily="34" charset="0"/>
              </a:rPr>
              <a:t>Business system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le 1">
            <a:extLst>
              <a:ext uri="{FF2B5EF4-FFF2-40B4-BE49-F238E27FC236}">
                <a16:creationId xmlns:a16="http://schemas.microsoft.com/office/drawing/2014/main" id="{7AA32D33-7E25-492C-918A-FEFF2AC9046F}"/>
              </a:ext>
            </a:extLst>
          </p:cNvPr>
          <p:cNvSpPr>
            <a:spLocks noGrp="1"/>
          </p:cNvSpPr>
          <p:nvPr>
            <p:ph type="title"/>
          </p:nvPr>
        </p:nvSpPr>
        <p:spPr>
          <a:xfrm>
            <a:off x="926976" y="0"/>
            <a:ext cx="10515600" cy="1325563"/>
          </a:xfrm>
        </p:spPr>
        <p:txBody>
          <a:bodyPr>
            <a:normAutofit/>
          </a:bodyPr>
          <a:lstStyle/>
          <a:p>
            <a:pPr algn="ctr"/>
            <a:r>
              <a:rPr lang="nl-BE" sz="3600" dirty="0">
                <a:solidFill>
                  <a:srgbClr val="00B0F0"/>
                </a:solidFill>
                <a:latin typeface="Century Gothic" panose="020B0502020202020204" pitchFamily="34" charset="0"/>
              </a:rPr>
              <a:t>The </a:t>
            </a:r>
            <a:r>
              <a:rPr lang="nl-BE" sz="3600" dirty="0" err="1">
                <a:solidFill>
                  <a:srgbClr val="00B0F0"/>
                </a:solidFill>
                <a:latin typeface="Century Gothic" panose="020B0502020202020204" pitchFamily="34" charset="0"/>
              </a:rPr>
              <a:t>Role</a:t>
            </a:r>
            <a:r>
              <a:rPr lang="nl-BE" sz="3600" dirty="0">
                <a:solidFill>
                  <a:srgbClr val="00B0F0"/>
                </a:solidFill>
                <a:latin typeface="Century Gothic" panose="020B0502020202020204" pitchFamily="34" charset="0"/>
              </a:rPr>
              <a:t> of </a:t>
            </a:r>
            <a:r>
              <a:rPr lang="nl-BE" sz="3600" dirty="0" err="1">
                <a:solidFill>
                  <a:srgbClr val="00B0F0"/>
                </a:solidFill>
                <a:latin typeface="Century Gothic" panose="020B0502020202020204" pitchFamily="34" charset="0"/>
              </a:rPr>
              <a:t>SFOs</a:t>
            </a:r>
            <a:r>
              <a:rPr lang="nl-BE" sz="3600" dirty="0">
                <a:solidFill>
                  <a:srgbClr val="00B0F0"/>
                </a:solidFill>
                <a:latin typeface="Century Gothic" panose="020B0502020202020204" pitchFamily="34" charset="0"/>
              </a:rPr>
              <a:t> as </a:t>
            </a:r>
            <a:r>
              <a:rPr lang="nl-BE" sz="3600" dirty="0" err="1">
                <a:solidFill>
                  <a:srgbClr val="00B0F0"/>
                </a:solidFill>
                <a:latin typeface="Century Gothic" panose="020B0502020202020204" pitchFamily="34" charset="0"/>
              </a:rPr>
              <a:t>investors</a:t>
            </a:r>
            <a:endParaRPr lang="en-GB" sz="3600" dirty="0">
              <a:latin typeface="Century Gothic" panose="020B0502020202020204" pitchFamily="34" charset="0"/>
            </a:endParaRPr>
          </a:p>
        </p:txBody>
      </p:sp>
      <p:sp>
        <p:nvSpPr>
          <p:cNvPr id="6" name="TextBox 5">
            <a:extLst>
              <a:ext uri="{FF2B5EF4-FFF2-40B4-BE49-F238E27FC236}">
                <a16:creationId xmlns:a16="http://schemas.microsoft.com/office/drawing/2014/main" id="{42D8A219-72B3-46EC-A3F4-A080E1CCC21A}"/>
              </a:ext>
            </a:extLst>
          </p:cNvPr>
          <p:cNvSpPr txBox="1"/>
          <p:nvPr/>
        </p:nvSpPr>
        <p:spPr>
          <a:xfrm>
            <a:off x="466230" y="1747470"/>
            <a:ext cx="6592410" cy="44255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BE" sz="2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Resource-</a:t>
            </a:r>
            <a:r>
              <a:rPr kumimoji="0" lang="nl-BE" sz="2000" b="0" i="0" u="sng" strike="noStrike" kern="1200" cap="none" spc="0" normalizeH="0" baseline="0" noProof="0" dirty="0" err="1">
                <a:ln>
                  <a:noFill/>
                </a:ln>
                <a:solidFill>
                  <a:prstClr val="black"/>
                </a:solidFill>
                <a:effectLst/>
                <a:uLnTx/>
                <a:uFillTx/>
                <a:latin typeface="Century Gothic" panose="020B0502020202020204" pitchFamily="34" charset="0"/>
                <a:ea typeface="+mn-ea"/>
                <a:cs typeface="Arial" panose="020B0604020202020204" pitchFamily="34" charset="0"/>
              </a:rPr>
              <a:t>based</a:t>
            </a:r>
            <a:r>
              <a:rPr kumimoji="0" lang="nl-BE" sz="2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view</a:t>
            </a:r>
            <a:r>
              <a:rPr kumimoji="0" lang="nl-BE" sz="2000" b="0" i="0"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BE"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Firms gain and sustain competitive advantage by possessing and leveraging </a:t>
            </a:r>
            <a:r>
              <a:rPr kumimoji="0" lang="nl-BE" sz="1800" b="0" i="1"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rPr>
              <a:t>valuable, rare, inimitable, and non-</a:t>
            </a:r>
            <a:r>
              <a:rPr kumimoji="0" lang="nl-BE" sz="1800" b="0" i="1" u="none" strike="noStrike" kern="1200" cap="none" spc="0" normalizeH="0" baseline="0" noProof="0" dirty="0" err="1">
                <a:ln>
                  <a:noFill/>
                </a:ln>
                <a:solidFill>
                  <a:srgbClr val="00B0F0"/>
                </a:solidFill>
                <a:effectLst/>
                <a:uLnTx/>
                <a:uFillTx/>
                <a:latin typeface="Century Gothic" panose="020B0502020202020204" pitchFamily="34" charset="0"/>
                <a:ea typeface="+mn-ea"/>
                <a:cs typeface="Arial" panose="020B0604020202020204" pitchFamily="34" charset="0"/>
              </a:rPr>
              <a:t>substitutable</a:t>
            </a:r>
            <a:r>
              <a:rPr kumimoji="0" lang="nl-BE" sz="1800" b="0" i="1"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rPr>
              <a:t> resources</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SFO acts as a strategic resource providing not only financial capital but also access to </a:t>
            </a:r>
            <a:r>
              <a:rPr kumimoji="0" lang="nl-BE"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long-term investment horizons, strategic guidance, and exclusive networks</a:t>
            </a:r>
            <a:endParaRPr kumimoji="0" lang="nl-BE"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nl-BE"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CB1EF32C-C02F-4453-ACC2-A879C4F4B96A}"/>
              </a:ext>
            </a:extLst>
          </p:cNvPr>
          <p:cNvPicPr>
            <a:picLocks noChangeAspect="1"/>
          </p:cNvPicPr>
          <p:nvPr/>
        </p:nvPicPr>
        <p:blipFill>
          <a:blip r:embed="rId3"/>
          <a:stretch>
            <a:fillRect/>
          </a:stretch>
        </p:blipFill>
        <p:spPr>
          <a:xfrm>
            <a:off x="7685890" y="1450694"/>
            <a:ext cx="3541732" cy="1770866"/>
          </a:xfrm>
          <a:prstGeom prst="rect">
            <a:avLst/>
          </a:prstGeom>
        </p:spPr>
      </p:pic>
      <p:pic>
        <p:nvPicPr>
          <p:cNvPr id="12" name="Picture 11">
            <a:extLst>
              <a:ext uri="{FF2B5EF4-FFF2-40B4-BE49-F238E27FC236}">
                <a16:creationId xmlns:a16="http://schemas.microsoft.com/office/drawing/2014/main" id="{49C774A6-270C-4487-B2C3-F95E9DBF940C}"/>
              </a:ext>
            </a:extLst>
          </p:cNvPr>
          <p:cNvPicPr>
            <a:picLocks noChangeAspect="1"/>
          </p:cNvPicPr>
          <p:nvPr/>
        </p:nvPicPr>
        <p:blipFill>
          <a:blip r:embed="rId4"/>
          <a:stretch>
            <a:fillRect/>
          </a:stretch>
        </p:blipFill>
        <p:spPr>
          <a:xfrm>
            <a:off x="7717901" y="3841845"/>
            <a:ext cx="3599365" cy="2258696"/>
          </a:xfrm>
          <a:prstGeom prst="rect">
            <a:avLst/>
          </a:prstGeom>
        </p:spPr>
      </p:pic>
      <p:cxnSp>
        <p:nvCxnSpPr>
          <p:cNvPr id="13" name="Straight Arrow Connector 12">
            <a:extLst>
              <a:ext uri="{FF2B5EF4-FFF2-40B4-BE49-F238E27FC236}">
                <a16:creationId xmlns:a16="http://schemas.microsoft.com/office/drawing/2014/main" id="{C39DFC61-F70E-4431-B0E5-B7BF3B8AF16E}"/>
              </a:ext>
            </a:extLst>
          </p:cNvPr>
          <p:cNvCxnSpPr/>
          <p:nvPr/>
        </p:nvCxnSpPr>
        <p:spPr>
          <a:xfrm>
            <a:off x="9417934" y="3391382"/>
            <a:ext cx="0" cy="640466"/>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206C20F-C8F7-4186-A942-2E60031658A4}"/>
              </a:ext>
            </a:extLst>
          </p:cNvPr>
          <p:cNvSpPr txBox="1"/>
          <p:nvPr/>
        </p:nvSpPr>
        <p:spPr>
          <a:xfrm>
            <a:off x="7254252" y="1261620"/>
            <a:ext cx="28735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rPr>
              <a:t>Family system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39E95E5-C9C9-46DE-9986-A1D0A4D65A33}"/>
              </a:ext>
            </a:extLst>
          </p:cNvPr>
          <p:cNvSpPr txBox="1"/>
          <p:nvPr/>
        </p:nvSpPr>
        <p:spPr>
          <a:xfrm>
            <a:off x="7464527" y="5915875"/>
            <a:ext cx="42027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rPr>
              <a:t>Business system </a:t>
            </a:r>
          </a:p>
        </p:txBody>
      </p:sp>
      <p:sp>
        <p:nvSpPr>
          <p:cNvPr id="10" name="TextBox 12">
            <a:extLst>
              <a:ext uri="{FF2B5EF4-FFF2-40B4-BE49-F238E27FC236}">
                <a16:creationId xmlns:a16="http://schemas.microsoft.com/office/drawing/2014/main" id="{0F39D2D7-5D9E-467B-A04F-66AB0CFE8A3D}"/>
              </a:ext>
            </a:extLst>
          </p:cNvPr>
          <p:cNvSpPr txBox="1"/>
          <p:nvPr/>
        </p:nvSpPr>
        <p:spPr>
          <a:xfrm>
            <a:off x="9617652" y="3590892"/>
            <a:ext cx="210550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00B0F0"/>
                </a:solidFill>
                <a:latin typeface="Century Gothic" panose="020B0502020202020204" pitchFamily="34" charset="0"/>
                <a:cs typeface="Arial" panose="020B0604020202020204" pitchFamily="34" charset="0"/>
              </a:rPr>
              <a:t>Interplay</a:t>
            </a:r>
            <a:endParaRPr lang="en-GB" dirty="0"/>
          </a:p>
        </p:txBody>
      </p:sp>
    </p:spTree>
    <p:extLst>
      <p:ext uri="{BB962C8B-B14F-4D97-AF65-F5344CB8AC3E}">
        <p14:creationId xmlns:p14="http://schemas.microsoft.com/office/powerpoint/2010/main" val="427003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A087-1B4C-47FB-A77B-10ACFC101B7D}"/>
              </a:ext>
            </a:extLst>
          </p:cNvPr>
          <p:cNvSpPr>
            <a:spLocks noGrp="1"/>
          </p:cNvSpPr>
          <p:nvPr>
            <p:ph type="title"/>
          </p:nvPr>
        </p:nvSpPr>
        <p:spPr>
          <a:xfrm>
            <a:off x="838200" y="168744"/>
            <a:ext cx="10515600" cy="1325563"/>
          </a:xfrm>
        </p:spPr>
        <p:txBody>
          <a:bodyPr>
            <a:normAutofit/>
          </a:bodyPr>
          <a:lstStyle/>
          <a:p>
            <a:pPr algn="ctr"/>
            <a:r>
              <a:rPr lang="en-US" sz="2800" dirty="0">
                <a:solidFill>
                  <a:srgbClr val="00B0F0"/>
                </a:solidFill>
                <a:latin typeface="Century Gothic" panose="020B0502020202020204" pitchFamily="34" charset="0"/>
              </a:rPr>
              <a:t>Research model</a:t>
            </a:r>
            <a:endParaRPr lang="en-GB" sz="3600" dirty="0">
              <a:latin typeface="Century Gothic" panose="020B0502020202020204" pitchFamily="34" charset="0"/>
            </a:endParaRPr>
          </a:p>
        </p:txBody>
      </p:sp>
      <p:cxnSp>
        <p:nvCxnSpPr>
          <p:cNvPr id="15" name="Straight Arrow Connector 14">
            <a:extLst>
              <a:ext uri="{FF2B5EF4-FFF2-40B4-BE49-F238E27FC236}">
                <a16:creationId xmlns:a16="http://schemas.microsoft.com/office/drawing/2014/main" id="{34F87C5A-1C25-4A06-A93C-9B7ED5FDFDA4}"/>
              </a:ext>
            </a:extLst>
          </p:cNvPr>
          <p:cNvCxnSpPr>
            <a:cxnSpLocks/>
          </p:cNvCxnSpPr>
          <p:nvPr/>
        </p:nvCxnSpPr>
        <p:spPr>
          <a:xfrm flipV="1">
            <a:off x="4386000" y="3356994"/>
            <a:ext cx="3420000" cy="27042"/>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BC460B75-CDAA-43AF-98F2-2EE72E9BA072}"/>
              </a:ext>
            </a:extLst>
          </p:cNvPr>
          <p:cNvSpPr txBox="1"/>
          <p:nvPr/>
        </p:nvSpPr>
        <p:spPr>
          <a:xfrm>
            <a:off x="7884695" y="4203328"/>
            <a:ext cx="3646572" cy="49545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Financial performance</a:t>
            </a:r>
            <a:endParaRPr kumimoji="0" lang="en-GB"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912BB6FE-60C6-4A81-9C5F-828250C26984}"/>
              </a:ext>
            </a:extLst>
          </p:cNvPr>
          <p:cNvSpPr txBox="1"/>
          <p:nvPr/>
        </p:nvSpPr>
        <p:spPr>
          <a:xfrm>
            <a:off x="827676" y="4207708"/>
            <a:ext cx="3479631" cy="49545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BE"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SFO funding</a:t>
            </a:r>
            <a:endParaRPr kumimoji="0" lang="en-GB" sz="1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1F558F1D-4FA4-4A3D-8FD3-AA19098C1C31}"/>
              </a:ext>
            </a:extLst>
          </p:cNvPr>
          <p:cNvSpPr txBox="1"/>
          <p:nvPr/>
        </p:nvSpPr>
        <p:spPr>
          <a:xfrm>
            <a:off x="4071869" y="2712577"/>
            <a:ext cx="3972109" cy="49545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H1 (+)</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pic>
        <p:nvPicPr>
          <p:cNvPr id="1028" name="Picture 4">
            <a:extLst>
              <a:ext uri="{FF2B5EF4-FFF2-40B4-BE49-F238E27FC236}">
                <a16:creationId xmlns:a16="http://schemas.microsoft.com/office/drawing/2014/main" id="{FCD62892-B37E-4B50-819A-AF9E834B7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20131" y="2248697"/>
            <a:ext cx="3016954" cy="1990587"/>
          </a:xfrm>
          <a:prstGeom prst="cloud">
            <a:avLst/>
          </a:prstGeom>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21569D2-6B8E-454C-AE05-C6BE44529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986" y="2212740"/>
            <a:ext cx="2985883" cy="1990588"/>
          </a:xfrm>
          <a:prstGeom prst="cloud">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50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A087-1B4C-47FB-A77B-10ACFC101B7D}"/>
              </a:ext>
            </a:extLst>
          </p:cNvPr>
          <p:cNvSpPr>
            <a:spLocks noGrp="1"/>
          </p:cNvSpPr>
          <p:nvPr>
            <p:ph type="title"/>
          </p:nvPr>
        </p:nvSpPr>
        <p:spPr>
          <a:xfrm>
            <a:off x="838200" y="-91793"/>
            <a:ext cx="10515600" cy="1325563"/>
          </a:xfrm>
        </p:spPr>
        <p:txBody>
          <a:bodyPr/>
          <a:lstStyle/>
          <a:p>
            <a:pPr algn="ctr"/>
            <a:r>
              <a:rPr lang="en-US" sz="3600" dirty="0">
                <a:solidFill>
                  <a:srgbClr val="00B0F0"/>
                </a:solidFill>
                <a:latin typeface="Century Gothic" panose="020B0502020202020204" pitchFamily="34" charset="0"/>
              </a:rPr>
              <a:t>Methodology</a:t>
            </a:r>
            <a:endParaRPr lang="en-GB" dirty="0">
              <a:latin typeface="Century Gothic" panose="020B0502020202020204" pitchFamily="34" charset="0"/>
            </a:endParaRPr>
          </a:p>
        </p:txBody>
      </p:sp>
      <p:sp>
        <p:nvSpPr>
          <p:cNvPr id="20" name="TextBox 19">
            <a:extLst>
              <a:ext uri="{FF2B5EF4-FFF2-40B4-BE49-F238E27FC236}">
                <a16:creationId xmlns:a16="http://schemas.microsoft.com/office/drawing/2014/main" id="{824001ED-3354-4765-95FF-6F4D0ECFBE91}"/>
              </a:ext>
            </a:extLst>
          </p:cNvPr>
          <p:cNvSpPr txBox="1"/>
          <p:nvPr/>
        </p:nvSpPr>
        <p:spPr>
          <a:xfrm>
            <a:off x="3508713" y="1302439"/>
            <a:ext cx="8293605" cy="42811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Data</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Bel-first database (2016 – 2023)</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Sample</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133 Belgian </a:t>
            </a:r>
            <a:r>
              <a:rPr kumimoji="0" lang="en-US" sz="18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rPr>
              <a:t>SFO-funded</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companies</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en-US" sz="1800" kern="1200" dirty="0">
                <a:solidFill>
                  <a:prstClr val="black"/>
                </a:solidFill>
                <a:latin typeface="Century Gothic" panose="020B0502020202020204" pitchFamily="34" charset="0"/>
                <a:ea typeface="+mn-ea"/>
                <a:cs typeface="Arial" panose="020B0604020202020204" pitchFamily="34" charset="0"/>
              </a:rPr>
              <a:t>170 Belgian </a:t>
            </a:r>
            <a:r>
              <a:rPr lang="en-US" sz="1800" kern="1200" dirty="0">
                <a:solidFill>
                  <a:srgbClr val="00B0F0"/>
                </a:solidFill>
                <a:latin typeface="Century Gothic" panose="020B0502020202020204" pitchFamily="34" charset="0"/>
                <a:ea typeface="+mn-ea"/>
                <a:cs typeface="Arial" panose="020B0604020202020204" pitchFamily="34" charset="0"/>
              </a:rPr>
              <a:t>pure</a:t>
            </a:r>
            <a:r>
              <a:rPr lang="en-US" sz="1800" kern="1200" dirty="0">
                <a:solidFill>
                  <a:prstClr val="black"/>
                </a:solidFill>
                <a:latin typeface="Century Gothic" panose="020B0502020202020204" pitchFamily="34" charset="0"/>
                <a:ea typeface="+mn-ea"/>
                <a:cs typeface="Arial" panose="020B0604020202020204" pitchFamily="34" charset="0"/>
              </a:rPr>
              <a:t> </a:t>
            </a:r>
            <a:r>
              <a:rPr lang="en-US" sz="1800" kern="1200" dirty="0">
                <a:solidFill>
                  <a:srgbClr val="00B0F0"/>
                </a:solidFill>
                <a:latin typeface="Century Gothic" panose="020B0502020202020204" pitchFamily="34" charset="0"/>
                <a:ea typeface="+mn-ea"/>
                <a:cs typeface="Arial" panose="020B0604020202020204" pitchFamily="34" charset="0"/>
              </a:rPr>
              <a:t>debt-funded</a:t>
            </a:r>
            <a:r>
              <a:rPr lang="en-US" sz="1800" kern="1200" dirty="0">
                <a:solidFill>
                  <a:prstClr val="black"/>
                </a:solidFill>
                <a:latin typeface="Century Gothic" panose="020B0502020202020204" pitchFamily="34" charset="0"/>
                <a:ea typeface="+mn-ea"/>
                <a:cs typeface="Arial" panose="020B0604020202020204" pitchFamily="34" charset="0"/>
              </a:rPr>
              <a:t> companies</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Quantitative research method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Propensity Score Matching &amp; DiD analysis in STATA</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01010968-8C33-4BE7-ACB7-9C566F201A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18988" y="1571726"/>
            <a:ext cx="990719" cy="990719"/>
          </a:xfrm>
          <a:prstGeom prst="rect">
            <a:avLst/>
          </a:prstGeom>
        </p:spPr>
      </p:pic>
      <p:pic>
        <p:nvPicPr>
          <p:cNvPr id="10" name="Picture 9">
            <a:extLst>
              <a:ext uri="{FF2B5EF4-FFF2-40B4-BE49-F238E27FC236}">
                <a16:creationId xmlns:a16="http://schemas.microsoft.com/office/drawing/2014/main" id="{00968B81-F309-4104-BF84-B97EFBAB72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19779" y="4469524"/>
            <a:ext cx="1114023" cy="1114023"/>
          </a:xfrm>
          <a:prstGeom prst="rect">
            <a:avLst/>
          </a:prstGeom>
        </p:spPr>
      </p:pic>
      <p:pic>
        <p:nvPicPr>
          <p:cNvPr id="14" name="Picture 13">
            <a:extLst>
              <a:ext uri="{FF2B5EF4-FFF2-40B4-BE49-F238E27FC236}">
                <a16:creationId xmlns:a16="http://schemas.microsoft.com/office/drawing/2014/main" id="{6FDD1EDC-B95E-44A8-B0A1-E1EE3DAD07E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18989" y="3020625"/>
            <a:ext cx="990719" cy="990719"/>
          </a:xfrm>
          <a:prstGeom prst="rect">
            <a:avLst/>
          </a:prstGeom>
        </p:spPr>
      </p:pic>
    </p:spTree>
    <p:extLst>
      <p:ext uri="{BB962C8B-B14F-4D97-AF65-F5344CB8AC3E}">
        <p14:creationId xmlns:p14="http://schemas.microsoft.com/office/powerpoint/2010/main" val="156712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A087-1B4C-47FB-A77B-10ACFC101B7D}"/>
              </a:ext>
            </a:extLst>
          </p:cNvPr>
          <p:cNvSpPr>
            <a:spLocks noGrp="1"/>
          </p:cNvSpPr>
          <p:nvPr>
            <p:ph type="title"/>
          </p:nvPr>
        </p:nvSpPr>
        <p:spPr>
          <a:xfrm>
            <a:off x="838200" y="-91793"/>
            <a:ext cx="10515600" cy="1325563"/>
          </a:xfrm>
        </p:spPr>
        <p:txBody>
          <a:bodyPr/>
          <a:lstStyle/>
          <a:p>
            <a:pPr algn="ctr"/>
            <a:r>
              <a:rPr lang="en-US" sz="3600" dirty="0">
                <a:solidFill>
                  <a:srgbClr val="00B0F0"/>
                </a:solidFill>
                <a:latin typeface="Century Gothic" panose="020B0502020202020204" pitchFamily="34" charset="0"/>
              </a:rPr>
              <a:t>Measurements</a:t>
            </a:r>
            <a:endParaRPr lang="en-GB" dirty="0">
              <a:latin typeface="Century Gothic" panose="020B0502020202020204" pitchFamily="34" charset="0"/>
            </a:endParaRPr>
          </a:p>
        </p:txBody>
      </p:sp>
      <p:sp>
        <p:nvSpPr>
          <p:cNvPr id="20" name="TextBox 19">
            <a:extLst>
              <a:ext uri="{FF2B5EF4-FFF2-40B4-BE49-F238E27FC236}">
                <a16:creationId xmlns:a16="http://schemas.microsoft.com/office/drawing/2014/main" id="{824001ED-3354-4765-95FF-6F4D0ECFBE91}"/>
              </a:ext>
            </a:extLst>
          </p:cNvPr>
          <p:cNvSpPr txBox="1"/>
          <p:nvPr/>
        </p:nvSpPr>
        <p:spPr>
          <a:xfrm>
            <a:off x="346229" y="1560677"/>
            <a:ext cx="11463853" cy="4496552"/>
          </a:xfrm>
          <a:prstGeom prst="rect">
            <a:avLst/>
          </a:prstGeom>
          <a:noFill/>
        </p:spPr>
        <p:txBody>
          <a:bodyPr wrap="square" rtlCol="0">
            <a:spAutoFit/>
          </a:bodyPr>
          <a:lstStyle/>
          <a:p>
            <a:pPr algn="ctr">
              <a:lnSpc>
                <a:spcPct val="200000"/>
              </a:lnSpc>
              <a:buClrTx/>
            </a:pP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FirmPerformance</a:t>
            </a:r>
            <a:r>
              <a:rPr lang="en-US" sz="2000" baseline="-25000" dirty="0" err="1">
                <a:effectLst/>
                <a:latin typeface="Century Gothic" panose="020B0502020202020204" pitchFamily="34" charset="0"/>
                <a:ea typeface="Calibri" panose="020F0502020204030204" pitchFamily="34" charset="0"/>
                <a:cs typeface="Times New Roman" panose="02020603050405020304" pitchFamily="18" charset="0"/>
              </a:rPr>
              <a:t>it</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 </a:t>
            </a:r>
            <a:r>
              <a:rPr lang="en-US" sz="2000" dirty="0">
                <a:effectLst/>
                <a:latin typeface="Century Gothic" panose="020B0502020202020204" pitchFamily="34" charset="0"/>
                <a:ea typeface="Calibri" panose="020F0502020204030204" pitchFamily="34" charset="0"/>
                <a:cs typeface="Cambria Math" panose="02040503050406030204" pitchFamily="18" charset="0"/>
              </a:rPr>
              <a:t>𝛽</a:t>
            </a:r>
            <a:r>
              <a:rPr lang="en-US" sz="2000" baseline="-25000" dirty="0">
                <a:effectLst/>
                <a:latin typeface="Century Gothic" panose="020B0502020202020204" pitchFamily="34" charset="0"/>
                <a:ea typeface="Calibri" panose="020F0502020204030204" pitchFamily="34" charset="0"/>
                <a:cs typeface="Times New Roman" panose="02020603050405020304" pitchFamily="18" charset="0"/>
              </a:rPr>
              <a:t>0</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 </a:t>
            </a:r>
            <a:r>
              <a:rPr lang="en-US" sz="2000" dirty="0">
                <a:effectLst/>
                <a:latin typeface="Century Gothic" panose="020B0502020202020204" pitchFamily="34" charset="0"/>
                <a:ea typeface="Calibri" panose="020F0502020204030204" pitchFamily="34" charset="0"/>
                <a:cs typeface="Cambria Math" panose="02040503050406030204" pitchFamily="18" charset="0"/>
              </a:rPr>
              <a:t>𝛽</a:t>
            </a:r>
            <a:r>
              <a:rPr lang="en-US" sz="2000" baseline="-25000" dirty="0">
                <a:effectLst/>
                <a:latin typeface="Century Gothic" panose="020B0502020202020204" pitchFamily="34" charset="0"/>
                <a:ea typeface="Calibri" panose="020F0502020204030204" pitchFamily="34" charset="0"/>
                <a:cs typeface="Times New Roman" panose="02020603050405020304" pitchFamily="18" charset="0"/>
              </a:rPr>
              <a:t>1</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SFO-</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funding</a:t>
            </a:r>
            <a:r>
              <a:rPr lang="en-US" sz="2000" baseline="-25000" dirty="0" err="1">
                <a:effectLst/>
                <a:latin typeface="Century Gothic" panose="020B0502020202020204" pitchFamily="34" charset="0"/>
                <a:ea typeface="Calibri" panose="020F0502020204030204" pitchFamily="34" charset="0"/>
                <a:cs typeface="Times New Roman" panose="02020603050405020304" pitchFamily="18" charset="0"/>
              </a:rPr>
              <a:t>i</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 </a:t>
            </a:r>
            <a:r>
              <a:rPr lang="en-US" sz="2000" dirty="0">
                <a:effectLst/>
                <a:latin typeface="Century Gothic" panose="020B0502020202020204" pitchFamily="34" charset="0"/>
                <a:ea typeface="Calibri" panose="020F0502020204030204" pitchFamily="34" charset="0"/>
                <a:cs typeface="Cambria Math" panose="02040503050406030204" pitchFamily="18" charset="0"/>
              </a:rPr>
              <a:t>𝛽</a:t>
            </a:r>
            <a:r>
              <a:rPr lang="en-US" sz="2000" baseline="-25000" dirty="0">
                <a:effectLst/>
                <a:latin typeface="Century Gothic" panose="020B0502020202020204" pitchFamily="34" charset="0"/>
                <a:ea typeface="Calibri" panose="020F0502020204030204" pitchFamily="34" charset="0"/>
                <a:cs typeface="Times New Roman" panose="02020603050405020304" pitchFamily="18" charset="0"/>
              </a:rPr>
              <a:t>2</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Post</a:t>
            </a:r>
            <a:r>
              <a:rPr lang="en-US" sz="2000" baseline="-25000" dirty="0" err="1">
                <a:effectLst/>
                <a:latin typeface="Century Gothic" panose="020B0502020202020204" pitchFamily="34" charset="0"/>
                <a:ea typeface="Calibri" panose="020F0502020204030204" pitchFamily="34" charset="0"/>
                <a:cs typeface="Times New Roman" panose="02020603050405020304" pitchFamily="18" charset="0"/>
              </a:rPr>
              <a:t>it</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200000"/>
              </a:lnSpc>
              <a:buClrTx/>
            </a:pPr>
            <a:r>
              <a:rPr lang="en-US" sz="2000" dirty="0">
                <a:solidFill>
                  <a:srgbClr val="00B0F0"/>
                </a:solidFill>
                <a:effectLst/>
                <a:latin typeface="Century Gothic" panose="020B0502020202020204" pitchFamily="34" charset="0"/>
                <a:ea typeface="Calibri" panose="020F0502020204030204" pitchFamily="34" charset="0"/>
                <a:cs typeface="Cambria Math" panose="02040503050406030204" pitchFamily="18" charset="0"/>
              </a:rPr>
              <a:t>𝛽</a:t>
            </a:r>
            <a:r>
              <a:rPr lang="en-US" sz="2000" baseline="-25000"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3</a:t>
            </a:r>
            <a:r>
              <a:rPr lang="en-US" sz="2000"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Post</a:t>
            </a:r>
            <a:r>
              <a:rPr lang="en-US" sz="2000" baseline="-25000" dirty="0" err="1">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it</a:t>
            </a:r>
            <a:r>
              <a:rPr lang="en-US" sz="2000"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 × SFO-</a:t>
            </a:r>
            <a:r>
              <a:rPr lang="en-US" sz="2000" dirty="0" err="1">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funding</a:t>
            </a:r>
            <a:r>
              <a:rPr lang="en-US" sz="2000" baseline="-25000" dirty="0" err="1">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i</a:t>
            </a:r>
            <a:r>
              <a:rPr lang="en-US" sz="2000"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a:effectLst/>
                <a:latin typeface="Century Gothic" panose="020B0502020202020204" pitchFamily="34" charset="0"/>
                <a:ea typeface="Calibri" panose="020F0502020204030204" pitchFamily="34" charset="0"/>
                <a:cs typeface="Cambria Math" panose="02040503050406030204" pitchFamily="18" charset="0"/>
              </a:rPr>
              <a:t>𝛽</a:t>
            </a:r>
            <a:r>
              <a:rPr lang="en-US" sz="2000" baseline="-25000" dirty="0">
                <a:effectLst/>
                <a:latin typeface="Century Gothic" panose="020B0502020202020204" pitchFamily="34" charset="0"/>
                <a:ea typeface="Calibri" panose="020F0502020204030204" pitchFamily="34" charset="0"/>
                <a:cs typeface="Times New Roman" panose="02020603050405020304" pitchFamily="18" charset="0"/>
              </a:rPr>
              <a:t>k</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x</a:t>
            </a:r>
            <a:r>
              <a:rPr lang="en-US" sz="2000" baseline="-25000" dirty="0" err="1">
                <a:effectLst/>
                <a:latin typeface="Century Gothic" panose="020B0502020202020204" pitchFamily="34" charset="0"/>
                <a:ea typeface="Calibri" panose="020F0502020204030204" pitchFamily="34" charset="0"/>
                <a:cs typeface="Times New Roman" panose="02020603050405020304" pitchFamily="18" charset="0"/>
              </a:rPr>
              <a:t>it</a:t>
            </a:r>
            <a:endParaRPr lang="nl-BE"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R="0" lvl="0" algn="l" defTabSz="914400" rtl="0" eaLnBrk="1" fontAlgn="auto" latinLnBrk="0" hangingPunct="1">
              <a:lnSpc>
                <a:spcPct val="150000"/>
              </a:lnSpc>
              <a:spcBef>
                <a:spcPts val="0"/>
              </a:spcBef>
              <a:spcAft>
                <a:spcPts val="0"/>
              </a:spcAft>
              <a:buClrTx/>
              <a:buSzTx/>
              <a:tabLst/>
              <a:defRPr/>
            </a:pPr>
            <a:endParaRPr lang="en-US" sz="2000" b="1" kern="1200" dirty="0">
              <a:solidFill>
                <a:prstClr val="black"/>
              </a:solidFill>
              <a:latin typeface="Century Gothic" panose="020B0502020202020204" pitchFamily="34" charset="0"/>
              <a:ea typeface="+mn-ea"/>
              <a:cs typeface="Arial" panose="020B0604020202020204" pitchFamily="34" charset="0"/>
            </a:endParaRPr>
          </a:p>
          <a:p>
            <a:pPr marL="892175" indent="-439738">
              <a:lnSpc>
                <a:spcPct val="150000"/>
              </a:lnSpc>
              <a:buClrTx/>
              <a:buFontTx/>
              <a:buChar char="-"/>
            </a:pPr>
            <a:r>
              <a:rPr kumimoji="0" lang="it-IT"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Firm performance: </a:t>
            </a:r>
            <a:r>
              <a:rPr kumimoji="0" lang="it-IT" sz="2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growth in ROA </a:t>
            </a: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892175" marR="0" lvl="0" indent="-439738" algn="l" defTabSz="914400" rtl="0" eaLnBrk="1" fontAlgn="auto" latinLnBrk="0" hangingPunct="1">
              <a:lnSpc>
                <a:spcPct val="150000"/>
              </a:lnSpc>
              <a:spcBef>
                <a:spcPts val="0"/>
              </a:spcBef>
              <a:spcAft>
                <a:spcPts val="0"/>
              </a:spcAft>
              <a:buClrTx/>
              <a:buSzTx/>
              <a:buFontTx/>
              <a:buChar char="-"/>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SFO-funding: </a:t>
            </a:r>
            <a:r>
              <a:rPr kumimoji="0" lang="en-US" sz="2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yes/no</a:t>
            </a:r>
          </a:p>
          <a:p>
            <a:pPr marL="892175" marR="0" lvl="0" indent="-439738" algn="l" defTabSz="914400" rtl="0" eaLnBrk="1" fontAlgn="auto" latinLnBrk="0" hangingPunct="1">
              <a:lnSpc>
                <a:spcPct val="150000"/>
              </a:lnSpc>
              <a:spcBef>
                <a:spcPts val="0"/>
              </a:spcBef>
              <a:spcAft>
                <a:spcPts val="0"/>
              </a:spcAft>
              <a:buClrTx/>
              <a:buSzTx/>
              <a:buFontTx/>
              <a:buChar char="-"/>
              <a:tabLst/>
              <a:defRPr/>
            </a:pPr>
            <a:r>
              <a:rPr lang="it-IT" sz="2000" b="1" kern="1200" dirty="0">
                <a:solidFill>
                  <a:prstClr val="black"/>
                </a:solidFill>
                <a:latin typeface="Century Gothic" panose="020B0502020202020204" pitchFamily="34" charset="0"/>
                <a:ea typeface="+mn-ea"/>
                <a:cs typeface="Arial" panose="020B0604020202020204" pitchFamily="34" charset="0"/>
              </a:rPr>
              <a:t>Post</a:t>
            </a:r>
            <a:r>
              <a:rPr kumimoji="0" lang="it-IT"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kumimoji="0" lang="it-IT" sz="2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before/after funding</a:t>
            </a:r>
          </a:p>
          <a:p>
            <a:pPr marL="892175" indent="-439738">
              <a:lnSpc>
                <a:spcPct val="150000"/>
              </a:lnSpc>
              <a:buClrTx/>
              <a:buFontTx/>
              <a:buChar cha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General firm characteristics</a:t>
            </a:r>
          </a:p>
          <a:p>
            <a:pPr marR="0" lvl="0" algn="l" defTabSz="914400" rtl="0" eaLnBrk="1" fontAlgn="auto" latinLnBrk="0" hangingPunct="1">
              <a:lnSpc>
                <a:spcPct val="150000"/>
              </a:lnSpc>
              <a:spcBef>
                <a:spcPts val="0"/>
              </a:spcBef>
              <a:spcAft>
                <a:spcPts val="0"/>
              </a:spcAft>
              <a:buClrTx/>
              <a:buSzTx/>
              <a:tabLst/>
              <a:defRPr/>
            </a:pPr>
            <a:endParaRPr kumimoji="0" lang="it-IT" sz="2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462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A087-1B4C-47FB-A77B-10ACFC101B7D}"/>
              </a:ext>
            </a:extLst>
          </p:cNvPr>
          <p:cNvSpPr>
            <a:spLocks noGrp="1"/>
          </p:cNvSpPr>
          <p:nvPr>
            <p:ph type="title"/>
          </p:nvPr>
        </p:nvSpPr>
        <p:spPr>
          <a:xfrm>
            <a:off x="838200" y="-91793"/>
            <a:ext cx="10515600" cy="1325563"/>
          </a:xfrm>
        </p:spPr>
        <p:txBody>
          <a:bodyPr/>
          <a:lstStyle/>
          <a:p>
            <a:pPr algn="ctr"/>
            <a:r>
              <a:rPr lang="en-US" sz="3600" dirty="0">
                <a:solidFill>
                  <a:srgbClr val="00B0F0"/>
                </a:solidFill>
                <a:latin typeface="Century Gothic" panose="020B0502020202020204" pitchFamily="34" charset="0"/>
              </a:rPr>
              <a:t>Results – DiD analysis</a:t>
            </a:r>
            <a:endParaRPr lang="en-GB" dirty="0">
              <a:latin typeface="Century Gothic" panose="020B0502020202020204" pitchFamily="34" charset="0"/>
            </a:endParaRPr>
          </a:p>
        </p:txBody>
      </p:sp>
      <p:sp>
        <p:nvSpPr>
          <p:cNvPr id="3" name="TextBox 2">
            <a:extLst>
              <a:ext uri="{FF2B5EF4-FFF2-40B4-BE49-F238E27FC236}">
                <a16:creationId xmlns:a16="http://schemas.microsoft.com/office/drawing/2014/main" id="{3905FDB1-D3BF-4200-9C12-D4CA3C22058F}"/>
              </a:ext>
            </a:extLst>
          </p:cNvPr>
          <p:cNvSpPr txBox="1"/>
          <p:nvPr/>
        </p:nvSpPr>
        <p:spPr>
          <a:xfrm>
            <a:off x="886037" y="4862803"/>
            <a:ext cx="4709665" cy="15228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panose="020B0604020202020204" pitchFamily="34" charset="0"/>
              </a:rPr>
              <a:t>No significant effects </a:t>
            </a:r>
            <a:r>
              <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of SFO funding on the financial performance of portfolio companies if </a:t>
            </a:r>
            <a:r>
              <a:rPr lang="it-IT" sz="1600" kern="1200" dirty="0">
                <a:solidFill>
                  <a:prstClr val="black"/>
                </a:solidFill>
                <a:latin typeface="Century Gothic" panose="020B0502020202020204" pitchFamily="34" charset="0"/>
                <a:ea typeface="+mn-ea"/>
                <a:cs typeface="Arial" panose="020B0604020202020204" pitchFamily="34" charset="0"/>
              </a:rPr>
              <a:t>companies have </a:t>
            </a:r>
            <a:r>
              <a:rPr lang="it-IT" sz="1600" b="1" kern="1200" dirty="0">
                <a:solidFill>
                  <a:srgbClr val="FF0000"/>
                </a:solidFill>
                <a:latin typeface="Century Gothic" panose="020B0502020202020204" pitchFamily="34" charset="0"/>
                <a:ea typeface="+mn-ea"/>
                <a:cs typeface="Arial" panose="020B0604020202020204" pitchFamily="34" charset="0"/>
              </a:rPr>
              <a:t>not</a:t>
            </a:r>
            <a:r>
              <a:rPr lang="it-IT" sz="1600" b="1" kern="1200" dirty="0">
                <a:solidFill>
                  <a:prstClr val="black"/>
                </a:solidFill>
                <a:latin typeface="Century Gothic" panose="020B0502020202020204" pitchFamily="34" charset="0"/>
                <a:ea typeface="+mn-ea"/>
                <a:cs typeface="Arial" panose="020B0604020202020204" pitchFamily="34" charset="0"/>
              </a:rPr>
              <a:t> </a:t>
            </a:r>
            <a:r>
              <a:rPr lang="it-IT" sz="1600" b="1" kern="1200" dirty="0">
                <a:solidFill>
                  <a:srgbClr val="FF0000"/>
                </a:solidFill>
                <a:latin typeface="Century Gothic" panose="020B0502020202020204" pitchFamily="34" charset="0"/>
                <a:ea typeface="+mn-ea"/>
                <a:cs typeface="Arial" panose="020B0604020202020204" pitchFamily="34" charset="0"/>
              </a:rPr>
              <a:t>been</a:t>
            </a:r>
            <a:r>
              <a:rPr lang="it-IT" sz="1600" b="1" kern="1200" dirty="0">
                <a:solidFill>
                  <a:prstClr val="black"/>
                </a:solidFill>
                <a:latin typeface="Century Gothic" panose="020B0502020202020204" pitchFamily="34" charset="0"/>
                <a:ea typeface="+mn-ea"/>
                <a:cs typeface="Arial" panose="020B0604020202020204" pitchFamily="34" charset="0"/>
              </a:rPr>
              <a:t> </a:t>
            </a:r>
            <a:r>
              <a:rPr lang="it-IT" sz="1600" b="1" kern="1200" dirty="0">
                <a:solidFill>
                  <a:srgbClr val="FF0000"/>
                </a:solidFill>
                <a:latin typeface="Century Gothic" panose="020B0502020202020204" pitchFamily="34" charset="0"/>
                <a:ea typeface="+mn-ea"/>
                <a:cs typeface="Arial" panose="020B0604020202020204" pitchFamily="34" charset="0"/>
              </a:rPr>
              <a:t>matched</a:t>
            </a:r>
            <a:br>
              <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br>
            <a:endPar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835ECC77-F4FE-41E8-91D1-7EF22127FB4C}"/>
              </a:ext>
            </a:extLst>
          </p:cNvPr>
          <p:cNvSpPr txBox="1"/>
          <p:nvPr/>
        </p:nvSpPr>
        <p:spPr>
          <a:xfrm>
            <a:off x="886037" y="1559578"/>
            <a:ext cx="6610991" cy="373884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mn-ea"/>
                <a:cs typeface="Arial" panose="020B0604020202020204" pitchFamily="34" charset="0"/>
              </a:rPr>
              <a:t>If SFO-funded and debt-funded companies are </a:t>
            </a:r>
            <a:r>
              <a:rPr kumimoji="0" lang="it-IT" sz="1600" b="1"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mn-ea"/>
                <a:cs typeface="Arial" panose="020B0604020202020204" pitchFamily="34" charset="0"/>
              </a:rPr>
              <a:t>matched</a:t>
            </a:r>
            <a:r>
              <a:rPr kumimoji="0" lang="it-IT" sz="16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Arial" panose="020B0604020202020204" pitchFamily="34" charset="0"/>
              </a:rPr>
              <a:t>No significant effects </a:t>
            </a:r>
            <a:r>
              <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of</a:t>
            </a:r>
            <a:r>
              <a:rPr lang="it-IT" sz="1600" kern="1200" dirty="0">
                <a:solidFill>
                  <a:prstClr val="black"/>
                </a:solidFill>
                <a:latin typeface="Century Gothic" panose="020B0502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SFO funding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Financial performance – </a:t>
            </a:r>
            <a:r>
              <a:rPr kumimoji="0" lang="it-IT" sz="1600" b="0" i="0"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Growth in ROA </a:t>
            </a:r>
            <a:endParaRPr kumimoji="0" lang="it-IT" sz="1600" b="0" i="0"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600" b="0" i="0"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Financial performance</a:t>
            </a:r>
            <a:r>
              <a:rPr lang="it-IT" sz="1600" kern="1200" dirty="0">
                <a:solidFill>
                  <a:prstClr val="black"/>
                </a:solidFill>
                <a:latin typeface="Century Gothic" panose="020B0502020202020204" pitchFamily="34" charset="0"/>
                <a:ea typeface="+mn-ea"/>
                <a:cs typeface="Arial" panose="020B0604020202020204" pitchFamily="34" charset="0"/>
              </a:rPr>
              <a:t> </a:t>
            </a:r>
            <a:r>
              <a:rPr kumimoji="0" lang="it-IT" sz="1600" b="0" i="0"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Growth in ROE</a:t>
            </a:r>
          </a:p>
          <a:p>
            <a:pPr marL="0" marR="0" lvl="0" indent="0" algn="l" defTabSz="914400" rtl="0" eaLnBrk="1" fontAlgn="auto" latinLnBrk="0" hangingPunct="1">
              <a:lnSpc>
                <a:spcPct val="150000"/>
              </a:lnSpc>
              <a:spcBef>
                <a:spcPts val="0"/>
              </a:spcBef>
              <a:spcAft>
                <a:spcPts val="0"/>
              </a:spcAft>
              <a:buClrTx/>
              <a:buSzTx/>
              <a:buFontTx/>
              <a:buNone/>
              <a:tabLst/>
              <a:defRPr/>
            </a:pPr>
            <a:r>
              <a:rPr lang="it-IT" sz="1600" kern="1200" dirty="0">
                <a:solidFill>
                  <a:prstClr val="black"/>
                </a:solidFill>
                <a:latin typeface="Century Gothic" panose="020B0502020202020204" pitchFamily="34" charset="0"/>
                <a:ea typeface="+mn-ea"/>
                <a:cs typeface="Arial" panose="020B0604020202020204" pitchFamily="34" charset="0"/>
              </a:rPr>
              <a:t>Financial performance – Growth in EBIT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600" b="0" i="0"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Financial performance – Growth in Sales</a:t>
            </a:r>
            <a:br>
              <a:rPr kumimoji="0" lang="it-IT" sz="16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rPr>
            </a:br>
            <a:endParaRPr kumimoji="0" lang="it-IT" sz="16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br>
              <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br>
            <a:endPar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3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A087-1B4C-47FB-A77B-10ACFC101B7D}"/>
              </a:ext>
            </a:extLst>
          </p:cNvPr>
          <p:cNvSpPr>
            <a:spLocks noGrp="1"/>
          </p:cNvSpPr>
          <p:nvPr>
            <p:ph type="title"/>
          </p:nvPr>
        </p:nvSpPr>
        <p:spPr>
          <a:xfrm>
            <a:off x="838200" y="-91793"/>
            <a:ext cx="10515600" cy="1325563"/>
          </a:xfrm>
        </p:spPr>
        <p:txBody>
          <a:bodyPr/>
          <a:lstStyle/>
          <a:p>
            <a:pPr algn="ctr"/>
            <a:r>
              <a:rPr lang="en-US" sz="3600" dirty="0">
                <a:solidFill>
                  <a:srgbClr val="00B0F0"/>
                </a:solidFill>
                <a:latin typeface="Century Gothic" panose="020B0502020202020204" pitchFamily="34" charset="0"/>
              </a:rPr>
              <a:t>Contributions</a:t>
            </a:r>
            <a:endParaRPr lang="en-GB" dirty="0">
              <a:latin typeface="Century Gothic" panose="020B0502020202020204" pitchFamily="34" charset="0"/>
            </a:endParaRPr>
          </a:p>
        </p:txBody>
      </p:sp>
      <p:sp>
        <p:nvSpPr>
          <p:cNvPr id="4" name="TextBox 3">
            <a:extLst>
              <a:ext uri="{FF2B5EF4-FFF2-40B4-BE49-F238E27FC236}">
                <a16:creationId xmlns:a16="http://schemas.microsoft.com/office/drawing/2014/main" id="{D78A5BC1-1129-46DD-8B93-13484EE710AB}"/>
              </a:ext>
            </a:extLst>
          </p:cNvPr>
          <p:cNvSpPr txBox="1"/>
          <p:nvPr/>
        </p:nvSpPr>
        <p:spPr>
          <a:xfrm>
            <a:off x="1010303" y="1782265"/>
            <a:ext cx="9781160" cy="234211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kern="1200" dirty="0">
                <a:solidFill>
                  <a:prstClr val="black"/>
                </a:solidFill>
                <a:latin typeface="Century Gothic" panose="020B0502020202020204" pitchFamily="34" charset="0"/>
                <a:ea typeface="+mn-ea"/>
                <a:cs typeface="Arial" panose="020B0604020202020204" pitchFamily="34" charset="0"/>
              </a:rPr>
              <a:t>Demand-side perspective of SFOs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rPr>
              <a:t>Firm-level performance dynamics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Resource-</a:t>
            </a:r>
            <a:r>
              <a:rPr kumimoji="0" lang="nl-BE"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Arial" panose="020B0604020202020204" pitchFamily="34" charset="0"/>
              </a:rPr>
              <a:t>based</a:t>
            </a:r>
            <a:r>
              <a:rPr kumimoji="0" lang="nl-B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view:</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VRIN-type bundles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sym typeface="Wingdings" panose="05000000000000000000" pitchFamily="2" charset="2"/>
              </a:rPr>
              <a:t> performance: </a:t>
            </a:r>
            <a:r>
              <a:rPr kumimoji="0" lang="en-GB" sz="20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sym typeface="Wingdings" panose="05000000000000000000" pitchFamily="2" charset="2"/>
              </a:rPr>
              <a:t>contingent on SFO involvement</a:t>
            </a:r>
            <a:endParaRPr kumimoji="0" lang="en-GB" sz="20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B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endParaRPr kumimoji="0" lang="en-GB" sz="2000" b="0" i="0" u="none" strike="noStrike" kern="1200" cap="none" spc="0" normalizeH="0" baseline="0" noProof="0" dirty="0">
              <a:ln>
                <a:noFill/>
              </a:ln>
              <a:solidFill>
                <a:srgbClr val="00B0F0"/>
              </a:solidFill>
              <a:effectLst/>
              <a:uLnTx/>
              <a:uFillTx/>
              <a:latin typeface="Century Gothic" panose="020B0502020202020204" pitchFamily="34" charset="0"/>
              <a:ea typeface="+mn-ea"/>
              <a:cs typeface="Arial" panose="020B0604020202020204" pitchFamily="34" charset="0"/>
            </a:endParaRPr>
          </a:p>
        </p:txBody>
      </p:sp>
      <p:pic>
        <p:nvPicPr>
          <p:cNvPr id="2050" name="Picture 2" descr="33,300+ Planned Giving Stock Photos, Pictures &amp; Royalty-Free Images -  iStock | Planned giving icon, Planned giving elderly">
            <a:extLst>
              <a:ext uri="{FF2B5EF4-FFF2-40B4-BE49-F238E27FC236}">
                <a16:creationId xmlns:a16="http://schemas.microsoft.com/office/drawing/2014/main" id="{3BC106A7-3147-4947-BC14-29B6CA074208}"/>
              </a:ext>
            </a:extLst>
          </p:cNvPr>
          <p:cNvPicPr>
            <a:picLocks noChangeAspect="1" noChangeArrowheads="1"/>
          </p:cNvPicPr>
          <p:nvPr/>
        </p:nvPicPr>
        <p:blipFill>
          <a:blip r:embed="rId3">
            <a:alphaModFix amt="85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748538" y="4044218"/>
            <a:ext cx="4303038" cy="2657758"/>
          </a:xfrm>
          <a:prstGeom prst="cloud">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80612"/>
      </p:ext>
    </p:extLst>
  </p:cSld>
  <p:clrMapOvr>
    <a:masterClrMapping/>
  </p:clrMapOvr>
</p:sld>
</file>

<file path=ppt/theme/theme1.xml><?xml version="1.0" encoding="utf-8"?>
<a:theme xmlns:a="http://schemas.openxmlformats.org/drawingml/2006/main" name="RCEF Template">
  <a:themeElements>
    <a:clrScheme name="New Uhasselt Colors">
      <a:dk1>
        <a:srgbClr val="000000"/>
      </a:dk1>
      <a:lt1>
        <a:srgbClr val="FFFFFF"/>
      </a:lt1>
      <a:dk2>
        <a:srgbClr val="44546A"/>
      </a:dk2>
      <a:lt2>
        <a:srgbClr val="E7E6E6"/>
      </a:lt2>
      <a:accent1>
        <a:srgbClr val="E63E2E"/>
      </a:accent1>
      <a:accent2>
        <a:srgbClr val="00ACEE"/>
      </a:accent2>
      <a:accent3>
        <a:srgbClr val="A5A5A5"/>
      </a:accent3>
      <a:accent4>
        <a:srgbClr val="BFD537"/>
      </a:accent4>
      <a:accent5>
        <a:srgbClr val="F37E2A"/>
      </a:accent5>
      <a:accent6>
        <a:srgbClr val="9A359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1684</Words>
  <Application>Microsoft Office PowerPoint</Application>
  <PresentationFormat>Widescreen</PresentationFormat>
  <Paragraphs>101</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Times New Roman</vt:lpstr>
      <vt:lpstr>Calibri Light</vt:lpstr>
      <vt:lpstr>Century Gothic</vt:lpstr>
      <vt:lpstr>Arial</vt:lpstr>
      <vt:lpstr>Verdana</vt:lpstr>
      <vt:lpstr>Calibri</vt:lpstr>
      <vt:lpstr>RCEF Template</vt:lpstr>
      <vt:lpstr>Office Theme</vt:lpstr>
      <vt:lpstr>Single Family Offices as Drivers of Private Firm Growth:  A Difference-in-Difference Analysis</vt:lpstr>
      <vt:lpstr>The Role of SFOs in Financial Markets</vt:lpstr>
      <vt:lpstr>The Role of SFOs as investors</vt:lpstr>
      <vt:lpstr>The Role of SFOs as investors</vt:lpstr>
      <vt:lpstr>Research model</vt:lpstr>
      <vt:lpstr>Methodology</vt:lpstr>
      <vt:lpstr>Measurements</vt:lpstr>
      <vt:lpstr>Results – DiD analysis</vt:lpstr>
      <vt:lpstr>Contributions</vt:lpstr>
      <vt:lpstr>Single Family Offices as Drivers of Private Firm Growth:  A Difference-in-Difference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RCEF presents</dc:title>
  <dc:creator>CORTEN Maarten</dc:creator>
  <cp:lastModifiedBy>VANDERMEULEN Silke</cp:lastModifiedBy>
  <cp:revision>24</cp:revision>
  <dcterms:created xsi:type="dcterms:W3CDTF">2018-09-13T13:28:59Z</dcterms:created>
  <dcterms:modified xsi:type="dcterms:W3CDTF">2025-10-03T08:02:31Z</dcterms:modified>
</cp:coreProperties>
</file>