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74" r:id="rId4"/>
    <p:sldId id="386" r:id="rId5"/>
    <p:sldId id="284" r:id="rId6"/>
    <p:sldId id="271" r:id="rId7"/>
    <p:sldId id="286" r:id="rId8"/>
    <p:sldId id="283" r:id="rId9"/>
    <p:sldId id="387" r:id="rId10"/>
    <p:sldId id="275" r:id="rId11"/>
    <p:sldId id="379" r:id="rId12"/>
    <p:sldId id="381" r:id="rId13"/>
    <p:sldId id="276" r:id="rId14"/>
    <p:sldId id="389" r:id="rId15"/>
    <p:sldId id="385" r:id="rId16"/>
    <p:sldId id="388" r:id="rId17"/>
    <p:sldId id="272" r:id="rId18"/>
    <p:sldId id="277" r:id="rId19"/>
    <p:sldId id="278" r:id="rId20"/>
    <p:sldId id="273" r:id="rId21"/>
    <p:sldId id="279" r:id="rId22"/>
    <p:sldId id="281" r:id="rId23"/>
    <p:sldId id="282" r:id="rId24"/>
    <p:sldId id="268" r:id="rId25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A9E1"/>
    <a:srgbClr val="035071"/>
    <a:srgbClr val="1C2342"/>
    <a:srgbClr val="007FB4"/>
    <a:srgbClr val="0C95D3"/>
    <a:srgbClr val="189CD8"/>
    <a:srgbClr val="006E9A"/>
    <a:srgbClr val="015A80"/>
    <a:srgbClr val="0A76A6"/>
    <a:srgbClr val="0563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50" autoAdjust="0"/>
    <p:restoredTop sz="82340" autoAdjust="0"/>
  </p:normalViewPr>
  <p:slideViewPr>
    <p:cSldViewPr snapToGrid="0">
      <p:cViewPr varScale="1">
        <p:scale>
          <a:sx n="80" d="100"/>
          <a:sy n="80" d="100"/>
        </p:scale>
        <p:origin x="672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1372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3468" y="-3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C6633-EF3E-4DCD-8387-79BEC60D8BB6}" type="datetimeFigureOut">
              <a:rPr lang="en-GB" smtClean="0"/>
              <a:t>22/09/2025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EA6C6-E4E0-41B0-96E5-2D584539A8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6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E59B6-B971-43E9-B118-50D814E0B865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9D83C-A064-4918-87B0-B3A868A3DFB1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59209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109653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5F08D-E6F8-46C3-BBC4-05155BD658AA}" type="slidenum">
              <a:rPr lang="nl-BE" smtClean="0"/>
              <a:t>11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282838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5F08D-E6F8-46C3-BBC4-05155BD658AA}" type="slidenum">
              <a:rPr lang="nl-BE" smtClean="0"/>
              <a:t>12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905122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13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3921657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5F08D-E6F8-46C3-BBC4-05155BD658AA}" type="slidenum">
              <a:rPr lang="nl-BE" smtClean="0"/>
              <a:t>14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539530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15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885198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16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230728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19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170388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21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222058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23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28714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3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85375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4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43396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451694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48564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7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9582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8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82930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9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928020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69D83C-A064-4918-87B0-B3A868A3DFB1}" type="slidenum">
              <a:rPr lang="nl-BE" smtClean="0"/>
              <a:t>10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27770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439400" cy="2387600"/>
          </a:xfrm>
        </p:spPr>
        <p:txBody>
          <a:bodyPr anchor="b"/>
          <a:lstStyle>
            <a:lvl1pPr algn="l">
              <a:defRPr sz="6000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439400" cy="91617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672310"/>
            <a:ext cx="10439400" cy="264060"/>
          </a:xfrm>
        </p:spPr>
        <p:txBody>
          <a:bodyPr>
            <a:noAutofit/>
          </a:bodyPr>
          <a:lstStyle>
            <a:lvl1pPr marL="0" indent="0">
              <a:buNone/>
              <a:defRPr sz="1800" i="1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Author</a:t>
            </a:r>
            <a:endParaRPr lang="nl-BE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067" y="5636114"/>
            <a:ext cx="1478844" cy="530345"/>
          </a:xfrm>
          <a:prstGeom prst="rect">
            <a:avLst/>
          </a:prstGeom>
        </p:spPr>
      </p:pic>
      <p:pic>
        <p:nvPicPr>
          <p:cNvPr id="2050" name="Picture 2" descr="https://www.uhasselt.be/images/DCM/huisstijl/2017/logo/download/UHasselt-liggend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971" y="5672666"/>
            <a:ext cx="2083334" cy="49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0" y="5087637"/>
            <a:ext cx="12192000" cy="1170121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3156" y="5165034"/>
            <a:ext cx="4550278" cy="100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3434" y="3973189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206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ue center">
    <p:bg>
      <p:bgPr>
        <a:solidFill>
          <a:srgbClr val="0350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1809753"/>
            <a:ext cx="12191998" cy="3019425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774194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2427841"/>
            <a:ext cx="12191998" cy="2401337"/>
          </a:xfrm>
        </p:spPr>
        <p:txBody>
          <a:bodyPr/>
          <a:lstStyle>
            <a:lvl1pPr algn="ctr">
              <a:defRPr b="1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7" name="Rectangle 6"/>
          <p:cNvSpPr/>
          <p:nvPr/>
        </p:nvSpPr>
        <p:spPr>
          <a:xfrm>
            <a:off x="2" y="623087"/>
            <a:ext cx="12192000" cy="1192482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0058" y="679328"/>
            <a:ext cx="4875298" cy="1080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5356" y="1831753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288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hank you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2427841"/>
            <a:ext cx="12191998" cy="2401337"/>
          </a:xfrm>
        </p:spPr>
        <p:txBody>
          <a:bodyPr/>
          <a:lstStyle>
            <a:lvl1pPr algn="ctr">
              <a:defRPr b="1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7" name="Rectangle 6"/>
          <p:cNvSpPr/>
          <p:nvPr/>
        </p:nvSpPr>
        <p:spPr>
          <a:xfrm>
            <a:off x="2" y="1076379"/>
            <a:ext cx="12192000" cy="739190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094" y="1192448"/>
            <a:ext cx="2083334" cy="49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03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hank you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2427841"/>
            <a:ext cx="12191998" cy="2401337"/>
          </a:xfrm>
        </p:spPr>
        <p:txBody>
          <a:bodyPr/>
          <a:lstStyle>
            <a:lvl1pPr algn="ctr">
              <a:defRPr b="1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8" name="Rectangle 7"/>
          <p:cNvSpPr/>
          <p:nvPr userDrawn="1"/>
        </p:nvSpPr>
        <p:spPr>
          <a:xfrm>
            <a:off x="2" y="784578"/>
            <a:ext cx="12192000" cy="1170121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928" y="860613"/>
            <a:ext cx="4094658" cy="104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0871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26577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  <a:defRPr/>
            </a:lvl1pPr>
            <a:lvl2pPr marL="457200" indent="0" algn="l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439754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0"/>
            <a:ext cx="12192000" cy="1825625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543065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oute">
    <p:bg>
      <p:bgPr>
        <a:solidFill>
          <a:srgbClr val="1CA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-40773" y="2513803"/>
            <a:ext cx="12191998" cy="1613531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quote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14451" y="4351802"/>
            <a:ext cx="6136774" cy="601662"/>
          </a:xfrm>
        </p:spPr>
        <p:txBody>
          <a:bodyPr/>
          <a:lstStyle>
            <a:lvl1pPr marL="0" indent="0" algn="r">
              <a:buNone/>
              <a:defRPr i="1">
                <a:solidFill>
                  <a:schemeClr val="bg1">
                    <a:lumMod val="50000"/>
                  </a:schemeClr>
                </a:solidFill>
              </a:defRPr>
            </a:lvl1pPr>
            <a:lvl5pPr marL="1828800" indent="0" algn="l">
              <a:buNone/>
              <a:defRPr/>
            </a:lvl5pPr>
          </a:lstStyle>
          <a:p>
            <a:pPr lvl="0"/>
            <a:r>
              <a:rPr lang="nl-BE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47081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oute">
    <p:bg>
      <p:bgPr>
        <a:solidFill>
          <a:srgbClr val="0350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-40773" y="2513803"/>
            <a:ext cx="12191998" cy="1613531"/>
          </a:xfrm>
        </p:spPr>
        <p:txBody>
          <a:bodyPr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quote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14451" y="4351802"/>
            <a:ext cx="6136774" cy="601662"/>
          </a:xfrm>
        </p:spPr>
        <p:txBody>
          <a:bodyPr/>
          <a:lstStyle>
            <a:lvl1pPr marL="0" indent="0" algn="r">
              <a:buNone/>
              <a:defRPr i="1">
                <a:solidFill>
                  <a:schemeClr val="bg1">
                    <a:lumMod val="50000"/>
                  </a:schemeClr>
                </a:solidFill>
              </a:defRPr>
            </a:lvl1pPr>
            <a:lvl5pPr marL="1828800" indent="0" algn="l">
              <a:buNone/>
              <a:defRPr/>
            </a:lvl5pPr>
          </a:lstStyle>
          <a:p>
            <a:pPr lvl="0"/>
            <a:r>
              <a:rPr lang="nl-BE" dirty="0"/>
              <a:t>Author</a:t>
            </a:r>
          </a:p>
        </p:txBody>
      </p:sp>
    </p:spTree>
    <p:extLst>
      <p:ext uri="{BB962C8B-B14F-4D97-AF65-F5344CB8AC3E}">
        <p14:creationId xmlns:p14="http://schemas.microsoft.com/office/powerpoint/2010/main" val="10011580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362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439400" cy="2387600"/>
          </a:xfrm>
        </p:spPr>
        <p:txBody>
          <a:bodyPr anchor="b"/>
          <a:lstStyle>
            <a:lvl1pPr algn="l">
              <a:defRPr sz="6000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439400" cy="916174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4672310"/>
            <a:ext cx="10439400" cy="264060"/>
          </a:xfrm>
        </p:spPr>
        <p:txBody>
          <a:bodyPr>
            <a:noAutofit/>
          </a:bodyPr>
          <a:lstStyle>
            <a:lvl1pPr marL="0" indent="0">
              <a:buNone/>
              <a:defRPr sz="1800" i="1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Author</a:t>
            </a:r>
            <a:endParaRPr lang="nl-BE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067" y="5636114"/>
            <a:ext cx="1478844" cy="530345"/>
          </a:xfrm>
          <a:prstGeom prst="rect">
            <a:avLst/>
          </a:prstGeom>
        </p:spPr>
      </p:pic>
      <p:pic>
        <p:nvPicPr>
          <p:cNvPr id="2050" name="Picture 2" descr="https://www.uhasselt.be/images/DCM/huisstijl/2017/logo/download/UHasselt-liggend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971" y="5672666"/>
            <a:ext cx="2083334" cy="49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0" y="5087637"/>
            <a:ext cx="12192000" cy="1170121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926" y="5163672"/>
            <a:ext cx="4094658" cy="1041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5232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554521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295428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12674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07479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 anchor="ctr">
            <a:normAutofit/>
          </a:bodyPr>
          <a:lstStyle>
            <a:lvl1pPr marL="0" indent="0" algn="ctr">
              <a:lnSpc>
                <a:spcPct val="20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582318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1406047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8608914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- 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-2693227" y="2981118"/>
            <a:ext cx="6858000" cy="900000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9"/>
            <a:ext cx="10515600" cy="1325563"/>
          </a:xfrm>
        </p:spPr>
        <p:txBody>
          <a:bodyPr/>
          <a:lstStyle>
            <a:lvl1pPr>
              <a:defRPr b="1">
                <a:solidFill>
                  <a:srgbClr val="035071"/>
                </a:solidFill>
              </a:defRPr>
            </a:lvl1pPr>
          </a:lstStyle>
          <a:p>
            <a:r>
              <a:rPr lang="en-US" dirty="0"/>
              <a:t>RCEF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821" y="1462365"/>
            <a:ext cx="10058400" cy="474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189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439400" cy="2387600"/>
          </a:xfrm>
        </p:spPr>
        <p:txBody>
          <a:bodyPr anchor="b"/>
          <a:lstStyle>
            <a:lvl1pPr algn="l">
              <a:defRPr sz="6000">
                <a:solidFill>
                  <a:srgbClr val="1CA9E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439400" cy="1274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194329"/>
            <a:ext cx="10439400" cy="264060"/>
          </a:xfrm>
        </p:spPr>
        <p:txBody>
          <a:bodyPr>
            <a:noAutofit/>
          </a:bodyPr>
          <a:lstStyle>
            <a:lvl1pPr marL="0" indent="0">
              <a:buNone/>
              <a:defRPr sz="1800" i="1">
                <a:solidFill>
                  <a:schemeClr val="accent3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Author</a:t>
            </a:r>
            <a:endParaRPr lang="nl-BE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9067" y="5636114"/>
            <a:ext cx="1478844" cy="530345"/>
          </a:xfrm>
          <a:prstGeom prst="rect">
            <a:avLst/>
          </a:prstGeom>
        </p:spPr>
      </p:pic>
      <p:pic>
        <p:nvPicPr>
          <p:cNvPr id="2050" name="Picture 2" descr="https://www.uhasselt.be/images/DCM/huisstijl/2017/logo/download/UHasselt-liggend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7971" y="5672666"/>
            <a:ext cx="2083334" cy="493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0" y="5518568"/>
            <a:ext cx="12192000" cy="739190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sz="180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094" y="5654389"/>
            <a:ext cx="2083334" cy="49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5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Ar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  <p:sp>
        <p:nvSpPr>
          <p:cNvPr id="7" name="Rectangle 6"/>
          <p:cNvSpPr/>
          <p:nvPr userDrawn="1"/>
        </p:nvSpPr>
        <p:spPr>
          <a:xfrm>
            <a:off x="1" y="0"/>
            <a:ext cx="12192000" cy="1825625"/>
          </a:xfrm>
          <a:prstGeom prst="rect">
            <a:avLst/>
          </a:prstGeom>
          <a:solidFill>
            <a:srgbClr val="1CA9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74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3_Section Header">
    <p:bg>
      <p:bgPr>
        <a:solidFill>
          <a:srgbClr val="1CA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47482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ue left">
    <p:bg>
      <p:bgPr>
        <a:solidFill>
          <a:srgbClr val="1CA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1809753"/>
            <a:ext cx="6997700" cy="30194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25338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ue center">
    <p:bg>
      <p:bgPr>
        <a:solidFill>
          <a:srgbClr val="1CA9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1809753"/>
            <a:ext cx="12191998" cy="3019425"/>
          </a:xfrm>
        </p:spPr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601949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bg>
      <p:bgPr>
        <a:solidFill>
          <a:srgbClr val="0350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93462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ue left">
    <p:bg>
      <p:bgPr>
        <a:solidFill>
          <a:srgbClr val="0350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" y="1809753"/>
            <a:ext cx="6997700" cy="3019425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nl-B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77874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880">
          <p15:clr>
            <a:srgbClr val="FBAE40"/>
          </p15:clr>
        </p15:guide>
        <p15:guide id="2" pos="29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3CFCA-DFAC-489F-ACDB-1E3961D303AF}" type="datetimeFigureOut">
              <a:rPr lang="nl-BE" smtClean="0"/>
              <a:t>22/09/2025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9CB76-100F-4C11-AF11-D2BD40487070}" type="slidenum">
              <a:rPr lang="nl-BE" smtClean="0"/>
              <a:t>‹#›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787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1" r:id="rId2"/>
    <p:sldLayoutId id="2147483687" r:id="rId3"/>
    <p:sldLayoutId id="2147483682" r:id="rId4"/>
    <p:sldLayoutId id="2147483702" r:id="rId5"/>
    <p:sldLayoutId id="2147483668" r:id="rId6"/>
    <p:sldLayoutId id="2147483676" r:id="rId7"/>
    <p:sldLayoutId id="2147483699" r:id="rId8"/>
    <p:sldLayoutId id="2147483703" r:id="rId9"/>
    <p:sldLayoutId id="2147483704" r:id="rId10"/>
    <p:sldLayoutId id="2147483669" r:id="rId11"/>
    <p:sldLayoutId id="2147483688" r:id="rId12"/>
    <p:sldLayoutId id="2147483694" r:id="rId13"/>
    <p:sldLayoutId id="2147483706" r:id="rId14"/>
    <p:sldLayoutId id="2147483710" r:id="rId15"/>
    <p:sldLayoutId id="2147483707" r:id="rId16"/>
    <p:sldLayoutId id="2147483679" r:id="rId17"/>
    <p:sldLayoutId id="2147483701" r:id="rId18"/>
    <p:sldLayoutId id="2147483665" r:id="rId19"/>
    <p:sldLayoutId id="2147483705" r:id="rId20"/>
    <p:sldLayoutId id="2147483678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709" r:id="rId2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GB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impact of “affective commitment separation” on the decision-making quality of family firm top management teams: the mediating role of collective psychological ownership</a:t>
            </a:r>
            <a:endParaRPr lang="nl-B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201555"/>
            <a:ext cx="10439400" cy="1140698"/>
          </a:xfrm>
        </p:spPr>
        <p:txBody>
          <a:bodyPr>
            <a:normAutofit/>
          </a:bodyPr>
          <a:lstStyle/>
          <a:p>
            <a:r>
              <a:rPr lang="nl-BE" sz="2000" b="1" dirty="0"/>
              <a:t>Prof. dr. Laura </a:t>
            </a:r>
            <a:r>
              <a:rPr lang="nl-BE" sz="2000" b="1" dirty="0" err="1"/>
              <a:t>Hoekx</a:t>
            </a:r>
            <a:endParaRPr lang="nl-BE" sz="2000" b="1" dirty="0"/>
          </a:p>
          <a:p>
            <a:r>
              <a:rPr lang="nl-BE" sz="2000" dirty="0"/>
              <a:t>Prof. dr. Ine </a:t>
            </a:r>
            <a:r>
              <a:rPr lang="nl-BE" sz="2000" dirty="0" err="1"/>
              <a:t>Umans</a:t>
            </a:r>
            <a:endParaRPr lang="nl-BE" sz="2000" dirty="0"/>
          </a:p>
        </p:txBody>
      </p:sp>
    </p:spTree>
    <p:extLst>
      <p:ext uri="{BB962C8B-B14F-4D97-AF65-F5344CB8AC3E}">
        <p14:creationId xmlns:p14="http://schemas.microsoft.com/office/powerpoint/2010/main" val="25303220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092" y="2726937"/>
            <a:ext cx="10515600" cy="1325563"/>
          </a:xfrm>
        </p:spPr>
        <p:txBody>
          <a:bodyPr>
            <a:noAutofit/>
          </a:bodyPr>
          <a:lstStyle/>
          <a:p>
            <a:pPr algn="l"/>
            <a:r>
              <a:rPr lang="nl-BE" sz="3600" u="sng" dirty="0"/>
              <a:t>Hypothesis 1:</a:t>
            </a:r>
            <a:r>
              <a:rPr lang="nl-BE" sz="3600" dirty="0"/>
              <a:t> A </a:t>
            </a:r>
            <a:r>
              <a:rPr lang="nl-BE" sz="3600" dirty="0" err="1"/>
              <a:t>negative</a:t>
            </a:r>
            <a:r>
              <a:rPr lang="nl-BE" sz="3600" dirty="0"/>
              <a:t> </a:t>
            </a:r>
            <a:r>
              <a:rPr lang="nl-BE" sz="3600" dirty="0" err="1"/>
              <a:t>relationship</a:t>
            </a:r>
            <a:r>
              <a:rPr lang="nl-BE" sz="3600" dirty="0"/>
              <a:t> </a:t>
            </a:r>
            <a:r>
              <a:rPr lang="nl-BE" sz="3600" dirty="0" err="1"/>
              <a:t>exists</a:t>
            </a:r>
            <a:r>
              <a:rPr lang="nl-BE" sz="3600" dirty="0"/>
              <a:t> </a:t>
            </a:r>
            <a:r>
              <a:rPr lang="nl-BE" sz="3600" dirty="0" err="1"/>
              <a:t>between</a:t>
            </a:r>
            <a:r>
              <a:rPr lang="nl-BE" sz="3600" dirty="0"/>
              <a:t> </a:t>
            </a:r>
            <a:r>
              <a:rPr lang="nl-BE" sz="3600" dirty="0" err="1"/>
              <a:t>affective</a:t>
            </a:r>
            <a:r>
              <a:rPr lang="nl-BE" sz="3600" dirty="0"/>
              <a:t> commitment </a:t>
            </a:r>
            <a:r>
              <a:rPr lang="nl-BE" sz="3600" dirty="0" err="1"/>
              <a:t>separation</a:t>
            </a:r>
            <a:r>
              <a:rPr lang="nl-BE" sz="3600" dirty="0"/>
              <a:t> </a:t>
            </a:r>
            <a:r>
              <a:rPr lang="nl-BE" sz="3600" dirty="0" err="1"/>
              <a:t>and</a:t>
            </a:r>
            <a:r>
              <a:rPr lang="nl-BE" sz="3600" dirty="0"/>
              <a:t> </a:t>
            </a:r>
            <a:r>
              <a:rPr lang="nl-BE" sz="3600" dirty="0" err="1"/>
              <a:t>decision</a:t>
            </a:r>
            <a:r>
              <a:rPr lang="nl-BE" sz="3600" dirty="0"/>
              <a:t>-making </a:t>
            </a:r>
            <a:r>
              <a:rPr lang="nl-BE" sz="3600" dirty="0" err="1"/>
              <a:t>quality</a:t>
            </a:r>
            <a:r>
              <a:rPr lang="nl-BE" sz="3600" dirty="0"/>
              <a:t> in family </a:t>
            </a:r>
            <a:r>
              <a:rPr lang="nl-BE" sz="3600" dirty="0" err="1"/>
              <a:t>firm</a:t>
            </a:r>
            <a:r>
              <a:rPr lang="nl-BE" sz="3600" dirty="0"/>
              <a:t> </a:t>
            </a:r>
            <a:r>
              <a:rPr lang="nl-BE" sz="3600" dirty="0" err="1"/>
              <a:t>TMTs</a:t>
            </a:r>
            <a:endParaRPr lang="nl-BE" sz="3600" dirty="0"/>
          </a:p>
        </p:txBody>
      </p:sp>
      <p:pic>
        <p:nvPicPr>
          <p:cNvPr id="2050" name="Picture 2" descr="Magnifier Icon PNG Images, Vectors Free Download - Pngtree">
            <a:extLst>
              <a:ext uri="{FF2B5EF4-FFF2-40B4-BE49-F238E27FC236}">
                <a16:creationId xmlns:a16="http://schemas.microsoft.com/office/drawing/2014/main" id="{1510A527-5AD9-4B17-913A-8CB8B47AEA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05498"/>
            <a:ext cx="1247003" cy="124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477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>
                <a:solidFill>
                  <a:srgbClr val="1CA9E1"/>
                </a:solidFill>
              </a:rPr>
              <a:t>Collective</a:t>
            </a:r>
            <a:r>
              <a:rPr lang="nl-BE" b="1" dirty="0">
                <a:solidFill>
                  <a:srgbClr val="1CA9E1"/>
                </a:solidFill>
              </a:rPr>
              <a:t> </a:t>
            </a:r>
            <a:r>
              <a:rPr lang="nl-BE" b="1" dirty="0" err="1">
                <a:solidFill>
                  <a:srgbClr val="1CA9E1"/>
                </a:solidFill>
              </a:rPr>
              <a:t>psychological</a:t>
            </a:r>
            <a:r>
              <a:rPr lang="nl-BE" b="1" dirty="0">
                <a:solidFill>
                  <a:srgbClr val="1CA9E1"/>
                </a:solidFill>
              </a:rPr>
              <a:t> </a:t>
            </a:r>
            <a:r>
              <a:rPr lang="nl-BE" b="1" dirty="0" err="1">
                <a:solidFill>
                  <a:srgbClr val="1CA9E1"/>
                </a:solidFill>
              </a:rPr>
              <a:t>ownership</a:t>
            </a:r>
            <a:endParaRPr lang="nl-BE" b="1" dirty="0">
              <a:solidFill>
                <a:srgbClr val="1CA9E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nl-BE" dirty="0">
                <a:ea typeface="Verdana" panose="020B0604030504040204" pitchFamily="34" charset="0"/>
              </a:rPr>
              <a:t>= </a:t>
            </a:r>
            <a:r>
              <a:rPr lang="en-GB" i="1" dirty="0">
                <a:solidFill>
                  <a:srgbClr val="231F20"/>
                </a:solidFill>
                <a:effectLst/>
                <a:ea typeface="Calibri" panose="020F0502020204030204" pitchFamily="34" charset="0"/>
              </a:rPr>
              <a:t>“the collectively held feeling that a target of ownership (or a piece of that target) is collectively ‘ours’”</a:t>
            </a:r>
            <a:endParaRPr lang="nl-BE" i="1" dirty="0">
              <a:ea typeface="Verdana" panose="020B060403050404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nl-BE" dirty="0">
                <a:ea typeface="Verdana" panose="020B0604030504040204" pitchFamily="34" charset="0"/>
                <a:sym typeface="Wingdings" panose="05000000000000000000" pitchFamily="2" charset="2"/>
              </a:rPr>
              <a:t>A </a:t>
            </a:r>
            <a:r>
              <a:rPr lang="en-GB" dirty="0">
                <a:effectLst/>
                <a:ea typeface="Calibri" panose="020F0502020204030204" pitchFamily="34" charset="0"/>
              </a:rPr>
              <a:t>shared idea </a:t>
            </a:r>
            <a:r>
              <a:rPr lang="en-GB" dirty="0">
                <a:solidFill>
                  <a:srgbClr val="231F20"/>
                </a:solidFill>
                <a:effectLst/>
                <a:ea typeface="Calibri" panose="020F0502020204030204" pitchFamily="34" charset="0"/>
              </a:rPr>
              <a:t>of an “us” and a specific target of ownership being “ours” </a:t>
            </a:r>
          </a:p>
          <a:p>
            <a:pPr marL="457200" indent="-457200" algn="just">
              <a:buFont typeface="Wingdings" panose="05000000000000000000" pitchFamily="2" charset="2"/>
              <a:buChar char="à"/>
            </a:pPr>
            <a:r>
              <a:rPr lang="en-GB" dirty="0">
                <a:solidFill>
                  <a:srgbClr val="231F20"/>
                </a:solidFill>
                <a:effectLst/>
                <a:ea typeface="Calibri" panose="020F0502020204030204" pitchFamily="34" charset="0"/>
              </a:rPr>
              <a:t>Research is scarce, especially in family firm contexts</a:t>
            </a:r>
          </a:p>
          <a:p>
            <a:pPr algn="just"/>
            <a:endParaRPr lang="nl-BE" i="1" dirty="0">
              <a:ea typeface="Verdana" panose="020B0604030504040204" pitchFamily="34" charset="0"/>
            </a:endParaRPr>
          </a:p>
        </p:txBody>
      </p:sp>
      <p:pic>
        <p:nvPicPr>
          <p:cNvPr id="1026" name="Picture 2" descr="Hands icon vector illustration team or teamwork symbol isolated vector eps  10 | Premium Vector">
            <a:extLst>
              <a:ext uri="{FF2B5EF4-FFF2-40B4-BE49-F238E27FC236}">
                <a16:creationId xmlns:a16="http://schemas.microsoft.com/office/drawing/2014/main" id="{5221A6DD-8AB2-468F-B562-2A285C53D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0275" y="4657725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196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>
                <a:solidFill>
                  <a:srgbClr val="1CA9E1"/>
                </a:solidFill>
              </a:rPr>
              <a:t>Collective</a:t>
            </a:r>
            <a:r>
              <a:rPr lang="nl-BE" b="1" dirty="0">
                <a:solidFill>
                  <a:srgbClr val="1CA9E1"/>
                </a:solidFill>
              </a:rPr>
              <a:t> </a:t>
            </a:r>
            <a:r>
              <a:rPr lang="nl-BE" b="1" dirty="0" err="1">
                <a:solidFill>
                  <a:srgbClr val="1CA9E1"/>
                </a:solidFill>
              </a:rPr>
              <a:t>psychological</a:t>
            </a:r>
            <a:r>
              <a:rPr lang="nl-BE" b="1" dirty="0">
                <a:solidFill>
                  <a:srgbClr val="1CA9E1"/>
                </a:solidFill>
              </a:rPr>
              <a:t> </a:t>
            </a:r>
            <a:r>
              <a:rPr lang="nl-BE" b="1" dirty="0" err="1">
                <a:solidFill>
                  <a:srgbClr val="1CA9E1"/>
                </a:solidFill>
              </a:rPr>
              <a:t>ownership</a:t>
            </a:r>
            <a:endParaRPr lang="nl-BE" b="1" dirty="0">
              <a:solidFill>
                <a:srgbClr val="1CA9E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Separation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polarization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impedes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shared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identity</a:t>
            </a:r>
            <a:endParaRPr lang="nl-BE" dirty="0">
              <a:ea typeface="Verdana" panose="020B060403050404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Requirement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for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CPO = </a:t>
            </a:r>
            <a:r>
              <a:rPr lang="en-US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equitable situation in which all team members contribute equal effort, energy, and time </a:t>
            </a:r>
          </a:p>
          <a:p>
            <a:pPr>
              <a:lnSpc>
                <a:spcPct val="150000"/>
              </a:lnSpc>
            </a:pPr>
            <a:r>
              <a:rPr lang="en-US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&lt;-&gt; affective commitment separation</a:t>
            </a:r>
            <a:endParaRPr lang="nl-BE" dirty="0"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0851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092" y="2726937"/>
            <a:ext cx="10515600" cy="1325563"/>
          </a:xfrm>
        </p:spPr>
        <p:txBody>
          <a:bodyPr>
            <a:noAutofit/>
          </a:bodyPr>
          <a:lstStyle/>
          <a:p>
            <a:pPr algn="l"/>
            <a:r>
              <a:rPr lang="nl-BE" sz="3600" u="sng" dirty="0"/>
              <a:t>Hypothesis 2:</a:t>
            </a:r>
            <a:r>
              <a:rPr lang="nl-BE" sz="3600" dirty="0"/>
              <a:t> A </a:t>
            </a:r>
            <a:r>
              <a:rPr lang="nl-BE" sz="3600" dirty="0" err="1"/>
              <a:t>negative</a:t>
            </a:r>
            <a:r>
              <a:rPr lang="nl-BE" sz="3600" dirty="0"/>
              <a:t> </a:t>
            </a:r>
            <a:r>
              <a:rPr lang="nl-BE" sz="3600" dirty="0" err="1"/>
              <a:t>relationship</a:t>
            </a:r>
            <a:r>
              <a:rPr lang="nl-BE" sz="3600" dirty="0"/>
              <a:t> </a:t>
            </a:r>
            <a:r>
              <a:rPr lang="nl-BE" sz="3600" dirty="0" err="1"/>
              <a:t>exists</a:t>
            </a:r>
            <a:r>
              <a:rPr lang="nl-BE" sz="3600" dirty="0"/>
              <a:t> </a:t>
            </a:r>
            <a:r>
              <a:rPr lang="nl-BE" sz="3600" dirty="0" err="1"/>
              <a:t>between</a:t>
            </a:r>
            <a:r>
              <a:rPr lang="nl-BE" sz="3600" dirty="0"/>
              <a:t> </a:t>
            </a:r>
            <a:r>
              <a:rPr lang="nl-BE" sz="3600" dirty="0" err="1"/>
              <a:t>affective</a:t>
            </a:r>
            <a:r>
              <a:rPr lang="nl-BE" sz="3600" dirty="0"/>
              <a:t> commitment </a:t>
            </a:r>
            <a:r>
              <a:rPr lang="nl-BE" sz="3600" dirty="0" err="1"/>
              <a:t>separation</a:t>
            </a:r>
            <a:r>
              <a:rPr lang="nl-BE" sz="3600" dirty="0"/>
              <a:t> </a:t>
            </a:r>
            <a:r>
              <a:rPr lang="nl-BE" sz="3600" dirty="0" err="1"/>
              <a:t>and</a:t>
            </a:r>
            <a:r>
              <a:rPr lang="nl-BE" sz="3600" dirty="0"/>
              <a:t> </a:t>
            </a:r>
            <a:r>
              <a:rPr lang="nl-BE" sz="3600" dirty="0" err="1"/>
              <a:t>collective</a:t>
            </a:r>
            <a:r>
              <a:rPr lang="nl-BE" sz="3600" dirty="0"/>
              <a:t> </a:t>
            </a:r>
            <a:r>
              <a:rPr lang="nl-BE" sz="3600" dirty="0" err="1"/>
              <a:t>psychological</a:t>
            </a:r>
            <a:r>
              <a:rPr lang="nl-BE" sz="3600" dirty="0"/>
              <a:t> </a:t>
            </a:r>
            <a:r>
              <a:rPr lang="nl-BE" sz="3600" dirty="0" err="1"/>
              <a:t>ownership</a:t>
            </a:r>
            <a:r>
              <a:rPr lang="nl-BE" sz="3600" dirty="0"/>
              <a:t> in family </a:t>
            </a:r>
            <a:r>
              <a:rPr lang="nl-BE" sz="3600" dirty="0" err="1"/>
              <a:t>firm</a:t>
            </a:r>
            <a:r>
              <a:rPr lang="nl-BE" sz="3600" dirty="0"/>
              <a:t> </a:t>
            </a:r>
            <a:r>
              <a:rPr lang="nl-BE" sz="3600" dirty="0" err="1"/>
              <a:t>TMTs</a:t>
            </a:r>
            <a:endParaRPr lang="nl-BE" sz="3600" dirty="0"/>
          </a:p>
        </p:txBody>
      </p:sp>
      <p:pic>
        <p:nvPicPr>
          <p:cNvPr id="2050" name="Picture 2" descr="Magnifier Icon PNG Images, Vectors Free Download - Pngtree">
            <a:extLst>
              <a:ext uri="{FF2B5EF4-FFF2-40B4-BE49-F238E27FC236}">
                <a16:creationId xmlns:a16="http://schemas.microsoft.com/office/drawing/2014/main" id="{1510A527-5AD9-4B17-913A-8CB8B47AEA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05498"/>
            <a:ext cx="1247003" cy="124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949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>
                <a:solidFill>
                  <a:srgbClr val="1CA9E1"/>
                </a:solidFill>
              </a:rPr>
              <a:t>Collective</a:t>
            </a:r>
            <a:r>
              <a:rPr lang="nl-BE" b="1" dirty="0">
                <a:solidFill>
                  <a:srgbClr val="1CA9E1"/>
                </a:solidFill>
              </a:rPr>
              <a:t> </a:t>
            </a:r>
            <a:r>
              <a:rPr lang="nl-BE" b="1" dirty="0" err="1">
                <a:solidFill>
                  <a:srgbClr val="1CA9E1"/>
                </a:solidFill>
              </a:rPr>
              <a:t>psychological</a:t>
            </a:r>
            <a:r>
              <a:rPr lang="nl-BE" b="1" dirty="0">
                <a:solidFill>
                  <a:srgbClr val="1CA9E1"/>
                </a:solidFill>
              </a:rPr>
              <a:t> </a:t>
            </a:r>
            <a:r>
              <a:rPr lang="nl-BE" b="1" dirty="0" err="1">
                <a:solidFill>
                  <a:srgbClr val="1CA9E1"/>
                </a:solidFill>
              </a:rPr>
              <a:t>ownership</a:t>
            </a:r>
            <a:endParaRPr lang="nl-BE" b="1" dirty="0">
              <a:solidFill>
                <a:srgbClr val="1CA9E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Psychological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</a:rPr>
              <a:t>ownership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</a:rPr>
              <a:t> 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more job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satisfaction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lower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turnover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intentions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organizational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citizenship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behavior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…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Team-level 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higher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team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creativity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,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higher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team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effectiveness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evaluations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…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Shared sense of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identity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≈ shared sense of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responsibility</a:t>
            </a:r>
            <a:b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take care of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what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is “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ours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” (= job of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decision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-making)</a:t>
            </a:r>
            <a:b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</a:b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care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about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performing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well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and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willing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nl-BE" dirty="0" err="1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to</a:t>
            </a:r>
            <a:r>
              <a:rPr lang="nl-BE" dirty="0">
                <a:ea typeface="Verdana" panose="020B060403050404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put in effort</a:t>
            </a:r>
          </a:p>
        </p:txBody>
      </p:sp>
    </p:spTree>
    <p:extLst>
      <p:ext uri="{BB962C8B-B14F-4D97-AF65-F5344CB8AC3E}">
        <p14:creationId xmlns:p14="http://schemas.microsoft.com/office/powerpoint/2010/main" val="1605230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0092" y="2726937"/>
            <a:ext cx="10515600" cy="1325563"/>
          </a:xfrm>
        </p:spPr>
        <p:txBody>
          <a:bodyPr>
            <a:noAutofit/>
          </a:bodyPr>
          <a:lstStyle/>
          <a:p>
            <a:pPr algn="l"/>
            <a:r>
              <a:rPr lang="nl-BE" sz="3600" u="sng" dirty="0"/>
              <a:t>Hypothesis 3:</a:t>
            </a:r>
            <a:r>
              <a:rPr lang="nl-BE" sz="3600" dirty="0"/>
              <a:t> A </a:t>
            </a:r>
            <a:r>
              <a:rPr lang="nl-BE" sz="3600" dirty="0" err="1"/>
              <a:t>positive</a:t>
            </a:r>
            <a:r>
              <a:rPr lang="nl-BE" sz="3600" dirty="0"/>
              <a:t> </a:t>
            </a:r>
            <a:r>
              <a:rPr lang="nl-BE" sz="3600" dirty="0" err="1"/>
              <a:t>relationship</a:t>
            </a:r>
            <a:r>
              <a:rPr lang="nl-BE" sz="3600" dirty="0"/>
              <a:t> </a:t>
            </a:r>
            <a:r>
              <a:rPr lang="nl-BE" sz="3600" dirty="0" err="1"/>
              <a:t>exists</a:t>
            </a:r>
            <a:r>
              <a:rPr lang="nl-BE" sz="3600" dirty="0"/>
              <a:t> </a:t>
            </a:r>
            <a:r>
              <a:rPr lang="nl-BE" sz="3600" dirty="0" err="1"/>
              <a:t>between</a:t>
            </a:r>
            <a:r>
              <a:rPr lang="nl-BE" sz="3600" dirty="0"/>
              <a:t> </a:t>
            </a:r>
            <a:r>
              <a:rPr lang="nl-BE" sz="3600" dirty="0" err="1"/>
              <a:t>collective</a:t>
            </a:r>
            <a:r>
              <a:rPr lang="nl-BE" sz="3600" dirty="0"/>
              <a:t> </a:t>
            </a:r>
            <a:r>
              <a:rPr lang="nl-BE" sz="3600" dirty="0" err="1"/>
              <a:t>psychological</a:t>
            </a:r>
            <a:r>
              <a:rPr lang="nl-BE" sz="3600" dirty="0"/>
              <a:t> </a:t>
            </a:r>
            <a:r>
              <a:rPr lang="nl-BE" sz="3600" dirty="0" err="1"/>
              <a:t>ownership</a:t>
            </a:r>
            <a:r>
              <a:rPr lang="nl-BE" sz="3600" dirty="0"/>
              <a:t> </a:t>
            </a:r>
            <a:r>
              <a:rPr lang="nl-BE" sz="3600" dirty="0" err="1"/>
              <a:t>and</a:t>
            </a:r>
            <a:r>
              <a:rPr lang="nl-BE" sz="3600" dirty="0"/>
              <a:t> </a:t>
            </a:r>
            <a:r>
              <a:rPr lang="nl-BE" sz="3600" dirty="0" err="1"/>
              <a:t>decision</a:t>
            </a:r>
            <a:r>
              <a:rPr lang="nl-BE" sz="3600" dirty="0"/>
              <a:t>-making </a:t>
            </a:r>
            <a:r>
              <a:rPr lang="nl-BE" sz="3600" dirty="0" err="1"/>
              <a:t>quality</a:t>
            </a:r>
            <a:r>
              <a:rPr lang="nl-BE" sz="3600" dirty="0"/>
              <a:t> in family </a:t>
            </a:r>
            <a:r>
              <a:rPr lang="nl-BE" sz="3600" dirty="0" err="1"/>
              <a:t>firm</a:t>
            </a:r>
            <a:r>
              <a:rPr lang="nl-BE" sz="3600" dirty="0"/>
              <a:t> </a:t>
            </a:r>
            <a:r>
              <a:rPr lang="nl-BE" sz="3600" dirty="0" err="1"/>
              <a:t>TMTs</a:t>
            </a:r>
            <a:endParaRPr lang="nl-BE" sz="3600" dirty="0"/>
          </a:p>
        </p:txBody>
      </p:sp>
      <p:pic>
        <p:nvPicPr>
          <p:cNvPr id="2050" name="Picture 2" descr="Magnifier Icon PNG Images, Vectors Free Download - Pngtree">
            <a:extLst>
              <a:ext uri="{FF2B5EF4-FFF2-40B4-BE49-F238E27FC236}">
                <a16:creationId xmlns:a16="http://schemas.microsoft.com/office/drawing/2014/main" id="{1510A527-5AD9-4B17-913A-8CB8B47AEA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05498"/>
            <a:ext cx="1247003" cy="1247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5391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E3AE28A-6E69-48CD-840F-E56842902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>
                <a:solidFill>
                  <a:srgbClr val="1CA9E1"/>
                </a:solidFill>
              </a:rPr>
              <a:t>Research model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B66E9D-D9DF-4511-8BDD-D7C048526F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3101" y="1836242"/>
            <a:ext cx="8424540" cy="3231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954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Methodology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4247111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>
                <a:solidFill>
                  <a:srgbClr val="1CA9E1"/>
                </a:solidFill>
              </a:rPr>
              <a:t>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0825"/>
            <a:ext cx="10515600" cy="4351338"/>
          </a:xfrm>
        </p:spPr>
        <p:txBody>
          <a:bodyPr/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Hand-</a:t>
            </a:r>
            <a:r>
              <a:rPr lang="nl-BE" dirty="0" err="1"/>
              <a:t>collected</a:t>
            </a:r>
            <a:r>
              <a:rPr lang="nl-BE" dirty="0"/>
              <a:t> dataset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212 </a:t>
            </a:r>
            <a:r>
              <a:rPr lang="nl-BE" dirty="0" err="1"/>
              <a:t>individual</a:t>
            </a:r>
            <a:r>
              <a:rPr lang="nl-BE" dirty="0"/>
              <a:t> managers of 45 </a:t>
            </a:r>
            <a:r>
              <a:rPr lang="nl-BE" dirty="0" err="1"/>
              <a:t>Belgian</a:t>
            </a:r>
            <a:r>
              <a:rPr lang="nl-BE" dirty="0"/>
              <a:t> family </a:t>
            </a:r>
            <a:r>
              <a:rPr lang="nl-BE" dirty="0" err="1"/>
              <a:t>firms</a:t>
            </a:r>
            <a:r>
              <a:rPr lang="nl-BE" dirty="0"/>
              <a:t>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Multiple-respondent </a:t>
            </a:r>
            <a:r>
              <a:rPr lang="nl-BE" dirty="0">
                <a:sym typeface="Wingdings" panose="05000000000000000000" pitchFamily="2" charset="2"/>
              </a:rPr>
              <a:t> </a:t>
            </a:r>
            <a:r>
              <a:rPr lang="nl-BE" u="sng" dirty="0" err="1">
                <a:sym typeface="Wingdings" panose="05000000000000000000" pitchFamily="2" charset="2"/>
              </a:rPr>
              <a:t>entire</a:t>
            </a:r>
            <a:r>
              <a:rPr lang="nl-BE" dirty="0">
                <a:sym typeface="Wingdings" panose="05000000000000000000" pitchFamily="2" charset="2"/>
              </a:rPr>
              <a:t> TMT had </a:t>
            </a:r>
            <a:r>
              <a:rPr lang="nl-BE" dirty="0" err="1">
                <a:sym typeface="Wingdings" panose="05000000000000000000" pitchFamily="2" charset="2"/>
              </a:rPr>
              <a:t>to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fill</a:t>
            </a:r>
            <a:r>
              <a:rPr lang="nl-BE" dirty="0">
                <a:sym typeface="Wingdings" panose="05000000000000000000" pitchFamily="2" charset="2"/>
              </a:rPr>
              <a:t> out survey in order </a:t>
            </a:r>
            <a:r>
              <a:rPr lang="nl-BE" dirty="0" err="1">
                <a:sym typeface="Wingdings" panose="05000000000000000000" pitchFamily="2" charset="2"/>
              </a:rPr>
              <a:t>for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firm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to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be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included</a:t>
            </a:r>
            <a:r>
              <a:rPr lang="nl-BE" dirty="0">
                <a:sym typeface="Wingdings" panose="05000000000000000000" pitchFamily="2" charset="2"/>
              </a:rPr>
              <a:t> in sample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>
                <a:sym typeface="Wingdings" panose="05000000000000000000" pitchFamily="2" charset="2"/>
              </a:rPr>
              <a:t>Team-level data of 45 teams </a:t>
            </a:r>
            <a:endParaRPr lang="nl-BE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FE5F6407-FCF2-4100-A75A-0D2B41D53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3733" y="4952999"/>
            <a:ext cx="1126067" cy="1126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48756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>
                <a:solidFill>
                  <a:srgbClr val="1CA9E1"/>
                </a:solidFill>
              </a:rPr>
              <a:t>Measures</a:t>
            </a:r>
            <a:endParaRPr lang="nl-BE" b="1" dirty="0">
              <a:solidFill>
                <a:srgbClr val="1CA9E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Affective</a:t>
            </a:r>
            <a:r>
              <a:rPr lang="nl-BE" dirty="0"/>
              <a:t> commitment </a:t>
            </a:r>
            <a:r>
              <a:rPr lang="nl-BE" dirty="0" err="1"/>
              <a:t>separation</a:t>
            </a:r>
            <a:r>
              <a:rPr lang="nl-BE" dirty="0"/>
              <a:t>: </a:t>
            </a:r>
            <a:r>
              <a:rPr lang="nl-BE" dirty="0" err="1"/>
              <a:t>Organizational</a:t>
            </a:r>
            <a:r>
              <a:rPr lang="nl-BE" dirty="0"/>
              <a:t> Commitment </a:t>
            </a:r>
            <a:r>
              <a:rPr lang="nl-BE" dirty="0" err="1"/>
              <a:t>Scale</a:t>
            </a:r>
            <a:r>
              <a:rPr lang="nl-BE" dirty="0"/>
              <a:t> of Meyer &amp; Allen (1991) 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</a:t>
            </a:r>
            <a:r>
              <a:rPr lang="nl-BE" dirty="0" err="1">
                <a:sym typeface="Wingdings" panose="05000000000000000000" pitchFamily="2" charset="2"/>
              </a:rPr>
              <a:t>calculate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within</a:t>
            </a:r>
            <a:r>
              <a:rPr lang="nl-BE" dirty="0">
                <a:sym typeface="Wingdings" panose="05000000000000000000" pitchFamily="2" charset="2"/>
              </a:rPr>
              <a:t>-team standard </a:t>
            </a:r>
            <a:r>
              <a:rPr lang="nl-BE" dirty="0" err="1">
                <a:sym typeface="Wingdings" panose="05000000000000000000" pitchFamily="2" charset="2"/>
              </a:rPr>
              <a:t>deviation</a:t>
            </a:r>
            <a:r>
              <a:rPr lang="nl-BE" dirty="0">
                <a:sym typeface="Wingdings" panose="05000000000000000000" pitchFamily="2" charset="2"/>
              </a:rPr>
              <a:t> </a:t>
            </a:r>
            <a:endParaRPr lang="nl-BE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Decision</a:t>
            </a:r>
            <a:r>
              <a:rPr lang="nl-BE" dirty="0"/>
              <a:t>-making </a:t>
            </a:r>
            <a:r>
              <a:rPr lang="nl-BE" dirty="0" err="1"/>
              <a:t>quality</a:t>
            </a:r>
            <a:r>
              <a:rPr lang="nl-BE" dirty="0"/>
              <a:t>: </a:t>
            </a:r>
            <a:r>
              <a:rPr lang="nl-BE" dirty="0" err="1"/>
              <a:t>combination</a:t>
            </a:r>
            <a:r>
              <a:rPr lang="nl-BE" dirty="0"/>
              <a:t> of </a:t>
            </a:r>
            <a:r>
              <a:rPr lang="nl-BE" dirty="0" err="1"/>
              <a:t>decision</a:t>
            </a:r>
            <a:r>
              <a:rPr lang="nl-BE" dirty="0"/>
              <a:t> </a:t>
            </a:r>
            <a:r>
              <a:rPr lang="nl-BE" dirty="0" err="1"/>
              <a:t>quality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decision</a:t>
            </a:r>
            <a:r>
              <a:rPr lang="nl-BE" dirty="0"/>
              <a:t> commitment, </a:t>
            </a:r>
            <a:r>
              <a:rPr lang="nl-BE" dirty="0" err="1"/>
              <a:t>scale</a:t>
            </a:r>
            <a:r>
              <a:rPr lang="nl-BE" dirty="0"/>
              <a:t> of </a:t>
            </a:r>
            <a:r>
              <a:rPr lang="nl-BE" dirty="0" err="1"/>
              <a:t>Olson</a:t>
            </a:r>
            <a:r>
              <a:rPr lang="nl-BE" dirty="0"/>
              <a:t> et al. (2007)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Collective</a:t>
            </a:r>
            <a:r>
              <a:rPr lang="nl-BE" dirty="0"/>
              <a:t> </a:t>
            </a:r>
            <a:r>
              <a:rPr lang="nl-BE" dirty="0" err="1"/>
              <a:t>psychological</a:t>
            </a:r>
            <a:r>
              <a:rPr lang="nl-BE" dirty="0"/>
              <a:t> </a:t>
            </a:r>
            <a:r>
              <a:rPr lang="nl-BE" dirty="0" err="1"/>
              <a:t>ownership</a:t>
            </a:r>
            <a:r>
              <a:rPr lang="nl-BE" dirty="0"/>
              <a:t>: </a:t>
            </a:r>
            <a:r>
              <a:rPr lang="nl-BE" dirty="0" err="1"/>
              <a:t>scale</a:t>
            </a:r>
            <a:r>
              <a:rPr lang="nl-BE" dirty="0"/>
              <a:t> of Pierce et al. (2018)</a:t>
            </a:r>
            <a:endParaRPr lang="nl-BE" dirty="0">
              <a:sym typeface="Wingdings" panose="05000000000000000000" pitchFamily="2" charset="2"/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>
                <a:sym typeface="Wingdings" panose="05000000000000000000" pitchFamily="2" charset="2"/>
              </a:rPr>
              <a:t>Control variables: TMT </a:t>
            </a:r>
            <a:r>
              <a:rPr lang="nl-BE" dirty="0" err="1">
                <a:sym typeface="Wingdings" panose="05000000000000000000" pitchFamily="2" charset="2"/>
              </a:rPr>
              <a:t>size</a:t>
            </a:r>
            <a:r>
              <a:rPr lang="nl-BE" dirty="0">
                <a:sym typeface="Wingdings" panose="05000000000000000000" pitchFamily="2" charset="2"/>
              </a:rPr>
              <a:t>, </a:t>
            </a:r>
            <a:r>
              <a:rPr lang="nl-BE" dirty="0" err="1">
                <a:sym typeface="Wingdings" panose="05000000000000000000" pitchFamily="2" charset="2"/>
              </a:rPr>
              <a:t>firm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size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048970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Introduction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408569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Results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5134617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>
                <a:solidFill>
                  <a:srgbClr val="1CA9E1"/>
                </a:solidFill>
              </a:rPr>
              <a:t>Results</a:t>
            </a:r>
            <a:endParaRPr lang="nl-BE" b="1" dirty="0">
              <a:solidFill>
                <a:srgbClr val="1CA9E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5031722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Significant </a:t>
            </a:r>
            <a:r>
              <a:rPr lang="nl-BE" dirty="0" err="1"/>
              <a:t>negative</a:t>
            </a:r>
            <a:r>
              <a:rPr lang="nl-BE" dirty="0"/>
              <a:t> </a:t>
            </a:r>
            <a:r>
              <a:rPr lang="nl-BE" dirty="0" err="1"/>
              <a:t>relationship</a:t>
            </a:r>
            <a:r>
              <a:rPr lang="nl-BE" dirty="0"/>
              <a:t> </a:t>
            </a:r>
            <a:r>
              <a:rPr lang="nl-BE" dirty="0" err="1"/>
              <a:t>between</a:t>
            </a:r>
            <a:r>
              <a:rPr lang="nl-BE" dirty="0"/>
              <a:t> </a:t>
            </a:r>
            <a:r>
              <a:rPr lang="nl-BE" dirty="0" err="1"/>
              <a:t>affective</a:t>
            </a:r>
            <a:r>
              <a:rPr lang="nl-BE" dirty="0"/>
              <a:t> commitment </a:t>
            </a:r>
            <a:r>
              <a:rPr lang="nl-BE" dirty="0" err="1"/>
              <a:t>separation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decision</a:t>
            </a:r>
            <a:r>
              <a:rPr lang="nl-BE" dirty="0"/>
              <a:t>-making </a:t>
            </a:r>
            <a:r>
              <a:rPr lang="nl-BE" dirty="0" err="1"/>
              <a:t>quality</a:t>
            </a:r>
            <a:r>
              <a:rPr lang="nl-BE" dirty="0"/>
              <a:t> </a:t>
            </a:r>
            <a:br>
              <a:rPr lang="nl-BE" dirty="0"/>
            </a:br>
            <a:r>
              <a:rPr lang="nl-BE" dirty="0"/>
              <a:t>(</a:t>
            </a:r>
            <a:r>
              <a:rPr lang="el-GR" dirty="0"/>
              <a:t>β</a:t>
            </a:r>
            <a:r>
              <a:rPr lang="nl-BE" dirty="0"/>
              <a:t> = -0,610, p = 0,051)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Hypothesis 1 </a:t>
            </a:r>
            <a:endParaRPr lang="nl-BE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Significant </a:t>
            </a:r>
            <a:r>
              <a:rPr lang="nl-BE" dirty="0" err="1"/>
              <a:t>negative</a:t>
            </a:r>
            <a:r>
              <a:rPr lang="nl-BE" dirty="0"/>
              <a:t> </a:t>
            </a:r>
            <a:r>
              <a:rPr lang="nl-BE" dirty="0" err="1"/>
              <a:t>relationship</a:t>
            </a:r>
            <a:r>
              <a:rPr lang="nl-BE" dirty="0"/>
              <a:t> </a:t>
            </a:r>
            <a:r>
              <a:rPr lang="nl-BE" dirty="0" err="1"/>
              <a:t>between</a:t>
            </a:r>
            <a:r>
              <a:rPr lang="nl-BE" dirty="0"/>
              <a:t> </a:t>
            </a:r>
            <a:r>
              <a:rPr lang="nl-BE" dirty="0" err="1"/>
              <a:t>affective</a:t>
            </a:r>
            <a:r>
              <a:rPr lang="nl-BE" dirty="0"/>
              <a:t> commitment </a:t>
            </a:r>
            <a:r>
              <a:rPr lang="nl-BE" dirty="0" err="1"/>
              <a:t>separation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collective</a:t>
            </a:r>
            <a:r>
              <a:rPr lang="nl-BE" dirty="0"/>
              <a:t> </a:t>
            </a:r>
            <a:r>
              <a:rPr lang="nl-BE" dirty="0" err="1"/>
              <a:t>psychological</a:t>
            </a:r>
            <a:r>
              <a:rPr lang="nl-BE" dirty="0"/>
              <a:t> </a:t>
            </a:r>
            <a:r>
              <a:rPr lang="nl-BE" dirty="0" err="1"/>
              <a:t>ownership</a:t>
            </a:r>
            <a:r>
              <a:rPr lang="nl-BE" dirty="0"/>
              <a:t> (</a:t>
            </a:r>
            <a:r>
              <a:rPr lang="el-GR" dirty="0"/>
              <a:t>β</a:t>
            </a:r>
            <a:r>
              <a:rPr lang="nl-BE" dirty="0"/>
              <a:t> = -0,747, p = 0,024)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Hypothesis 2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>
                <a:sym typeface="Wingdings" panose="05000000000000000000" pitchFamily="2" charset="2"/>
              </a:rPr>
              <a:t>Significant </a:t>
            </a:r>
            <a:r>
              <a:rPr lang="nl-BE" dirty="0" err="1">
                <a:sym typeface="Wingdings" panose="05000000000000000000" pitchFamily="2" charset="2"/>
              </a:rPr>
              <a:t>positive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relationship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between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collective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psychological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ownership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and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decision</a:t>
            </a:r>
            <a:r>
              <a:rPr lang="nl-BE" dirty="0">
                <a:sym typeface="Wingdings" panose="05000000000000000000" pitchFamily="2" charset="2"/>
              </a:rPr>
              <a:t>-making </a:t>
            </a:r>
            <a:r>
              <a:rPr lang="nl-BE" dirty="0" err="1">
                <a:sym typeface="Wingdings" panose="05000000000000000000" pitchFamily="2" charset="2"/>
              </a:rPr>
              <a:t>quality</a:t>
            </a:r>
            <a:r>
              <a:rPr lang="nl-BE" dirty="0">
                <a:sym typeface="Wingdings" panose="05000000000000000000" pitchFamily="2" charset="2"/>
              </a:rPr>
              <a:t> 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/>
              <a:t>(</a:t>
            </a:r>
            <a:r>
              <a:rPr lang="el-GR" dirty="0"/>
              <a:t>β</a:t>
            </a:r>
            <a:r>
              <a:rPr lang="nl-BE" dirty="0"/>
              <a:t> = 0,678, p = 0,000)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Hypothesis 3</a:t>
            </a:r>
            <a:endParaRPr lang="nl-BE" dirty="0"/>
          </a:p>
        </p:txBody>
      </p:sp>
      <p:pic>
        <p:nvPicPr>
          <p:cNvPr id="6" name="Picture 4" descr="Check - Free icons">
            <a:extLst>
              <a:ext uri="{FF2B5EF4-FFF2-40B4-BE49-F238E27FC236}">
                <a16:creationId xmlns:a16="http://schemas.microsoft.com/office/drawing/2014/main" id="{17100E37-4D43-4AE1-84B1-36015B19B4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638" y="2371918"/>
            <a:ext cx="413951" cy="41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heck - Free icons">
            <a:extLst>
              <a:ext uri="{FF2B5EF4-FFF2-40B4-BE49-F238E27FC236}">
                <a16:creationId xmlns:a16="http://schemas.microsoft.com/office/drawing/2014/main" id="{BF8F1ECC-1D4B-43B0-8257-B448D8845E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638" y="4113418"/>
            <a:ext cx="413951" cy="41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Check - Free icons">
            <a:extLst>
              <a:ext uri="{FF2B5EF4-FFF2-40B4-BE49-F238E27FC236}">
                <a16:creationId xmlns:a16="http://schemas.microsoft.com/office/drawing/2014/main" id="{88C4422F-DD8D-446A-9585-3FF01291BE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639" y="5854918"/>
            <a:ext cx="413951" cy="413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5979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/>
              <a:t>Contributions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2482446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>
                <a:solidFill>
                  <a:srgbClr val="1CA9E1"/>
                </a:solidFill>
              </a:rPr>
              <a:t>Contributions</a:t>
            </a:r>
            <a:endParaRPr lang="nl-BE" b="1" dirty="0">
              <a:solidFill>
                <a:srgbClr val="1CA9E1"/>
              </a:solidFill>
            </a:endParaRPr>
          </a:p>
        </p:txBody>
      </p:sp>
      <p:pic>
        <p:nvPicPr>
          <p:cNvPr id="1026" name="Picture 2" descr="Being a Contribution in the Dance Learning Process — Ballroom Dance Chicago">
            <a:extLst>
              <a:ext uri="{FF2B5EF4-FFF2-40B4-BE49-F238E27FC236}">
                <a16:creationId xmlns:a16="http://schemas.microsoft.com/office/drawing/2014/main" id="{F04A359E-6011-46AF-B985-FD5CC1729D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579" y="5297769"/>
            <a:ext cx="3856421" cy="1509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40B3C0A-989B-43A6-8BBE-40FC47B8BD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3275"/>
            <a:ext cx="10515600" cy="4351338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Introduction</a:t>
            </a:r>
            <a:r>
              <a:rPr lang="nl-BE" dirty="0"/>
              <a:t> of “</a:t>
            </a:r>
            <a:r>
              <a:rPr lang="nl-BE" dirty="0" err="1"/>
              <a:t>affective</a:t>
            </a:r>
            <a:r>
              <a:rPr lang="nl-BE" dirty="0"/>
              <a:t> commitment </a:t>
            </a:r>
            <a:r>
              <a:rPr lang="nl-BE" dirty="0" err="1"/>
              <a:t>separation</a:t>
            </a:r>
            <a:r>
              <a:rPr lang="nl-BE" dirty="0"/>
              <a:t>”</a:t>
            </a:r>
            <a:br>
              <a:rPr lang="nl-BE" dirty="0"/>
            </a:br>
            <a:r>
              <a:rPr lang="nl-BE" dirty="0">
                <a:sym typeface="Wingdings" panose="05000000000000000000" pitchFamily="2" charset="2"/>
              </a:rPr>
              <a:t> new </a:t>
            </a:r>
            <a:r>
              <a:rPr lang="nl-BE" dirty="0" err="1">
                <a:sym typeface="Wingdings" panose="05000000000000000000" pitchFamily="2" charset="2"/>
              </a:rPr>
              <a:t>manifestation</a:t>
            </a:r>
            <a:r>
              <a:rPr lang="nl-BE" dirty="0">
                <a:sym typeface="Wingdings" panose="05000000000000000000" pitchFamily="2" charset="2"/>
              </a:rPr>
              <a:t> of TMT </a:t>
            </a:r>
            <a:r>
              <a:rPr lang="nl-BE" dirty="0" err="1">
                <a:sym typeface="Wingdings" panose="05000000000000000000" pitchFamily="2" charset="2"/>
              </a:rPr>
              <a:t>diversity</a:t>
            </a:r>
            <a:endParaRPr lang="nl-BE" dirty="0">
              <a:sym typeface="Wingdings" panose="05000000000000000000" pitchFamily="2" charset="2"/>
            </a:endParaRP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>
                <a:sym typeface="Wingdings" panose="05000000000000000000" pitchFamily="2" charset="2"/>
              </a:rPr>
              <a:t>Collective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psychological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ownership</a:t>
            </a:r>
            <a:r>
              <a:rPr lang="nl-BE" dirty="0">
                <a:sym typeface="Wingdings" panose="05000000000000000000" pitchFamily="2" charset="2"/>
              </a:rPr>
              <a:t> as mediator 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 black-box </a:t>
            </a:r>
            <a:r>
              <a:rPr lang="nl-BE" dirty="0" err="1">
                <a:sym typeface="Wingdings" panose="05000000000000000000" pitchFamily="2" charset="2"/>
              </a:rPr>
              <a:t>between</a:t>
            </a:r>
            <a:r>
              <a:rPr lang="nl-BE" dirty="0">
                <a:sym typeface="Wingdings" panose="05000000000000000000" pitchFamily="2" charset="2"/>
              </a:rPr>
              <a:t> TMT </a:t>
            </a:r>
            <a:r>
              <a:rPr lang="nl-BE" dirty="0" err="1">
                <a:sym typeface="Wingdings" panose="05000000000000000000" pitchFamily="2" charset="2"/>
              </a:rPr>
              <a:t>diversity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and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outcomes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 </a:t>
            </a:r>
            <a:r>
              <a:rPr lang="nl-BE" dirty="0" err="1">
                <a:sym typeface="Wingdings" panose="05000000000000000000" pitchFamily="2" charset="2"/>
              </a:rPr>
              <a:t>underexposed</a:t>
            </a:r>
            <a:r>
              <a:rPr lang="nl-BE" dirty="0">
                <a:sym typeface="Wingdings" panose="05000000000000000000" pitchFamily="2" charset="2"/>
              </a:rPr>
              <a:t> in family </a:t>
            </a:r>
            <a:r>
              <a:rPr lang="nl-BE" dirty="0" err="1">
                <a:sym typeface="Wingdings" panose="05000000000000000000" pitchFamily="2" charset="2"/>
              </a:rPr>
              <a:t>firm</a:t>
            </a:r>
            <a:r>
              <a:rPr lang="nl-BE" dirty="0">
                <a:sym typeface="Wingdings" panose="05000000000000000000" pitchFamily="2" charset="2"/>
              </a:rPr>
              <a:t> context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>
                <a:sym typeface="Wingdings" panose="05000000000000000000" pitchFamily="2" charset="2"/>
              </a:rPr>
              <a:t>Family </a:t>
            </a:r>
            <a:r>
              <a:rPr lang="nl-BE" dirty="0" err="1">
                <a:sym typeface="Wingdings" panose="05000000000000000000" pitchFamily="2" charset="2"/>
              </a:rPr>
              <a:t>firm</a:t>
            </a:r>
            <a:r>
              <a:rPr lang="nl-BE" dirty="0">
                <a:sym typeface="Wingdings" panose="05000000000000000000" pitchFamily="2" charset="2"/>
              </a:rPr>
              <a:t> context: focus on family </a:t>
            </a:r>
            <a:r>
              <a:rPr lang="nl-BE" i="1" dirty="0">
                <a:sym typeface="Wingdings" panose="05000000000000000000" pitchFamily="2" charset="2"/>
              </a:rPr>
              <a:t>or</a:t>
            </a:r>
            <a:r>
              <a:rPr lang="nl-BE" dirty="0">
                <a:sym typeface="Wingdings" panose="05000000000000000000" pitchFamily="2" charset="2"/>
              </a:rPr>
              <a:t> non-family members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 </a:t>
            </a:r>
            <a:r>
              <a:rPr lang="nl-BE" dirty="0" err="1">
                <a:sym typeface="Wingdings" panose="05000000000000000000" pitchFamily="2" charset="2"/>
              </a:rPr>
              <a:t>this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nl-BE" dirty="0" err="1">
                <a:sym typeface="Wingdings" panose="05000000000000000000" pitchFamily="2" charset="2"/>
              </a:rPr>
              <a:t>study</a:t>
            </a:r>
            <a:r>
              <a:rPr lang="nl-BE" dirty="0">
                <a:sym typeface="Wingdings" panose="05000000000000000000" pitchFamily="2" charset="2"/>
              </a:rPr>
              <a:t>: shared </a:t>
            </a:r>
            <a:r>
              <a:rPr lang="nl-BE" dirty="0" err="1">
                <a:sym typeface="Wingdings" panose="05000000000000000000" pitchFamily="2" charset="2"/>
              </a:rPr>
              <a:t>responsibility</a:t>
            </a:r>
            <a:r>
              <a:rPr lang="nl-BE" dirty="0">
                <a:sym typeface="Wingdings" panose="05000000000000000000" pitchFamily="2" charset="2"/>
              </a:rPr>
              <a:t> of family </a:t>
            </a:r>
            <a:r>
              <a:rPr lang="nl-BE" i="1" dirty="0" err="1">
                <a:sym typeface="Wingdings" panose="05000000000000000000" pitchFamily="2" charset="2"/>
              </a:rPr>
              <a:t>and</a:t>
            </a:r>
            <a:r>
              <a:rPr lang="nl-BE" i="1" dirty="0">
                <a:sym typeface="Wingdings" panose="05000000000000000000" pitchFamily="2" charset="2"/>
              </a:rPr>
              <a:t> </a:t>
            </a:r>
            <a:r>
              <a:rPr lang="nl-BE" dirty="0">
                <a:sym typeface="Wingdings" panose="05000000000000000000" pitchFamily="2" charset="2"/>
              </a:rPr>
              <a:t>non-family members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nl-BE" dirty="0">
              <a:sym typeface="Wingdings" panose="05000000000000000000" pitchFamily="2" charset="2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196217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1796" y="2686500"/>
            <a:ext cx="7687251" cy="1125783"/>
          </a:xfrm>
        </p:spPr>
        <p:txBody>
          <a:bodyPr>
            <a:noAutofit/>
          </a:bodyPr>
          <a:lstStyle/>
          <a:p>
            <a:r>
              <a:rPr lang="nl-BE" dirty="0" err="1"/>
              <a:t>Thank</a:t>
            </a:r>
            <a:r>
              <a:rPr lang="nl-BE" dirty="0"/>
              <a:t> </a:t>
            </a:r>
            <a:r>
              <a:rPr lang="nl-BE" dirty="0" err="1"/>
              <a:t>you</a:t>
            </a:r>
            <a:r>
              <a:rPr lang="nl-BE" dirty="0"/>
              <a:t>! </a:t>
            </a:r>
            <a:br>
              <a:rPr lang="nl-BE" dirty="0"/>
            </a:br>
            <a:endParaRPr lang="nl-BE" dirty="0"/>
          </a:p>
        </p:txBody>
      </p:sp>
      <p:pic>
        <p:nvPicPr>
          <p:cNvPr id="1026" name="Picture 2" descr="Question Mark icons | Canva">
            <a:extLst>
              <a:ext uri="{FF2B5EF4-FFF2-40B4-BE49-F238E27FC236}">
                <a16:creationId xmlns:a16="http://schemas.microsoft.com/office/drawing/2014/main" id="{C54B8180-E690-43E8-B5F9-C7A69747FD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3607" y="3643849"/>
            <a:ext cx="2923628" cy="2764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6713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>
                <a:solidFill>
                  <a:srgbClr val="1CA9E1"/>
                </a:solidFill>
              </a:rPr>
              <a:t>Research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Affective</a:t>
            </a:r>
            <a:r>
              <a:rPr lang="nl-BE" dirty="0"/>
              <a:t> </a:t>
            </a:r>
            <a:r>
              <a:rPr lang="nl-BE" dirty="0" err="1"/>
              <a:t>organizational</a:t>
            </a:r>
            <a:r>
              <a:rPr lang="nl-BE" dirty="0"/>
              <a:t> commitment = </a:t>
            </a:r>
            <a:r>
              <a:rPr lang="nl-BE" i="1" dirty="0"/>
              <a:t>“</a:t>
            </a:r>
            <a:r>
              <a:rPr lang="nl-BE" i="1" dirty="0" err="1"/>
              <a:t>the</a:t>
            </a:r>
            <a:r>
              <a:rPr lang="nl-BE" i="1" dirty="0"/>
              <a:t> </a:t>
            </a:r>
            <a:r>
              <a:rPr lang="nl-BE" i="1" dirty="0" err="1"/>
              <a:t>affective</a:t>
            </a:r>
            <a:r>
              <a:rPr lang="nl-BE" i="1" dirty="0"/>
              <a:t> or </a:t>
            </a:r>
            <a:r>
              <a:rPr lang="nl-BE" i="1" dirty="0" err="1"/>
              <a:t>emotional</a:t>
            </a:r>
            <a:r>
              <a:rPr lang="nl-BE" i="1" dirty="0"/>
              <a:t> attachment </a:t>
            </a:r>
            <a:r>
              <a:rPr lang="nl-BE" i="1" dirty="0" err="1"/>
              <a:t>to</a:t>
            </a:r>
            <a:r>
              <a:rPr lang="nl-BE" i="1" dirty="0"/>
              <a:t> </a:t>
            </a:r>
            <a:r>
              <a:rPr lang="nl-BE" i="1" dirty="0" err="1"/>
              <a:t>the</a:t>
            </a:r>
            <a:r>
              <a:rPr lang="nl-BE" i="1" dirty="0"/>
              <a:t> </a:t>
            </a:r>
            <a:r>
              <a:rPr lang="nl-BE" i="1" dirty="0" err="1"/>
              <a:t>organization</a:t>
            </a:r>
            <a:r>
              <a:rPr lang="nl-BE" i="1" dirty="0"/>
              <a:t>,</a:t>
            </a:r>
            <a:r>
              <a:rPr lang="en-US" i="1" dirty="0"/>
              <a:t> such that the strongly committed individual identifies with, is involved in, and enjoys membership in the organization”</a:t>
            </a:r>
            <a:r>
              <a:rPr lang="nl-BE" i="1" dirty="0"/>
              <a:t>  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Positive</a:t>
            </a:r>
            <a:r>
              <a:rPr lang="nl-BE" dirty="0"/>
              <a:t> </a:t>
            </a:r>
            <a:r>
              <a:rPr lang="nl-BE" dirty="0" err="1"/>
              <a:t>outcomes</a:t>
            </a:r>
            <a:r>
              <a:rPr lang="nl-BE" dirty="0"/>
              <a:t> (e.g., </a:t>
            </a:r>
            <a:r>
              <a:rPr lang="nl-BE" dirty="0" err="1"/>
              <a:t>better</a:t>
            </a:r>
            <a:r>
              <a:rPr lang="nl-BE" dirty="0"/>
              <a:t> job performance, </a:t>
            </a:r>
            <a:r>
              <a:rPr lang="nl-BE" dirty="0" err="1"/>
              <a:t>lower</a:t>
            </a:r>
            <a:r>
              <a:rPr lang="nl-BE" dirty="0"/>
              <a:t> </a:t>
            </a:r>
            <a:r>
              <a:rPr lang="nl-BE" dirty="0" err="1"/>
              <a:t>absenteeism</a:t>
            </a:r>
            <a:r>
              <a:rPr lang="nl-BE" dirty="0"/>
              <a:t>)</a:t>
            </a:r>
          </a:p>
          <a:p>
            <a:pPr algn="l"/>
            <a:r>
              <a:rPr lang="nl-BE" dirty="0">
                <a:sym typeface="Wingdings" panose="05000000000000000000" pitchFamily="2" charset="2"/>
              </a:rPr>
              <a:t> Important </a:t>
            </a:r>
            <a:r>
              <a:rPr lang="nl-BE" dirty="0" err="1">
                <a:sym typeface="Wingdings" panose="05000000000000000000" pitchFamily="2" charset="2"/>
              </a:rPr>
              <a:t>for</a:t>
            </a:r>
            <a:r>
              <a:rPr lang="nl-BE" dirty="0">
                <a:sym typeface="Wingdings" panose="05000000000000000000" pitchFamily="2" charset="2"/>
              </a:rPr>
              <a:t> top managers </a:t>
            </a:r>
            <a:br>
              <a:rPr lang="nl-BE" dirty="0">
                <a:sym typeface="Wingdings" panose="05000000000000000000" pitchFamily="2" charset="2"/>
              </a:rPr>
            </a:br>
            <a:r>
              <a:rPr lang="nl-BE" dirty="0">
                <a:sym typeface="Wingdings" panose="05000000000000000000" pitchFamily="2" charset="2"/>
              </a:rPr>
              <a:t>(dominant </a:t>
            </a:r>
            <a:r>
              <a:rPr lang="nl-BE" dirty="0" err="1">
                <a:sym typeface="Wingdings" panose="05000000000000000000" pitchFamily="2" charset="2"/>
              </a:rPr>
              <a:t>decision</a:t>
            </a:r>
            <a:r>
              <a:rPr lang="nl-BE" dirty="0">
                <a:sym typeface="Wingdings" panose="05000000000000000000" pitchFamily="2" charset="2"/>
              </a:rPr>
              <a:t>-making </a:t>
            </a:r>
            <a:r>
              <a:rPr lang="nl-BE" dirty="0" err="1">
                <a:sym typeface="Wingdings" panose="05000000000000000000" pitchFamily="2" charset="2"/>
              </a:rPr>
              <a:t>entity</a:t>
            </a:r>
            <a:r>
              <a:rPr lang="nl-BE" dirty="0">
                <a:sym typeface="Wingdings" panose="05000000000000000000" pitchFamily="2" charset="2"/>
              </a:rPr>
              <a:t>)</a:t>
            </a:r>
            <a:endParaRPr lang="nl-BE" dirty="0"/>
          </a:p>
        </p:txBody>
      </p:sp>
      <p:pic>
        <p:nvPicPr>
          <p:cNvPr id="1026" name="Picture 2" descr="Commitment Icons - Free SVG &amp; PNG Commitment Images - Noun Project">
            <a:extLst>
              <a:ext uri="{FF2B5EF4-FFF2-40B4-BE49-F238E27FC236}">
                <a16:creationId xmlns:a16="http://schemas.microsoft.com/office/drawing/2014/main" id="{0D9CD4B0-F219-44F9-AE75-5DA7A18EBC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7325" y="4664071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441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>
                <a:solidFill>
                  <a:srgbClr val="1CA9E1"/>
                </a:solidFill>
              </a:rPr>
              <a:t>Research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BUT: </a:t>
            </a:r>
            <a:r>
              <a:rPr lang="nl-BE" dirty="0" err="1"/>
              <a:t>not</a:t>
            </a:r>
            <a:r>
              <a:rPr lang="nl-BE" dirty="0"/>
              <a:t> </a:t>
            </a:r>
            <a:r>
              <a:rPr lang="nl-BE" dirty="0" err="1"/>
              <a:t>every</a:t>
            </a:r>
            <a:r>
              <a:rPr lang="nl-BE" dirty="0"/>
              <a:t> manager </a:t>
            </a:r>
            <a:r>
              <a:rPr lang="nl-BE" dirty="0" err="1"/>
              <a:t>within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same</a:t>
            </a:r>
            <a:r>
              <a:rPr lang="nl-BE" dirty="0"/>
              <a:t> team </a:t>
            </a:r>
            <a:r>
              <a:rPr lang="nl-BE" dirty="0" err="1"/>
              <a:t>will</a:t>
            </a:r>
            <a:r>
              <a:rPr lang="nl-BE" dirty="0"/>
              <a:t> </a:t>
            </a:r>
            <a:r>
              <a:rPr lang="nl-BE" dirty="0" err="1"/>
              <a:t>experience</a:t>
            </a:r>
            <a:r>
              <a:rPr lang="nl-BE" dirty="0"/>
              <a:t>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same</a:t>
            </a:r>
            <a:r>
              <a:rPr lang="nl-BE" dirty="0"/>
              <a:t> levels of </a:t>
            </a:r>
            <a:r>
              <a:rPr lang="nl-BE" dirty="0" err="1"/>
              <a:t>affective</a:t>
            </a:r>
            <a:r>
              <a:rPr lang="nl-BE" dirty="0"/>
              <a:t> commitment!</a:t>
            </a:r>
          </a:p>
          <a:p>
            <a:pPr algn="l"/>
            <a:endParaRPr lang="nl-BE" dirty="0"/>
          </a:p>
          <a:p>
            <a:pPr algn="l"/>
            <a:endParaRPr lang="nl-BE" dirty="0"/>
          </a:p>
          <a:p>
            <a:r>
              <a:rPr lang="nl-BE" dirty="0" err="1"/>
              <a:t>Introduction</a:t>
            </a:r>
            <a:r>
              <a:rPr lang="nl-BE" dirty="0"/>
              <a:t> of new concept: </a:t>
            </a:r>
            <a:br>
              <a:rPr lang="nl-BE" dirty="0"/>
            </a:br>
            <a:r>
              <a:rPr lang="nl-BE" b="1" dirty="0" err="1"/>
              <a:t>affective</a:t>
            </a:r>
            <a:r>
              <a:rPr lang="nl-BE" b="1" dirty="0"/>
              <a:t> commitment </a:t>
            </a:r>
            <a:r>
              <a:rPr lang="nl-BE" b="1" dirty="0" err="1"/>
              <a:t>separation</a:t>
            </a:r>
            <a:endParaRPr lang="nl-BE" b="1" dirty="0"/>
          </a:p>
          <a:p>
            <a:pPr algn="l"/>
            <a:endParaRPr lang="nl-BE" dirty="0"/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56ED98EB-9A2C-4250-976D-26E4C780066E}"/>
              </a:ext>
            </a:extLst>
          </p:cNvPr>
          <p:cNvSpPr/>
          <p:nvPr/>
        </p:nvSpPr>
        <p:spPr>
          <a:xfrm>
            <a:off x="-209550" y="3819525"/>
            <a:ext cx="45719" cy="457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E11DC2F1-EAF5-40A3-90A2-C162D0027B29}"/>
              </a:ext>
            </a:extLst>
          </p:cNvPr>
          <p:cNvSpPr/>
          <p:nvPr/>
        </p:nvSpPr>
        <p:spPr>
          <a:xfrm>
            <a:off x="5486400" y="3277394"/>
            <a:ext cx="466725" cy="723900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pic>
        <p:nvPicPr>
          <p:cNvPr id="2050" name="Picture 2" descr="Separation - Free people icons">
            <a:extLst>
              <a:ext uri="{FF2B5EF4-FFF2-40B4-BE49-F238E27FC236}">
                <a16:creationId xmlns:a16="http://schemas.microsoft.com/office/drawing/2014/main" id="{4C334B8E-ED70-4833-AE7B-444F766D1F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0800" y="5295899"/>
            <a:ext cx="134302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4070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>
                <a:solidFill>
                  <a:srgbClr val="1CA9E1"/>
                </a:solidFill>
              </a:rPr>
              <a:t>Research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2587"/>
            <a:ext cx="10515600" cy="4351338"/>
          </a:xfrm>
        </p:spPr>
        <p:txBody>
          <a:bodyPr/>
          <a:lstStyle/>
          <a:p>
            <a:r>
              <a:rPr lang="nl-BE" b="1" dirty="0">
                <a:solidFill>
                  <a:srgbClr val="1CA9E1"/>
                </a:solidFill>
              </a:rPr>
              <a:t>How does </a:t>
            </a:r>
            <a:r>
              <a:rPr lang="nl-BE" b="1" dirty="0" err="1">
                <a:solidFill>
                  <a:srgbClr val="1CA9E1"/>
                </a:solidFill>
              </a:rPr>
              <a:t>affective</a:t>
            </a:r>
            <a:r>
              <a:rPr lang="nl-BE" b="1" dirty="0">
                <a:solidFill>
                  <a:srgbClr val="1CA9E1"/>
                </a:solidFill>
              </a:rPr>
              <a:t> commitment </a:t>
            </a:r>
            <a:r>
              <a:rPr lang="nl-BE" b="1" dirty="0" err="1">
                <a:solidFill>
                  <a:srgbClr val="1CA9E1"/>
                </a:solidFill>
              </a:rPr>
              <a:t>separation</a:t>
            </a:r>
            <a:r>
              <a:rPr lang="nl-BE" b="1" dirty="0">
                <a:solidFill>
                  <a:srgbClr val="1CA9E1"/>
                </a:solidFill>
              </a:rPr>
              <a:t> impact </a:t>
            </a:r>
            <a:r>
              <a:rPr lang="nl-BE" b="1" dirty="0" err="1">
                <a:solidFill>
                  <a:srgbClr val="1CA9E1"/>
                </a:solidFill>
              </a:rPr>
              <a:t>the</a:t>
            </a:r>
            <a:r>
              <a:rPr lang="nl-BE" b="1" dirty="0">
                <a:solidFill>
                  <a:srgbClr val="1CA9E1"/>
                </a:solidFill>
              </a:rPr>
              <a:t> </a:t>
            </a:r>
            <a:r>
              <a:rPr lang="nl-BE" b="1" dirty="0" err="1">
                <a:solidFill>
                  <a:srgbClr val="1CA9E1"/>
                </a:solidFill>
              </a:rPr>
              <a:t>decision</a:t>
            </a:r>
            <a:r>
              <a:rPr lang="nl-BE" b="1" dirty="0">
                <a:solidFill>
                  <a:srgbClr val="1CA9E1"/>
                </a:solidFill>
              </a:rPr>
              <a:t>-making </a:t>
            </a:r>
            <a:r>
              <a:rPr lang="nl-BE" b="1" dirty="0" err="1">
                <a:solidFill>
                  <a:srgbClr val="1CA9E1"/>
                </a:solidFill>
              </a:rPr>
              <a:t>quality</a:t>
            </a:r>
            <a:r>
              <a:rPr lang="nl-BE" b="1" dirty="0">
                <a:solidFill>
                  <a:srgbClr val="1CA9E1"/>
                </a:solidFill>
              </a:rPr>
              <a:t> of a family </a:t>
            </a:r>
            <a:r>
              <a:rPr lang="nl-BE" b="1" dirty="0" err="1">
                <a:solidFill>
                  <a:srgbClr val="1CA9E1"/>
                </a:solidFill>
              </a:rPr>
              <a:t>firm</a:t>
            </a:r>
            <a:r>
              <a:rPr lang="nl-BE" b="1" dirty="0">
                <a:solidFill>
                  <a:srgbClr val="1CA9E1"/>
                </a:solidFill>
              </a:rPr>
              <a:t> TMT</a:t>
            </a:r>
          </a:p>
          <a:p>
            <a:endParaRPr lang="nl-BE" b="1" dirty="0">
              <a:solidFill>
                <a:srgbClr val="1CA9E1"/>
              </a:solidFill>
            </a:endParaRPr>
          </a:p>
        </p:txBody>
      </p:sp>
      <p:pic>
        <p:nvPicPr>
          <p:cNvPr id="1028" name="Picture 4" descr="Download Free Question mark Basic Rounded Lineal icon Icons in PNG &amp; SVG">
            <a:extLst>
              <a:ext uri="{FF2B5EF4-FFF2-40B4-BE49-F238E27FC236}">
                <a16:creationId xmlns:a16="http://schemas.microsoft.com/office/drawing/2014/main" id="{A7283FEE-2C22-4046-B0DB-F40756011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2919" y="4244545"/>
            <a:ext cx="906162" cy="906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7590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Hypotheses</a:t>
            </a:r>
          </a:p>
        </p:txBody>
      </p:sp>
    </p:spTree>
    <p:extLst>
      <p:ext uri="{BB962C8B-B14F-4D97-AF65-F5344CB8AC3E}">
        <p14:creationId xmlns:p14="http://schemas.microsoft.com/office/powerpoint/2010/main" val="1933365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 err="1">
                <a:solidFill>
                  <a:srgbClr val="1CA9E1"/>
                </a:solidFill>
              </a:rPr>
              <a:t>Affective</a:t>
            </a:r>
            <a:r>
              <a:rPr lang="nl-BE" b="1" dirty="0">
                <a:solidFill>
                  <a:srgbClr val="1CA9E1"/>
                </a:solidFill>
              </a:rPr>
              <a:t> commitment </a:t>
            </a:r>
            <a:r>
              <a:rPr lang="nl-BE" b="1" dirty="0" err="1">
                <a:solidFill>
                  <a:srgbClr val="1CA9E1"/>
                </a:solidFill>
              </a:rPr>
              <a:t>separation</a:t>
            </a:r>
            <a:endParaRPr lang="nl-BE" b="1" dirty="0">
              <a:solidFill>
                <a:srgbClr val="1CA9E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Diversity</a:t>
            </a:r>
            <a:r>
              <a:rPr lang="nl-BE" dirty="0"/>
              <a:t> </a:t>
            </a:r>
            <a:r>
              <a:rPr lang="nl-BE" dirty="0" err="1"/>
              <a:t>framework</a:t>
            </a:r>
            <a:r>
              <a:rPr lang="nl-BE" dirty="0"/>
              <a:t> of </a:t>
            </a:r>
            <a:r>
              <a:rPr lang="nl-BE" dirty="0" err="1"/>
              <a:t>Harison</a:t>
            </a:r>
            <a:r>
              <a:rPr lang="nl-BE" dirty="0"/>
              <a:t> &amp; Klein (2007)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Separation</a:t>
            </a:r>
            <a:r>
              <a:rPr lang="nl-BE" dirty="0"/>
              <a:t> = </a:t>
            </a:r>
            <a:r>
              <a:rPr lang="nl-BE" i="1" dirty="0"/>
              <a:t>a (</a:t>
            </a:r>
            <a:r>
              <a:rPr lang="nl-BE" i="1" dirty="0" err="1"/>
              <a:t>horizontal</a:t>
            </a:r>
            <a:r>
              <a:rPr lang="nl-BE" i="1" dirty="0"/>
              <a:t>) </a:t>
            </a:r>
            <a:r>
              <a:rPr lang="nl-BE" i="1" dirty="0" err="1"/>
              <a:t>distribution</a:t>
            </a:r>
            <a:r>
              <a:rPr lang="nl-BE" i="1" dirty="0"/>
              <a:t> of </a:t>
            </a:r>
            <a:r>
              <a:rPr lang="nl-BE" i="1" dirty="0" err="1"/>
              <a:t>where</a:t>
            </a:r>
            <a:r>
              <a:rPr lang="nl-BE" i="1" dirty="0"/>
              <a:t> </a:t>
            </a:r>
            <a:r>
              <a:rPr lang="en-GB" i="1" dirty="0">
                <a:effectLst/>
                <a:ea typeface="Calibri" panose="020F0502020204030204" pitchFamily="34" charset="0"/>
              </a:rPr>
              <a:t>members stand on a value, belief, attitude, or orientation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GB" dirty="0">
                <a:ea typeface="Calibri" panose="020F0502020204030204" pitchFamily="34" charset="0"/>
              </a:rPr>
              <a:t>A</a:t>
            </a:r>
            <a:r>
              <a:rPr lang="en-GB" dirty="0">
                <a:effectLst/>
                <a:ea typeface="Calibri" panose="020F0502020204030204" pitchFamily="34" charset="0"/>
              </a:rPr>
              <a:t>ffective commitment separation </a:t>
            </a:r>
            <a:r>
              <a:rPr lang="en-GB" dirty="0">
                <a:ea typeface="Calibri" panose="020F0502020204030204" pitchFamily="34" charset="0"/>
                <a:sym typeface="Wingdings" panose="05000000000000000000" pitchFamily="2" charset="2"/>
              </a:rPr>
              <a:t>= </a:t>
            </a:r>
            <a:r>
              <a:rPr lang="en-GB" dirty="0">
                <a:effectLst/>
                <a:ea typeface="Calibri" panose="020F0502020204030204" pitchFamily="34" charset="0"/>
              </a:rPr>
              <a:t>intra-team differences regarding the attitude of feeling emotionally connected to the firm and “really wanting to stay within the firm”  </a:t>
            </a:r>
          </a:p>
          <a:p>
            <a:pPr algn="l"/>
            <a:r>
              <a:rPr lang="en-GB" dirty="0">
                <a:ea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GB" dirty="0">
                <a:ea typeface="Calibri" panose="020F0502020204030204" pitchFamily="34" charset="0"/>
              </a:rPr>
              <a:t>High degree = </a:t>
            </a:r>
            <a:r>
              <a:rPr lang="en-GB" dirty="0">
                <a:effectLst/>
                <a:ea typeface="Calibri" panose="020F0502020204030204" pitchFamily="34" charset="0"/>
              </a:rPr>
              <a:t>(very) high levels of affective commitment vs. (very) low levels of commitment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367111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>
                <a:solidFill>
                  <a:srgbClr val="1CA9E1"/>
                </a:solidFill>
              </a:rPr>
              <a:t>Impact on </a:t>
            </a:r>
            <a:r>
              <a:rPr lang="nl-BE" b="1" dirty="0" err="1">
                <a:solidFill>
                  <a:srgbClr val="1CA9E1"/>
                </a:solidFill>
              </a:rPr>
              <a:t>decision</a:t>
            </a:r>
            <a:r>
              <a:rPr lang="nl-BE" b="1" dirty="0">
                <a:solidFill>
                  <a:srgbClr val="1CA9E1"/>
                </a:solidFill>
              </a:rPr>
              <a:t>-making </a:t>
            </a:r>
            <a:r>
              <a:rPr lang="nl-BE" b="1" dirty="0" err="1">
                <a:solidFill>
                  <a:srgbClr val="1CA9E1"/>
                </a:solidFill>
              </a:rPr>
              <a:t>quality</a:t>
            </a:r>
            <a:endParaRPr lang="nl-BE" b="1" dirty="0">
              <a:solidFill>
                <a:srgbClr val="1CA9E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 err="1"/>
              <a:t>Decision</a:t>
            </a:r>
            <a:r>
              <a:rPr lang="nl-BE" dirty="0"/>
              <a:t>-making </a:t>
            </a:r>
            <a:r>
              <a:rPr lang="nl-BE" dirty="0" err="1"/>
              <a:t>quality</a:t>
            </a:r>
            <a:r>
              <a:rPr lang="nl-BE" dirty="0"/>
              <a:t> = </a:t>
            </a:r>
            <a:r>
              <a:rPr lang="nl-BE" i="1" dirty="0" err="1"/>
              <a:t>an</a:t>
            </a:r>
            <a:r>
              <a:rPr lang="nl-BE" i="1" dirty="0"/>
              <a:t> </a:t>
            </a:r>
            <a:r>
              <a:rPr lang="nl-BE" i="1" dirty="0" err="1"/>
              <a:t>indiciation</a:t>
            </a:r>
            <a:r>
              <a:rPr lang="nl-BE" i="1" dirty="0"/>
              <a:t> of </a:t>
            </a:r>
            <a:r>
              <a:rPr lang="nl-BE" i="1" dirty="0" err="1"/>
              <a:t>whether</a:t>
            </a:r>
            <a:r>
              <a:rPr lang="nl-BE" i="1" dirty="0"/>
              <a:t> </a:t>
            </a:r>
            <a:r>
              <a:rPr lang="nl-BE" i="1" dirty="0" err="1"/>
              <a:t>the</a:t>
            </a:r>
            <a:r>
              <a:rPr lang="nl-BE" i="1" dirty="0"/>
              <a:t> </a:t>
            </a:r>
            <a:r>
              <a:rPr lang="nl-BE" i="1" dirty="0" err="1"/>
              <a:t>decisions</a:t>
            </a:r>
            <a:r>
              <a:rPr lang="nl-BE" i="1" dirty="0"/>
              <a:t> made </a:t>
            </a:r>
            <a:r>
              <a:rPr lang="nl-BE" i="1" dirty="0" err="1"/>
              <a:t>were</a:t>
            </a:r>
            <a:r>
              <a:rPr lang="nl-BE" i="1" dirty="0"/>
              <a:t> </a:t>
            </a:r>
            <a:r>
              <a:rPr lang="nl-BE" i="1" dirty="0" err="1"/>
              <a:t>based</a:t>
            </a:r>
            <a:r>
              <a:rPr lang="nl-BE" i="1" dirty="0"/>
              <a:t> on accurate </a:t>
            </a:r>
            <a:r>
              <a:rPr lang="nl-BE" i="1" dirty="0" err="1"/>
              <a:t>argumentation</a:t>
            </a:r>
            <a:r>
              <a:rPr lang="nl-BE" i="1" dirty="0"/>
              <a:t> </a:t>
            </a:r>
            <a:r>
              <a:rPr lang="nl-BE" i="1" dirty="0" err="1"/>
              <a:t>and</a:t>
            </a:r>
            <a:r>
              <a:rPr lang="nl-BE" i="1" dirty="0"/>
              <a:t> </a:t>
            </a:r>
            <a:r>
              <a:rPr lang="nl-BE" i="1" dirty="0" err="1"/>
              <a:t>the</a:t>
            </a:r>
            <a:r>
              <a:rPr lang="nl-BE" i="1" dirty="0"/>
              <a:t> best </a:t>
            </a:r>
            <a:r>
              <a:rPr lang="nl-BE" i="1" dirty="0" err="1"/>
              <a:t>accessible</a:t>
            </a:r>
            <a:r>
              <a:rPr lang="nl-BE" i="1" dirty="0"/>
              <a:t> information </a:t>
            </a:r>
            <a:r>
              <a:rPr lang="nl-BE" i="1" dirty="0" err="1"/>
              <a:t>possible</a:t>
            </a:r>
            <a:r>
              <a:rPr lang="nl-BE" i="1" dirty="0"/>
              <a:t>, </a:t>
            </a:r>
            <a:r>
              <a:rPr lang="nl-BE" i="1" dirty="0" err="1"/>
              <a:t>and</a:t>
            </a:r>
            <a:r>
              <a:rPr lang="nl-BE" i="1" dirty="0"/>
              <a:t> fit </a:t>
            </a:r>
            <a:r>
              <a:rPr lang="nl-BE" i="1" dirty="0" err="1"/>
              <a:t>the</a:t>
            </a:r>
            <a:r>
              <a:rPr lang="nl-BE" i="1" dirty="0"/>
              <a:t> </a:t>
            </a:r>
            <a:r>
              <a:rPr lang="nl-BE" i="1" dirty="0" err="1"/>
              <a:t>organization’s</a:t>
            </a:r>
            <a:r>
              <a:rPr lang="nl-BE" i="1" dirty="0"/>
              <a:t> goals 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algn="l"/>
            <a:r>
              <a:rPr lang="nl-BE" dirty="0">
                <a:sym typeface="Wingdings" panose="05000000000000000000" pitchFamily="2" charset="2"/>
              </a:rPr>
              <a:t> </a:t>
            </a:r>
            <a:r>
              <a:rPr lang="nl-BE" dirty="0"/>
              <a:t>important TMT </a:t>
            </a:r>
            <a:r>
              <a:rPr lang="nl-BE" dirty="0" err="1"/>
              <a:t>outcome</a:t>
            </a:r>
            <a:r>
              <a:rPr lang="nl-BE" dirty="0"/>
              <a:t>, </a:t>
            </a:r>
            <a:r>
              <a:rPr lang="nl-BE" dirty="0" err="1"/>
              <a:t>critical</a:t>
            </a:r>
            <a:r>
              <a:rPr lang="nl-BE" dirty="0"/>
              <a:t> </a:t>
            </a:r>
            <a:r>
              <a:rPr lang="nl-BE" dirty="0" err="1"/>
              <a:t>for</a:t>
            </a:r>
            <a:r>
              <a:rPr lang="nl-BE" dirty="0"/>
              <a:t> (family) </a:t>
            </a:r>
            <a:r>
              <a:rPr lang="nl-BE" dirty="0" err="1"/>
              <a:t>firm’s</a:t>
            </a:r>
            <a:r>
              <a:rPr lang="nl-BE" dirty="0"/>
              <a:t> </a:t>
            </a:r>
            <a:r>
              <a:rPr lang="nl-BE" dirty="0" err="1"/>
              <a:t>success</a:t>
            </a:r>
            <a:endParaRPr lang="nl-BE" dirty="0"/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1195319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b="1" dirty="0">
                <a:solidFill>
                  <a:srgbClr val="1CA9E1"/>
                </a:solidFill>
              </a:rPr>
              <a:t>Impact on </a:t>
            </a:r>
            <a:r>
              <a:rPr lang="nl-BE" b="1" dirty="0" err="1">
                <a:solidFill>
                  <a:srgbClr val="1CA9E1"/>
                </a:solidFill>
              </a:rPr>
              <a:t>decision</a:t>
            </a:r>
            <a:r>
              <a:rPr lang="nl-BE" b="1" dirty="0">
                <a:solidFill>
                  <a:srgbClr val="1CA9E1"/>
                </a:solidFill>
              </a:rPr>
              <a:t>-making </a:t>
            </a:r>
            <a:r>
              <a:rPr lang="nl-BE" b="1" dirty="0" err="1">
                <a:solidFill>
                  <a:srgbClr val="1CA9E1"/>
                </a:solidFill>
              </a:rPr>
              <a:t>quality</a:t>
            </a:r>
            <a:endParaRPr lang="nl-BE" b="1" dirty="0">
              <a:solidFill>
                <a:srgbClr val="1CA9E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nl-BE" dirty="0"/>
              <a:t>High </a:t>
            </a:r>
            <a:r>
              <a:rPr lang="nl-BE" dirty="0" err="1"/>
              <a:t>separation</a:t>
            </a:r>
            <a:r>
              <a:rPr lang="nl-BE" dirty="0"/>
              <a:t> </a:t>
            </a:r>
            <a:r>
              <a:rPr lang="nl-BE" dirty="0" err="1"/>
              <a:t>within</a:t>
            </a:r>
            <a:r>
              <a:rPr lang="nl-BE" dirty="0"/>
              <a:t> TMT = </a:t>
            </a:r>
            <a:r>
              <a:rPr lang="nl-BE" dirty="0" err="1"/>
              <a:t>some</a:t>
            </a:r>
            <a:r>
              <a:rPr lang="nl-BE" dirty="0"/>
              <a:t> members </a:t>
            </a:r>
            <a:r>
              <a:rPr lang="nl-BE" dirty="0" err="1"/>
              <a:t>willing</a:t>
            </a:r>
            <a:r>
              <a:rPr lang="nl-BE" dirty="0"/>
              <a:t> </a:t>
            </a:r>
            <a:r>
              <a:rPr lang="nl-BE" dirty="0" err="1"/>
              <a:t>to</a:t>
            </a:r>
            <a:r>
              <a:rPr lang="nl-BE" dirty="0"/>
              <a:t> go “</a:t>
            </a:r>
            <a:r>
              <a:rPr lang="nl-BE" dirty="0" err="1"/>
              <a:t>the</a:t>
            </a:r>
            <a:r>
              <a:rPr lang="nl-BE" dirty="0"/>
              <a:t> extra </a:t>
            </a:r>
            <a:r>
              <a:rPr lang="nl-BE" dirty="0" err="1"/>
              <a:t>mile</a:t>
            </a:r>
            <a:r>
              <a:rPr lang="nl-BE" dirty="0"/>
              <a:t>”, </a:t>
            </a:r>
            <a:r>
              <a:rPr lang="nl-BE" dirty="0" err="1"/>
              <a:t>while</a:t>
            </a:r>
            <a:r>
              <a:rPr lang="nl-BE" dirty="0"/>
              <a:t> </a:t>
            </a:r>
            <a:r>
              <a:rPr lang="nl-BE" dirty="0" err="1"/>
              <a:t>others</a:t>
            </a:r>
            <a:r>
              <a:rPr lang="nl-BE" dirty="0"/>
              <a:t> are </a:t>
            </a:r>
            <a:r>
              <a:rPr lang="nl-BE" dirty="0" err="1"/>
              <a:t>barely</a:t>
            </a:r>
            <a:r>
              <a:rPr lang="nl-BE" dirty="0"/>
              <a:t> </a:t>
            </a:r>
            <a:r>
              <a:rPr lang="nl-BE" dirty="0" err="1"/>
              <a:t>committed</a:t>
            </a:r>
            <a:endParaRPr lang="nl-BE" dirty="0"/>
          </a:p>
          <a:p>
            <a:pPr algn="l"/>
            <a:r>
              <a:rPr lang="nl-BE" dirty="0">
                <a:sym typeface="Wingdings" panose="05000000000000000000" pitchFamily="2" charset="2"/>
              </a:rPr>
              <a:t> </a:t>
            </a:r>
            <a:r>
              <a:rPr lang="nl-BE" dirty="0" err="1">
                <a:sym typeface="Wingdings" panose="05000000000000000000" pitchFamily="2" charset="2"/>
              </a:rPr>
              <a:t>less</a:t>
            </a:r>
            <a:r>
              <a:rPr lang="nl-BE" dirty="0">
                <a:sym typeface="Wingdings" panose="05000000000000000000" pitchFamily="2" charset="2"/>
              </a:rPr>
              <a:t> </a:t>
            </a:r>
            <a:r>
              <a:rPr lang="en-GB" dirty="0">
                <a:effectLst/>
                <a:ea typeface="Calibri" panose="020F0502020204030204" pitchFamily="34" charset="0"/>
              </a:rPr>
              <a:t>cohesiveness, more interpersonal conflicts and distrust between team members, lower overall team performance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GB" dirty="0">
                <a:ea typeface="Calibri" panose="020F0502020204030204" pitchFamily="34" charset="0"/>
              </a:rPr>
              <a:t>O</a:t>
            </a:r>
            <a:r>
              <a:rPr lang="en-GB" dirty="0">
                <a:effectLst/>
                <a:ea typeface="Calibri" panose="020F0502020204030204" pitchFamily="34" charset="0"/>
              </a:rPr>
              <a:t>pposing views within the TMT </a:t>
            </a:r>
            <a:r>
              <a:rPr lang="en-GB" dirty="0">
                <a:effectLst/>
                <a:ea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GB" dirty="0">
                <a:effectLst/>
                <a:ea typeface="Calibri" panose="020F0502020204030204" pitchFamily="34" charset="0"/>
              </a:rPr>
              <a:t>impacts how its members </a:t>
            </a:r>
            <a:r>
              <a:rPr lang="en-GB" dirty="0" err="1">
                <a:effectLst/>
                <a:ea typeface="Calibri" panose="020F0502020204030204" pitchFamily="34" charset="0"/>
              </a:rPr>
              <a:t>analyze</a:t>
            </a:r>
            <a:r>
              <a:rPr lang="en-GB" dirty="0">
                <a:effectLst/>
                <a:ea typeface="Calibri" panose="020F0502020204030204" pitchFamily="34" charset="0"/>
              </a:rPr>
              <a:t>, view, and act upon decision situations</a:t>
            </a:r>
          </a:p>
          <a:p>
            <a:pPr algn="l"/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57437297"/>
      </p:ext>
    </p:extLst>
  </p:cSld>
  <p:clrMapOvr>
    <a:masterClrMapping/>
  </p:clrMapOvr>
</p:sld>
</file>

<file path=ppt/theme/theme1.xml><?xml version="1.0" encoding="utf-8"?>
<a:theme xmlns:a="http://schemas.openxmlformats.org/drawingml/2006/main" name="RCEF Template">
  <a:themeElements>
    <a:clrScheme name="New Uhasselt Colo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3E2E"/>
      </a:accent1>
      <a:accent2>
        <a:srgbClr val="00ACEE"/>
      </a:accent2>
      <a:accent3>
        <a:srgbClr val="A5A5A5"/>
      </a:accent3>
      <a:accent4>
        <a:srgbClr val="BFD537"/>
      </a:accent4>
      <a:accent5>
        <a:srgbClr val="F37E2A"/>
      </a:accent5>
      <a:accent6>
        <a:srgbClr val="9A3591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hasselt Template Gert Janssenswillen.potx" id="{9F5BA06A-DEEB-44E8-B56E-CC3720A29BB8}" vid="{E16BF2ED-1ECB-42F1-B0E9-60F6C7951C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Uhasselt Template Gert Janssenswillen (1)</Template>
  <TotalTime>0</TotalTime>
  <Words>791</Words>
  <Application>Microsoft Office PowerPoint</Application>
  <PresentationFormat>Widescreen</PresentationFormat>
  <Paragraphs>84</Paragraphs>
  <Slides>24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Gothic</vt:lpstr>
      <vt:lpstr>Times New Roman</vt:lpstr>
      <vt:lpstr>Wingdings</vt:lpstr>
      <vt:lpstr>RCEF Template</vt:lpstr>
      <vt:lpstr>The impact of “affective commitment separation” on the decision-making quality of family firm top management teams: the mediating role of collective psychological ownership</vt:lpstr>
      <vt:lpstr>Introduction</vt:lpstr>
      <vt:lpstr>Research question</vt:lpstr>
      <vt:lpstr>Research question</vt:lpstr>
      <vt:lpstr>Research question</vt:lpstr>
      <vt:lpstr>Hypotheses</vt:lpstr>
      <vt:lpstr>Affective commitment separation</vt:lpstr>
      <vt:lpstr>Impact on decision-making quality</vt:lpstr>
      <vt:lpstr>Impact on decision-making quality</vt:lpstr>
      <vt:lpstr>Hypothesis 1: A negative relationship exists between affective commitment separation and decision-making quality in family firm TMTs</vt:lpstr>
      <vt:lpstr>Collective psychological ownership</vt:lpstr>
      <vt:lpstr>Collective psychological ownership</vt:lpstr>
      <vt:lpstr>Hypothesis 2: A negative relationship exists between affective commitment separation and collective psychological ownership in family firm TMTs</vt:lpstr>
      <vt:lpstr>Collective psychological ownership</vt:lpstr>
      <vt:lpstr>Hypothesis 3: A positive relationship exists between collective psychological ownership and decision-making quality in family firm TMTs</vt:lpstr>
      <vt:lpstr>Research model </vt:lpstr>
      <vt:lpstr>Methodology</vt:lpstr>
      <vt:lpstr>Sample</vt:lpstr>
      <vt:lpstr>Measures</vt:lpstr>
      <vt:lpstr>Results</vt:lpstr>
      <vt:lpstr>Results</vt:lpstr>
      <vt:lpstr>Contributions</vt:lpstr>
      <vt:lpstr>Contributions</vt:lpstr>
      <vt:lpstr>Thank you!  </vt:lpstr>
    </vt:vector>
  </TitlesOfParts>
  <Company>UHasselt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CORTEN Maarten</dc:creator>
  <cp:lastModifiedBy>HOEKX Laura</cp:lastModifiedBy>
  <cp:revision>237</cp:revision>
  <dcterms:created xsi:type="dcterms:W3CDTF">2018-09-13T13:28:59Z</dcterms:created>
  <dcterms:modified xsi:type="dcterms:W3CDTF">2025-09-22T13:41:39Z</dcterms:modified>
</cp:coreProperties>
</file>