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5"/>
  </p:notesMasterIdLst>
  <p:handoutMasterIdLst>
    <p:handoutMasterId r:id="rId26"/>
  </p:handoutMasterIdLst>
  <p:sldIdLst>
    <p:sldId id="256" r:id="rId2"/>
    <p:sldId id="257" r:id="rId3"/>
    <p:sldId id="274" r:id="rId4"/>
    <p:sldId id="284" r:id="rId5"/>
    <p:sldId id="271" r:id="rId6"/>
    <p:sldId id="286" r:id="rId7"/>
    <p:sldId id="283" r:id="rId8"/>
    <p:sldId id="275" r:id="rId9"/>
    <p:sldId id="379" r:id="rId10"/>
    <p:sldId id="381" r:id="rId11"/>
    <p:sldId id="382" r:id="rId12"/>
    <p:sldId id="383" r:id="rId13"/>
    <p:sldId id="384" r:id="rId14"/>
    <p:sldId id="276" r:id="rId15"/>
    <p:sldId id="272" r:id="rId16"/>
    <p:sldId id="277" r:id="rId17"/>
    <p:sldId id="278" r:id="rId18"/>
    <p:sldId id="273" r:id="rId19"/>
    <p:sldId id="279" r:id="rId20"/>
    <p:sldId id="280" r:id="rId21"/>
    <p:sldId id="281" r:id="rId22"/>
    <p:sldId id="282" r:id="rId23"/>
    <p:sldId id="268" r:id="rId24"/>
  </p:sldIdLst>
  <p:sldSz cx="12192000" cy="6858000"/>
  <p:notesSz cx="6858000" cy="9144000"/>
  <p:defaultTextStyle>
    <a:defPPr>
      <a:defRPr lang="nl-B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CA9E1"/>
    <a:srgbClr val="035071"/>
    <a:srgbClr val="1C2342"/>
    <a:srgbClr val="007FB4"/>
    <a:srgbClr val="0C95D3"/>
    <a:srgbClr val="189CD8"/>
    <a:srgbClr val="006E9A"/>
    <a:srgbClr val="015A80"/>
    <a:srgbClr val="0A76A6"/>
    <a:srgbClr val="05638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450" autoAdjust="0"/>
    <p:restoredTop sz="82340" autoAdjust="0"/>
  </p:normalViewPr>
  <p:slideViewPr>
    <p:cSldViewPr snapToGrid="0">
      <p:cViewPr varScale="1">
        <p:scale>
          <a:sx n="80" d="100"/>
          <a:sy n="80" d="100"/>
        </p:scale>
        <p:origin x="672" y="6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-21372"/>
    </p:cViewPr>
  </p:outlineViewPr>
  <p:notesTextViewPr>
    <p:cViewPr>
      <p:scale>
        <a:sx n="200" d="100"/>
        <a:sy n="200" d="100"/>
      </p:scale>
      <p:origin x="0" y="0"/>
    </p:cViewPr>
  </p:notesTextViewPr>
  <p:sorterViewPr>
    <p:cViewPr>
      <p:scale>
        <a:sx n="33" d="100"/>
        <a:sy n="33" d="100"/>
      </p:scale>
      <p:origin x="0" y="0"/>
    </p:cViewPr>
  </p:sorterViewPr>
  <p:notesViewPr>
    <p:cSldViewPr snapToGrid="0">
      <p:cViewPr>
        <p:scale>
          <a:sx n="100" d="100"/>
          <a:sy n="100" d="100"/>
        </p:scale>
        <p:origin x="3468" y="-33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88C6633-EF3E-4DCD-8387-79BEC60D8BB6}" type="datetimeFigureOut">
              <a:rPr lang="en-GB" smtClean="0"/>
              <a:t>13/04/2025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5BEA6C6-E4E0-41B0-96E5-2D584539A89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6645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B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A7E59B6-B971-43E9-B118-50D814E0B865}" type="datetimeFigureOut">
              <a:rPr lang="nl-BE" smtClean="0"/>
              <a:t>13/04/2025</a:t>
            </a:fld>
            <a:endParaRPr lang="nl-B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B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769D83C-A064-4918-87B0-B3A868A3DFB1}" type="slidenum">
              <a:rPr lang="nl-BE" smtClean="0"/>
              <a:t>‹#›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3592096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B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769D83C-A064-4918-87B0-B3A868A3DFB1}" type="slidenum">
              <a:rPr lang="nl-BE" smtClean="0"/>
              <a:t>1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61096538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B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85F08D-E6F8-46C3-BBC4-05155BD658AA}" type="slidenum">
              <a:rPr lang="nl-BE" smtClean="0"/>
              <a:t>11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38943170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B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85F08D-E6F8-46C3-BBC4-05155BD658AA}" type="slidenum">
              <a:rPr lang="nl-BE" smtClean="0"/>
              <a:t>12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44512770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BE" dirty="0"/>
              <a:t>We </a:t>
            </a:r>
            <a:r>
              <a:rPr lang="nl-BE" dirty="0" err="1"/>
              <a:t>already</a:t>
            </a:r>
            <a:r>
              <a:rPr lang="nl-BE" dirty="0"/>
              <a:t> </a:t>
            </a:r>
            <a:r>
              <a:rPr lang="nl-BE" dirty="0" err="1"/>
              <a:t>know</a:t>
            </a:r>
            <a:r>
              <a:rPr lang="nl-BE" dirty="0"/>
              <a:t> </a:t>
            </a:r>
            <a:r>
              <a:rPr lang="nl-BE" dirty="0" err="1"/>
              <a:t>that</a:t>
            </a:r>
            <a:r>
              <a:rPr lang="nl-BE" dirty="0"/>
              <a:t> </a:t>
            </a:r>
            <a:r>
              <a:rPr lang="nl-BE" dirty="0" err="1"/>
              <a:t>emotions</a:t>
            </a:r>
            <a:r>
              <a:rPr lang="nl-BE" dirty="0"/>
              <a:t> </a:t>
            </a:r>
            <a:r>
              <a:rPr lang="nl-BE" dirty="0" err="1"/>
              <a:t>and</a:t>
            </a:r>
            <a:r>
              <a:rPr lang="nl-BE" dirty="0"/>
              <a:t> SEW are </a:t>
            </a:r>
            <a:r>
              <a:rPr lang="nl-BE" dirty="0" err="1"/>
              <a:t>strongly</a:t>
            </a:r>
            <a:r>
              <a:rPr lang="nl-BE" dirty="0"/>
              <a:t> </a:t>
            </a:r>
            <a:r>
              <a:rPr lang="nl-BE" dirty="0" err="1"/>
              <a:t>intertwined</a:t>
            </a:r>
            <a:r>
              <a:rPr lang="nl-BE" dirty="0"/>
              <a:t>. The </a:t>
            </a:r>
            <a:r>
              <a:rPr lang="nl-BE" dirty="0" err="1"/>
              <a:t>conceptualization</a:t>
            </a:r>
            <a:r>
              <a:rPr lang="nl-BE" dirty="0"/>
              <a:t> of SEW even </a:t>
            </a:r>
            <a:r>
              <a:rPr lang="nl-BE" dirty="0" err="1"/>
              <a:t>contains</a:t>
            </a:r>
            <a:r>
              <a:rPr lang="nl-BE" dirty="0"/>
              <a:t> </a:t>
            </a:r>
            <a:r>
              <a:rPr lang="nl-BE" dirty="0" err="1"/>
              <a:t>an</a:t>
            </a:r>
            <a:r>
              <a:rPr lang="nl-BE" dirty="0"/>
              <a:t> “</a:t>
            </a:r>
            <a:r>
              <a:rPr lang="nl-BE" dirty="0" err="1"/>
              <a:t>emotional</a:t>
            </a:r>
            <a:r>
              <a:rPr lang="nl-BE" dirty="0"/>
              <a:t> attachment” component. </a:t>
            </a:r>
            <a:r>
              <a:rPr lang="nl-BE" dirty="0" err="1"/>
              <a:t>Also</a:t>
            </a:r>
            <a:r>
              <a:rPr lang="nl-BE" dirty="0"/>
              <a:t> in </a:t>
            </a:r>
            <a:r>
              <a:rPr lang="nl-BE" dirty="0" err="1"/>
              <a:t>general</a:t>
            </a:r>
            <a:r>
              <a:rPr lang="nl-BE" dirty="0"/>
              <a:t> research on </a:t>
            </a:r>
            <a:r>
              <a:rPr lang="nl-BE" dirty="0" err="1"/>
              <a:t>decision</a:t>
            </a:r>
            <a:r>
              <a:rPr lang="nl-BE" dirty="0"/>
              <a:t>-making </a:t>
            </a:r>
            <a:r>
              <a:rPr lang="nl-BE" dirty="0" err="1"/>
              <a:t>and</a:t>
            </a:r>
            <a:r>
              <a:rPr lang="nl-BE" dirty="0"/>
              <a:t> goal setting, we </a:t>
            </a:r>
            <a:r>
              <a:rPr lang="nl-BE" dirty="0" err="1"/>
              <a:t>know</a:t>
            </a:r>
            <a:r>
              <a:rPr lang="nl-BE" dirty="0"/>
              <a:t> </a:t>
            </a:r>
            <a:r>
              <a:rPr lang="nl-BE" dirty="0" err="1"/>
              <a:t>that</a:t>
            </a:r>
            <a:r>
              <a:rPr lang="nl-BE" dirty="0"/>
              <a:t> </a:t>
            </a:r>
            <a:r>
              <a:rPr lang="nl-BE" dirty="0" err="1"/>
              <a:t>emotions</a:t>
            </a:r>
            <a:r>
              <a:rPr lang="nl-BE" dirty="0"/>
              <a:t> </a:t>
            </a:r>
            <a:r>
              <a:rPr lang="nl-BE" dirty="0" err="1"/>
              <a:t>play</a:t>
            </a:r>
            <a:r>
              <a:rPr lang="nl-BE" dirty="0"/>
              <a:t> a significant </a:t>
            </a:r>
            <a:r>
              <a:rPr lang="nl-BE" dirty="0" err="1"/>
              <a:t>role</a:t>
            </a:r>
            <a:r>
              <a:rPr lang="nl-BE" dirty="0"/>
              <a:t>. </a:t>
            </a:r>
            <a:r>
              <a:rPr lang="nl-BE" dirty="0" err="1"/>
              <a:t>When</a:t>
            </a:r>
            <a:r>
              <a:rPr lang="nl-BE" dirty="0"/>
              <a:t> we look at </a:t>
            </a:r>
            <a:r>
              <a:rPr lang="nl-BE" dirty="0" err="1"/>
              <a:t>emotional</a:t>
            </a:r>
            <a:r>
              <a:rPr lang="nl-BE" dirty="0"/>
              <a:t> </a:t>
            </a:r>
            <a:r>
              <a:rPr lang="nl-BE" dirty="0" err="1"/>
              <a:t>dissonance</a:t>
            </a:r>
            <a:r>
              <a:rPr lang="nl-BE" dirty="0"/>
              <a:t>, </a:t>
            </a:r>
            <a:r>
              <a:rPr lang="nl-BE" dirty="0" err="1"/>
              <a:t>specifically</a:t>
            </a:r>
            <a:r>
              <a:rPr lang="nl-BE" dirty="0"/>
              <a:t>, </a:t>
            </a:r>
            <a:r>
              <a:rPr lang="nl-BE" dirty="0" err="1"/>
              <a:t>the</a:t>
            </a:r>
            <a:r>
              <a:rPr lang="nl-BE" dirty="0"/>
              <a:t> </a:t>
            </a:r>
            <a:r>
              <a:rPr lang="nl-BE" dirty="0" err="1"/>
              <a:t>faking</a:t>
            </a:r>
            <a:r>
              <a:rPr lang="nl-BE" dirty="0"/>
              <a:t> </a:t>
            </a:r>
            <a:r>
              <a:rPr lang="nl-BE" dirty="0" err="1"/>
              <a:t>and</a:t>
            </a:r>
            <a:r>
              <a:rPr lang="nl-BE" dirty="0"/>
              <a:t> </a:t>
            </a:r>
            <a:r>
              <a:rPr lang="nl-BE" dirty="0" err="1"/>
              <a:t>hiding</a:t>
            </a:r>
            <a:r>
              <a:rPr lang="nl-BE" dirty="0"/>
              <a:t> of </a:t>
            </a:r>
            <a:r>
              <a:rPr lang="nl-BE" dirty="0" err="1"/>
              <a:t>emotions</a:t>
            </a:r>
            <a:r>
              <a:rPr lang="nl-BE" dirty="0"/>
              <a:t> </a:t>
            </a:r>
            <a:r>
              <a:rPr lang="nl-BE" dirty="0" err="1"/>
              <a:t>by</a:t>
            </a:r>
            <a:r>
              <a:rPr lang="nl-BE" dirty="0"/>
              <a:t> managers </a:t>
            </a:r>
            <a:r>
              <a:rPr lang="nl-BE" dirty="0" err="1"/>
              <a:t>will</a:t>
            </a:r>
            <a:r>
              <a:rPr lang="nl-BE" dirty="0"/>
              <a:t> </a:t>
            </a:r>
            <a:r>
              <a:rPr lang="nl-BE" dirty="0" err="1"/>
              <a:t>be</a:t>
            </a:r>
            <a:r>
              <a:rPr lang="nl-BE" dirty="0"/>
              <a:t> </a:t>
            </a:r>
            <a:r>
              <a:rPr lang="nl-BE" dirty="0" err="1"/>
              <a:t>noticed</a:t>
            </a:r>
            <a:r>
              <a:rPr lang="nl-BE" dirty="0"/>
              <a:t> </a:t>
            </a:r>
            <a:r>
              <a:rPr lang="nl-BE" dirty="0" err="1"/>
              <a:t>by</a:t>
            </a:r>
            <a:r>
              <a:rPr lang="nl-BE" dirty="0"/>
              <a:t> </a:t>
            </a:r>
            <a:r>
              <a:rPr lang="nl-BE" dirty="0" err="1"/>
              <a:t>other</a:t>
            </a:r>
            <a:r>
              <a:rPr lang="nl-BE" dirty="0"/>
              <a:t> team members, </a:t>
            </a:r>
            <a:r>
              <a:rPr lang="nl-BE" dirty="0" err="1"/>
              <a:t>causing</a:t>
            </a:r>
            <a:r>
              <a:rPr lang="nl-BE" dirty="0"/>
              <a:t> </a:t>
            </a:r>
            <a:r>
              <a:rPr lang="nl-BE" dirty="0" err="1"/>
              <a:t>them</a:t>
            </a:r>
            <a:r>
              <a:rPr lang="nl-BE" dirty="0"/>
              <a:t> </a:t>
            </a:r>
            <a:r>
              <a:rPr lang="nl-BE" dirty="0" err="1"/>
              <a:t>to</a:t>
            </a:r>
            <a:r>
              <a:rPr lang="nl-BE" dirty="0"/>
              <a:t> view </a:t>
            </a:r>
            <a:r>
              <a:rPr lang="nl-BE" dirty="0" err="1"/>
              <a:t>this</a:t>
            </a:r>
            <a:r>
              <a:rPr lang="nl-BE" dirty="0"/>
              <a:t> person as </a:t>
            </a:r>
            <a:r>
              <a:rPr lang="nl-BE" dirty="0" err="1"/>
              <a:t>hypocrite</a:t>
            </a:r>
            <a:r>
              <a:rPr lang="nl-BE" dirty="0"/>
              <a:t> or </a:t>
            </a:r>
            <a:r>
              <a:rPr lang="nl-BE" dirty="0" err="1"/>
              <a:t>duplicitous</a:t>
            </a:r>
            <a:r>
              <a:rPr lang="nl-BE" dirty="0"/>
              <a:t>. </a:t>
            </a:r>
            <a:r>
              <a:rPr lang="nl-BE" dirty="0" err="1"/>
              <a:t>They</a:t>
            </a:r>
            <a:r>
              <a:rPr lang="nl-BE" dirty="0"/>
              <a:t> </a:t>
            </a:r>
            <a:r>
              <a:rPr lang="nl-BE" dirty="0" err="1"/>
              <a:t>also</a:t>
            </a:r>
            <a:r>
              <a:rPr lang="nl-BE" dirty="0"/>
              <a:t> </a:t>
            </a:r>
            <a:r>
              <a:rPr lang="nl-BE" dirty="0" err="1"/>
              <a:t>interpret</a:t>
            </a:r>
            <a:r>
              <a:rPr lang="nl-BE" dirty="0"/>
              <a:t> </a:t>
            </a:r>
            <a:r>
              <a:rPr lang="nl-BE" dirty="0" err="1"/>
              <a:t>this</a:t>
            </a:r>
            <a:r>
              <a:rPr lang="nl-BE" dirty="0"/>
              <a:t> as </a:t>
            </a:r>
            <a:r>
              <a:rPr lang="nl-BE" dirty="0" err="1"/>
              <a:t>unwillingness</a:t>
            </a:r>
            <a:r>
              <a:rPr lang="nl-BE" dirty="0"/>
              <a:t> </a:t>
            </a:r>
            <a:r>
              <a:rPr lang="nl-BE" dirty="0" err="1"/>
              <a:t>to</a:t>
            </a:r>
            <a:r>
              <a:rPr lang="nl-BE" dirty="0"/>
              <a:t> share information, </a:t>
            </a:r>
            <a:r>
              <a:rPr lang="nl-BE" dirty="0" err="1"/>
              <a:t>which</a:t>
            </a:r>
            <a:r>
              <a:rPr lang="nl-BE" dirty="0"/>
              <a:t> of course is </a:t>
            </a:r>
            <a:r>
              <a:rPr lang="nl-BE" dirty="0" err="1"/>
              <a:t>necessary</a:t>
            </a:r>
            <a:r>
              <a:rPr lang="nl-BE" dirty="0"/>
              <a:t> </a:t>
            </a:r>
            <a:r>
              <a:rPr lang="nl-BE" dirty="0" err="1"/>
              <a:t>for</a:t>
            </a:r>
            <a:r>
              <a:rPr lang="nl-BE" dirty="0"/>
              <a:t> goal </a:t>
            </a:r>
            <a:r>
              <a:rPr lang="nl-BE" dirty="0" err="1"/>
              <a:t>conformity</a:t>
            </a:r>
            <a:r>
              <a:rPr lang="nl-BE" dirty="0"/>
              <a:t>. On </a:t>
            </a:r>
            <a:r>
              <a:rPr lang="nl-BE" dirty="0" err="1"/>
              <a:t>the</a:t>
            </a:r>
            <a:r>
              <a:rPr lang="nl-BE" dirty="0"/>
              <a:t> </a:t>
            </a:r>
            <a:r>
              <a:rPr lang="nl-BE" dirty="0" err="1"/>
              <a:t>other</a:t>
            </a:r>
            <a:r>
              <a:rPr lang="nl-BE" dirty="0"/>
              <a:t> hand, </a:t>
            </a:r>
            <a:r>
              <a:rPr lang="nl-BE" dirty="0" err="1"/>
              <a:t>an</a:t>
            </a:r>
            <a:r>
              <a:rPr lang="nl-BE" dirty="0"/>
              <a:t> open </a:t>
            </a:r>
            <a:r>
              <a:rPr lang="nl-BE" dirty="0" err="1"/>
              <a:t>emotional</a:t>
            </a:r>
            <a:r>
              <a:rPr lang="nl-BE" dirty="0"/>
              <a:t> </a:t>
            </a:r>
            <a:r>
              <a:rPr lang="nl-BE" dirty="0" err="1"/>
              <a:t>climate</a:t>
            </a:r>
            <a:r>
              <a:rPr lang="nl-BE" dirty="0"/>
              <a:t> in </a:t>
            </a:r>
            <a:r>
              <a:rPr lang="nl-BE" dirty="0" err="1"/>
              <a:t>which</a:t>
            </a:r>
            <a:r>
              <a:rPr lang="nl-BE" dirty="0"/>
              <a:t> </a:t>
            </a:r>
            <a:r>
              <a:rPr lang="nl-BE" dirty="0" err="1"/>
              <a:t>emotions</a:t>
            </a:r>
            <a:r>
              <a:rPr lang="nl-BE" dirty="0"/>
              <a:t> </a:t>
            </a:r>
            <a:r>
              <a:rPr lang="nl-BE" dirty="0" err="1"/>
              <a:t>can</a:t>
            </a:r>
            <a:r>
              <a:rPr lang="nl-BE" dirty="0"/>
              <a:t> </a:t>
            </a:r>
            <a:r>
              <a:rPr lang="nl-BE" dirty="0" err="1"/>
              <a:t>be</a:t>
            </a:r>
            <a:r>
              <a:rPr lang="nl-BE" dirty="0"/>
              <a:t> </a:t>
            </a:r>
            <a:r>
              <a:rPr lang="nl-BE" dirty="0" err="1"/>
              <a:t>freely</a:t>
            </a:r>
            <a:r>
              <a:rPr lang="nl-BE" dirty="0"/>
              <a:t> </a:t>
            </a:r>
            <a:r>
              <a:rPr lang="nl-BE" dirty="0" err="1"/>
              <a:t>expressed</a:t>
            </a:r>
            <a:r>
              <a:rPr lang="nl-BE" dirty="0"/>
              <a:t> </a:t>
            </a:r>
            <a:r>
              <a:rPr lang="nl-BE" dirty="0" err="1"/>
              <a:t>will</a:t>
            </a:r>
            <a:r>
              <a:rPr lang="nl-BE" dirty="0"/>
              <a:t> </a:t>
            </a:r>
            <a:r>
              <a:rPr lang="nl-BE" dirty="0" err="1"/>
              <a:t>increase</a:t>
            </a:r>
            <a:r>
              <a:rPr lang="nl-BE" dirty="0"/>
              <a:t> team members’ </a:t>
            </a:r>
            <a:r>
              <a:rPr lang="nl-BE" dirty="0" err="1"/>
              <a:t>feelings</a:t>
            </a:r>
            <a:r>
              <a:rPr lang="nl-BE" dirty="0"/>
              <a:t> of </a:t>
            </a:r>
            <a:r>
              <a:rPr lang="nl-BE" dirty="0" err="1"/>
              <a:t>being</a:t>
            </a:r>
            <a:r>
              <a:rPr lang="nl-BE" dirty="0"/>
              <a:t> part of </a:t>
            </a:r>
            <a:r>
              <a:rPr lang="nl-BE" dirty="0" err="1"/>
              <a:t>the</a:t>
            </a:r>
            <a:r>
              <a:rPr lang="nl-BE" dirty="0"/>
              <a:t> </a:t>
            </a:r>
            <a:r>
              <a:rPr lang="nl-BE" dirty="0" err="1"/>
              <a:t>group</a:t>
            </a:r>
            <a:r>
              <a:rPr lang="nl-BE" dirty="0"/>
              <a:t> </a:t>
            </a:r>
            <a:r>
              <a:rPr lang="nl-BE" dirty="0" err="1"/>
              <a:t>and</a:t>
            </a:r>
            <a:r>
              <a:rPr lang="nl-BE" dirty="0"/>
              <a:t> </a:t>
            </a:r>
            <a:r>
              <a:rPr lang="nl-BE" dirty="0" err="1"/>
              <a:t>positively</a:t>
            </a:r>
            <a:r>
              <a:rPr lang="nl-BE" dirty="0"/>
              <a:t> </a:t>
            </a:r>
            <a:r>
              <a:rPr lang="nl-BE" dirty="0" err="1"/>
              <a:t>influences</a:t>
            </a:r>
            <a:r>
              <a:rPr lang="nl-BE" dirty="0"/>
              <a:t> </a:t>
            </a:r>
            <a:r>
              <a:rPr lang="nl-BE" dirty="0" err="1"/>
              <a:t>their</a:t>
            </a:r>
            <a:r>
              <a:rPr lang="nl-BE" dirty="0"/>
              <a:t> </a:t>
            </a:r>
            <a:r>
              <a:rPr lang="nl-BE" dirty="0" err="1"/>
              <a:t>identification</a:t>
            </a:r>
            <a:r>
              <a:rPr lang="nl-BE" dirty="0"/>
              <a:t> </a:t>
            </a:r>
            <a:r>
              <a:rPr lang="nl-BE" dirty="0" err="1"/>
              <a:t>with</a:t>
            </a:r>
            <a:r>
              <a:rPr lang="nl-BE" dirty="0"/>
              <a:t> </a:t>
            </a:r>
            <a:r>
              <a:rPr lang="nl-BE" dirty="0" err="1"/>
              <a:t>the</a:t>
            </a:r>
            <a:r>
              <a:rPr lang="nl-BE" dirty="0"/>
              <a:t> </a:t>
            </a:r>
            <a:r>
              <a:rPr lang="nl-BE" dirty="0" err="1"/>
              <a:t>organization</a:t>
            </a:r>
            <a:r>
              <a:rPr lang="nl-BE" dirty="0"/>
              <a:t>, making </a:t>
            </a:r>
            <a:r>
              <a:rPr lang="nl-BE" dirty="0" err="1"/>
              <a:t>them</a:t>
            </a:r>
            <a:r>
              <a:rPr lang="nl-BE" dirty="0"/>
              <a:t> more </a:t>
            </a:r>
            <a:r>
              <a:rPr lang="nl-BE" dirty="0" err="1"/>
              <a:t>willing</a:t>
            </a:r>
            <a:r>
              <a:rPr lang="nl-BE" dirty="0"/>
              <a:t> </a:t>
            </a:r>
            <a:r>
              <a:rPr lang="nl-BE" dirty="0" err="1"/>
              <a:t>to</a:t>
            </a:r>
            <a:r>
              <a:rPr lang="nl-BE" dirty="0"/>
              <a:t> make </a:t>
            </a:r>
            <a:r>
              <a:rPr lang="nl-BE" dirty="0" err="1"/>
              <a:t>decisions</a:t>
            </a:r>
            <a:r>
              <a:rPr lang="nl-BE" dirty="0"/>
              <a:t> in </a:t>
            </a:r>
            <a:r>
              <a:rPr lang="nl-BE" dirty="0" err="1"/>
              <a:t>favour</a:t>
            </a:r>
            <a:r>
              <a:rPr lang="nl-BE" dirty="0"/>
              <a:t> of </a:t>
            </a:r>
            <a:r>
              <a:rPr lang="nl-BE" dirty="0" err="1"/>
              <a:t>the</a:t>
            </a:r>
            <a:r>
              <a:rPr lang="nl-BE" dirty="0"/>
              <a:t> </a:t>
            </a:r>
            <a:r>
              <a:rPr lang="nl-BE" dirty="0" err="1"/>
              <a:t>organization</a:t>
            </a:r>
            <a:r>
              <a:rPr lang="nl-BE" dirty="0"/>
              <a:t>. As </a:t>
            </a:r>
            <a:r>
              <a:rPr lang="nl-BE" dirty="0" err="1"/>
              <a:t>such</a:t>
            </a:r>
            <a:r>
              <a:rPr lang="nl-BE" dirty="0"/>
              <a:t>, </a:t>
            </a:r>
            <a:r>
              <a:rPr lang="nl-BE" dirty="0" err="1"/>
              <a:t>emotional</a:t>
            </a:r>
            <a:r>
              <a:rPr lang="nl-BE" dirty="0"/>
              <a:t> </a:t>
            </a:r>
            <a:r>
              <a:rPr lang="nl-BE" dirty="0" err="1"/>
              <a:t>dissonance</a:t>
            </a:r>
            <a:r>
              <a:rPr lang="nl-BE" dirty="0"/>
              <a:t> </a:t>
            </a:r>
            <a:r>
              <a:rPr lang="nl-BE" dirty="0" err="1"/>
              <a:t>hampers</a:t>
            </a:r>
            <a:r>
              <a:rPr lang="nl-BE" dirty="0"/>
              <a:t> </a:t>
            </a:r>
            <a:r>
              <a:rPr lang="nl-BE" dirty="0" err="1"/>
              <a:t>the</a:t>
            </a:r>
            <a:r>
              <a:rPr lang="nl-BE" dirty="0"/>
              <a:t> </a:t>
            </a:r>
            <a:r>
              <a:rPr lang="nl-BE" dirty="0" err="1"/>
              <a:t>existence</a:t>
            </a:r>
            <a:r>
              <a:rPr lang="nl-BE" dirty="0"/>
              <a:t> of common </a:t>
            </a:r>
            <a:r>
              <a:rPr lang="nl-BE" dirty="0" err="1"/>
              <a:t>ground</a:t>
            </a:r>
            <a:r>
              <a:rPr lang="nl-BE" dirty="0"/>
              <a:t> </a:t>
            </a:r>
            <a:r>
              <a:rPr lang="nl-BE" dirty="0" err="1"/>
              <a:t>within</a:t>
            </a:r>
            <a:r>
              <a:rPr lang="nl-BE" dirty="0"/>
              <a:t> </a:t>
            </a:r>
            <a:r>
              <a:rPr lang="nl-BE" dirty="0" err="1"/>
              <a:t>the</a:t>
            </a:r>
            <a:r>
              <a:rPr lang="nl-BE" dirty="0"/>
              <a:t> team.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85F08D-E6F8-46C3-BBC4-05155BD658AA}" type="slidenum">
              <a:rPr lang="nl-BE" smtClean="0"/>
              <a:t>13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22518462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BE" dirty="0" err="1"/>
              <a:t>This</a:t>
            </a:r>
            <a:r>
              <a:rPr lang="nl-BE" dirty="0"/>
              <a:t> leads </a:t>
            </a:r>
            <a:r>
              <a:rPr lang="nl-BE" dirty="0" err="1"/>
              <a:t>to</a:t>
            </a:r>
            <a:r>
              <a:rPr lang="nl-BE" dirty="0"/>
              <a:t> </a:t>
            </a:r>
            <a:r>
              <a:rPr lang="nl-BE" dirty="0" err="1"/>
              <a:t>the</a:t>
            </a:r>
            <a:r>
              <a:rPr lang="nl-BE" dirty="0"/>
              <a:t> second hypothesis of </a:t>
            </a:r>
            <a:r>
              <a:rPr lang="nl-BE" dirty="0" err="1"/>
              <a:t>our</a:t>
            </a:r>
            <a:r>
              <a:rPr lang="nl-BE" dirty="0"/>
              <a:t> </a:t>
            </a:r>
            <a:r>
              <a:rPr lang="nl-BE" dirty="0" err="1"/>
              <a:t>study</a:t>
            </a:r>
            <a:r>
              <a:rPr lang="nl-BE" dirty="0"/>
              <a:t>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769D83C-A064-4918-87B0-B3A868A3DFB1}" type="slidenum">
              <a:rPr lang="nl-BE" smtClean="0"/>
              <a:t>14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33921657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BE" dirty="0"/>
              <a:t>FIBER </a:t>
            </a:r>
          </a:p>
          <a:p>
            <a:r>
              <a:rPr lang="nl-BE" dirty="0" err="1"/>
              <a:t>Family’s</a:t>
            </a:r>
            <a:r>
              <a:rPr lang="nl-BE" dirty="0"/>
              <a:t> </a:t>
            </a:r>
            <a:r>
              <a:rPr lang="nl-BE" dirty="0" err="1"/>
              <a:t>desire</a:t>
            </a:r>
            <a:r>
              <a:rPr lang="nl-BE" dirty="0"/>
              <a:t> </a:t>
            </a:r>
            <a:r>
              <a:rPr lang="nl-BE" dirty="0" err="1"/>
              <a:t>for</a:t>
            </a:r>
            <a:r>
              <a:rPr lang="nl-BE" dirty="0"/>
              <a:t> control </a:t>
            </a:r>
            <a:r>
              <a:rPr lang="nl-BE" dirty="0" err="1"/>
              <a:t>and</a:t>
            </a:r>
            <a:r>
              <a:rPr lang="nl-BE" dirty="0"/>
              <a:t> </a:t>
            </a:r>
            <a:r>
              <a:rPr lang="nl-BE" dirty="0" err="1"/>
              <a:t>influence</a:t>
            </a:r>
            <a:endParaRPr lang="nl-BE" dirty="0"/>
          </a:p>
          <a:p>
            <a:r>
              <a:rPr lang="nl-BE" dirty="0" err="1"/>
              <a:t>Identification</a:t>
            </a:r>
            <a:r>
              <a:rPr lang="nl-BE" dirty="0"/>
              <a:t> of </a:t>
            </a:r>
            <a:r>
              <a:rPr lang="nl-BE" dirty="0" err="1"/>
              <a:t>the</a:t>
            </a:r>
            <a:r>
              <a:rPr lang="nl-BE" dirty="0"/>
              <a:t> family </a:t>
            </a:r>
            <a:r>
              <a:rPr lang="nl-BE" dirty="0" err="1"/>
              <a:t>with</a:t>
            </a:r>
            <a:r>
              <a:rPr lang="nl-BE" dirty="0"/>
              <a:t> </a:t>
            </a:r>
            <a:r>
              <a:rPr lang="nl-BE" dirty="0" err="1"/>
              <a:t>the</a:t>
            </a:r>
            <a:r>
              <a:rPr lang="nl-BE" dirty="0"/>
              <a:t> </a:t>
            </a:r>
            <a:r>
              <a:rPr lang="nl-BE" dirty="0" err="1"/>
              <a:t>firm</a:t>
            </a:r>
            <a:endParaRPr lang="nl-BE" dirty="0"/>
          </a:p>
          <a:p>
            <a:r>
              <a:rPr lang="nl-BE" dirty="0"/>
              <a:t>Binding </a:t>
            </a:r>
            <a:r>
              <a:rPr lang="nl-BE" dirty="0" err="1"/>
              <a:t>social</a:t>
            </a:r>
            <a:r>
              <a:rPr lang="nl-BE" dirty="0"/>
              <a:t> </a:t>
            </a:r>
            <a:r>
              <a:rPr lang="nl-BE" dirty="0" err="1"/>
              <a:t>ties</a:t>
            </a:r>
            <a:endParaRPr lang="nl-BE" dirty="0"/>
          </a:p>
          <a:p>
            <a:r>
              <a:rPr lang="nl-BE" dirty="0" err="1"/>
              <a:t>Emotional</a:t>
            </a:r>
            <a:r>
              <a:rPr lang="nl-BE" dirty="0"/>
              <a:t> attachment</a:t>
            </a:r>
          </a:p>
          <a:p>
            <a:r>
              <a:rPr lang="nl-BE" dirty="0" err="1"/>
              <a:t>Renewal</a:t>
            </a:r>
            <a:r>
              <a:rPr lang="nl-BE" dirty="0"/>
              <a:t> of family </a:t>
            </a:r>
            <a:r>
              <a:rPr lang="nl-BE" dirty="0" err="1"/>
              <a:t>bonds</a:t>
            </a:r>
            <a:r>
              <a:rPr lang="nl-BE" dirty="0"/>
              <a:t>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769D83C-A064-4918-87B0-B3A868A3DFB1}" type="slidenum">
              <a:rPr lang="nl-BE" smtClean="0"/>
              <a:t>17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01703882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BE" dirty="0" err="1"/>
              <a:t>To</a:t>
            </a:r>
            <a:r>
              <a:rPr lang="nl-BE" dirty="0"/>
              <a:t> </a:t>
            </a:r>
            <a:r>
              <a:rPr lang="nl-BE" dirty="0" err="1"/>
              <a:t>summarize</a:t>
            </a:r>
            <a:r>
              <a:rPr lang="nl-BE" dirty="0"/>
              <a:t>, we </a:t>
            </a:r>
            <a:r>
              <a:rPr lang="nl-BE" dirty="0" err="1"/>
              <a:t>thus</a:t>
            </a:r>
            <a:r>
              <a:rPr lang="nl-BE" dirty="0"/>
              <a:t> </a:t>
            </a:r>
            <a:r>
              <a:rPr lang="nl-BE" dirty="0" err="1"/>
              <a:t>find</a:t>
            </a:r>
            <a:r>
              <a:rPr lang="nl-BE" dirty="0"/>
              <a:t> </a:t>
            </a:r>
            <a:r>
              <a:rPr lang="nl-BE" dirty="0" err="1"/>
              <a:t>that</a:t>
            </a:r>
            <a:r>
              <a:rPr lang="nl-BE" dirty="0"/>
              <a:t> </a:t>
            </a:r>
            <a:r>
              <a:rPr lang="nl-BE" dirty="0" err="1"/>
              <a:t>emotional</a:t>
            </a:r>
            <a:r>
              <a:rPr lang="nl-BE" dirty="0"/>
              <a:t> </a:t>
            </a:r>
            <a:r>
              <a:rPr lang="nl-BE" dirty="0" err="1"/>
              <a:t>dissonance</a:t>
            </a:r>
            <a:r>
              <a:rPr lang="nl-BE" dirty="0"/>
              <a:t> is </a:t>
            </a:r>
            <a:r>
              <a:rPr lang="nl-BE" dirty="0" err="1"/>
              <a:t>positively</a:t>
            </a:r>
            <a:r>
              <a:rPr lang="nl-BE" dirty="0"/>
              <a:t> </a:t>
            </a:r>
            <a:r>
              <a:rPr lang="nl-BE" dirty="0" err="1"/>
              <a:t>related</a:t>
            </a:r>
            <a:r>
              <a:rPr lang="nl-BE" dirty="0"/>
              <a:t> </a:t>
            </a:r>
            <a:r>
              <a:rPr lang="nl-BE" dirty="0" err="1"/>
              <a:t>with</a:t>
            </a:r>
            <a:r>
              <a:rPr lang="nl-BE" dirty="0"/>
              <a:t> SEW </a:t>
            </a:r>
            <a:r>
              <a:rPr lang="nl-BE" dirty="0" err="1"/>
              <a:t>separation</a:t>
            </a:r>
            <a:r>
              <a:rPr lang="nl-BE" dirty="0"/>
              <a:t> in family </a:t>
            </a:r>
            <a:r>
              <a:rPr lang="nl-BE" dirty="0" err="1"/>
              <a:t>firms</a:t>
            </a:r>
            <a:r>
              <a:rPr lang="nl-BE" dirty="0"/>
              <a:t> </a:t>
            </a:r>
            <a:r>
              <a:rPr lang="nl-BE" dirty="0" err="1"/>
              <a:t>through</a:t>
            </a:r>
            <a:r>
              <a:rPr lang="nl-BE" dirty="0"/>
              <a:t> </a:t>
            </a:r>
            <a:r>
              <a:rPr lang="nl-BE" dirty="0" err="1"/>
              <a:t>the</a:t>
            </a:r>
            <a:r>
              <a:rPr lang="nl-BE" dirty="0"/>
              <a:t> impact </a:t>
            </a:r>
            <a:r>
              <a:rPr lang="nl-BE" dirty="0" err="1"/>
              <a:t>it</a:t>
            </a:r>
            <a:r>
              <a:rPr lang="nl-BE" dirty="0"/>
              <a:t> has on </a:t>
            </a:r>
            <a:r>
              <a:rPr lang="nl-BE" dirty="0" err="1"/>
              <a:t>the</a:t>
            </a:r>
            <a:r>
              <a:rPr lang="nl-BE" dirty="0"/>
              <a:t> </a:t>
            </a:r>
            <a:r>
              <a:rPr lang="nl-BE" dirty="0" err="1"/>
              <a:t>quality</a:t>
            </a:r>
            <a:r>
              <a:rPr lang="nl-BE" dirty="0"/>
              <a:t> of </a:t>
            </a:r>
            <a:r>
              <a:rPr lang="nl-BE" dirty="0" err="1"/>
              <a:t>relationships</a:t>
            </a:r>
            <a:r>
              <a:rPr lang="nl-BE" dirty="0"/>
              <a:t> </a:t>
            </a:r>
            <a:r>
              <a:rPr lang="nl-BE" dirty="0" err="1"/>
              <a:t>within</a:t>
            </a:r>
            <a:r>
              <a:rPr lang="nl-BE" dirty="0"/>
              <a:t> </a:t>
            </a:r>
            <a:r>
              <a:rPr lang="nl-BE" dirty="0" err="1"/>
              <a:t>the</a:t>
            </a:r>
            <a:r>
              <a:rPr lang="nl-BE" dirty="0"/>
              <a:t> team. </a:t>
            </a:r>
            <a:r>
              <a:rPr lang="nl-BE" dirty="0" err="1"/>
              <a:t>With</a:t>
            </a:r>
            <a:r>
              <a:rPr lang="nl-BE" dirty="0"/>
              <a:t> </a:t>
            </a:r>
            <a:r>
              <a:rPr lang="nl-BE" dirty="0" err="1"/>
              <a:t>this</a:t>
            </a:r>
            <a:r>
              <a:rPr lang="nl-BE" dirty="0"/>
              <a:t> </a:t>
            </a:r>
            <a:r>
              <a:rPr lang="nl-BE" dirty="0" err="1"/>
              <a:t>study</a:t>
            </a:r>
            <a:r>
              <a:rPr lang="nl-BE" dirty="0"/>
              <a:t>, we </a:t>
            </a:r>
            <a:r>
              <a:rPr lang="nl-BE" dirty="0" err="1"/>
              <a:t>aim</a:t>
            </a:r>
            <a:r>
              <a:rPr lang="nl-BE" dirty="0"/>
              <a:t> </a:t>
            </a:r>
            <a:r>
              <a:rPr lang="nl-BE" dirty="0" err="1"/>
              <a:t>to</a:t>
            </a:r>
            <a:r>
              <a:rPr lang="nl-BE" dirty="0"/>
              <a:t> </a:t>
            </a:r>
            <a:r>
              <a:rPr lang="nl-BE" dirty="0" err="1"/>
              <a:t>contribute</a:t>
            </a:r>
            <a:r>
              <a:rPr lang="nl-BE" dirty="0"/>
              <a:t> </a:t>
            </a:r>
            <a:r>
              <a:rPr lang="nl-BE" dirty="0" err="1"/>
              <a:t>to</a:t>
            </a:r>
            <a:r>
              <a:rPr lang="nl-BE" dirty="0"/>
              <a:t> </a:t>
            </a:r>
            <a:r>
              <a:rPr lang="nl-BE" dirty="0" err="1"/>
              <a:t>existing</a:t>
            </a:r>
            <a:r>
              <a:rPr lang="nl-BE" dirty="0"/>
              <a:t> </a:t>
            </a:r>
            <a:r>
              <a:rPr lang="nl-BE" dirty="0" err="1"/>
              <a:t>literature</a:t>
            </a:r>
            <a:r>
              <a:rPr lang="nl-BE" dirty="0"/>
              <a:t> in </a:t>
            </a:r>
            <a:r>
              <a:rPr lang="nl-BE" dirty="0" err="1"/>
              <a:t>several</a:t>
            </a:r>
            <a:r>
              <a:rPr lang="nl-BE" dirty="0"/>
              <a:t> </a:t>
            </a:r>
            <a:r>
              <a:rPr lang="nl-BE" dirty="0" err="1"/>
              <a:t>ways</a:t>
            </a:r>
            <a:r>
              <a:rPr lang="nl-BE" dirty="0"/>
              <a:t>. </a:t>
            </a:r>
          </a:p>
          <a:p>
            <a:endParaRPr lang="nl-BE" dirty="0"/>
          </a:p>
          <a:p>
            <a:r>
              <a:rPr lang="nl-BE" dirty="0" err="1"/>
              <a:t>Firstly</a:t>
            </a:r>
            <a:r>
              <a:rPr lang="nl-BE" dirty="0"/>
              <a:t>, </a:t>
            </a:r>
            <a:r>
              <a:rPr lang="nl-BE" dirty="0" err="1"/>
              <a:t>not</a:t>
            </a:r>
            <a:r>
              <a:rPr lang="nl-BE" dirty="0"/>
              <a:t> </a:t>
            </a:r>
            <a:r>
              <a:rPr lang="nl-BE" dirty="0" err="1"/>
              <a:t>much</a:t>
            </a:r>
            <a:r>
              <a:rPr lang="nl-BE" dirty="0"/>
              <a:t> is </a:t>
            </a:r>
            <a:r>
              <a:rPr lang="nl-BE" dirty="0" err="1"/>
              <a:t>known</a:t>
            </a:r>
            <a:r>
              <a:rPr lang="nl-BE" dirty="0"/>
              <a:t> </a:t>
            </a:r>
            <a:r>
              <a:rPr lang="nl-BE" dirty="0" err="1"/>
              <a:t>about</a:t>
            </a:r>
            <a:r>
              <a:rPr lang="nl-BE" dirty="0"/>
              <a:t> </a:t>
            </a:r>
            <a:r>
              <a:rPr lang="nl-BE" dirty="0" err="1"/>
              <a:t>the</a:t>
            </a:r>
            <a:r>
              <a:rPr lang="nl-BE" dirty="0"/>
              <a:t> drivers of goal </a:t>
            </a:r>
            <a:r>
              <a:rPr lang="nl-BE" dirty="0" err="1"/>
              <a:t>diversity</a:t>
            </a:r>
            <a:r>
              <a:rPr lang="nl-BE" dirty="0"/>
              <a:t> vs. </a:t>
            </a:r>
            <a:r>
              <a:rPr lang="nl-BE" dirty="0" err="1"/>
              <a:t>conformity</a:t>
            </a:r>
            <a:r>
              <a:rPr lang="nl-BE" dirty="0"/>
              <a:t> in family </a:t>
            </a:r>
            <a:r>
              <a:rPr lang="nl-BE" dirty="0" err="1"/>
              <a:t>firms</a:t>
            </a:r>
            <a:r>
              <a:rPr lang="nl-BE" dirty="0"/>
              <a:t>. </a:t>
            </a:r>
            <a:r>
              <a:rPr lang="nl-BE" dirty="0" err="1"/>
              <a:t>With</a:t>
            </a:r>
            <a:r>
              <a:rPr lang="nl-BE" dirty="0"/>
              <a:t> </a:t>
            </a:r>
            <a:r>
              <a:rPr lang="nl-BE" dirty="0" err="1"/>
              <a:t>our</a:t>
            </a:r>
            <a:r>
              <a:rPr lang="nl-BE" dirty="0"/>
              <a:t> </a:t>
            </a:r>
            <a:r>
              <a:rPr lang="nl-BE" dirty="0" err="1"/>
              <a:t>study</a:t>
            </a:r>
            <a:r>
              <a:rPr lang="nl-BE" dirty="0"/>
              <a:t>, we </a:t>
            </a:r>
            <a:r>
              <a:rPr lang="nl-BE" dirty="0" err="1"/>
              <a:t>reveal</a:t>
            </a:r>
            <a:r>
              <a:rPr lang="nl-BE" dirty="0"/>
              <a:t> </a:t>
            </a:r>
            <a:r>
              <a:rPr lang="nl-BE" dirty="0" err="1"/>
              <a:t>that</a:t>
            </a:r>
            <a:r>
              <a:rPr lang="nl-BE" dirty="0"/>
              <a:t> </a:t>
            </a:r>
            <a:r>
              <a:rPr lang="nl-BE" dirty="0" err="1"/>
              <a:t>the</a:t>
            </a:r>
            <a:r>
              <a:rPr lang="nl-BE" dirty="0"/>
              <a:t> </a:t>
            </a:r>
            <a:r>
              <a:rPr lang="nl-BE" dirty="0" err="1"/>
              <a:t>quality</a:t>
            </a:r>
            <a:r>
              <a:rPr lang="nl-BE" dirty="0"/>
              <a:t> of </a:t>
            </a:r>
            <a:r>
              <a:rPr lang="nl-BE" dirty="0" err="1"/>
              <a:t>relationships</a:t>
            </a:r>
            <a:r>
              <a:rPr lang="nl-BE" dirty="0"/>
              <a:t> </a:t>
            </a:r>
            <a:r>
              <a:rPr lang="nl-BE" dirty="0" err="1"/>
              <a:t>can</a:t>
            </a:r>
            <a:r>
              <a:rPr lang="nl-BE" dirty="0"/>
              <a:t> impact goal </a:t>
            </a:r>
            <a:r>
              <a:rPr lang="nl-BE" dirty="0" err="1"/>
              <a:t>conformity</a:t>
            </a:r>
            <a:r>
              <a:rPr lang="nl-BE" dirty="0"/>
              <a:t>. </a:t>
            </a:r>
          </a:p>
          <a:p>
            <a:endParaRPr lang="nl-BE" dirty="0"/>
          </a:p>
          <a:p>
            <a:r>
              <a:rPr lang="nl-BE" dirty="0" err="1"/>
              <a:t>Secondly</a:t>
            </a:r>
            <a:r>
              <a:rPr lang="nl-BE" dirty="0"/>
              <a:t>, </a:t>
            </a:r>
            <a:r>
              <a:rPr lang="nl-BE" dirty="0" err="1"/>
              <a:t>an</a:t>
            </a:r>
            <a:r>
              <a:rPr lang="nl-BE" dirty="0"/>
              <a:t> important </a:t>
            </a:r>
            <a:r>
              <a:rPr lang="nl-BE" dirty="0" err="1"/>
              <a:t>contribution</a:t>
            </a:r>
            <a:r>
              <a:rPr lang="nl-BE" dirty="0"/>
              <a:t> lies </a:t>
            </a:r>
            <a:r>
              <a:rPr lang="nl-BE" dirty="0" err="1"/>
              <a:t>with</a:t>
            </a:r>
            <a:r>
              <a:rPr lang="nl-BE" dirty="0"/>
              <a:t> </a:t>
            </a:r>
            <a:r>
              <a:rPr lang="nl-BE" dirty="0" err="1"/>
              <a:t>the</a:t>
            </a:r>
            <a:r>
              <a:rPr lang="nl-BE" dirty="0"/>
              <a:t> </a:t>
            </a:r>
            <a:r>
              <a:rPr lang="nl-BE" dirty="0" err="1"/>
              <a:t>fact</a:t>
            </a:r>
            <a:r>
              <a:rPr lang="nl-BE" dirty="0"/>
              <a:t> </a:t>
            </a:r>
            <a:r>
              <a:rPr lang="nl-BE" dirty="0" err="1"/>
              <a:t>that</a:t>
            </a:r>
            <a:r>
              <a:rPr lang="nl-BE" dirty="0"/>
              <a:t> we </a:t>
            </a:r>
            <a:r>
              <a:rPr lang="nl-BE" dirty="0" err="1"/>
              <a:t>apply</a:t>
            </a:r>
            <a:r>
              <a:rPr lang="nl-BE" dirty="0"/>
              <a:t> a team-level approach. </a:t>
            </a:r>
            <a:r>
              <a:rPr lang="nl-BE" dirty="0" err="1"/>
              <a:t>This</a:t>
            </a:r>
            <a:r>
              <a:rPr lang="nl-BE" dirty="0"/>
              <a:t> is a </a:t>
            </a:r>
            <a:r>
              <a:rPr lang="nl-BE" dirty="0" err="1"/>
              <a:t>contribution</a:t>
            </a:r>
            <a:r>
              <a:rPr lang="nl-BE" dirty="0"/>
              <a:t> </a:t>
            </a:r>
            <a:r>
              <a:rPr lang="nl-BE" dirty="0" err="1"/>
              <a:t>to</a:t>
            </a:r>
            <a:r>
              <a:rPr lang="nl-BE" dirty="0"/>
              <a:t> research on </a:t>
            </a:r>
            <a:r>
              <a:rPr lang="nl-BE" dirty="0" err="1"/>
              <a:t>emotional</a:t>
            </a:r>
            <a:r>
              <a:rPr lang="nl-BE" dirty="0"/>
              <a:t> </a:t>
            </a:r>
            <a:r>
              <a:rPr lang="nl-BE" dirty="0" err="1"/>
              <a:t>dissonance</a:t>
            </a:r>
            <a:r>
              <a:rPr lang="nl-BE" dirty="0"/>
              <a:t>, </a:t>
            </a:r>
            <a:r>
              <a:rPr lang="nl-BE" dirty="0" err="1"/>
              <a:t>which</a:t>
            </a:r>
            <a:r>
              <a:rPr lang="nl-BE" dirty="0"/>
              <a:t> </a:t>
            </a:r>
            <a:r>
              <a:rPr lang="nl-BE" dirty="0" err="1"/>
              <a:t>still</a:t>
            </a:r>
            <a:r>
              <a:rPr lang="nl-BE" dirty="0"/>
              <a:t> </a:t>
            </a:r>
            <a:r>
              <a:rPr lang="nl-BE" dirty="0" err="1"/>
              <a:t>tends</a:t>
            </a:r>
            <a:r>
              <a:rPr lang="nl-BE" dirty="0"/>
              <a:t> </a:t>
            </a:r>
            <a:r>
              <a:rPr lang="nl-BE" dirty="0" err="1"/>
              <a:t>to</a:t>
            </a:r>
            <a:r>
              <a:rPr lang="nl-BE" dirty="0"/>
              <a:t> approach </a:t>
            </a:r>
            <a:r>
              <a:rPr lang="nl-BE" dirty="0" err="1"/>
              <a:t>it</a:t>
            </a:r>
            <a:r>
              <a:rPr lang="nl-BE" dirty="0"/>
              <a:t> </a:t>
            </a:r>
            <a:r>
              <a:rPr lang="nl-BE" dirty="0" err="1"/>
              <a:t>from</a:t>
            </a:r>
            <a:r>
              <a:rPr lang="nl-BE" dirty="0"/>
              <a:t> </a:t>
            </a:r>
            <a:r>
              <a:rPr lang="nl-BE" dirty="0" err="1"/>
              <a:t>an</a:t>
            </a:r>
            <a:r>
              <a:rPr lang="nl-BE" dirty="0"/>
              <a:t> </a:t>
            </a:r>
            <a:r>
              <a:rPr lang="nl-BE" dirty="0" err="1"/>
              <a:t>individual</a:t>
            </a:r>
            <a:r>
              <a:rPr lang="nl-BE" dirty="0"/>
              <a:t>-level </a:t>
            </a:r>
            <a:r>
              <a:rPr lang="nl-BE" dirty="0" err="1"/>
              <a:t>perspective</a:t>
            </a:r>
            <a:r>
              <a:rPr lang="nl-BE" dirty="0"/>
              <a:t>, </a:t>
            </a:r>
            <a:r>
              <a:rPr lang="nl-BE" dirty="0" err="1"/>
              <a:t>neglecting</a:t>
            </a:r>
            <a:r>
              <a:rPr lang="nl-BE" dirty="0"/>
              <a:t> </a:t>
            </a:r>
            <a:r>
              <a:rPr lang="nl-BE" dirty="0" err="1"/>
              <a:t>the</a:t>
            </a:r>
            <a:r>
              <a:rPr lang="nl-BE" dirty="0"/>
              <a:t> </a:t>
            </a:r>
            <a:r>
              <a:rPr lang="nl-BE" dirty="0" err="1"/>
              <a:t>dynamics</a:t>
            </a:r>
            <a:r>
              <a:rPr lang="nl-BE" dirty="0"/>
              <a:t> </a:t>
            </a:r>
            <a:r>
              <a:rPr lang="nl-BE" dirty="0" err="1"/>
              <a:t>within</a:t>
            </a:r>
            <a:r>
              <a:rPr lang="nl-BE" dirty="0"/>
              <a:t> </a:t>
            </a:r>
            <a:r>
              <a:rPr lang="nl-BE" dirty="0" err="1"/>
              <a:t>the</a:t>
            </a:r>
            <a:r>
              <a:rPr lang="nl-BE" dirty="0"/>
              <a:t> context these </a:t>
            </a:r>
            <a:r>
              <a:rPr lang="nl-BE" dirty="0" err="1"/>
              <a:t>individuals</a:t>
            </a:r>
            <a:r>
              <a:rPr lang="nl-BE" dirty="0"/>
              <a:t> </a:t>
            </a:r>
            <a:r>
              <a:rPr lang="nl-BE" dirty="0" err="1"/>
              <a:t>function</a:t>
            </a:r>
            <a:r>
              <a:rPr lang="nl-BE" dirty="0"/>
              <a:t> in. At </a:t>
            </a:r>
            <a:r>
              <a:rPr lang="nl-BE" dirty="0" err="1"/>
              <a:t>the</a:t>
            </a:r>
            <a:r>
              <a:rPr lang="nl-BE" dirty="0"/>
              <a:t> </a:t>
            </a:r>
            <a:r>
              <a:rPr lang="nl-BE" dirty="0" err="1"/>
              <a:t>same</a:t>
            </a:r>
            <a:r>
              <a:rPr lang="nl-BE" dirty="0"/>
              <a:t> time, </a:t>
            </a:r>
            <a:r>
              <a:rPr lang="nl-BE" dirty="0" err="1"/>
              <a:t>our</a:t>
            </a:r>
            <a:r>
              <a:rPr lang="nl-BE" dirty="0"/>
              <a:t> team-level approach was a </a:t>
            </a:r>
            <a:r>
              <a:rPr lang="nl-BE" dirty="0" err="1"/>
              <a:t>necessary</a:t>
            </a:r>
            <a:r>
              <a:rPr lang="nl-BE" dirty="0"/>
              <a:t> </a:t>
            </a:r>
            <a:r>
              <a:rPr lang="nl-BE" dirty="0" err="1"/>
              <a:t>condition</a:t>
            </a:r>
            <a:r>
              <a:rPr lang="nl-BE" dirty="0"/>
              <a:t> </a:t>
            </a:r>
            <a:r>
              <a:rPr lang="nl-BE" dirty="0" err="1"/>
              <a:t>to</a:t>
            </a:r>
            <a:r>
              <a:rPr lang="nl-BE" dirty="0"/>
              <a:t> </a:t>
            </a:r>
            <a:r>
              <a:rPr lang="nl-BE" dirty="0" err="1"/>
              <a:t>be</a:t>
            </a:r>
            <a:r>
              <a:rPr lang="nl-BE" dirty="0"/>
              <a:t> </a:t>
            </a:r>
            <a:r>
              <a:rPr lang="nl-BE" dirty="0" err="1"/>
              <a:t>able</a:t>
            </a:r>
            <a:r>
              <a:rPr lang="nl-BE" dirty="0"/>
              <a:t> </a:t>
            </a:r>
            <a:r>
              <a:rPr lang="nl-BE" dirty="0" err="1"/>
              <a:t>to</a:t>
            </a:r>
            <a:r>
              <a:rPr lang="nl-BE" dirty="0"/>
              <a:t> </a:t>
            </a:r>
            <a:r>
              <a:rPr lang="nl-BE" dirty="0" err="1"/>
              <a:t>capture</a:t>
            </a:r>
            <a:r>
              <a:rPr lang="nl-BE" dirty="0"/>
              <a:t> </a:t>
            </a:r>
            <a:r>
              <a:rPr lang="nl-BE" dirty="0" err="1"/>
              <a:t>within</a:t>
            </a:r>
            <a:r>
              <a:rPr lang="nl-BE" dirty="0"/>
              <a:t>-team </a:t>
            </a:r>
            <a:r>
              <a:rPr lang="nl-BE" dirty="0" err="1"/>
              <a:t>variance</a:t>
            </a:r>
            <a:r>
              <a:rPr lang="nl-BE" dirty="0"/>
              <a:t> </a:t>
            </a:r>
            <a:r>
              <a:rPr lang="nl-BE" dirty="0" err="1"/>
              <a:t>regarding</a:t>
            </a:r>
            <a:r>
              <a:rPr lang="nl-BE" dirty="0"/>
              <a:t> SEW </a:t>
            </a:r>
            <a:r>
              <a:rPr lang="nl-BE" dirty="0" err="1"/>
              <a:t>preservation</a:t>
            </a:r>
            <a:r>
              <a:rPr lang="nl-BE" dirty="0"/>
              <a:t>.</a:t>
            </a:r>
          </a:p>
          <a:p>
            <a:endParaRPr lang="nl-BE" dirty="0"/>
          </a:p>
          <a:p>
            <a:r>
              <a:rPr lang="nl-BE" dirty="0" err="1"/>
              <a:t>Lastly</a:t>
            </a:r>
            <a:r>
              <a:rPr lang="nl-BE" dirty="0"/>
              <a:t>, we </a:t>
            </a:r>
            <a:r>
              <a:rPr lang="nl-BE" dirty="0" err="1"/>
              <a:t>contribute</a:t>
            </a:r>
            <a:r>
              <a:rPr lang="nl-BE" dirty="0"/>
              <a:t> </a:t>
            </a:r>
            <a:r>
              <a:rPr lang="nl-BE" dirty="0" err="1"/>
              <a:t>to</a:t>
            </a:r>
            <a:r>
              <a:rPr lang="nl-BE" dirty="0"/>
              <a:t> </a:t>
            </a:r>
            <a:r>
              <a:rPr lang="nl-BE" dirty="0" err="1"/>
              <a:t>the</a:t>
            </a:r>
            <a:r>
              <a:rPr lang="nl-BE" dirty="0"/>
              <a:t> </a:t>
            </a:r>
            <a:r>
              <a:rPr lang="nl-BE" dirty="0" err="1"/>
              <a:t>still</a:t>
            </a:r>
            <a:r>
              <a:rPr lang="nl-BE" dirty="0"/>
              <a:t> </a:t>
            </a:r>
            <a:r>
              <a:rPr lang="nl-BE" dirty="0" err="1"/>
              <a:t>ongoing</a:t>
            </a:r>
            <a:r>
              <a:rPr lang="nl-BE" dirty="0"/>
              <a:t> </a:t>
            </a:r>
            <a:r>
              <a:rPr lang="nl-BE" dirty="0" err="1"/>
              <a:t>debate</a:t>
            </a:r>
            <a:r>
              <a:rPr lang="nl-BE" dirty="0"/>
              <a:t> on SEW in family </a:t>
            </a:r>
            <a:r>
              <a:rPr lang="nl-BE" dirty="0" err="1"/>
              <a:t>firms</a:t>
            </a:r>
            <a:r>
              <a:rPr lang="nl-BE" dirty="0"/>
              <a:t>. A bit of a </a:t>
            </a:r>
            <a:r>
              <a:rPr lang="nl-BE" dirty="0" err="1"/>
              <a:t>downfall</a:t>
            </a:r>
            <a:r>
              <a:rPr lang="nl-BE" dirty="0"/>
              <a:t> </a:t>
            </a:r>
            <a:r>
              <a:rPr lang="nl-BE" dirty="0" err="1"/>
              <a:t>caused</a:t>
            </a:r>
            <a:r>
              <a:rPr lang="nl-BE" dirty="0"/>
              <a:t> </a:t>
            </a:r>
            <a:r>
              <a:rPr lang="nl-BE" dirty="0" err="1"/>
              <a:t>by</a:t>
            </a:r>
            <a:r>
              <a:rPr lang="nl-BE" dirty="0"/>
              <a:t> </a:t>
            </a:r>
            <a:r>
              <a:rPr lang="nl-BE" dirty="0" err="1"/>
              <a:t>the</a:t>
            </a:r>
            <a:r>
              <a:rPr lang="nl-BE" dirty="0"/>
              <a:t> large </a:t>
            </a:r>
            <a:r>
              <a:rPr lang="nl-BE" dirty="0" err="1"/>
              <a:t>amount</a:t>
            </a:r>
            <a:r>
              <a:rPr lang="nl-BE" dirty="0"/>
              <a:t> of research on SEW is </a:t>
            </a:r>
            <a:r>
              <a:rPr lang="nl-BE" dirty="0" err="1"/>
              <a:t>that</a:t>
            </a:r>
            <a:r>
              <a:rPr lang="nl-BE" dirty="0"/>
              <a:t> </a:t>
            </a:r>
            <a:r>
              <a:rPr lang="nl-BE" dirty="0" err="1"/>
              <a:t>it</a:t>
            </a:r>
            <a:r>
              <a:rPr lang="nl-BE" dirty="0"/>
              <a:t> is </a:t>
            </a:r>
            <a:r>
              <a:rPr lang="nl-BE" dirty="0" err="1"/>
              <a:t>sometimes</a:t>
            </a:r>
            <a:r>
              <a:rPr lang="nl-BE" dirty="0"/>
              <a:t> </a:t>
            </a:r>
            <a:r>
              <a:rPr lang="nl-BE" dirty="0" err="1"/>
              <a:t>treated</a:t>
            </a:r>
            <a:r>
              <a:rPr lang="nl-BE" dirty="0"/>
              <a:t> as </a:t>
            </a:r>
            <a:r>
              <a:rPr lang="nl-BE" dirty="0" err="1"/>
              <a:t>somewhat</a:t>
            </a:r>
            <a:r>
              <a:rPr lang="nl-BE" dirty="0"/>
              <a:t> of </a:t>
            </a:r>
            <a:r>
              <a:rPr lang="nl-BE" dirty="0" err="1"/>
              <a:t>an</a:t>
            </a:r>
            <a:r>
              <a:rPr lang="nl-BE" dirty="0"/>
              <a:t> </a:t>
            </a:r>
            <a:r>
              <a:rPr lang="nl-BE" dirty="0" err="1"/>
              <a:t>umbrella</a:t>
            </a:r>
            <a:r>
              <a:rPr lang="nl-BE" dirty="0"/>
              <a:t> concept, </a:t>
            </a:r>
            <a:r>
              <a:rPr lang="nl-BE" dirty="0" err="1"/>
              <a:t>covering</a:t>
            </a:r>
            <a:r>
              <a:rPr lang="nl-BE" dirty="0"/>
              <a:t> </a:t>
            </a:r>
            <a:r>
              <a:rPr lang="nl-BE" dirty="0" err="1"/>
              <a:t>all</a:t>
            </a:r>
            <a:r>
              <a:rPr lang="nl-BE" dirty="0"/>
              <a:t> types of affect-</a:t>
            </a:r>
            <a:r>
              <a:rPr lang="nl-BE" dirty="0" err="1"/>
              <a:t>related</a:t>
            </a:r>
            <a:r>
              <a:rPr lang="nl-BE" dirty="0"/>
              <a:t> </a:t>
            </a:r>
            <a:r>
              <a:rPr lang="nl-BE" dirty="0" err="1"/>
              <a:t>phenomena</a:t>
            </a:r>
            <a:r>
              <a:rPr lang="nl-BE" dirty="0"/>
              <a:t>. In </a:t>
            </a:r>
            <a:r>
              <a:rPr lang="nl-BE" dirty="0" err="1"/>
              <a:t>our</a:t>
            </a:r>
            <a:r>
              <a:rPr lang="nl-BE" dirty="0"/>
              <a:t> </a:t>
            </a:r>
            <a:r>
              <a:rPr lang="nl-BE" dirty="0" err="1"/>
              <a:t>study</a:t>
            </a:r>
            <a:r>
              <a:rPr lang="nl-BE" dirty="0"/>
              <a:t>, we make </a:t>
            </a:r>
            <a:r>
              <a:rPr lang="nl-BE" dirty="0" err="1"/>
              <a:t>the</a:t>
            </a:r>
            <a:r>
              <a:rPr lang="nl-BE" dirty="0"/>
              <a:t> </a:t>
            </a:r>
            <a:r>
              <a:rPr lang="nl-BE" dirty="0" err="1"/>
              <a:t>distinction</a:t>
            </a:r>
            <a:r>
              <a:rPr lang="nl-BE" dirty="0"/>
              <a:t> </a:t>
            </a:r>
            <a:r>
              <a:rPr lang="nl-BE" dirty="0" err="1"/>
              <a:t>between</a:t>
            </a:r>
            <a:r>
              <a:rPr lang="nl-BE" dirty="0"/>
              <a:t> SEW </a:t>
            </a:r>
            <a:r>
              <a:rPr lang="nl-BE" dirty="0" err="1"/>
              <a:t>and</a:t>
            </a:r>
            <a:r>
              <a:rPr lang="nl-BE" dirty="0"/>
              <a:t> </a:t>
            </a:r>
            <a:r>
              <a:rPr lang="nl-BE" dirty="0" err="1"/>
              <a:t>actual</a:t>
            </a:r>
            <a:r>
              <a:rPr lang="nl-BE" dirty="0"/>
              <a:t> </a:t>
            </a:r>
            <a:r>
              <a:rPr lang="nl-BE" dirty="0" err="1"/>
              <a:t>emotions</a:t>
            </a:r>
            <a:r>
              <a:rPr lang="nl-BE" dirty="0"/>
              <a:t> </a:t>
            </a:r>
            <a:r>
              <a:rPr lang="nl-BE" dirty="0" err="1"/>
              <a:t>and</a:t>
            </a:r>
            <a:r>
              <a:rPr lang="nl-BE" dirty="0"/>
              <a:t> </a:t>
            </a:r>
            <a:r>
              <a:rPr lang="nl-BE" dirty="0" err="1"/>
              <a:t>reveal</a:t>
            </a:r>
            <a:r>
              <a:rPr lang="nl-BE" dirty="0"/>
              <a:t> in a </a:t>
            </a:r>
            <a:r>
              <a:rPr lang="nl-BE" dirty="0" err="1"/>
              <a:t>quantitative</a:t>
            </a:r>
            <a:r>
              <a:rPr lang="nl-BE" dirty="0"/>
              <a:t> way </a:t>
            </a:r>
            <a:r>
              <a:rPr lang="nl-BE" dirty="0" err="1"/>
              <a:t>how</a:t>
            </a:r>
            <a:r>
              <a:rPr lang="nl-BE" dirty="0"/>
              <a:t> </a:t>
            </a:r>
            <a:r>
              <a:rPr lang="nl-BE" dirty="0" err="1"/>
              <a:t>emotions</a:t>
            </a:r>
            <a:r>
              <a:rPr lang="nl-BE" dirty="0"/>
              <a:t> (in </a:t>
            </a:r>
            <a:r>
              <a:rPr lang="nl-BE" dirty="0" err="1"/>
              <a:t>particular</a:t>
            </a:r>
            <a:r>
              <a:rPr lang="nl-BE" dirty="0"/>
              <a:t> ED) impacts SEW, </a:t>
            </a:r>
            <a:r>
              <a:rPr lang="nl-BE" dirty="0" err="1"/>
              <a:t>and</a:t>
            </a:r>
            <a:r>
              <a:rPr lang="nl-BE" dirty="0"/>
              <a:t>, </a:t>
            </a:r>
            <a:r>
              <a:rPr lang="nl-BE" dirty="0" err="1"/>
              <a:t>consequently</a:t>
            </a:r>
            <a:r>
              <a:rPr lang="nl-BE" dirty="0"/>
              <a:t>, </a:t>
            </a:r>
            <a:r>
              <a:rPr lang="nl-BE" dirty="0" err="1"/>
              <a:t>the</a:t>
            </a:r>
            <a:r>
              <a:rPr lang="nl-BE" dirty="0"/>
              <a:t> </a:t>
            </a:r>
            <a:r>
              <a:rPr lang="nl-BE" dirty="0" err="1"/>
              <a:t>success</a:t>
            </a:r>
            <a:r>
              <a:rPr lang="nl-BE" dirty="0"/>
              <a:t> of </a:t>
            </a:r>
            <a:r>
              <a:rPr lang="nl-BE" dirty="0" err="1"/>
              <a:t>the</a:t>
            </a:r>
            <a:r>
              <a:rPr lang="nl-BE" dirty="0"/>
              <a:t> </a:t>
            </a:r>
            <a:r>
              <a:rPr lang="nl-BE" dirty="0" err="1"/>
              <a:t>firm</a:t>
            </a:r>
            <a:r>
              <a:rPr lang="nl-BE" dirty="0"/>
              <a:t>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769D83C-A064-4918-87B0-B3A868A3DFB1}" type="slidenum">
              <a:rPr lang="nl-BE" smtClean="0"/>
              <a:t>22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82871497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BE" dirty="0"/>
              <a:t>Family </a:t>
            </a:r>
            <a:r>
              <a:rPr lang="nl-BE" dirty="0" err="1"/>
              <a:t>firm</a:t>
            </a:r>
            <a:r>
              <a:rPr lang="nl-BE" dirty="0"/>
              <a:t> </a:t>
            </a:r>
            <a:r>
              <a:rPr lang="nl-BE" dirty="0" err="1"/>
              <a:t>literature</a:t>
            </a:r>
            <a:r>
              <a:rPr lang="nl-BE" dirty="0"/>
              <a:t> </a:t>
            </a:r>
            <a:r>
              <a:rPr lang="nl-BE" dirty="0" err="1"/>
              <a:t>often</a:t>
            </a:r>
            <a:r>
              <a:rPr lang="nl-BE" dirty="0"/>
              <a:t> </a:t>
            </a:r>
            <a:r>
              <a:rPr lang="nl-BE" dirty="0" err="1"/>
              <a:t>mentions</a:t>
            </a:r>
            <a:r>
              <a:rPr lang="nl-BE" dirty="0"/>
              <a:t> </a:t>
            </a:r>
            <a:r>
              <a:rPr lang="nl-BE" dirty="0" err="1"/>
              <a:t>the</a:t>
            </a:r>
            <a:r>
              <a:rPr lang="nl-BE" dirty="0"/>
              <a:t> </a:t>
            </a:r>
            <a:r>
              <a:rPr lang="nl-BE" dirty="0" err="1"/>
              <a:t>fact</a:t>
            </a:r>
            <a:r>
              <a:rPr lang="nl-BE" dirty="0"/>
              <a:t> </a:t>
            </a:r>
            <a:r>
              <a:rPr lang="nl-BE" dirty="0" err="1"/>
              <a:t>that</a:t>
            </a:r>
            <a:r>
              <a:rPr lang="nl-BE" dirty="0"/>
              <a:t> family </a:t>
            </a:r>
            <a:r>
              <a:rPr lang="nl-BE" dirty="0" err="1"/>
              <a:t>firms</a:t>
            </a:r>
            <a:r>
              <a:rPr lang="nl-BE" dirty="0"/>
              <a:t> </a:t>
            </a:r>
            <a:r>
              <a:rPr lang="nl-BE" dirty="0" err="1"/>
              <a:t>strive</a:t>
            </a:r>
            <a:r>
              <a:rPr lang="nl-BE" dirty="0"/>
              <a:t> </a:t>
            </a:r>
            <a:r>
              <a:rPr lang="nl-BE" dirty="0" err="1"/>
              <a:t>to</a:t>
            </a:r>
            <a:r>
              <a:rPr lang="nl-BE" dirty="0"/>
              <a:t> </a:t>
            </a:r>
            <a:r>
              <a:rPr lang="nl-BE" dirty="0" err="1"/>
              <a:t>filfull</a:t>
            </a:r>
            <a:r>
              <a:rPr lang="nl-BE" dirty="0"/>
              <a:t> non-</a:t>
            </a:r>
            <a:r>
              <a:rPr lang="nl-BE" dirty="0" err="1"/>
              <a:t>economic</a:t>
            </a:r>
            <a:r>
              <a:rPr lang="nl-BE" dirty="0"/>
              <a:t>, </a:t>
            </a:r>
            <a:r>
              <a:rPr lang="nl-BE" dirty="0" err="1"/>
              <a:t>affective</a:t>
            </a:r>
            <a:r>
              <a:rPr lang="nl-BE" dirty="0"/>
              <a:t> goals </a:t>
            </a:r>
            <a:r>
              <a:rPr lang="nl-BE" dirty="0" err="1"/>
              <a:t>to</a:t>
            </a:r>
            <a:r>
              <a:rPr lang="nl-BE" dirty="0"/>
              <a:t> </a:t>
            </a:r>
            <a:r>
              <a:rPr lang="nl-BE" dirty="0" err="1"/>
              <a:t>be</a:t>
            </a:r>
            <a:r>
              <a:rPr lang="nl-BE" dirty="0"/>
              <a:t> </a:t>
            </a:r>
            <a:r>
              <a:rPr lang="nl-BE" dirty="0" err="1"/>
              <a:t>one</a:t>
            </a:r>
            <a:r>
              <a:rPr lang="nl-BE" dirty="0"/>
              <a:t> of </a:t>
            </a:r>
            <a:r>
              <a:rPr lang="nl-BE" dirty="0" err="1"/>
              <a:t>the</a:t>
            </a:r>
            <a:r>
              <a:rPr lang="nl-BE" dirty="0"/>
              <a:t> </a:t>
            </a:r>
            <a:r>
              <a:rPr lang="nl-BE" dirty="0" err="1"/>
              <a:t>main</a:t>
            </a:r>
            <a:r>
              <a:rPr lang="nl-BE" dirty="0"/>
              <a:t> </a:t>
            </a:r>
            <a:r>
              <a:rPr lang="nl-BE" dirty="0" err="1"/>
              <a:t>distinctive</a:t>
            </a:r>
            <a:r>
              <a:rPr lang="nl-BE" dirty="0"/>
              <a:t> </a:t>
            </a:r>
            <a:r>
              <a:rPr lang="nl-BE" dirty="0" err="1"/>
              <a:t>characteristics</a:t>
            </a:r>
            <a:r>
              <a:rPr lang="nl-BE" dirty="0"/>
              <a:t> of family </a:t>
            </a:r>
            <a:r>
              <a:rPr lang="nl-BE" dirty="0" err="1"/>
              <a:t>firms</a:t>
            </a:r>
            <a:r>
              <a:rPr lang="nl-BE" dirty="0"/>
              <a:t>. </a:t>
            </a:r>
            <a:r>
              <a:rPr lang="nl-BE" dirty="0" err="1"/>
              <a:t>This</a:t>
            </a:r>
            <a:r>
              <a:rPr lang="nl-BE" dirty="0"/>
              <a:t> </a:t>
            </a:r>
            <a:r>
              <a:rPr lang="nl-BE" dirty="0" err="1"/>
              <a:t>idea</a:t>
            </a:r>
            <a:r>
              <a:rPr lang="nl-BE" dirty="0"/>
              <a:t> was </a:t>
            </a:r>
            <a:r>
              <a:rPr lang="nl-BE" dirty="0" err="1"/>
              <a:t>captured</a:t>
            </a:r>
            <a:r>
              <a:rPr lang="nl-BE" dirty="0"/>
              <a:t> a </a:t>
            </a:r>
            <a:r>
              <a:rPr lang="nl-BE" dirty="0" err="1"/>
              <a:t>number</a:t>
            </a:r>
            <a:r>
              <a:rPr lang="nl-BE" dirty="0"/>
              <a:t> of </a:t>
            </a:r>
            <a:r>
              <a:rPr lang="nl-BE" dirty="0" err="1"/>
              <a:t>years</a:t>
            </a:r>
            <a:r>
              <a:rPr lang="nl-BE" dirty="0"/>
              <a:t> </a:t>
            </a:r>
            <a:r>
              <a:rPr lang="nl-BE" dirty="0" err="1"/>
              <a:t>ago</a:t>
            </a:r>
            <a:r>
              <a:rPr lang="nl-BE" dirty="0"/>
              <a:t> </a:t>
            </a:r>
            <a:r>
              <a:rPr lang="nl-BE" dirty="0" err="1"/>
              <a:t>by</a:t>
            </a:r>
            <a:r>
              <a:rPr lang="nl-BE" dirty="0"/>
              <a:t> </a:t>
            </a:r>
            <a:r>
              <a:rPr lang="nl-BE" dirty="0" err="1"/>
              <a:t>the</a:t>
            </a:r>
            <a:r>
              <a:rPr lang="nl-BE" dirty="0"/>
              <a:t> concept of </a:t>
            </a:r>
            <a:r>
              <a:rPr lang="nl-BE" dirty="0" err="1"/>
              <a:t>socioemotional</a:t>
            </a:r>
            <a:r>
              <a:rPr lang="nl-BE" dirty="0"/>
              <a:t> </a:t>
            </a:r>
            <a:r>
              <a:rPr lang="nl-BE" dirty="0" err="1"/>
              <a:t>wealth</a:t>
            </a:r>
            <a:r>
              <a:rPr lang="nl-BE" dirty="0"/>
              <a:t> (SEW). </a:t>
            </a:r>
            <a:r>
              <a:rPr lang="nl-BE" dirty="0" err="1"/>
              <a:t>There</a:t>
            </a:r>
            <a:r>
              <a:rPr lang="nl-BE" dirty="0"/>
              <a:t> is </a:t>
            </a:r>
            <a:r>
              <a:rPr lang="nl-BE" dirty="0" err="1"/>
              <a:t>an</a:t>
            </a:r>
            <a:r>
              <a:rPr lang="nl-BE" dirty="0"/>
              <a:t> agreement </a:t>
            </a:r>
            <a:r>
              <a:rPr lang="nl-BE" dirty="0" err="1"/>
              <a:t>that</a:t>
            </a:r>
            <a:r>
              <a:rPr lang="nl-BE" dirty="0"/>
              <a:t> </a:t>
            </a:r>
            <a:r>
              <a:rPr lang="nl-BE" dirty="0" err="1"/>
              <a:t>not</a:t>
            </a:r>
            <a:r>
              <a:rPr lang="nl-BE" dirty="0"/>
              <a:t> </a:t>
            </a:r>
            <a:r>
              <a:rPr lang="nl-BE" dirty="0" err="1"/>
              <a:t>every</a:t>
            </a:r>
            <a:r>
              <a:rPr lang="nl-BE" dirty="0"/>
              <a:t> family </a:t>
            </a:r>
            <a:r>
              <a:rPr lang="nl-BE" dirty="0" err="1"/>
              <a:t>firm</a:t>
            </a:r>
            <a:r>
              <a:rPr lang="nl-BE" dirty="0"/>
              <a:t> attaches </a:t>
            </a:r>
            <a:r>
              <a:rPr lang="nl-BE" dirty="0" err="1"/>
              <a:t>the</a:t>
            </a:r>
            <a:r>
              <a:rPr lang="nl-BE" dirty="0"/>
              <a:t> </a:t>
            </a:r>
            <a:r>
              <a:rPr lang="nl-BE" dirty="0" err="1"/>
              <a:t>same</a:t>
            </a:r>
            <a:r>
              <a:rPr lang="nl-BE" dirty="0"/>
              <a:t> level of </a:t>
            </a:r>
            <a:r>
              <a:rPr lang="nl-BE" dirty="0" err="1"/>
              <a:t>importance</a:t>
            </a:r>
            <a:r>
              <a:rPr lang="nl-BE" dirty="0"/>
              <a:t> </a:t>
            </a:r>
            <a:r>
              <a:rPr lang="nl-BE" dirty="0" err="1"/>
              <a:t>towards</a:t>
            </a:r>
            <a:r>
              <a:rPr lang="nl-BE" dirty="0"/>
              <a:t> these non-financial goals, </a:t>
            </a:r>
            <a:r>
              <a:rPr lang="nl-BE" dirty="0" err="1"/>
              <a:t>meaning</a:t>
            </a:r>
            <a:r>
              <a:rPr lang="nl-BE" dirty="0"/>
              <a:t> </a:t>
            </a:r>
            <a:r>
              <a:rPr lang="nl-BE" dirty="0" err="1"/>
              <a:t>that</a:t>
            </a:r>
            <a:r>
              <a:rPr lang="nl-BE" dirty="0"/>
              <a:t> </a:t>
            </a:r>
            <a:r>
              <a:rPr lang="nl-BE" dirty="0" err="1"/>
              <a:t>there</a:t>
            </a:r>
            <a:r>
              <a:rPr lang="nl-BE" dirty="0"/>
              <a:t> is </a:t>
            </a:r>
            <a:r>
              <a:rPr lang="nl-BE" dirty="0" err="1"/>
              <a:t>heterogeneity</a:t>
            </a:r>
            <a:r>
              <a:rPr lang="nl-BE" dirty="0"/>
              <a:t> </a:t>
            </a:r>
            <a:r>
              <a:rPr lang="nl-BE" dirty="0" err="1"/>
              <a:t>among</a:t>
            </a:r>
            <a:r>
              <a:rPr lang="nl-BE" dirty="0"/>
              <a:t> family </a:t>
            </a:r>
            <a:r>
              <a:rPr lang="nl-BE" dirty="0" err="1"/>
              <a:t>firms</a:t>
            </a:r>
            <a:r>
              <a:rPr lang="nl-BE" dirty="0"/>
              <a:t> </a:t>
            </a:r>
            <a:r>
              <a:rPr lang="nl-BE" dirty="0" err="1"/>
              <a:t>regarding</a:t>
            </a:r>
            <a:r>
              <a:rPr lang="nl-BE" dirty="0"/>
              <a:t> SEW. More </a:t>
            </a:r>
            <a:r>
              <a:rPr lang="nl-BE" dirty="0" err="1"/>
              <a:t>recently</a:t>
            </a:r>
            <a:r>
              <a:rPr lang="nl-BE" dirty="0"/>
              <a:t>, </a:t>
            </a:r>
            <a:r>
              <a:rPr lang="nl-BE" dirty="0" err="1"/>
              <a:t>authors</a:t>
            </a:r>
            <a:r>
              <a:rPr lang="nl-BE" dirty="0"/>
              <a:t> have made </a:t>
            </a:r>
            <a:r>
              <a:rPr lang="nl-BE" dirty="0" err="1"/>
              <a:t>the</a:t>
            </a:r>
            <a:r>
              <a:rPr lang="nl-BE" dirty="0"/>
              <a:t> </a:t>
            </a:r>
            <a:r>
              <a:rPr lang="nl-BE" dirty="0" err="1"/>
              <a:t>observation</a:t>
            </a:r>
            <a:r>
              <a:rPr lang="nl-BE" dirty="0"/>
              <a:t> </a:t>
            </a:r>
            <a:r>
              <a:rPr lang="nl-BE" dirty="0" err="1"/>
              <a:t>that</a:t>
            </a:r>
            <a:r>
              <a:rPr lang="nl-BE" dirty="0"/>
              <a:t> </a:t>
            </a:r>
            <a:r>
              <a:rPr lang="nl-BE" dirty="0" err="1"/>
              <a:t>there</a:t>
            </a:r>
            <a:r>
              <a:rPr lang="nl-BE" dirty="0"/>
              <a:t> </a:t>
            </a:r>
            <a:r>
              <a:rPr lang="nl-BE" dirty="0" err="1"/>
              <a:t>can</a:t>
            </a:r>
            <a:r>
              <a:rPr lang="nl-BE" dirty="0"/>
              <a:t> </a:t>
            </a:r>
            <a:r>
              <a:rPr lang="nl-BE" dirty="0" err="1"/>
              <a:t>also</a:t>
            </a:r>
            <a:r>
              <a:rPr lang="nl-BE" dirty="0"/>
              <a:t> </a:t>
            </a:r>
            <a:r>
              <a:rPr lang="nl-BE" dirty="0" err="1"/>
              <a:t>be</a:t>
            </a:r>
            <a:r>
              <a:rPr lang="nl-BE" dirty="0"/>
              <a:t> </a:t>
            </a:r>
            <a:r>
              <a:rPr lang="nl-BE" dirty="0" err="1"/>
              <a:t>heterogeneity</a:t>
            </a:r>
            <a:r>
              <a:rPr lang="nl-BE" dirty="0"/>
              <a:t> </a:t>
            </a:r>
            <a:r>
              <a:rPr lang="nl-BE" dirty="0" err="1"/>
              <a:t>within</a:t>
            </a:r>
            <a:r>
              <a:rPr lang="nl-BE" dirty="0"/>
              <a:t> family </a:t>
            </a:r>
            <a:r>
              <a:rPr lang="nl-BE" dirty="0" err="1"/>
              <a:t>firms</a:t>
            </a:r>
            <a:r>
              <a:rPr lang="nl-BE" dirty="0"/>
              <a:t> </a:t>
            </a:r>
            <a:r>
              <a:rPr lang="nl-BE" dirty="0" err="1"/>
              <a:t>when</a:t>
            </a:r>
            <a:r>
              <a:rPr lang="nl-BE" dirty="0"/>
              <a:t> </a:t>
            </a:r>
            <a:r>
              <a:rPr lang="nl-BE" dirty="0" err="1"/>
              <a:t>it</a:t>
            </a:r>
            <a:r>
              <a:rPr lang="nl-BE" dirty="0"/>
              <a:t> </a:t>
            </a:r>
            <a:r>
              <a:rPr lang="nl-BE" dirty="0" err="1"/>
              <a:t>comes</a:t>
            </a:r>
            <a:r>
              <a:rPr lang="nl-BE" dirty="0"/>
              <a:t> </a:t>
            </a:r>
            <a:r>
              <a:rPr lang="nl-BE" dirty="0" err="1"/>
              <a:t>to</a:t>
            </a:r>
            <a:r>
              <a:rPr lang="nl-BE" dirty="0"/>
              <a:t> </a:t>
            </a:r>
            <a:r>
              <a:rPr lang="nl-BE" dirty="0" err="1"/>
              <a:t>the</a:t>
            </a:r>
            <a:r>
              <a:rPr lang="nl-BE" dirty="0"/>
              <a:t> </a:t>
            </a:r>
            <a:r>
              <a:rPr lang="nl-BE" dirty="0" err="1"/>
              <a:t>importance</a:t>
            </a:r>
            <a:r>
              <a:rPr lang="nl-BE" dirty="0"/>
              <a:t> </a:t>
            </a:r>
            <a:r>
              <a:rPr lang="nl-BE" dirty="0" err="1"/>
              <a:t>attached</a:t>
            </a:r>
            <a:r>
              <a:rPr lang="nl-BE" dirty="0"/>
              <a:t> </a:t>
            </a:r>
            <a:r>
              <a:rPr lang="nl-BE" dirty="0" err="1"/>
              <a:t>to</a:t>
            </a:r>
            <a:r>
              <a:rPr lang="nl-BE" dirty="0"/>
              <a:t> SEW. In </a:t>
            </a:r>
            <a:r>
              <a:rPr lang="nl-BE" dirty="0" err="1"/>
              <a:t>other</a:t>
            </a:r>
            <a:r>
              <a:rPr lang="nl-BE" dirty="0"/>
              <a:t> </a:t>
            </a:r>
            <a:r>
              <a:rPr lang="nl-BE" dirty="0" err="1"/>
              <a:t>words</a:t>
            </a:r>
            <a:r>
              <a:rPr lang="nl-BE" dirty="0"/>
              <a:t>, different members of </a:t>
            </a:r>
            <a:r>
              <a:rPr lang="nl-BE" dirty="0" err="1"/>
              <a:t>the</a:t>
            </a:r>
            <a:r>
              <a:rPr lang="nl-BE" dirty="0"/>
              <a:t> </a:t>
            </a:r>
            <a:r>
              <a:rPr lang="nl-BE" dirty="0" err="1"/>
              <a:t>same</a:t>
            </a:r>
            <a:r>
              <a:rPr lang="nl-BE" dirty="0"/>
              <a:t> family </a:t>
            </a:r>
            <a:r>
              <a:rPr lang="nl-BE" dirty="0" err="1"/>
              <a:t>firm</a:t>
            </a:r>
            <a:r>
              <a:rPr lang="nl-BE" dirty="0"/>
              <a:t> </a:t>
            </a:r>
            <a:r>
              <a:rPr lang="nl-BE" dirty="0" err="1"/>
              <a:t>can</a:t>
            </a:r>
            <a:r>
              <a:rPr lang="nl-BE" dirty="0"/>
              <a:t> have different </a:t>
            </a:r>
            <a:r>
              <a:rPr lang="nl-BE" dirty="0" err="1"/>
              <a:t>opinions</a:t>
            </a:r>
            <a:r>
              <a:rPr lang="nl-BE" dirty="0"/>
              <a:t> on SEW </a:t>
            </a:r>
            <a:r>
              <a:rPr lang="nl-BE" dirty="0" err="1"/>
              <a:t>matters</a:t>
            </a:r>
            <a:r>
              <a:rPr lang="nl-BE" dirty="0"/>
              <a:t>. </a:t>
            </a:r>
            <a:r>
              <a:rPr lang="nl-BE" dirty="0" err="1"/>
              <a:t>This</a:t>
            </a:r>
            <a:r>
              <a:rPr lang="nl-BE" dirty="0"/>
              <a:t> was </a:t>
            </a:r>
            <a:r>
              <a:rPr lang="nl-BE" dirty="0" err="1"/>
              <a:t>captured</a:t>
            </a:r>
            <a:r>
              <a:rPr lang="nl-BE" dirty="0"/>
              <a:t> in </a:t>
            </a:r>
            <a:r>
              <a:rPr lang="nl-BE" dirty="0" err="1"/>
              <a:t>literature</a:t>
            </a:r>
            <a:r>
              <a:rPr lang="nl-BE" dirty="0"/>
              <a:t> </a:t>
            </a:r>
            <a:r>
              <a:rPr lang="nl-BE" dirty="0" err="1"/>
              <a:t>by</a:t>
            </a:r>
            <a:r>
              <a:rPr lang="nl-BE" dirty="0"/>
              <a:t> </a:t>
            </a:r>
            <a:r>
              <a:rPr lang="nl-BE" dirty="0" err="1"/>
              <a:t>the</a:t>
            </a:r>
            <a:r>
              <a:rPr lang="nl-BE" dirty="0"/>
              <a:t> concept of SEW </a:t>
            </a:r>
            <a:r>
              <a:rPr lang="nl-BE" dirty="0" err="1"/>
              <a:t>separation</a:t>
            </a:r>
            <a:r>
              <a:rPr lang="nl-BE" dirty="0"/>
              <a:t>, </a:t>
            </a:r>
            <a:r>
              <a:rPr lang="nl-BE" dirty="0" err="1"/>
              <a:t>based</a:t>
            </a:r>
            <a:r>
              <a:rPr lang="nl-BE" dirty="0"/>
              <a:t> on </a:t>
            </a:r>
            <a:r>
              <a:rPr lang="nl-BE" dirty="0" err="1"/>
              <a:t>the</a:t>
            </a:r>
            <a:r>
              <a:rPr lang="nl-BE" dirty="0"/>
              <a:t> “</a:t>
            </a:r>
            <a:r>
              <a:rPr lang="nl-BE" dirty="0" err="1"/>
              <a:t>diversity</a:t>
            </a:r>
            <a:r>
              <a:rPr lang="nl-BE" dirty="0"/>
              <a:t> as </a:t>
            </a:r>
            <a:r>
              <a:rPr lang="nl-BE" dirty="0" err="1"/>
              <a:t>separation</a:t>
            </a:r>
            <a:r>
              <a:rPr lang="nl-BE" dirty="0"/>
              <a:t>” </a:t>
            </a:r>
            <a:r>
              <a:rPr lang="nl-BE" dirty="0" err="1"/>
              <a:t>idea</a:t>
            </a:r>
            <a:r>
              <a:rPr lang="nl-BE" dirty="0"/>
              <a:t> </a:t>
            </a:r>
            <a:r>
              <a:rPr lang="nl-BE" dirty="0" err="1"/>
              <a:t>from</a:t>
            </a:r>
            <a:r>
              <a:rPr lang="nl-BE" dirty="0"/>
              <a:t> </a:t>
            </a:r>
            <a:r>
              <a:rPr lang="nl-BE" dirty="0" err="1"/>
              <a:t>Harison</a:t>
            </a:r>
            <a:r>
              <a:rPr lang="nl-BE" dirty="0"/>
              <a:t> &amp; Klein. </a:t>
            </a:r>
            <a:r>
              <a:rPr lang="nl-BE" dirty="0" err="1"/>
              <a:t>Until</a:t>
            </a:r>
            <a:r>
              <a:rPr lang="nl-BE" dirty="0"/>
              <a:t> </a:t>
            </a:r>
            <a:r>
              <a:rPr lang="nl-BE" dirty="0" err="1"/>
              <a:t>now</a:t>
            </a:r>
            <a:r>
              <a:rPr lang="nl-BE" dirty="0"/>
              <a:t>, studies have </a:t>
            </a:r>
            <a:r>
              <a:rPr lang="nl-BE" dirty="0" err="1"/>
              <a:t>mainly</a:t>
            </a:r>
            <a:r>
              <a:rPr lang="nl-BE" dirty="0"/>
              <a:t> </a:t>
            </a:r>
            <a:r>
              <a:rPr lang="nl-BE" dirty="0" err="1"/>
              <a:t>focused</a:t>
            </a:r>
            <a:r>
              <a:rPr lang="nl-BE" dirty="0"/>
              <a:t> on </a:t>
            </a:r>
            <a:r>
              <a:rPr lang="nl-BE" dirty="0" err="1"/>
              <a:t>the</a:t>
            </a:r>
            <a:r>
              <a:rPr lang="nl-BE" dirty="0"/>
              <a:t> impact of SEW </a:t>
            </a:r>
            <a:r>
              <a:rPr lang="nl-BE" dirty="0" err="1"/>
              <a:t>separation</a:t>
            </a:r>
            <a:r>
              <a:rPr lang="nl-BE" dirty="0"/>
              <a:t>, </a:t>
            </a:r>
            <a:r>
              <a:rPr lang="nl-BE" dirty="0" err="1"/>
              <a:t>showing</a:t>
            </a:r>
            <a:r>
              <a:rPr lang="nl-BE" dirty="0"/>
              <a:t> </a:t>
            </a:r>
            <a:r>
              <a:rPr lang="nl-BE" dirty="0" err="1"/>
              <a:t>that</a:t>
            </a:r>
            <a:r>
              <a:rPr lang="nl-BE" dirty="0"/>
              <a:t> </a:t>
            </a:r>
            <a:r>
              <a:rPr lang="nl-BE" dirty="0" err="1"/>
              <a:t>it</a:t>
            </a:r>
            <a:r>
              <a:rPr lang="nl-BE" dirty="0"/>
              <a:t> is </a:t>
            </a:r>
            <a:r>
              <a:rPr lang="nl-BE" dirty="0" err="1"/>
              <a:t>negative</a:t>
            </a:r>
            <a:r>
              <a:rPr lang="nl-BE" dirty="0"/>
              <a:t> </a:t>
            </a:r>
            <a:r>
              <a:rPr lang="nl-BE" dirty="0" err="1"/>
              <a:t>for</a:t>
            </a:r>
            <a:r>
              <a:rPr lang="nl-BE" dirty="0"/>
              <a:t> </a:t>
            </a:r>
            <a:r>
              <a:rPr lang="nl-BE" dirty="0" err="1"/>
              <a:t>outcomes</a:t>
            </a:r>
            <a:r>
              <a:rPr lang="nl-BE" dirty="0"/>
              <a:t> </a:t>
            </a:r>
            <a:r>
              <a:rPr lang="nl-BE" dirty="0" err="1"/>
              <a:t>such</a:t>
            </a:r>
            <a:r>
              <a:rPr lang="nl-BE" dirty="0"/>
              <a:t> as </a:t>
            </a:r>
            <a:r>
              <a:rPr lang="nl-BE" dirty="0" err="1"/>
              <a:t>decision</a:t>
            </a:r>
            <a:r>
              <a:rPr lang="nl-BE" dirty="0"/>
              <a:t>-making </a:t>
            </a:r>
            <a:r>
              <a:rPr lang="nl-BE" dirty="0" err="1"/>
              <a:t>quality</a:t>
            </a:r>
            <a:r>
              <a:rPr lang="nl-BE" dirty="0"/>
              <a:t>. </a:t>
            </a:r>
            <a:r>
              <a:rPr lang="nl-BE" dirty="0" err="1"/>
              <a:t>However</a:t>
            </a:r>
            <a:r>
              <a:rPr lang="nl-BE" dirty="0"/>
              <a:t>, </a:t>
            </a:r>
            <a:r>
              <a:rPr lang="nl-BE" dirty="0" err="1"/>
              <a:t>little</a:t>
            </a:r>
            <a:r>
              <a:rPr lang="nl-BE" dirty="0"/>
              <a:t> is </a:t>
            </a:r>
            <a:r>
              <a:rPr lang="nl-BE" dirty="0" err="1"/>
              <a:t>still</a:t>
            </a:r>
            <a:r>
              <a:rPr lang="nl-BE" dirty="0"/>
              <a:t> </a:t>
            </a:r>
            <a:r>
              <a:rPr lang="nl-BE" dirty="0" err="1"/>
              <a:t>known</a:t>
            </a:r>
            <a:r>
              <a:rPr lang="nl-BE" dirty="0"/>
              <a:t> </a:t>
            </a:r>
            <a:r>
              <a:rPr lang="nl-BE" dirty="0" err="1"/>
              <a:t>about</a:t>
            </a:r>
            <a:r>
              <a:rPr lang="nl-BE" dirty="0"/>
              <a:t> </a:t>
            </a:r>
            <a:r>
              <a:rPr lang="nl-BE" dirty="0" err="1"/>
              <a:t>what</a:t>
            </a:r>
            <a:r>
              <a:rPr lang="nl-BE" dirty="0"/>
              <a:t> </a:t>
            </a:r>
            <a:r>
              <a:rPr lang="nl-BE" dirty="0" err="1"/>
              <a:t>causes</a:t>
            </a:r>
            <a:r>
              <a:rPr lang="nl-BE" dirty="0"/>
              <a:t> </a:t>
            </a:r>
            <a:r>
              <a:rPr lang="nl-BE" dirty="0" err="1"/>
              <a:t>this</a:t>
            </a:r>
            <a:r>
              <a:rPr lang="nl-BE" dirty="0"/>
              <a:t> intra-</a:t>
            </a:r>
            <a:r>
              <a:rPr lang="nl-BE" dirty="0" err="1"/>
              <a:t>firm</a:t>
            </a:r>
            <a:r>
              <a:rPr lang="nl-BE" dirty="0"/>
              <a:t> </a:t>
            </a:r>
            <a:r>
              <a:rPr lang="nl-BE" dirty="0" err="1"/>
              <a:t>variation</a:t>
            </a:r>
            <a:r>
              <a:rPr lang="nl-BE" dirty="0"/>
              <a:t> </a:t>
            </a:r>
            <a:r>
              <a:rPr lang="nl-BE" dirty="0" err="1"/>
              <a:t>regarding</a:t>
            </a:r>
            <a:r>
              <a:rPr lang="nl-BE" dirty="0"/>
              <a:t> SEW </a:t>
            </a:r>
            <a:r>
              <a:rPr lang="nl-BE" dirty="0" err="1"/>
              <a:t>preservation</a:t>
            </a:r>
            <a:r>
              <a:rPr lang="nl-BE" dirty="0"/>
              <a:t>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769D83C-A064-4918-87B0-B3A868A3DFB1}" type="slidenum">
              <a:rPr lang="nl-BE" smtClean="0"/>
              <a:t>3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18537579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BE" dirty="0" err="1"/>
              <a:t>This</a:t>
            </a:r>
            <a:r>
              <a:rPr lang="nl-BE" dirty="0"/>
              <a:t> </a:t>
            </a:r>
            <a:r>
              <a:rPr lang="nl-BE" dirty="0" err="1"/>
              <a:t>brings</a:t>
            </a:r>
            <a:r>
              <a:rPr lang="nl-BE" dirty="0"/>
              <a:t> me </a:t>
            </a:r>
            <a:r>
              <a:rPr lang="nl-BE" dirty="0" err="1"/>
              <a:t>to</a:t>
            </a:r>
            <a:r>
              <a:rPr lang="nl-BE" dirty="0"/>
              <a:t> </a:t>
            </a:r>
            <a:r>
              <a:rPr lang="nl-BE" dirty="0" err="1"/>
              <a:t>the</a:t>
            </a:r>
            <a:r>
              <a:rPr lang="nl-BE" dirty="0"/>
              <a:t> </a:t>
            </a:r>
            <a:r>
              <a:rPr lang="nl-BE" dirty="0" err="1"/>
              <a:t>main</a:t>
            </a:r>
            <a:r>
              <a:rPr lang="nl-BE" dirty="0"/>
              <a:t> </a:t>
            </a:r>
            <a:r>
              <a:rPr lang="nl-BE" dirty="0" err="1"/>
              <a:t>purpose</a:t>
            </a:r>
            <a:r>
              <a:rPr lang="nl-BE" dirty="0"/>
              <a:t> of </a:t>
            </a:r>
            <a:r>
              <a:rPr lang="nl-BE" dirty="0" err="1"/>
              <a:t>this</a:t>
            </a:r>
            <a:r>
              <a:rPr lang="nl-BE" dirty="0"/>
              <a:t> </a:t>
            </a:r>
            <a:r>
              <a:rPr lang="nl-BE" dirty="0" err="1"/>
              <a:t>study</a:t>
            </a:r>
            <a:r>
              <a:rPr lang="nl-BE" dirty="0"/>
              <a:t> I </a:t>
            </a:r>
            <a:r>
              <a:rPr lang="nl-BE" dirty="0" err="1"/>
              <a:t>am</a:t>
            </a:r>
            <a:r>
              <a:rPr lang="nl-BE" dirty="0"/>
              <a:t> presenting </a:t>
            </a:r>
            <a:r>
              <a:rPr lang="nl-BE" dirty="0" err="1"/>
              <a:t>today</a:t>
            </a:r>
            <a:r>
              <a:rPr lang="nl-BE" dirty="0"/>
              <a:t>, </a:t>
            </a:r>
            <a:r>
              <a:rPr lang="nl-BE" dirty="0" err="1"/>
              <a:t>namely</a:t>
            </a:r>
            <a:r>
              <a:rPr lang="nl-BE" dirty="0"/>
              <a:t> </a:t>
            </a:r>
            <a:r>
              <a:rPr lang="nl-BE" dirty="0" err="1"/>
              <a:t>unravel</a:t>
            </a:r>
            <a:r>
              <a:rPr lang="nl-BE" dirty="0"/>
              <a:t> </a:t>
            </a:r>
            <a:r>
              <a:rPr lang="nl-BE" dirty="0" err="1"/>
              <a:t>the</a:t>
            </a:r>
            <a:r>
              <a:rPr lang="nl-BE" dirty="0"/>
              <a:t> </a:t>
            </a:r>
            <a:r>
              <a:rPr lang="nl-BE" dirty="0" err="1"/>
              <a:t>determinants</a:t>
            </a:r>
            <a:r>
              <a:rPr lang="nl-BE" dirty="0"/>
              <a:t> of SEW </a:t>
            </a:r>
            <a:r>
              <a:rPr lang="nl-BE" dirty="0" err="1"/>
              <a:t>separation</a:t>
            </a:r>
            <a:r>
              <a:rPr lang="nl-BE" dirty="0"/>
              <a:t>. For </a:t>
            </a:r>
            <a:r>
              <a:rPr lang="nl-BE" dirty="0" err="1"/>
              <a:t>this</a:t>
            </a:r>
            <a:r>
              <a:rPr lang="nl-BE" dirty="0"/>
              <a:t>, we focus on </a:t>
            </a:r>
            <a:r>
              <a:rPr lang="nl-BE" dirty="0" err="1"/>
              <a:t>the</a:t>
            </a:r>
            <a:r>
              <a:rPr lang="nl-BE" dirty="0"/>
              <a:t> </a:t>
            </a:r>
            <a:r>
              <a:rPr lang="nl-BE" dirty="0" err="1"/>
              <a:t>specific</a:t>
            </a:r>
            <a:r>
              <a:rPr lang="nl-BE" dirty="0"/>
              <a:t> context of family </a:t>
            </a:r>
            <a:r>
              <a:rPr lang="nl-BE" dirty="0" err="1"/>
              <a:t>firm</a:t>
            </a:r>
            <a:r>
              <a:rPr lang="nl-BE" dirty="0"/>
              <a:t> top management teams. The TMT </a:t>
            </a:r>
            <a:r>
              <a:rPr lang="nl-BE" dirty="0" err="1"/>
              <a:t>will</a:t>
            </a:r>
            <a:r>
              <a:rPr lang="nl-BE" dirty="0"/>
              <a:t> </a:t>
            </a:r>
            <a:r>
              <a:rPr lang="nl-BE" dirty="0" err="1"/>
              <a:t>be</a:t>
            </a:r>
            <a:r>
              <a:rPr lang="nl-BE" dirty="0"/>
              <a:t> </a:t>
            </a:r>
            <a:r>
              <a:rPr lang="nl-BE" dirty="0" err="1"/>
              <a:t>the</a:t>
            </a:r>
            <a:r>
              <a:rPr lang="nl-BE" dirty="0"/>
              <a:t> </a:t>
            </a:r>
            <a:r>
              <a:rPr lang="nl-BE" dirty="0" err="1"/>
              <a:t>firm’s</a:t>
            </a:r>
            <a:r>
              <a:rPr lang="nl-BE" dirty="0"/>
              <a:t> most dominant </a:t>
            </a:r>
            <a:r>
              <a:rPr lang="nl-BE" dirty="0" err="1"/>
              <a:t>strategic</a:t>
            </a:r>
            <a:r>
              <a:rPr lang="nl-BE" dirty="0"/>
              <a:t> </a:t>
            </a:r>
            <a:r>
              <a:rPr lang="nl-BE" dirty="0" err="1"/>
              <a:t>decision</a:t>
            </a:r>
            <a:r>
              <a:rPr lang="nl-BE" dirty="0"/>
              <a:t>-making </a:t>
            </a:r>
            <a:r>
              <a:rPr lang="nl-BE" dirty="0" err="1"/>
              <a:t>entity</a:t>
            </a:r>
            <a:r>
              <a:rPr lang="nl-BE" dirty="0"/>
              <a:t>, </a:t>
            </a:r>
            <a:r>
              <a:rPr lang="nl-BE" dirty="0" err="1"/>
              <a:t>and</a:t>
            </a:r>
            <a:r>
              <a:rPr lang="nl-BE" dirty="0"/>
              <a:t>, as </a:t>
            </a:r>
            <a:r>
              <a:rPr lang="nl-BE" dirty="0" err="1"/>
              <a:t>such</a:t>
            </a:r>
            <a:r>
              <a:rPr lang="nl-BE" dirty="0"/>
              <a:t>, </a:t>
            </a:r>
            <a:r>
              <a:rPr lang="nl-BE" dirty="0" err="1"/>
              <a:t>can</a:t>
            </a:r>
            <a:r>
              <a:rPr lang="nl-BE" dirty="0"/>
              <a:t> have a strong impact on </a:t>
            </a:r>
            <a:r>
              <a:rPr lang="nl-BE" dirty="0" err="1"/>
              <a:t>the</a:t>
            </a:r>
            <a:r>
              <a:rPr lang="nl-BE" dirty="0"/>
              <a:t> </a:t>
            </a:r>
            <a:r>
              <a:rPr lang="nl-BE" dirty="0" err="1"/>
              <a:t>firm’s</a:t>
            </a:r>
            <a:r>
              <a:rPr lang="nl-BE" dirty="0"/>
              <a:t> </a:t>
            </a:r>
            <a:r>
              <a:rPr lang="nl-BE" dirty="0" err="1"/>
              <a:t>success</a:t>
            </a:r>
            <a:r>
              <a:rPr lang="nl-BE" dirty="0"/>
              <a:t>. </a:t>
            </a:r>
            <a:r>
              <a:rPr lang="nl-BE" dirty="0" err="1"/>
              <a:t>This</a:t>
            </a:r>
            <a:r>
              <a:rPr lang="nl-BE" dirty="0"/>
              <a:t> </a:t>
            </a:r>
            <a:r>
              <a:rPr lang="nl-BE" dirty="0" err="1"/>
              <a:t>makes</a:t>
            </a:r>
            <a:r>
              <a:rPr lang="nl-BE" dirty="0"/>
              <a:t> </a:t>
            </a:r>
            <a:r>
              <a:rPr lang="nl-BE" dirty="0" err="1"/>
              <a:t>it</a:t>
            </a:r>
            <a:r>
              <a:rPr lang="nl-BE" dirty="0"/>
              <a:t> extra important </a:t>
            </a:r>
            <a:r>
              <a:rPr lang="nl-BE" dirty="0" err="1"/>
              <a:t>to</a:t>
            </a:r>
            <a:r>
              <a:rPr lang="nl-BE" dirty="0"/>
              <a:t> </a:t>
            </a:r>
            <a:r>
              <a:rPr lang="nl-BE" dirty="0" err="1"/>
              <a:t>explore</a:t>
            </a:r>
            <a:r>
              <a:rPr lang="nl-BE" dirty="0"/>
              <a:t> </a:t>
            </a:r>
            <a:r>
              <a:rPr lang="nl-BE" dirty="0" err="1"/>
              <a:t>what</a:t>
            </a:r>
            <a:r>
              <a:rPr lang="nl-BE" dirty="0"/>
              <a:t> </a:t>
            </a:r>
            <a:r>
              <a:rPr lang="nl-BE" dirty="0" err="1"/>
              <a:t>might</a:t>
            </a:r>
            <a:r>
              <a:rPr lang="nl-BE" dirty="0"/>
              <a:t> </a:t>
            </a:r>
            <a:r>
              <a:rPr lang="nl-BE" dirty="0" err="1"/>
              <a:t>cause</a:t>
            </a:r>
            <a:r>
              <a:rPr lang="nl-BE" dirty="0"/>
              <a:t> goal </a:t>
            </a:r>
            <a:r>
              <a:rPr lang="nl-BE" dirty="0" err="1"/>
              <a:t>differences</a:t>
            </a:r>
            <a:r>
              <a:rPr lang="nl-BE" dirty="0"/>
              <a:t> </a:t>
            </a:r>
            <a:r>
              <a:rPr lang="nl-BE" dirty="0" err="1"/>
              <a:t>within</a:t>
            </a:r>
            <a:r>
              <a:rPr lang="nl-BE" dirty="0"/>
              <a:t> </a:t>
            </a:r>
            <a:r>
              <a:rPr lang="nl-BE" dirty="0" err="1"/>
              <a:t>this</a:t>
            </a:r>
            <a:r>
              <a:rPr lang="nl-BE" dirty="0"/>
              <a:t> </a:t>
            </a:r>
            <a:r>
              <a:rPr lang="nl-BE" dirty="0" err="1"/>
              <a:t>particular</a:t>
            </a:r>
            <a:r>
              <a:rPr lang="nl-BE" dirty="0"/>
              <a:t> team.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769D83C-A064-4918-87B0-B3A868A3DFB1}" type="slidenum">
              <a:rPr lang="nl-BE" smtClean="0"/>
              <a:t>4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64516943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BE" dirty="0"/>
              <a:t>In </a:t>
            </a:r>
            <a:r>
              <a:rPr lang="nl-BE" dirty="0" err="1"/>
              <a:t>particular</a:t>
            </a:r>
            <a:r>
              <a:rPr lang="nl-BE" dirty="0"/>
              <a:t>, we focus on </a:t>
            </a:r>
            <a:r>
              <a:rPr lang="nl-BE" dirty="0" err="1"/>
              <a:t>two</a:t>
            </a:r>
            <a:r>
              <a:rPr lang="nl-BE" dirty="0"/>
              <a:t> </a:t>
            </a:r>
            <a:r>
              <a:rPr lang="nl-BE" dirty="0" err="1"/>
              <a:t>potential</a:t>
            </a:r>
            <a:r>
              <a:rPr lang="nl-BE" dirty="0"/>
              <a:t> </a:t>
            </a:r>
            <a:r>
              <a:rPr lang="nl-BE" dirty="0" err="1"/>
              <a:t>determinants</a:t>
            </a:r>
            <a:r>
              <a:rPr lang="nl-BE" dirty="0"/>
              <a:t>: </a:t>
            </a:r>
            <a:r>
              <a:rPr lang="nl-BE" dirty="0" err="1"/>
              <a:t>the</a:t>
            </a:r>
            <a:r>
              <a:rPr lang="nl-BE" dirty="0"/>
              <a:t> </a:t>
            </a:r>
            <a:r>
              <a:rPr lang="nl-BE" dirty="0" err="1"/>
              <a:t>quality</a:t>
            </a:r>
            <a:r>
              <a:rPr lang="nl-BE" dirty="0"/>
              <a:t> of </a:t>
            </a:r>
            <a:r>
              <a:rPr lang="nl-BE" dirty="0" err="1"/>
              <a:t>relationships</a:t>
            </a:r>
            <a:r>
              <a:rPr lang="nl-BE" dirty="0"/>
              <a:t> </a:t>
            </a:r>
            <a:r>
              <a:rPr lang="nl-BE" dirty="0" err="1"/>
              <a:t>within</a:t>
            </a:r>
            <a:r>
              <a:rPr lang="nl-BE" dirty="0"/>
              <a:t> </a:t>
            </a:r>
            <a:r>
              <a:rPr lang="nl-BE" dirty="0" err="1"/>
              <a:t>the</a:t>
            </a:r>
            <a:r>
              <a:rPr lang="nl-BE" dirty="0"/>
              <a:t> TMT </a:t>
            </a:r>
            <a:r>
              <a:rPr lang="nl-BE" dirty="0" err="1"/>
              <a:t>and</a:t>
            </a:r>
            <a:r>
              <a:rPr lang="nl-BE" dirty="0"/>
              <a:t> </a:t>
            </a:r>
            <a:r>
              <a:rPr lang="nl-BE" dirty="0" err="1"/>
              <a:t>the</a:t>
            </a:r>
            <a:r>
              <a:rPr lang="nl-BE" dirty="0"/>
              <a:t> level of </a:t>
            </a:r>
            <a:r>
              <a:rPr lang="nl-BE" dirty="0" err="1"/>
              <a:t>emotional</a:t>
            </a:r>
            <a:r>
              <a:rPr lang="nl-BE" dirty="0"/>
              <a:t> </a:t>
            </a:r>
            <a:r>
              <a:rPr lang="nl-BE" dirty="0" err="1"/>
              <a:t>dissonance</a:t>
            </a:r>
            <a:r>
              <a:rPr lang="nl-BE" dirty="0"/>
              <a:t> </a:t>
            </a:r>
            <a:r>
              <a:rPr lang="nl-BE" dirty="0" err="1"/>
              <a:t>within</a:t>
            </a:r>
            <a:r>
              <a:rPr lang="nl-BE" dirty="0"/>
              <a:t> </a:t>
            </a:r>
            <a:r>
              <a:rPr lang="nl-BE" dirty="0" err="1"/>
              <a:t>the</a:t>
            </a:r>
            <a:r>
              <a:rPr lang="nl-BE" dirty="0"/>
              <a:t> TMT.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769D83C-A064-4918-87B0-B3A868A3DFB1}" type="slidenum">
              <a:rPr lang="nl-BE" smtClean="0"/>
              <a:t>5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44856492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BE" dirty="0"/>
              <a:t>The first determinant we </a:t>
            </a:r>
            <a:r>
              <a:rPr lang="nl-BE" dirty="0" err="1"/>
              <a:t>propose</a:t>
            </a:r>
            <a:r>
              <a:rPr lang="nl-BE" dirty="0"/>
              <a:t>, is </a:t>
            </a:r>
            <a:r>
              <a:rPr lang="nl-BE" dirty="0" err="1"/>
              <a:t>the</a:t>
            </a:r>
            <a:r>
              <a:rPr lang="nl-BE" dirty="0"/>
              <a:t> </a:t>
            </a:r>
            <a:r>
              <a:rPr lang="nl-BE" dirty="0" err="1"/>
              <a:t>quality</a:t>
            </a:r>
            <a:r>
              <a:rPr lang="nl-BE" dirty="0"/>
              <a:t> of </a:t>
            </a:r>
            <a:r>
              <a:rPr lang="nl-BE" dirty="0" err="1"/>
              <a:t>relationships</a:t>
            </a:r>
            <a:r>
              <a:rPr lang="nl-BE" dirty="0"/>
              <a:t> </a:t>
            </a:r>
            <a:r>
              <a:rPr lang="nl-BE" dirty="0" err="1"/>
              <a:t>within</a:t>
            </a:r>
            <a:r>
              <a:rPr lang="nl-BE" dirty="0"/>
              <a:t> </a:t>
            </a:r>
            <a:r>
              <a:rPr lang="nl-BE" dirty="0" err="1"/>
              <a:t>the</a:t>
            </a:r>
            <a:r>
              <a:rPr lang="nl-BE" dirty="0"/>
              <a:t> TMT. For </a:t>
            </a:r>
            <a:r>
              <a:rPr lang="nl-BE" dirty="0" err="1"/>
              <a:t>this</a:t>
            </a:r>
            <a:r>
              <a:rPr lang="nl-BE" dirty="0"/>
              <a:t>, we </a:t>
            </a:r>
            <a:r>
              <a:rPr lang="nl-BE" dirty="0" err="1"/>
              <a:t>build</a:t>
            </a:r>
            <a:r>
              <a:rPr lang="nl-BE" dirty="0"/>
              <a:t> on </a:t>
            </a:r>
            <a:r>
              <a:rPr lang="nl-BE" dirty="0" err="1"/>
              <a:t>the</a:t>
            </a:r>
            <a:r>
              <a:rPr lang="nl-BE" dirty="0"/>
              <a:t> high </a:t>
            </a:r>
            <a:r>
              <a:rPr lang="nl-BE" dirty="0" err="1"/>
              <a:t>quality</a:t>
            </a:r>
            <a:r>
              <a:rPr lang="nl-BE" dirty="0"/>
              <a:t> </a:t>
            </a:r>
            <a:r>
              <a:rPr lang="nl-BE" dirty="0" err="1"/>
              <a:t>relationships</a:t>
            </a:r>
            <a:r>
              <a:rPr lang="nl-BE" dirty="0"/>
              <a:t> </a:t>
            </a:r>
            <a:r>
              <a:rPr lang="nl-BE" dirty="0" err="1"/>
              <a:t>framework</a:t>
            </a:r>
            <a:r>
              <a:rPr lang="nl-BE" dirty="0"/>
              <a:t> of </a:t>
            </a:r>
            <a:r>
              <a:rPr lang="nl-BE" dirty="0" err="1"/>
              <a:t>Carmeli</a:t>
            </a:r>
            <a:r>
              <a:rPr lang="nl-BE" dirty="0"/>
              <a:t> et al. HQR are </a:t>
            </a:r>
            <a:r>
              <a:rPr lang="nl-BE" dirty="0" err="1"/>
              <a:t>characterized</a:t>
            </a:r>
            <a:r>
              <a:rPr lang="nl-BE" dirty="0"/>
              <a:t> </a:t>
            </a:r>
            <a:r>
              <a:rPr lang="nl-BE" dirty="0" err="1"/>
              <a:t>by</a:t>
            </a:r>
            <a:r>
              <a:rPr lang="nl-BE" dirty="0"/>
              <a:t> a </a:t>
            </a:r>
            <a:r>
              <a:rPr lang="nl-BE" dirty="0" err="1"/>
              <a:t>capacity</a:t>
            </a:r>
            <a:r>
              <a:rPr lang="nl-BE" dirty="0"/>
              <a:t> </a:t>
            </a:r>
            <a:r>
              <a:rPr lang="nl-BE" dirty="0" err="1"/>
              <a:t>for</a:t>
            </a:r>
            <a:r>
              <a:rPr lang="nl-BE" dirty="0"/>
              <a:t> </a:t>
            </a:r>
            <a:r>
              <a:rPr lang="nl-BE" dirty="0" err="1"/>
              <a:t>withstanding</a:t>
            </a:r>
            <a:r>
              <a:rPr lang="nl-BE" dirty="0"/>
              <a:t> </a:t>
            </a:r>
            <a:r>
              <a:rPr lang="nl-BE" dirty="0" err="1"/>
              <a:t>strain</a:t>
            </a:r>
            <a:r>
              <a:rPr lang="nl-BE" dirty="0"/>
              <a:t> </a:t>
            </a:r>
            <a:r>
              <a:rPr lang="nl-BE" dirty="0" err="1"/>
              <a:t>and</a:t>
            </a:r>
            <a:r>
              <a:rPr lang="nl-BE" dirty="0"/>
              <a:t> </a:t>
            </a:r>
            <a:r>
              <a:rPr lang="nl-BE" dirty="0" err="1"/>
              <a:t>bouncing</a:t>
            </a:r>
            <a:r>
              <a:rPr lang="nl-BE" dirty="0"/>
              <a:t> back </a:t>
            </a:r>
            <a:r>
              <a:rPr lang="nl-BE" dirty="0" err="1"/>
              <a:t>from</a:t>
            </a:r>
            <a:r>
              <a:rPr lang="nl-BE" dirty="0"/>
              <a:t> </a:t>
            </a:r>
            <a:r>
              <a:rPr lang="nl-BE" dirty="0" err="1"/>
              <a:t>difficulties</a:t>
            </a:r>
            <a:r>
              <a:rPr lang="nl-BE" dirty="0"/>
              <a:t>. At </a:t>
            </a:r>
            <a:r>
              <a:rPr lang="nl-BE" dirty="0" err="1"/>
              <a:t>the</a:t>
            </a:r>
            <a:r>
              <a:rPr lang="nl-BE" dirty="0"/>
              <a:t> </a:t>
            </a:r>
            <a:r>
              <a:rPr lang="nl-BE" dirty="0" err="1"/>
              <a:t>same</a:t>
            </a:r>
            <a:r>
              <a:rPr lang="nl-BE" dirty="0"/>
              <a:t> time, </a:t>
            </a:r>
            <a:r>
              <a:rPr lang="nl-BE" dirty="0" err="1"/>
              <a:t>they</a:t>
            </a:r>
            <a:r>
              <a:rPr lang="nl-BE" dirty="0"/>
              <a:t> </a:t>
            </a:r>
            <a:r>
              <a:rPr lang="nl-BE" dirty="0" err="1"/>
              <a:t>represent</a:t>
            </a:r>
            <a:r>
              <a:rPr lang="nl-BE" dirty="0"/>
              <a:t> </a:t>
            </a:r>
            <a:r>
              <a:rPr lang="nl-BE" dirty="0" err="1"/>
              <a:t>an</a:t>
            </a:r>
            <a:r>
              <a:rPr lang="nl-BE" dirty="0"/>
              <a:t> </a:t>
            </a:r>
            <a:r>
              <a:rPr lang="nl-BE" dirty="0" err="1"/>
              <a:t>openness</a:t>
            </a:r>
            <a:r>
              <a:rPr lang="nl-BE" dirty="0"/>
              <a:t> </a:t>
            </a:r>
            <a:r>
              <a:rPr lang="nl-BE" dirty="0" err="1"/>
              <a:t>to</a:t>
            </a:r>
            <a:r>
              <a:rPr lang="nl-BE" dirty="0"/>
              <a:t> new </a:t>
            </a:r>
            <a:r>
              <a:rPr lang="nl-BE" dirty="0" err="1"/>
              <a:t>ideas</a:t>
            </a:r>
            <a:r>
              <a:rPr lang="nl-BE" dirty="0"/>
              <a:t>, </a:t>
            </a:r>
            <a:r>
              <a:rPr lang="nl-BE" dirty="0" err="1"/>
              <a:t>feelings</a:t>
            </a:r>
            <a:r>
              <a:rPr lang="nl-BE" dirty="0"/>
              <a:t> of </a:t>
            </a:r>
            <a:r>
              <a:rPr lang="nl-BE" dirty="0" err="1"/>
              <a:t>appreciation</a:t>
            </a:r>
            <a:r>
              <a:rPr lang="nl-BE" dirty="0"/>
              <a:t>, </a:t>
            </a:r>
            <a:r>
              <a:rPr lang="nl-BE" dirty="0" err="1"/>
              <a:t>and</a:t>
            </a:r>
            <a:r>
              <a:rPr lang="nl-BE" dirty="0"/>
              <a:t> </a:t>
            </a:r>
            <a:r>
              <a:rPr lang="nl-BE" dirty="0" err="1"/>
              <a:t>active</a:t>
            </a:r>
            <a:r>
              <a:rPr lang="nl-BE" dirty="0"/>
              <a:t> </a:t>
            </a:r>
            <a:r>
              <a:rPr lang="nl-BE" dirty="0" err="1"/>
              <a:t>contribution</a:t>
            </a:r>
            <a:r>
              <a:rPr lang="nl-BE" dirty="0"/>
              <a:t> </a:t>
            </a:r>
            <a:r>
              <a:rPr lang="nl-BE" dirty="0" err="1"/>
              <a:t>to</a:t>
            </a:r>
            <a:r>
              <a:rPr lang="nl-BE" dirty="0"/>
              <a:t> </a:t>
            </a:r>
            <a:r>
              <a:rPr lang="nl-BE" dirty="0" err="1"/>
              <a:t>each</a:t>
            </a:r>
            <a:r>
              <a:rPr lang="nl-BE" dirty="0"/>
              <a:t> </a:t>
            </a:r>
            <a:r>
              <a:rPr lang="nl-BE" dirty="0" err="1"/>
              <a:t>other’s</a:t>
            </a:r>
            <a:r>
              <a:rPr lang="nl-BE" dirty="0"/>
              <a:t> development.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769D83C-A064-4918-87B0-B3A868A3DFB1}" type="slidenum">
              <a:rPr lang="nl-BE" smtClean="0"/>
              <a:t>6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7958239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BE" dirty="0"/>
              <a:t>As </a:t>
            </a:r>
            <a:r>
              <a:rPr lang="nl-BE" dirty="0" err="1"/>
              <a:t>such</a:t>
            </a:r>
            <a:r>
              <a:rPr lang="nl-BE" dirty="0"/>
              <a:t>, </a:t>
            </a:r>
            <a:r>
              <a:rPr lang="nl-BE" dirty="0" err="1"/>
              <a:t>when</a:t>
            </a:r>
            <a:r>
              <a:rPr lang="nl-BE" dirty="0"/>
              <a:t> </a:t>
            </a:r>
            <a:r>
              <a:rPr lang="nl-BE" dirty="0" err="1"/>
              <a:t>relationships</a:t>
            </a:r>
            <a:r>
              <a:rPr lang="nl-BE" dirty="0"/>
              <a:t> in </a:t>
            </a:r>
            <a:r>
              <a:rPr lang="nl-BE" dirty="0" err="1"/>
              <a:t>the</a:t>
            </a:r>
            <a:r>
              <a:rPr lang="nl-BE" dirty="0"/>
              <a:t> TMT are of high </a:t>
            </a:r>
            <a:r>
              <a:rPr lang="nl-BE" dirty="0" err="1"/>
              <a:t>quality</a:t>
            </a:r>
            <a:r>
              <a:rPr lang="nl-BE" dirty="0"/>
              <a:t>, members </a:t>
            </a:r>
            <a:r>
              <a:rPr lang="nl-BE" dirty="0" err="1"/>
              <a:t>will</a:t>
            </a:r>
            <a:r>
              <a:rPr lang="nl-BE" dirty="0"/>
              <a:t> </a:t>
            </a:r>
            <a:r>
              <a:rPr lang="nl-BE" dirty="0" err="1"/>
              <a:t>experience</a:t>
            </a:r>
            <a:r>
              <a:rPr lang="nl-BE" dirty="0"/>
              <a:t> a </a:t>
            </a:r>
            <a:r>
              <a:rPr lang="nl-BE" dirty="0" err="1"/>
              <a:t>mutual</a:t>
            </a:r>
            <a:r>
              <a:rPr lang="nl-BE" dirty="0"/>
              <a:t> </a:t>
            </a:r>
            <a:r>
              <a:rPr lang="nl-BE" dirty="0" err="1"/>
              <a:t>connection</a:t>
            </a:r>
            <a:r>
              <a:rPr lang="nl-BE" dirty="0"/>
              <a:t>, </a:t>
            </a:r>
            <a:r>
              <a:rPr lang="nl-BE" dirty="0" err="1"/>
              <a:t>which</a:t>
            </a:r>
            <a:r>
              <a:rPr lang="nl-BE" dirty="0"/>
              <a:t> </a:t>
            </a:r>
            <a:r>
              <a:rPr lang="nl-BE" dirty="0" err="1"/>
              <a:t>stimulates</a:t>
            </a:r>
            <a:r>
              <a:rPr lang="nl-BE" dirty="0"/>
              <a:t> </a:t>
            </a:r>
            <a:r>
              <a:rPr lang="nl-BE" dirty="0" err="1"/>
              <a:t>them</a:t>
            </a:r>
            <a:r>
              <a:rPr lang="nl-BE" dirty="0"/>
              <a:t> </a:t>
            </a:r>
            <a:r>
              <a:rPr lang="nl-BE" dirty="0" err="1"/>
              <a:t>to</a:t>
            </a:r>
            <a:r>
              <a:rPr lang="nl-BE" dirty="0"/>
              <a:t> share </a:t>
            </a:r>
            <a:r>
              <a:rPr lang="nl-BE" dirty="0" err="1"/>
              <a:t>valuable</a:t>
            </a:r>
            <a:r>
              <a:rPr lang="nl-BE" dirty="0"/>
              <a:t> information </a:t>
            </a:r>
            <a:r>
              <a:rPr lang="nl-BE" dirty="0" err="1"/>
              <a:t>and</a:t>
            </a:r>
            <a:r>
              <a:rPr lang="nl-BE" dirty="0"/>
              <a:t> </a:t>
            </a:r>
            <a:r>
              <a:rPr lang="nl-BE" dirty="0" err="1"/>
              <a:t>ideas</a:t>
            </a:r>
            <a:r>
              <a:rPr lang="nl-BE" dirty="0"/>
              <a:t>, </a:t>
            </a:r>
            <a:r>
              <a:rPr lang="nl-BE" dirty="0" err="1"/>
              <a:t>and</a:t>
            </a:r>
            <a:r>
              <a:rPr lang="nl-BE" dirty="0"/>
              <a:t> feel </a:t>
            </a:r>
            <a:r>
              <a:rPr lang="nl-BE" dirty="0" err="1"/>
              <a:t>connected</a:t>
            </a:r>
            <a:r>
              <a:rPr lang="nl-BE" dirty="0"/>
              <a:t> </a:t>
            </a:r>
            <a:r>
              <a:rPr lang="nl-BE" dirty="0" err="1"/>
              <a:t>and</a:t>
            </a:r>
            <a:r>
              <a:rPr lang="nl-BE" dirty="0"/>
              <a:t> </a:t>
            </a:r>
            <a:r>
              <a:rPr lang="nl-BE" dirty="0" err="1"/>
              <a:t>valued</a:t>
            </a:r>
            <a:r>
              <a:rPr lang="nl-BE" dirty="0"/>
              <a:t>. </a:t>
            </a:r>
            <a:r>
              <a:rPr lang="nl-BE" dirty="0" err="1"/>
              <a:t>This</a:t>
            </a:r>
            <a:r>
              <a:rPr lang="nl-BE" dirty="0"/>
              <a:t> </a:t>
            </a:r>
            <a:r>
              <a:rPr lang="nl-BE" dirty="0" err="1"/>
              <a:t>results</a:t>
            </a:r>
            <a:r>
              <a:rPr lang="nl-BE" dirty="0"/>
              <a:t> in a team context </a:t>
            </a:r>
            <a:r>
              <a:rPr lang="nl-BE" dirty="0" err="1"/>
              <a:t>characterized</a:t>
            </a:r>
            <a:r>
              <a:rPr lang="nl-BE" dirty="0"/>
              <a:t> </a:t>
            </a:r>
            <a:r>
              <a:rPr lang="nl-BE" dirty="0" err="1"/>
              <a:t>by</a:t>
            </a:r>
            <a:r>
              <a:rPr lang="nl-BE" dirty="0"/>
              <a:t> </a:t>
            </a:r>
            <a:r>
              <a:rPr lang="nl-BE" dirty="0" err="1"/>
              <a:t>the</a:t>
            </a:r>
            <a:r>
              <a:rPr lang="nl-BE" dirty="0"/>
              <a:t> </a:t>
            </a:r>
            <a:r>
              <a:rPr lang="nl-BE" dirty="0" err="1"/>
              <a:t>sharing</a:t>
            </a:r>
            <a:r>
              <a:rPr lang="nl-BE" dirty="0"/>
              <a:t> of </a:t>
            </a:r>
            <a:r>
              <a:rPr lang="nl-BE" dirty="0" err="1"/>
              <a:t>knowledge</a:t>
            </a:r>
            <a:r>
              <a:rPr lang="nl-BE" dirty="0"/>
              <a:t>, team </a:t>
            </a:r>
            <a:r>
              <a:rPr lang="nl-BE" dirty="0" err="1"/>
              <a:t>learning</a:t>
            </a:r>
            <a:r>
              <a:rPr lang="nl-BE" dirty="0"/>
              <a:t> </a:t>
            </a:r>
            <a:r>
              <a:rPr lang="nl-BE" dirty="0" err="1"/>
              <a:t>and</a:t>
            </a:r>
            <a:r>
              <a:rPr lang="nl-BE" dirty="0"/>
              <a:t> </a:t>
            </a:r>
            <a:r>
              <a:rPr lang="nl-BE" dirty="0" err="1"/>
              <a:t>mutual</a:t>
            </a:r>
            <a:r>
              <a:rPr lang="nl-BE" dirty="0"/>
              <a:t> respect. </a:t>
            </a:r>
            <a:r>
              <a:rPr lang="nl-BE" dirty="0" err="1"/>
              <a:t>Consequently</a:t>
            </a:r>
            <a:r>
              <a:rPr lang="nl-BE" dirty="0"/>
              <a:t>, teams </a:t>
            </a:r>
            <a:r>
              <a:rPr lang="nl-BE" dirty="0" err="1"/>
              <a:t>with</a:t>
            </a:r>
            <a:r>
              <a:rPr lang="nl-BE" dirty="0"/>
              <a:t> high-</a:t>
            </a:r>
            <a:r>
              <a:rPr lang="nl-BE" dirty="0" err="1"/>
              <a:t>quality</a:t>
            </a:r>
            <a:r>
              <a:rPr lang="nl-BE" dirty="0"/>
              <a:t> </a:t>
            </a:r>
            <a:r>
              <a:rPr lang="nl-BE" dirty="0" err="1"/>
              <a:t>relationships</a:t>
            </a:r>
            <a:r>
              <a:rPr lang="nl-BE" dirty="0"/>
              <a:t> </a:t>
            </a:r>
            <a:r>
              <a:rPr lang="nl-BE" dirty="0" err="1"/>
              <a:t>among</a:t>
            </a:r>
            <a:r>
              <a:rPr lang="nl-BE" dirty="0"/>
              <a:t> members have a strong shared </a:t>
            </a:r>
            <a:r>
              <a:rPr lang="nl-BE" dirty="0" err="1"/>
              <a:t>identity</a:t>
            </a:r>
            <a:r>
              <a:rPr lang="nl-BE" dirty="0"/>
              <a:t> </a:t>
            </a:r>
            <a:r>
              <a:rPr lang="nl-BE" dirty="0" err="1"/>
              <a:t>and</a:t>
            </a:r>
            <a:r>
              <a:rPr lang="nl-BE" dirty="0"/>
              <a:t> shared goals </a:t>
            </a:r>
            <a:r>
              <a:rPr lang="nl-BE" dirty="0" err="1"/>
              <a:t>within</a:t>
            </a:r>
            <a:r>
              <a:rPr lang="nl-BE" dirty="0"/>
              <a:t> </a:t>
            </a:r>
            <a:r>
              <a:rPr lang="nl-BE" dirty="0" err="1"/>
              <a:t>the</a:t>
            </a:r>
            <a:r>
              <a:rPr lang="nl-BE" dirty="0"/>
              <a:t> team. As </a:t>
            </a:r>
            <a:r>
              <a:rPr lang="nl-BE" dirty="0" err="1"/>
              <a:t>such</a:t>
            </a:r>
            <a:r>
              <a:rPr lang="nl-BE" dirty="0"/>
              <a:t>, we </a:t>
            </a:r>
            <a:r>
              <a:rPr lang="nl-BE" dirty="0" err="1"/>
              <a:t>consider</a:t>
            </a:r>
            <a:r>
              <a:rPr lang="nl-BE" dirty="0"/>
              <a:t> HQR </a:t>
            </a:r>
            <a:r>
              <a:rPr lang="nl-BE" dirty="0" err="1"/>
              <a:t>to</a:t>
            </a:r>
            <a:r>
              <a:rPr lang="nl-BE" dirty="0"/>
              <a:t> </a:t>
            </a:r>
            <a:r>
              <a:rPr lang="nl-BE" dirty="0" err="1"/>
              <a:t>be</a:t>
            </a:r>
            <a:r>
              <a:rPr lang="nl-BE" dirty="0"/>
              <a:t> a “</a:t>
            </a:r>
            <a:r>
              <a:rPr lang="nl-BE" dirty="0" err="1"/>
              <a:t>unifying</a:t>
            </a:r>
            <a:r>
              <a:rPr lang="nl-BE" dirty="0"/>
              <a:t> </a:t>
            </a:r>
            <a:r>
              <a:rPr lang="nl-BE" dirty="0" err="1"/>
              <a:t>mechanism</a:t>
            </a:r>
            <a:r>
              <a:rPr lang="nl-BE" dirty="0"/>
              <a:t>” </a:t>
            </a:r>
            <a:r>
              <a:rPr lang="nl-BE" dirty="0" err="1"/>
              <a:t>within</a:t>
            </a:r>
            <a:r>
              <a:rPr lang="nl-BE" dirty="0"/>
              <a:t> </a:t>
            </a:r>
            <a:r>
              <a:rPr lang="nl-BE" dirty="0" err="1"/>
              <a:t>the</a:t>
            </a:r>
            <a:r>
              <a:rPr lang="nl-BE" dirty="0"/>
              <a:t> TMT.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769D83C-A064-4918-87B0-B3A868A3DFB1}" type="slidenum">
              <a:rPr lang="nl-BE" smtClean="0"/>
              <a:t>7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38293001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BE" dirty="0" err="1"/>
              <a:t>This</a:t>
            </a:r>
            <a:r>
              <a:rPr lang="nl-BE" dirty="0"/>
              <a:t> leads </a:t>
            </a:r>
            <a:r>
              <a:rPr lang="nl-BE" dirty="0" err="1"/>
              <a:t>to</a:t>
            </a:r>
            <a:r>
              <a:rPr lang="nl-BE" dirty="0"/>
              <a:t> </a:t>
            </a:r>
            <a:r>
              <a:rPr lang="nl-BE" dirty="0" err="1"/>
              <a:t>the</a:t>
            </a:r>
            <a:r>
              <a:rPr lang="nl-BE" dirty="0"/>
              <a:t> first hypothesis of </a:t>
            </a:r>
            <a:r>
              <a:rPr lang="nl-BE" dirty="0" err="1"/>
              <a:t>our</a:t>
            </a:r>
            <a:r>
              <a:rPr lang="nl-BE" dirty="0"/>
              <a:t> </a:t>
            </a:r>
            <a:r>
              <a:rPr lang="nl-BE" dirty="0" err="1"/>
              <a:t>study</a:t>
            </a:r>
            <a:r>
              <a:rPr lang="nl-BE" dirty="0"/>
              <a:t>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769D83C-A064-4918-87B0-B3A868A3DFB1}" type="slidenum">
              <a:rPr lang="nl-BE" smtClean="0"/>
              <a:t>8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22777037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B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85F08D-E6F8-46C3-BBC4-05155BD658AA}" type="slidenum">
              <a:rPr lang="nl-BE" smtClean="0"/>
              <a:t>9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42828386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B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85F08D-E6F8-46C3-BBC4-05155BD658AA}" type="slidenum">
              <a:rPr lang="nl-BE" smtClean="0"/>
              <a:t>10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5905122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png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6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5_Title Slide R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8200" y="1122363"/>
            <a:ext cx="10439400" cy="2387600"/>
          </a:xfrm>
        </p:spPr>
        <p:txBody>
          <a:bodyPr anchor="b"/>
          <a:lstStyle>
            <a:lvl1pPr algn="l">
              <a:defRPr sz="6000">
                <a:solidFill>
                  <a:srgbClr val="1CA9E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38200" y="3602038"/>
            <a:ext cx="10439400" cy="916174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3CFCA-DFAC-489F-ACDB-1E3961D303AF}" type="datetimeFigureOut">
              <a:rPr lang="nl-BE" smtClean="0"/>
              <a:t>13/04/2025</a:t>
            </a:fld>
            <a:endParaRPr lang="nl-BE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B9CB76-100F-4C11-AF11-D2BD40487070}" type="slidenum">
              <a:rPr lang="nl-BE" smtClean="0"/>
              <a:t>‹#›</a:t>
            </a:fld>
            <a:endParaRPr lang="nl-BE"/>
          </a:p>
        </p:txBody>
      </p:sp>
      <p:sp>
        <p:nvSpPr>
          <p:cNvPr id="17" name="Text Placeholder 16"/>
          <p:cNvSpPr>
            <a:spLocks noGrp="1"/>
          </p:cNvSpPr>
          <p:nvPr>
            <p:ph type="body" sz="quarter" idx="13" hasCustomPrompt="1"/>
          </p:nvPr>
        </p:nvSpPr>
        <p:spPr>
          <a:xfrm>
            <a:off x="838200" y="4672310"/>
            <a:ext cx="10439400" cy="264060"/>
          </a:xfrm>
        </p:spPr>
        <p:txBody>
          <a:bodyPr>
            <a:noAutofit/>
          </a:bodyPr>
          <a:lstStyle>
            <a:lvl1pPr marL="0" indent="0">
              <a:buNone/>
              <a:defRPr sz="1800" i="1">
                <a:solidFill>
                  <a:schemeClr val="accent3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/>
              <a:t>Author</a:t>
            </a:r>
            <a:endParaRPr lang="nl-BE" dirty="0"/>
          </a:p>
        </p:txBody>
      </p:sp>
      <p:pic>
        <p:nvPicPr>
          <p:cNvPr id="18" name="Picture 17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49067" y="5636114"/>
            <a:ext cx="1478844" cy="530345"/>
          </a:xfrm>
          <a:prstGeom prst="rect">
            <a:avLst/>
          </a:prstGeom>
        </p:spPr>
      </p:pic>
      <p:pic>
        <p:nvPicPr>
          <p:cNvPr id="2050" name="Picture 2" descr="https://www.uhasselt.be/images/DCM/huisstijl/2017/logo/download/UHasselt-liggend.pn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17971" y="5672666"/>
            <a:ext cx="2083334" cy="4937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Rectangle 11"/>
          <p:cNvSpPr/>
          <p:nvPr userDrawn="1"/>
        </p:nvSpPr>
        <p:spPr>
          <a:xfrm>
            <a:off x="0" y="5087637"/>
            <a:ext cx="12192000" cy="1170121"/>
          </a:xfrm>
          <a:prstGeom prst="rect">
            <a:avLst/>
          </a:prstGeom>
          <a:solidFill>
            <a:srgbClr val="1CA9E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 sz="1800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83156" y="5165034"/>
            <a:ext cx="4550278" cy="100800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53434" y="3973189"/>
            <a:ext cx="1080000" cy="108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42063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Blue center">
    <p:bg>
      <p:bgPr>
        <a:solidFill>
          <a:srgbClr val="03507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" y="1809753"/>
            <a:ext cx="12191998" cy="3019425"/>
          </a:xfrm>
        </p:spPr>
        <p:txBody>
          <a:bodyPr/>
          <a:lstStyle>
            <a:lvl1pPr algn="ctr">
              <a:defRPr b="1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nl-BE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3CFCA-DFAC-489F-ACDB-1E3961D303AF}" type="datetimeFigureOut">
              <a:rPr lang="nl-BE" smtClean="0"/>
              <a:t>13/04/2025</a:t>
            </a:fld>
            <a:endParaRPr lang="nl-B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B9CB76-100F-4C11-AF11-D2BD40487070}" type="slidenum">
              <a:rPr lang="nl-BE" smtClean="0"/>
              <a:t>‹#›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97741945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2880">
          <p15:clr>
            <a:srgbClr val="FBAE40"/>
          </p15:clr>
        </p15:guide>
        <p15:guide id="2" pos="2980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hank you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" y="2427841"/>
            <a:ext cx="12191998" cy="2401337"/>
          </a:xfrm>
        </p:spPr>
        <p:txBody>
          <a:bodyPr/>
          <a:lstStyle>
            <a:lvl1pPr algn="ctr">
              <a:defRPr b="1">
                <a:solidFill>
                  <a:srgbClr val="1CA9E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nl-BE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3CFCA-DFAC-489F-ACDB-1E3961D303AF}" type="datetimeFigureOut">
              <a:rPr lang="nl-BE" smtClean="0"/>
              <a:t>13/04/2025</a:t>
            </a:fld>
            <a:endParaRPr lang="nl-B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B9CB76-100F-4C11-AF11-D2BD40487070}" type="slidenum">
              <a:rPr lang="nl-BE" smtClean="0"/>
              <a:t>‹#›</a:t>
            </a:fld>
            <a:endParaRPr lang="nl-BE"/>
          </a:p>
        </p:txBody>
      </p:sp>
      <p:sp>
        <p:nvSpPr>
          <p:cNvPr id="7" name="Rectangle 6"/>
          <p:cNvSpPr/>
          <p:nvPr/>
        </p:nvSpPr>
        <p:spPr>
          <a:xfrm>
            <a:off x="2" y="623087"/>
            <a:ext cx="12192000" cy="1192482"/>
          </a:xfrm>
          <a:prstGeom prst="rect">
            <a:avLst/>
          </a:prstGeom>
          <a:solidFill>
            <a:srgbClr val="1CA9E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 sz="1800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60058" y="679328"/>
            <a:ext cx="4875298" cy="10800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55356" y="1831753"/>
            <a:ext cx="1080000" cy="108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228890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2880">
          <p15:clr>
            <a:srgbClr val="FBAE40"/>
          </p15:clr>
        </p15:guide>
        <p15:guide id="2" pos="2980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_Thank you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" y="2427841"/>
            <a:ext cx="12191998" cy="2401337"/>
          </a:xfrm>
        </p:spPr>
        <p:txBody>
          <a:bodyPr/>
          <a:lstStyle>
            <a:lvl1pPr algn="ctr">
              <a:defRPr b="1">
                <a:solidFill>
                  <a:srgbClr val="1CA9E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nl-BE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3CFCA-DFAC-489F-ACDB-1E3961D303AF}" type="datetimeFigureOut">
              <a:rPr lang="nl-BE" smtClean="0"/>
              <a:t>13/04/2025</a:t>
            </a:fld>
            <a:endParaRPr lang="nl-B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B9CB76-100F-4C11-AF11-D2BD40487070}" type="slidenum">
              <a:rPr lang="nl-BE" smtClean="0"/>
              <a:t>‹#›</a:t>
            </a:fld>
            <a:endParaRPr lang="nl-BE"/>
          </a:p>
        </p:txBody>
      </p:sp>
      <p:sp>
        <p:nvSpPr>
          <p:cNvPr id="7" name="Rectangle 6"/>
          <p:cNvSpPr/>
          <p:nvPr/>
        </p:nvSpPr>
        <p:spPr>
          <a:xfrm>
            <a:off x="2" y="1076379"/>
            <a:ext cx="12192000" cy="739190"/>
          </a:xfrm>
          <a:prstGeom prst="rect">
            <a:avLst/>
          </a:prstGeom>
          <a:solidFill>
            <a:srgbClr val="1CA9E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 sz="180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10094" y="1192448"/>
            <a:ext cx="2083334" cy="4937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510393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2880">
          <p15:clr>
            <a:srgbClr val="FBAE40"/>
          </p15:clr>
        </p15:guide>
        <p15:guide id="2" pos="2980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_Thank you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" y="2427841"/>
            <a:ext cx="12191998" cy="2401337"/>
          </a:xfrm>
        </p:spPr>
        <p:txBody>
          <a:bodyPr/>
          <a:lstStyle>
            <a:lvl1pPr algn="ctr">
              <a:defRPr b="1">
                <a:solidFill>
                  <a:srgbClr val="1CA9E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nl-BE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3CFCA-DFAC-489F-ACDB-1E3961D303AF}" type="datetimeFigureOut">
              <a:rPr lang="nl-BE" smtClean="0"/>
              <a:t>13/04/2025</a:t>
            </a:fld>
            <a:endParaRPr lang="nl-B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B9CB76-100F-4C11-AF11-D2BD40487070}" type="slidenum">
              <a:rPr lang="nl-BE" smtClean="0"/>
              <a:t>‹#›</a:t>
            </a:fld>
            <a:endParaRPr lang="nl-BE"/>
          </a:p>
        </p:txBody>
      </p:sp>
      <p:sp>
        <p:nvSpPr>
          <p:cNvPr id="8" name="Rectangle 7"/>
          <p:cNvSpPr/>
          <p:nvPr userDrawn="1"/>
        </p:nvSpPr>
        <p:spPr>
          <a:xfrm>
            <a:off x="2" y="784578"/>
            <a:ext cx="12192000" cy="1170121"/>
          </a:xfrm>
          <a:prstGeom prst="rect">
            <a:avLst/>
          </a:prstGeom>
          <a:solidFill>
            <a:srgbClr val="1CA9E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 sz="1800"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80928" y="860613"/>
            <a:ext cx="4094658" cy="10414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608717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2880">
          <p15:clr>
            <a:srgbClr val="FBAE40"/>
          </p15:clr>
        </p15:guide>
        <p15:guide id="2" pos="2980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>
            <a:lvl1pPr marL="0" indent="0" algn="ctr">
              <a:lnSpc>
                <a:spcPct val="100000"/>
              </a:lnSpc>
              <a:spcBef>
                <a:spcPts val="0"/>
              </a:spcBef>
              <a:spcAft>
                <a:spcPts val="2400"/>
              </a:spcAft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3CFCA-DFAC-489F-ACDB-1E3961D303AF}" type="datetimeFigureOut">
              <a:rPr lang="nl-BE" smtClean="0"/>
              <a:t>13/04/2025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B9CB76-100F-4C11-AF11-D2BD40487070}" type="slidenum">
              <a:rPr lang="nl-BE" smtClean="0"/>
              <a:t>‹#›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82657737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>
            <a:lvl1pPr marL="0" indent="0" algn="l">
              <a:lnSpc>
                <a:spcPct val="100000"/>
              </a:lnSpc>
              <a:spcBef>
                <a:spcPts val="0"/>
              </a:spcBef>
              <a:spcAft>
                <a:spcPts val="2400"/>
              </a:spcAft>
              <a:buNone/>
              <a:defRPr/>
            </a:lvl1pPr>
            <a:lvl2pPr marL="457200" indent="0" algn="l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3CFCA-DFAC-489F-ACDB-1E3961D303AF}" type="datetimeFigureOut">
              <a:rPr lang="nl-BE" smtClean="0"/>
              <a:t>13/04/2025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B9CB76-100F-4C11-AF11-D2BD40487070}" type="slidenum">
              <a:rPr lang="nl-BE" smtClean="0"/>
              <a:t>‹#›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14397546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- Arrow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1" y="0"/>
            <a:ext cx="12192000" cy="1825625"/>
          </a:xfrm>
          <a:prstGeom prst="rect">
            <a:avLst/>
          </a:prstGeom>
          <a:solidFill>
            <a:srgbClr val="1CA9E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0" indent="0" algn="ctr">
              <a:lnSpc>
                <a:spcPct val="100000"/>
              </a:lnSpc>
              <a:spcBef>
                <a:spcPts val="0"/>
              </a:spcBef>
              <a:spcAft>
                <a:spcPts val="2400"/>
              </a:spcAft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3CFCA-DFAC-489F-ACDB-1E3961D303AF}" type="datetimeFigureOut">
              <a:rPr lang="nl-BE" smtClean="0"/>
              <a:t>13/04/2025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B9CB76-100F-4C11-AF11-D2BD40487070}" type="slidenum">
              <a:rPr lang="nl-BE" smtClean="0"/>
              <a:t>‹#›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45430653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oute">
    <p:bg>
      <p:bgPr>
        <a:solidFill>
          <a:srgbClr val="1CA9E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-40773" y="2513803"/>
            <a:ext cx="12191998" cy="1613531"/>
          </a:xfrm>
        </p:spPr>
        <p:txBody>
          <a:bodyPr/>
          <a:lstStyle>
            <a:lvl1pPr algn="l">
              <a:defRPr b="1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quote</a:t>
            </a:r>
            <a:endParaRPr lang="nl-BE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3CFCA-DFAC-489F-ACDB-1E3961D303AF}" type="datetimeFigureOut">
              <a:rPr lang="nl-BE" smtClean="0"/>
              <a:t>13/04/2025</a:t>
            </a:fld>
            <a:endParaRPr lang="nl-B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B9CB76-100F-4C11-AF11-D2BD40487070}" type="slidenum">
              <a:rPr lang="nl-BE" smtClean="0"/>
              <a:t>‹#›</a:t>
            </a:fld>
            <a:endParaRPr lang="nl-BE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</p:nvPr>
        </p:nvSpPr>
        <p:spPr>
          <a:xfrm>
            <a:off x="6014451" y="4351802"/>
            <a:ext cx="6136774" cy="601662"/>
          </a:xfrm>
        </p:spPr>
        <p:txBody>
          <a:bodyPr/>
          <a:lstStyle>
            <a:lvl1pPr marL="0" indent="0" algn="r">
              <a:buNone/>
              <a:defRPr i="1">
                <a:solidFill>
                  <a:schemeClr val="bg1">
                    <a:lumMod val="50000"/>
                  </a:schemeClr>
                </a:solidFill>
              </a:defRPr>
            </a:lvl1pPr>
            <a:lvl5pPr marL="1828800" indent="0" algn="l">
              <a:buNone/>
              <a:defRPr/>
            </a:lvl5pPr>
          </a:lstStyle>
          <a:p>
            <a:pPr lvl="0"/>
            <a:r>
              <a:rPr lang="nl-BE" dirty="0"/>
              <a:t>Author</a:t>
            </a:r>
          </a:p>
        </p:txBody>
      </p:sp>
    </p:spTree>
    <p:extLst>
      <p:ext uri="{BB962C8B-B14F-4D97-AF65-F5344CB8AC3E}">
        <p14:creationId xmlns:p14="http://schemas.microsoft.com/office/powerpoint/2010/main" val="4708197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2880">
          <p15:clr>
            <a:srgbClr val="FBAE40"/>
          </p15:clr>
        </p15:guide>
        <p15:guide id="2" pos="2980">
          <p15:clr>
            <a:srgbClr val="FBAE40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Qoute">
    <p:bg>
      <p:bgPr>
        <a:solidFill>
          <a:srgbClr val="03507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-40773" y="2513803"/>
            <a:ext cx="12191998" cy="1613531"/>
          </a:xfrm>
        </p:spPr>
        <p:txBody>
          <a:bodyPr/>
          <a:lstStyle>
            <a:lvl1pPr algn="l">
              <a:defRPr b="1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quote</a:t>
            </a:r>
            <a:endParaRPr lang="nl-BE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3CFCA-DFAC-489F-ACDB-1E3961D303AF}" type="datetimeFigureOut">
              <a:rPr lang="nl-BE" smtClean="0"/>
              <a:t>13/04/2025</a:t>
            </a:fld>
            <a:endParaRPr lang="nl-B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B9CB76-100F-4C11-AF11-D2BD40487070}" type="slidenum">
              <a:rPr lang="nl-BE" smtClean="0"/>
              <a:t>‹#›</a:t>
            </a:fld>
            <a:endParaRPr lang="nl-BE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</p:nvPr>
        </p:nvSpPr>
        <p:spPr>
          <a:xfrm>
            <a:off x="6014451" y="4351802"/>
            <a:ext cx="6136774" cy="601662"/>
          </a:xfrm>
        </p:spPr>
        <p:txBody>
          <a:bodyPr/>
          <a:lstStyle>
            <a:lvl1pPr marL="0" indent="0" algn="r">
              <a:buNone/>
              <a:defRPr i="1">
                <a:solidFill>
                  <a:schemeClr val="bg1">
                    <a:lumMod val="50000"/>
                  </a:schemeClr>
                </a:solidFill>
              </a:defRPr>
            </a:lvl1pPr>
            <a:lvl5pPr marL="1828800" indent="0" algn="l">
              <a:buNone/>
              <a:defRPr/>
            </a:lvl5pPr>
          </a:lstStyle>
          <a:p>
            <a:pPr lvl="0"/>
            <a:r>
              <a:rPr lang="nl-BE" dirty="0"/>
              <a:t>Author</a:t>
            </a:r>
          </a:p>
        </p:txBody>
      </p:sp>
    </p:spTree>
    <p:extLst>
      <p:ext uri="{BB962C8B-B14F-4D97-AF65-F5344CB8AC3E}">
        <p14:creationId xmlns:p14="http://schemas.microsoft.com/office/powerpoint/2010/main" val="100115807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2880">
          <p15:clr>
            <a:srgbClr val="FBAE40"/>
          </p15:clr>
        </p15:guide>
        <p15:guide id="2" pos="2980">
          <p15:clr>
            <a:srgbClr val="FBAE40"/>
          </p15:clr>
        </p15:guide>
      </p15:sldGuideLst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3CFCA-DFAC-489F-ACDB-1E3961D303AF}" type="datetimeFigureOut">
              <a:rPr lang="nl-BE" smtClean="0"/>
              <a:t>13/04/2025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B9CB76-100F-4C11-AF11-D2BD40487070}" type="slidenum">
              <a:rPr lang="nl-BE" smtClean="0"/>
              <a:t>‹#›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4936276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_Title Slide R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8200" y="1122363"/>
            <a:ext cx="10439400" cy="2387600"/>
          </a:xfrm>
        </p:spPr>
        <p:txBody>
          <a:bodyPr anchor="b"/>
          <a:lstStyle>
            <a:lvl1pPr algn="l">
              <a:defRPr sz="6000">
                <a:solidFill>
                  <a:srgbClr val="1CA9E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38200" y="3602038"/>
            <a:ext cx="10439400" cy="916174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3CFCA-DFAC-489F-ACDB-1E3961D303AF}" type="datetimeFigureOut">
              <a:rPr lang="nl-BE" smtClean="0"/>
              <a:t>13/04/2025</a:t>
            </a:fld>
            <a:endParaRPr lang="nl-BE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B9CB76-100F-4C11-AF11-D2BD40487070}" type="slidenum">
              <a:rPr lang="nl-BE" smtClean="0"/>
              <a:t>‹#›</a:t>
            </a:fld>
            <a:endParaRPr lang="nl-BE"/>
          </a:p>
        </p:txBody>
      </p:sp>
      <p:sp>
        <p:nvSpPr>
          <p:cNvPr id="17" name="Text Placeholder 16"/>
          <p:cNvSpPr>
            <a:spLocks noGrp="1"/>
          </p:cNvSpPr>
          <p:nvPr>
            <p:ph type="body" sz="quarter" idx="13" hasCustomPrompt="1"/>
          </p:nvPr>
        </p:nvSpPr>
        <p:spPr>
          <a:xfrm>
            <a:off x="838200" y="4672310"/>
            <a:ext cx="10439400" cy="264060"/>
          </a:xfrm>
        </p:spPr>
        <p:txBody>
          <a:bodyPr>
            <a:noAutofit/>
          </a:bodyPr>
          <a:lstStyle>
            <a:lvl1pPr marL="0" indent="0">
              <a:buNone/>
              <a:defRPr sz="1800" i="1">
                <a:solidFill>
                  <a:schemeClr val="accent3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/>
              <a:t>Author</a:t>
            </a:r>
            <a:endParaRPr lang="nl-BE" dirty="0"/>
          </a:p>
        </p:txBody>
      </p:sp>
      <p:pic>
        <p:nvPicPr>
          <p:cNvPr id="18" name="Picture 17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49067" y="5636114"/>
            <a:ext cx="1478844" cy="530345"/>
          </a:xfrm>
          <a:prstGeom prst="rect">
            <a:avLst/>
          </a:prstGeom>
        </p:spPr>
      </p:pic>
      <p:pic>
        <p:nvPicPr>
          <p:cNvPr id="2050" name="Picture 2" descr="https://www.uhasselt.be/images/DCM/huisstijl/2017/logo/download/UHasselt-liggend.pn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17971" y="5672666"/>
            <a:ext cx="2083334" cy="4937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Rectangle 11"/>
          <p:cNvSpPr/>
          <p:nvPr userDrawn="1"/>
        </p:nvSpPr>
        <p:spPr>
          <a:xfrm>
            <a:off x="0" y="5087637"/>
            <a:ext cx="12192000" cy="1170121"/>
          </a:xfrm>
          <a:prstGeom prst="rect">
            <a:avLst/>
          </a:prstGeom>
          <a:solidFill>
            <a:srgbClr val="1CA9E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 sz="1800"/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80926" y="5163672"/>
            <a:ext cx="4094658" cy="10414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052323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9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2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2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3CFCA-DFAC-489F-ACDB-1E3961D303AF}" type="datetimeFigureOut">
              <a:rPr lang="nl-BE" smtClean="0"/>
              <a:t>13/04/2025</a:t>
            </a:fld>
            <a:endParaRPr lang="nl-B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B9CB76-100F-4C11-AF11-D2BD40487070}" type="slidenum">
              <a:rPr lang="nl-BE" smtClean="0"/>
              <a:t>‹#›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425545210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3CFCA-DFAC-489F-ACDB-1E3961D303AF}" type="datetimeFigureOut">
              <a:rPr lang="nl-BE" smtClean="0"/>
              <a:t>13/04/2025</a:t>
            </a:fld>
            <a:endParaRPr lang="nl-B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B9CB76-100F-4C11-AF11-D2BD40487070}" type="slidenum">
              <a:rPr lang="nl-BE" smtClean="0"/>
              <a:t>‹#›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22954283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3CFCA-DFAC-489F-ACDB-1E3961D303AF}" type="datetimeFigureOut">
              <a:rPr lang="nl-BE" smtClean="0"/>
              <a:t>13/04/2025</a:t>
            </a:fld>
            <a:endParaRPr lang="nl-B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B9CB76-100F-4C11-AF11-D2BD40487070}" type="slidenum">
              <a:rPr lang="nl-BE" smtClean="0"/>
              <a:t>‹#›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0126741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9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3CFCA-DFAC-489F-ACDB-1E3961D303AF}" type="datetimeFigureOut">
              <a:rPr lang="nl-BE" smtClean="0"/>
              <a:t>13/04/2025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B9CB76-100F-4C11-AF11-D2BD40487070}" type="slidenum">
              <a:rPr lang="nl-BE" smtClean="0"/>
              <a:t>‹#›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420747997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9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 anchor="ctr">
            <a:normAutofit/>
          </a:bodyPr>
          <a:lstStyle>
            <a:lvl1pPr marL="0" indent="0" algn="ctr">
              <a:lnSpc>
                <a:spcPct val="200000"/>
              </a:lnSpc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3CFCA-DFAC-489F-ACDB-1E3961D303AF}" type="datetimeFigureOut">
              <a:rPr lang="nl-BE" smtClean="0"/>
              <a:t>13/04/2025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B9CB76-100F-4C11-AF11-D2BD40487070}" type="slidenum">
              <a:rPr lang="nl-BE" smtClean="0"/>
              <a:t>‹#›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15823180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3CFCA-DFAC-489F-ACDB-1E3961D303AF}" type="datetimeFigureOut">
              <a:rPr lang="nl-BE" smtClean="0"/>
              <a:t>13/04/2025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B9CB76-100F-4C11-AF11-D2BD40487070}" type="slidenum">
              <a:rPr lang="nl-BE" smtClean="0"/>
              <a:t>‹#›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214060476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2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2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3CFCA-DFAC-489F-ACDB-1E3961D303AF}" type="datetimeFigureOut">
              <a:rPr lang="nl-BE" smtClean="0"/>
              <a:t>13/04/2025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B9CB76-100F-4C11-AF11-D2BD40487070}" type="slidenum">
              <a:rPr lang="nl-BE" smtClean="0"/>
              <a:t>‹#›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386089142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 - Arrow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 rot="5400000">
            <a:off x="-2693227" y="2981118"/>
            <a:ext cx="6858000" cy="900000"/>
          </a:xfrm>
          <a:prstGeom prst="rect">
            <a:avLst/>
          </a:prstGeom>
          <a:solidFill>
            <a:srgbClr val="1CA9E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365129"/>
            <a:ext cx="10515600" cy="1325563"/>
          </a:xfrm>
        </p:spPr>
        <p:txBody>
          <a:bodyPr/>
          <a:lstStyle>
            <a:lvl1pPr>
              <a:defRPr b="1">
                <a:solidFill>
                  <a:srgbClr val="035071"/>
                </a:solidFill>
              </a:defRPr>
            </a:lvl1pPr>
          </a:lstStyle>
          <a:p>
            <a:r>
              <a:rPr lang="en-US" dirty="0"/>
              <a:t>RCEF</a:t>
            </a: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11821" y="1462365"/>
            <a:ext cx="10058400" cy="47424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71897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Title Slide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8200" y="1122363"/>
            <a:ext cx="10439400" cy="2387600"/>
          </a:xfrm>
        </p:spPr>
        <p:txBody>
          <a:bodyPr anchor="b"/>
          <a:lstStyle>
            <a:lvl1pPr algn="l">
              <a:defRPr sz="6000">
                <a:solidFill>
                  <a:srgbClr val="1CA9E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38200" y="3602038"/>
            <a:ext cx="10439400" cy="1274762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3CFCA-DFAC-489F-ACDB-1E3961D303AF}" type="datetimeFigureOut">
              <a:rPr lang="nl-BE" smtClean="0"/>
              <a:t>13/04/2025</a:t>
            </a:fld>
            <a:endParaRPr lang="nl-BE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B9CB76-100F-4C11-AF11-D2BD40487070}" type="slidenum">
              <a:rPr lang="nl-BE" smtClean="0"/>
              <a:t>‹#›</a:t>
            </a:fld>
            <a:endParaRPr lang="nl-BE"/>
          </a:p>
        </p:txBody>
      </p:sp>
      <p:sp>
        <p:nvSpPr>
          <p:cNvPr id="17" name="Text Placeholder 16"/>
          <p:cNvSpPr>
            <a:spLocks noGrp="1"/>
          </p:cNvSpPr>
          <p:nvPr>
            <p:ph type="body" sz="quarter" idx="13" hasCustomPrompt="1"/>
          </p:nvPr>
        </p:nvSpPr>
        <p:spPr>
          <a:xfrm>
            <a:off x="838200" y="5194329"/>
            <a:ext cx="10439400" cy="264060"/>
          </a:xfrm>
        </p:spPr>
        <p:txBody>
          <a:bodyPr>
            <a:noAutofit/>
          </a:bodyPr>
          <a:lstStyle>
            <a:lvl1pPr marL="0" indent="0">
              <a:buNone/>
              <a:defRPr sz="1800" i="1">
                <a:solidFill>
                  <a:schemeClr val="accent3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/>
              <a:t>Author</a:t>
            </a:r>
            <a:endParaRPr lang="nl-BE" dirty="0"/>
          </a:p>
        </p:txBody>
      </p:sp>
      <p:pic>
        <p:nvPicPr>
          <p:cNvPr id="18" name="Picture 17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49067" y="5636114"/>
            <a:ext cx="1478844" cy="530345"/>
          </a:xfrm>
          <a:prstGeom prst="rect">
            <a:avLst/>
          </a:prstGeom>
        </p:spPr>
      </p:pic>
      <p:pic>
        <p:nvPicPr>
          <p:cNvPr id="2050" name="Picture 2" descr="https://www.uhasselt.be/images/DCM/huisstijl/2017/logo/download/UHasselt-liggend.pn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17971" y="5672666"/>
            <a:ext cx="2083334" cy="4937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Rectangle 11"/>
          <p:cNvSpPr/>
          <p:nvPr userDrawn="1"/>
        </p:nvSpPr>
        <p:spPr>
          <a:xfrm>
            <a:off x="0" y="5518568"/>
            <a:ext cx="12192000" cy="739190"/>
          </a:xfrm>
          <a:prstGeom prst="rect">
            <a:avLst/>
          </a:prstGeom>
          <a:solidFill>
            <a:srgbClr val="1CA9E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 sz="1800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10094" y="5654389"/>
            <a:ext cx="2083334" cy="4937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0510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 Arrow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42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7"/>
            <a:ext cx="10515600" cy="1500187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3CFCA-DFAC-489F-ACDB-1E3961D303AF}" type="datetimeFigureOut">
              <a:rPr lang="nl-BE" smtClean="0"/>
              <a:t>13/04/2025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B9CB76-100F-4C11-AF11-D2BD40487070}" type="slidenum">
              <a:rPr lang="nl-BE" smtClean="0"/>
              <a:t>‹#›</a:t>
            </a:fld>
            <a:endParaRPr lang="nl-BE"/>
          </a:p>
        </p:txBody>
      </p:sp>
      <p:sp>
        <p:nvSpPr>
          <p:cNvPr id="7" name="Rectangle 6"/>
          <p:cNvSpPr/>
          <p:nvPr userDrawn="1"/>
        </p:nvSpPr>
        <p:spPr>
          <a:xfrm>
            <a:off x="1" y="0"/>
            <a:ext cx="12192000" cy="1825625"/>
          </a:xfrm>
          <a:prstGeom prst="rect">
            <a:avLst/>
          </a:prstGeom>
          <a:solidFill>
            <a:srgbClr val="1CA9E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157491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3_Section Header">
    <p:bg>
      <p:bgPr>
        <a:solidFill>
          <a:srgbClr val="1CA9E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42"/>
            <a:ext cx="10515600" cy="2852737"/>
          </a:xfrm>
        </p:spPr>
        <p:txBody>
          <a:bodyPr anchor="b"/>
          <a:lstStyle>
            <a:lvl1pPr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7"/>
            <a:ext cx="10515600" cy="1500187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>
                    <a:lumMod val="8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3CFCA-DFAC-489F-ACDB-1E3961D303AF}" type="datetimeFigureOut">
              <a:rPr lang="nl-BE" smtClean="0"/>
              <a:t>13/04/2025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B9CB76-100F-4C11-AF11-D2BD40487070}" type="slidenum">
              <a:rPr lang="nl-BE" smtClean="0"/>
              <a:t>‹#›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8474823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ue left">
    <p:bg>
      <p:bgPr>
        <a:solidFill>
          <a:srgbClr val="1CA9E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" y="1809753"/>
            <a:ext cx="6997700" cy="3019425"/>
          </a:xfrm>
        </p:spPr>
        <p:txBody>
          <a:bodyPr/>
          <a:lstStyle>
            <a:lvl1pPr>
              <a:defRPr b="1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nl-BE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3CFCA-DFAC-489F-ACDB-1E3961D303AF}" type="datetimeFigureOut">
              <a:rPr lang="nl-BE" smtClean="0"/>
              <a:t>13/04/2025</a:t>
            </a:fld>
            <a:endParaRPr lang="nl-B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B9CB76-100F-4C11-AF11-D2BD40487070}" type="slidenum">
              <a:rPr lang="nl-BE" smtClean="0"/>
              <a:t>‹#›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412533845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2880">
          <p15:clr>
            <a:srgbClr val="FBAE40"/>
          </p15:clr>
        </p15:guide>
        <p15:guide id="2" pos="2980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ue center">
    <p:bg>
      <p:bgPr>
        <a:solidFill>
          <a:srgbClr val="1CA9E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" y="1809753"/>
            <a:ext cx="12191998" cy="3019425"/>
          </a:xfrm>
        </p:spPr>
        <p:txBody>
          <a:bodyPr/>
          <a:lstStyle>
            <a:lvl1pPr algn="ctr">
              <a:defRPr b="1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nl-BE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3CFCA-DFAC-489F-ACDB-1E3961D303AF}" type="datetimeFigureOut">
              <a:rPr lang="nl-BE" smtClean="0"/>
              <a:t>13/04/2025</a:t>
            </a:fld>
            <a:endParaRPr lang="nl-B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B9CB76-100F-4C11-AF11-D2BD40487070}" type="slidenum">
              <a:rPr lang="nl-BE" smtClean="0"/>
              <a:t>‹#›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56019493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2880">
          <p15:clr>
            <a:srgbClr val="FBAE40"/>
          </p15:clr>
        </p15:guide>
        <p15:guide id="2" pos="2980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2_Section Header">
    <p:bg>
      <p:bgPr>
        <a:solidFill>
          <a:srgbClr val="03507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42"/>
            <a:ext cx="10515600" cy="2852737"/>
          </a:xfrm>
        </p:spPr>
        <p:txBody>
          <a:bodyPr anchor="b"/>
          <a:lstStyle>
            <a:lvl1pPr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7"/>
            <a:ext cx="10515600" cy="1500187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>
                    <a:lumMod val="8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3CFCA-DFAC-489F-ACDB-1E3961D303AF}" type="datetimeFigureOut">
              <a:rPr lang="nl-BE" smtClean="0"/>
              <a:t>13/04/2025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B9CB76-100F-4C11-AF11-D2BD40487070}" type="slidenum">
              <a:rPr lang="nl-BE" smtClean="0"/>
              <a:t>‹#›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7934629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Blue left">
    <p:bg>
      <p:bgPr>
        <a:solidFill>
          <a:srgbClr val="03507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" y="1809753"/>
            <a:ext cx="6997700" cy="3019425"/>
          </a:xfrm>
        </p:spPr>
        <p:txBody>
          <a:bodyPr/>
          <a:lstStyle>
            <a:lvl1pPr>
              <a:defRPr b="1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nl-BE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3CFCA-DFAC-489F-ACDB-1E3961D303AF}" type="datetimeFigureOut">
              <a:rPr lang="nl-BE" smtClean="0"/>
              <a:t>13/04/2025</a:t>
            </a:fld>
            <a:endParaRPr lang="nl-B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B9CB76-100F-4C11-AF11-D2BD40487070}" type="slidenum">
              <a:rPr lang="nl-BE" smtClean="0"/>
              <a:t>‹#›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37787471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2880">
          <p15:clr>
            <a:srgbClr val="FBAE40"/>
          </p15:clr>
        </p15:guide>
        <p15:guide id="2" pos="2980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9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4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B3CFCA-DFAC-489F-ACDB-1E3961D303AF}" type="datetimeFigureOut">
              <a:rPr lang="nl-BE" smtClean="0"/>
              <a:t>13/04/2025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4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4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B9CB76-100F-4C11-AF11-D2BD40487070}" type="slidenum">
              <a:rPr lang="nl-BE" smtClean="0"/>
              <a:t>‹#›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278730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1" r:id="rId2"/>
    <p:sldLayoutId id="2147483687" r:id="rId3"/>
    <p:sldLayoutId id="2147483682" r:id="rId4"/>
    <p:sldLayoutId id="2147483702" r:id="rId5"/>
    <p:sldLayoutId id="2147483668" r:id="rId6"/>
    <p:sldLayoutId id="2147483676" r:id="rId7"/>
    <p:sldLayoutId id="2147483699" r:id="rId8"/>
    <p:sldLayoutId id="2147483703" r:id="rId9"/>
    <p:sldLayoutId id="2147483704" r:id="rId10"/>
    <p:sldLayoutId id="2147483669" r:id="rId11"/>
    <p:sldLayoutId id="2147483688" r:id="rId12"/>
    <p:sldLayoutId id="2147483694" r:id="rId13"/>
    <p:sldLayoutId id="2147483706" r:id="rId14"/>
    <p:sldLayoutId id="2147483710" r:id="rId15"/>
    <p:sldLayoutId id="2147483707" r:id="rId16"/>
    <p:sldLayoutId id="2147483679" r:id="rId17"/>
    <p:sldLayoutId id="2147483701" r:id="rId18"/>
    <p:sldLayoutId id="2147483665" r:id="rId19"/>
    <p:sldLayoutId id="2147483705" r:id="rId20"/>
    <p:sldLayoutId id="2147483678" r:id="rId21"/>
    <p:sldLayoutId id="2147483671" r:id="rId22"/>
    <p:sldLayoutId id="2147483672" r:id="rId23"/>
    <p:sldLayoutId id="2147483673" r:id="rId24"/>
    <p:sldLayoutId id="2147483674" r:id="rId25"/>
    <p:sldLayoutId id="2147483675" r:id="rId26"/>
    <p:sldLayoutId id="2147483709" r:id="rId2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>
              <a:lumMod val="50000"/>
            </a:schemeClr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5.xml"/><Relationship Id="rId4" Type="http://schemas.microsoft.com/office/2007/relationships/hdphoto" Target="../media/hdphoto1.wdp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5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5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4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nl-BE" sz="4000" dirty="0"/>
              <a:t>The </a:t>
            </a:r>
            <a:r>
              <a:rPr lang="nl-BE" sz="4000" dirty="0" err="1"/>
              <a:t>influence</a:t>
            </a:r>
            <a:r>
              <a:rPr lang="nl-BE" sz="4000" dirty="0"/>
              <a:t> of </a:t>
            </a:r>
            <a:r>
              <a:rPr lang="nl-BE" sz="4000" dirty="0" err="1"/>
              <a:t>emotional</a:t>
            </a:r>
            <a:r>
              <a:rPr lang="nl-BE" sz="4000" dirty="0"/>
              <a:t> </a:t>
            </a:r>
            <a:r>
              <a:rPr lang="nl-BE" sz="4000" dirty="0" err="1"/>
              <a:t>dissonance</a:t>
            </a:r>
            <a:r>
              <a:rPr lang="nl-BE" sz="4000" dirty="0"/>
              <a:t> </a:t>
            </a:r>
            <a:r>
              <a:rPr lang="nl-BE" sz="4000" dirty="0" err="1"/>
              <a:t>and</a:t>
            </a:r>
            <a:r>
              <a:rPr lang="nl-BE" sz="4000" dirty="0"/>
              <a:t> </a:t>
            </a:r>
            <a:r>
              <a:rPr lang="nl-BE" sz="4000" dirty="0" err="1"/>
              <a:t>the</a:t>
            </a:r>
            <a:r>
              <a:rPr lang="nl-BE" sz="4000" dirty="0"/>
              <a:t> </a:t>
            </a:r>
            <a:r>
              <a:rPr lang="nl-BE" sz="4000" dirty="0" err="1"/>
              <a:t>quality</a:t>
            </a:r>
            <a:r>
              <a:rPr lang="nl-BE" sz="4000" dirty="0"/>
              <a:t> of </a:t>
            </a:r>
            <a:r>
              <a:rPr lang="nl-BE" sz="4000" dirty="0" err="1"/>
              <a:t>relationships</a:t>
            </a:r>
            <a:r>
              <a:rPr lang="nl-BE" sz="4000" dirty="0"/>
              <a:t> on SEW </a:t>
            </a:r>
            <a:r>
              <a:rPr lang="nl-BE" sz="4000" dirty="0" err="1"/>
              <a:t>separation</a:t>
            </a:r>
            <a:r>
              <a:rPr lang="nl-BE" sz="4000" dirty="0"/>
              <a:t> in family </a:t>
            </a:r>
            <a:r>
              <a:rPr lang="nl-BE" sz="4000" dirty="0" err="1"/>
              <a:t>firm</a:t>
            </a:r>
            <a:r>
              <a:rPr lang="nl-BE" sz="4000" dirty="0"/>
              <a:t> </a:t>
            </a:r>
            <a:r>
              <a:rPr lang="nl-BE" sz="4000" dirty="0" err="1"/>
              <a:t>TMTs</a:t>
            </a:r>
            <a:endParaRPr lang="nl-BE" sz="4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76300" y="3772930"/>
            <a:ext cx="10439400" cy="1140698"/>
          </a:xfrm>
        </p:spPr>
        <p:txBody>
          <a:bodyPr>
            <a:normAutofit fontScale="62500" lnSpcReduction="20000"/>
          </a:bodyPr>
          <a:lstStyle/>
          <a:p>
            <a:r>
              <a:rPr lang="nl-BE" b="1" dirty="0"/>
              <a:t>Prof. dr. Laura </a:t>
            </a:r>
            <a:r>
              <a:rPr lang="nl-BE" b="1" dirty="0" err="1"/>
              <a:t>Hoekx</a:t>
            </a:r>
            <a:endParaRPr lang="nl-BE" b="1" dirty="0"/>
          </a:p>
          <a:p>
            <a:r>
              <a:rPr lang="nl-BE" dirty="0"/>
              <a:t>Prof. dr. Frank Lambrechts</a:t>
            </a:r>
          </a:p>
          <a:p>
            <a:r>
              <a:rPr lang="nl-BE" dirty="0"/>
              <a:t>Prof. dr. Pieter Vandekerkhof </a:t>
            </a:r>
          </a:p>
          <a:p>
            <a:r>
              <a:rPr lang="nl-BE" dirty="0"/>
              <a:t>Prof. dr. Wim </a:t>
            </a:r>
            <a:r>
              <a:rPr lang="nl-BE" dirty="0" err="1"/>
              <a:t>Voordeckers</a:t>
            </a:r>
            <a:r>
              <a:rPr lang="nl-BE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53032205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/>
              <a:t>Determinant 2: </a:t>
            </a:r>
            <a:r>
              <a:rPr lang="nl-BE" dirty="0" err="1"/>
              <a:t>Emotional</a:t>
            </a:r>
            <a:r>
              <a:rPr lang="nl-BE" dirty="0"/>
              <a:t> </a:t>
            </a:r>
            <a:r>
              <a:rPr lang="nl-BE" dirty="0" err="1"/>
              <a:t>dissonance</a:t>
            </a:r>
            <a:endParaRPr lang="nl-B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nl-BE" dirty="0">
                <a:ea typeface="Verdana" panose="020B0604030504040204" pitchFamily="34" charset="0"/>
                <a:cs typeface="Calibri" panose="020F0502020204030204" pitchFamily="34" charset="0"/>
              </a:rPr>
              <a:t>“Surface </a:t>
            </a:r>
            <a:r>
              <a:rPr lang="nl-BE" dirty="0" err="1">
                <a:ea typeface="Verdana" panose="020B0604030504040204" pitchFamily="34" charset="0"/>
                <a:cs typeface="Calibri" panose="020F0502020204030204" pitchFamily="34" charset="0"/>
              </a:rPr>
              <a:t>acting</a:t>
            </a:r>
            <a:r>
              <a:rPr lang="nl-BE" dirty="0">
                <a:ea typeface="Verdana" panose="020B0604030504040204" pitchFamily="34" charset="0"/>
                <a:cs typeface="Calibri" panose="020F0502020204030204" pitchFamily="34" charset="0"/>
              </a:rPr>
              <a:t>” = “put on a </a:t>
            </a:r>
            <a:r>
              <a:rPr lang="nl-BE" dirty="0" err="1">
                <a:ea typeface="Verdana" panose="020B0604030504040204" pitchFamily="34" charset="0"/>
                <a:cs typeface="Calibri" panose="020F0502020204030204" pitchFamily="34" charset="0"/>
              </a:rPr>
              <a:t>mask</a:t>
            </a:r>
            <a:r>
              <a:rPr lang="nl-BE" dirty="0">
                <a:ea typeface="Verdana" panose="020B0604030504040204" pitchFamily="34" charset="0"/>
                <a:cs typeface="Calibri" panose="020F0502020204030204" pitchFamily="34" charset="0"/>
              </a:rPr>
              <a:t>”</a:t>
            </a:r>
          </a:p>
          <a:p>
            <a:pPr>
              <a:lnSpc>
                <a:spcPct val="150000"/>
              </a:lnSpc>
            </a:pPr>
            <a:endParaRPr lang="nl-BE" dirty="0">
              <a:ea typeface="Verdana" panose="020B0604030504040204" pitchFamily="34" charset="0"/>
              <a:cs typeface="Calibri" panose="020F0502020204030204" pitchFamily="34" charset="0"/>
            </a:endParaRPr>
          </a:p>
          <a:p>
            <a:pPr>
              <a:lnSpc>
                <a:spcPct val="150000"/>
              </a:lnSpc>
            </a:pPr>
            <a:r>
              <a:rPr lang="nl-BE" dirty="0" err="1">
                <a:ea typeface="Verdana" panose="020B0604030504040204" pitchFamily="34" charset="0"/>
                <a:cs typeface="Calibri" panose="020F0502020204030204" pitchFamily="34" charset="0"/>
              </a:rPr>
              <a:t>Emotional</a:t>
            </a:r>
            <a:r>
              <a:rPr lang="nl-BE" dirty="0">
                <a:ea typeface="Verdana" panose="020B0604030504040204" pitchFamily="34" charset="0"/>
                <a:cs typeface="Calibri" panose="020F0502020204030204" pitchFamily="34" charset="0"/>
              </a:rPr>
              <a:t> </a:t>
            </a:r>
            <a:r>
              <a:rPr lang="nl-BE" dirty="0" err="1">
                <a:ea typeface="Verdana" panose="020B0604030504040204" pitchFamily="34" charset="0"/>
                <a:cs typeface="Calibri" panose="020F0502020204030204" pitchFamily="34" charset="0"/>
              </a:rPr>
              <a:t>dissonance</a:t>
            </a:r>
            <a:r>
              <a:rPr lang="nl-BE" dirty="0">
                <a:ea typeface="Verdana" panose="020B0604030504040204" pitchFamily="34" charset="0"/>
                <a:cs typeface="Calibri" panose="020F0502020204030204" pitchFamily="34" charset="0"/>
              </a:rPr>
              <a:t> (ED) = </a:t>
            </a:r>
            <a:r>
              <a:rPr lang="nl-BE" dirty="0" err="1">
                <a:ea typeface="Verdana" panose="020B0604030504040204" pitchFamily="34" charset="0"/>
                <a:cs typeface="Calibri" panose="020F0502020204030204" pitchFamily="34" charset="0"/>
              </a:rPr>
              <a:t>the</a:t>
            </a:r>
            <a:r>
              <a:rPr lang="nl-BE" dirty="0">
                <a:ea typeface="Verdana" panose="020B0604030504040204" pitchFamily="34" charset="0"/>
                <a:cs typeface="Calibri" panose="020F0502020204030204" pitchFamily="34" charset="0"/>
              </a:rPr>
              <a:t> gap </a:t>
            </a:r>
            <a:r>
              <a:rPr lang="nl-BE" dirty="0" err="1">
                <a:ea typeface="Verdana" panose="020B0604030504040204" pitchFamily="34" charset="0"/>
                <a:cs typeface="Calibri" panose="020F0502020204030204" pitchFamily="34" charset="0"/>
              </a:rPr>
              <a:t>between</a:t>
            </a:r>
            <a:r>
              <a:rPr lang="nl-BE" dirty="0">
                <a:ea typeface="Verdana" panose="020B0604030504040204" pitchFamily="34" charset="0"/>
                <a:cs typeface="Calibri" panose="020F0502020204030204" pitchFamily="34" charset="0"/>
              </a:rPr>
              <a:t> </a:t>
            </a:r>
            <a:r>
              <a:rPr lang="nl-BE" dirty="0" err="1">
                <a:ea typeface="Verdana" panose="020B0604030504040204" pitchFamily="34" charset="0"/>
                <a:cs typeface="Calibri" panose="020F0502020204030204" pitchFamily="34" charset="0"/>
              </a:rPr>
              <a:t>the</a:t>
            </a:r>
            <a:r>
              <a:rPr lang="nl-BE" dirty="0">
                <a:ea typeface="Verdana" panose="020B0604030504040204" pitchFamily="34" charset="0"/>
                <a:cs typeface="Calibri" panose="020F0502020204030204" pitchFamily="34" charset="0"/>
              </a:rPr>
              <a:t> </a:t>
            </a:r>
            <a:r>
              <a:rPr lang="nl-BE" dirty="0" err="1">
                <a:ea typeface="Verdana" panose="020B0604030504040204" pitchFamily="34" charset="0"/>
                <a:cs typeface="Calibri" panose="020F0502020204030204" pitchFamily="34" charset="0"/>
              </a:rPr>
              <a:t>emotions</a:t>
            </a:r>
            <a:r>
              <a:rPr lang="nl-BE" dirty="0">
                <a:ea typeface="Verdana" panose="020B0604030504040204" pitchFamily="34" charset="0"/>
                <a:cs typeface="Calibri" panose="020F0502020204030204" pitchFamily="34" charset="0"/>
              </a:rPr>
              <a:t> </a:t>
            </a:r>
            <a:r>
              <a:rPr lang="nl-BE" dirty="0" err="1">
                <a:ea typeface="Verdana" panose="020B0604030504040204" pitchFamily="34" charset="0"/>
                <a:cs typeface="Calibri" panose="020F0502020204030204" pitchFamily="34" charset="0"/>
              </a:rPr>
              <a:t>one</a:t>
            </a:r>
            <a:r>
              <a:rPr lang="nl-BE" dirty="0">
                <a:ea typeface="Verdana" panose="020B0604030504040204" pitchFamily="34" charset="0"/>
                <a:cs typeface="Calibri" panose="020F0502020204030204" pitchFamily="34" charset="0"/>
              </a:rPr>
              <a:t> </a:t>
            </a:r>
            <a:r>
              <a:rPr lang="nl-BE" dirty="0" err="1">
                <a:ea typeface="Verdana" panose="020B0604030504040204" pitchFamily="34" charset="0"/>
                <a:cs typeface="Calibri" panose="020F0502020204030204" pitchFamily="34" charset="0"/>
              </a:rPr>
              <a:t>experiences</a:t>
            </a:r>
            <a:r>
              <a:rPr lang="nl-BE" dirty="0">
                <a:ea typeface="Verdana" panose="020B0604030504040204" pitchFamily="34" charset="0"/>
                <a:cs typeface="Calibri" panose="020F0502020204030204" pitchFamily="34" charset="0"/>
              </a:rPr>
              <a:t> on </a:t>
            </a:r>
            <a:r>
              <a:rPr lang="nl-BE" dirty="0" err="1">
                <a:ea typeface="Verdana" panose="020B0604030504040204" pitchFamily="34" charset="0"/>
                <a:cs typeface="Calibri" panose="020F0502020204030204" pitchFamily="34" charset="0"/>
              </a:rPr>
              <a:t>the</a:t>
            </a:r>
            <a:r>
              <a:rPr lang="nl-BE" dirty="0">
                <a:ea typeface="Verdana" panose="020B0604030504040204" pitchFamily="34" charset="0"/>
                <a:cs typeface="Calibri" panose="020F0502020204030204" pitchFamily="34" charset="0"/>
              </a:rPr>
              <a:t> </a:t>
            </a:r>
            <a:r>
              <a:rPr lang="nl-BE" dirty="0" err="1">
                <a:ea typeface="Verdana" panose="020B0604030504040204" pitchFamily="34" charset="0"/>
                <a:cs typeface="Calibri" panose="020F0502020204030204" pitchFamily="34" charset="0"/>
              </a:rPr>
              <a:t>inside</a:t>
            </a:r>
            <a:r>
              <a:rPr lang="nl-BE" dirty="0">
                <a:ea typeface="Verdana" panose="020B0604030504040204" pitchFamily="34" charset="0"/>
                <a:cs typeface="Calibri" panose="020F0502020204030204" pitchFamily="34" charset="0"/>
              </a:rPr>
              <a:t> </a:t>
            </a:r>
            <a:r>
              <a:rPr lang="nl-BE" dirty="0" err="1">
                <a:ea typeface="Verdana" panose="020B0604030504040204" pitchFamily="34" charset="0"/>
                <a:cs typeface="Calibri" panose="020F0502020204030204" pitchFamily="34" charset="0"/>
              </a:rPr>
              <a:t>and</a:t>
            </a:r>
            <a:r>
              <a:rPr lang="nl-BE" dirty="0">
                <a:ea typeface="Verdana" panose="020B0604030504040204" pitchFamily="34" charset="0"/>
                <a:cs typeface="Calibri" panose="020F0502020204030204" pitchFamily="34" charset="0"/>
              </a:rPr>
              <a:t> </a:t>
            </a:r>
            <a:r>
              <a:rPr lang="nl-BE" dirty="0" err="1">
                <a:ea typeface="Verdana" panose="020B0604030504040204" pitchFamily="34" charset="0"/>
                <a:cs typeface="Calibri" panose="020F0502020204030204" pitchFamily="34" charset="0"/>
              </a:rPr>
              <a:t>the</a:t>
            </a:r>
            <a:r>
              <a:rPr lang="nl-BE" dirty="0">
                <a:ea typeface="Verdana" panose="020B0604030504040204" pitchFamily="34" charset="0"/>
                <a:cs typeface="Calibri" panose="020F0502020204030204" pitchFamily="34" charset="0"/>
              </a:rPr>
              <a:t> </a:t>
            </a:r>
            <a:r>
              <a:rPr lang="nl-BE" dirty="0" err="1">
                <a:ea typeface="Verdana" panose="020B0604030504040204" pitchFamily="34" charset="0"/>
                <a:cs typeface="Calibri" panose="020F0502020204030204" pitchFamily="34" charset="0"/>
              </a:rPr>
              <a:t>emotions</a:t>
            </a:r>
            <a:r>
              <a:rPr lang="nl-BE" dirty="0">
                <a:ea typeface="Verdana" panose="020B0604030504040204" pitchFamily="34" charset="0"/>
                <a:cs typeface="Calibri" panose="020F0502020204030204" pitchFamily="34" charset="0"/>
              </a:rPr>
              <a:t> </a:t>
            </a:r>
            <a:r>
              <a:rPr lang="nl-BE" dirty="0" err="1">
                <a:ea typeface="Verdana" panose="020B0604030504040204" pitchFamily="34" charset="0"/>
                <a:cs typeface="Calibri" panose="020F0502020204030204" pitchFamily="34" charset="0"/>
              </a:rPr>
              <a:t>they</a:t>
            </a:r>
            <a:r>
              <a:rPr lang="nl-BE" dirty="0">
                <a:ea typeface="Verdana" panose="020B0604030504040204" pitchFamily="34" charset="0"/>
                <a:cs typeface="Calibri" panose="020F0502020204030204" pitchFamily="34" charset="0"/>
              </a:rPr>
              <a:t> show on </a:t>
            </a:r>
            <a:r>
              <a:rPr lang="nl-BE" dirty="0" err="1">
                <a:ea typeface="Verdana" panose="020B0604030504040204" pitchFamily="34" charset="0"/>
                <a:cs typeface="Calibri" panose="020F0502020204030204" pitchFamily="34" charset="0"/>
              </a:rPr>
              <a:t>the</a:t>
            </a:r>
            <a:r>
              <a:rPr lang="nl-BE" dirty="0">
                <a:ea typeface="Verdana" panose="020B0604030504040204" pitchFamily="34" charset="0"/>
                <a:cs typeface="Calibri" panose="020F0502020204030204" pitchFamily="34" charset="0"/>
              </a:rPr>
              <a:t> </a:t>
            </a:r>
            <a:r>
              <a:rPr lang="nl-BE" dirty="0" err="1">
                <a:ea typeface="Verdana" panose="020B0604030504040204" pitchFamily="34" charset="0"/>
                <a:cs typeface="Calibri" panose="020F0502020204030204" pitchFamily="34" charset="0"/>
              </a:rPr>
              <a:t>outside</a:t>
            </a:r>
            <a:endParaRPr lang="nl-BE" dirty="0">
              <a:ea typeface="Verdana" panose="020B060403050404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Down Arrow 4"/>
          <p:cNvSpPr/>
          <p:nvPr/>
        </p:nvSpPr>
        <p:spPr>
          <a:xfrm>
            <a:off x="1942987" y="2859944"/>
            <a:ext cx="589714" cy="759323"/>
          </a:xfrm>
          <a:prstGeom prst="downArrow">
            <a:avLst/>
          </a:prstGeom>
          <a:solidFill>
            <a:schemeClr val="accent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6728" b="89297" l="5380" r="92722">
                        <a14:foregroundMark x1="35759" y1="68502" x2="35759" y2="68502"/>
                        <a14:foregroundMark x1="46835" y1="56881" x2="46835" y2="56881"/>
                        <a14:foregroundMark x1="49367" y1="37920" x2="49367" y2="37920"/>
                        <a14:foregroundMark x1="5380" y1="64526" x2="5380" y2="64526"/>
                        <a14:foregroundMark x1="23418" y1="55046" x2="23418" y2="55046"/>
                        <a14:foregroundMark x1="67405" y1="36391" x2="67405" y2="36391"/>
                        <a14:foregroundMark x1="79114" y1="27829" x2="79114" y2="27829"/>
                        <a14:foregroundMark x1="79747" y1="17125" x2="79747" y2="17125"/>
                        <a14:foregroundMark x1="67089" y1="19266" x2="67089" y2="19266"/>
                        <a14:foregroundMark x1="72152" y1="17125" x2="72152" y2="17125"/>
                        <a14:foregroundMark x1="75633" y1="6728" x2="75633" y2="6728"/>
                        <a14:foregroundMark x1="92722" y1="21407" x2="92722" y2="21407"/>
                      </a14:backgroundRemoval>
                    </a14:imgEffect>
                    <a14:imgEffect>
                      <a14:brightnessContrast bright="20000" contrast="-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96781" y="4845986"/>
            <a:ext cx="1657019" cy="1714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808514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/>
              <a:t>Determinant 2: </a:t>
            </a:r>
            <a:r>
              <a:rPr lang="nl-BE" dirty="0" err="1"/>
              <a:t>Emotional</a:t>
            </a:r>
            <a:r>
              <a:rPr lang="nl-BE" dirty="0"/>
              <a:t> </a:t>
            </a:r>
            <a:r>
              <a:rPr lang="nl-BE" dirty="0" err="1"/>
              <a:t>dissonance</a:t>
            </a:r>
            <a:endParaRPr lang="nl-B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457200" indent="-45720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nl-BE" dirty="0" err="1">
                <a:ea typeface="Verdana" panose="020B0604030504040204" pitchFamily="34" charset="0"/>
              </a:rPr>
              <a:t>Origins</a:t>
            </a:r>
            <a:r>
              <a:rPr lang="nl-BE" dirty="0">
                <a:ea typeface="Verdana" panose="020B0604030504040204" pitchFamily="34" charset="0"/>
              </a:rPr>
              <a:t> in service </a:t>
            </a:r>
            <a:r>
              <a:rPr lang="nl-BE" dirty="0" err="1">
                <a:ea typeface="Verdana" panose="020B0604030504040204" pitchFamily="34" charset="0"/>
              </a:rPr>
              <a:t>contexts</a:t>
            </a:r>
            <a:r>
              <a:rPr lang="nl-BE" dirty="0">
                <a:ea typeface="Verdana" panose="020B0604030504040204" pitchFamily="34" charset="0"/>
              </a:rPr>
              <a:t> (e.g., </a:t>
            </a:r>
            <a:r>
              <a:rPr lang="nl-BE" dirty="0" err="1">
                <a:ea typeface="Verdana" panose="020B0604030504040204" pitchFamily="34" charset="0"/>
              </a:rPr>
              <a:t>airline</a:t>
            </a:r>
            <a:r>
              <a:rPr lang="nl-BE" dirty="0">
                <a:ea typeface="Verdana" panose="020B0604030504040204" pitchFamily="34" charset="0"/>
              </a:rPr>
              <a:t> services, customer services, doctors </a:t>
            </a:r>
            <a:r>
              <a:rPr lang="nl-BE" dirty="0" err="1">
                <a:ea typeface="Verdana" panose="020B0604030504040204" pitchFamily="34" charset="0"/>
              </a:rPr>
              <a:t>and</a:t>
            </a:r>
            <a:r>
              <a:rPr lang="nl-BE" dirty="0">
                <a:ea typeface="Verdana" panose="020B0604030504040204" pitchFamily="34" charset="0"/>
              </a:rPr>
              <a:t> </a:t>
            </a:r>
            <a:r>
              <a:rPr lang="nl-BE" dirty="0" err="1">
                <a:ea typeface="Verdana" panose="020B0604030504040204" pitchFamily="34" charset="0"/>
              </a:rPr>
              <a:t>patients</a:t>
            </a:r>
            <a:r>
              <a:rPr lang="nl-BE" dirty="0">
                <a:ea typeface="Verdana" panose="020B0604030504040204" pitchFamily="34" charset="0"/>
              </a:rPr>
              <a:t>…) </a:t>
            </a:r>
          </a:p>
          <a:p>
            <a:pPr>
              <a:lnSpc>
                <a:spcPct val="150000"/>
              </a:lnSpc>
            </a:pPr>
            <a:r>
              <a:rPr lang="nl-BE" dirty="0">
                <a:ea typeface="Verdana" panose="020B0604030504040204" pitchFamily="34" charset="0"/>
                <a:sym typeface="Wingdings" panose="05000000000000000000" pitchFamily="2" charset="2"/>
              </a:rPr>
              <a:t> Short-term: </a:t>
            </a:r>
            <a:r>
              <a:rPr lang="nl-BE" dirty="0" err="1">
                <a:ea typeface="Verdana" panose="020B0604030504040204" pitchFamily="34" charset="0"/>
                <a:sym typeface="Wingdings" panose="05000000000000000000" pitchFamily="2" charset="2"/>
              </a:rPr>
              <a:t>increased</a:t>
            </a:r>
            <a:r>
              <a:rPr lang="nl-BE" dirty="0">
                <a:ea typeface="Verdana" panose="020B0604030504040204" pitchFamily="34" charset="0"/>
                <a:sym typeface="Wingdings" panose="05000000000000000000" pitchFamily="2" charset="2"/>
              </a:rPr>
              <a:t> customer </a:t>
            </a:r>
            <a:r>
              <a:rPr lang="nl-BE" dirty="0" err="1">
                <a:ea typeface="Verdana" panose="020B0604030504040204" pitchFamily="34" charset="0"/>
                <a:sym typeface="Wingdings" panose="05000000000000000000" pitchFamily="2" charset="2"/>
              </a:rPr>
              <a:t>satisfaction</a:t>
            </a:r>
            <a:r>
              <a:rPr lang="nl-BE" dirty="0">
                <a:ea typeface="Verdana" panose="020B0604030504040204" pitchFamily="34" charset="0"/>
                <a:sym typeface="Wingdings" panose="05000000000000000000" pitchFamily="2" charset="2"/>
              </a:rPr>
              <a:t>, </a:t>
            </a:r>
            <a:r>
              <a:rPr lang="nl-BE" dirty="0" err="1">
                <a:ea typeface="Verdana" panose="020B0604030504040204" pitchFamily="34" charset="0"/>
                <a:sym typeface="Wingdings" panose="05000000000000000000" pitchFamily="2" charset="2"/>
              </a:rPr>
              <a:t>thus</a:t>
            </a:r>
            <a:r>
              <a:rPr lang="nl-BE" dirty="0">
                <a:ea typeface="Verdana" panose="020B0604030504040204" pitchFamily="34" charset="0"/>
                <a:sym typeface="Wingdings" panose="05000000000000000000" pitchFamily="2" charset="2"/>
              </a:rPr>
              <a:t> </a:t>
            </a:r>
            <a:r>
              <a:rPr lang="nl-BE" dirty="0" err="1">
                <a:ea typeface="Verdana" panose="020B0604030504040204" pitchFamily="34" charset="0"/>
                <a:sym typeface="Wingdings" panose="05000000000000000000" pitchFamily="2" charset="2"/>
              </a:rPr>
              <a:t>better</a:t>
            </a:r>
            <a:r>
              <a:rPr lang="nl-BE" dirty="0">
                <a:ea typeface="Verdana" panose="020B0604030504040204" pitchFamily="34" charset="0"/>
                <a:sym typeface="Wingdings" panose="05000000000000000000" pitchFamily="2" charset="2"/>
              </a:rPr>
              <a:t> “performance” </a:t>
            </a:r>
            <a:endParaRPr lang="nl-BE" dirty="0">
              <a:ea typeface="Verdana" panose="020B0604030504040204" pitchFamily="34" charset="0"/>
            </a:endParaRPr>
          </a:p>
          <a:p>
            <a:pPr marL="457200" indent="-45720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nl-BE" dirty="0">
                <a:ea typeface="Verdana" panose="020B0604030504040204" pitchFamily="34" charset="0"/>
              </a:rPr>
              <a:t>BUT: </a:t>
            </a:r>
            <a:r>
              <a:rPr lang="nl-BE" dirty="0" err="1">
                <a:ea typeface="Verdana" panose="020B0604030504040204" pitchFamily="34" charset="0"/>
              </a:rPr>
              <a:t>negative</a:t>
            </a:r>
            <a:r>
              <a:rPr lang="nl-BE" dirty="0">
                <a:ea typeface="Verdana" panose="020B0604030504040204" pitchFamily="34" charset="0"/>
              </a:rPr>
              <a:t> </a:t>
            </a:r>
            <a:r>
              <a:rPr lang="nl-BE" dirty="0" err="1">
                <a:ea typeface="Verdana" panose="020B0604030504040204" pitchFamily="34" charset="0"/>
              </a:rPr>
              <a:t>consequences</a:t>
            </a:r>
            <a:r>
              <a:rPr lang="nl-BE" dirty="0">
                <a:ea typeface="Verdana" panose="020B0604030504040204" pitchFamily="34" charset="0"/>
              </a:rPr>
              <a:t> </a:t>
            </a:r>
            <a:r>
              <a:rPr lang="nl-BE" dirty="0" err="1">
                <a:ea typeface="Verdana" panose="020B0604030504040204" pitchFamily="34" charset="0"/>
              </a:rPr>
              <a:t>for</a:t>
            </a:r>
            <a:r>
              <a:rPr lang="nl-BE" dirty="0">
                <a:ea typeface="Verdana" panose="020B0604030504040204" pitchFamily="34" charset="0"/>
              </a:rPr>
              <a:t> employees </a:t>
            </a:r>
            <a:r>
              <a:rPr lang="nl-BE" dirty="0" err="1">
                <a:ea typeface="Verdana" panose="020B0604030504040204" pitchFamily="34" charset="0"/>
              </a:rPr>
              <a:t>themselves</a:t>
            </a:r>
            <a:endParaRPr lang="nl-BE" dirty="0">
              <a:ea typeface="Verdana" panose="020B0604030504040204" pitchFamily="34" charset="0"/>
            </a:endParaRPr>
          </a:p>
          <a:p>
            <a:pPr>
              <a:lnSpc>
                <a:spcPct val="150000"/>
              </a:lnSpc>
            </a:pPr>
            <a:r>
              <a:rPr lang="nl-BE" dirty="0">
                <a:ea typeface="Verdana" panose="020B0604030504040204" pitchFamily="34" charset="0"/>
                <a:sym typeface="Wingdings" panose="05000000000000000000" pitchFamily="2" charset="2"/>
              </a:rPr>
              <a:t> </a:t>
            </a:r>
            <a:r>
              <a:rPr lang="nl-BE" dirty="0" err="1">
                <a:ea typeface="Verdana" panose="020B0604030504040204" pitchFamily="34" charset="0"/>
                <a:sym typeface="Wingdings" panose="05000000000000000000" pitchFamily="2" charset="2"/>
              </a:rPr>
              <a:t>Emotional</a:t>
            </a:r>
            <a:r>
              <a:rPr lang="nl-BE" dirty="0">
                <a:ea typeface="Verdana" panose="020B0604030504040204" pitchFamily="34" charset="0"/>
                <a:sym typeface="Wingdings" panose="05000000000000000000" pitchFamily="2" charset="2"/>
              </a:rPr>
              <a:t> </a:t>
            </a:r>
            <a:r>
              <a:rPr lang="nl-BE" dirty="0" err="1">
                <a:ea typeface="Verdana" panose="020B0604030504040204" pitchFamily="34" charset="0"/>
                <a:sym typeface="Wingdings" panose="05000000000000000000" pitchFamily="2" charset="2"/>
              </a:rPr>
              <a:t>exhaustion</a:t>
            </a:r>
            <a:r>
              <a:rPr lang="nl-BE" dirty="0">
                <a:ea typeface="Verdana" panose="020B0604030504040204" pitchFamily="34" charset="0"/>
                <a:sym typeface="Wingdings" panose="05000000000000000000" pitchFamily="2" charset="2"/>
              </a:rPr>
              <a:t> (burn-out), </a:t>
            </a:r>
            <a:r>
              <a:rPr lang="nl-BE" dirty="0" err="1">
                <a:ea typeface="Verdana" panose="020B0604030504040204" pitchFamily="34" charset="0"/>
                <a:sym typeface="Wingdings" panose="05000000000000000000" pitchFamily="2" charset="2"/>
              </a:rPr>
              <a:t>decreased</a:t>
            </a:r>
            <a:r>
              <a:rPr lang="nl-BE" dirty="0">
                <a:ea typeface="Verdana" panose="020B0604030504040204" pitchFamily="34" charset="0"/>
                <a:sym typeface="Wingdings" panose="05000000000000000000" pitchFamily="2" charset="2"/>
              </a:rPr>
              <a:t> job </a:t>
            </a:r>
            <a:r>
              <a:rPr lang="nl-BE" dirty="0" err="1">
                <a:ea typeface="Verdana" panose="020B0604030504040204" pitchFamily="34" charset="0"/>
                <a:sym typeface="Wingdings" panose="05000000000000000000" pitchFamily="2" charset="2"/>
              </a:rPr>
              <a:t>satisfaction</a:t>
            </a:r>
            <a:r>
              <a:rPr lang="nl-BE" dirty="0">
                <a:ea typeface="Verdana" panose="020B0604030504040204" pitchFamily="34" charset="0"/>
                <a:sym typeface="Wingdings" panose="05000000000000000000" pitchFamily="2" charset="2"/>
              </a:rPr>
              <a:t>, </a:t>
            </a:r>
            <a:r>
              <a:rPr lang="nl-BE" dirty="0" err="1">
                <a:ea typeface="Verdana" panose="020B0604030504040204" pitchFamily="34" charset="0"/>
                <a:sym typeface="Wingdings" panose="05000000000000000000" pitchFamily="2" charset="2"/>
              </a:rPr>
              <a:t>higher</a:t>
            </a:r>
            <a:r>
              <a:rPr lang="nl-BE" dirty="0">
                <a:ea typeface="Verdana" panose="020B0604030504040204" pitchFamily="34" charset="0"/>
                <a:sym typeface="Wingdings" panose="05000000000000000000" pitchFamily="2" charset="2"/>
              </a:rPr>
              <a:t> turnover </a:t>
            </a:r>
            <a:r>
              <a:rPr lang="nl-BE" dirty="0" err="1">
                <a:ea typeface="Verdana" panose="020B0604030504040204" pitchFamily="34" charset="0"/>
                <a:sym typeface="Wingdings" panose="05000000000000000000" pitchFamily="2" charset="2"/>
              </a:rPr>
              <a:t>intention</a:t>
            </a:r>
            <a:r>
              <a:rPr lang="nl-BE" dirty="0">
                <a:ea typeface="Verdana" panose="020B0604030504040204" pitchFamily="34" charset="0"/>
                <a:sym typeface="Wingdings" panose="05000000000000000000" pitchFamily="2" charset="2"/>
              </a:rPr>
              <a:t>, </a:t>
            </a:r>
            <a:r>
              <a:rPr lang="nl-BE" dirty="0" err="1">
                <a:ea typeface="Verdana" panose="020B0604030504040204" pitchFamily="34" charset="0"/>
                <a:sym typeface="Wingdings" panose="05000000000000000000" pitchFamily="2" charset="2"/>
              </a:rPr>
              <a:t>decreased</a:t>
            </a:r>
            <a:r>
              <a:rPr lang="nl-BE" dirty="0">
                <a:ea typeface="Verdana" panose="020B0604030504040204" pitchFamily="34" charset="0"/>
                <a:sym typeface="Wingdings" panose="05000000000000000000" pitchFamily="2" charset="2"/>
              </a:rPr>
              <a:t> commitment…</a:t>
            </a:r>
            <a:endParaRPr lang="nl-BE" dirty="0">
              <a:ea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824672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/>
              <a:t>Determinant 2: </a:t>
            </a:r>
            <a:r>
              <a:rPr lang="nl-BE" dirty="0" err="1"/>
              <a:t>Emotional</a:t>
            </a:r>
            <a:r>
              <a:rPr lang="nl-BE" dirty="0"/>
              <a:t> </a:t>
            </a:r>
            <a:r>
              <a:rPr lang="nl-BE" dirty="0" err="1"/>
              <a:t>dissonance</a:t>
            </a:r>
            <a:endParaRPr lang="nl-B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nl-BE" dirty="0">
                <a:ea typeface="Verdana" panose="020B0604030504040204" pitchFamily="34" charset="0"/>
              </a:rPr>
              <a:t>More </a:t>
            </a:r>
            <a:r>
              <a:rPr lang="nl-BE" dirty="0" err="1">
                <a:ea typeface="Verdana" panose="020B0604030504040204" pitchFamily="34" charset="0"/>
              </a:rPr>
              <a:t>recently</a:t>
            </a:r>
            <a:r>
              <a:rPr lang="nl-BE" dirty="0">
                <a:ea typeface="Verdana" panose="020B0604030504040204" pitchFamily="34" charset="0"/>
              </a:rPr>
              <a:t>: </a:t>
            </a:r>
            <a:r>
              <a:rPr lang="nl-BE" dirty="0" err="1">
                <a:ea typeface="Verdana" panose="020B0604030504040204" pitchFamily="34" charset="0"/>
              </a:rPr>
              <a:t>organization</a:t>
            </a:r>
            <a:r>
              <a:rPr lang="nl-BE" dirty="0">
                <a:ea typeface="Verdana" panose="020B0604030504040204" pitchFamily="34" charset="0"/>
              </a:rPr>
              <a:t> members </a:t>
            </a:r>
            <a:r>
              <a:rPr lang="nl-BE" dirty="0" err="1">
                <a:ea typeface="Verdana" panose="020B0604030504040204" pitchFamily="34" charset="0"/>
              </a:rPr>
              <a:t>also</a:t>
            </a:r>
            <a:r>
              <a:rPr lang="nl-BE" dirty="0">
                <a:ea typeface="Verdana" panose="020B0604030504040204" pitchFamily="34" charset="0"/>
              </a:rPr>
              <a:t> </a:t>
            </a:r>
            <a:r>
              <a:rPr lang="nl-BE" dirty="0" err="1">
                <a:ea typeface="Verdana" panose="020B0604030504040204" pitchFamily="34" charset="0"/>
              </a:rPr>
              <a:t>adjust</a:t>
            </a:r>
            <a:r>
              <a:rPr lang="nl-BE" dirty="0">
                <a:ea typeface="Verdana" panose="020B0604030504040204" pitchFamily="34" charset="0"/>
              </a:rPr>
              <a:t> </a:t>
            </a:r>
            <a:r>
              <a:rPr lang="nl-BE" dirty="0" err="1">
                <a:ea typeface="Verdana" panose="020B0604030504040204" pitchFamily="34" charset="0"/>
              </a:rPr>
              <a:t>the</a:t>
            </a:r>
            <a:r>
              <a:rPr lang="nl-BE" dirty="0">
                <a:ea typeface="Verdana" panose="020B0604030504040204" pitchFamily="34" charset="0"/>
              </a:rPr>
              <a:t> </a:t>
            </a:r>
            <a:r>
              <a:rPr lang="nl-BE" dirty="0" err="1">
                <a:ea typeface="Verdana" panose="020B0604030504040204" pitchFamily="34" charset="0"/>
              </a:rPr>
              <a:t>expression</a:t>
            </a:r>
            <a:r>
              <a:rPr lang="nl-BE" dirty="0">
                <a:ea typeface="Verdana" panose="020B0604030504040204" pitchFamily="34" charset="0"/>
              </a:rPr>
              <a:t> of </a:t>
            </a:r>
            <a:r>
              <a:rPr lang="nl-BE" dirty="0" err="1">
                <a:ea typeface="Verdana" panose="020B0604030504040204" pitchFamily="34" charset="0"/>
              </a:rPr>
              <a:t>their</a:t>
            </a:r>
            <a:r>
              <a:rPr lang="nl-BE" dirty="0">
                <a:ea typeface="Verdana" panose="020B0604030504040204" pitchFamily="34" charset="0"/>
              </a:rPr>
              <a:t> </a:t>
            </a:r>
            <a:r>
              <a:rPr lang="nl-BE" dirty="0" err="1">
                <a:ea typeface="Verdana" panose="020B0604030504040204" pitchFamily="34" charset="0"/>
              </a:rPr>
              <a:t>emotions</a:t>
            </a:r>
            <a:r>
              <a:rPr lang="nl-BE" dirty="0">
                <a:ea typeface="Verdana" panose="020B0604030504040204" pitchFamily="34" charset="0"/>
              </a:rPr>
              <a:t> in </a:t>
            </a:r>
            <a:r>
              <a:rPr lang="nl-BE" u="sng" dirty="0">
                <a:ea typeface="Verdana" panose="020B0604030504040204" pitchFamily="34" charset="0"/>
              </a:rPr>
              <a:t>intra-</a:t>
            </a:r>
            <a:r>
              <a:rPr lang="nl-BE" u="sng" dirty="0" err="1">
                <a:ea typeface="Verdana" panose="020B0604030504040204" pitchFamily="34" charset="0"/>
              </a:rPr>
              <a:t>organizational</a:t>
            </a:r>
            <a:r>
              <a:rPr lang="nl-BE" dirty="0">
                <a:ea typeface="Verdana" panose="020B0604030504040204" pitchFamily="34" charset="0"/>
              </a:rPr>
              <a:t> </a:t>
            </a:r>
            <a:r>
              <a:rPr lang="nl-BE" dirty="0" err="1">
                <a:ea typeface="Verdana" panose="020B0604030504040204" pitchFamily="34" charset="0"/>
              </a:rPr>
              <a:t>interactions</a:t>
            </a:r>
            <a:r>
              <a:rPr lang="nl-BE" dirty="0">
                <a:ea typeface="Verdana" panose="020B0604030504040204" pitchFamily="34" charset="0"/>
              </a:rPr>
              <a:t> (e.g., </a:t>
            </a:r>
            <a:r>
              <a:rPr lang="nl-BE" dirty="0" err="1">
                <a:ea typeface="Verdana" panose="020B0604030504040204" pitchFamily="34" charset="0"/>
              </a:rPr>
              <a:t>with</a:t>
            </a:r>
            <a:r>
              <a:rPr lang="nl-BE" dirty="0">
                <a:ea typeface="Verdana" panose="020B0604030504040204" pitchFamily="34" charset="0"/>
              </a:rPr>
              <a:t> </a:t>
            </a:r>
            <a:r>
              <a:rPr lang="nl-BE" dirty="0" err="1">
                <a:ea typeface="Verdana" panose="020B0604030504040204" pitchFamily="34" charset="0"/>
              </a:rPr>
              <a:t>colleagues</a:t>
            </a:r>
            <a:r>
              <a:rPr lang="nl-BE" dirty="0">
                <a:ea typeface="Verdana" panose="020B0604030504040204" pitchFamily="34" charset="0"/>
              </a:rPr>
              <a:t>, supervisors…)</a:t>
            </a:r>
          </a:p>
          <a:p>
            <a:pPr marL="457200" indent="-45720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nl-BE" dirty="0">
                <a:ea typeface="Verdana" panose="020B0604030504040204" pitchFamily="34" charset="0"/>
              </a:rPr>
              <a:t>Family </a:t>
            </a:r>
            <a:r>
              <a:rPr lang="nl-BE" dirty="0" err="1">
                <a:ea typeface="Verdana" panose="020B0604030504040204" pitchFamily="34" charset="0"/>
              </a:rPr>
              <a:t>firm</a:t>
            </a:r>
            <a:r>
              <a:rPr lang="nl-BE" dirty="0">
                <a:ea typeface="Verdana" panose="020B0604030504040204" pitchFamily="34" charset="0"/>
              </a:rPr>
              <a:t> </a:t>
            </a:r>
            <a:r>
              <a:rPr lang="nl-BE" dirty="0" err="1">
                <a:ea typeface="Verdana" panose="020B0604030504040204" pitchFamily="34" charset="0"/>
              </a:rPr>
              <a:t>contexts</a:t>
            </a:r>
            <a:r>
              <a:rPr lang="nl-BE" dirty="0">
                <a:ea typeface="Verdana" panose="020B0604030504040204" pitchFamily="34" charset="0"/>
              </a:rPr>
              <a:t>? </a:t>
            </a:r>
          </a:p>
        </p:txBody>
      </p:sp>
    </p:spTree>
    <p:extLst>
      <p:ext uri="{BB962C8B-B14F-4D97-AF65-F5344CB8AC3E}">
        <p14:creationId xmlns:p14="http://schemas.microsoft.com/office/powerpoint/2010/main" val="44303359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/>
              <a:t>Determinant 2: </a:t>
            </a:r>
            <a:r>
              <a:rPr lang="nl-BE" dirty="0" err="1"/>
              <a:t>Emotional</a:t>
            </a:r>
            <a:r>
              <a:rPr lang="nl-BE" dirty="0"/>
              <a:t> </a:t>
            </a:r>
            <a:r>
              <a:rPr lang="nl-BE" dirty="0" err="1"/>
              <a:t>dissonance</a:t>
            </a:r>
            <a:endParaRPr lang="nl-B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457200" indent="-45720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nl-BE" dirty="0" err="1">
                <a:ea typeface="Verdana" panose="020B0604030504040204" pitchFamily="34" charset="0"/>
              </a:rPr>
              <a:t>Emotions</a:t>
            </a:r>
            <a:r>
              <a:rPr lang="nl-BE" dirty="0">
                <a:ea typeface="Verdana" panose="020B0604030504040204" pitchFamily="34" charset="0"/>
              </a:rPr>
              <a:t> </a:t>
            </a:r>
            <a:r>
              <a:rPr lang="nl-BE" dirty="0" err="1">
                <a:ea typeface="Verdana" panose="020B0604030504040204" pitchFamily="34" charset="0"/>
              </a:rPr>
              <a:t>play</a:t>
            </a:r>
            <a:r>
              <a:rPr lang="nl-BE" dirty="0">
                <a:ea typeface="Verdana" panose="020B0604030504040204" pitchFamily="34" charset="0"/>
              </a:rPr>
              <a:t> a </a:t>
            </a:r>
            <a:r>
              <a:rPr lang="nl-BE" dirty="0" err="1">
                <a:ea typeface="Verdana" panose="020B0604030504040204" pitchFamily="34" charset="0"/>
              </a:rPr>
              <a:t>crucial</a:t>
            </a:r>
            <a:r>
              <a:rPr lang="nl-BE" dirty="0">
                <a:ea typeface="Verdana" panose="020B0604030504040204" pitchFamily="34" charset="0"/>
              </a:rPr>
              <a:t> </a:t>
            </a:r>
            <a:r>
              <a:rPr lang="nl-BE" dirty="0" err="1">
                <a:ea typeface="Verdana" panose="020B0604030504040204" pitchFamily="34" charset="0"/>
              </a:rPr>
              <a:t>role</a:t>
            </a:r>
            <a:r>
              <a:rPr lang="nl-BE" dirty="0">
                <a:ea typeface="Verdana" panose="020B0604030504040204" pitchFamily="34" charset="0"/>
              </a:rPr>
              <a:t> in SEW </a:t>
            </a:r>
            <a:r>
              <a:rPr lang="nl-BE" dirty="0" err="1">
                <a:ea typeface="Verdana" panose="020B0604030504040204" pitchFamily="34" charset="0"/>
              </a:rPr>
              <a:t>formation</a:t>
            </a:r>
            <a:endParaRPr lang="nl-BE" dirty="0">
              <a:ea typeface="Verdana" panose="020B0604030504040204" pitchFamily="34" charset="0"/>
            </a:endParaRPr>
          </a:p>
          <a:p>
            <a:pPr marL="457200" indent="-45720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nl-BE" dirty="0" err="1">
                <a:ea typeface="Verdana" panose="020B0604030504040204" pitchFamily="34" charset="0"/>
              </a:rPr>
              <a:t>Interaction</a:t>
            </a:r>
            <a:r>
              <a:rPr lang="nl-BE" dirty="0">
                <a:ea typeface="Verdana" panose="020B0604030504040204" pitchFamily="34" charset="0"/>
              </a:rPr>
              <a:t> partners </a:t>
            </a:r>
            <a:r>
              <a:rPr lang="nl-BE" dirty="0" err="1">
                <a:ea typeface="Verdana" panose="020B0604030504040204" pitchFamily="34" charset="0"/>
              </a:rPr>
              <a:t>will</a:t>
            </a:r>
            <a:r>
              <a:rPr lang="nl-BE" dirty="0">
                <a:ea typeface="Verdana" panose="020B0604030504040204" pitchFamily="34" charset="0"/>
              </a:rPr>
              <a:t> </a:t>
            </a:r>
            <a:r>
              <a:rPr lang="nl-BE" dirty="0" err="1">
                <a:ea typeface="Verdana" panose="020B0604030504040204" pitchFamily="34" charset="0"/>
              </a:rPr>
              <a:t>notice</a:t>
            </a:r>
            <a:r>
              <a:rPr lang="nl-BE" dirty="0">
                <a:ea typeface="Verdana" panose="020B0604030504040204" pitchFamily="34" charset="0"/>
              </a:rPr>
              <a:t> </a:t>
            </a:r>
            <a:r>
              <a:rPr lang="nl-BE" dirty="0" err="1">
                <a:ea typeface="Verdana" panose="020B0604030504040204" pitchFamily="34" charset="0"/>
              </a:rPr>
              <a:t>inauthenticity</a:t>
            </a:r>
            <a:endParaRPr lang="nl-BE" dirty="0">
              <a:ea typeface="Verdana" panose="020B0604030504040204" pitchFamily="34" charset="0"/>
            </a:endParaRPr>
          </a:p>
          <a:p>
            <a:pPr marL="457200" indent="-457200">
              <a:lnSpc>
                <a:spcPct val="150000"/>
              </a:lnSpc>
              <a:buFont typeface="Wingdings" panose="05000000000000000000" pitchFamily="2" charset="2"/>
              <a:buChar char="à"/>
            </a:pPr>
            <a:r>
              <a:rPr lang="nl-BE" dirty="0" err="1">
                <a:ea typeface="Verdana" panose="020B0604030504040204" pitchFamily="34" charset="0"/>
                <a:sym typeface="Wingdings" panose="05000000000000000000" pitchFamily="2" charset="2"/>
              </a:rPr>
              <a:t>Interpreted</a:t>
            </a:r>
            <a:r>
              <a:rPr lang="nl-BE" dirty="0">
                <a:ea typeface="Verdana" panose="020B0604030504040204" pitchFamily="34" charset="0"/>
                <a:sym typeface="Wingdings" panose="05000000000000000000" pitchFamily="2" charset="2"/>
              </a:rPr>
              <a:t> as </a:t>
            </a:r>
            <a:r>
              <a:rPr lang="nl-BE" dirty="0" err="1">
                <a:ea typeface="Verdana" panose="020B0604030504040204" pitchFamily="34" charset="0"/>
                <a:sym typeface="Wingdings" panose="05000000000000000000" pitchFamily="2" charset="2"/>
              </a:rPr>
              <a:t>unwillingness</a:t>
            </a:r>
            <a:r>
              <a:rPr lang="nl-BE" dirty="0">
                <a:ea typeface="Verdana" panose="020B0604030504040204" pitchFamily="34" charset="0"/>
                <a:sym typeface="Wingdings" panose="05000000000000000000" pitchFamily="2" charset="2"/>
              </a:rPr>
              <a:t> </a:t>
            </a:r>
            <a:r>
              <a:rPr lang="nl-BE" dirty="0" err="1">
                <a:ea typeface="Verdana" panose="020B0604030504040204" pitchFamily="34" charset="0"/>
                <a:sym typeface="Wingdings" panose="05000000000000000000" pitchFamily="2" charset="2"/>
              </a:rPr>
              <a:t>to</a:t>
            </a:r>
            <a:r>
              <a:rPr lang="nl-BE" dirty="0">
                <a:ea typeface="Verdana" panose="020B0604030504040204" pitchFamily="34" charset="0"/>
                <a:sym typeface="Wingdings" panose="05000000000000000000" pitchFamily="2" charset="2"/>
              </a:rPr>
              <a:t> share information (</a:t>
            </a:r>
            <a:r>
              <a:rPr lang="nl-BE" dirty="0" err="1">
                <a:ea typeface="Verdana" panose="020B0604030504040204" pitchFamily="34" charset="0"/>
                <a:sym typeface="Wingdings" panose="05000000000000000000" pitchFamily="2" charset="2"/>
              </a:rPr>
              <a:t>which</a:t>
            </a:r>
            <a:r>
              <a:rPr lang="nl-BE" dirty="0">
                <a:ea typeface="Verdana" panose="020B0604030504040204" pitchFamily="34" charset="0"/>
                <a:sym typeface="Wingdings" panose="05000000000000000000" pitchFamily="2" charset="2"/>
              </a:rPr>
              <a:t> is </a:t>
            </a:r>
            <a:r>
              <a:rPr lang="nl-BE" dirty="0" err="1">
                <a:ea typeface="Verdana" panose="020B0604030504040204" pitchFamily="34" charset="0"/>
                <a:sym typeface="Wingdings" panose="05000000000000000000" pitchFamily="2" charset="2"/>
              </a:rPr>
              <a:t>necessary</a:t>
            </a:r>
            <a:r>
              <a:rPr lang="nl-BE" dirty="0">
                <a:ea typeface="Verdana" panose="020B0604030504040204" pitchFamily="34" charset="0"/>
                <a:sym typeface="Wingdings" panose="05000000000000000000" pitchFamily="2" charset="2"/>
              </a:rPr>
              <a:t> </a:t>
            </a:r>
            <a:r>
              <a:rPr lang="nl-BE" dirty="0" err="1">
                <a:ea typeface="Verdana" panose="020B0604030504040204" pitchFamily="34" charset="0"/>
                <a:sym typeface="Wingdings" panose="05000000000000000000" pitchFamily="2" charset="2"/>
              </a:rPr>
              <a:t>for</a:t>
            </a:r>
            <a:r>
              <a:rPr lang="nl-BE" dirty="0">
                <a:ea typeface="Verdana" panose="020B0604030504040204" pitchFamily="34" charset="0"/>
                <a:sym typeface="Wingdings" panose="05000000000000000000" pitchFamily="2" charset="2"/>
              </a:rPr>
              <a:t> goal </a:t>
            </a:r>
            <a:r>
              <a:rPr lang="nl-BE" dirty="0" err="1">
                <a:ea typeface="Verdana" panose="020B0604030504040204" pitchFamily="34" charset="0"/>
                <a:sym typeface="Wingdings" panose="05000000000000000000" pitchFamily="2" charset="2"/>
              </a:rPr>
              <a:t>conformity</a:t>
            </a:r>
            <a:r>
              <a:rPr lang="nl-BE" dirty="0">
                <a:ea typeface="Verdana" panose="020B0604030504040204" pitchFamily="34" charset="0"/>
                <a:sym typeface="Wingdings" panose="05000000000000000000" pitchFamily="2" charset="2"/>
              </a:rPr>
              <a:t>)</a:t>
            </a:r>
          </a:p>
          <a:p>
            <a:pPr marL="457200" indent="-457200">
              <a:lnSpc>
                <a:spcPct val="150000"/>
              </a:lnSpc>
              <a:buFont typeface="Wingdings" panose="05000000000000000000" pitchFamily="2" charset="2"/>
              <a:buChar char="à"/>
            </a:pPr>
            <a:r>
              <a:rPr lang="nl-BE" dirty="0">
                <a:ea typeface="Verdana" panose="020B0604030504040204" pitchFamily="34" charset="0"/>
                <a:sym typeface="Wingdings" panose="05000000000000000000" pitchFamily="2" charset="2"/>
              </a:rPr>
              <a:t>Hampers </a:t>
            </a:r>
            <a:r>
              <a:rPr lang="nl-BE" dirty="0" err="1">
                <a:ea typeface="Verdana" panose="020B0604030504040204" pitchFamily="34" charset="0"/>
                <a:sym typeface="Wingdings" panose="05000000000000000000" pitchFamily="2" charset="2"/>
              </a:rPr>
              <a:t>the</a:t>
            </a:r>
            <a:r>
              <a:rPr lang="nl-BE" dirty="0">
                <a:ea typeface="Verdana" panose="020B0604030504040204" pitchFamily="34" charset="0"/>
                <a:sym typeface="Wingdings" panose="05000000000000000000" pitchFamily="2" charset="2"/>
              </a:rPr>
              <a:t> </a:t>
            </a:r>
            <a:r>
              <a:rPr lang="nl-BE" dirty="0" err="1">
                <a:ea typeface="Verdana" panose="020B0604030504040204" pitchFamily="34" charset="0"/>
                <a:sym typeface="Wingdings" panose="05000000000000000000" pitchFamily="2" charset="2"/>
              </a:rPr>
              <a:t>existence</a:t>
            </a:r>
            <a:r>
              <a:rPr lang="nl-BE" dirty="0">
                <a:ea typeface="Verdana" panose="020B0604030504040204" pitchFamily="34" charset="0"/>
                <a:sym typeface="Wingdings" panose="05000000000000000000" pitchFamily="2" charset="2"/>
              </a:rPr>
              <a:t> of common </a:t>
            </a:r>
            <a:r>
              <a:rPr lang="nl-BE" dirty="0" err="1">
                <a:ea typeface="Verdana" panose="020B0604030504040204" pitchFamily="34" charset="0"/>
                <a:sym typeface="Wingdings" panose="05000000000000000000" pitchFamily="2" charset="2"/>
              </a:rPr>
              <a:t>ground</a:t>
            </a:r>
            <a:r>
              <a:rPr lang="nl-BE" dirty="0">
                <a:ea typeface="Verdana" panose="020B0604030504040204" pitchFamily="34" charset="0"/>
                <a:sym typeface="Wingdings" panose="05000000000000000000" pitchFamily="2" charset="2"/>
              </a:rPr>
              <a:t> </a:t>
            </a:r>
            <a:r>
              <a:rPr lang="nl-BE" dirty="0" err="1">
                <a:ea typeface="Verdana" panose="020B0604030504040204" pitchFamily="34" charset="0"/>
                <a:sym typeface="Wingdings" panose="05000000000000000000" pitchFamily="2" charset="2"/>
              </a:rPr>
              <a:t>within</a:t>
            </a:r>
            <a:r>
              <a:rPr lang="nl-BE" dirty="0">
                <a:ea typeface="Verdana" panose="020B0604030504040204" pitchFamily="34" charset="0"/>
                <a:sym typeface="Wingdings" panose="05000000000000000000" pitchFamily="2" charset="2"/>
              </a:rPr>
              <a:t> </a:t>
            </a:r>
            <a:r>
              <a:rPr lang="nl-BE" dirty="0" err="1">
                <a:ea typeface="Verdana" panose="020B0604030504040204" pitchFamily="34" charset="0"/>
                <a:sym typeface="Wingdings" panose="05000000000000000000" pitchFamily="2" charset="2"/>
              </a:rPr>
              <a:t>the</a:t>
            </a:r>
            <a:r>
              <a:rPr lang="nl-BE" dirty="0">
                <a:ea typeface="Verdana" panose="020B0604030504040204" pitchFamily="34" charset="0"/>
                <a:sym typeface="Wingdings" panose="05000000000000000000" pitchFamily="2" charset="2"/>
              </a:rPr>
              <a:t> team</a:t>
            </a:r>
          </a:p>
          <a:p>
            <a:pPr marL="457200" indent="-457200">
              <a:lnSpc>
                <a:spcPct val="150000"/>
              </a:lnSpc>
              <a:buFont typeface="Wingdings" panose="05000000000000000000" pitchFamily="2" charset="2"/>
              <a:buChar char="à"/>
            </a:pPr>
            <a:endParaRPr lang="nl-BE" dirty="0">
              <a:ea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433293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0092" y="2726937"/>
            <a:ext cx="10515600" cy="1325563"/>
          </a:xfrm>
        </p:spPr>
        <p:txBody>
          <a:bodyPr>
            <a:noAutofit/>
          </a:bodyPr>
          <a:lstStyle/>
          <a:p>
            <a:pPr algn="l"/>
            <a:r>
              <a:rPr lang="nl-BE" sz="3600" u="sng" dirty="0"/>
              <a:t>Hypothesis 2:</a:t>
            </a:r>
            <a:r>
              <a:rPr lang="nl-BE" sz="3600" dirty="0"/>
              <a:t> The </a:t>
            </a:r>
            <a:r>
              <a:rPr lang="nl-BE" sz="3600" dirty="0" err="1"/>
              <a:t>higher</a:t>
            </a:r>
            <a:r>
              <a:rPr lang="nl-BE" sz="3600" dirty="0"/>
              <a:t> </a:t>
            </a:r>
            <a:r>
              <a:rPr lang="nl-BE" sz="3600" dirty="0" err="1"/>
              <a:t>the</a:t>
            </a:r>
            <a:r>
              <a:rPr lang="nl-BE" sz="3600" dirty="0"/>
              <a:t> </a:t>
            </a:r>
            <a:r>
              <a:rPr lang="nl-BE" sz="3600" dirty="0" err="1"/>
              <a:t>degree</a:t>
            </a:r>
            <a:r>
              <a:rPr lang="nl-BE" sz="3600" dirty="0"/>
              <a:t> of </a:t>
            </a:r>
            <a:r>
              <a:rPr lang="nl-BE" sz="3600" dirty="0" err="1"/>
              <a:t>emotional</a:t>
            </a:r>
            <a:r>
              <a:rPr lang="nl-BE" sz="3600" dirty="0"/>
              <a:t> </a:t>
            </a:r>
            <a:r>
              <a:rPr lang="nl-BE" sz="3600" dirty="0" err="1"/>
              <a:t>dissonance</a:t>
            </a:r>
            <a:r>
              <a:rPr lang="nl-BE" sz="3600" dirty="0"/>
              <a:t> </a:t>
            </a:r>
            <a:r>
              <a:rPr lang="nl-BE" sz="3600" dirty="0" err="1"/>
              <a:t>within</a:t>
            </a:r>
            <a:r>
              <a:rPr lang="nl-BE" sz="3600" dirty="0"/>
              <a:t> a family </a:t>
            </a:r>
            <a:r>
              <a:rPr lang="nl-BE" sz="3600" dirty="0" err="1"/>
              <a:t>firm</a:t>
            </a:r>
            <a:r>
              <a:rPr lang="nl-BE" sz="3600" dirty="0"/>
              <a:t> TMT, </a:t>
            </a:r>
            <a:r>
              <a:rPr lang="nl-BE" sz="3600" dirty="0" err="1"/>
              <a:t>the</a:t>
            </a:r>
            <a:r>
              <a:rPr lang="nl-BE" sz="3600" dirty="0"/>
              <a:t> </a:t>
            </a:r>
            <a:r>
              <a:rPr lang="nl-BE" sz="3600" dirty="0" err="1"/>
              <a:t>higher</a:t>
            </a:r>
            <a:r>
              <a:rPr lang="nl-BE" sz="3600" dirty="0"/>
              <a:t> </a:t>
            </a:r>
            <a:r>
              <a:rPr lang="nl-BE" sz="3600" dirty="0" err="1"/>
              <a:t>the</a:t>
            </a:r>
            <a:r>
              <a:rPr lang="nl-BE" sz="3600" dirty="0"/>
              <a:t> level of SEW </a:t>
            </a:r>
            <a:r>
              <a:rPr lang="nl-BE" sz="3600" dirty="0" err="1"/>
              <a:t>separation</a:t>
            </a:r>
            <a:r>
              <a:rPr lang="nl-BE" sz="3600" dirty="0"/>
              <a:t> </a:t>
            </a:r>
            <a:r>
              <a:rPr lang="nl-BE" sz="3600" dirty="0" err="1"/>
              <a:t>within</a:t>
            </a:r>
            <a:r>
              <a:rPr lang="nl-BE" sz="3600" dirty="0"/>
              <a:t> </a:t>
            </a:r>
            <a:r>
              <a:rPr lang="nl-BE" sz="3600" dirty="0" err="1"/>
              <a:t>the</a:t>
            </a:r>
            <a:r>
              <a:rPr lang="nl-BE" sz="3600" dirty="0"/>
              <a:t> team</a:t>
            </a:r>
          </a:p>
        </p:txBody>
      </p:sp>
      <p:pic>
        <p:nvPicPr>
          <p:cNvPr id="2050" name="Picture 2" descr="Magnifier Icon PNG Images, Vectors Free Download - Pngtree">
            <a:extLst>
              <a:ext uri="{FF2B5EF4-FFF2-40B4-BE49-F238E27FC236}">
                <a16:creationId xmlns:a16="http://schemas.microsoft.com/office/drawing/2014/main" id="{1510A527-5AD9-4B17-913A-8CB8B47AEA0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805498"/>
            <a:ext cx="1247003" cy="12470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3394907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 err="1"/>
              <a:t>Methodology</a:t>
            </a:r>
            <a:endParaRPr lang="nl-BE" dirty="0"/>
          </a:p>
        </p:txBody>
      </p:sp>
    </p:spTree>
    <p:extLst>
      <p:ext uri="{BB962C8B-B14F-4D97-AF65-F5344CB8AC3E}">
        <p14:creationId xmlns:p14="http://schemas.microsoft.com/office/powerpoint/2010/main" val="242471111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/>
              <a:t>Sample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20825"/>
            <a:ext cx="10515600" cy="4351338"/>
          </a:xfrm>
        </p:spPr>
        <p:txBody>
          <a:bodyPr/>
          <a:lstStyle/>
          <a:p>
            <a:pPr marL="457200" indent="-457200" algn="l">
              <a:buFont typeface="Wingdings" panose="05000000000000000000" pitchFamily="2" charset="2"/>
              <a:buChar char="§"/>
            </a:pPr>
            <a:r>
              <a:rPr lang="nl-BE" dirty="0"/>
              <a:t>Hand-</a:t>
            </a:r>
            <a:r>
              <a:rPr lang="nl-BE" dirty="0" err="1"/>
              <a:t>collected</a:t>
            </a:r>
            <a:r>
              <a:rPr lang="nl-BE" dirty="0"/>
              <a:t> dataset </a:t>
            </a:r>
          </a:p>
          <a:p>
            <a:pPr marL="457200" indent="-457200" algn="l">
              <a:buFont typeface="Wingdings" panose="05000000000000000000" pitchFamily="2" charset="2"/>
              <a:buChar char="§"/>
            </a:pPr>
            <a:r>
              <a:rPr lang="nl-BE" dirty="0"/>
              <a:t>212 </a:t>
            </a:r>
            <a:r>
              <a:rPr lang="nl-BE" dirty="0" err="1"/>
              <a:t>individual</a:t>
            </a:r>
            <a:r>
              <a:rPr lang="nl-BE" dirty="0"/>
              <a:t> managers of 45 </a:t>
            </a:r>
            <a:r>
              <a:rPr lang="nl-BE" dirty="0" err="1"/>
              <a:t>Belgian</a:t>
            </a:r>
            <a:r>
              <a:rPr lang="nl-BE" dirty="0"/>
              <a:t> family </a:t>
            </a:r>
            <a:r>
              <a:rPr lang="nl-BE" dirty="0" err="1"/>
              <a:t>firms</a:t>
            </a:r>
            <a:r>
              <a:rPr lang="nl-BE" dirty="0"/>
              <a:t> </a:t>
            </a:r>
          </a:p>
          <a:p>
            <a:pPr marL="457200" indent="-457200" algn="l">
              <a:buFont typeface="Wingdings" panose="05000000000000000000" pitchFamily="2" charset="2"/>
              <a:buChar char="§"/>
            </a:pPr>
            <a:r>
              <a:rPr lang="nl-BE" dirty="0"/>
              <a:t>Multiple-respondent </a:t>
            </a:r>
            <a:r>
              <a:rPr lang="nl-BE" dirty="0">
                <a:sym typeface="Wingdings" panose="05000000000000000000" pitchFamily="2" charset="2"/>
              </a:rPr>
              <a:t> </a:t>
            </a:r>
            <a:r>
              <a:rPr lang="nl-BE" u="sng" dirty="0" err="1">
                <a:sym typeface="Wingdings" panose="05000000000000000000" pitchFamily="2" charset="2"/>
              </a:rPr>
              <a:t>entire</a:t>
            </a:r>
            <a:r>
              <a:rPr lang="nl-BE" dirty="0">
                <a:sym typeface="Wingdings" panose="05000000000000000000" pitchFamily="2" charset="2"/>
              </a:rPr>
              <a:t> TMT had </a:t>
            </a:r>
            <a:r>
              <a:rPr lang="nl-BE" dirty="0" err="1">
                <a:sym typeface="Wingdings" panose="05000000000000000000" pitchFamily="2" charset="2"/>
              </a:rPr>
              <a:t>to</a:t>
            </a:r>
            <a:r>
              <a:rPr lang="nl-BE" dirty="0">
                <a:sym typeface="Wingdings" panose="05000000000000000000" pitchFamily="2" charset="2"/>
              </a:rPr>
              <a:t> </a:t>
            </a:r>
            <a:r>
              <a:rPr lang="nl-BE" dirty="0" err="1">
                <a:sym typeface="Wingdings" panose="05000000000000000000" pitchFamily="2" charset="2"/>
              </a:rPr>
              <a:t>fill</a:t>
            </a:r>
            <a:r>
              <a:rPr lang="nl-BE" dirty="0">
                <a:sym typeface="Wingdings" panose="05000000000000000000" pitchFamily="2" charset="2"/>
              </a:rPr>
              <a:t> out survey in order </a:t>
            </a:r>
            <a:r>
              <a:rPr lang="nl-BE" dirty="0" err="1">
                <a:sym typeface="Wingdings" panose="05000000000000000000" pitchFamily="2" charset="2"/>
              </a:rPr>
              <a:t>for</a:t>
            </a:r>
            <a:r>
              <a:rPr lang="nl-BE" dirty="0">
                <a:sym typeface="Wingdings" panose="05000000000000000000" pitchFamily="2" charset="2"/>
              </a:rPr>
              <a:t> </a:t>
            </a:r>
            <a:r>
              <a:rPr lang="nl-BE" dirty="0" err="1">
                <a:sym typeface="Wingdings" panose="05000000000000000000" pitchFamily="2" charset="2"/>
              </a:rPr>
              <a:t>firm</a:t>
            </a:r>
            <a:r>
              <a:rPr lang="nl-BE" dirty="0">
                <a:sym typeface="Wingdings" panose="05000000000000000000" pitchFamily="2" charset="2"/>
              </a:rPr>
              <a:t> </a:t>
            </a:r>
            <a:r>
              <a:rPr lang="nl-BE" dirty="0" err="1">
                <a:sym typeface="Wingdings" panose="05000000000000000000" pitchFamily="2" charset="2"/>
              </a:rPr>
              <a:t>to</a:t>
            </a:r>
            <a:r>
              <a:rPr lang="nl-BE" dirty="0">
                <a:sym typeface="Wingdings" panose="05000000000000000000" pitchFamily="2" charset="2"/>
              </a:rPr>
              <a:t> </a:t>
            </a:r>
            <a:r>
              <a:rPr lang="nl-BE" dirty="0" err="1">
                <a:sym typeface="Wingdings" panose="05000000000000000000" pitchFamily="2" charset="2"/>
              </a:rPr>
              <a:t>be</a:t>
            </a:r>
            <a:r>
              <a:rPr lang="nl-BE" dirty="0">
                <a:sym typeface="Wingdings" panose="05000000000000000000" pitchFamily="2" charset="2"/>
              </a:rPr>
              <a:t> </a:t>
            </a:r>
            <a:r>
              <a:rPr lang="nl-BE" dirty="0" err="1">
                <a:sym typeface="Wingdings" panose="05000000000000000000" pitchFamily="2" charset="2"/>
              </a:rPr>
              <a:t>included</a:t>
            </a:r>
            <a:r>
              <a:rPr lang="nl-BE" dirty="0">
                <a:sym typeface="Wingdings" panose="05000000000000000000" pitchFamily="2" charset="2"/>
              </a:rPr>
              <a:t> in sample </a:t>
            </a:r>
          </a:p>
          <a:p>
            <a:pPr marL="457200" indent="-457200" algn="l">
              <a:buFont typeface="Wingdings" panose="05000000000000000000" pitchFamily="2" charset="2"/>
              <a:buChar char="§"/>
            </a:pPr>
            <a:r>
              <a:rPr lang="nl-BE" dirty="0">
                <a:sym typeface="Wingdings" panose="05000000000000000000" pitchFamily="2" charset="2"/>
              </a:rPr>
              <a:t>Team-level data of 45 teams </a:t>
            </a:r>
            <a:endParaRPr lang="nl-BE" dirty="0"/>
          </a:p>
        </p:txBody>
      </p:sp>
      <p:pic>
        <p:nvPicPr>
          <p:cNvPr id="5122" name="Picture 2">
            <a:extLst>
              <a:ext uri="{FF2B5EF4-FFF2-40B4-BE49-F238E27FC236}">
                <a16:creationId xmlns:a16="http://schemas.microsoft.com/office/drawing/2014/main" id="{FE5F6407-FCF2-4100-A75A-0D2B41D53C4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73733" y="4952999"/>
            <a:ext cx="1126067" cy="11260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0487568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 err="1"/>
              <a:t>Measures</a:t>
            </a:r>
            <a:endParaRPr lang="nl-B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457200" indent="-457200" algn="l">
              <a:buFont typeface="Wingdings" panose="05000000000000000000" pitchFamily="2" charset="2"/>
              <a:buChar char="§"/>
            </a:pPr>
            <a:r>
              <a:rPr lang="nl-BE" dirty="0" err="1"/>
              <a:t>Quality</a:t>
            </a:r>
            <a:r>
              <a:rPr lang="nl-BE" dirty="0"/>
              <a:t> of </a:t>
            </a:r>
            <a:r>
              <a:rPr lang="nl-BE" dirty="0" err="1"/>
              <a:t>relationships</a:t>
            </a:r>
            <a:r>
              <a:rPr lang="nl-BE" dirty="0"/>
              <a:t>: 20 items of HQR </a:t>
            </a:r>
            <a:r>
              <a:rPr lang="nl-BE" dirty="0" err="1"/>
              <a:t>scale</a:t>
            </a:r>
            <a:r>
              <a:rPr lang="nl-BE" dirty="0"/>
              <a:t> of </a:t>
            </a:r>
            <a:r>
              <a:rPr lang="nl-BE" dirty="0" err="1"/>
              <a:t>Carmeli</a:t>
            </a:r>
            <a:r>
              <a:rPr lang="nl-BE" dirty="0"/>
              <a:t> et al. (2009)</a:t>
            </a:r>
          </a:p>
          <a:p>
            <a:pPr marL="457200" indent="-457200" algn="l">
              <a:buFont typeface="Wingdings" panose="05000000000000000000" pitchFamily="2" charset="2"/>
              <a:buChar char="§"/>
            </a:pPr>
            <a:r>
              <a:rPr lang="nl-BE" dirty="0" err="1"/>
              <a:t>Emotional</a:t>
            </a:r>
            <a:r>
              <a:rPr lang="nl-BE" dirty="0"/>
              <a:t> </a:t>
            </a:r>
            <a:r>
              <a:rPr lang="nl-BE" dirty="0" err="1"/>
              <a:t>dissonance</a:t>
            </a:r>
            <a:r>
              <a:rPr lang="nl-BE" dirty="0"/>
              <a:t>: 6 </a:t>
            </a:r>
            <a:r>
              <a:rPr lang="nl-BE" dirty="0" err="1"/>
              <a:t>surface</a:t>
            </a:r>
            <a:r>
              <a:rPr lang="nl-BE" dirty="0"/>
              <a:t> </a:t>
            </a:r>
            <a:r>
              <a:rPr lang="nl-BE" dirty="0" err="1"/>
              <a:t>acting</a:t>
            </a:r>
            <a:r>
              <a:rPr lang="nl-BE" dirty="0"/>
              <a:t> items of </a:t>
            </a:r>
            <a:r>
              <a:rPr lang="nl-BE" dirty="0" err="1"/>
              <a:t>Emotional</a:t>
            </a:r>
            <a:r>
              <a:rPr lang="nl-BE" dirty="0"/>
              <a:t> Labour </a:t>
            </a:r>
            <a:r>
              <a:rPr lang="nl-BE" dirty="0" err="1"/>
              <a:t>Scale</a:t>
            </a:r>
            <a:r>
              <a:rPr lang="nl-BE" dirty="0"/>
              <a:t> of </a:t>
            </a:r>
            <a:r>
              <a:rPr lang="nl-BE" dirty="0" err="1"/>
              <a:t>Brotheridge</a:t>
            </a:r>
            <a:r>
              <a:rPr lang="nl-BE" dirty="0"/>
              <a:t> &amp; Lee (2003)</a:t>
            </a:r>
          </a:p>
          <a:p>
            <a:pPr marL="457200" indent="-457200" algn="l">
              <a:buFont typeface="Wingdings" panose="05000000000000000000" pitchFamily="2" charset="2"/>
              <a:buChar char="§"/>
            </a:pPr>
            <a:r>
              <a:rPr lang="nl-BE" dirty="0"/>
              <a:t>SEW </a:t>
            </a:r>
            <a:r>
              <a:rPr lang="nl-BE" dirty="0" err="1"/>
              <a:t>separation</a:t>
            </a:r>
            <a:r>
              <a:rPr lang="nl-BE" dirty="0"/>
              <a:t>: approach of Vandekerkhof et al. (2018) </a:t>
            </a:r>
            <a:br>
              <a:rPr lang="nl-BE" dirty="0"/>
            </a:br>
            <a:r>
              <a:rPr lang="nl-BE" dirty="0">
                <a:sym typeface="Wingdings" panose="05000000000000000000" pitchFamily="2" charset="2"/>
              </a:rPr>
              <a:t> 1 item </a:t>
            </a:r>
            <a:r>
              <a:rPr lang="nl-BE" dirty="0" err="1">
                <a:sym typeface="Wingdings" panose="05000000000000000000" pitchFamily="2" charset="2"/>
              </a:rPr>
              <a:t>for</a:t>
            </a:r>
            <a:r>
              <a:rPr lang="nl-BE" dirty="0">
                <a:sym typeface="Wingdings" panose="05000000000000000000" pitchFamily="2" charset="2"/>
              </a:rPr>
              <a:t> </a:t>
            </a:r>
            <a:r>
              <a:rPr lang="nl-BE" dirty="0" err="1">
                <a:sym typeface="Wingdings" panose="05000000000000000000" pitchFamily="2" charset="2"/>
              </a:rPr>
              <a:t>each</a:t>
            </a:r>
            <a:r>
              <a:rPr lang="nl-BE" dirty="0">
                <a:sym typeface="Wingdings" panose="05000000000000000000" pitchFamily="2" charset="2"/>
              </a:rPr>
              <a:t> FIBER </a:t>
            </a:r>
            <a:r>
              <a:rPr lang="nl-BE" dirty="0" err="1">
                <a:sym typeface="Wingdings" panose="05000000000000000000" pitchFamily="2" charset="2"/>
              </a:rPr>
              <a:t>dimension</a:t>
            </a:r>
            <a:r>
              <a:rPr lang="nl-BE" dirty="0">
                <a:sym typeface="Wingdings" panose="05000000000000000000" pitchFamily="2" charset="2"/>
              </a:rPr>
              <a:t> </a:t>
            </a:r>
            <a:r>
              <a:rPr lang="nl-BE" dirty="0" err="1">
                <a:sym typeface="Wingdings" panose="05000000000000000000" pitchFamily="2" charset="2"/>
              </a:rPr>
              <a:t>and</a:t>
            </a:r>
            <a:r>
              <a:rPr lang="nl-BE" dirty="0">
                <a:sym typeface="Wingdings" panose="05000000000000000000" pitchFamily="2" charset="2"/>
              </a:rPr>
              <a:t> </a:t>
            </a:r>
            <a:r>
              <a:rPr lang="nl-BE" dirty="0" err="1">
                <a:sym typeface="Wingdings" panose="05000000000000000000" pitchFamily="2" charset="2"/>
              </a:rPr>
              <a:t>then</a:t>
            </a:r>
            <a:r>
              <a:rPr lang="nl-BE" dirty="0">
                <a:sym typeface="Wingdings" panose="05000000000000000000" pitchFamily="2" charset="2"/>
              </a:rPr>
              <a:t> </a:t>
            </a:r>
            <a:r>
              <a:rPr lang="nl-BE" dirty="0" err="1">
                <a:sym typeface="Wingdings" panose="05000000000000000000" pitchFamily="2" charset="2"/>
              </a:rPr>
              <a:t>calculate</a:t>
            </a:r>
            <a:r>
              <a:rPr lang="nl-BE" dirty="0">
                <a:sym typeface="Wingdings" panose="05000000000000000000" pitchFamily="2" charset="2"/>
              </a:rPr>
              <a:t> </a:t>
            </a:r>
            <a:r>
              <a:rPr lang="nl-BE" dirty="0" err="1">
                <a:sym typeface="Wingdings" panose="05000000000000000000" pitchFamily="2" charset="2"/>
              </a:rPr>
              <a:t>within</a:t>
            </a:r>
            <a:r>
              <a:rPr lang="nl-BE" dirty="0">
                <a:sym typeface="Wingdings" panose="05000000000000000000" pitchFamily="2" charset="2"/>
              </a:rPr>
              <a:t>-team standard </a:t>
            </a:r>
            <a:r>
              <a:rPr lang="nl-BE" dirty="0" err="1">
                <a:sym typeface="Wingdings" panose="05000000000000000000" pitchFamily="2" charset="2"/>
              </a:rPr>
              <a:t>deviation</a:t>
            </a:r>
            <a:r>
              <a:rPr lang="nl-BE" dirty="0">
                <a:sym typeface="Wingdings" panose="05000000000000000000" pitchFamily="2" charset="2"/>
              </a:rPr>
              <a:t> </a:t>
            </a:r>
          </a:p>
          <a:p>
            <a:pPr marL="457200" indent="-457200" algn="l">
              <a:buFont typeface="Wingdings" panose="05000000000000000000" pitchFamily="2" charset="2"/>
              <a:buChar char="§"/>
            </a:pPr>
            <a:r>
              <a:rPr lang="nl-BE" dirty="0">
                <a:sym typeface="Wingdings" panose="05000000000000000000" pitchFamily="2" charset="2"/>
              </a:rPr>
              <a:t>Control variables: ratio family members in TMT, </a:t>
            </a:r>
            <a:r>
              <a:rPr lang="nl-BE" dirty="0" err="1">
                <a:sym typeface="Wingdings" panose="05000000000000000000" pitchFamily="2" charset="2"/>
              </a:rPr>
              <a:t>number</a:t>
            </a:r>
            <a:r>
              <a:rPr lang="nl-BE" dirty="0">
                <a:sym typeface="Wingdings" panose="05000000000000000000" pitchFamily="2" charset="2"/>
              </a:rPr>
              <a:t> of TMT meetings (</a:t>
            </a:r>
            <a:r>
              <a:rPr lang="nl-BE" dirty="0" err="1">
                <a:sym typeface="Wingdings" panose="05000000000000000000" pitchFamily="2" charset="2"/>
              </a:rPr>
              <a:t>monthly</a:t>
            </a:r>
            <a:r>
              <a:rPr lang="nl-BE" dirty="0">
                <a:sym typeface="Wingdings" panose="05000000000000000000" pitchFamily="2" charset="2"/>
              </a:rPr>
              <a:t>), team </a:t>
            </a:r>
            <a:r>
              <a:rPr lang="nl-BE" dirty="0" err="1">
                <a:sym typeface="Wingdings" panose="05000000000000000000" pitchFamily="2" charset="2"/>
              </a:rPr>
              <a:t>size</a:t>
            </a:r>
            <a:endParaRPr lang="nl-BE" dirty="0"/>
          </a:p>
          <a:p>
            <a:endParaRPr lang="nl-BE" dirty="0"/>
          </a:p>
        </p:txBody>
      </p:sp>
    </p:spTree>
    <p:extLst>
      <p:ext uri="{BB962C8B-B14F-4D97-AF65-F5344CB8AC3E}">
        <p14:creationId xmlns:p14="http://schemas.microsoft.com/office/powerpoint/2010/main" val="104897096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 err="1"/>
              <a:t>Results</a:t>
            </a:r>
            <a:endParaRPr lang="nl-BE" dirty="0"/>
          </a:p>
        </p:txBody>
      </p:sp>
    </p:spTree>
    <p:extLst>
      <p:ext uri="{BB962C8B-B14F-4D97-AF65-F5344CB8AC3E}">
        <p14:creationId xmlns:p14="http://schemas.microsoft.com/office/powerpoint/2010/main" val="351346170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 err="1"/>
              <a:t>Results</a:t>
            </a:r>
            <a:endParaRPr lang="nl-B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253331"/>
            <a:ext cx="10515600" cy="4351338"/>
          </a:xfrm>
        </p:spPr>
        <p:txBody>
          <a:bodyPr/>
          <a:lstStyle/>
          <a:p>
            <a:pPr marL="457200" indent="-457200" algn="l">
              <a:buFont typeface="Wingdings" panose="05000000000000000000" pitchFamily="2" charset="2"/>
              <a:buChar char="§"/>
            </a:pPr>
            <a:r>
              <a:rPr lang="nl-BE" dirty="0"/>
              <a:t>Significant </a:t>
            </a:r>
            <a:r>
              <a:rPr lang="nl-BE" dirty="0" err="1"/>
              <a:t>negative</a:t>
            </a:r>
            <a:r>
              <a:rPr lang="nl-BE" dirty="0"/>
              <a:t> </a:t>
            </a:r>
            <a:r>
              <a:rPr lang="nl-BE" dirty="0" err="1"/>
              <a:t>relationship</a:t>
            </a:r>
            <a:r>
              <a:rPr lang="nl-BE" dirty="0"/>
              <a:t> </a:t>
            </a:r>
            <a:r>
              <a:rPr lang="nl-BE" dirty="0" err="1"/>
              <a:t>between</a:t>
            </a:r>
            <a:r>
              <a:rPr lang="nl-BE" dirty="0"/>
              <a:t> high </a:t>
            </a:r>
            <a:r>
              <a:rPr lang="nl-BE" dirty="0" err="1"/>
              <a:t>quality</a:t>
            </a:r>
            <a:r>
              <a:rPr lang="nl-BE" dirty="0"/>
              <a:t> </a:t>
            </a:r>
            <a:r>
              <a:rPr lang="nl-BE" dirty="0" err="1"/>
              <a:t>relationships</a:t>
            </a:r>
            <a:r>
              <a:rPr lang="nl-BE" dirty="0"/>
              <a:t> </a:t>
            </a:r>
            <a:r>
              <a:rPr lang="nl-BE" dirty="0" err="1"/>
              <a:t>and</a:t>
            </a:r>
            <a:r>
              <a:rPr lang="nl-BE" dirty="0"/>
              <a:t> SEW </a:t>
            </a:r>
            <a:r>
              <a:rPr lang="nl-BE" dirty="0" err="1"/>
              <a:t>separation</a:t>
            </a:r>
            <a:r>
              <a:rPr lang="nl-BE" dirty="0"/>
              <a:t> (</a:t>
            </a:r>
            <a:r>
              <a:rPr lang="el-GR" dirty="0"/>
              <a:t>β</a:t>
            </a:r>
            <a:r>
              <a:rPr lang="nl-BE" dirty="0"/>
              <a:t> = -0,162, p &lt; 0,05)</a:t>
            </a:r>
            <a:br>
              <a:rPr lang="nl-BE" dirty="0"/>
            </a:br>
            <a:r>
              <a:rPr lang="nl-BE" dirty="0">
                <a:sym typeface="Wingdings" panose="05000000000000000000" pitchFamily="2" charset="2"/>
              </a:rPr>
              <a:t> Hypothesis 1 </a:t>
            </a:r>
            <a:endParaRPr lang="nl-BE" dirty="0"/>
          </a:p>
          <a:p>
            <a:pPr marL="457200" indent="-457200" algn="l">
              <a:buFont typeface="Wingdings" panose="05000000000000000000" pitchFamily="2" charset="2"/>
              <a:buChar char="§"/>
            </a:pPr>
            <a:r>
              <a:rPr lang="nl-BE" dirty="0"/>
              <a:t>No significant </a:t>
            </a:r>
            <a:r>
              <a:rPr lang="nl-BE" dirty="0" err="1"/>
              <a:t>relationship</a:t>
            </a:r>
            <a:r>
              <a:rPr lang="nl-BE" dirty="0"/>
              <a:t> </a:t>
            </a:r>
            <a:r>
              <a:rPr lang="nl-BE" dirty="0" err="1"/>
              <a:t>between</a:t>
            </a:r>
            <a:r>
              <a:rPr lang="nl-BE" dirty="0"/>
              <a:t> </a:t>
            </a:r>
            <a:r>
              <a:rPr lang="nl-BE" dirty="0" err="1"/>
              <a:t>emotional</a:t>
            </a:r>
            <a:r>
              <a:rPr lang="nl-BE" dirty="0"/>
              <a:t> </a:t>
            </a:r>
            <a:r>
              <a:rPr lang="nl-BE" dirty="0" err="1"/>
              <a:t>dissonance</a:t>
            </a:r>
            <a:r>
              <a:rPr lang="nl-BE" dirty="0"/>
              <a:t> </a:t>
            </a:r>
            <a:r>
              <a:rPr lang="nl-BE" dirty="0" err="1"/>
              <a:t>and</a:t>
            </a:r>
            <a:r>
              <a:rPr lang="nl-BE" dirty="0"/>
              <a:t> SEW </a:t>
            </a:r>
            <a:r>
              <a:rPr lang="nl-BE" dirty="0" err="1"/>
              <a:t>separation</a:t>
            </a:r>
            <a:r>
              <a:rPr lang="nl-BE" dirty="0"/>
              <a:t> (</a:t>
            </a:r>
            <a:r>
              <a:rPr lang="el-GR" dirty="0"/>
              <a:t>β</a:t>
            </a:r>
            <a:r>
              <a:rPr lang="nl-BE" dirty="0"/>
              <a:t> = 0,057, p &gt; 0,1)</a:t>
            </a:r>
            <a:br>
              <a:rPr lang="nl-BE" dirty="0"/>
            </a:br>
            <a:r>
              <a:rPr lang="nl-BE" dirty="0">
                <a:sym typeface="Wingdings" panose="05000000000000000000" pitchFamily="2" charset="2"/>
              </a:rPr>
              <a:t> Hypothesis 2 </a:t>
            </a:r>
            <a:endParaRPr lang="nl-BE" dirty="0"/>
          </a:p>
        </p:txBody>
      </p:sp>
      <p:pic>
        <p:nvPicPr>
          <p:cNvPr id="6" name="Picture 4" descr="Check - Free icons">
            <a:extLst>
              <a:ext uri="{FF2B5EF4-FFF2-40B4-BE49-F238E27FC236}">
                <a16:creationId xmlns:a16="http://schemas.microsoft.com/office/drawing/2014/main" id="{17100E37-4D43-4AE1-84B1-36015B19B4B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13358" y="2871382"/>
            <a:ext cx="413951" cy="4139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098" name="Picture 2">
            <a:extLst>
              <a:ext uri="{FF2B5EF4-FFF2-40B4-BE49-F238E27FC236}">
                <a16:creationId xmlns:a16="http://schemas.microsoft.com/office/drawing/2014/main" id="{394A8FF5-F024-4D35-8129-28106BC2B91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13358" y="4466023"/>
            <a:ext cx="413951" cy="4139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975979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 err="1"/>
              <a:t>Introduction</a:t>
            </a:r>
            <a:endParaRPr lang="nl-BE" dirty="0"/>
          </a:p>
        </p:txBody>
      </p:sp>
    </p:spTree>
    <p:extLst>
      <p:ext uri="{BB962C8B-B14F-4D97-AF65-F5344CB8AC3E}">
        <p14:creationId xmlns:p14="http://schemas.microsoft.com/office/powerpoint/2010/main" val="40856917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/>
              <a:t>Post hoc analysis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 algn="l">
              <a:buFont typeface="Wingdings" panose="05000000000000000000" pitchFamily="2" charset="2"/>
              <a:buChar char="§"/>
            </a:pPr>
            <a:r>
              <a:rPr lang="nl-BE" dirty="0"/>
              <a:t>No direct </a:t>
            </a:r>
            <a:r>
              <a:rPr lang="nl-BE" dirty="0" err="1"/>
              <a:t>relationship</a:t>
            </a:r>
            <a:r>
              <a:rPr lang="nl-BE" dirty="0"/>
              <a:t> </a:t>
            </a:r>
            <a:r>
              <a:rPr lang="nl-BE" dirty="0" err="1"/>
              <a:t>between</a:t>
            </a:r>
            <a:r>
              <a:rPr lang="nl-BE" dirty="0"/>
              <a:t> ED </a:t>
            </a:r>
            <a:r>
              <a:rPr lang="nl-BE" dirty="0" err="1"/>
              <a:t>and</a:t>
            </a:r>
            <a:r>
              <a:rPr lang="nl-BE" dirty="0"/>
              <a:t> SEW </a:t>
            </a:r>
            <a:r>
              <a:rPr lang="nl-BE" dirty="0" err="1"/>
              <a:t>separation</a:t>
            </a:r>
            <a:r>
              <a:rPr lang="nl-BE" dirty="0"/>
              <a:t>, but does </a:t>
            </a:r>
            <a:r>
              <a:rPr lang="nl-BE" dirty="0" err="1"/>
              <a:t>it</a:t>
            </a:r>
            <a:r>
              <a:rPr lang="nl-BE" dirty="0"/>
              <a:t> </a:t>
            </a:r>
            <a:r>
              <a:rPr lang="nl-BE" dirty="0" err="1"/>
              <a:t>still</a:t>
            </a:r>
            <a:r>
              <a:rPr lang="nl-BE" dirty="0"/>
              <a:t> </a:t>
            </a:r>
            <a:r>
              <a:rPr lang="nl-BE" dirty="0" err="1"/>
              <a:t>play</a:t>
            </a:r>
            <a:r>
              <a:rPr lang="nl-BE" dirty="0"/>
              <a:t> a </a:t>
            </a:r>
            <a:r>
              <a:rPr lang="nl-BE" dirty="0" err="1"/>
              <a:t>role</a:t>
            </a:r>
            <a:r>
              <a:rPr lang="nl-BE" dirty="0"/>
              <a:t>?</a:t>
            </a:r>
          </a:p>
          <a:p>
            <a:pPr marL="457200" indent="-457200" algn="l">
              <a:buFont typeface="Wingdings" panose="05000000000000000000" pitchFamily="2" charset="2"/>
              <a:buChar char="§"/>
            </a:pPr>
            <a:r>
              <a:rPr lang="nl-BE" dirty="0" err="1"/>
              <a:t>Additional</a:t>
            </a:r>
            <a:r>
              <a:rPr lang="nl-BE" dirty="0"/>
              <a:t> test: </a:t>
            </a:r>
            <a:r>
              <a:rPr lang="nl-BE" dirty="0" err="1"/>
              <a:t>mediation</a:t>
            </a:r>
            <a:r>
              <a:rPr lang="nl-BE" dirty="0"/>
              <a:t> model</a:t>
            </a:r>
            <a:br>
              <a:rPr lang="nl-BE" dirty="0"/>
            </a:br>
            <a:r>
              <a:rPr lang="nl-BE" dirty="0"/>
              <a:t>(ED </a:t>
            </a:r>
            <a:r>
              <a:rPr lang="nl-BE" dirty="0">
                <a:sym typeface="Wingdings" panose="05000000000000000000" pitchFamily="2" charset="2"/>
              </a:rPr>
              <a:t> HQR  SEW </a:t>
            </a:r>
            <a:r>
              <a:rPr lang="nl-BE" dirty="0" err="1">
                <a:sym typeface="Wingdings" panose="05000000000000000000" pitchFamily="2" charset="2"/>
              </a:rPr>
              <a:t>separation</a:t>
            </a:r>
            <a:r>
              <a:rPr lang="nl-BE" dirty="0">
                <a:sym typeface="Wingdings" panose="05000000000000000000" pitchFamily="2" charset="2"/>
              </a:rPr>
              <a:t>)</a:t>
            </a:r>
          </a:p>
          <a:p>
            <a:pPr marL="457200" indent="-457200" algn="l">
              <a:buFont typeface="Wingdings" panose="05000000000000000000" pitchFamily="2" charset="2"/>
              <a:buChar char="§"/>
            </a:pPr>
            <a:r>
              <a:rPr lang="nl-BE" dirty="0">
                <a:sym typeface="Wingdings" panose="05000000000000000000" pitchFamily="2" charset="2"/>
              </a:rPr>
              <a:t>Indirect effect of ED on SEW </a:t>
            </a:r>
            <a:r>
              <a:rPr lang="nl-BE" dirty="0" err="1">
                <a:sym typeface="Wingdings" panose="05000000000000000000" pitchFamily="2" charset="2"/>
              </a:rPr>
              <a:t>separation</a:t>
            </a:r>
            <a:r>
              <a:rPr lang="nl-BE" dirty="0">
                <a:sym typeface="Wingdings" panose="05000000000000000000" pitchFamily="2" charset="2"/>
              </a:rPr>
              <a:t> </a:t>
            </a:r>
            <a:r>
              <a:rPr lang="nl-BE" dirty="0" err="1">
                <a:sym typeface="Wingdings" panose="05000000000000000000" pitchFamily="2" charset="2"/>
              </a:rPr>
              <a:t>through</a:t>
            </a:r>
            <a:r>
              <a:rPr lang="nl-BE" dirty="0">
                <a:sym typeface="Wingdings" panose="05000000000000000000" pitchFamily="2" charset="2"/>
              </a:rPr>
              <a:t> </a:t>
            </a:r>
            <a:r>
              <a:rPr lang="nl-BE" dirty="0" err="1">
                <a:sym typeface="Wingdings" panose="05000000000000000000" pitchFamily="2" charset="2"/>
              </a:rPr>
              <a:t>quality</a:t>
            </a:r>
            <a:r>
              <a:rPr lang="nl-BE" dirty="0">
                <a:sym typeface="Wingdings" panose="05000000000000000000" pitchFamily="2" charset="2"/>
              </a:rPr>
              <a:t> of </a:t>
            </a:r>
            <a:r>
              <a:rPr lang="nl-BE" dirty="0" err="1">
                <a:sym typeface="Wingdings" panose="05000000000000000000" pitchFamily="2" charset="2"/>
              </a:rPr>
              <a:t>relationships</a:t>
            </a:r>
            <a:r>
              <a:rPr lang="nl-BE" dirty="0">
                <a:sym typeface="Wingdings" panose="05000000000000000000" pitchFamily="2" charset="2"/>
              </a:rPr>
              <a:t> </a:t>
            </a:r>
            <a:r>
              <a:rPr lang="nl-BE" dirty="0" err="1">
                <a:sym typeface="Wingdings" panose="05000000000000000000" pitchFamily="2" charset="2"/>
              </a:rPr>
              <a:t>confirmed</a:t>
            </a:r>
            <a:r>
              <a:rPr lang="nl-BE" dirty="0">
                <a:sym typeface="Wingdings" panose="05000000000000000000" pitchFamily="2" charset="2"/>
              </a:rPr>
              <a:t> </a:t>
            </a:r>
          </a:p>
          <a:p>
            <a:pPr marL="457200" indent="-457200" algn="l">
              <a:buFont typeface="Wingdings" panose="05000000000000000000" pitchFamily="2" charset="2"/>
              <a:buChar char="§"/>
            </a:pPr>
            <a:endParaRPr lang="nl-BE" dirty="0"/>
          </a:p>
        </p:txBody>
      </p:sp>
      <p:pic>
        <p:nvPicPr>
          <p:cNvPr id="3076" name="Picture 4" descr="Check - Free icons">
            <a:extLst>
              <a:ext uri="{FF2B5EF4-FFF2-40B4-BE49-F238E27FC236}">
                <a16:creationId xmlns:a16="http://schemas.microsoft.com/office/drawing/2014/main" id="{26AA4168-914A-441B-9629-9316A0CD36C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87878" y="4819135"/>
            <a:ext cx="413951" cy="4139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5755232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 err="1"/>
              <a:t>Contributions</a:t>
            </a:r>
            <a:endParaRPr lang="nl-BE" dirty="0"/>
          </a:p>
        </p:txBody>
      </p:sp>
    </p:spTree>
    <p:extLst>
      <p:ext uri="{BB962C8B-B14F-4D97-AF65-F5344CB8AC3E}">
        <p14:creationId xmlns:p14="http://schemas.microsoft.com/office/powerpoint/2010/main" val="324824463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 err="1"/>
              <a:t>Contributions</a:t>
            </a:r>
            <a:endParaRPr lang="nl-B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80535" y="2781214"/>
            <a:ext cx="10515600" cy="4351338"/>
          </a:xfrm>
        </p:spPr>
        <p:txBody>
          <a:bodyPr>
            <a:normAutofit fontScale="92500" lnSpcReduction="20000"/>
          </a:bodyPr>
          <a:lstStyle/>
          <a:p>
            <a:pPr marL="457200" indent="-457200" algn="l">
              <a:buFont typeface="Wingdings" panose="05000000000000000000" pitchFamily="2" charset="2"/>
              <a:buChar char="§"/>
            </a:pPr>
            <a:r>
              <a:rPr lang="nl-BE" dirty="0" err="1">
                <a:sym typeface="Wingdings" panose="05000000000000000000" pitchFamily="2" charset="2"/>
              </a:rPr>
              <a:t>Reveal</a:t>
            </a:r>
            <a:r>
              <a:rPr lang="nl-BE" dirty="0">
                <a:sym typeface="Wingdings" panose="05000000000000000000" pitchFamily="2" charset="2"/>
              </a:rPr>
              <a:t> high-</a:t>
            </a:r>
            <a:r>
              <a:rPr lang="nl-BE" dirty="0" err="1">
                <a:sym typeface="Wingdings" panose="05000000000000000000" pitchFamily="2" charset="2"/>
              </a:rPr>
              <a:t>quality</a:t>
            </a:r>
            <a:r>
              <a:rPr lang="nl-BE" dirty="0">
                <a:sym typeface="Wingdings" panose="05000000000000000000" pitchFamily="2" charset="2"/>
              </a:rPr>
              <a:t> </a:t>
            </a:r>
            <a:r>
              <a:rPr lang="nl-BE" dirty="0" err="1">
                <a:sym typeface="Wingdings" panose="05000000000000000000" pitchFamily="2" charset="2"/>
              </a:rPr>
              <a:t>relationships</a:t>
            </a:r>
            <a:r>
              <a:rPr lang="nl-BE" dirty="0">
                <a:sym typeface="Wingdings" panose="05000000000000000000" pitchFamily="2" charset="2"/>
              </a:rPr>
              <a:t> as </a:t>
            </a:r>
            <a:r>
              <a:rPr lang="nl-BE" dirty="0" err="1">
                <a:sym typeface="Wingdings" panose="05000000000000000000" pitchFamily="2" charset="2"/>
              </a:rPr>
              <a:t>an</a:t>
            </a:r>
            <a:r>
              <a:rPr lang="nl-BE" dirty="0">
                <a:sym typeface="Wingdings" panose="05000000000000000000" pitchFamily="2" charset="2"/>
              </a:rPr>
              <a:t> antecedent of goal </a:t>
            </a:r>
            <a:r>
              <a:rPr lang="nl-BE" dirty="0" err="1">
                <a:sym typeface="Wingdings" panose="05000000000000000000" pitchFamily="2" charset="2"/>
              </a:rPr>
              <a:t>conformity</a:t>
            </a:r>
            <a:r>
              <a:rPr lang="nl-BE" dirty="0">
                <a:sym typeface="Wingdings" panose="05000000000000000000" pitchFamily="2" charset="2"/>
              </a:rPr>
              <a:t> </a:t>
            </a:r>
            <a:r>
              <a:rPr lang="nl-BE" dirty="0" err="1">
                <a:sym typeface="Wingdings" panose="05000000000000000000" pitchFamily="2" charset="2"/>
              </a:rPr>
              <a:t>within</a:t>
            </a:r>
            <a:r>
              <a:rPr lang="nl-BE" dirty="0">
                <a:sym typeface="Wingdings" panose="05000000000000000000" pitchFamily="2" charset="2"/>
              </a:rPr>
              <a:t> family </a:t>
            </a:r>
            <a:r>
              <a:rPr lang="nl-BE" dirty="0" err="1">
                <a:sym typeface="Wingdings" panose="05000000000000000000" pitchFamily="2" charset="2"/>
              </a:rPr>
              <a:t>firms</a:t>
            </a:r>
            <a:r>
              <a:rPr lang="nl-BE" dirty="0">
                <a:sym typeface="Wingdings" panose="05000000000000000000" pitchFamily="2" charset="2"/>
              </a:rPr>
              <a:t> </a:t>
            </a:r>
          </a:p>
          <a:p>
            <a:pPr marL="457200" indent="-457200" algn="l">
              <a:buFont typeface="Wingdings" panose="05000000000000000000" pitchFamily="2" charset="2"/>
              <a:buChar char="§"/>
            </a:pPr>
            <a:r>
              <a:rPr lang="nl-BE" dirty="0">
                <a:sym typeface="Wingdings" panose="05000000000000000000" pitchFamily="2" charset="2"/>
              </a:rPr>
              <a:t>Team-level approach:</a:t>
            </a:r>
          </a:p>
          <a:p>
            <a:pPr marL="457200" indent="-457200" algn="l">
              <a:buFontTx/>
              <a:buChar char="-"/>
            </a:pPr>
            <a:r>
              <a:rPr lang="nl-BE" dirty="0" err="1">
                <a:sym typeface="Wingdings" panose="05000000000000000000" pitchFamily="2" charset="2"/>
              </a:rPr>
              <a:t>Contribution</a:t>
            </a:r>
            <a:r>
              <a:rPr lang="nl-BE" dirty="0">
                <a:sym typeface="Wingdings" panose="05000000000000000000" pitchFamily="2" charset="2"/>
              </a:rPr>
              <a:t> </a:t>
            </a:r>
            <a:r>
              <a:rPr lang="nl-BE" dirty="0" err="1">
                <a:sym typeface="Wingdings" panose="05000000000000000000" pitchFamily="2" charset="2"/>
              </a:rPr>
              <a:t>to</a:t>
            </a:r>
            <a:r>
              <a:rPr lang="nl-BE" dirty="0">
                <a:sym typeface="Wingdings" panose="05000000000000000000" pitchFamily="2" charset="2"/>
              </a:rPr>
              <a:t> research on </a:t>
            </a:r>
            <a:r>
              <a:rPr lang="nl-BE" dirty="0" err="1">
                <a:sym typeface="Wingdings" panose="05000000000000000000" pitchFamily="2" charset="2"/>
              </a:rPr>
              <a:t>emotional</a:t>
            </a:r>
            <a:r>
              <a:rPr lang="nl-BE" dirty="0">
                <a:sym typeface="Wingdings" panose="05000000000000000000" pitchFamily="2" charset="2"/>
              </a:rPr>
              <a:t> </a:t>
            </a:r>
            <a:r>
              <a:rPr lang="nl-BE" dirty="0" err="1">
                <a:sym typeface="Wingdings" panose="05000000000000000000" pitchFamily="2" charset="2"/>
              </a:rPr>
              <a:t>dissonance</a:t>
            </a:r>
            <a:endParaRPr lang="nl-BE" dirty="0">
              <a:sym typeface="Wingdings" panose="05000000000000000000" pitchFamily="2" charset="2"/>
            </a:endParaRPr>
          </a:p>
          <a:p>
            <a:pPr marL="457200" indent="-457200" algn="l">
              <a:buFontTx/>
              <a:buChar char="-"/>
            </a:pPr>
            <a:r>
              <a:rPr lang="nl-BE" dirty="0" err="1">
                <a:sym typeface="Wingdings" panose="05000000000000000000" pitchFamily="2" charset="2"/>
              </a:rPr>
              <a:t>Capture</a:t>
            </a:r>
            <a:r>
              <a:rPr lang="nl-BE" dirty="0">
                <a:sym typeface="Wingdings" panose="05000000000000000000" pitchFamily="2" charset="2"/>
              </a:rPr>
              <a:t> </a:t>
            </a:r>
            <a:r>
              <a:rPr lang="nl-BE" dirty="0" err="1">
                <a:sym typeface="Wingdings" panose="05000000000000000000" pitchFamily="2" charset="2"/>
              </a:rPr>
              <a:t>within</a:t>
            </a:r>
            <a:r>
              <a:rPr lang="nl-BE" dirty="0">
                <a:sym typeface="Wingdings" panose="05000000000000000000" pitchFamily="2" charset="2"/>
              </a:rPr>
              <a:t>-team </a:t>
            </a:r>
            <a:r>
              <a:rPr lang="nl-BE" dirty="0" err="1">
                <a:sym typeface="Wingdings" panose="05000000000000000000" pitchFamily="2" charset="2"/>
              </a:rPr>
              <a:t>variance</a:t>
            </a:r>
            <a:r>
              <a:rPr lang="nl-BE" dirty="0">
                <a:sym typeface="Wingdings" panose="05000000000000000000" pitchFamily="2" charset="2"/>
              </a:rPr>
              <a:t> </a:t>
            </a:r>
            <a:r>
              <a:rPr lang="nl-BE" dirty="0" err="1">
                <a:sym typeface="Wingdings" panose="05000000000000000000" pitchFamily="2" charset="2"/>
              </a:rPr>
              <a:t>regarding</a:t>
            </a:r>
            <a:r>
              <a:rPr lang="nl-BE" dirty="0">
                <a:sym typeface="Wingdings" panose="05000000000000000000" pitchFamily="2" charset="2"/>
              </a:rPr>
              <a:t> SEW</a:t>
            </a:r>
          </a:p>
          <a:p>
            <a:pPr marL="457200" indent="-457200" algn="l">
              <a:buFont typeface="Wingdings" panose="05000000000000000000" pitchFamily="2" charset="2"/>
              <a:buChar char="§"/>
            </a:pPr>
            <a:r>
              <a:rPr lang="nl-BE" dirty="0" err="1">
                <a:sym typeface="Wingdings" panose="05000000000000000000" pitchFamily="2" charset="2"/>
              </a:rPr>
              <a:t>Contribution</a:t>
            </a:r>
            <a:r>
              <a:rPr lang="nl-BE" dirty="0">
                <a:sym typeface="Wingdings" panose="05000000000000000000" pitchFamily="2" charset="2"/>
              </a:rPr>
              <a:t> </a:t>
            </a:r>
            <a:r>
              <a:rPr lang="nl-BE" dirty="0" err="1">
                <a:sym typeface="Wingdings" panose="05000000000000000000" pitchFamily="2" charset="2"/>
              </a:rPr>
              <a:t>to</a:t>
            </a:r>
            <a:r>
              <a:rPr lang="nl-BE" dirty="0">
                <a:sym typeface="Wingdings" panose="05000000000000000000" pitchFamily="2" charset="2"/>
              </a:rPr>
              <a:t> </a:t>
            </a:r>
            <a:r>
              <a:rPr lang="nl-BE" dirty="0" err="1">
                <a:sym typeface="Wingdings" panose="05000000000000000000" pitchFamily="2" charset="2"/>
              </a:rPr>
              <a:t>debate</a:t>
            </a:r>
            <a:r>
              <a:rPr lang="nl-BE" dirty="0">
                <a:sym typeface="Wingdings" panose="05000000000000000000" pitchFamily="2" charset="2"/>
              </a:rPr>
              <a:t> on SEW</a:t>
            </a:r>
          </a:p>
          <a:p>
            <a:pPr marL="457200" indent="-457200" algn="l">
              <a:buFontTx/>
              <a:buChar char="-"/>
            </a:pPr>
            <a:r>
              <a:rPr lang="nl-BE" dirty="0" err="1">
                <a:sym typeface="Wingdings" panose="05000000000000000000" pitchFamily="2" charset="2"/>
              </a:rPr>
              <a:t>Role</a:t>
            </a:r>
            <a:r>
              <a:rPr lang="nl-BE" dirty="0">
                <a:sym typeface="Wingdings" panose="05000000000000000000" pitchFamily="2" charset="2"/>
              </a:rPr>
              <a:t> </a:t>
            </a:r>
            <a:r>
              <a:rPr lang="nl-BE" dirty="0" err="1">
                <a:sym typeface="Wingdings" panose="05000000000000000000" pitchFamily="2" charset="2"/>
              </a:rPr>
              <a:t>emotions</a:t>
            </a:r>
            <a:r>
              <a:rPr lang="nl-BE" dirty="0">
                <a:sym typeface="Wingdings" panose="05000000000000000000" pitchFamily="2" charset="2"/>
              </a:rPr>
              <a:t>!</a:t>
            </a:r>
          </a:p>
          <a:p>
            <a:pPr algn="l"/>
            <a:endParaRPr lang="nl-BE" dirty="0">
              <a:sym typeface="Wingdings" panose="05000000000000000000" pitchFamily="2" charset="2"/>
            </a:endParaRPr>
          </a:p>
          <a:p>
            <a:pPr marL="457200" indent="-457200" algn="l">
              <a:buFont typeface="Wingdings" panose="05000000000000000000" pitchFamily="2" charset="2"/>
              <a:buChar char="§"/>
            </a:pPr>
            <a:endParaRPr lang="nl-BE" dirty="0">
              <a:sym typeface="Wingdings" panose="05000000000000000000" pitchFamily="2" charset="2"/>
            </a:endParaRPr>
          </a:p>
          <a:p>
            <a:pPr marL="457200" indent="-457200" algn="l">
              <a:buFont typeface="Wingdings" panose="05000000000000000000" pitchFamily="2" charset="2"/>
              <a:buChar char="§"/>
            </a:pPr>
            <a:endParaRPr lang="nl-BE" dirty="0">
              <a:sym typeface="Wingdings" panose="05000000000000000000" pitchFamily="2" charset="2"/>
            </a:endParaRPr>
          </a:p>
          <a:p>
            <a:pPr marL="457200" indent="-457200" algn="l">
              <a:buFont typeface="Wingdings" panose="05000000000000000000" pitchFamily="2" charset="2"/>
              <a:buChar char="§"/>
            </a:pPr>
            <a:endParaRPr lang="nl-BE" dirty="0"/>
          </a:p>
        </p:txBody>
      </p:sp>
      <p:pic>
        <p:nvPicPr>
          <p:cNvPr id="1026" name="Picture 2" descr="Being a Contribution in the Dance Learning Process — Ballroom Dance Chicago">
            <a:extLst>
              <a:ext uri="{FF2B5EF4-FFF2-40B4-BE49-F238E27FC236}">
                <a16:creationId xmlns:a16="http://schemas.microsoft.com/office/drawing/2014/main" id="{F04A359E-6011-46AF-B985-FD5CC1729D3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35579" y="4983444"/>
            <a:ext cx="3856421" cy="15094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9621768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01796" y="2686500"/>
            <a:ext cx="7687251" cy="1125783"/>
          </a:xfrm>
        </p:spPr>
        <p:txBody>
          <a:bodyPr>
            <a:normAutofit fontScale="90000"/>
          </a:bodyPr>
          <a:lstStyle/>
          <a:p>
            <a:r>
              <a:rPr lang="nl-BE" dirty="0" err="1"/>
              <a:t>Thank</a:t>
            </a:r>
            <a:r>
              <a:rPr lang="nl-BE" dirty="0"/>
              <a:t> </a:t>
            </a:r>
            <a:r>
              <a:rPr lang="nl-BE" dirty="0" err="1"/>
              <a:t>you</a:t>
            </a:r>
            <a:r>
              <a:rPr lang="nl-BE" dirty="0"/>
              <a:t>. </a:t>
            </a:r>
            <a:br>
              <a:rPr lang="nl-BE" dirty="0"/>
            </a:br>
            <a:endParaRPr lang="nl-BE" dirty="0"/>
          </a:p>
        </p:txBody>
      </p:sp>
      <p:pic>
        <p:nvPicPr>
          <p:cNvPr id="1026" name="Picture 2" descr="Question Mark icons | Canva">
            <a:extLst>
              <a:ext uri="{FF2B5EF4-FFF2-40B4-BE49-F238E27FC236}">
                <a16:creationId xmlns:a16="http://schemas.microsoft.com/office/drawing/2014/main" id="{C54B8180-E690-43E8-B5F9-C7A69747FD1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83607" y="3643849"/>
            <a:ext cx="2923628" cy="27641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467136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/>
              <a:t>Research question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/>
            <a:r>
              <a:rPr lang="nl-BE" dirty="0" err="1"/>
              <a:t>Socioemotional</a:t>
            </a:r>
            <a:r>
              <a:rPr lang="nl-BE" dirty="0"/>
              <a:t> </a:t>
            </a:r>
            <a:r>
              <a:rPr lang="nl-BE" dirty="0" err="1"/>
              <a:t>Wealth</a:t>
            </a:r>
            <a:r>
              <a:rPr lang="nl-BE" dirty="0"/>
              <a:t> (SEW) = </a:t>
            </a:r>
            <a:r>
              <a:rPr lang="nl-BE" dirty="0" err="1"/>
              <a:t>one</a:t>
            </a:r>
            <a:r>
              <a:rPr lang="nl-BE" dirty="0"/>
              <a:t> of </a:t>
            </a:r>
            <a:r>
              <a:rPr lang="nl-BE" dirty="0" err="1"/>
              <a:t>distinctive</a:t>
            </a:r>
            <a:r>
              <a:rPr lang="nl-BE" dirty="0"/>
              <a:t> </a:t>
            </a:r>
            <a:r>
              <a:rPr lang="nl-BE" dirty="0" err="1"/>
              <a:t>characteristics</a:t>
            </a:r>
            <a:r>
              <a:rPr lang="nl-BE" dirty="0"/>
              <a:t> of family </a:t>
            </a:r>
            <a:r>
              <a:rPr lang="nl-BE" dirty="0" err="1"/>
              <a:t>firms</a:t>
            </a:r>
            <a:endParaRPr lang="nl-BE" dirty="0"/>
          </a:p>
          <a:p>
            <a:pPr marL="457200" indent="-457200" algn="l">
              <a:buFont typeface="Wingdings" panose="05000000000000000000" pitchFamily="2" charset="2"/>
              <a:buChar char="à"/>
            </a:pPr>
            <a:r>
              <a:rPr lang="nl-BE" dirty="0" err="1">
                <a:sym typeface="Wingdings" panose="05000000000000000000" pitchFamily="2" charset="2"/>
              </a:rPr>
              <a:t>Heterogeneity</a:t>
            </a:r>
            <a:r>
              <a:rPr lang="nl-BE" dirty="0">
                <a:sym typeface="Wingdings" panose="05000000000000000000" pitchFamily="2" charset="2"/>
              </a:rPr>
              <a:t> </a:t>
            </a:r>
            <a:r>
              <a:rPr lang="nl-BE" dirty="0" err="1">
                <a:sym typeface="Wingdings" panose="05000000000000000000" pitchFamily="2" charset="2"/>
              </a:rPr>
              <a:t>among</a:t>
            </a:r>
            <a:r>
              <a:rPr lang="nl-BE" dirty="0">
                <a:sym typeface="Wingdings" panose="05000000000000000000" pitchFamily="2" charset="2"/>
              </a:rPr>
              <a:t> family </a:t>
            </a:r>
            <a:r>
              <a:rPr lang="nl-BE" dirty="0" err="1">
                <a:sym typeface="Wingdings" panose="05000000000000000000" pitchFamily="2" charset="2"/>
              </a:rPr>
              <a:t>firms</a:t>
            </a:r>
            <a:endParaRPr lang="nl-BE" dirty="0">
              <a:sym typeface="Wingdings" panose="05000000000000000000" pitchFamily="2" charset="2"/>
            </a:endParaRPr>
          </a:p>
          <a:p>
            <a:pPr marL="457200" indent="-457200" algn="l">
              <a:buFont typeface="Wingdings" panose="05000000000000000000" pitchFamily="2" charset="2"/>
              <a:buChar char="à"/>
            </a:pPr>
            <a:r>
              <a:rPr lang="nl-BE" dirty="0">
                <a:sym typeface="Wingdings" panose="05000000000000000000" pitchFamily="2" charset="2"/>
              </a:rPr>
              <a:t>More </a:t>
            </a:r>
            <a:r>
              <a:rPr lang="nl-BE" dirty="0" err="1">
                <a:sym typeface="Wingdings" panose="05000000000000000000" pitchFamily="2" charset="2"/>
              </a:rPr>
              <a:t>recently</a:t>
            </a:r>
            <a:r>
              <a:rPr lang="nl-BE" dirty="0">
                <a:sym typeface="Wingdings" panose="05000000000000000000" pitchFamily="2" charset="2"/>
              </a:rPr>
              <a:t>: </a:t>
            </a:r>
            <a:r>
              <a:rPr lang="nl-BE" dirty="0" err="1">
                <a:sym typeface="Wingdings" panose="05000000000000000000" pitchFamily="2" charset="2"/>
              </a:rPr>
              <a:t>heterogeneity</a:t>
            </a:r>
            <a:r>
              <a:rPr lang="nl-BE" dirty="0">
                <a:sym typeface="Wingdings" panose="05000000000000000000" pitchFamily="2" charset="2"/>
              </a:rPr>
              <a:t> </a:t>
            </a:r>
            <a:r>
              <a:rPr lang="nl-BE" b="1" u="sng" dirty="0" err="1">
                <a:sym typeface="Wingdings" panose="05000000000000000000" pitchFamily="2" charset="2"/>
              </a:rPr>
              <a:t>within</a:t>
            </a:r>
            <a:r>
              <a:rPr lang="nl-BE" dirty="0">
                <a:sym typeface="Wingdings" panose="05000000000000000000" pitchFamily="2" charset="2"/>
              </a:rPr>
              <a:t> family </a:t>
            </a:r>
            <a:r>
              <a:rPr lang="nl-BE" dirty="0" err="1">
                <a:sym typeface="Wingdings" panose="05000000000000000000" pitchFamily="2" charset="2"/>
              </a:rPr>
              <a:t>firms</a:t>
            </a:r>
            <a:br>
              <a:rPr lang="nl-BE" dirty="0">
                <a:sym typeface="Wingdings" panose="05000000000000000000" pitchFamily="2" charset="2"/>
              </a:rPr>
            </a:br>
            <a:r>
              <a:rPr lang="nl-BE" dirty="0">
                <a:sym typeface="Wingdings" panose="05000000000000000000" pitchFamily="2" charset="2"/>
              </a:rPr>
              <a:t>= SEW </a:t>
            </a:r>
            <a:r>
              <a:rPr lang="nl-BE" b="1" u="sng" dirty="0" err="1">
                <a:sym typeface="Wingdings" panose="05000000000000000000" pitchFamily="2" charset="2"/>
              </a:rPr>
              <a:t>separation</a:t>
            </a:r>
            <a:endParaRPr lang="nl-BE" b="1" u="sng" dirty="0">
              <a:sym typeface="Wingdings" panose="05000000000000000000" pitchFamily="2" charset="2"/>
            </a:endParaRPr>
          </a:p>
          <a:p>
            <a:pPr marL="457200" indent="-457200" algn="l">
              <a:buFont typeface="Wingdings" panose="05000000000000000000" pitchFamily="2" charset="2"/>
              <a:buChar char="à"/>
            </a:pPr>
            <a:r>
              <a:rPr lang="nl-BE" dirty="0" err="1">
                <a:sym typeface="Wingdings" panose="05000000000000000000" pitchFamily="2" charset="2"/>
              </a:rPr>
              <a:t>Detrimental</a:t>
            </a:r>
            <a:r>
              <a:rPr lang="nl-BE" dirty="0">
                <a:sym typeface="Wingdings" panose="05000000000000000000" pitchFamily="2" charset="2"/>
              </a:rPr>
              <a:t> </a:t>
            </a:r>
            <a:r>
              <a:rPr lang="nl-BE" dirty="0" err="1">
                <a:sym typeface="Wingdings" panose="05000000000000000000" pitchFamily="2" charset="2"/>
              </a:rPr>
              <a:t>for</a:t>
            </a:r>
            <a:r>
              <a:rPr lang="nl-BE" dirty="0">
                <a:sym typeface="Wingdings" panose="05000000000000000000" pitchFamily="2" charset="2"/>
              </a:rPr>
              <a:t> team </a:t>
            </a:r>
            <a:r>
              <a:rPr lang="nl-BE" dirty="0" err="1">
                <a:sym typeface="Wingdings" panose="05000000000000000000" pitchFamily="2" charset="2"/>
              </a:rPr>
              <a:t>functioning</a:t>
            </a:r>
            <a:r>
              <a:rPr lang="nl-BE" dirty="0">
                <a:sym typeface="Wingdings" panose="05000000000000000000" pitchFamily="2" charset="2"/>
              </a:rPr>
              <a:t> </a:t>
            </a:r>
            <a:br>
              <a:rPr lang="nl-BE" dirty="0">
                <a:sym typeface="Wingdings" panose="05000000000000000000" pitchFamily="2" charset="2"/>
              </a:rPr>
            </a:br>
            <a:r>
              <a:rPr lang="nl-BE" dirty="0">
                <a:sym typeface="Wingdings" panose="05000000000000000000" pitchFamily="2" charset="2"/>
              </a:rPr>
              <a:t>(e.g., </a:t>
            </a:r>
            <a:r>
              <a:rPr lang="nl-BE" dirty="0" err="1">
                <a:sym typeface="Wingdings" panose="05000000000000000000" pitchFamily="2" charset="2"/>
              </a:rPr>
              <a:t>decision</a:t>
            </a:r>
            <a:r>
              <a:rPr lang="nl-BE" dirty="0">
                <a:sym typeface="Wingdings" panose="05000000000000000000" pitchFamily="2" charset="2"/>
              </a:rPr>
              <a:t>-making </a:t>
            </a:r>
            <a:r>
              <a:rPr lang="nl-BE" dirty="0" err="1">
                <a:sym typeface="Wingdings" panose="05000000000000000000" pitchFamily="2" charset="2"/>
              </a:rPr>
              <a:t>quality</a:t>
            </a:r>
            <a:r>
              <a:rPr lang="nl-BE" dirty="0">
                <a:sym typeface="Wingdings" panose="05000000000000000000" pitchFamily="2" charset="2"/>
              </a:rPr>
              <a:t>)</a:t>
            </a:r>
          </a:p>
          <a:p>
            <a:pPr marL="457200" indent="-457200">
              <a:buFont typeface="Wingdings" panose="05000000000000000000" pitchFamily="2" charset="2"/>
              <a:buChar char="à"/>
            </a:pPr>
            <a:endParaRPr lang="nl-BE" dirty="0"/>
          </a:p>
        </p:txBody>
      </p:sp>
    </p:spTree>
    <p:extLst>
      <p:ext uri="{BB962C8B-B14F-4D97-AF65-F5344CB8AC3E}">
        <p14:creationId xmlns:p14="http://schemas.microsoft.com/office/powerpoint/2010/main" val="24324417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/>
              <a:t>Research question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12587"/>
            <a:ext cx="10515600" cy="4351338"/>
          </a:xfrm>
        </p:spPr>
        <p:txBody>
          <a:bodyPr/>
          <a:lstStyle/>
          <a:p>
            <a:r>
              <a:rPr lang="nl-BE" b="1" dirty="0" err="1">
                <a:solidFill>
                  <a:srgbClr val="1CA9E1"/>
                </a:solidFill>
              </a:rPr>
              <a:t>unravel</a:t>
            </a:r>
            <a:r>
              <a:rPr lang="nl-BE" b="1" dirty="0">
                <a:solidFill>
                  <a:srgbClr val="1CA9E1"/>
                </a:solidFill>
              </a:rPr>
              <a:t> </a:t>
            </a:r>
            <a:r>
              <a:rPr lang="nl-BE" b="1" dirty="0" err="1">
                <a:solidFill>
                  <a:srgbClr val="1CA9E1"/>
                </a:solidFill>
              </a:rPr>
              <a:t>what</a:t>
            </a:r>
            <a:r>
              <a:rPr lang="nl-BE" b="1" dirty="0">
                <a:solidFill>
                  <a:srgbClr val="1CA9E1"/>
                </a:solidFill>
              </a:rPr>
              <a:t> </a:t>
            </a:r>
            <a:r>
              <a:rPr lang="nl-BE" b="1" dirty="0" err="1">
                <a:solidFill>
                  <a:srgbClr val="1CA9E1"/>
                </a:solidFill>
              </a:rPr>
              <a:t>determines</a:t>
            </a:r>
            <a:r>
              <a:rPr lang="nl-BE" b="1" dirty="0">
                <a:solidFill>
                  <a:srgbClr val="1CA9E1"/>
                </a:solidFill>
              </a:rPr>
              <a:t> SEW </a:t>
            </a:r>
            <a:r>
              <a:rPr lang="nl-BE" b="1" dirty="0" err="1">
                <a:solidFill>
                  <a:srgbClr val="1CA9E1"/>
                </a:solidFill>
              </a:rPr>
              <a:t>seperation</a:t>
            </a:r>
            <a:r>
              <a:rPr lang="nl-BE" b="1" dirty="0">
                <a:solidFill>
                  <a:srgbClr val="1CA9E1"/>
                </a:solidFill>
              </a:rPr>
              <a:t> </a:t>
            </a:r>
            <a:r>
              <a:rPr lang="nl-BE" b="1" dirty="0" err="1">
                <a:solidFill>
                  <a:srgbClr val="1CA9E1"/>
                </a:solidFill>
              </a:rPr>
              <a:t>within</a:t>
            </a:r>
            <a:r>
              <a:rPr lang="nl-BE" b="1" dirty="0">
                <a:solidFill>
                  <a:srgbClr val="1CA9E1"/>
                </a:solidFill>
              </a:rPr>
              <a:t> a family </a:t>
            </a:r>
            <a:r>
              <a:rPr lang="nl-BE" b="1" dirty="0" err="1">
                <a:solidFill>
                  <a:srgbClr val="1CA9E1"/>
                </a:solidFill>
              </a:rPr>
              <a:t>firm</a:t>
            </a:r>
            <a:r>
              <a:rPr lang="nl-BE" b="1" dirty="0">
                <a:solidFill>
                  <a:srgbClr val="1CA9E1"/>
                </a:solidFill>
              </a:rPr>
              <a:t> TMT</a:t>
            </a:r>
          </a:p>
          <a:p>
            <a:endParaRPr lang="nl-BE" b="1" dirty="0">
              <a:solidFill>
                <a:srgbClr val="1CA9E1"/>
              </a:solidFill>
            </a:endParaRPr>
          </a:p>
        </p:txBody>
      </p:sp>
      <p:pic>
        <p:nvPicPr>
          <p:cNvPr id="1028" name="Picture 4" descr="Download Free Question mark Basic Rounded Lineal icon Icons in PNG &amp; SVG">
            <a:extLst>
              <a:ext uri="{FF2B5EF4-FFF2-40B4-BE49-F238E27FC236}">
                <a16:creationId xmlns:a16="http://schemas.microsoft.com/office/drawing/2014/main" id="{A7283FEE-2C22-4046-B0DB-F4075601184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42919" y="4244545"/>
            <a:ext cx="906162" cy="9061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475905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/>
              <a:t>Hypotheses</a:t>
            </a:r>
          </a:p>
        </p:txBody>
      </p:sp>
    </p:spTree>
    <p:extLst>
      <p:ext uri="{BB962C8B-B14F-4D97-AF65-F5344CB8AC3E}">
        <p14:creationId xmlns:p14="http://schemas.microsoft.com/office/powerpoint/2010/main" val="19333650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/>
              <a:t>Determinant 1: </a:t>
            </a:r>
            <a:r>
              <a:rPr lang="nl-BE" dirty="0" err="1"/>
              <a:t>Quality</a:t>
            </a:r>
            <a:r>
              <a:rPr lang="nl-BE" dirty="0"/>
              <a:t> of </a:t>
            </a:r>
            <a:r>
              <a:rPr lang="nl-BE" dirty="0" err="1"/>
              <a:t>relationships</a:t>
            </a:r>
            <a:endParaRPr lang="nl-B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 algn="l">
              <a:buFont typeface="Wingdings" panose="05000000000000000000" pitchFamily="2" charset="2"/>
              <a:buChar char="§"/>
            </a:pPr>
            <a:r>
              <a:rPr lang="nl-BE" dirty="0" err="1"/>
              <a:t>Relationships</a:t>
            </a:r>
            <a:r>
              <a:rPr lang="nl-BE" dirty="0"/>
              <a:t> </a:t>
            </a:r>
            <a:r>
              <a:rPr lang="nl-BE" dirty="0" err="1"/>
              <a:t>play</a:t>
            </a:r>
            <a:r>
              <a:rPr lang="nl-BE" dirty="0"/>
              <a:t> </a:t>
            </a:r>
            <a:r>
              <a:rPr lang="nl-BE" dirty="0" err="1"/>
              <a:t>an</a:t>
            </a:r>
            <a:r>
              <a:rPr lang="nl-BE" dirty="0"/>
              <a:t> important </a:t>
            </a:r>
            <a:r>
              <a:rPr lang="nl-BE" dirty="0" err="1"/>
              <a:t>role</a:t>
            </a:r>
            <a:r>
              <a:rPr lang="nl-BE" dirty="0"/>
              <a:t> in goal setting (</a:t>
            </a:r>
            <a:r>
              <a:rPr lang="nl-BE" dirty="0" err="1"/>
              <a:t>Cabrera-Suárez</a:t>
            </a:r>
            <a:r>
              <a:rPr lang="nl-BE" dirty="0"/>
              <a:t>, 2014)</a:t>
            </a:r>
          </a:p>
          <a:p>
            <a:pPr marL="457200" indent="-457200" algn="l">
              <a:buFont typeface="Wingdings" panose="05000000000000000000" pitchFamily="2" charset="2"/>
              <a:buChar char="§"/>
            </a:pPr>
            <a:r>
              <a:rPr lang="nl-BE" dirty="0"/>
              <a:t>High-</a:t>
            </a:r>
            <a:r>
              <a:rPr lang="nl-BE" dirty="0" err="1"/>
              <a:t>quality</a:t>
            </a:r>
            <a:r>
              <a:rPr lang="nl-BE" dirty="0"/>
              <a:t> </a:t>
            </a:r>
            <a:r>
              <a:rPr lang="nl-BE" dirty="0" err="1"/>
              <a:t>relationships</a:t>
            </a:r>
            <a:r>
              <a:rPr lang="nl-BE" dirty="0"/>
              <a:t> (HQR) (</a:t>
            </a:r>
            <a:r>
              <a:rPr lang="nl-BE" dirty="0" err="1"/>
              <a:t>Carmeli</a:t>
            </a:r>
            <a:r>
              <a:rPr lang="nl-BE" dirty="0"/>
              <a:t> et al., 2009):</a:t>
            </a:r>
          </a:p>
          <a:p>
            <a:pPr marL="457200" indent="-457200" algn="l">
              <a:buFontTx/>
              <a:buChar char="-"/>
            </a:pPr>
            <a:r>
              <a:rPr lang="nl-BE" dirty="0" err="1"/>
              <a:t>Characterized</a:t>
            </a:r>
            <a:r>
              <a:rPr lang="nl-BE" dirty="0"/>
              <a:t> </a:t>
            </a:r>
            <a:r>
              <a:rPr lang="nl-BE" dirty="0" err="1"/>
              <a:t>by</a:t>
            </a:r>
            <a:r>
              <a:rPr lang="nl-BE" dirty="0"/>
              <a:t> a </a:t>
            </a:r>
            <a:r>
              <a:rPr lang="nl-BE" dirty="0" err="1"/>
              <a:t>capacity</a:t>
            </a:r>
            <a:r>
              <a:rPr lang="nl-BE" dirty="0"/>
              <a:t> </a:t>
            </a:r>
            <a:r>
              <a:rPr lang="nl-BE" dirty="0" err="1"/>
              <a:t>for</a:t>
            </a:r>
            <a:r>
              <a:rPr lang="nl-BE" dirty="0"/>
              <a:t> </a:t>
            </a:r>
            <a:r>
              <a:rPr lang="nl-BE" dirty="0" err="1"/>
              <a:t>withstanding</a:t>
            </a:r>
            <a:r>
              <a:rPr lang="nl-BE" dirty="0"/>
              <a:t> </a:t>
            </a:r>
            <a:r>
              <a:rPr lang="nl-BE" dirty="0" err="1"/>
              <a:t>strain</a:t>
            </a:r>
            <a:r>
              <a:rPr lang="nl-BE" dirty="0"/>
              <a:t> </a:t>
            </a:r>
            <a:r>
              <a:rPr lang="nl-BE" dirty="0" err="1"/>
              <a:t>and</a:t>
            </a:r>
            <a:r>
              <a:rPr lang="nl-BE" dirty="0"/>
              <a:t> </a:t>
            </a:r>
            <a:r>
              <a:rPr lang="nl-BE" dirty="0" err="1"/>
              <a:t>bouncing</a:t>
            </a:r>
            <a:r>
              <a:rPr lang="nl-BE" dirty="0"/>
              <a:t> back </a:t>
            </a:r>
            <a:r>
              <a:rPr lang="nl-BE" dirty="0" err="1"/>
              <a:t>from</a:t>
            </a:r>
            <a:r>
              <a:rPr lang="nl-BE" dirty="0"/>
              <a:t> </a:t>
            </a:r>
            <a:r>
              <a:rPr lang="nl-BE" dirty="0" err="1"/>
              <a:t>difficulties</a:t>
            </a:r>
            <a:r>
              <a:rPr lang="nl-BE" dirty="0"/>
              <a:t>. </a:t>
            </a:r>
          </a:p>
          <a:p>
            <a:pPr marL="457200" indent="-457200" algn="l">
              <a:buFontTx/>
              <a:buChar char="-"/>
            </a:pPr>
            <a:r>
              <a:rPr lang="nl-BE" dirty="0" err="1"/>
              <a:t>Openness</a:t>
            </a:r>
            <a:r>
              <a:rPr lang="nl-BE" dirty="0"/>
              <a:t> </a:t>
            </a:r>
            <a:r>
              <a:rPr lang="nl-BE" dirty="0" err="1"/>
              <a:t>to</a:t>
            </a:r>
            <a:r>
              <a:rPr lang="nl-BE" dirty="0"/>
              <a:t> new </a:t>
            </a:r>
            <a:r>
              <a:rPr lang="nl-BE" dirty="0" err="1"/>
              <a:t>ideas</a:t>
            </a:r>
            <a:r>
              <a:rPr lang="nl-BE" dirty="0"/>
              <a:t>, </a:t>
            </a:r>
            <a:r>
              <a:rPr lang="nl-BE" dirty="0" err="1"/>
              <a:t>feelings</a:t>
            </a:r>
            <a:r>
              <a:rPr lang="nl-BE" dirty="0"/>
              <a:t> of </a:t>
            </a:r>
            <a:r>
              <a:rPr lang="nl-BE" dirty="0" err="1"/>
              <a:t>appreciation</a:t>
            </a:r>
            <a:r>
              <a:rPr lang="nl-BE" dirty="0"/>
              <a:t>, </a:t>
            </a:r>
            <a:r>
              <a:rPr lang="nl-BE" dirty="0" err="1"/>
              <a:t>active</a:t>
            </a:r>
            <a:r>
              <a:rPr lang="nl-BE" dirty="0"/>
              <a:t> </a:t>
            </a:r>
            <a:r>
              <a:rPr lang="nl-BE" dirty="0" err="1"/>
              <a:t>contribution</a:t>
            </a:r>
            <a:r>
              <a:rPr lang="nl-BE" dirty="0"/>
              <a:t> </a:t>
            </a:r>
            <a:r>
              <a:rPr lang="nl-BE" dirty="0" err="1"/>
              <a:t>to</a:t>
            </a:r>
            <a:r>
              <a:rPr lang="nl-BE" dirty="0"/>
              <a:t> </a:t>
            </a:r>
            <a:r>
              <a:rPr lang="nl-BE" dirty="0" err="1"/>
              <a:t>each</a:t>
            </a:r>
            <a:r>
              <a:rPr lang="nl-BE" dirty="0"/>
              <a:t> </a:t>
            </a:r>
            <a:r>
              <a:rPr lang="nl-BE" dirty="0" err="1"/>
              <a:t>other’s</a:t>
            </a:r>
            <a:r>
              <a:rPr lang="nl-BE" dirty="0"/>
              <a:t> development</a:t>
            </a:r>
          </a:p>
        </p:txBody>
      </p:sp>
    </p:spTree>
    <p:extLst>
      <p:ext uri="{BB962C8B-B14F-4D97-AF65-F5344CB8AC3E}">
        <p14:creationId xmlns:p14="http://schemas.microsoft.com/office/powerpoint/2010/main" val="13671113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/>
              <a:t>Determinant 1: </a:t>
            </a:r>
            <a:r>
              <a:rPr lang="nl-BE" dirty="0" err="1"/>
              <a:t>Quality</a:t>
            </a:r>
            <a:r>
              <a:rPr lang="nl-BE" dirty="0"/>
              <a:t> of </a:t>
            </a:r>
            <a:r>
              <a:rPr lang="nl-BE" dirty="0" err="1"/>
              <a:t>relationships</a:t>
            </a:r>
            <a:endParaRPr lang="nl-B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457200" indent="-457200" algn="l">
              <a:buFont typeface="Wingdings" panose="05000000000000000000" pitchFamily="2" charset="2"/>
              <a:buChar char="§"/>
            </a:pPr>
            <a:r>
              <a:rPr lang="nl-BE" dirty="0"/>
              <a:t>Team members </a:t>
            </a:r>
            <a:r>
              <a:rPr lang="nl-BE" dirty="0" err="1"/>
              <a:t>experience</a:t>
            </a:r>
            <a:r>
              <a:rPr lang="nl-BE" dirty="0"/>
              <a:t> a </a:t>
            </a:r>
            <a:r>
              <a:rPr lang="nl-BE" dirty="0" err="1"/>
              <a:t>mutual</a:t>
            </a:r>
            <a:r>
              <a:rPr lang="nl-BE" dirty="0"/>
              <a:t> </a:t>
            </a:r>
            <a:r>
              <a:rPr lang="nl-BE" dirty="0" err="1"/>
              <a:t>connection</a:t>
            </a:r>
            <a:r>
              <a:rPr lang="nl-BE" dirty="0"/>
              <a:t>, </a:t>
            </a:r>
            <a:r>
              <a:rPr lang="nl-BE" dirty="0" err="1"/>
              <a:t>which</a:t>
            </a:r>
            <a:r>
              <a:rPr lang="nl-BE" dirty="0"/>
              <a:t> </a:t>
            </a:r>
            <a:r>
              <a:rPr lang="nl-BE" dirty="0" err="1"/>
              <a:t>stimulates</a:t>
            </a:r>
            <a:r>
              <a:rPr lang="nl-BE" dirty="0"/>
              <a:t> </a:t>
            </a:r>
            <a:r>
              <a:rPr lang="nl-BE" dirty="0" err="1"/>
              <a:t>them</a:t>
            </a:r>
            <a:r>
              <a:rPr lang="nl-BE" dirty="0"/>
              <a:t> </a:t>
            </a:r>
            <a:r>
              <a:rPr lang="nl-BE" dirty="0" err="1"/>
              <a:t>to</a:t>
            </a:r>
            <a:r>
              <a:rPr lang="nl-BE" dirty="0"/>
              <a:t> share </a:t>
            </a:r>
            <a:r>
              <a:rPr lang="nl-BE" dirty="0" err="1"/>
              <a:t>valuable</a:t>
            </a:r>
            <a:r>
              <a:rPr lang="nl-BE" dirty="0"/>
              <a:t> information </a:t>
            </a:r>
            <a:r>
              <a:rPr lang="nl-BE" dirty="0" err="1"/>
              <a:t>and</a:t>
            </a:r>
            <a:r>
              <a:rPr lang="nl-BE" dirty="0"/>
              <a:t> </a:t>
            </a:r>
            <a:r>
              <a:rPr lang="nl-BE" dirty="0" err="1"/>
              <a:t>ideas</a:t>
            </a:r>
            <a:r>
              <a:rPr lang="nl-BE" dirty="0"/>
              <a:t> </a:t>
            </a:r>
            <a:r>
              <a:rPr lang="nl-BE" dirty="0" err="1"/>
              <a:t>and</a:t>
            </a:r>
            <a:r>
              <a:rPr lang="nl-BE" dirty="0"/>
              <a:t> feel </a:t>
            </a:r>
            <a:r>
              <a:rPr lang="nl-BE" dirty="0" err="1"/>
              <a:t>connected</a:t>
            </a:r>
            <a:r>
              <a:rPr lang="nl-BE" dirty="0"/>
              <a:t> </a:t>
            </a:r>
            <a:r>
              <a:rPr lang="nl-BE" dirty="0" err="1"/>
              <a:t>and</a:t>
            </a:r>
            <a:r>
              <a:rPr lang="nl-BE" dirty="0"/>
              <a:t> </a:t>
            </a:r>
            <a:r>
              <a:rPr lang="nl-BE" dirty="0" err="1"/>
              <a:t>valued</a:t>
            </a:r>
            <a:endParaRPr lang="nl-BE" dirty="0"/>
          </a:p>
          <a:p>
            <a:pPr marL="457200" indent="-457200" algn="l">
              <a:buFont typeface="Wingdings" panose="05000000000000000000" pitchFamily="2" charset="2"/>
              <a:buChar char="à"/>
            </a:pPr>
            <a:r>
              <a:rPr lang="nl-BE" dirty="0">
                <a:sym typeface="Wingdings" panose="05000000000000000000" pitchFamily="2" charset="2"/>
              </a:rPr>
              <a:t>Team context of </a:t>
            </a:r>
            <a:r>
              <a:rPr lang="nl-BE" dirty="0" err="1">
                <a:sym typeface="Wingdings" panose="05000000000000000000" pitchFamily="2" charset="2"/>
              </a:rPr>
              <a:t>sharing</a:t>
            </a:r>
            <a:r>
              <a:rPr lang="nl-BE" dirty="0">
                <a:sym typeface="Wingdings" panose="05000000000000000000" pitchFamily="2" charset="2"/>
              </a:rPr>
              <a:t> </a:t>
            </a:r>
            <a:r>
              <a:rPr lang="nl-BE" dirty="0" err="1">
                <a:sym typeface="Wingdings" panose="05000000000000000000" pitchFamily="2" charset="2"/>
              </a:rPr>
              <a:t>knowledge</a:t>
            </a:r>
            <a:r>
              <a:rPr lang="nl-BE" dirty="0">
                <a:sym typeface="Wingdings" panose="05000000000000000000" pitchFamily="2" charset="2"/>
              </a:rPr>
              <a:t>, team </a:t>
            </a:r>
            <a:r>
              <a:rPr lang="nl-BE" dirty="0" err="1">
                <a:sym typeface="Wingdings" panose="05000000000000000000" pitchFamily="2" charset="2"/>
              </a:rPr>
              <a:t>learning</a:t>
            </a:r>
            <a:r>
              <a:rPr lang="nl-BE" dirty="0">
                <a:sym typeface="Wingdings" panose="05000000000000000000" pitchFamily="2" charset="2"/>
              </a:rPr>
              <a:t>, </a:t>
            </a:r>
            <a:r>
              <a:rPr lang="nl-BE" dirty="0" err="1">
                <a:sym typeface="Wingdings" panose="05000000000000000000" pitchFamily="2" charset="2"/>
              </a:rPr>
              <a:t>mutal</a:t>
            </a:r>
            <a:r>
              <a:rPr lang="nl-BE" dirty="0">
                <a:sym typeface="Wingdings" panose="05000000000000000000" pitchFamily="2" charset="2"/>
              </a:rPr>
              <a:t> respect</a:t>
            </a:r>
          </a:p>
          <a:p>
            <a:pPr marL="457200" indent="-457200" algn="l">
              <a:buFont typeface="Wingdings" panose="05000000000000000000" pitchFamily="2" charset="2"/>
              <a:buChar char="§"/>
            </a:pPr>
            <a:r>
              <a:rPr lang="nl-BE" dirty="0"/>
              <a:t>Shared </a:t>
            </a:r>
            <a:r>
              <a:rPr lang="nl-BE" dirty="0" err="1"/>
              <a:t>identity</a:t>
            </a:r>
            <a:endParaRPr lang="nl-BE" dirty="0"/>
          </a:p>
          <a:p>
            <a:pPr marL="457200" indent="-457200" algn="l">
              <a:buFont typeface="Wingdings" panose="05000000000000000000" pitchFamily="2" charset="2"/>
              <a:buChar char="§"/>
            </a:pPr>
            <a:r>
              <a:rPr lang="nl-BE" dirty="0"/>
              <a:t>Shared goals </a:t>
            </a:r>
            <a:r>
              <a:rPr lang="nl-BE" dirty="0" err="1"/>
              <a:t>within</a:t>
            </a:r>
            <a:r>
              <a:rPr lang="nl-BE" dirty="0"/>
              <a:t> </a:t>
            </a:r>
            <a:r>
              <a:rPr lang="nl-BE" dirty="0" err="1"/>
              <a:t>the</a:t>
            </a:r>
            <a:r>
              <a:rPr lang="nl-BE" dirty="0"/>
              <a:t> team</a:t>
            </a:r>
          </a:p>
          <a:p>
            <a:pPr algn="l"/>
            <a:r>
              <a:rPr lang="nl-BE" dirty="0">
                <a:sym typeface="Wingdings" panose="05000000000000000000" pitchFamily="2" charset="2"/>
              </a:rPr>
              <a:t> HQR = “</a:t>
            </a:r>
            <a:r>
              <a:rPr lang="nl-BE" dirty="0" err="1">
                <a:sym typeface="Wingdings" panose="05000000000000000000" pitchFamily="2" charset="2"/>
              </a:rPr>
              <a:t>Unifying</a:t>
            </a:r>
            <a:r>
              <a:rPr lang="nl-BE" dirty="0">
                <a:sym typeface="Wingdings" panose="05000000000000000000" pitchFamily="2" charset="2"/>
              </a:rPr>
              <a:t> </a:t>
            </a:r>
            <a:r>
              <a:rPr lang="nl-BE" dirty="0" err="1">
                <a:sym typeface="Wingdings" panose="05000000000000000000" pitchFamily="2" charset="2"/>
              </a:rPr>
              <a:t>mechanism</a:t>
            </a:r>
            <a:r>
              <a:rPr lang="nl-BE" dirty="0">
                <a:sym typeface="Wingdings" panose="05000000000000000000" pitchFamily="2" charset="2"/>
              </a:rPr>
              <a:t>”</a:t>
            </a:r>
            <a:endParaRPr lang="nl-BE" dirty="0"/>
          </a:p>
        </p:txBody>
      </p:sp>
    </p:spTree>
    <p:extLst>
      <p:ext uri="{BB962C8B-B14F-4D97-AF65-F5344CB8AC3E}">
        <p14:creationId xmlns:p14="http://schemas.microsoft.com/office/powerpoint/2010/main" val="119531903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0092" y="2726937"/>
            <a:ext cx="10515600" cy="1325563"/>
          </a:xfrm>
        </p:spPr>
        <p:txBody>
          <a:bodyPr>
            <a:noAutofit/>
          </a:bodyPr>
          <a:lstStyle/>
          <a:p>
            <a:pPr algn="l"/>
            <a:r>
              <a:rPr lang="nl-BE" sz="3600" u="sng" dirty="0"/>
              <a:t>Hypothesis 1:</a:t>
            </a:r>
            <a:r>
              <a:rPr lang="nl-BE" sz="3600" dirty="0"/>
              <a:t> The </a:t>
            </a:r>
            <a:r>
              <a:rPr lang="nl-BE" sz="3600" dirty="0" err="1"/>
              <a:t>higher</a:t>
            </a:r>
            <a:r>
              <a:rPr lang="nl-BE" sz="3600" dirty="0"/>
              <a:t> </a:t>
            </a:r>
            <a:r>
              <a:rPr lang="nl-BE" sz="3600" dirty="0" err="1"/>
              <a:t>the</a:t>
            </a:r>
            <a:r>
              <a:rPr lang="nl-BE" sz="3600" dirty="0"/>
              <a:t> </a:t>
            </a:r>
            <a:r>
              <a:rPr lang="nl-BE" sz="3600" dirty="0" err="1"/>
              <a:t>quality</a:t>
            </a:r>
            <a:r>
              <a:rPr lang="nl-BE" sz="3600" dirty="0"/>
              <a:t> of </a:t>
            </a:r>
            <a:r>
              <a:rPr lang="nl-BE" sz="3600" dirty="0" err="1"/>
              <a:t>relationships</a:t>
            </a:r>
            <a:r>
              <a:rPr lang="nl-BE" sz="3600" dirty="0"/>
              <a:t> </a:t>
            </a:r>
            <a:r>
              <a:rPr lang="nl-BE" sz="3600" dirty="0" err="1"/>
              <a:t>within</a:t>
            </a:r>
            <a:r>
              <a:rPr lang="nl-BE" sz="3600" dirty="0"/>
              <a:t> a family </a:t>
            </a:r>
            <a:r>
              <a:rPr lang="nl-BE" sz="3600" dirty="0" err="1"/>
              <a:t>firm</a:t>
            </a:r>
            <a:r>
              <a:rPr lang="nl-BE" sz="3600" dirty="0"/>
              <a:t> TMT, </a:t>
            </a:r>
            <a:r>
              <a:rPr lang="nl-BE" sz="3600" dirty="0" err="1"/>
              <a:t>the</a:t>
            </a:r>
            <a:r>
              <a:rPr lang="nl-BE" sz="3600" dirty="0"/>
              <a:t> </a:t>
            </a:r>
            <a:r>
              <a:rPr lang="nl-BE" sz="3600" dirty="0" err="1"/>
              <a:t>lower</a:t>
            </a:r>
            <a:r>
              <a:rPr lang="nl-BE" sz="3600" dirty="0"/>
              <a:t> </a:t>
            </a:r>
            <a:r>
              <a:rPr lang="nl-BE" sz="3600" dirty="0" err="1"/>
              <a:t>the</a:t>
            </a:r>
            <a:r>
              <a:rPr lang="nl-BE" sz="3600" dirty="0"/>
              <a:t> level of SEW </a:t>
            </a:r>
            <a:r>
              <a:rPr lang="nl-BE" sz="3600" dirty="0" err="1"/>
              <a:t>separation</a:t>
            </a:r>
            <a:r>
              <a:rPr lang="nl-BE" sz="3600" dirty="0"/>
              <a:t> </a:t>
            </a:r>
            <a:r>
              <a:rPr lang="nl-BE" sz="3600" dirty="0" err="1"/>
              <a:t>within</a:t>
            </a:r>
            <a:r>
              <a:rPr lang="nl-BE" sz="3600" dirty="0"/>
              <a:t> </a:t>
            </a:r>
            <a:r>
              <a:rPr lang="nl-BE" sz="3600" dirty="0" err="1"/>
              <a:t>the</a:t>
            </a:r>
            <a:r>
              <a:rPr lang="nl-BE" sz="3600" dirty="0"/>
              <a:t> team</a:t>
            </a:r>
          </a:p>
        </p:txBody>
      </p:sp>
      <p:pic>
        <p:nvPicPr>
          <p:cNvPr id="2050" name="Picture 2" descr="Magnifier Icon PNG Images, Vectors Free Download - Pngtree">
            <a:extLst>
              <a:ext uri="{FF2B5EF4-FFF2-40B4-BE49-F238E27FC236}">
                <a16:creationId xmlns:a16="http://schemas.microsoft.com/office/drawing/2014/main" id="{1510A527-5AD9-4B17-913A-8CB8B47AEA0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805498"/>
            <a:ext cx="1247003" cy="12470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8347719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/>
              <a:t>Determinant 2: </a:t>
            </a:r>
            <a:r>
              <a:rPr lang="nl-BE" dirty="0" err="1"/>
              <a:t>Emotional</a:t>
            </a:r>
            <a:r>
              <a:rPr lang="nl-BE" dirty="0"/>
              <a:t> </a:t>
            </a:r>
            <a:r>
              <a:rPr lang="nl-BE" dirty="0" err="1"/>
              <a:t>dissonance</a:t>
            </a:r>
            <a:endParaRPr lang="nl-B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l-BE" dirty="0">
                <a:ea typeface="Verdana" panose="020B0604030504040204" pitchFamily="34" charset="0"/>
              </a:rPr>
              <a:t>Members of </a:t>
            </a:r>
            <a:r>
              <a:rPr lang="nl-BE" dirty="0" err="1">
                <a:ea typeface="Verdana" panose="020B0604030504040204" pitchFamily="34" charset="0"/>
              </a:rPr>
              <a:t>an</a:t>
            </a:r>
            <a:r>
              <a:rPr lang="nl-BE" dirty="0">
                <a:ea typeface="Verdana" panose="020B0604030504040204" pitchFamily="34" charset="0"/>
              </a:rPr>
              <a:t> </a:t>
            </a:r>
            <a:r>
              <a:rPr lang="nl-BE" dirty="0" err="1">
                <a:ea typeface="Verdana" panose="020B0604030504040204" pitchFamily="34" charset="0"/>
              </a:rPr>
              <a:t>organization</a:t>
            </a:r>
            <a:r>
              <a:rPr lang="nl-BE" dirty="0">
                <a:ea typeface="Verdana" panose="020B0604030504040204" pitchFamily="34" charset="0"/>
              </a:rPr>
              <a:t> </a:t>
            </a:r>
            <a:r>
              <a:rPr lang="nl-BE" dirty="0" err="1">
                <a:ea typeface="Verdana" panose="020B0604030504040204" pitchFamily="34" charset="0"/>
              </a:rPr>
              <a:t>adjust</a:t>
            </a:r>
            <a:r>
              <a:rPr lang="nl-BE" dirty="0">
                <a:ea typeface="Verdana" panose="020B0604030504040204" pitchFamily="34" charset="0"/>
              </a:rPr>
              <a:t> </a:t>
            </a:r>
            <a:r>
              <a:rPr lang="nl-BE" dirty="0" err="1">
                <a:ea typeface="Verdana" panose="020B0604030504040204" pitchFamily="34" charset="0"/>
              </a:rPr>
              <a:t>the</a:t>
            </a:r>
            <a:r>
              <a:rPr lang="nl-BE" dirty="0">
                <a:ea typeface="Verdana" panose="020B0604030504040204" pitchFamily="34" charset="0"/>
              </a:rPr>
              <a:t> </a:t>
            </a:r>
            <a:r>
              <a:rPr lang="nl-BE" dirty="0" err="1">
                <a:ea typeface="Verdana" panose="020B0604030504040204" pitchFamily="34" charset="0"/>
              </a:rPr>
              <a:t>expression</a:t>
            </a:r>
            <a:r>
              <a:rPr lang="nl-BE" dirty="0">
                <a:ea typeface="Verdana" panose="020B0604030504040204" pitchFamily="34" charset="0"/>
              </a:rPr>
              <a:t> of </a:t>
            </a:r>
            <a:r>
              <a:rPr lang="nl-BE" dirty="0" err="1">
                <a:ea typeface="Verdana" panose="020B0604030504040204" pitchFamily="34" charset="0"/>
              </a:rPr>
              <a:t>their</a:t>
            </a:r>
            <a:r>
              <a:rPr lang="nl-BE" dirty="0">
                <a:ea typeface="Verdana" panose="020B0604030504040204" pitchFamily="34" charset="0"/>
              </a:rPr>
              <a:t> </a:t>
            </a:r>
            <a:r>
              <a:rPr lang="nl-BE" dirty="0" err="1">
                <a:ea typeface="Verdana" panose="020B0604030504040204" pitchFamily="34" charset="0"/>
              </a:rPr>
              <a:t>emotions</a:t>
            </a:r>
            <a:r>
              <a:rPr lang="nl-BE" dirty="0">
                <a:ea typeface="Verdana" panose="020B0604030504040204" pitchFamily="34" charset="0"/>
              </a:rPr>
              <a:t> </a:t>
            </a:r>
            <a:r>
              <a:rPr lang="nl-BE" dirty="0" err="1">
                <a:ea typeface="Verdana" panose="020B0604030504040204" pitchFamily="34" charset="0"/>
              </a:rPr>
              <a:t>based</a:t>
            </a:r>
            <a:r>
              <a:rPr lang="nl-BE" dirty="0">
                <a:ea typeface="Verdana" panose="020B0604030504040204" pitchFamily="34" charset="0"/>
              </a:rPr>
              <a:t> on </a:t>
            </a:r>
            <a:r>
              <a:rPr lang="nl-BE" dirty="0" err="1">
                <a:ea typeface="Verdana" panose="020B0604030504040204" pitchFamily="34" charset="0"/>
              </a:rPr>
              <a:t>what</a:t>
            </a:r>
            <a:r>
              <a:rPr lang="nl-BE" dirty="0">
                <a:ea typeface="Verdana" panose="020B0604030504040204" pitchFamily="34" charset="0"/>
              </a:rPr>
              <a:t> is “</a:t>
            </a:r>
            <a:r>
              <a:rPr lang="nl-BE" dirty="0" err="1">
                <a:ea typeface="Verdana" panose="020B0604030504040204" pitchFamily="34" charset="0"/>
              </a:rPr>
              <a:t>expected</a:t>
            </a:r>
            <a:r>
              <a:rPr lang="nl-BE" dirty="0">
                <a:ea typeface="Verdana" panose="020B0604030504040204" pitchFamily="34" charset="0"/>
              </a:rPr>
              <a:t>” </a:t>
            </a:r>
            <a:r>
              <a:rPr lang="nl-BE" dirty="0" err="1">
                <a:ea typeface="Verdana" panose="020B0604030504040204" pitchFamily="34" charset="0"/>
              </a:rPr>
              <a:t>from</a:t>
            </a:r>
            <a:r>
              <a:rPr lang="nl-BE" dirty="0">
                <a:ea typeface="Verdana" panose="020B0604030504040204" pitchFamily="34" charset="0"/>
              </a:rPr>
              <a:t> </a:t>
            </a:r>
            <a:r>
              <a:rPr lang="nl-BE" dirty="0" err="1">
                <a:ea typeface="Verdana" panose="020B0604030504040204" pitchFamily="34" charset="0"/>
              </a:rPr>
              <a:t>them</a:t>
            </a:r>
            <a:r>
              <a:rPr lang="nl-BE" dirty="0">
                <a:ea typeface="Verdana" panose="020B0604030504040204" pitchFamily="34" charset="0"/>
              </a:rPr>
              <a:t>. </a:t>
            </a:r>
            <a:r>
              <a:rPr lang="nl-BE" dirty="0" err="1">
                <a:ea typeface="Verdana" panose="020B0604030504040204" pitchFamily="34" charset="0"/>
              </a:rPr>
              <a:t>They</a:t>
            </a:r>
            <a:r>
              <a:rPr lang="nl-BE" dirty="0">
                <a:ea typeface="Verdana" panose="020B0604030504040204" pitchFamily="34" charset="0"/>
              </a:rPr>
              <a:t> </a:t>
            </a:r>
            <a:r>
              <a:rPr lang="nl-BE" dirty="0" err="1">
                <a:ea typeface="Verdana" panose="020B0604030504040204" pitchFamily="34" charset="0"/>
              </a:rPr>
              <a:t>can</a:t>
            </a:r>
            <a:r>
              <a:rPr lang="nl-BE" dirty="0">
                <a:ea typeface="Verdana" panose="020B0604030504040204" pitchFamily="34" charset="0"/>
              </a:rPr>
              <a:t> do </a:t>
            </a:r>
            <a:r>
              <a:rPr lang="nl-BE" dirty="0" err="1">
                <a:ea typeface="Verdana" panose="020B0604030504040204" pitchFamily="34" charset="0"/>
              </a:rPr>
              <a:t>this</a:t>
            </a:r>
            <a:r>
              <a:rPr lang="nl-BE" dirty="0">
                <a:ea typeface="Verdana" panose="020B0604030504040204" pitchFamily="34" charset="0"/>
              </a:rPr>
              <a:t> in 2 </a:t>
            </a:r>
            <a:r>
              <a:rPr lang="nl-BE" dirty="0" err="1">
                <a:ea typeface="Verdana" panose="020B0604030504040204" pitchFamily="34" charset="0"/>
              </a:rPr>
              <a:t>ways</a:t>
            </a:r>
            <a:r>
              <a:rPr lang="nl-BE" dirty="0">
                <a:ea typeface="Verdana" panose="020B0604030504040204" pitchFamily="34" charset="0"/>
              </a:rPr>
              <a:t>:</a:t>
            </a:r>
          </a:p>
          <a:p>
            <a:r>
              <a:rPr lang="nl-BE" dirty="0">
                <a:ea typeface="Verdana" panose="020B0604030504040204" pitchFamily="34" charset="0"/>
                <a:cs typeface="Calibri" panose="020F0502020204030204" pitchFamily="34" charset="0"/>
              </a:rPr>
              <a:t>① “</a:t>
            </a:r>
            <a:r>
              <a:rPr lang="nl-BE" dirty="0" err="1">
                <a:ea typeface="Verdana" panose="020B0604030504040204" pitchFamily="34" charset="0"/>
                <a:cs typeface="Calibri" panose="020F0502020204030204" pitchFamily="34" charset="0"/>
              </a:rPr>
              <a:t>Deep</a:t>
            </a:r>
            <a:r>
              <a:rPr lang="nl-BE" dirty="0">
                <a:ea typeface="Verdana" panose="020B0604030504040204" pitchFamily="34" charset="0"/>
                <a:cs typeface="Calibri" panose="020F0502020204030204" pitchFamily="34" charset="0"/>
              </a:rPr>
              <a:t> </a:t>
            </a:r>
            <a:r>
              <a:rPr lang="nl-BE" dirty="0" err="1">
                <a:ea typeface="Verdana" panose="020B0604030504040204" pitchFamily="34" charset="0"/>
                <a:cs typeface="Calibri" panose="020F0502020204030204" pitchFamily="34" charset="0"/>
              </a:rPr>
              <a:t>acting</a:t>
            </a:r>
            <a:r>
              <a:rPr lang="nl-BE" dirty="0">
                <a:ea typeface="Verdana" panose="020B0604030504040204" pitchFamily="34" charset="0"/>
                <a:cs typeface="Calibri" panose="020F0502020204030204" pitchFamily="34" charset="0"/>
              </a:rPr>
              <a:t>” = </a:t>
            </a:r>
            <a:r>
              <a:rPr lang="nl-BE" dirty="0" err="1">
                <a:ea typeface="Verdana" panose="020B0604030504040204" pitchFamily="34" charset="0"/>
                <a:cs typeface="Calibri" panose="020F0502020204030204" pitchFamily="34" charset="0"/>
              </a:rPr>
              <a:t>Try</a:t>
            </a:r>
            <a:r>
              <a:rPr lang="nl-BE" dirty="0">
                <a:ea typeface="Verdana" panose="020B0604030504040204" pitchFamily="34" charset="0"/>
                <a:cs typeface="Calibri" panose="020F0502020204030204" pitchFamily="34" charset="0"/>
              </a:rPr>
              <a:t> </a:t>
            </a:r>
            <a:r>
              <a:rPr lang="nl-BE" dirty="0" err="1">
                <a:ea typeface="Verdana" panose="020B0604030504040204" pitchFamily="34" charset="0"/>
                <a:cs typeface="Calibri" panose="020F0502020204030204" pitchFamily="34" charset="0"/>
              </a:rPr>
              <a:t>to</a:t>
            </a:r>
            <a:r>
              <a:rPr lang="nl-BE" dirty="0">
                <a:ea typeface="Verdana" panose="020B0604030504040204" pitchFamily="34" charset="0"/>
                <a:cs typeface="Calibri" panose="020F0502020204030204" pitchFamily="34" charset="0"/>
              </a:rPr>
              <a:t> </a:t>
            </a:r>
            <a:r>
              <a:rPr lang="nl-BE" dirty="0" err="1">
                <a:ea typeface="Verdana" panose="020B0604030504040204" pitchFamily="34" charset="0"/>
                <a:cs typeface="Calibri" panose="020F0502020204030204" pitchFamily="34" charset="0"/>
              </a:rPr>
              <a:t>actually</a:t>
            </a:r>
            <a:r>
              <a:rPr lang="nl-BE" dirty="0">
                <a:ea typeface="Verdana" panose="020B0604030504040204" pitchFamily="34" charset="0"/>
                <a:cs typeface="Calibri" panose="020F0502020204030204" pitchFamily="34" charset="0"/>
              </a:rPr>
              <a:t> feel </a:t>
            </a:r>
            <a:r>
              <a:rPr lang="nl-BE" dirty="0" err="1">
                <a:ea typeface="Verdana" panose="020B0604030504040204" pitchFamily="34" charset="0"/>
                <a:cs typeface="Calibri" panose="020F0502020204030204" pitchFamily="34" charset="0"/>
              </a:rPr>
              <a:t>the</a:t>
            </a:r>
            <a:r>
              <a:rPr lang="nl-BE" dirty="0">
                <a:ea typeface="Verdana" panose="020B0604030504040204" pitchFamily="34" charset="0"/>
                <a:cs typeface="Calibri" panose="020F0502020204030204" pitchFamily="34" charset="0"/>
              </a:rPr>
              <a:t> </a:t>
            </a:r>
            <a:r>
              <a:rPr lang="nl-BE" dirty="0" err="1">
                <a:ea typeface="Verdana" panose="020B0604030504040204" pitchFamily="34" charset="0"/>
                <a:cs typeface="Calibri" panose="020F0502020204030204" pitchFamily="34" charset="0"/>
              </a:rPr>
              <a:t>emotions</a:t>
            </a:r>
            <a:r>
              <a:rPr lang="nl-BE" dirty="0">
                <a:ea typeface="Verdana" panose="020B0604030504040204" pitchFamily="34" charset="0"/>
                <a:cs typeface="Calibri" panose="020F0502020204030204" pitchFamily="34" charset="0"/>
              </a:rPr>
              <a:t> </a:t>
            </a:r>
            <a:r>
              <a:rPr lang="nl-BE" dirty="0" err="1">
                <a:ea typeface="Verdana" panose="020B0604030504040204" pitchFamily="34" charset="0"/>
                <a:cs typeface="Calibri" panose="020F0502020204030204" pitchFamily="34" charset="0"/>
              </a:rPr>
              <a:t>you</a:t>
            </a:r>
            <a:r>
              <a:rPr lang="nl-BE" dirty="0">
                <a:ea typeface="Verdana" panose="020B0604030504040204" pitchFamily="34" charset="0"/>
                <a:cs typeface="Calibri" panose="020F0502020204030204" pitchFamily="34" charset="0"/>
              </a:rPr>
              <a:t> are </a:t>
            </a:r>
            <a:r>
              <a:rPr lang="nl-BE" dirty="0" err="1">
                <a:ea typeface="Verdana" panose="020B0604030504040204" pitchFamily="34" charset="0"/>
                <a:cs typeface="Calibri" panose="020F0502020204030204" pitchFamily="34" charset="0"/>
              </a:rPr>
              <a:t>supposed</a:t>
            </a:r>
            <a:r>
              <a:rPr lang="nl-BE" dirty="0">
                <a:ea typeface="Verdana" panose="020B0604030504040204" pitchFamily="34" charset="0"/>
                <a:cs typeface="Calibri" panose="020F0502020204030204" pitchFamily="34" charset="0"/>
              </a:rPr>
              <a:t> </a:t>
            </a:r>
            <a:r>
              <a:rPr lang="nl-BE" dirty="0" err="1">
                <a:ea typeface="Verdana" panose="020B0604030504040204" pitchFamily="34" charset="0"/>
                <a:cs typeface="Calibri" panose="020F0502020204030204" pitchFamily="34" charset="0"/>
              </a:rPr>
              <a:t>to</a:t>
            </a:r>
            <a:r>
              <a:rPr lang="nl-BE" dirty="0">
                <a:ea typeface="Verdana" panose="020B0604030504040204" pitchFamily="34" charset="0"/>
                <a:cs typeface="Calibri" panose="020F0502020204030204" pitchFamily="34" charset="0"/>
              </a:rPr>
              <a:t> </a:t>
            </a:r>
            <a:r>
              <a:rPr lang="nl-BE" dirty="0" err="1">
                <a:ea typeface="Verdana" panose="020B0604030504040204" pitchFamily="34" charset="0"/>
                <a:cs typeface="Calibri" panose="020F0502020204030204" pitchFamily="34" charset="0"/>
              </a:rPr>
              <a:t>be</a:t>
            </a:r>
            <a:r>
              <a:rPr lang="nl-BE" dirty="0">
                <a:ea typeface="Verdana" panose="020B0604030504040204" pitchFamily="34" charset="0"/>
                <a:cs typeface="Calibri" panose="020F0502020204030204" pitchFamily="34" charset="0"/>
              </a:rPr>
              <a:t> </a:t>
            </a:r>
            <a:r>
              <a:rPr lang="nl-BE" dirty="0" err="1">
                <a:ea typeface="Verdana" panose="020B0604030504040204" pitchFamily="34" charset="0"/>
                <a:cs typeface="Calibri" panose="020F0502020204030204" pitchFamily="34" charset="0"/>
              </a:rPr>
              <a:t>expressing</a:t>
            </a:r>
            <a:endParaRPr lang="nl-BE" dirty="0">
              <a:ea typeface="Verdana" panose="020B0604030504040204" pitchFamily="34" charset="0"/>
              <a:cs typeface="Calibri" panose="020F0502020204030204" pitchFamily="34" charset="0"/>
            </a:endParaRPr>
          </a:p>
          <a:p>
            <a:r>
              <a:rPr lang="nl-BE" dirty="0">
                <a:ea typeface="Verdana" panose="020B0604030504040204" pitchFamily="34" charset="0"/>
                <a:cs typeface="Calibri" panose="020F0502020204030204" pitchFamily="34" charset="0"/>
              </a:rPr>
              <a:t>② “Surface </a:t>
            </a:r>
            <a:r>
              <a:rPr lang="nl-BE" dirty="0" err="1">
                <a:ea typeface="Verdana" panose="020B0604030504040204" pitchFamily="34" charset="0"/>
                <a:cs typeface="Calibri" panose="020F0502020204030204" pitchFamily="34" charset="0"/>
              </a:rPr>
              <a:t>acting</a:t>
            </a:r>
            <a:r>
              <a:rPr lang="nl-BE" dirty="0">
                <a:ea typeface="Verdana" panose="020B0604030504040204" pitchFamily="34" charset="0"/>
                <a:cs typeface="Calibri" panose="020F0502020204030204" pitchFamily="34" charset="0"/>
              </a:rPr>
              <a:t>” = </a:t>
            </a:r>
            <a:r>
              <a:rPr lang="nl-BE" dirty="0" err="1">
                <a:ea typeface="Verdana" panose="020B0604030504040204" pitchFamily="34" charset="0"/>
                <a:cs typeface="Calibri" panose="020F0502020204030204" pitchFamily="34" charset="0"/>
              </a:rPr>
              <a:t>Only</a:t>
            </a:r>
            <a:r>
              <a:rPr lang="nl-BE" dirty="0">
                <a:ea typeface="Verdana" panose="020B0604030504040204" pitchFamily="34" charset="0"/>
                <a:cs typeface="Calibri" panose="020F0502020204030204" pitchFamily="34" charset="0"/>
              </a:rPr>
              <a:t> </a:t>
            </a:r>
            <a:r>
              <a:rPr lang="nl-BE" dirty="0" err="1">
                <a:ea typeface="Verdana" panose="020B0604030504040204" pitchFamily="34" charset="0"/>
                <a:cs typeface="Calibri" panose="020F0502020204030204" pitchFamily="34" charset="0"/>
              </a:rPr>
              <a:t>adjust</a:t>
            </a:r>
            <a:r>
              <a:rPr lang="nl-BE" dirty="0">
                <a:ea typeface="Verdana" panose="020B0604030504040204" pitchFamily="34" charset="0"/>
                <a:cs typeface="Calibri" panose="020F0502020204030204" pitchFamily="34" charset="0"/>
              </a:rPr>
              <a:t> </a:t>
            </a:r>
            <a:r>
              <a:rPr lang="nl-BE" dirty="0" err="1">
                <a:ea typeface="Verdana" panose="020B0604030504040204" pitchFamily="34" charset="0"/>
                <a:cs typeface="Calibri" panose="020F0502020204030204" pitchFamily="34" charset="0"/>
              </a:rPr>
              <a:t>the</a:t>
            </a:r>
            <a:r>
              <a:rPr lang="nl-BE" dirty="0">
                <a:ea typeface="Verdana" panose="020B0604030504040204" pitchFamily="34" charset="0"/>
                <a:cs typeface="Calibri" panose="020F0502020204030204" pitchFamily="34" charset="0"/>
              </a:rPr>
              <a:t> </a:t>
            </a:r>
            <a:r>
              <a:rPr lang="nl-BE" dirty="0" err="1">
                <a:ea typeface="Verdana" panose="020B0604030504040204" pitchFamily="34" charset="0"/>
                <a:cs typeface="Calibri" panose="020F0502020204030204" pitchFamily="34" charset="0"/>
              </a:rPr>
              <a:t>expression</a:t>
            </a:r>
            <a:r>
              <a:rPr lang="nl-BE" dirty="0">
                <a:ea typeface="Verdana" panose="020B0604030504040204" pitchFamily="34" charset="0"/>
                <a:cs typeface="Calibri" panose="020F0502020204030204" pitchFamily="34" charset="0"/>
              </a:rPr>
              <a:t> of </a:t>
            </a:r>
            <a:r>
              <a:rPr lang="nl-BE" dirty="0" err="1">
                <a:ea typeface="Verdana" panose="020B0604030504040204" pitchFamily="34" charset="0"/>
                <a:cs typeface="Calibri" panose="020F0502020204030204" pitchFamily="34" charset="0"/>
              </a:rPr>
              <a:t>your</a:t>
            </a:r>
            <a:r>
              <a:rPr lang="nl-BE" dirty="0">
                <a:ea typeface="Verdana" panose="020B0604030504040204" pitchFamily="34" charset="0"/>
                <a:cs typeface="Calibri" panose="020F0502020204030204" pitchFamily="34" charset="0"/>
              </a:rPr>
              <a:t> </a:t>
            </a:r>
            <a:r>
              <a:rPr lang="nl-BE" dirty="0" err="1">
                <a:ea typeface="Verdana" panose="020B0604030504040204" pitchFamily="34" charset="0"/>
                <a:cs typeface="Calibri" panose="020F0502020204030204" pitchFamily="34" charset="0"/>
              </a:rPr>
              <a:t>emotions</a:t>
            </a:r>
            <a:r>
              <a:rPr lang="nl-BE" dirty="0">
                <a:ea typeface="Verdana" panose="020B0604030504040204" pitchFamily="34" charset="0"/>
                <a:cs typeface="Calibri" panose="020F0502020204030204" pitchFamily="34" charset="0"/>
              </a:rPr>
              <a:t> </a:t>
            </a:r>
            <a:r>
              <a:rPr lang="nl-BE" dirty="0" err="1">
                <a:ea typeface="Verdana" panose="020B0604030504040204" pitchFamily="34" charset="0"/>
                <a:cs typeface="Calibri" panose="020F0502020204030204" pitchFamily="34" charset="0"/>
              </a:rPr>
              <a:t>by</a:t>
            </a:r>
            <a:r>
              <a:rPr lang="nl-BE" dirty="0">
                <a:ea typeface="Verdana" panose="020B0604030504040204" pitchFamily="34" charset="0"/>
                <a:cs typeface="Calibri" panose="020F0502020204030204" pitchFamily="34" charset="0"/>
              </a:rPr>
              <a:t> </a:t>
            </a:r>
            <a:r>
              <a:rPr lang="nl-BE" dirty="0" err="1">
                <a:ea typeface="Verdana" panose="020B0604030504040204" pitchFamily="34" charset="0"/>
                <a:cs typeface="Calibri" panose="020F0502020204030204" pitchFamily="34" charset="0"/>
              </a:rPr>
              <a:t>faking</a:t>
            </a:r>
            <a:r>
              <a:rPr lang="nl-BE" dirty="0">
                <a:ea typeface="Verdana" panose="020B0604030504040204" pitchFamily="34" charset="0"/>
                <a:cs typeface="Calibri" panose="020F0502020204030204" pitchFamily="34" charset="0"/>
              </a:rPr>
              <a:t>/</a:t>
            </a:r>
            <a:r>
              <a:rPr lang="nl-BE" dirty="0" err="1">
                <a:ea typeface="Verdana" panose="020B0604030504040204" pitchFamily="34" charset="0"/>
                <a:cs typeface="Calibri" panose="020F0502020204030204" pitchFamily="34" charset="0"/>
              </a:rPr>
              <a:t>hiding</a:t>
            </a:r>
            <a:r>
              <a:rPr lang="nl-BE" dirty="0">
                <a:ea typeface="Verdana" panose="020B0604030504040204" pitchFamily="34" charset="0"/>
                <a:cs typeface="Calibri" panose="020F0502020204030204" pitchFamily="34" charset="0"/>
              </a:rPr>
              <a:t> </a:t>
            </a:r>
            <a:r>
              <a:rPr lang="nl-BE" dirty="0" err="1">
                <a:ea typeface="Verdana" panose="020B0604030504040204" pitchFamily="34" charset="0"/>
                <a:cs typeface="Calibri" panose="020F0502020204030204" pitchFamily="34" charset="0"/>
              </a:rPr>
              <a:t>emotions</a:t>
            </a:r>
            <a:r>
              <a:rPr lang="nl-BE" dirty="0">
                <a:ea typeface="Verdana" panose="020B0604030504040204" pitchFamily="34" charset="0"/>
                <a:cs typeface="Calibri" panose="020F0502020204030204" pitchFamily="34" charset="0"/>
              </a:rPr>
              <a:t> </a:t>
            </a:r>
            <a:endParaRPr lang="nl-BE" dirty="0">
              <a:ea typeface="Verdana" panose="020B0604030504040204" pitchFamily="34" charset="0"/>
            </a:endParaRPr>
          </a:p>
        </p:txBody>
      </p:sp>
      <p:sp>
        <p:nvSpPr>
          <p:cNvPr id="4" name="Right Arrow 3"/>
          <p:cNvSpPr/>
          <p:nvPr/>
        </p:nvSpPr>
        <p:spPr>
          <a:xfrm rot="18734882">
            <a:off x="1316341" y="5706977"/>
            <a:ext cx="748145" cy="484909"/>
          </a:xfrm>
          <a:prstGeom prst="rightArrow">
            <a:avLst/>
          </a:prstGeom>
          <a:solidFill>
            <a:schemeClr val="accent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3261967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theme/theme1.xml><?xml version="1.0" encoding="utf-8"?>
<a:theme xmlns:a="http://schemas.openxmlformats.org/drawingml/2006/main" name="RCEF Template">
  <a:themeElements>
    <a:clrScheme name="New Uhasselt Colors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E63E2E"/>
      </a:accent1>
      <a:accent2>
        <a:srgbClr val="00ACEE"/>
      </a:accent2>
      <a:accent3>
        <a:srgbClr val="A5A5A5"/>
      </a:accent3>
      <a:accent4>
        <a:srgbClr val="BFD537"/>
      </a:accent4>
      <a:accent5>
        <a:srgbClr val="F37E2A"/>
      </a:accent5>
      <a:accent6>
        <a:srgbClr val="9A3591"/>
      </a:accent6>
      <a:hlink>
        <a:srgbClr val="0563C1"/>
      </a:hlink>
      <a:folHlink>
        <a:srgbClr val="954F72"/>
      </a:folHlink>
    </a:clrScheme>
    <a:fontScheme name="Century Gothic">
      <a:maj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Uhasselt Template Gert Janssenswillen.potx" id="{9F5BA06A-DEEB-44E8-B56E-CC3720A29BB8}" vid="{E16BF2ED-1ECB-42F1-B0E9-60F6C7951CF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Uhasselt Template Gert Janssenswillen (1)</Template>
  <TotalTime>0</TotalTime>
  <Words>1680</Words>
  <Application>Microsoft Office PowerPoint</Application>
  <PresentationFormat>Widescreen</PresentationFormat>
  <Paragraphs>114</Paragraphs>
  <Slides>23</Slides>
  <Notes>15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8" baseType="lpstr">
      <vt:lpstr>Arial</vt:lpstr>
      <vt:lpstr>Calibri</vt:lpstr>
      <vt:lpstr>Century Gothic</vt:lpstr>
      <vt:lpstr>Wingdings</vt:lpstr>
      <vt:lpstr>RCEF Template</vt:lpstr>
      <vt:lpstr>The influence of emotional dissonance and the quality of relationships on SEW separation in family firm TMTs</vt:lpstr>
      <vt:lpstr>Introduction</vt:lpstr>
      <vt:lpstr>Research question</vt:lpstr>
      <vt:lpstr>Research question</vt:lpstr>
      <vt:lpstr>Hypotheses</vt:lpstr>
      <vt:lpstr>Determinant 1: Quality of relationships</vt:lpstr>
      <vt:lpstr>Determinant 1: Quality of relationships</vt:lpstr>
      <vt:lpstr>Hypothesis 1: The higher the quality of relationships within a family firm TMT, the lower the level of SEW separation within the team</vt:lpstr>
      <vt:lpstr>Determinant 2: Emotional dissonance</vt:lpstr>
      <vt:lpstr>Determinant 2: Emotional dissonance</vt:lpstr>
      <vt:lpstr>Determinant 2: Emotional dissonance</vt:lpstr>
      <vt:lpstr>Determinant 2: Emotional dissonance</vt:lpstr>
      <vt:lpstr>Determinant 2: Emotional dissonance</vt:lpstr>
      <vt:lpstr>Hypothesis 2: The higher the degree of emotional dissonance within a family firm TMT, the higher the level of SEW separation within the team</vt:lpstr>
      <vt:lpstr>Methodology</vt:lpstr>
      <vt:lpstr>Sample</vt:lpstr>
      <vt:lpstr>Measures</vt:lpstr>
      <vt:lpstr>Results</vt:lpstr>
      <vt:lpstr>Results</vt:lpstr>
      <vt:lpstr>Post hoc analysis</vt:lpstr>
      <vt:lpstr>Contributions</vt:lpstr>
      <vt:lpstr>Contributions</vt:lpstr>
      <vt:lpstr>Thank you.  </vt:lpstr>
    </vt:vector>
  </TitlesOfParts>
  <Company>UHasselt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CORTEN Maarten</dc:creator>
  <cp:lastModifiedBy>HOEKX Laura</cp:lastModifiedBy>
  <cp:revision>199</cp:revision>
  <dcterms:created xsi:type="dcterms:W3CDTF">2018-09-13T13:28:59Z</dcterms:created>
  <dcterms:modified xsi:type="dcterms:W3CDTF">2025-04-13T19:02:43Z</dcterms:modified>
</cp:coreProperties>
</file>