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332" r:id="rId3"/>
    <p:sldId id="276" r:id="rId4"/>
    <p:sldId id="340" r:id="rId5"/>
    <p:sldId id="334" r:id="rId6"/>
    <p:sldId id="335" r:id="rId7"/>
    <p:sldId id="347" r:id="rId8"/>
    <p:sldId id="349" r:id="rId9"/>
    <p:sldId id="350" r:id="rId10"/>
    <p:sldId id="351" r:id="rId11"/>
    <p:sldId id="352" r:id="rId12"/>
    <p:sldId id="338" r:id="rId13"/>
    <p:sldId id="339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Lbg/Jgz4N/0kJ9GMop8QKRme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9E1"/>
    <a:srgbClr val="EFF9FD"/>
    <a:srgbClr val="007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26" autoAdjust="0"/>
  </p:normalViewPr>
  <p:slideViewPr>
    <p:cSldViewPr snapToGrid="0">
      <p:cViewPr varScale="1">
        <p:scale>
          <a:sx n="65" d="100"/>
          <a:sy n="65" d="100"/>
        </p:scale>
        <p:origin x="133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So</a:t>
            </a:r>
            <a:r>
              <a:rPr lang="nl-BE" dirty="0"/>
              <a:t> far, in </a:t>
            </a:r>
            <a:r>
              <a:rPr lang="nl-BE" dirty="0" err="1"/>
              <a:t>the</a:t>
            </a:r>
            <a:r>
              <a:rPr lang="nl-BE" dirty="0"/>
              <a:t> first </a:t>
            </a:r>
            <a:r>
              <a:rPr lang="nl-BE" dirty="0" err="1"/>
              <a:t>two</a:t>
            </a:r>
            <a:r>
              <a:rPr lang="nl-BE" dirty="0"/>
              <a:t> studies of </a:t>
            </a:r>
            <a:r>
              <a:rPr lang="nl-BE" dirty="0" err="1"/>
              <a:t>my</a:t>
            </a:r>
            <a:r>
              <a:rPr lang="nl-BE" dirty="0"/>
              <a:t> PhD, I have </a:t>
            </a:r>
            <a:r>
              <a:rPr lang="nl-BE" dirty="0" err="1"/>
              <a:t>focused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CEO 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leader of </a:t>
            </a:r>
            <a:r>
              <a:rPr lang="nl-BE" dirty="0" err="1"/>
              <a:t>the</a:t>
            </a:r>
            <a:r>
              <a:rPr lang="nl-BE" dirty="0"/>
              <a:t> business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family business in </a:t>
            </a:r>
            <a:r>
              <a:rPr lang="nl-BE" dirty="0" err="1"/>
              <a:t>particular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is a </a:t>
            </a:r>
            <a:r>
              <a:rPr lang="nl-BE" dirty="0" err="1"/>
              <a:t>perspective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we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</a:t>
            </a:r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literature</a:t>
            </a:r>
            <a:r>
              <a:rPr lang="nl-BE" dirty="0"/>
              <a:t>. </a:t>
            </a:r>
            <a:r>
              <a:rPr lang="nl-BE" dirty="0" err="1"/>
              <a:t>However</a:t>
            </a:r>
            <a:r>
              <a:rPr lang="nl-BE" dirty="0"/>
              <a:t>, </a:t>
            </a:r>
            <a:r>
              <a:rPr lang="nl-BE" dirty="0" err="1"/>
              <a:t>both</a:t>
            </a:r>
            <a:r>
              <a:rPr lang="nl-BE" dirty="0"/>
              <a:t> </a:t>
            </a:r>
            <a:r>
              <a:rPr lang="nl-BE" dirty="0" err="1"/>
              <a:t>empirical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anecdotal</a:t>
            </a:r>
            <a:r>
              <a:rPr lang="nl-BE" dirty="0"/>
              <a:t> </a:t>
            </a:r>
            <a:r>
              <a:rPr lang="nl-BE" dirty="0" err="1"/>
              <a:t>evidence</a:t>
            </a:r>
            <a:r>
              <a:rPr lang="nl-BE" dirty="0"/>
              <a:t> show </a:t>
            </a:r>
            <a:r>
              <a:rPr lang="nl-BE" dirty="0" err="1"/>
              <a:t>us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,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particular</a:t>
            </a:r>
            <a:r>
              <a:rPr lang="nl-BE" dirty="0"/>
              <a:t>  </a:t>
            </a:r>
            <a:r>
              <a:rPr lang="nl-BE" dirty="0" err="1"/>
              <a:t>the</a:t>
            </a:r>
            <a:r>
              <a:rPr lang="nl-BE" dirty="0"/>
              <a:t> top of </a:t>
            </a:r>
            <a:r>
              <a:rPr lang="nl-BE" dirty="0" err="1"/>
              <a:t>the</a:t>
            </a:r>
            <a:r>
              <a:rPr lang="nl-BE" dirty="0"/>
              <a:t> business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sometimes</a:t>
            </a:r>
            <a:r>
              <a:rPr lang="nl-BE" dirty="0"/>
              <a:t> </a:t>
            </a:r>
            <a:r>
              <a:rPr lang="nl-BE" dirty="0" err="1"/>
              <a:t>actually</a:t>
            </a:r>
            <a:r>
              <a:rPr lang="nl-BE" dirty="0"/>
              <a:t> look more like </a:t>
            </a:r>
            <a:r>
              <a:rPr lang="nl-BE" dirty="0" err="1"/>
              <a:t>this</a:t>
            </a:r>
            <a:r>
              <a:rPr lang="nl-B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85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First, </a:t>
            </a:r>
            <a:r>
              <a:rPr lang="nl-BE" dirty="0" err="1"/>
              <a:t>negative</a:t>
            </a:r>
            <a:r>
              <a:rPr lang="nl-BE" dirty="0"/>
              <a:t> </a:t>
            </a:r>
            <a:r>
              <a:rPr lang="nl-BE" dirty="0" err="1"/>
              <a:t>generational</a:t>
            </a:r>
            <a:r>
              <a:rPr lang="nl-BE" dirty="0"/>
              <a:t> </a:t>
            </a:r>
            <a:r>
              <a:rPr lang="nl-BE" dirty="0" err="1"/>
              <a:t>shadow</a:t>
            </a:r>
            <a:r>
              <a:rPr lang="nl-BE" dirty="0"/>
              <a:t>, </a:t>
            </a:r>
            <a:r>
              <a:rPr lang="nl-BE" dirty="0" err="1"/>
              <a:t>impeding</a:t>
            </a:r>
            <a:r>
              <a:rPr lang="nl-BE" dirty="0"/>
              <a:t> </a:t>
            </a:r>
            <a:r>
              <a:rPr lang="nl-BE" dirty="0" err="1"/>
              <a:t>successors</a:t>
            </a:r>
            <a:r>
              <a:rPr lang="nl-BE" dirty="0"/>
              <a:t>’ managerial </a:t>
            </a:r>
            <a:r>
              <a:rPr lang="nl-BE" dirty="0" err="1"/>
              <a:t>discretion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upholding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status quo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err="1"/>
              <a:t>Recently</a:t>
            </a:r>
            <a:r>
              <a:rPr lang="nl-BE" dirty="0"/>
              <a:t>, </a:t>
            </a:r>
            <a:r>
              <a:rPr lang="nl-BE" dirty="0" err="1"/>
              <a:t>positive</a:t>
            </a:r>
            <a:r>
              <a:rPr lang="nl-BE" dirty="0"/>
              <a:t> </a:t>
            </a:r>
            <a:r>
              <a:rPr lang="nl-BE" dirty="0" err="1"/>
              <a:t>effects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mentorship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knowledge</a:t>
            </a: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00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400" rtl="0" eaLnBrk="1" latinLnBrk="0" hangingPunct="1">
              <a:lnSpc>
                <a:spcPct val="150000"/>
              </a:lnSpc>
              <a:spcAft>
                <a:spcPts val="800"/>
              </a:spcAft>
            </a:pPr>
            <a:endParaRPr lang="nl-BE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9D83C-A064-4918-87B0-B3A868A3DF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49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400" rtl="0" eaLnBrk="1" latinLnBrk="0" hangingPunct="1">
              <a:lnSpc>
                <a:spcPct val="150000"/>
              </a:lnSpc>
              <a:spcAft>
                <a:spcPts val="800"/>
              </a:spcAft>
            </a:pPr>
            <a:endParaRPr lang="nl-BE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9D83C-A064-4918-87B0-B3A868A3DF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15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Red">
  <p:cSld name="5_Title Slide Re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156" y="5165034"/>
            <a:ext cx="455027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434" y="3973189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hank you slide">
  <p:cSld name="4_Thank you slide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48" name="Google Shape;148;p36"/>
          <p:cNvSpPr/>
          <p:nvPr/>
        </p:nvSpPr>
        <p:spPr>
          <a:xfrm>
            <a:off x="2" y="784578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0928" y="860613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95" name="Google Shape;95;p29"/>
          <p:cNvSpPr/>
          <p:nvPr/>
        </p:nvSpPr>
        <p:spPr>
          <a:xfrm>
            <a:off x="2" y="623087"/>
            <a:ext cx="12192000" cy="1192482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0058" y="679328"/>
            <a:ext cx="487529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356" y="1831753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Red">
  <p:cSld name="3_Title Slide Re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0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926" y="5163672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127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838200" y="5194329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1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0" y="5518568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94" y="5654389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slide">
  <p:cSld name="2_Thank you slide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41" name="Google Shape;141;p35"/>
          <p:cNvSpPr/>
          <p:nvPr/>
        </p:nvSpPr>
        <p:spPr>
          <a:xfrm>
            <a:off x="2" y="1076379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094" y="1192448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733136" y="1113127"/>
            <a:ext cx="1072572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en-US" sz="3600" b="0" dirty="0"/>
              <a:t>Post-succession predecessor involvement and strategic change in family firms: the role of intergenerational dissimilarities</a:t>
            </a:r>
            <a:endParaRPr sz="3600" dirty="0"/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733137" y="4256686"/>
            <a:ext cx="10725726" cy="91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5125" algn="ctr"/>
            <a:r>
              <a:rPr lang="nl-BE" i="0" dirty="0"/>
              <a:t>Supervisors: Ine </a:t>
            </a:r>
            <a:r>
              <a:rPr lang="nl-BE" i="0" dirty="0" err="1"/>
              <a:t>Umans</a:t>
            </a:r>
            <a:r>
              <a:rPr lang="nl-BE" i="0" dirty="0"/>
              <a:t> – Tensie </a:t>
            </a:r>
            <a:r>
              <a:rPr lang="nl-BE" i="0" dirty="0" err="1"/>
              <a:t>Steijvers</a:t>
            </a:r>
            <a:r>
              <a:rPr lang="nl-BE" i="0" dirty="0"/>
              <a:t> – Wim </a:t>
            </a:r>
            <a:r>
              <a:rPr lang="nl-BE" i="0" dirty="0" err="1"/>
              <a:t>Voordeckers</a:t>
            </a:r>
            <a:endParaRPr lang="nl-BE" i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67EF9-0634-42E2-A944-C459967EC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7" y="3592802"/>
            <a:ext cx="10725726" cy="916174"/>
          </a:xfrm>
        </p:spPr>
        <p:txBody>
          <a:bodyPr/>
          <a:lstStyle/>
          <a:p>
            <a:pPr algn="ctr"/>
            <a:r>
              <a:rPr lang="nl-BE" dirty="0"/>
              <a:t>Manu </a:t>
            </a:r>
            <a:r>
              <a:rPr lang="nl-BE" dirty="0" err="1"/>
              <a:t>Moyens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46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  <a:buClr>
                <a:srgbClr val="1CA9E1"/>
              </a:buClr>
            </a:pPr>
            <a:r>
              <a:rPr lang="en-GB" sz="1800" b="1" dirty="0"/>
              <a:t>Empirical strategy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Hierarchical regression analysis</a:t>
            </a:r>
          </a:p>
          <a:p>
            <a:pPr marL="901700" indent="-368300" algn="l"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Other option to explore: </a:t>
            </a:r>
          </a:p>
          <a:p>
            <a:pPr marL="1358900" lvl="1" indent="-368300" algn="l">
              <a:spcBef>
                <a:spcPts val="1200"/>
              </a:spcBef>
              <a:spcAft>
                <a:spcPts val="1200"/>
              </a:spcAft>
              <a:buClr>
                <a:srgbClr val="1CA9E1"/>
              </a:buClr>
              <a:buFont typeface="Wingdings" panose="05000000000000000000" pitchFamily="2" charset="2"/>
              <a:buChar char="§"/>
            </a:pPr>
            <a:r>
              <a:rPr lang="en-GB" sz="1400" dirty="0" err="1"/>
              <a:t>FsQCA</a:t>
            </a:r>
            <a:endParaRPr lang="en-GB" sz="1400" dirty="0"/>
          </a:p>
          <a:p>
            <a:pPr algn="l">
              <a:spcAft>
                <a:spcPts val="600"/>
              </a:spcAft>
              <a:buClr>
                <a:srgbClr val="1CA9E1"/>
              </a:buClr>
            </a:pPr>
            <a:r>
              <a:rPr lang="en-GB" sz="1800" b="1" dirty="0"/>
              <a:t>Data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Survey</a:t>
            </a:r>
          </a:p>
          <a:p>
            <a:pPr algn="l">
              <a:spcAft>
                <a:spcPts val="600"/>
              </a:spcAft>
              <a:buClr>
                <a:srgbClr val="1CA9E1"/>
              </a:buClr>
            </a:pPr>
            <a:r>
              <a:rPr lang="en-GB" sz="1800" b="1" dirty="0"/>
              <a:t>Sample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Non-founding Belgian family SME CEOs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Their predecessor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63D8F-1B58-4DCD-9D29-30C06E01D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1" r="4237"/>
          <a:stretch/>
        </p:blipFill>
        <p:spPr>
          <a:xfrm>
            <a:off x="6477000" y="2214459"/>
            <a:ext cx="5274733" cy="39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83288"/>
          </a:xfrm>
        </p:spPr>
        <p:txBody>
          <a:bodyPr anchor="ctr">
            <a:normAutofit/>
          </a:bodyPr>
          <a:lstStyle/>
          <a:p>
            <a:pPr algn="l">
              <a:spcAft>
                <a:spcPts val="1200"/>
              </a:spcAft>
              <a:buClr>
                <a:srgbClr val="1CA9E1"/>
              </a:buClr>
            </a:pPr>
            <a:r>
              <a:rPr lang="en-GB" sz="1800" b="1" dirty="0"/>
              <a:t>Measurements</a:t>
            </a:r>
          </a:p>
          <a:p>
            <a:pPr marL="901700" indent="-368300" algn="l">
              <a:spcAft>
                <a:spcPts val="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Family firm strategic change</a:t>
            </a:r>
          </a:p>
          <a:p>
            <a:pPr marL="1790700" lvl="1" indent="-355600" algn="l">
              <a:lnSpc>
                <a:spcPct val="110000"/>
              </a:lnSpc>
              <a:spcBef>
                <a:spcPts val="0"/>
              </a:spcBef>
              <a:buClr>
                <a:srgbClr val="1CA9E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Scale by </a:t>
            </a:r>
            <a:r>
              <a:rPr lang="en-GB" sz="1600" dirty="0" err="1"/>
              <a:t>Brunninge</a:t>
            </a:r>
            <a:r>
              <a:rPr lang="en-GB" sz="1600" dirty="0"/>
              <a:t> et al. (2007): asks whether the firm has introduced changes along 13 dimensions during the last two years</a:t>
            </a:r>
          </a:p>
          <a:p>
            <a:pPr marL="901700" indent="-368300" algn="l">
              <a:spcBef>
                <a:spcPts val="600"/>
              </a:spcBef>
              <a:spcAft>
                <a:spcPts val="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Post-succession predecessor involvement</a:t>
            </a:r>
          </a:p>
          <a:p>
            <a:pPr marL="1733550" lvl="2" indent="-285750" algn="l">
              <a:spcBef>
                <a:spcPts val="600"/>
              </a:spcBef>
              <a:buClr>
                <a:srgbClr val="1CA9E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Degree of predecessor influence scale (Ahrens et al., 2018): weighted score of 8 potential post-succession predecessor roles (e.g., board member, consultant, etc.)</a:t>
            </a:r>
          </a:p>
          <a:p>
            <a:pPr marL="901700" indent="-368300" algn="l">
              <a:spcBef>
                <a:spcPts val="600"/>
              </a:spcBef>
              <a:spcAft>
                <a:spcPts val="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Predecessor-successor generational gap</a:t>
            </a:r>
          </a:p>
          <a:p>
            <a:pPr marL="1816100" lvl="2" indent="-368300" algn="l">
              <a:spcBef>
                <a:spcPts val="600"/>
              </a:spcBef>
              <a:buClr>
                <a:srgbClr val="1CA9E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1 if birth-year difference is at least twenty years, 0 otherwise (Strauss &amp; Howe, 1997)</a:t>
            </a:r>
          </a:p>
          <a:p>
            <a:pPr marL="901700" indent="-368300" algn="l">
              <a:spcBef>
                <a:spcPts val="600"/>
              </a:spcBef>
              <a:spcAft>
                <a:spcPts val="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Predecessor-successor kinship dissimilarity</a:t>
            </a:r>
          </a:p>
          <a:p>
            <a:pPr marL="1816100" lvl="2" indent="-368300" algn="l">
              <a:spcBef>
                <a:spcPts val="600"/>
              </a:spcBef>
              <a:buClr>
                <a:srgbClr val="1CA9E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Classification into </a:t>
            </a:r>
            <a:r>
              <a:rPr lang="en-US" sz="1600" dirty="0"/>
              <a:t>full-kin (i.e., parent-child), partial-kin (i.e., uncle/aunt-niece/nephew), and non-kin (cf. Madison et al., 2021) </a:t>
            </a:r>
            <a:endParaRPr lang="en-GB" sz="1600" dirty="0"/>
          </a:p>
          <a:p>
            <a:pPr marL="901700" indent="-368300" algn="l">
              <a:spcBef>
                <a:spcPts val="600"/>
              </a:spcBef>
              <a:spcAft>
                <a:spcPts val="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Predecessor-successor goal congruence</a:t>
            </a:r>
          </a:p>
          <a:p>
            <a:pPr marL="1816100" lvl="2" indent="-368300" algn="l">
              <a:spcBef>
                <a:spcPts val="600"/>
              </a:spcBef>
              <a:buClr>
                <a:srgbClr val="1CA9E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Scale by De </a:t>
            </a:r>
            <a:r>
              <a:rPr lang="en-GB" sz="1600" dirty="0" err="1"/>
              <a:t>Clercq</a:t>
            </a:r>
            <a:r>
              <a:rPr lang="en-GB" sz="1600" dirty="0"/>
              <a:t> et al. (2017): four-item Likert scale including statements like </a:t>
            </a:r>
            <a:r>
              <a:rPr lang="en-US" sz="1600" dirty="0"/>
              <a:t>“my predecessor and I share a similar vision regarding the company's future”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7347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240D-C312-43DD-9572-5A6D4B9E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9"/>
            <a:ext cx="7120270" cy="1325563"/>
          </a:xfrm>
        </p:spPr>
        <p:txBody>
          <a:bodyPr/>
          <a:lstStyle/>
          <a:p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ahead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8A6D6-36FE-4022-B750-F0EFBFE3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8800"/>
            <a:ext cx="7120270" cy="5029200"/>
          </a:xfrm>
        </p:spPr>
        <p:txBody>
          <a:bodyPr anchor="ctr">
            <a:normAutofit/>
          </a:bodyPr>
          <a:lstStyle/>
          <a:p>
            <a:r>
              <a:rPr lang="nl-BE" sz="2000" b="1" dirty="0">
                <a:solidFill>
                  <a:srgbClr val="007FB4"/>
                </a:solidFill>
              </a:rPr>
              <a:t>Data </a:t>
            </a:r>
            <a:r>
              <a:rPr lang="nl-BE" sz="2000" b="1" dirty="0" err="1">
                <a:solidFill>
                  <a:srgbClr val="007FB4"/>
                </a:solidFill>
              </a:rPr>
              <a:t>collection</a:t>
            </a:r>
            <a:endParaRPr lang="nl-BE" sz="2000" b="1" dirty="0">
              <a:solidFill>
                <a:srgbClr val="007FB4"/>
              </a:solidFill>
            </a:endParaRPr>
          </a:p>
          <a:p>
            <a:endParaRPr lang="nl-BE" sz="2000" b="1" dirty="0">
              <a:solidFill>
                <a:srgbClr val="007FB4"/>
              </a:solidFill>
            </a:endParaRPr>
          </a:p>
          <a:p>
            <a:r>
              <a:rPr lang="nl-BE" sz="2000" dirty="0"/>
              <a:t>→ access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predecessors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b="1" dirty="0">
                <a:solidFill>
                  <a:srgbClr val="007FB4"/>
                </a:solidFill>
              </a:rPr>
              <a:t>Data analysis</a:t>
            </a:r>
          </a:p>
          <a:p>
            <a:endParaRPr lang="nl-BE" sz="2000" dirty="0"/>
          </a:p>
          <a:p>
            <a:r>
              <a:rPr lang="nl-BE" sz="2000" dirty="0"/>
              <a:t>→ </a:t>
            </a:r>
            <a:r>
              <a:rPr lang="nl-BE" sz="2000" dirty="0" err="1"/>
              <a:t>multicollinearity</a:t>
            </a:r>
            <a:r>
              <a:rPr lang="nl-BE" sz="2000" dirty="0"/>
              <a:t> </a:t>
            </a:r>
            <a:r>
              <a:rPr lang="nl-BE" sz="2000" dirty="0" err="1"/>
              <a:t>between</a:t>
            </a:r>
            <a:r>
              <a:rPr lang="nl-BE" sz="2000" dirty="0"/>
              <a:t> </a:t>
            </a:r>
            <a:r>
              <a:rPr lang="nl-BE" sz="2000" dirty="0" err="1"/>
              <a:t>predecessor-successor</a:t>
            </a:r>
            <a:r>
              <a:rPr lang="nl-BE" sz="2000" dirty="0"/>
              <a:t> </a:t>
            </a:r>
            <a:r>
              <a:rPr lang="nl-BE" sz="2000" dirty="0" err="1"/>
              <a:t>generational</a:t>
            </a:r>
            <a:r>
              <a:rPr lang="nl-BE" sz="2000" dirty="0"/>
              <a:t> gap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kinship</a:t>
            </a:r>
            <a:r>
              <a:rPr lang="nl-BE" sz="2000" dirty="0"/>
              <a:t> </a:t>
            </a:r>
            <a:r>
              <a:rPr lang="nl-BE" sz="2000" dirty="0" err="1"/>
              <a:t>dissimilarity</a:t>
            </a:r>
            <a:r>
              <a:rPr lang="nl-BE" sz="20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4054F-6718-4562-8C41-5C5C0C4F5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40739" b="7344"/>
          <a:stretch/>
        </p:blipFill>
        <p:spPr>
          <a:xfrm>
            <a:off x="7120270" y="0"/>
            <a:ext cx="5071730" cy="69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ECB5-8E3F-41D4-914A-A868C486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Anticipated</a:t>
            </a:r>
            <a:r>
              <a:rPr lang="nl-BE" dirty="0"/>
              <a:t> </a:t>
            </a:r>
            <a:r>
              <a:rPr lang="nl-BE" dirty="0" err="1"/>
              <a:t>contributions</a:t>
            </a:r>
            <a:endParaRPr lang="nl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BE8ECE-7506-4D54-96C7-CB47E369603E}"/>
              </a:ext>
            </a:extLst>
          </p:cNvPr>
          <p:cNvSpPr txBox="1">
            <a:spLocks/>
          </p:cNvSpPr>
          <p:nvPr/>
        </p:nvSpPr>
        <p:spPr>
          <a:xfrm>
            <a:off x="411519" y="1817693"/>
            <a:ext cx="11368961" cy="50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l">
              <a:spcAft>
                <a:spcPts val="600"/>
              </a:spcAft>
              <a:buClr>
                <a:srgbClr val="1CA9E1"/>
              </a:buClr>
            </a:pPr>
            <a:r>
              <a:rPr lang="en-GB" sz="1800" b="1" dirty="0"/>
              <a:t>Relational demography theory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Extend application to the predecessor-successor dyad in family firms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Identify goal congruence as a boundary condition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algn="l">
              <a:spcAft>
                <a:spcPts val="600"/>
              </a:spcAft>
              <a:buClr>
                <a:srgbClr val="1CA9E1"/>
              </a:buClr>
            </a:pPr>
            <a:r>
              <a:rPr lang="en-GB" sz="1800" b="1" dirty="0"/>
              <a:t>Generations in family businesses</a:t>
            </a:r>
          </a:p>
          <a:p>
            <a:pPr marL="901700" indent="-368300" algn="l">
              <a:spcBef>
                <a:spcPts val="600"/>
              </a:spcBef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Examine the role of intergenerational dissimilarities with a locus in society and family </a:t>
            </a:r>
          </a:p>
          <a:p>
            <a:pPr marL="901700" indent="-368300" algn="l">
              <a:spcBef>
                <a:spcPts val="600"/>
              </a:spcBef>
              <a:buClr>
                <a:srgbClr val="1CA9E1"/>
              </a:buClr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algn="l">
              <a:spcAft>
                <a:spcPts val="600"/>
              </a:spcAft>
              <a:buClr>
                <a:srgbClr val="1CA9E1"/>
              </a:buClr>
            </a:pPr>
            <a:r>
              <a:rPr lang="en-GB" sz="1800" b="1" dirty="0"/>
              <a:t>Debate on post-succession predecessor involvement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Highlight the role of predecessor-successor intergenerational dissimilarities in shaping its outcomes</a:t>
            </a:r>
          </a:p>
          <a:p>
            <a:pPr marL="901700" indent="-368300" algn="l">
              <a:spcAft>
                <a:spcPts val="1200"/>
              </a:spcAft>
              <a:buClr>
                <a:srgbClr val="1CA9E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Identify predecessor-successor goal congruence as a solution to bridge intergenerational dissimilarities</a:t>
            </a:r>
          </a:p>
        </p:txBody>
      </p:sp>
    </p:spTree>
    <p:extLst>
      <p:ext uri="{BB962C8B-B14F-4D97-AF65-F5344CB8AC3E}">
        <p14:creationId xmlns:p14="http://schemas.microsoft.com/office/powerpoint/2010/main" val="96279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0;p1">
            <a:extLst>
              <a:ext uri="{FF2B5EF4-FFF2-40B4-BE49-F238E27FC236}">
                <a16:creationId xmlns:a16="http://schemas.microsoft.com/office/drawing/2014/main" id="{BBA81EEE-5F0B-4BC4-B4E4-E9B6D25336AF}"/>
              </a:ext>
            </a:extLst>
          </p:cNvPr>
          <p:cNvSpPr txBox="1">
            <a:spLocks/>
          </p:cNvSpPr>
          <p:nvPr/>
        </p:nvSpPr>
        <p:spPr>
          <a:xfrm>
            <a:off x="734291" y="1892008"/>
            <a:ext cx="107234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1CA9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3600" b="0" dirty="0"/>
              <a:t>Post-succession predecessor involvement and strategic change in family firms: the role of intergenerational dissimilarities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694386-811D-4E46-B2F8-B6CEA87E28C3}"/>
              </a:ext>
            </a:extLst>
          </p:cNvPr>
          <p:cNvSpPr txBox="1">
            <a:spLocks/>
          </p:cNvSpPr>
          <p:nvPr/>
        </p:nvSpPr>
        <p:spPr>
          <a:xfrm>
            <a:off x="2724727" y="5238022"/>
            <a:ext cx="8552873" cy="9161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Manu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Moyens</a:t>
            </a:r>
            <a:endParaRPr lang="nl-BE" sz="24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   Manu.Moyens@uhasselt.be</a:t>
            </a:r>
          </a:p>
        </p:txBody>
      </p:sp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3708E601-BD1D-47B7-B4B7-FBBD36499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5197" y="5855981"/>
            <a:ext cx="316695" cy="260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FAA4F-8F50-41C8-A231-EB73A3145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61" y="4965992"/>
            <a:ext cx="1460233" cy="1460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B422D54-B67C-4006-BA2C-6B6CC71D8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628650"/>
            <a:ext cx="6229350" cy="6229350"/>
          </a:xfrm>
          <a:prstGeom prst="trapezoid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4EE876-8311-4D4B-B0AE-A324B8584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2" r="-4152"/>
          <a:stretch/>
        </p:blipFill>
        <p:spPr>
          <a:xfrm>
            <a:off x="6457950" y="0"/>
            <a:ext cx="5962652" cy="5962652"/>
          </a:xfrm>
          <a:prstGeom prst="flowChartManualOperation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6070D9EE-3596-4D94-9F14-F57B081D4BBC}"/>
              </a:ext>
            </a:extLst>
          </p:cNvPr>
          <p:cNvSpPr/>
          <p:nvPr/>
        </p:nvSpPr>
        <p:spPr>
          <a:xfrm>
            <a:off x="5734050" y="3186112"/>
            <a:ext cx="723900" cy="485775"/>
          </a:xfrm>
          <a:prstGeom prst="rightArrow">
            <a:avLst/>
          </a:prstGeom>
          <a:solidFill>
            <a:srgbClr val="1CA9E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8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2A2C88-1841-4843-B7A7-197F502D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15" y="1"/>
            <a:ext cx="6150113" cy="6150113"/>
          </a:xfrm>
          <a:prstGeom prst="flowChartInputOutpu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F58F5-2BC2-4CD1-9FF7-189D9A021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071"/>
            <a:ext cx="6150113" cy="6150113"/>
          </a:xfrm>
          <a:prstGeom prst="flowChartInputOutpu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A6294E-A6ED-4302-9E72-D89736CE1D9F}"/>
              </a:ext>
            </a:extLst>
          </p:cNvPr>
          <p:cNvSpPr txBox="1"/>
          <p:nvPr/>
        </p:nvSpPr>
        <p:spPr>
          <a:xfrm>
            <a:off x="1222513" y="9939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entury Gothic" panose="020B0502020202020204" pitchFamily="34" charset="0"/>
              </a:rPr>
              <a:t>“</a:t>
            </a:r>
            <a:r>
              <a:rPr lang="nl-BE" sz="2800" dirty="0" err="1">
                <a:latin typeface="Century Gothic" panose="020B0502020202020204" pitchFamily="34" charset="0"/>
              </a:rPr>
              <a:t>Generational</a:t>
            </a:r>
            <a:r>
              <a:rPr lang="nl-BE" sz="2800" dirty="0">
                <a:latin typeface="Century Gothic" panose="020B0502020202020204" pitchFamily="34" charset="0"/>
              </a:rPr>
              <a:t> </a:t>
            </a:r>
            <a:r>
              <a:rPr lang="nl-BE" sz="2800" dirty="0" err="1">
                <a:latin typeface="Century Gothic" panose="020B0502020202020204" pitchFamily="34" charset="0"/>
              </a:rPr>
              <a:t>shadow</a:t>
            </a:r>
            <a:r>
              <a:rPr lang="nl-BE" sz="28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5DEC4-0A09-4C53-AA4D-04C48B455F85}"/>
              </a:ext>
            </a:extLst>
          </p:cNvPr>
          <p:cNvSpPr txBox="1"/>
          <p:nvPr/>
        </p:nvSpPr>
        <p:spPr>
          <a:xfrm>
            <a:off x="6150113" y="6249504"/>
            <a:ext cx="496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entury Gothic" panose="020B0502020202020204" pitchFamily="34" charset="0"/>
              </a:rPr>
              <a:t>“</a:t>
            </a:r>
            <a:r>
              <a:rPr lang="nl-BE" sz="2800" dirty="0" err="1">
                <a:latin typeface="Century Gothic" panose="020B0502020202020204" pitchFamily="34" charset="0"/>
              </a:rPr>
              <a:t>Valuable</a:t>
            </a:r>
            <a:r>
              <a:rPr lang="nl-BE" sz="2800" dirty="0">
                <a:latin typeface="Century Gothic" panose="020B0502020202020204" pitchFamily="34" charset="0"/>
              </a:rPr>
              <a:t> resource”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659082-EA28-4DBD-8FFD-891BE340A18A}"/>
              </a:ext>
            </a:extLst>
          </p:cNvPr>
          <p:cNvSpPr txBox="1"/>
          <p:nvPr/>
        </p:nvSpPr>
        <p:spPr>
          <a:xfrm>
            <a:off x="209551" y="1151453"/>
            <a:ext cx="3619500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post-</a:t>
            </a:r>
            <a:r>
              <a:rPr lang="nl-BE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succession</a:t>
            </a:r>
            <a:r>
              <a:rPr lang="nl-B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l-BE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predecessor</a:t>
            </a:r>
            <a:r>
              <a:rPr lang="nl-B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l-BE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involvement</a:t>
            </a:r>
            <a:endParaRPr lang="nl-B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FFA29-BC39-439F-8BFC-741AA2735C75}"/>
              </a:ext>
            </a:extLst>
          </p:cNvPr>
          <p:cNvSpPr txBox="1"/>
          <p:nvPr/>
        </p:nvSpPr>
        <p:spPr>
          <a:xfrm>
            <a:off x="8362950" y="1366897"/>
            <a:ext cx="35814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strategic</a:t>
            </a:r>
            <a:r>
              <a:rPr lang="nl-B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change </a:t>
            </a:r>
            <a:br>
              <a:rPr lang="nl-BE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l-B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in family </a:t>
            </a:r>
            <a:r>
              <a:rPr lang="nl-BE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firms</a:t>
            </a:r>
            <a:endParaRPr lang="nl-B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341BF6-4C66-4F11-9810-1E9220264689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829051" y="1843951"/>
            <a:ext cx="453389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D33375-79A7-49E8-9608-A4DAA6D70659}"/>
              </a:ext>
            </a:extLst>
          </p:cNvPr>
          <p:cNvSpPr txBox="1"/>
          <p:nvPr/>
        </p:nvSpPr>
        <p:spPr>
          <a:xfrm>
            <a:off x="3790951" y="1282899"/>
            <a:ext cx="4571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+/- ?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A907167-CAA3-42F5-9AAF-5D284B57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094375"/>
            <a:ext cx="12191998" cy="3019425"/>
          </a:xfrm>
          <a:solidFill>
            <a:srgbClr val="1CA9E1"/>
          </a:solidFill>
        </p:spPr>
        <p:txBody>
          <a:bodyPr>
            <a:normAutofit/>
          </a:bodyPr>
          <a:lstStyle/>
          <a:p>
            <a:r>
              <a:rPr lang="en-US" sz="3600" dirty="0"/>
              <a:t>Which boundary conditions determine whether post-succession predecessor involvement fosters or hinders strategic change in family firms?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2917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6105-15FC-42DE-A36E-92025F50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Relational</a:t>
            </a:r>
            <a:r>
              <a:rPr lang="nl-BE" dirty="0"/>
              <a:t> </a:t>
            </a:r>
            <a:r>
              <a:rPr lang="nl-BE" dirty="0" err="1"/>
              <a:t>demography</a:t>
            </a:r>
            <a:r>
              <a:rPr lang="nl-BE" dirty="0"/>
              <a:t> </a:t>
            </a:r>
            <a:r>
              <a:rPr lang="nl-BE" dirty="0" err="1"/>
              <a:t>theory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E16C-2B6D-48F1-8185-8296A237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091" y="2173978"/>
            <a:ext cx="11459818" cy="97721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Grounded in social identity theory and the similarity-attraction paradigm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relational demography theory asserts that d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yadic relationships are shaped by the relative similarity or dissimilarity of individuals’ demographic characteristics (</a:t>
            </a:r>
            <a:r>
              <a:rPr lang="en-US" sz="2000" dirty="0" err="1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Tsui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O'Reilly, 1989)</a:t>
            </a:r>
            <a:endParaRPr lang="nl-BE" sz="3200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EED77B-4BAD-4ECC-A3DC-FEE33D302E4E}"/>
              </a:ext>
            </a:extLst>
          </p:cNvPr>
          <p:cNvSpPr txBox="1">
            <a:spLocks/>
          </p:cNvSpPr>
          <p:nvPr/>
        </p:nvSpPr>
        <p:spPr>
          <a:xfrm>
            <a:off x="207065" y="3554221"/>
            <a:ext cx="5729909" cy="137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Demographic </a:t>
            </a:r>
            <a:r>
              <a:rPr lang="en-US" sz="2000" b="1" dirty="0">
                <a:solidFill>
                  <a:srgbClr val="007FB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similarities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 in in-group classifications, so that demographically similar individuals tend to view and treat each other favorably</a:t>
            </a:r>
            <a:endParaRPr lang="nl-BE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FDF0EB-A82E-497D-96E7-04A53B8E2E75}"/>
              </a:ext>
            </a:extLst>
          </p:cNvPr>
          <p:cNvSpPr txBox="1">
            <a:spLocks/>
          </p:cNvSpPr>
          <p:nvPr/>
        </p:nvSpPr>
        <p:spPr>
          <a:xfrm>
            <a:off x="6255028" y="3554221"/>
            <a:ext cx="5729909" cy="137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Demographic </a:t>
            </a:r>
            <a:r>
              <a:rPr lang="en-US" sz="2000" b="1" dirty="0">
                <a:solidFill>
                  <a:srgbClr val="007FB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dissimilarities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lead to out-group classifications, generating negative perceptions, hindering interpersonal support, and reducing knowledge transfer</a:t>
            </a:r>
            <a:endParaRPr lang="nl-BE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E1B7A3D-58F1-47E1-81B8-10EA6D7E81B2}"/>
              </a:ext>
            </a:extLst>
          </p:cNvPr>
          <p:cNvSpPr txBox="1">
            <a:spLocks/>
          </p:cNvSpPr>
          <p:nvPr/>
        </p:nvSpPr>
        <p:spPr>
          <a:xfrm>
            <a:off x="0" y="5515661"/>
            <a:ext cx="12192000" cy="97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Indeed, dissimilarities in generational characteristics can unleash powerful tensions in </a:t>
            </a:r>
            <a:r>
              <a:rPr lang="en-US" sz="200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predecessor-successor dyads (</a:t>
            </a:r>
            <a:r>
              <a:rPr lang="en-US" sz="2000" dirty="0" err="1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Magrelli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Rondi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 al., 2022)</a:t>
            </a:r>
            <a:endParaRPr lang="nl-BE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8EB4-A8E6-4C63-B213-B78A180C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5250"/>
            <a:ext cx="11353800" cy="1325563"/>
          </a:xfrm>
        </p:spPr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role</a:t>
            </a:r>
            <a:r>
              <a:rPr lang="nl-BE" dirty="0"/>
              <a:t> of </a:t>
            </a:r>
            <a:r>
              <a:rPr lang="nl-BE" dirty="0" err="1"/>
              <a:t>intergenerational</a:t>
            </a:r>
            <a:r>
              <a:rPr lang="nl-BE" dirty="0"/>
              <a:t> </a:t>
            </a:r>
            <a:r>
              <a:rPr lang="nl-BE" dirty="0" err="1"/>
              <a:t>dissimilarities</a:t>
            </a:r>
            <a:endParaRPr lang="nl-B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6C975CF-4445-4D01-9970-FEB9B6925C08}"/>
              </a:ext>
            </a:extLst>
          </p:cNvPr>
          <p:cNvSpPr txBox="1">
            <a:spLocks/>
          </p:cNvSpPr>
          <p:nvPr/>
        </p:nvSpPr>
        <p:spPr>
          <a:xfrm>
            <a:off x="366091" y="2173978"/>
            <a:ext cx="11459818" cy="97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Intergenerational dissimilarities can have a locus in society and in the family </a:t>
            </a:r>
            <a:b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(</a:t>
            </a:r>
            <a:r>
              <a:rPr lang="en-US" sz="2000" dirty="0" err="1">
                <a:latin typeface="Century Gothic" panose="020B0502020202020204" pitchFamily="34" charset="0"/>
                <a:ea typeface="Verdana" panose="020B0604030504040204" pitchFamily="34" charset="0"/>
              </a:rPr>
              <a:t>Magrelli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  <a:ea typeface="Verdana" panose="020B0604030504040204" pitchFamily="34" charset="0"/>
              </a:rPr>
              <a:t>Rovelli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, et al., 2022)</a:t>
            </a:r>
            <a:endParaRPr lang="nl-BE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94B67FB-B11A-423E-8866-F8CEB5A2E1B1}"/>
              </a:ext>
            </a:extLst>
          </p:cNvPr>
          <p:cNvSpPr txBox="1">
            <a:spLocks/>
          </p:cNvSpPr>
          <p:nvPr/>
        </p:nvSpPr>
        <p:spPr>
          <a:xfrm>
            <a:off x="207065" y="3554220"/>
            <a:ext cx="5729909" cy="268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z="2000" b="1" dirty="0">
                <a:solidFill>
                  <a:srgbClr val="007FB4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Societal intergenerational dissimilarity</a:t>
            </a: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The concept of societal generations stresses intergenerational differences</a:t>
            </a: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 predecessor-successor generational gap</a:t>
            </a: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(difference in birth years ≥ 20 years)</a:t>
            </a:r>
            <a:endParaRPr lang="nl-BE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BB045C-6E7D-4DA2-8DFF-2497AB233F17}"/>
              </a:ext>
            </a:extLst>
          </p:cNvPr>
          <p:cNvSpPr txBox="1">
            <a:spLocks/>
          </p:cNvSpPr>
          <p:nvPr/>
        </p:nvSpPr>
        <p:spPr>
          <a:xfrm>
            <a:off x="6255028" y="3554221"/>
            <a:ext cx="5729909" cy="26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z="2000" b="1" dirty="0">
                <a:solidFill>
                  <a:srgbClr val="007FB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intergenerational dissimilarity</a:t>
            </a: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The concept of family generations </a:t>
            </a:r>
            <a:b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stresses genealogical linkages</a:t>
            </a: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predecessor-successor kinship dissimilarity</a:t>
            </a: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</a:rPr>
              <a:t>(non-kin to partial-kin to full-kin)</a:t>
            </a:r>
            <a:endParaRPr lang="nl-BE" sz="2000" dirty="0">
              <a:latin typeface="Century Gothic" panose="020B0502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067E145-DFD2-427F-B2DA-2B255C098AB6}"/>
              </a:ext>
            </a:extLst>
          </p:cNvPr>
          <p:cNvSpPr/>
          <p:nvPr/>
        </p:nvSpPr>
        <p:spPr>
          <a:xfrm>
            <a:off x="2908023" y="5078896"/>
            <a:ext cx="327991" cy="337930"/>
          </a:xfrm>
          <a:prstGeom prst="downArrow">
            <a:avLst/>
          </a:prstGeom>
          <a:solidFill>
            <a:schemeClr val="accent2"/>
          </a:solidFill>
          <a:ln>
            <a:solidFill>
              <a:srgbClr val="00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D725114-16D0-425B-85A7-34FFF36A039B}"/>
              </a:ext>
            </a:extLst>
          </p:cNvPr>
          <p:cNvSpPr/>
          <p:nvPr/>
        </p:nvSpPr>
        <p:spPr>
          <a:xfrm>
            <a:off x="8955986" y="5078896"/>
            <a:ext cx="327991" cy="337930"/>
          </a:xfrm>
          <a:prstGeom prst="downArrow">
            <a:avLst/>
          </a:prstGeom>
          <a:solidFill>
            <a:schemeClr val="accent2"/>
          </a:solidFill>
          <a:ln>
            <a:solidFill>
              <a:srgbClr val="00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3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E16C-2B6D-48F1-8185-8296A237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091" y="2303807"/>
            <a:ext cx="11459818" cy="2159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H1: Predecessor-successor </a:t>
            </a:r>
            <a:r>
              <a:rPr lang="en-US" sz="2000" u="sng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generational gap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negatively moderates the relationship between post-succession predecessor involvement and strategic change in family firms, such that there will be a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negative relationship 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post-succession predecessor involvement and strategic change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a generational gap exists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BE" sz="20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F67699-F455-42B9-926E-EE0D396D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5250"/>
            <a:ext cx="11353800" cy="1325563"/>
          </a:xfrm>
        </p:spPr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role</a:t>
            </a:r>
            <a:r>
              <a:rPr lang="nl-BE" dirty="0"/>
              <a:t> of </a:t>
            </a:r>
            <a:r>
              <a:rPr lang="nl-BE" dirty="0" err="1"/>
              <a:t>intergenerational</a:t>
            </a:r>
            <a:r>
              <a:rPr lang="nl-BE" dirty="0"/>
              <a:t> </a:t>
            </a:r>
            <a:r>
              <a:rPr lang="nl-BE" dirty="0" err="1"/>
              <a:t>dissimilarities</a:t>
            </a:r>
            <a:endParaRPr lang="nl-B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EC169E1-A615-4166-9AEF-378F645DFBB6}"/>
              </a:ext>
            </a:extLst>
          </p:cNvPr>
          <p:cNvSpPr txBox="1">
            <a:spLocks/>
          </p:cNvSpPr>
          <p:nvPr/>
        </p:nvSpPr>
        <p:spPr>
          <a:xfrm>
            <a:off x="366091" y="4463290"/>
            <a:ext cx="11459818" cy="21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H2: Predecessor-successor </a:t>
            </a:r>
            <a:r>
              <a:rPr lang="en-US" sz="2000" u="sng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dissimilarity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negatively moderates the relationship between post-succession predecessor involvement and strategic change in family firms, such that there will be a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negative relationship 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post-succession predecessor involvement and strategic change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kinship dissimilarity is high</a:t>
            </a: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BE" sz="20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8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E16C-2B6D-48F1-8185-8296A237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691" y="2286875"/>
            <a:ext cx="4282110" cy="382891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congruence is a crucial issue in succession processes, as it incentivizes predecessors and successors to work together and integrate perspectives  in order to attain their common goal set</a:t>
            </a:r>
            <a:endParaRPr lang="nl-BE" sz="20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F67699-F455-42B9-926E-EE0D396D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5250"/>
            <a:ext cx="11353800" cy="1325563"/>
          </a:xfrm>
        </p:spPr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role</a:t>
            </a:r>
            <a:r>
              <a:rPr lang="nl-BE" dirty="0"/>
              <a:t> of goal </a:t>
            </a:r>
            <a:r>
              <a:rPr lang="nl-BE" dirty="0" err="1"/>
              <a:t>congruence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843ECD2-8E58-4132-A1DF-9CECE10716D5}"/>
              </a:ext>
            </a:extLst>
          </p:cNvPr>
          <p:cNvSpPr txBox="1">
            <a:spLocks/>
          </p:cNvSpPr>
          <p:nvPr/>
        </p:nvSpPr>
        <p:spPr>
          <a:xfrm>
            <a:off x="7086599" y="2379564"/>
            <a:ext cx="4891710" cy="403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</a:rPr>
              <a:t>While intergenerational dissimilarities often result in diverging perspectives that erode mutual trust and disrupt knowledge exchange, goal congruence may incentivize predecessors and successors to bridge intergenerational dissimilarities</a:t>
            </a:r>
            <a:endParaRPr lang="nl-BE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9E99A9-A8E6-4692-AE29-A58349434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85"/>
          <a:stretch/>
        </p:blipFill>
        <p:spPr>
          <a:xfrm>
            <a:off x="4908947" y="4555510"/>
            <a:ext cx="2374106" cy="1560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2E8432-5F59-4E1A-86AE-1D186F4BD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" t="8609" r="68111" b="8978"/>
          <a:stretch/>
        </p:blipFill>
        <p:spPr>
          <a:xfrm>
            <a:off x="4908947" y="2286874"/>
            <a:ext cx="2374813" cy="16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E16C-2B6D-48F1-8185-8296A237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091" y="2254112"/>
            <a:ext cx="11459818" cy="2159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900" dirty="0">
                <a:latin typeface="Century Gothic" panose="020B0502020202020204" pitchFamily="34" charset="0"/>
                <a:ea typeface="Verdana" panose="020B0604030504040204" pitchFamily="34" charset="0"/>
              </a:rPr>
              <a:t>H3a: The negative moderating effect of predecessor-successor </a:t>
            </a:r>
            <a:r>
              <a:rPr lang="en-US" sz="1900" u="sng" dirty="0">
                <a:latin typeface="Century Gothic" panose="020B0502020202020204" pitchFamily="34" charset="0"/>
                <a:ea typeface="Verdana" panose="020B0604030504040204" pitchFamily="34" charset="0"/>
              </a:rPr>
              <a:t>generational gap</a:t>
            </a:r>
            <a:r>
              <a:rPr lang="en-US" sz="1900" dirty="0">
                <a:latin typeface="Century Gothic" panose="020B0502020202020204" pitchFamily="34" charset="0"/>
                <a:ea typeface="Verdana" panose="020B0604030504040204" pitchFamily="34" charset="0"/>
              </a:rPr>
              <a:t> on the relationship between post-succession predecessor involvement and strategic change in family firms is attenuated by predecessor-successor goal congruence, such that </a:t>
            </a:r>
            <a:r>
              <a:rPr lang="en-US" sz="1900" b="1" dirty="0">
                <a:latin typeface="Century Gothic" panose="020B0502020202020204" pitchFamily="34" charset="0"/>
                <a:ea typeface="Verdana" panose="020B0604030504040204" pitchFamily="34" charset="0"/>
              </a:rPr>
              <a:t>the negative moderating effect is weaker for high levels of goal congruence</a:t>
            </a:r>
            <a:r>
              <a:rPr lang="en-US" sz="1900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endParaRPr lang="nl-BE" sz="1900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F67699-F455-42B9-926E-EE0D396D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5250"/>
            <a:ext cx="11353800" cy="1325563"/>
          </a:xfrm>
        </p:spPr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role</a:t>
            </a:r>
            <a:r>
              <a:rPr lang="nl-BE" dirty="0"/>
              <a:t> of goal </a:t>
            </a:r>
            <a:r>
              <a:rPr lang="nl-BE" dirty="0" err="1"/>
              <a:t>congruence</a:t>
            </a:r>
            <a:endParaRPr lang="nl-B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EC169E1-A615-4166-9AEF-378F645DFBB6}"/>
              </a:ext>
            </a:extLst>
          </p:cNvPr>
          <p:cNvSpPr txBox="1">
            <a:spLocks/>
          </p:cNvSpPr>
          <p:nvPr/>
        </p:nvSpPr>
        <p:spPr>
          <a:xfrm>
            <a:off x="366091" y="4463290"/>
            <a:ext cx="11459818" cy="21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900" dirty="0">
                <a:latin typeface="Century Gothic" panose="020B0502020202020204" pitchFamily="34" charset="0"/>
                <a:ea typeface="Verdana" panose="020B0604030504040204" pitchFamily="34" charset="0"/>
              </a:rPr>
              <a:t>H3b: The negative moderating effect of predecessor-successor </a:t>
            </a:r>
            <a:r>
              <a:rPr lang="en-US" sz="1900" u="sng" dirty="0">
                <a:latin typeface="Century Gothic" panose="020B0502020202020204" pitchFamily="34" charset="0"/>
                <a:ea typeface="Verdana" panose="020B0604030504040204" pitchFamily="34" charset="0"/>
              </a:rPr>
              <a:t>kinship dissimilarity</a:t>
            </a:r>
            <a:r>
              <a:rPr lang="en-US" sz="1900" dirty="0">
                <a:latin typeface="Century Gothic" panose="020B0502020202020204" pitchFamily="34" charset="0"/>
                <a:ea typeface="Verdana" panose="020B0604030504040204" pitchFamily="34" charset="0"/>
              </a:rPr>
              <a:t> on the relationship between post-succession predecessor involvement and strategic change in family firms is attenuated by predecessor-successor goal congruence, such that </a:t>
            </a:r>
            <a:r>
              <a:rPr lang="en-US" sz="1900" b="1" dirty="0">
                <a:latin typeface="Century Gothic" panose="020B0502020202020204" pitchFamily="34" charset="0"/>
                <a:ea typeface="Verdana" panose="020B0604030504040204" pitchFamily="34" charset="0"/>
              </a:rPr>
              <a:t>the negative moderating effect is weaker for high levels of goal congruence</a:t>
            </a:r>
            <a:r>
              <a:rPr lang="en-US" sz="1900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endParaRPr lang="nl-BE" sz="1900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54820"/>
      </p:ext>
    </p:extLst>
  </p:cSld>
  <p:clrMapOvr>
    <a:masterClrMapping/>
  </p:clrMapOvr>
</p:sld>
</file>

<file path=ppt/theme/theme1.xml><?xml version="1.0" encoding="utf-8"?>
<a:theme xmlns:a="http://schemas.openxmlformats.org/drawingml/2006/main" name="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873</Words>
  <Application>Microsoft Office PowerPoint</Application>
  <PresentationFormat>Widescreen</PresentationFormat>
  <Paragraphs>92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Wingdings</vt:lpstr>
      <vt:lpstr>Arial</vt:lpstr>
      <vt:lpstr>Calibri</vt:lpstr>
      <vt:lpstr>RCEF Template</vt:lpstr>
      <vt:lpstr>Post-succession predecessor involvement and strategic change in family firms: the role of intergenerational dissimilarities</vt:lpstr>
      <vt:lpstr>PowerPoint Presentation</vt:lpstr>
      <vt:lpstr>PowerPoint Presentation</vt:lpstr>
      <vt:lpstr>Which boundary conditions determine whether post-succession predecessor involvement fosters or hinders strategic change in family firms?</vt:lpstr>
      <vt:lpstr>Relational demography theory</vt:lpstr>
      <vt:lpstr>The role of intergenerational dissimilarities</vt:lpstr>
      <vt:lpstr>The role of intergenerational dissimilarities</vt:lpstr>
      <vt:lpstr>The role of goal congruence</vt:lpstr>
      <vt:lpstr>The role of goal congruence</vt:lpstr>
      <vt:lpstr>Methodology</vt:lpstr>
      <vt:lpstr>Methodology</vt:lpstr>
      <vt:lpstr>Main challenges ahead</vt:lpstr>
      <vt:lpstr>Anticipated contributions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Generational shifts in management: Understanding the role of CEOs' societal generation in shaping organizational outcomes</dc:title>
  <dc:creator>CORTEN Maarten</dc:creator>
  <cp:lastModifiedBy>Ine</cp:lastModifiedBy>
  <cp:revision>82</cp:revision>
  <dcterms:created xsi:type="dcterms:W3CDTF">2018-09-13T13:28:59Z</dcterms:created>
  <dcterms:modified xsi:type="dcterms:W3CDTF">2025-10-02T15:53:58Z</dcterms:modified>
</cp:coreProperties>
</file>