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5"/>
  </p:notesMasterIdLst>
  <p:sldIdLst>
    <p:sldId id="256" r:id="rId3"/>
    <p:sldId id="282" r:id="rId4"/>
    <p:sldId id="257" r:id="rId5"/>
    <p:sldId id="268" r:id="rId6"/>
    <p:sldId id="264" r:id="rId7"/>
    <p:sldId id="283" r:id="rId8"/>
    <p:sldId id="285" r:id="rId9"/>
    <p:sldId id="266" r:id="rId10"/>
    <p:sldId id="288" r:id="rId11"/>
    <p:sldId id="286" r:id="rId12"/>
    <p:sldId id="287" r:id="rId13"/>
    <p:sldId id="271" r:id="rId14"/>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F90"/>
    <a:srgbClr val="55B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47" autoAdjust="0"/>
  </p:normalViewPr>
  <p:slideViewPr>
    <p:cSldViewPr snapToGrid="0">
      <p:cViewPr varScale="1">
        <p:scale>
          <a:sx n="79" d="100"/>
          <a:sy n="79" d="100"/>
        </p:scale>
        <p:origin x="18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A97CE1-6485-49B3-A66A-766281724FBA}" type="datetimeFigureOut">
              <a:rPr lang="nl-BE" smtClean="0"/>
              <a:t>1/09/2025</a:t>
            </a:fld>
            <a:endParaRPr lang="nl-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95CB788-FDD2-468A-BB71-4036EE33D272}" type="slidenum">
              <a:rPr lang="nl-BE" smtClean="0"/>
              <a:t>‹#›</a:t>
            </a:fld>
            <a:endParaRPr lang="nl-BE"/>
          </a:p>
        </p:txBody>
      </p:sp>
    </p:spTree>
    <p:extLst>
      <p:ext uri="{BB962C8B-B14F-4D97-AF65-F5344CB8AC3E}">
        <p14:creationId xmlns:p14="http://schemas.microsoft.com/office/powerpoint/2010/main" val="25196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7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eternal dilemma in family businesses remains: </a:t>
            </a:r>
          </a:p>
          <a:p>
            <a:r>
              <a:rPr lang="en-US" dirty="0"/>
              <a:t>What is the most optimal financing mix or strategy? </a:t>
            </a:r>
          </a:p>
          <a:p>
            <a:r>
              <a:rPr lang="en-US" dirty="0"/>
              <a:t>Is it valuable to start looking at more innovative sources of financing? </a:t>
            </a:r>
          </a:p>
          <a:p>
            <a:r>
              <a:rPr lang="en-US" dirty="0"/>
              <a:t>Does this align with our predefined goals that we are pursuing as a family business? </a:t>
            </a:r>
          </a:p>
          <a:p>
            <a:r>
              <a:rPr lang="en-US" dirty="0"/>
              <a:t>Does this align with our individual goals? </a:t>
            </a:r>
          </a:p>
          <a:p>
            <a:r>
              <a:rPr lang="en-US" dirty="0"/>
              <a:t>These questions are increasingly common when examining the financing landscape of family businesses. </a:t>
            </a:r>
            <a:endParaRPr lang="nl-BE" dirty="0"/>
          </a:p>
        </p:txBody>
      </p:sp>
      <p:sp>
        <p:nvSpPr>
          <p:cNvPr id="4" name="Slide Number Placeholder 3"/>
          <p:cNvSpPr>
            <a:spLocks noGrp="1"/>
          </p:cNvSpPr>
          <p:nvPr>
            <p:ph type="sldNum" sz="quarter" idx="5"/>
          </p:nvPr>
        </p:nvSpPr>
        <p:spPr/>
        <p:txBody>
          <a:bodyPr/>
          <a:lstStyle/>
          <a:p>
            <a:fld id="{C95CB788-FDD2-468A-BB71-4036EE33D272}" type="slidenum">
              <a:rPr lang="nl-BE" smtClean="0"/>
              <a:t>2</a:t>
            </a:fld>
            <a:endParaRPr lang="nl-BE"/>
          </a:p>
        </p:txBody>
      </p:sp>
    </p:spTree>
    <p:extLst>
      <p:ext uri="{BB962C8B-B14F-4D97-AF65-F5344CB8AC3E}">
        <p14:creationId xmlns:p14="http://schemas.microsoft.com/office/powerpoint/2010/main" val="255095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5" name="Google Shape;2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Family business goals represent the nature of the firm’s decision making and are driving forces (i.e., antecedents) of family firm behavior, performance, continuity, competitiveness, and sustainability.</a:t>
            </a:r>
            <a:endParaRPr dirty="0"/>
          </a:p>
        </p:txBody>
      </p:sp>
      <p:sp>
        <p:nvSpPr>
          <p:cNvPr id="269" name="Google Shape;26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Current situation </a:t>
            </a:r>
            <a:r>
              <a:rPr lang="en-US" noProof="0" dirty="0">
                <a:sym typeface="Wingdings" panose="05000000000000000000" pitchFamily="2" charset="2"/>
              </a:rPr>
              <a:t> family firms try to navigate into the labyrinth of various financing options but as a matter of fact they find it difficult to find the optimal financing mix while simultaneously align with their goals.  </a:t>
            </a:r>
          </a:p>
          <a:p>
            <a:pPr marL="0" lvl="0" indent="0" algn="l" rtl="0">
              <a:spcBef>
                <a:spcPts val="0"/>
              </a:spcBef>
              <a:spcAft>
                <a:spcPts val="0"/>
              </a:spcAft>
              <a:buNone/>
            </a:pPr>
            <a:r>
              <a:rPr lang="en-US" noProof="0" dirty="0">
                <a:sym typeface="Wingdings" panose="05000000000000000000" pitchFamily="2" charset="2"/>
              </a:rPr>
              <a:t>Financial constraints  need for more innovative forms of financing, as traditional finance has several constraints. Also if the firm strives accelerating growth it is better to choose for entrepreneurial finance.</a:t>
            </a:r>
          </a:p>
          <a:p>
            <a:pPr marL="0" lvl="0" indent="0" algn="l" rtl="0">
              <a:spcBef>
                <a:spcPts val="0"/>
              </a:spcBef>
              <a:spcAft>
                <a:spcPts val="0"/>
              </a:spcAft>
              <a:buNone/>
            </a:pPr>
            <a:r>
              <a:rPr lang="en-US" noProof="0" dirty="0">
                <a:sym typeface="Wingdings" panose="05000000000000000000" pitchFamily="2" charset="2"/>
              </a:rPr>
              <a:t>Goal alignment  family firms pursue family business goals, where most of these goals are non-economic, it is possible that these non-economic goals conflict with economic goals or that family and business goals conflict. </a:t>
            </a:r>
          </a:p>
          <a:p>
            <a:pPr marL="0" lvl="0" indent="0" algn="l" rtl="0">
              <a:spcBef>
                <a:spcPts val="0"/>
              </a:spcBef>
              <a:spcAft>
                <a:spcPts val="0"/>
              </a:spcAft>
              <a:buNone/>
            </a:pPr>
            <a:r>
              <a:rPr lang="en-US" noProof="0" dirty="0">
                <a:sym typeface="Wingdings" panose="05000000000000000000" pitchFamily="2" charset="2"/>
              </a:rPr>
              <a:t>Separation in goals  we know in the literature the concept of separation has been discussed on socio-emotional wealth, but has not been integrated in the field of all family business goals which is an important point because goals are set and pursued by the family firm, mostly its founders, but ultimately everyone in a specific firms has those goals and their individual goals which might conflict. Therefore, we integrate the separation concept to consider this diversity of opinions.</a:t>
            </a:r>
            <a:endParaRPr lang="en-US" noProof="0" dirty="0"/>
          </a:p>
          <a:p>
            <a:pPr marL="0" lvl="0" indent="0" algn="l" rtl="0">
              <a:spcBef>
                <a:spcPts val="0"/>
              </a:spcBef>
              <a:spcAft>
                <a:spcPts val="0"/>
              </a:spcAft>
              <a:buNone/>
            </a:pPr>
            <a:endParaRPr dirty="0"/>
          </a:p>
        </p:txBody>
      </p:sp>
      <p:sp>
        <p:nvSpPr>
          <p:cNvPr id="244" name="Google Shape;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95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err="1"/>
              <a:t>Contributions</a:t>
            </a:r>
            <a:r>
              <a:rPr lang="nl-BE" dirty="0"/>
              <a:t> </a:t>
            </a:r>
            <a:r>
              <a:rPr lang="nl-BE" dirty="0">
                <a:sym typeface="Wingdings" panose="05000000000000000000" pitchFamily="2" charset="2"/>
              </a:rPr>
              <a:t> aanpassen!</a:t>
            </a:r>
            <a:endParaRPr dirty="0"/>
          </a:p>
        </p:txBody>
      </p:sp>
      <p:sp>
        <p:nvSpPr>
          <p:cNvPr id="244" name="Google Shape;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48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87"/>
        <p:cNvGrpSpPr/>
        <p:nvPr/>
      </p:nvGrpSpPr>
      <p:grpSpPr>
        <a:xfrm>
          <a:off x="0" y="0"/>
          <a:ext cx="0" cy="0"/>
          <a:chOff x="0" y="0"/>
          <a:chExt cx="0" cy="0"/>
        </a:xfrm>
      </p:grpSpPr>
    </p:spTree>
    <p:extLst>
      <p:ext uri="{BB962C8B-B14F-4D97-AF65-F5344CB8AC3E}">
        <p14:creationId xmlns:p14="http://schemas.microsoft.com/office/powerpoint/2010/main" val="181646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439400" cy="2387600"/>
          </a:xfrm>
        </p:spPr>
        <p:txBody>
          <a:bodyPr anchor="b"/>
          <a:lstStyle>
            <a:lvl1pPr algn="l">
              <a:defRPr sz="6000">
                <a:solidFill>
                  <a:srgbClr val="1CA9E1"/>
                </a:solidFill>
              </a:defRPr>
            </a:lvl1pPr>
          </a:lstStyle>
          <a:p>
            <a:r>
              <a:rPr lang="en-US" dirty="0"/>
              <a:t>Click to edit Master title style</a:t>
            </a:r>
          </a:p>
        </p:txBody>
      </p:sp>
      <p:sp>
        <p:nvSpPr>
          <p:cNvPr id="3" name="Subtitle 2"/>
          <p:cNvSpPr>
            <a:spLocks noGrp="1"/>
          </p:cNvSpPr>
          <p:nvPr>
            <p:ph type="subTitle" idx="1"/>
          </p:nvPr>
        </p:nvSpPr>
        <p:spPr>
          <a:xfrm>
            <a:off x="838200" y="3602038"/>
            <a:ext cx="10439400" cy="916174"/>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3B3CFCA-DFAC-489F-ACDB-1E3961D303AF}" type="datetimeFigureOut">
              <a:rPr lang="nl-BE" smtClean="0"/>
              <a:t>2/09/2025</a:t>
            </a:fld>
            <a:endParaRPr lang="nl-BE"/>
          </a:p>
        </p:txBody>
      </p:sp>
      <p:sp>
        <p:nvSpPr>
          <p:cNvPr id="14" name="Footer Placeholder 13"/>
          <p:cNvSpPr>
            <a:spLocks noGrp="1"/>
          </p:cNvSpPr>
          <p:nvPr>
            <p:ph type="ftr" sz="quarter" idx="11"/>
          </p:nvPr>
        </p:nvSpPr>
        <p:spPr/>
        <p:txBody>
          <a:bodyPr/>
          <a:lstStyle/>
          <a:p>
            <a:endParaRPr lang="nl-BE"/>
          </a:p>
        </p:txBody>
      </p:sp>
      <p:sp>
        <p:nvSpPr>
          <p:cNvPr id="15" name="Slide Number Placeholder 14"/>
          <p:cNvSpPr>
            <a:spLocks noGrp="1"/>
          </p:cNvSpPr>
          <p:nvPr>
            <p:ph type="sldNum" sz="quarter" idx="12"/>
          </p:nvPr>
        </p:nvSpPr>
        <p:spPr/>
        <p:txBody>
          <a:bodyPr/>
          <a:lstStyle/>
          <a:p>
            <a:fld id="{E7B9CB76-100F-4C11-AF11-D2BD40487070}" type="slidenum">
              <a:rPr lang="nl-BE" smtClean="0"/>
              <a:t>‹#›</a:t>
            </a:fld>
            <a:endParaRPr lang="nl-BE"/>
          </a:p>
        </p:txBody>
      </p:sp>
      <p:sp>
        <p:nvSpPr>
          <p:cNvPr id="17" name="Text Placeholder 16"/>
          <p:cNvSpPr>
            <a:spLocks noGrp="1"/>
          </p:cNvSpPr>
          <p:nvPr>
            <p:ph type="body" sz="quarter" idx="13" hasCustomPrompt="1"/>
          </p:nvPr>
        </p:nvSpPr>
        <p:spPr>
          <a:xfrm>
            <a:off x="838200" y="4672310"/>
            <a:ext cx="10439400" cy="264060"/>
          </a:xfrm>
        </p:spPr>
        <p:txBody>
          <a:bodyPr>
            <a:noAutofit/>
          </a:bodyPr>
          <a:lstStyle>
            <a:lvl1pPr marL="0" indent="0">
              <a:buNone/>
              <a:defRPr sz="1800" i="1">
                <a:solidFill>
                  <a:schemeClr val="accent3">
                    <a:lumMod val="50000"/>
                  </a:schemeClr>
                </a:solidFill>
              </a:defRPr>
            </a:lvl1pPr>
          </a:lstStyle>
          <a:p>
            <a:pPr lvl="0"/>
            <a:r>
              <a:rPr lang="en-US" dirty="0"/>
              <a:t>Author</a:t>
            </a:r>
            <a:endParaRPr lang="nl-BE" dirty="0"/>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9067" y="5636114"/>
            <a:ext cx="1478844" cy="530345"/>
          </a:xfrm>
          <a:prstGeom prst="rect">
            <a:avLst/>
          </a:prstGeom>
        </p:spPr>
      </p:pic>
      <p:pic>
        <p:nvPicPr>
          <p:cNvPr id="2050" name="Picture 2" descr="https://www.uhasselt.be/images/DCM/huisstijl/2017/logo/download/UHasselt-liggen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7971" y="5672666"/>
            <a:ext cx="2083334" cy="4937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087637"/>
            <a:ext cx="12192000" cy="1170121"/>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3156" y="5165034"/>
            <a:ext cx="4550278" cy="1008000"/>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53434" y="3973189"/>
            <a:ext cx="1080000" cy="1080000"/>
          </a:xfrm>
          <a:prstGeom prst="rect">
            <a:avLst/>
          </a:prstGeom>
        </p:spPr>
      </p:pic>
    </p:spTree>
    <p:extLst>
      <p:ext uri="{BB962C8B-B14F-4D97-AF65-F5344CB8AC3E}">
        <p14:creationId xmlns:p14="http://schemas.microsoft.com/office/powerpoint/2010/main" val="314392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439400" cy="2387600"/>
          </a:xfrm>
        </p:spPr>
        <p:txBody>
          <a:bodyPr anchor="b"/>
          <a:lstStyle>
            <a:lvl1pPr algn="l">
              <a:defRPr sz="6000">
                <a:solidFill>
                  <a:srgbClr val="1CA9E1"/>
                </a:solidFill>
              </a:defRPr>
            </a:lvl1pPr>
          </a:lstStyle>
          <a:p>
            <a:r>
              <a:rPr lang="en-US" dirty="0"/>
              <a:t>Click to edit Master title style</a:t>
            </a:r>
          </a:p>
        </p:txBody>
      </p:sp>
      <p:sp>
        <p:nvSpPr>
          <p:cNvPr id="3" name="Subtitle 2"/>
          <p:cNvSpPr>
            <a:spLocks noGrp="1"/>
          </p:cNvSpPr>
          <p:nvPr>
            <p:ph type="subTitle" idx="1"/>
          </p:nvPr>
        </p:nvSpPr>
        <p:spPr>
          <a:xfrm>
            <a:off x="838200" y="3602038"/>
            <a:ext cx="10439400" cy="916174"/>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3B3CFCA-DFAC-489F-ACDB-1E3961D303AF}" type="datetimeFigureOut">
              <a:rPr lang="nl-BE" smtClean="0"/>
              <a:t>2/09/2025</a:t>
            </a:fld>
            <a:endParaRPr lang="nl-BE"/>
          </a:p>
        </p:txBody>
      </p:sp>
      <p:sp>
        <p:nvSpPr>
          <p:cNvPr id="14" name="Footer Placeholder 13"/>
          <p:cNvSpPr>
            <a:spLocks noGrp="1"/>
          </p:cNvSpPr>
          <p:nvPr>
            <p:ph type="ftr" sz="quarter" idx="11"/>
          </p:nvPr>
        </p:nvSpPr>
        <p:spPr/>
        <p:txBody>
          <a:bodyPr/>
          <a:lstStyle/>
          <a:p>
            <a:endParaRPr lang="nl-BE"/>
          </a:p>
        </p:txBody>
      </p:sp>
      <p:sp>
        <p:nvSpPr>
          <p:cNvPr id="15" name="Slide Number Placeholder 14"/>
          <p:cNvSpPr>
            <a:spLocks noGrp="1"/>
          </p:cNvSpPr>
          <p:nvPr>
            <p:ph type="sldNum" sz="quarter" idx="12"/>
          </p:nvPr>
        </p:nvSpPr>
        <p:spPr/>
        <p:txBody>
          <a:bodyPr/>
          <a:lstStyle/>
          <a:p>
            <a:fld id="{E7B9CB76-100F-4C11-AF11-D2BD40487070}" type="slidenum">
              <a:rPr lang="nl-BE" smtClean="0"/>
              <a:t>‹#›</a:t>
            </a:fld>
            <a:endParaRPr lang="nl-BE"/>
          </a:p>
        </p:txBody>
      </p:sp>
      <p:sp>
        <p:nvSpPr>
          <p:cNvPr id="17" name="Text Placeholder 16"/>
          <p:cNvSpPr>
            <a:spLocks noGrp="1"/>
          </p:cNvSpPr>
          <p:nvPr>
            <p:ph type="body" sz="quarter" idx="13" hasCustomPrompt="1"/>
          </p:nvPr>
        </p:nvSpPr>
        <p:spPr>
          <a:xfrm>
            <a:off x="838200" y="4672310"/>
            <a:ext cx="10439400" cy="264060"/>
          </a:xfrm>
        </p:spPr>
        <p:txBody>
          <a:bodyPr>
            <a:noAutofit/>
          </a:bodyPr>
          <a:lstStyle>
            <a:lvl1pPr marL="0" indent="0">
              <a:buNone/>
              <a:defRPr sz="1800" i="1">
                <a:solidFill>
                  <a:schemeClr val="accent3">
                    <a:lumMod val="50000"/>
                  </a:schemeClr>
                </a:solidFill>
              </a:defRPr>
            </a:lvl1pPr>
          </a:lstStyle>
          <a:p>
            <a:pPr lvl="0"/>
            <a:r>
              <a:rPr lang="en-US" dirty="0"/>
              <a:t>Author</a:t>
            </a:r>
            <a:endParaRPr lang="nl-BE" dirty="0"/>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9067" y="5636114"/>
            <a:ext cx="1478844" cy="530345"/>
          </a:xfrm>
          <a:prstGeom prst="rect">
            <a:avLst/>
          </a:prstGeom>
        </p:spPr>
      </p:pic>
      <p:pic>
        <p:nvPicPr>
          <p:cNvPr id="2050" name="Picture 2" descr="https://www.uhasselt.be/images/DCM/huisstijl/2017/logo/download/UHasselt-liggen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7971" y="5672666"/>
            <a:ext cx="2083334" cy="4937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087637"/>
            <a:ext cx="12192000" cy="1170121"/>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926" y="5163672"/>
            <a:ext cx="4094658" cy="1041416"/>
          </a:xfrm>
          <a:prstGeom prst="rect">
            <a:avLst/>
          </a:prstGeom>
        </p:spPr>
      </p:pic>
    </p:spTree>
    <p:extLst>
      <p:ext uri="{BB962C8B-B14F-4D97-AF65-F5344CB8AC3E}">
        <p14:creationId xmlns:p14="http://schemas.microsoft.com/office/powerpoint/2010/main" val="28206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439400" cy="2387600"/>
          </a:xfrm>
        </p:spPr>
        <p:txBody>
          <a:bodyPr anchor="b"/>
          <a:lstStyle>
            <a:lvl1pPr algn="l">
              <a:defRPr sz="6000">
                <a:solidFill>
                  <a:srgbClr val="1CA9E1"/>
                </a:solidFill>
              </a:defRPr>
            </a:lvl1pPr>
          </a:lstStyle>
          <a:p>
            <a:r>
              <a:rPr lang="en-US" dirty="0"/>
              <a:t>Click to edit Master title style</a:t>
            </a:r>
          </a:p>
        </p:txBody>
      </p:sp>
      <p:sp>
        <p:nvSpPr>
          <p:cNvPr id="3" name="Subtitle 2"/>
          <p:cNvSpPr>
            <a:spLocks noGrp="1"/>
          </p:cNvSpPr>
          <p:nvPr>
            <p:ph type="subTitle" idx="1"/>
          </p:nvPr>
        </p:nvSpPr>
        <p:spPr>
          <a:xfrm>
            <a:off x="838200" y="3602038"/>
            <a:ext cx="10439400" cy="1274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43B3CFCA-DFAC-489F-ACDB-1E3961D303AF}" type="datetimeFigureOut">
              <a:rPr lang="nl-BE" smtClean="0"/>
              <a:t>2/09/2025</a:t>
            </a:fld>
            <a:endParaRPr lang="nl-BE"/>
          </a:p>
        </p:txBody>
      </p:sp>
      <p:sp>
        <p:nvSpPr>
          <p:cNvPr id="14" name="Footer Placeholder 13"/>
          <p:cNvSpPr>
            <a:spLocks noGrp="1"/>
          </p:cNvSpPr>
          <p:nvPr>
            <p:ph type="ftr" sz="quarter" idx="11"/>
          </p:nvPr>
        </p:nvSpPr>
        <p:spPr/>
        <p:txBody>
          <a:bodyPr/>
          <a:lstStyle/>
          <a:p>
            <a:endParaRPr lang="nl-BE"/>
          </a:p>
        </p:txBody>
      </p:sp>
      <p:sp>
        <p:nvSpPr>
          <p:cNvPr id="15" name="Slide Number Placeholder 14"/>
          <p:cNvSpPr>
            <a:spLocks noGrp="1"/>
          </p:cNvSpPr>
          <p:nvPr>
            <p:ph type="sldNum" sz="quarter" idx="12"/>
          </p:nvPr>
        </p:nvSpPr>
        <p:spPr/>
        <p:txBody>
          <a:bodyPr/>
          <a:lstStyle/>
          <a:p>
            <a:fld id="{E7B9CB76-100F-4C11-AF11-D2BD40487070}" type="slidenum">
              <a:rPr lang="nl-BE" smtClean="0"/>
              <a:t>‹#›</a:t>
            </a:fld>
            <a:endParaRPr lang="nl-BE"/>
          </a:p>
        </p:txBody>
      </p:sp>
      <p:sp>
        <p:nvSpPr>
          <p:cNvPr id="17" name="Text Placeholder 16"/>
          <p:cNvSpPr>
            <a:spLocks noGrp="1"/>
          </p:cNvSpPr>
          <p:nvPr>
            <p:ph type="body" sz="quarter" idx="13" hasCustomPrompt="1"/>
          </p:nvPr>
        </p:nvSpPr>
        <p:spPr>
          <a:xfrm>
            <a:off x="838200" y="5194329"/>
            <a:ext cx="10439400" cy="264060"/>
          </a:xfrm>
        </p:spPr>
        <p:txBody>
          <a:bodyPr>
            <a:noAutofit/>
          </a:bodyPr>
          <a:lstStyle>
            <a:lvl1pPr marL="0" indent="0">
              <a:buNone/>
              <a:defRPr sz="1800" i="1">
                <a:solidFill>
                  <a:schemeClr val="accent3">
                    <a:lumMod val="50000"/>
                  </a:schemeClr>
                </a:solidFill>
              </a:defRPr>
            </a:lvl1pPr>
          </a:lstStyle>
          <a:p>
            <a:pPr lvl="0"/>
            <a:r>
              <a:rPr lang="en-US" dirty="0"/>
              <a:t>Author</a:t>
            </a:r>
            <a:endParaRPr lang="nl-BE" dirty="0"/>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9067" y="5636114"/>
            <a:ext cx="1478844" cy="530345"/>
          </a:xfrm>
          <a:prstGeom prst="rect">
            <a:avLst/>
          </a:prstGeom>
        </p:spPr>
      </p:pic>
      <p:pic>
        <p:nvPicPr>
          <p:cNvPr id="2050" name="Picture 2" descr="https://www.uhasselt.be/images/DCM/huisstijl/2017/logo/download/UHasselt-liggend.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317971" y="5672666"/>
            <a:ext cx="2083334" cy="4937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518568"/>
            <a:ext cx="12192000" cy="73919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10094" y="5654389"/>
            <a:ext cx="2083334" cy="493793"/>
          </a:xfrm>
          <a:prstGeom prst="rect">
            <a:avLst/>
          </a:prstGeom>
        </p:spPr>
      </p:pic>
    </p:spTree>
    <p:extLst>
      <p:ext uri="{BB962C8B-B14F-4D97-AF65-F5344CB8AC3E}">
        <p14:creationId xmlns:p14="http://schemas.microsoft.com/office/powerpoint/2010/main" val="349133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Arrow">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
        <p:nvSpPr>
          <p:cNvPr id="7" name="Rectangle 6"/>
          <p:cNvSpPr/>
          <p:nvPr userDrawn="1"/>
        </p:nvSpPr>
        <p:spPr>
          <a:xfrm>
            <a:off x="1" y="0"/>
            <a:ext cx="12192000" cy="1825625"/>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8052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rgbClr val="1CA9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410168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ue left">
    <p:bg>
      <p:bgPr>
        <a:solidFill>
          <a:srgbClr val="1CA9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1809753"/>
            <a:ext cx="6997700" cy="3019425"/>
          </a:xfrm>
        </p:spPr>
        <p:txBody>
          <a:bodyPr/>
          <a:lstStyle>
            <a:lvl1pPr>
              <a:defRPr b="1">
                <a:solidFill>
                  <a:schemeClr val="bg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512575906"/>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ue center">
    <p:bg>
      <p:bgPr>
        <a:solidFill>
          <a:srgbClr val="1CA9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1809753"/>
            <a:ext cx="12191998" cy="3019425"/>
          </a:xfrm>
        </p:spPr>
        <p:txBody>
          <a:bodyPr/>
          <a:lstStyle>
            <a:lvl1pPr algn="ctr">
              <a:defRPr b="1">
                <a:solidFill>
                  <a:schemeClr val="bg1"/>
                </a:solidFill>
              </a:defRPr>
            </a:lvl1pPr>
          </a:lstStyle>
          <a:p>
            <a:r>
              <a:rPr lang="en-US"/>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627150553"/>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0350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902149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ue left">
    <p:bg>
      <p:bgPr>
        <a:solidFill>
          <a:srgbClr val="0350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1809753"/>
            <a:ext cx="6997700" cy="3019425"/>
          </a:xfrm>
        </p:spPr>
        <p:txBody>
          <a:bodyPr/>
          <a:lstStyle>
            <a:lvl1pPr>
              <a:defRPr b="1">
                <a:solidFill>
                  <a:schemeClr val="bg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3615929078"/>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lue center">
    <p:bg>
      <p:bgPr>
        <a:solidFill>
          <a:srgbClr val="0350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1809753"/>
            <a:ext cx="12191998" cy="3019425"/>
          </a:xfrm>
        </p:spPr>
        <p:txBody>
          <a:bodyPr/>
          <a:lstStyle>
            <a:lvl1pPr algn="ctr">
              <a:defRPr b="1">
                <a:solidFill>
                  <a:schemeClr val="bg1"/>
                </a:solidFill>
              </a:defRPr>
            </a:lvl1pPr>
          </a:lstStyle>
          <a:p>
            <a:r>
              <a:rPr lang="en-US"/>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1240703228"/>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6"/>
        <p:cNvGrpSpPr/>
        <p:nvPr/>
      </p:nvGrpSpPr>
      <p:grpSpPr>
        <a:xfrm>
          <a:off x="0" y="0"/>
          <a:ext cx="0" cy="0"/>
          <a:chOff x="0" y="0"/>
          <a:chExt cx="0" cy="0"/>
        </a:xfrm>
      </p:grpSpPr>
      <p:sp>
        <p:nvSpPr>
          <p:cNvPr id="267" name="Google Shape;267;p28"/>
          <p:cNvSpPr/>
          <p:nvPr/>
        </p:nvSpPr>
        <p:spPr>
          <a:xfrm>
            <a:off x="10987533" y="5605767"/>
            <a:ext cx="2482000" cy="2482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8"/>
          <p:cNvGrpSpPr/>
          <p:nvPr/>
        </p:nvGrpSpPr>
        <p:grpSpPr>
          <a:xfrm>
            <a:off x="309600" y="-65867"/>
            <a:ext cx="11572000" cy="7001067"/>
            <a:chOff x="232200" y="-49400"/>
            <a:chExt cx="8679000" cy="5250800"/>
          </a:xfrm>
        </p:grpSpPr>
        <p:sp>
          <p:nvSpPr>
            <p:cNvPr id="269" name="Google Shape;269;p28"/>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 name="Google Shape;270;p28"/>
            <p:cNvGrpSpPr/>
            <p:nvPr/>
          </p:nvGrpSpPr>
          <p:grpSpPr>
            <a:xfrm>
              <a:off x="232200" y="-49400"/>
              <a:ext cx="8679000" cy="5250800"/>
              <a:chOff x="232200" y="-49400"/>
              <a:chExt cx="8679000" cy="5250800"/>
            </a:xfrm>
          </p:grpSpPr>
          <p:cxnSp>
            <p:nvCxnSpPr>
              <p:cNvPr id="271" name="Google Shape;271;p28"/>
              <p:cNvCxnSpPr/>
              <p:nvPr/>
            </p:nvCxnSpPr>
            <p:spPr>
              <a:xfrm rot="10800000">
                <a:off x="232200" y="-49400"/>
                <a:ext cx="0" cy="284100"/>
              </a:xfrm>
              <a:prstGeom prst="straightConnector1">
                <a:avLst/>
              </a:prstGeom>
              <a:noFill/>
              <a:ln w="19050" cap="flat" cmpd="sng">
                <a:solidFill>
                  <a:schemeClr val="dk1"/>
                </a:solidFill>
                <a:prstDash val="solid"/>
                <a:round/>
                <a:headEnd type="none" w="med" len="med"/>
                <a:tailEnd type="none" w="med" len="med"/>
              </a:ln>
            </p:spPr>
          </p:cxnSp>
          <p:cxnSp>
            <p:nvCxnSpPr>
              <p:cNvPr id="272" name="Google Shape;272;p28"/>
              <p:cNvCxnSpPr/>
              <p:nvPr/>
            </p:nvCxnSpPr>
            <p:spPr>
              <a:xfrm rot="10800000">
                <a:off x="8911200" y="4917300"/>
                <a:ext cx="0" cy="284100"/>
              </a:xfrm>
              <a:prstGeom prst="straightConnector1">
                <a:avLst/>
              </a:prstGeom>
              <a:noFill/>
              <a:ln w="19050" cap="flat" cmpd="sng">
                <a:solidFill>
                  <a:schemeClr val="dk1"/>
                </a:solidFill>
                <a:prstDash val="solid"/>
                <a:round/>
                <a:headEnd type="none" w="med" len="med"/>
                <a:tailEnd type="none" w="med" len="med"/>
              </a:ln>
            </p:spPr>
          </p:cxnSp>
        </p:grpSp>
      </p:grpSp>
    </p:spTree>
    <p:extLst>
      <p:ext uri="{BB962C8B-B14F-4D97-AF65-F5344CB8AC3E}">
        <p14:creationId xmlns:p14="http://schemas.microsoft.com/office/powerpoint/2010/main" val="24740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427841"/>
            <a:ext cx="12191998" cy="2401337"/>
          </a:xfrm>
        </p:spPr>
        <p:txBody>
          <a:bodyPr/>
          <a:lstStyle>
            <a:lvl1pPr algn="ctr">
              <a:defRPr b="1">
                <a:solidFill>
                  <a:srgbClr val="1CA9E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
        <p:nvSpPr>
          <p:cNvPr id="7" name="Rectangle 6"/>
          <p:cNvSpPr/>
          <p:nvPr/>
        </p:nvSpPr>
        <p:spPr>
          <a:xfrm>
            <a:off x="2" y="623087"/>
            <a:ext cx="12192000" cy="1192482"/>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0058" y="679328"/>
            <a:ext cx="4875298"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5356" y="1831753"/>
            <a:ext cx="1080000" cy="1080000"/>
          </a:xfrm>
          <a:prstGeom prst="rect">
            <a:avLst/>
          </a:prstGeom>
        </p:spPr>
      </p:pic>
    </p:spTree>
    <p:extLst>
      <p:ext uri="{BB962C8B-B14F-4D97-AF65-F5344CB8AC3E}">
        <p14:creationId xmlns:p14="http://schemas.microsoft.com/office/powerpoint/2010/main" val="1214211263"/>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hank you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427841"/>
            <a:ext cx="12191998" cy="2401337"/>
          </a:xfrm>
        </p:spPr>
        <p:txBody>
          <a:bodyPr/>
          <a:lstStyle>
            <a:lvl1pPr algn="ctr">
              <a:defRPr b="1">
                <a:solidFill>
                  <a:srgbClr val="1CA9E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
        <p:nvSpPr>
          <p:cNvPr id="7" name="Rectangle 6"/>
          <p:cNvSpPr/>
          <p:nvPr/>
        </p:nvSpPr>
        <p:spPr>
          <a:xfrm>
            <a:off x="2" y="1076379"/>
            <a:ext cx="12192000" cy="73919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0094" y="1192448"/>
            <a:ext cx="2083334" cy="493793"/>
          </a:xfrm>
          <a:prstGeom prst="rect">
            <a:avLst/>
          </a:prstGeom>
        </p:spPr>
      </p:pic>
    </p:spTree>
    <p:extLst>
      <p:ext uri="{BB962C8B-B14F-4D97-AF65-F5344CB8AC3E}">
        <p14:creationId xmlns:p14="http://schemas.microsoft.com/office/powerpoint/2010/main" val="4184689570"/>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hank you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 y="2427841"/>
            <a:ext cx="12191998" cy="2401337"/>
          </a:xfrm>
        </p:spPr>
        <p:txBody>
          <a:bodyPr/>
          <a:lstStyle>
            <a:lvl1pPr algn="ctr">
              <a:defRPr b="1">
                <a:solidFill>
                  <a:srgbClr val="1CA9E1"/>
                </a:solidFill>
              </a:defRPr>
            </a:lvl1pPr>
          </a:lstStyle>
          <a:p>
            <a:r>
              <a:rPr lang="en-US" dirty="0"/>
              <a:t>Click to edit Master title style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
        <p:nvSpPr>
          <p:cNvPr id="8" name="Rectangle 7"/>
          <p:cNvSpPr/>
          <p:nvPr userDrawn="1"/>
        </p:nvSpPr>
        <p:spPr>
          <a:xfrm>
            <a:off x="2" y="784578"/>
            <a:ext cx="12192000" cy="1170121"/>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0928" y="860613"/>
            <a:ext cx="4094658" cy="1041416"/>
          </a:xfrm>
          <a:prstGeom prst="rect">
            <a:avLst/>
          </a:prstGeom>
        </p:spPr>
      </p:pic>
    </p:spTree>
    <p:extLst>
      <p:ext uri="{BB962C8B-B14F-4D97-AF65-F5344CB8AC3E}">
        <p14:creationId xmlns:p14="http://schemas.microsoft.com/office/powerpoint/2010/main" val="3964354159"/>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1CA9E1"/>
                </a:solidFill>
              </a:defRPr>
            </a:lvl1pPr>
          </a:lstStyle>
          <a:p>
            <a:r>
              <a:rPr lang="en-US" dirty="0"/>
              <a:t>Click to edit Master title style</a:t>
            </a:r>
          </a:p>
        </p:txBody>
      </p:sp>
      <p:sp>
        <p:nvSpPr>
          <p:cNvPr id="3" name="Content Placeholder 2"/>
          <p:cNvSpPr>
            <a:spLocks noGrp="1"/>
          </p:cNvSpPr>
          <p:nvPr>
            <p:ph idx="1"/>
          </p:nvPr>
        </p:nvSpPr>
        <p:spPr/>
        <p:txBody>
          <a:bodyPr anchor="ctr"/>
          <a:lstStyle>
            <a:lvl1pPr marL="0" indent="0" algn="ctr">
              <a:lnSpc>
                <a:spcPct val="120000"/>
              </a:lnSpc>
              <a:spcBef>
                <a:spcPts val="0"/>
              </a:spcBef>
              <a:spcAft>
                <a:spcPts val="240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2847344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1CA9E1"/>
                </a:solidFill>
              </a:defRPr>
            </a:lvl1pPr>
          </a:lstStyle>
          <a:p>
            <a:r>
              <a:rPr lang="en-US" dirty="0"/>
              <a:t>Click to edit Master title style</a:t>
            </a:r>
          </a:p>
        </p:txBody>
      </p:sp>
      <p:sp>
        <p:nvSpPr>
          <p:cNvPr id="3" name="Content Placeholder 2"/>
          <p:cNvSpPr>
            <a:spLocks noGrp="1"/>
          </p:cNvSpPr>
          <p:nvPr>
            <p:ph idx="1"/>
          </p:nvPr>
        </p:nvSpPr>
        <p:spPr/>
        <p:txBody>
          <a:bodyPr anchor="t"/>
          <a:lstStyle>
            <a:lvl1pPr marL="0" indent="0" algn="l">
              <a:lnSpc>
                <a:spcPct val="120000"/>
              </a:lnSpc>
              <a:spcBef>
                <a:spcPts val="0"/>
              </a:spcBef>
              <a:spcAft>
                <a:spcPts val="2400"/>
              </a:spcAft>
              <a:buNone/>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2975994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Arrow">
    <p:spTree>
      <p:nvGrpSpPr>
        <p:cNvPr id="1" name=""/>
        <p:cNvGrpSpPr/>
        <p:nvPr/>
      </p:nvGrpSpPr>
      <p:grpSpPr>
        <a:xfrm>
          <a:off x="0" y="0"/>
          <a:ext cx="0" cy="0"/>
          <a:chOff x="0" y="0"/>
          <a:chExt cx="0" cy="0"/>
        </a:xfrm>
      </p:grpSpPr>
      <p:sp>
        <p:nvSpPr>
          <p:cNvPr id="7" name="Rectangle 6"/>
          <p:cNvSpPr/>
          <p:nvPr userDrawn="1"/>
        </p:nvSpPr>
        <p:spPr>
          <a:xfrm>
            <a:off x="1" y="0"/>
            <a:ext cx="12192000" cy="1825625"/>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gn="ctr">
              <a:lnSpc>
                <a:spcPct val="100000"/>
              </a:lnSpc>
              <a:spcBef>
                <a:spcPts val="0"/>
              </a:spcBef>
              <a:spcAft>
                <a:spcPts val="240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1030624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oute">
    <p:bg>
      <p:bgPr>
        <a:solidFill>
          <a:srgbClr val="1CA9E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73" y="2513803"/>
            <a:ext cx="12191998" cy="1613531"/>
          </a:xfrm>
        </p:spPr>
        <p:txBody>
          <a:bodyPr/>
          <a:lstStyle>
            <a:lvl1pPr algn="l">
              <a:defRPr b="1">
                <a:solidFill>
                  <a:schemeClr val="bg1"/>
                </a:solidFill>
              </a:defRPr>
            </a:lvl1pPr>
          </a:lstStyle>
          <a:p>
            <a:r>
              <a:rPr lang="en-US" dirty="0"/>
              <a:t>Click to edit quote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
        <p:nvSpPr>
          <p:cNvPr id="10" name="Text Placeholder 9"/>
          <p:cNvSpPr>
            <a:spLocks noGrp="1"/>
          </p:cNvSpPr>
          <p:nvPr>
            <p:ph type="body" sz="quarter" idx="13" hasCustomPrompt="1"/>
          </p:nvPr>
        </p:nvSpPr>
        <p:spPr>
          <a:xfrm>
            <a:off x="6014451" y="4351802"/>
            <a:ext cx="6136774" cy="601662"/>
          </a:xfrm>
        </p:spPr>
        <p:txBody>
          <a:bodyPr/>
          <a:lstStyle>
            <a:lvl1pPr marL="0" indent="0" algn="r">
              <a:buNone/>
              <a:defRPr i="1">
                <a:solidFill>
                  <a:schemeClr val="bg1">
                    <a:lumMod val="50000"/>
                  </a:schemeClr>
                </a:solidFill>
              </a:defRPr>
            </a:lvl1pPr>
            <a:lvl5pPr marL="1828800" indent="0" algn="l">
              <a:buNone/>
              <a:defRPr/>
            </a:lvl5pPr>
          </a:lstStyle>
          <a:p>
            <a:pPr lvl="0"/>
            <a:r>
              <a:rPr lang="nl-BE" dirty="0"/>
              <a:t>Author</a:t>
            </a:r>
          </a:p>
        </p:txBody>
      </p:sp>
    </p:spTree>
    <p:extLst>
      <p:ext uri="{BB962C8B-B14F-4D97-AF65-F5344CB8AC3E}">
        <p14:creationId xmlns:p14="http://schemas.microsoft.com/office/powerpoint/2010/main" val="3817415575"/>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Qoute">
    <p:bg>
      <p:bgPr>
        <a:solidFill>
          <a:srgbClr val="03507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773" y="2513803"/>
            <a:ext cx="12191998" cy="1613531"/>
          </a:xfrm>
        </p:spPr>
        <p:txBody>
          <a:bodyPr/>
          <a:lstStyle>
            <a:lvl1pPr algn="l">
              <a:defRPr b="1">
                <a:solidFill>
                  <a:schemeClr val="bg1"/>
                </a:solidFill>
              </a:defRPr>
            </a:lvl1pPr>
          </a:lstStyle>
          <a:p>
            <a:r>
              <a:rPr lang="en-US" dirty="0"/>
              <a:t>Click to edit quote</a:t>
            </a:r>
            <a:endParaRPr lang="nl-BE"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
        <p:nvSpPr>
          <p:cNvPr id="10" name="Text Placeholder 9"/>
          <p:cNvSpPr>
            <a:spLocks noGrp="1"/>
          </p:cNvSpPr>
          <p:nvPr>
            <p:ph type="body" sz="quarter" idx="13" hasCustomPrompt="1"/>
          </p:nvPr>
        </p:nvSpPr>
        <p:spPr>
          <a:xfrm>
            <a:off x="6014451" y="4351802"/>
            <a:ext cx="6136774" cy="601662"/>
          </a:xfrm>
        </p:spPr>
        <p:txBody>
          <a:bodyPr/>
          <a:lstStyle>
            <a:lvl1pPr marL="0" indent="0" algn="r">
              <a:buNone/>
              <a:defRPr i="1">
                <a:solidFill>
                  <a:schemeClr val="bg1">
                    <a:lumMod val="50000"/>
                  </a:schemeClr>
                </a:solidFill>
              </a:defRPr>
            </a:lvl1pPr>
            <a:lvl5pPr marL="1828800" indent="0" algn="l">
              <a:buNone/>
              <a:defRPr/>
            </a:lvl5pPr>
          </a:lstStyle>
          <a:p>
            <a:pPr lvl="0"/>
            <a:r>
              <a:rPr lang="nl-BE" dirty="0"/>
              <a:t>Author</a:t>
            </a:r>
          </a:p>
        </p:txBody>
      </p:sp>
    </p:spTree>
    <p:extLst>
      <p:ext uri="{BB962C8B-B14F-4D97-AF65-F5344CB8AC3E}">
        <p14:creationId xmlns:p14="http://schemas.microsoft.com/office/powerpoint/2010/main" val="3605546098"/>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B3CFCA-DFAC-489F-ACDB-1E3961D303AF}" type="datetimeFigureOut">
              <a:rPr lang="nl-BE" smtClean="0"/>
              <a:t>2/09/2025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289026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B3CFCA-DFAC-489F-ACDB-1E3961D303AF}" type="datetimeFigureOut">
              <a:rPr lang="nl-BE" smtClean="0"/>
              <a:t>2/09/2025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397845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3"/>
        <p:cNvGrpSpPr/>
        <p:nvPr/>
      </p:nvGrpSpPr>
      <p:grpSpPr>
        <a:xfrm>
          <a:off x="0" y="0"/>
          <a:ext cx="0" cy="0"/>
          <a:chOff x="0" y="0"/>
          <a:chExt cx="0" cy="0"/>
        </a:xfrm>
      </p:grpSpPr>
      <p:sp>
        <p:nvSpPr>
          <p:cNvPr id="274" name="Google Shape;274;p29"/>
          <p:cNvSpPr/>
          <p:nvPr/>
        </p:nvSpPr>
        <p:spPr>
          <a:xfrm>
            <a:off x="10855967" y="-1182100"/>
            <a:ext cx="2482000" cy="2482000"/>
          </a:xfrm>
          <a:prstGeom prst="ellips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5" name="Google Shape;275;p29"/>
          <p:cNvGrpSpPr/>
          <p:nvPr/>
        </p:nvGrpSpPr>
        <p:grpSpPr>
          <a:xfrm>
            <a:off x="309600" y="310400"/>
            <a:ext cx="12060000" cy="6634000"/>
            <a:chOff x="232200" y="232800"/>
            <a:chExt cx="9045000" cy="4975500"/>
          </a:xfrm>
        </p:grpSpPr>
        <p:sp>
          <p:nvSpPr>
            <p:cNvPr id="276" name="Google Shape;276;p29"/>
            <p:cNvSpPr/>
            <p:nvPr/>
          </p:nvSpPr>
          <p:spPr>
            <a:xfrm>
              <a:off x="232200" y="232800"/>
              <a:ext cx="8679000" cy="4684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277" name="Google Shape;277;p29"/>
            <p:cNvCxnSpPr/>
            <p:nvPr/>
          </p:nvCxnSpPr>
          <p:spPr>
            <a:xfrm>
              <a:off x="8911200" y="232800"/>
              <a:ext cx="366000" cy="0"/>
            </a:xfrm>
            <a:prstGeom prst="straightConnector1">
              <a:avLst/>
            </a:prstGeom>
            <a:noFill/>
            <a:ln w="19050" cap="flat" cmpd="sng">
              <a:solidFill>
                <a:schemeClr val="dk1"/>
              </a:solidFill>
              <a:prstDash val="solid"/>
              <a:round/>
              <a:headEnd type="none" w="med" len="med"/>
              <a:tailEnd type="none" w="med" len="med"/>
            </a:ln>
          </p:spPr>
        </p:cxnSp>
        <p:cxnSp>
          <p:nvCxnSpPr>
            <p:cNvPr id="278" name="Google Shape;278;p29"/>
            <p:cNvCxnSpPr/>
            <p:nvPr/>
          </p:nvCxnSpPr>
          <p:spPr>
            <a:xfrm>
              <a:off x="232200" y="4917300"/>
              <a:ext cx="1200" cy="291000"/>
            </a:xfrm>
            <a:prstGeom prst="straightConnector1">
              <a:avLst/>
            </a:prstGeom>
            <a:noFill/>
            <a:ln w="19050"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5917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B3CFCA-DFAC-489F-ACDB-1E3961D303AF}" type="datetimeFigureOut">
              <a:rPr lang="nl-BE" smtClean="0"/>
              <a:t>2/09/2025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3208586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3CFCA-DFAC-489F-ACDB-1E3961D303AF}" type="datetimeFigureOut">
              <a:rPr lang="nl-BE" smtClean="0"/>
              <a:t>2/09/2025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2809391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3CFCA-DFAC-489F-ACDB-1E3961D303AF}" type="datetimeFigureOut">
              <a:rPr lang="nl-BE" smtClean="0"/>
              <a:t>2/09/2025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238532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nchor="ctr">
            <a:normAutofit/>
          </a:bodyPr>
          <a:lstStyle>
            <a:lvl1pPr marL="0" indent="0" algn="ctr">
              <a:lnSpc>
                <a:spcPct val="2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3CFCA-DFAC-489F-ACDB-1E3961D303AF}" type="datetimeFigureOut">
              <a:rPr lang="nl-BE" smtClean="0"/>
              <a:t>2/09/2025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1740535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405053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B3CFCA-DFAC-489F-ACDB-1E3961D303AF}" type="datetimeFigureOut">
              <a:rPr lang="nl-BE" smtClean="0"/>
              <a:t>2/09/2025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E7B9CB76-100F-4C11-AF11-D2BD40487070}" type="slidenum">
              <a:rPr lang="nl-BE" smtClean="0"/>
              <a:t>‹#›</a:t>
            </a:fld>
            <a:endParaRPr lang="nl-BE"/>
          </a:p>
        </p:txBody>
      </p:sp>
    </p:spTree>
    <p:extLst>
      <p:ext uri="{BB962C8B-B14F-4D97-AF65-F5344CB8AC3E}">
        <p14:creationId xmlns:p14="http://schemas.microsoft.com/office/powerpoint/2010/main" val="1274387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 Arrow">
    <p:spTree>
      <p:nvGrpSpPr>
        <p:cNvPr id="1" name=""/>
        <p:cNvGrpSpPr/>
        <p:nvPr/>
      </p:nvGrpSpPr>
      <p:grpSpPr>
        <a:xfrm>
          <a:off x="0" y="0"/>
          <a:ext cx="0" cy="0"/>
          <a:chOff x="0" y="0"/>
          <a:chExt cx="0" cy="0"/>
        </a:xfrm>
      </p:grpSpPr>
      <p:sp>
        <p:nvSpPr>
          <p:cNvPr id="7" name="Rectangle 6"/>
          <p:cNvSpPr/>
          <p:nvPr userDrawn="1"/>
        </p:nvSpPr>
        <p:spPr>
          <a:xfrm rot="5400000">
            <a:off x="-2693227" y="2981118"/>
            <a:ext cx="6858000" cy="900000"/>
          </a:xfrm>
          <a:prstGeom prst="rect">
            <a:avLst/>
          </a:prstGeom>
          <a:solidFill>
            <a:srgbClr val="1CA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838200" y="365129"/>
            <a:ext cx="10515600" cy="1325563"/>
          </a:xfrm>
        </p:spPr>
        <p:txBody>
          <a:bodyPr/>
          <a:lstStyle>
            <a:lvl1pPr>
              <a:defRPr b="1">
                <a:solidFill>
                  <a:srgbClr val="035071"/>
                </a:solidFill>
              </a:defRPr>
            </a:lvl1pPr>
          </a:lstStyle>
          <a:p>
            <a:r>
              <a:rPr lang="en-US" dirty="0"/>
              <a:t>RCEF</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1821" y="1462365"/>
            <a:ext cx="10058400" cy="4742472"/>
          </a:xfrm>
          <a:prstGeom prst="rect">
            <a:avLst/>
          </a:prstGeom>
        </p:spPr>
      </p:pic>
    </p:spTree>
    <p:extLst>
      <p:ext uri="{BB962C8B-B14F-4D97-AF65-F5344CB8AC3E}">
        <p14:creationId xmlns:p14="http://schemas.microsoft.com/office/powerpoint/2010/main" val="91273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Red">
  <p:cSld name="5_Title Slide Red">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838200" y="1122363"/>
            <a:ext cx="10439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CA9E1"/>
              </a:buClr>
              <a:buSzPts val="6000"/>
              <a:buFont typeface="Century Gothic"/>
              <a:buNone/>
              <a:defRPr sz="6000">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838200" y="3602038"/>
            <a:ext cx="10439400" cy="91617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21" name="Google Shape;21;p17"/>
          <p:cNvSpPr txBox="1">
            <a:spLocks noGrp="1"/>
          </p:cNvSpPr>
          <p:nvPr>
            <p:ph type="body" idx="2"/>
          </p:nvPr>
        </p:nvSpPr>
        <p:spPr>
          <a:xfrm>
            <a:off x="838200" y="4672310"/>
            <a:ext cx="10439400" cy="2640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25252"/>
              </a:buClr>
              <a:buSzPts val="1800"/>
              <a:buNone/>
              <a:defRPr sz="1800" i="1">
                <a:solidFill>
                  <a:srgbClr val="52525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17"/>
          <p:cNvPicPr preferRelativeResize="0"/>
          <p:nvPr/>
        </p:nvPicPr>
        <p:blipFill rotWithShape="1">
          <a:blip r:embed="rId2">
            <a:alphaModFix/>
          </a:blip>
          <a:srcRect/>
          <a:stretch/>
        </p:blipFill>
        <p:spPr>
          <a:xfrm>
            <a:off x="7349067" y="5636114"/>
            <a:ext cx="1478844" cy="530345"/>
          </a:xfrm>
          <a:prstGeom prst="rect">
            <a:avLst/>
          </a:prstGeom>
          <a:noFill/>
          <a:ln>
            <a:noFill/>
          </a:ln>
        </p:spPr>
      </p:pic>
      <p:pic>
        <p:nvPicPr>
          <p:cNvPr id="23" name="Google Shape;23;p17" descr="https://www.uhasselt.be/images/DCM/huisstijl/2017/logo/download/UHasselt-liggend.png"/>
          <p:cNvPicPr preferRelativeResize="0"/>
          <p:nvPr/>
        </p:nvPicPr>
        <p:blipFill rotWithShape="1">
          <a:blip r:embed="rId3">
            <a:alphaModFix/>
          </a:blip>
          <a:srcRect/>
          <a:stretch/>
        </p:blipFill>
        <p:spPr>
          <a:xfrm>
            <a:off x="9317971" y="5672666"/>
            <a:ext cx="2083334" cy="493793"/>
          </a:xfrm>
          <a:prstGeom prst="rect">
            <a:avLst/>
          </a:prstGeom>
          <a:noFill/>
          <a:ln>
            <a:noFill/>
          </a:ln>
        </p:spPr>
      </p:pic>
      <p:sp>
        <p:nvSpPr>
          <p:cNvPr id="24" name="Google Shape;24;p17"/>
          <p:cNvSpPr/>
          <p:nvPr/>
        </p:nvSpPr>
        <p:spPr>
          <a:xfrm>
            <a:off x="0" y="5087637"/>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25" name="Google Shape;25;p17"/>
          <p:cNvPicPr preferRelativeResize="0"/>
          <p:nvPr/>
        </p:nvPicPr>
        <p:blipFill rotWithShape="1">
          <a:blip r:embed="rId4">
            <a:alphaModFix/>
          </a:blip>
          <a:srcRect/>
          <a:stretch/>
        </p:blipFill>
        <p:spPr>
          <a:xfrm>
            <a:off x="7583156" y="5165034"/>
            <a:ext cx="4550278" cy="1008000"/>
          </a:xfrm>
          <a:prstGeom prst="rect">
            <a:avLst/>
          </a:prstGeom>
          <a:noFill/>
          <a:ln>
            <a:noFill/>
          </a:ln>
        </p:spPr>
      </p:pic>
      <p:pic>
        <p:nvPicPr>
          <p:cNvPr id="26" name="Google Shape;26;p17"/>
          <p:cNvPicPr preferRelativeResize="0"/>
          <p:nvPr/>
        </p:nvPicPr>
        <p:blipFill rotWithShape="1">
          <a:blip r:embed="rId5">
            <a:alphaModFix/>
          </a:blip>
          <a:srcRect/>
          <a:stretch/>
        </p:blipFill>
        <p:spPr>
          <a:xfrm>
            <a:off x="11053434" y="3973189"/>
            <a:ext cx="1080000" cy="1080000"/>
          </a:xfrm>
          <a:prstGeom prst="rect">
            <a:avLst/>
          </a:prstGeom>
          <a:noFill/>
          <a:ln>
            <a:noFill/>
          </a:ln>
        </p:spPr>
      </p:pic>
    </p:spTree>
    <p:extLst>
      <p:ext uri="{BB962C8B-B14F-4D97-AF65-F5344CB8AC3E}">
        <p14:creationId xmlns:p14="http://schemas.microsoft.com/office/powerpoint/2010/main" val="310907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Clr>
                <a:schemeClr val="dk1"/>
              </a:buClr>
              <a:buSzPts val="2800"/>
              <a:buNone/>
              <a:defRPr/>
            </a:lvl1pPr>
            <a:lvl2pPr marL="914400" lvl="1" indent="-228600" algn="ctr">
              <a:lnSpc>
                <a:spcPct val="90000"/>
              </a:lnSpc>
              <a:spcBef>
                <a:spcPts val="2400"/>
              </a:spcBef>
              <a:spcAft>
                <a:spcPts val="0"/>
              </a:spcAft>
              <a:buClr>
                <a:schemeClr val="dk1"/>
              </a:buClr>
              <a:buSzPts val="2400"/>
              <a:buNone/>
              <a:defRPr/>
            </a:lvl2pPr>
            <a:lvl3pPr marL="1371600" lvl="2" indent="-228600" algn="ctr">
              <a:lnSpc>
                <a:spcPct val="90000"/>
              </a:lnSpc>
              <a:spcBef>
                <a:spcPts val="500"/>
              </a:spcBef>
              <a:spcAft>
                <a:spcPts val="0"/>
              </a:spcAft>
              <a:buClr>
                <a:schemeClr val="dk1"/>
              </a:buClr>
              <a:buSzPts val="2000"/>
              <a:buNone/>
              <a:defRPr/>
            </a:lvl3pPr>
            <a:lvl4pPr marL="1828800" lvl="3" indent="-228600" algn="ctr">
              <a:lnSpc>
                <a:spcPct val="90000"/>
              </a:lnSpc>
              <a:spcBef>
                <a:spcPts val="500"/>
              </a:spcBef>
              <a:spcAft>
                <a:spcPts val="0"/>
              </a:spcAft>
              <a:buClr>
                <a:schemeClr val="dk1"/>
              </a:buClr>
              <a:buSzPts val="1800"/>
              <a:buNone/>
              <a:defRPr/>
            </a:lvl4pPr>
            <a:lvl5pPr marL="2286000" lvl="4" indent="-228600" algn="ctr">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extLst>
      <p:ext uri="{BB962C8B-B14F-4D97-AF65-F5344CB8AC3E}">
        <p14:creationId xmlns:p14="http://schemas.microsoft.com/office/powerpoint/2010/main" val="65594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 left">
  <p:cSld name="Blue left">
    <p:bg>
      <p:bgPr>
        <a:solidFill>
          <a:srgbClr val="1CA9E1"/>
        </a:solid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2" y="1809753"/>
            <a:ext cx="6997700" cy="30194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extLst>
      <p:ext uri="{BB962C8B-B14F-4D97-AF65-F5344CB8AC3E}">
        <p14:creationId xmlns:p14="http://schemas.microsoft.com/office/powerpoint/2010/main" val="532295065"/>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1"/>
        <p:cNvGrpSpPr/>
        <p:nvPr/>
      </p:nvGrpSpPr>
      <p:grpSpPr>
        <a:xfrm>
          <a:off x="0" y="0"/>
          <a:ext cx="0" cy="0"/>
          <a:chOff x="0" y="0"/>
          <a:chExt cx="0" cy="0"/>
        </a:xfrm>
      </p:grpSpPr>
      <p:sp>
        <p:nvSpPr>
          <p:cNvPr id="72" name="Google Shape;72;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Tree>
    <p:extLst>
      <p:ext uri="{BB962C8B-B14F-4D97-AF65-F5344CB8AC3E}">
        <p14:creationId xmlns:p14="http://schemas.microsoft.com/office/powerpoint/2010/main" val="357110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oute">
  <p:cSld name="Qoute">
    <p:bg>
      <p:bgPr>
        <a:solidFill>
          <a:srgbClr val="1CA9E1"/>
        </a:solid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40773" y="2513803"/>
            <a:ext cx="12191998" cy="16135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89" name="Google Shape;89;p28"/>
          <p:cNvSpPr txBox="1">
            <a:spLocks noGrp="1"/>
          </p:cNvSpPr>
          <p:nvPr>
            <p:ph type="body" idx="1"/>
          </p:nvPr>
        </p:nvSpPr>
        <p:spPr>
          <a:xfrm>
            <a:off x="6014451" y="4351802"/>
            <a:ext cx="6136774" cy="60166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7F7F7F"/>
              </a:buClr>
              <a:buSzPts val="2800"/>
              <a:buNone/>
              <a:defRPr i="1">
                <a:solidFill>
                  <a:srgbClr val="7F7F7F"/>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912571"/>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hank you slide">
  <p:cSld name="4_Thank you slide">
    <p:bg>
      <p:bgPr>
        <a:solidFill>
          <a:schemeClr val="lt1"/>
        </a:solidFill>
        <a:effectLst/>
      </p:bgPr>
    </p:bg>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2" y="2427841"/>
            <a:ext cx="12191998" cy="24013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1CA9E1"/>
              </a:buClr>
              <a:buSzPts val="4400"/>
              <a:buFont typeface="Century Gothic"/>
              <a:buNone/>
              <a:defRPr b="1">
                <a:solidFill>
                  <a:srgbClr val="1CA9E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BE"/>
              <a:t>‹#›</a:t>
            </a:fld>
            <a:endParaRPr/>
          </a:p>
        </p:txBody>
      </p:sp>
      <p:sp>
        <p:nvSpPr>
          <p:cNvPr id="148" name="Google Shape;148;p36"/>
          <p:cNvSpPr/>
          <p:nvPr/>
        </p:nvSpPr>
        <p:spPr>
          <a:xfrm>
            <a:off x="2" y="784578"/>
            <a:ext cx="12192000" cy="1170121"/>
          </a:xfrm>
          <a:prstGeom prst="rect">
            <a:avLst/>
          </a:prstGeom>
          <a:solidFill>
            <a:srgbClr val="1CA9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49" name="Google Shape;149;p36"/>
          <p:cNvPicPr preferRelativeResize="0"/>
          <p:nvPr/>
        </p:nvPicPr>
        <p:blipFill rotWithShape="1">
          <a:blip r:embed="rId2">
            <a:alphaModFix/>
          </a:blip>
          <a:srcRect/>
          <a:stretch/>
        </p:blipFill>
        <p:spPr>
          <a:xfrm>
            <a:off x="7980928" y="860613"/>
            <a:ext cx="4094658" cy="1041416"/>
          </a:xfrm>
          <a:prstGeom prst="rect">
            <a:avLst/>
          </a:prstGeom>
          <a:noFill/>
          <a:ln>
            <a:noFill/>
          </a:ln>
        </p:spPr>
      </p:pic>
    </p:spTree>
    <p:extLst>
      <p:ext uri="{BB962C8B-B14F-4D97-AF65-F5344CB8AC3E}">
        <p14:creationId xmlns:p14="http://schemas.microsoft.com/office/powerpoint/2010/main" val="3720286056"/>
      </p:ext>
    </p:extLst>
  </p:cSld>
  <p:clrMapOvr>
    <a:masterClrMapping/>
  </p:clrMapOvr>
  <p:extLst>
    <p:ext uri="{DCECCB84-F9BA-43D5-87BE-67443E8EF086}">
      <p15:sldGuideLst xmlns:p15="http://schemas.microsoft.com/office/powerpoint/2012/main">
        <p15:guide id="1" pos="2880">
          <p15:clr>
            <a:srgbClr val="FBAE40"/>
          </p15:clr>
        </p15:guide>
        <p15:guide id="2" pos="29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Black"/>
              <a:buNone/>
              <a:defRPr sz="2800">
                <a:solidFill>
                  <a:schemeClr val="dk1"/>
                </a:solidFill>
                <a:latin typeface="Figtree Black"/>
                <a:ea typeface="Figtree Black"/>
                <a:cs typeface="Figtree Black"/>
                <a:sym typeface="Figtree Black"/>
              </a:defRPr>
            </a:lvl1pPr>
            <a:lvl2pPr lvl="1"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2pPr>
            <a:lvl3pPr lvl="2"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3pPr>
            <a:lvl4pPr lvl="3"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4pPr>
            <a:lvl5pPr lvl="4"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5pPr>
            <a:lvl6pPr lvl="5"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6pPr>
            <a:lvl7pPr lvl="6"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7pPr>
            <a:lvl8pPr lvl="7"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8pPr>
            <a:lvl9pPr lvl="8" rtl="0">
              <a:spcBef>
                <a:spcPts val="0"/>
              </a:spcBef>
              <a:spcAft>
                <a:spcPts val="0"/>
              </a:spcAft>
              <a:buClr>
                <a:schemeClr val="dk1"/>
              </a:buClr>
              <a:buSzPts val="3000"/>
              <a:buFont typeface="Figtree Black"/>
              <a:buNone/>
              <a:defRPr sz="3000">
                <a:solidFill>
                  <a:schemeClr val="dk1"/>
                </a:solidFill>
                <a:latin typeface="Figtree Black"/>
                <a:ea typeface="Figtree Black"/>
                <a:cs typeface="Figtree Black"/>
                <a:sym typeface="Figtree Black"/>
              </a:defRPr>
            </a:lvl9pPr>
          </a:lstStyle>
          <a:p>
            <a:endParaRPr/>
          </a:p>
        </p:txBody>
      </p:sp>
      <p:sp>
        <p:nvSpPr>
          <p:cNvPr id="7" name="Google Shape;7;p1"/>
          <p:cNvSpPr txBox="1">
            <a:spLocks noGrp="1"/>
          </p:cNvSpPr>
          <p:nvPr>
            <p:ph type="body" idx="1"/>
          </p:nvPr>
        </p:nvSpPr>
        <p:spPr>
          <a:xfrm>
            <a:off x="951200"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1pPr>
            <a:lvl2pPr marL="914400" lvl="1"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2pPr>
            <a:lvl3pPr marL="1371600" lvl="2"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3pPr>
            <a:lvl4pPr marL="1828800" lvl="3"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4pPr>
            <a:lvl5pPr marL="2286000" lvl="4"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5pPr>
            <a:lvl6pPr marL="2743200" lvl="5"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6pPr>
            <a:lvl7pPr marL="3200400" lvl="6"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7pPr>
            <a:lvl8pPr marL="3657600" lvl="7"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8pPr>
            <a:lvl9pPr marL="4114800" lvl="8" indent="-317500">
              <a:lnSpc>
                <a:spcPct val="115000"/>
              </a:lnSpc>
              <a:spcBef>
                <a:spcPts val="0"/>
              </a:spcBef>
              <a:spcAft>
                <a:spcPts val="0"/>
              </a:spcAft>
              <a:buClr>
                <a:schemeClr val="dk1"/>
              </a:buClr>
              <a:buSzPts val="1400"/>
              <a:buFont typeface="Hanken Grotesk"/>
              <a:buChar char="■"/>
              <a:defRPr>
                <a:solidFill>
                  <a:schemeClr val="dk1"/>
                </a:solidFill>
                <a:latin typeface="Hanken Grotesk"/>
                <a:ea typeface="Hanken Grotesk"/>
                <a:cs typeface="Hanken Grotesk"/>
                <a:sym typeface="Hanken Grotesk"/>
              </a:defRPr>
            </a:lvl9pPr>
          </a:lstStyle>
          <a:p>
            <a:endParaRPr/>
          </a:p>
        </p:txBody>
      </p:sp>
    </p:spTree>
    <p:extLst>
      <p:ext uri="{BB962C8B-B14F-4D97-AF65-F5344CB8AC3E}">
        <p14:creationId xmlns:p14="http://schemas.microsoft.com/office/powerpoint/2010/main" val="767581211"/>
      </p:ext>
    </p:extLst>
  </p:cSld>
  <p:clrMap bg1="lt1" tx1="dk1" bg2="dk2" tx2="lt2" accent1="accent1" accent2="accent2" accent3="accent3" accent4="accent4" accent5="accent5" accent6="accent6" hlink="hlink" folHlink="folHlink"/>
  <p:sldLayoutIdLst>
    <p:sldLayoutId id="2147483670" r:id="rId1"/>
    <p:sldLayoutId id="2147483682" r:id="rId2"/>
    <p:sldLayoutId id="2147483683" r:id="rId3"/>
    <p:sldLayoutId id="2147483684" r:id="rId4"/>
    <p:sldLayoutId id="2147483685" r:id="rId5"/>
    <p:sldLayoutId id="2147483686" r:id="rId6"/>
    <p:sldLayoutId id="2147483689" r:id="rId7"/>
    <p:sldLayoutId id="2147483690" r:id="rId8"/>
    <p:sldLayoutId id="214748369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3CFCA-DFAC-489F-ACDB-1E3961D303AF}" type="datetimeFigureOut">
              <a:rPr lang="nl-BE" smtClean="0"/>
              <a:t>2/09/2025</a:t>
            </a:fld>
            <a:endParaRPr lang="nl-BE"/>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9CB76-100F-4C11-AF11-D2BD40487070}" type="slidenum">
              <a:rPr lang="nl-BE" smtClean="0"/>
              <a:t>‹#›</a:t>
            </a:fld>
            <a:endParaRPr lang="nl-BE"/>
          </a:p>
        </p:txBody>
      </p:sp>
    </p:spTree>
    <p:extLst>
      <p:ext uri="{BB962C8B-B14F-4D97-AF65-F5344CB8AC3E}">
        <p14:creationId xmlns:p14="http://schemas.microsoft.com/office/powerpoint/2010/main" val="340632841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Lst>
  <p:txStyles>
    <p:titleStyle>
      <a:lvl1pPr algn="ctr" defTabSz="914400" rtl="0" eaLnBrk="1" latinLnBrk="0" hangingPunct="1">
        <a:lnSpc>
          <a:spcPct val="90000"/>
        </a:lnSpc>
        <a:spcBef>
          <a:spcPct val="0"/>
        </a:spcBef>
        <a:buNone/>
        <a:defRPr sz="4400" kern="120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a:spLocks noGrp="1"/>
          </p:cNvSpPr>
          <p:nvPr>
            <p:ph type="ctrTitle"/>
          </p:nvPr>
        </p:nvSpPr>
        <p:spPr>
          <a:xfrm>
            <a:off x="838200" y="925880"/>
            <a:ext cx="10439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CA9E1"/>
              </a:buClr>
              <a:buSzPts val="6000"/>
              <a:buFont typeface="Century Gothic"/>
              <a:buNone/>
            </a:pPr>
            <a:r>
              <a:rPr lang="en-US" sz="4800" b="1" dirty="0">
                <a:latin typeface="Times New Roman" panose="02020603050405020304" pitchFamily="18" charset="0"/>
                <a:cs typeface="Times New Roman" panose="02020603050405020304" pitchFamily="18" charset="0"/>
              </a:rPr>
              <a:t>How do Family Business Goals shape the Financing Preferences of Family Firms’ Finance Teams?</a:t>
            </a:r>
            <a:endParaRPr sz="4800" b="1" dirty="0">
              <a:latin typeface="Times New Roman" panose="02020603050405020304" pitchFamily="18" charset="0"/>
              <a:cs typeface="Times New Roman" panose="02020603050405020304" pitchFamily="18" charset="0"/>
            </a:endParaRPr>
          </a:p>
        </p:txBody>
      </p:sp>
      <p:sp>
        <p:nvSpPr>
          <p:cNvPr id="202" name="Google Shape;202;p1"/>
          <p:cNvSpPr txBox="1">
            <a:spLocks noGrp="1"/>
          </p:cNvSpPr>
          <p:nvPr>
            <p:ph type="body" idx="2"/>
          </p:nvPr>
        </p:nvSpPr>
        <p:spPr>
          <a:xfrm>
            <a:off x="838200" y="3789947"/>
            <a:ext cx="10439400" cy="11214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25252"/>
              </a:buClr>
              <a:buSzPts val="1800"/>
              <a:buNone/>
            </a:pPr>
            <a:r>
              <a:rPr lang="nl-BE" sz="2000" dirty="0">
                <a:latin typeface="Times New Roman" panose="02020603050405020304" pitchFamily="18" charset="0"/>
                <a:cs typeface="Times New Roman" panose="02020603050405020304" pitchFamily="18" charset="0"/>
              </a:rPr>
              <a:t>Céline </a:t>
            </a:r>
            <a:r>
              <a:rPr lang="nl-BE" sz="2000" dirty="0" err="1">
                <a:latin typeface="Times New Roman" panose="02020603050405020304" pitchFamily="18" charset="0"/>
                <a:cs typeface="Times New Roman" panose="02020603050405020304" pitchFamily="18" charset="0"/>
              </a:rPr>
              <a:t>Vandevenne</a:t>
            </a:r>
            <a:r>
              <a:rPr lang="nl-BE" sz="2000" dirty="0">
                <a:latin typeface="Times New Roman" panose="02020603050405020304" pitchFamily="18" charset="0"/>
                <a:cs typeface="Times New Roman" panose="02020603050405020304" pitchFamily="18" charset="0"/>
              </a:rPr>
              <a:t>, </a:t>
            </a:r>
          </a:p>
          <a:p>
            <a:pPr marL="0" lvl="0" indent="0" algn="l" rtl="0">
              <a:lnSpc>
                <a:spcPct val="90000"/>
              </a:lnSpc>
              <a:spcBef>
                <a:spcPts val="0"/>
              </a:spcBef>
              <a:spcAft>
                <a:spcPts val="0"/>
              </a:spcAft>
              <a:buClr>
                <a:srgbClr val="525252"/>
              </a:buClr>
              <a:buSzPts val="1800"/>
              <a:buNone/>
            </a:pPr>
            <a:r>
              <a:rPr lang="nl-BE" sz="2000" dirty="0">
                <a:latin typeface="Times New Roman" panose="02020603050405020304" pitchFamily="18" charset="0"/>
                <a:cs typeface="Times New Roman" panose="02020603050405020304" pitchFamily="18" charset="0"/>
              </a:rPr>
              <a:t>Prof. dr. Ine </a:t>
            </a:r>
            <a:r>
              <a:rPr lang="nl-BE" sz="2000" dirty="0" err="1">
                <a:latin typeface="Times New Roman" panose="02020603050405020304" pitchFamily="18" charset="0"/>
                <a:cs typeface="Times New Roman" panose="02020603050405020304" pitchFamily="18" charset="0"/>
              </a:rPr>
              <a:t>Umans</a:t>
            </a:r>
            <a:r>
              <a:rPr lang="nl-BE" sz="2000" dirty="0">
                <a:latin typeface="Times New Roman" panose="02020603050405020304" pitchFamily="18" charset="0"/>
                <a:cs typeface="Times New Roman" panose="02020603050405020304" pitchFamily="18" charset="0"/>
              </a:rPr>
              <a:t>, </a:t>
            </a:r>
          </a:p>
          <a:p>
            <a:pPr marL="0" lvl="0" indent="0" algn="l" rtl="0">
              <a:lnSpc>
                <a:spcPct val="90000"/>
              </a:lnSpc>
              <a:spcBef>
                <a:spcPts val="0"/>
              </a:spcBef>
              <a:spcAft>
                <a:spcPts val="0"/>
              </a:spcAft>
              <a:buClr>
                <a:srgbClr val="525252"/>
              </a:buClr>
              <a:buSzPts val="1800"/>
              <a:buNone/>
            </a:pPr>
            <a:r>
              <a:rPr lang="nl-BE" sz="2000" dirty="0">
                <a:latin typeface="Times New Roman" panose="02020603050405020304" pitchFamily="18" charset="0"/>
                <a:cs typeface="Times New Roman" panose="02020603050405020304" pitchFamily="18" charset="0"/>
              </a:rPr>
              <a:t>Prof. dr. Sigrid </a:t>
            </a:r>
            <a:r>
              <a:rPr lang="nl-BE" sz="2000" dirty="0" err="1">
                <a:latin typeface="Times New Roman" panose="02020603050405020304" pitchFamily="18" charset="0"/>
                <a:cs typeface="Times New Roman" panose="02020603050405020304" pitchFamily="18" charset="0"/>
              </a:rPr>
              <a:t>Vandemaele</a:t>
            </a:r>
            <a:r>
              <a:rPr lang="nl-BE" sz="2000" dirty="0">
                <a:latin typeface="Times New Roman" panose="02020603050405020304" pitchFamily="18" charset="0"/>
                <a:cs typeface="Times New Roman" panose="02020603050405020304" pitchFamily="18" charset="0"/>
              </a:rPr>
              <a:t>,</a:t>
            </a:r>
          </a:p>
          <a:p>
            <a:pPr marL="0" lvl="0" indent="0" algn="l" rtl="0">
              <a:lnSpc>
                <a:spcPct val="90000"/>
              </a:lnSpc>
              <a:spcBef>
                <a:spcPts val="0"/>
              </a:spcBef>
              <a:spcAft>
                <a:spcPts val="0"/>
              </a:spcAft>
              <a:buClr>
                <a:srgbClr val="525252"/>
              </a:buClr>
              <a:buSzPts val="1800"/>
              <a:buNone/>
            </a:pPr>
            <a:r>
              <a:rPr lang="nl-BE" sz="2000" dirty="0">
                <a:latin typeface="Times New Roman" panose="02020603050405020304" pitchFamily="18" charset="0"/>
                <a:cs typeface="Times New Roman" panose="02020603050405020304" pitchFamily="18" charset="0"/>
              </a:rPr>
              <a:t>Prof. dr. Laura </a:t>
            </a:r>
            <a:r>
              <a:rPr lang="nl-BE" sz="2000" dirty="0" err="1">
                <a:latin typeface="Times New Roman" panose="02020603050405020304" pitchFamily="18" charset="0"/>
                <a:cs typeface="Times New Roman" panose="02020603050405020304" pitchFamily="18" charset="0"/>
              </a:rPr>
              <a:t>Hoekx</a:t>
            </a:r>
            <a:endParaRPr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ED00EBF-03BF-4D1D-945D-F12E1C0E2012}"/>
              </a:ext>
            </a:extLst>
          </p:cNvPr>
          <p:cNvPicPr>
            <a:picLocks noChangeAspect="1"/>
          </p:cNvPicPr>
          <p:nvPr/>
        </p:nvPicPr>
        <p:blipFill rotWithShape="1">
          <a:blip r:embed="rId3"/>
          <a:srcRect l="27829" t="50000" r="61967" b="30351"/>
          <a:stretch/>
        </p:blipFill>
        <p:spPr>
          <a:xfrm>
            <a:off x="7494238" y="3789947"/>
            <a:ext cx="4697762" cy="2544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947928" y="982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nl-BE" sz="3200" b="1" dirty="0" err="1">
                <a:solidFill>
                  <a:srgbClr val="00B0F0"/>
                </a:solidFill>
                <a:latin typeface="Times New Roman" panose="02020603050405020304" pitchFamily="18" charset="0"/>
                <a:cs typeface="Times New Roman" panose="02020603050405020304" pitchFamily="18" charset="0"/>
              </a:rPr>
              <a:t>So</a:t>
            </a:r>
            <a:r>
              <a:rPr lang="nl-BE" sz="3200" b="1" dirty="0">
                <a:solidFill>
                  <a:srgbClr val="00B0F0"/>
                </a:solidFill>
                <a:latin typeface="Times New Roman" panose="02020603050405020304" pitchFamily="18" charset="0"/>
                <a:cs typeface="Times New Roman" panose="02020603050405020304" pitchFamily="18" charset="0"/>
              </a:rPr>
              <a:t> </a:t>
            </a:r>
            <a:r>
              <a:rPr lang="nl-BE" sz="3200" b="1" dirty="0" err="1">
                <a:solidFill>
                  <a:srgbClr val="00B0F0"/>
                </a:solidFill>
                <a:latin typeface="Times New Roman" panose="02020603050405020304" pitchFamily="18" charset="0"/>
                <a:cs typeface="Times New Roman" panose="02020603050405020304" pitchFamily="18" charset="0"/>
              </a:rPr>
              <a:t>What</a:t>
            </a:r>
            <a:r>
              <a:rPr lang="nl-BE" sz="3200" b="1" dirty="0">
                <a:solidFill>
                  <a:srgbClr val="00B0F0"/>
                </a:solidFill>
                <a:latin typeface="Times New Roman" panose="02020603050405020304" pitchFamily="18" charset="0"/>
                <a:cs typeface="Times New Roman" panose="02020603050405020304" pitchFamily="18" charset="0"/>
              </a:rPr>
              <a:t>?</a:t>
            </a:r>
            <a:endParaRPr sz="3200" b="1" dirty="0">
              <a:solidFill>
                <a:srgbClr val="00B0F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7354F4AA-B4DA-4B5B-AE83-DFF2E26E497C}"/>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grpSp>
        <p:nvGrpSpPr>
          <p:cNvPr id="21" name="Google Shape;902;p61">
            <a:extLst>
              <a:ext uri="{FF2B5EF4-FFF2-40B4-BE49-F238E27FC236}">
                <a16:creationId xmlns:a16="http://schemas.microsoft.com/office/drawing/2014/main" id="{80505CD1-2984-44B7-BD6C-8B0A7418439B}"/>
              </a:ext>
            </a:extLst>
          </p:cNvPr>
          <p:cNvGrpSpPr/>
          <p:nvPr/>
        </p:nvGrpSpPr>
        <p:grpSpPr>
          <a:xfrm>
            <a:off x="250095" y="6299309"/>
            <a:ext cx="459633" cy="428533"/>
            <a:chOff x="4006113" y="3669350"/>
            <a:chExt cx="344725" cy="321400"/>
          </a:xfrm>
          <a:solidFill>
            <a:srgbClr val="00B0F0"/>
          </a:solidFill>
        </p:grpSpPr>
        <p:sp>
          <p:nvSpPr>
            <p:cNvPr id="22" name="Google Shape;903;p61">
              <a:extLst>
                <a:ext uri="{FF2B5EF4-FFF2-40B4-BE49-F238E27FC236}">
                  <a16:creationId xmlns:a16="http://schemas.microsoft.com/office/drawing/2014/main" id="{BA619ED1-C487-484A-B6D8-E146FCDB765E}"/>
                </a:ext>
              </a:extLst>
            </p:cNvPr>
            <p:cNvSpPr/>
            <p:nvPr/>
          </p:nvSpPr>
          <p:spPr>
            <a:xfrm>
              <a:off x="4023038" y="3669350"/>
              <a:ext cx="309875" cy="199675"/>
            </a:xfrm>
            <a:custGeom>
              <a:avLst/>
              <a:gdLst/>
              <a:ahLst/>
              <a:cxnLst/>
              <a:rect l="l" t="t" r="r" b="b"/>
              <a:pathLst>
                <a:path w="12395" h="7987" extrusionOk="0">
                  <a:moveTo>
                    <a:pt x="6192" y="0"/>
                  </a:moveTo>
                  <a:cubicBezTo>
                    <a:pt x="6069" y="0"/>
                    <a:pt x="5936" y="82"/>
                    <a:pt x="5895" y="216"/>
                  </a:cubicBezTo>
                  <a:cubicBezTo>
                    <a:pt x="5598" y="1323"/>
                    <a:pt x="4572" y="2092"/>
                    <a:pt x="3424" y="2092"/>
                  </a:cubicBezTo>
                  <a:cubicBezTo>
                    <a:pt x="2778" y="2092"/>
                    <a:pt x="2348" y="1876"/>
                    <a:pt x="2225" y="1794"/>
                  </a:cubicBezTo>
                  <a:cubicBezTo>
                    <a:pt x="2143" y="1753"/>
                    <a:pt x="2092" y="1753"/>
                    <a:pt x="2010" y="1753"/>
                  </a:cubicBezTo>
                  <a:cubicBezTo>
                    <a:pt x="1887" y="1753"/>
                    <a:pt x="1712" y="1876"/>
                    <a:pt x="1712" y="2051"/>
                  </a:cubicBezTo>
                  <a:cubicBezTo>
                    <a:pt x="1712" y="2092"/>
                    <a:pt x="1753" y="2133"/>
                    <a:pt x="1753" y="2174"/>
                  </a:cubicBezTo>
                  <a:cubicBezTo>
                    <a:pt x="2143" y="2861"/>
                    <a:pt x="2184" y="3670"/>
                    <a:pt x="1887" y="4398"/>
                  </a:cubicBezTo>
                  <a:cubicBezTo>
                    <a:pt x="1579" y="5167"/>
                    <a:pt x="984" y="5680"/>
                    <a:pt x="216" y="5936"/>
                  </a:cubicBezTo>
                  <a:cubicBezTo>
                    <a:pt x="93" y="5977"/>
                    <a:pt x="0" y="6059"/>
                    <a:pt x="0" y="6192"/>
                  </a:cubicBezTo>
                  <a:cubicBezTo>
                    <a:pt x="0" y="6315"/>
                    <a:pt x="93" y="6449"/>
                    <a:pt x="216" y="6490"/>
                  </a:cubicBezTo>
                  <a:cubicBezTo>
                    <a:pt x="984" y="6705"/>
                    <a:pt x="1579" y="7258"/>
                    <a:pt x="1887" y="7986"/>
                  </a:cubicBezTo>
                  <a:lnTo>
                    <a:pt x="2440" y="7771"/>
                  </a:lnTo>
                  <a:cubicBezTo>
                    <a:pt x="2143" y="7084"/>
                    <a:pt x="1671" y="6531"/>
                    <a:pt x="1066" y="6192"/>
                  </a:cubicBezTo>
                  <a:cubicBezTo>
                    <a:pt x="1671" y="5854"/>
                    <a:pt x="2143" y="5290"/>
                    <a:pt x="2440" y="4655"/>
                  </a:cubicBezTo>
                  <a:cubicBezTo>
                    <a:pt x="2696" y="3968"/>
                    <a:pt x="2737" y="3240"/>
                    <a:pt x="2563" y="2563"/>
                  </a:cubicBezTo>
                  <a:lnTo>
                    <a:pt x="2563" y="2563"/>
                  </a:lnTo>
                  <a:cubicBezTo>
                    <a:pt x="2819" y="2645"/>
                    <a:pt x="3117" y="2686"/>
                    <a:pt x="3424" y="2686"/>
                  </a:cubicBezTo>
                  <a:cubicBezTo>
                    <a:pt x="4101" y="2686"/>
                    <a:pt x="4747" y="2471"/>
                    <a:pt x="5300" y="2051"/>
                  </a:cubicBezTo>
                  <a:cubicBezTo>
                    <a:pt x="5680" y="1794"/>
                    <a:pt x="5987" y="1446"/>
                    <a:pt x="6192" y="1067"/>
                  </a:cubicBezTo>
                  <a:cubicBezTo>
                    <a:pt x="6541" y="1661"/>
                    <a:pt x="7094" y="2133"/>
                    <a:pt x="7781" y="2430"/>
                  </a:cubicBezTo>
                  <a:cubicBezTo>
                    <a:pt x="8165" y="2585"/>
                    <a:pt x="8583" y="2661"/>
                    <a:pt x="9004" y="2661"/>
                  </a:cubicBezTo>
                  <a:cubicBezTo>
                    <a:pt x="9281" y="2661"/>
                    <a:pt x="9559" y="2628"/>
                    <a:pt x="9831" y="2563"/>
                  </a:cubicBezTo>
                  <a:lnTo>
                    <a:pt x="9831" y="2563"/>
                  </a:lnTo>
                  <a:cubicBezTo>
                    <a:pt x="9657" y="3240"/>
                    <a:pt x="9698" y="3968"/>
                    <a:pt x="9954" y="4655"/>
                  </a:cubicBezTo>
                  <a:cubicBezTo>
                    <a:pt x="10252" y="5290"/>
                    <a:pt x="10723" y="5854"/>
                    <a:pt x="11369" y="6192"/>
                  </a:cubicBezTo>
                  <a:cubicBezTo>
                    <a:pt x="10723" y="6531"/>
                    <a:pt x="10252" y="7084"/>
                    <a:pt x="9954" y="7771"/>
                  </a:cubicBezTo>
                  <a:lnTo>
                    <a:pt x="10508" y="7986"/>
                  </a:lnTo>
                  <a:cubicBezTo>
                    <a:pt x="10805" y="7258"/>
                    <a:pt x="11451" y="6705"/>
                    <a:pt x="12179" y="6490"/>
                  </a:cubicBezTo>
                  <a:cubicBezTo>
                    <a:pt x="12302" y="6449"/>
                    <a:pt x="12394" y="6315"/>
                    <a:pt x="12394" y="6192"/>
                  </a:cubicBezTo>
                  <a:cubicBezTo>
                    <a:pt x="12394" y="6059"/>
                    <a:pt x="12302" y="5977"/>
                    <a:pt x="12179" y="5936"/>
                  </a:cubicBezTo>
                  <a:cubicBezTo>
                    <a:pt x="11451" y="5680"/>
                    <a:pt x="10805" y="5167"/>
                    <a:pt x="10508" y="4398"/>
                  </a:cubicBezTo>
                  <a:cubicBezTo>
                    <a:pt x="10211" y="3670"/>
                    <a:pt x="10252" y="2861"/>
                    <a:pt x="10641" y="2174"/>
                  </a:cubicBezTo>
                  <a:cubicBezTo>
                    <a:pt x="10682" y="2133"/>
                    <a:pt x="10682" y="2092"/>
                    <a:pt x="10682" y="2051"/>
                  </a:cubicBezTo>
                  <a:cubicBezTo>
                    <a:pt x="10682" y="1876"/>
                    <a:pt x="10549" y="1753"/>
                    <a:pt x="10385" y="1753"/>
                  </a:cubicBezTo>
                  <a:lnTo>
                    <a:pt x="10252" y="1753"/>
                  </a:lnTo>
                  <a:cubicBezTo>
                    <a:pt x="9844" y="1966"/>
                    <a:pt x="9410" y="2072"/>
                    <a:pt x="8979" y="2072"/>
                  </a:cubicBezTo>
                  <a:cubicBezTo>
                    <a:pt x="8642" y="2072"/>
                    <a:pt x="8306" y="2007"/>
                    <a:pt x="7986" y="1876"/>
                  </a:cubicBezTo>
                  <a:cubicBezTo>
                    <a:pt x="7269" y="1579"/>
                    <a:pt x="6705" y="985"/>
                    <a:pt x="6500" y="216"/>
                  </a:cubicBezTo>
                  <a:cubicBezTo>
                    <a:pt x="6448" y="82"/>
                    <a:pt x="6325" y="0"/>
                    <a:pt x="61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B0F0"/>
                </a:solidFill>
                <a:latin typeface="Arial"/>
                <a:cs typeface="Arial"/>
                <a:sym typeface="Arial"/>
              </a:endParaRPr>
            </a:p>
          </p:txBody>
        </p:sp>
        <p:sp>
          <p:nvSpPr>
            <p:cNvPr id="23" name="Google Shape;904;p61">
              <a:extLst>
                <a:ext uri="{FF2B5EF4-FFF2-40B4-BE49-F238E27FC236}">
                  <a16:creationId xmlns:a16="http://schemas.microsoft.com/office/drawing/2014/main" id="{714CF3E8-5628-4DBD-B726-FA6210EF7B0B}"/>
                </a:ext>
              </a:extLst>
            </p:cNvPr>
            <p:cNvSpPr/>
            <p:nvPr/>
          </p:nvSpPr>
          <p:spPr>
            <a:xfrm>
              <a:off x="4006113" y="3751625"/>
              <a:ext cx="344725" cy="239125"/>
            </a:xfrm>
            <a:custGeom>
              <a:avLst/>
              <a:gdLst/>
              <a:ahLst/>
              <a:cxnLst/>
              <a:rect l="l" t="t" r="r" b="b"/>
              <a:pathLst>
                <a:path w="13789" h="9565" extrusionOk="0">
                  <a:moveTo>
                    <a:pt x="6869" y="595"/>
                  </a:moveTo>
                  <a:cubicBezTo>
                    <a:pt x="8151" y="595"/>
                    <a:pt x="9227" y="1620"/>
                    <a:pt x="9227" y="2901"/>
                  </a:cubicBezTo>
                  <a:cubicBezTo>
                    <a:pt x="9227" y="3240"/>
                    <a:pt x="9135" y="3537"/>
                    <a:pt x="9012" y="3844"/>
                  </a:cubicBezTo>
                  <a:cubicBezTo>
                    <a:pt x="8837" y="3752"/>
                    <a:pt x="8663" y="3711"/>
                    <a:pt x="8366" y="3711"/>
                  </a:cubicBezTo>
                  <a:cubicBezTo>
                    <a:pt x="7771" y="3711"/>
                    <a:pt x="7218" y="4049"/>
                    <a:pt x="6869" y="4521"/>
                  </a:cubicBezTo>
                  <a:cubicBezTo>
                    <a:pt x="6572" y="4049"/>
                    <a:pt x="6018" y="3711"/>
                    <a:pt x="5383" y="3711"/>
                  </a:cubicBezTo>
                  <a:cubicBezTo>
                    <a:pt x="5126" y="3711"/>
                    <a:pt x="4911" y="3752"/>
                    <a:pt x="4737" y="3844"/>
                  </a:cubicBezTo>
                  <a:cubicBezTo>
                    <a:pt x="4614" y="3537"/>
                    <a:pt x="4563" y="3240"/>
                    <a:pt x="4563" y="2901"/>
                  </a:cubicBezTo>
                  <a:cubicBezTo>
                    <a:pt x="4563" y="1620"/>
                    <a:pt x="5588" y="595"/>
                    <a:pt x="6869" y="595"/>
                  </a:cubicBezTo>
                  <a:close/>
                  <a:moveTo>
                    <a:pt x="5424" y="4306"/>
                  </a:moveTo>
                  <a:cubicBezTo>
                    <a:pt x="6059" y="4306"/>
                    <a:pt x="6572" y="4870"/>
                    <a:pt x="6572" y="5505"/>
                  </a:cubicBezTo>
                  <a:lnTo>
                    <a:pt x="6572" y="6489"/>
                  </a:lnTo>
                  <a:cubicBezTo>
                    <a:pt x="6193" y="6233"/>
                    <a:pt x="5762" y="6100"/>
                    <a:pt x="5290" y="6100"/>
                  </a:cubicBezTo>
                  <a:lnTo>
                    <a:pt x="1067" y="6100"/>
                  </a:lnTo>
                  <a:lnTo>
                    <a:pt x="1067" y="5505"/>
                  </a:lnTo>
                  <a:cubicBezTo>
                    <a:pt x="1067" y="5208"/>
                    <a:pt x="1282" y="4952"/>
                    <a:pt x="1579" y="4952"/>
                  </a:cubicBezTo>
                  <a:cubicBezTo>
                    <a:pt x="2646" y="4952"/>
                    <a:pt x="3753" y="4777"/>
                    <a:pt x="4778" y="4439"/>
                  </a:cubicBezTo>
                  <a:lnTo>
                    <a:pt x="4870" y="4439"/>
                  </a:lnTo>
                  <a:cubicBezTo>
                    <a:pt x="5075" y="4357"/>
                    <a:pt x="5208" y="4306"/>
                    <a:pt x="5424" y="4306"/>
                  </a:cubicBezTo>
                  <a:close/>
                  <a:moveTo>
                    <a:pt x="8325" y="4306"/>
                  </a:moveTo>
                  <a:cubicBezTo>
                    <a:pt x="8540" y="4306"/>
                    <a:pt x="8663" y="4357"/>
                    <a:pt x="8878" y="4439"/>
                  </a:cubicBezTo>
                  <a:lnTo>
                    <a:pt x="8971" y="4439"/>
                  </a:lnTo>
                  <a:cubicBezTo>
                    <a:pt x="10037" y="4777"/>
                    <a:pt x="11103" y="4952"/>
                    <a:pt x="12169" y="4952"/>
                  </a:cubicBezTo>
                  <a:cubicBezTo>
                    <a:pt x="12467" y="4952"/>
                    <a:pt x="12682" y="5208"/>
                    <a:pt x="12682" y="5505"/>
                  </a:cubicBezTo>
                  <a:lnTo>
                    <a:pt x="12682" y="6100"/>
                  </a:lnTo>
                  <a:lnTo>
                    <a:pt x="8458" y="6100"/>
                  </a:lnTo>
                  <a:cubicBezTo>
                    <a:pt x="7987" y="6100"/>
                    <a:pt x="7556" y="6233"/>
                    <a:pt x="7177" y="6489"/>
                  </a:cubicBezTo>
                  <a:lnTo>
                    <a:pt x="7177" y="5505"/>
                  </a:lnTo>
                  <a:cubicBezTo>
                    <a:pt x="7177" y="4870"/>
                    <a:pt x="7689" y="4306"/>
                    <a:pt x="8325" y="4306"/>
                  </a:cubicBezTo>
                  <a:close/>
                  <a:moveTo>
                    <a:pt x="13194" y="6705"/>
                  </a:moveTo>
                  <a:lnTo>
                    <a:pt x="13194" y="7853"/>
                  </a:lnTo>
                  <a:lnTo>
                    <a:pt x="8243" y="7853"/>
                  </a:lnTo>
                  <a:cubicBezTo>
                    <a:pt x="7946" y="7853"/>
                    <a:pt x="7689" y="8068"/>
                    <a:pt x="7638" y="8324"/>
                  </a:cubicBezTo>
                  <a:cubicBezTo>
                    <a:pt x="7556" y="8714"/>
                    <a:pt x="7259" y="8970"/>
                    <a:pt x="6869" y="8970"/>
                  </a:cubicBezTo>
                  <a:cubicBezTo>
                    <a:pt x="6531" y="8970"/>
                    <a:pt x="6193" y="8714"/>
                    <a:pt x="6152" y="8324"/>
                  </a:cubicBezTo>
                  <a:cubicBezTo>
                    <a:pt x="6059" y="8068"/>
                    <a:pt x="5844" y="7853"/>
                    <a:pt x="5547" y="7853"/>
                  </a:cubicBezTo>
                  <a:lnTo>
                    <a:pt x="595" y="7853"/>
                  </a:lnTo>
                  <a:lnTo>
                    <a:pt x="595" y="6705"/>
                  </a:lnTo>
                  <a:lnTo>
                    <a:pt x="5290" y="6705"/>
                  </a:lnTo>
                  <a:cubicBezTo>
                    <a:pt x="5803" y="6705"/>
                    <a:pt x="6316" y="6920"/>
                    <a:pt x="6664" y="7299"/>
                  </a:cubicBezTo>
                  <a:cubicBezTo>
                    <a:pt x="6746" y="7340"/>
                    <a:pt x="6828" y="7381"/>
                    <a:pt x="6869" y="7381"/>
                  </a:cubicBezTo>
                  <a:cubicBezTo>
                    <a:pt x="6961" y="7381"/>
                    <a:pt x="7043" y="7340"/>
                    <a:pt x="7084" y="7299"/>
                  </a:cubicBezTo>
                  <a:cubicBezTo>
                    <a:pt x="7474" y="6920"/>
                    <a:pt x="7946" y="6705"/>
                    <a:pt x="8458" y="6705"/>
                  </a:cubicBezTo>
                  <a:close/>
                  <a:moveTo>
                    <a:pt x="6869" y="0"/>
                  </a:moveTo>
                  <a:cubicBezTo>
                    <a:pt x="5249" y="0"/>
                    <a:pt x="3968" y="1323"/>
                    <a:pt x="3968" y="2901"/>
                  </a:cubicBezTo>
                  <a:cubicBezTo>
                    <a:pt x="3968" y="3281"/>
                    <a:pt x="4009" y="3670"/>
                    <a:pt x="4183" y="4008"/>
                  </a:cubicBezTo>
                  <a:cubicBezTo>
                    <a:pt x="3434" y="4234"/>
                    <a:pt x="2677" y="4364"/>
                    <a:pt x="1899" y="4364"/>
                  </a:cubicBezTo>
                  <a:cubicBezTo>
                    <a:pt x="1793" y="4364"/>
                    <a:pt x="1686" y="4362"/>
                    <a:pt x="1579" y="4357"/>
                  </a:cubicBezTo>
                  <a:cubicBezTo>
                    <a:pt x="975" y="4357"/>
                    <a:pt x="462" y="4870"/>
                    <a:pt x="462" y="5505"/>
                  </a:cubicBezTo>
                  <a:lnTo>
                    <a:pt x="462" y="6100"/>
                  </a:lnTo>
                  <a:lnTo>
                    <a:pt x="298" y="6100"/>
                  </a:lnTo>
                  <a:cubicBezTo>
                    <a:pt x="124" y="6100"/>
                    <a:pt x="1" y="6274"/>
                    <a:pt x="1" y="6407"/>
                  </a:cubicBezTo>
                  <a:lnTo>
                    <a:pt x="1" y="8150"/>
                  </a:lnTo>
                  <a:cubicBezTo>
                    <a:pt x="1" y="8324"/>
                    <a:pt x="124" y="8458"/>
                    <a:pt x="298" y="8458"/>
                  </a:cubicBezTo>
                  <a:lnTo>
                    <a:pt x="5547" y="8458"/>
                  </a:lnTo>
                  <a:cubicBezTo>
                    <a:pt x="5680" y="9093"/>
                    <a:pt x="6234" y="9565"/>
                    <a:pt x="6869" y="9565"/>
                  </a:cubicBezTo>
                  <a:cubicBezTo>
                    <a:pt x="7556" y="9565"/>
                    <a:pt x="8110" y="9093"/>
                    <a:pt x="8243" y="8458"/>
                  </a:cubicBezTo>
                  <a:lnTo>
                    <a:pt x="13492" y="8458"/>
                  </a:lnTo>
                  <a:cubicBezTo>
                    <a:pt x="13625" y="8458"/>
                    <a:pt x="13789" y="8324"/>
                    <a:pt x="13789" y="8150"/>
                  </a:cubicBezTo>
                  <a:lnTo>
                    <a:pt x="13789" y="6407"/>
                  </a:lnTo>
                  <a:cubicBezTo>
                    <a:pt x="13789" y="6274"/>
                    <a:pt x="13625" y="6100"/>
                    <a:pt x="13492" y="6100"/>
                  </a:cubicBezTo>
                  <a:lnTo>
                    <a:pt x="13276" y="6100"/>
                  </a:lnTo>
                  <a:lnTo>
                    <a:pt x="13276" y="5505"/>
                  </a:lnTo>
                  <a:cubicBezTo>
                    <a:pt x="13276" y="4870"/>
                    <a:pt x="12815" y="4357"/>
                    <a:pt x="12169" y="4357"/>
                  </a:cubicBezTo>
                  <a:cubicBezTo>
                    <a:pt x="12067" y="4362"/>
                    <a:pt x="11965" y="4364"/>
                    <a:pt x="11861" y="4364"/>
                  </a:cubicBezTo>
                  <a:cubicBezTo>
                    <a:pt x="11103" y="4364"/>
                    <a:pt x="10314" y="4234"/>
                    <a:pt x="9565" y="4008"/>
                  </a:cubicBezTo>
                  <a:cubicBezTo>
                    <a:pt x="9740" y="3670"/>
                    <a:pt x="9781" y="3281"/>
                    <a:pt x="9781" y="2901"/>
                  </a:cubicBezTo>
                  <a:cubicBezTo>
                    <a:pt x="9781" y="1323"/>
                    <a:pt x="8499" y="0"/>
                    <a:pt x="686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B0F0"/>
                </a:solidFill>
                <a:latin typeface="Arial"/>
                <a:cs typeface="Arial"/>
                <a:sym typeface="Arial"/>
              </a:endParaRPr>
            </a:p>
          </p:txBody>
        </p:sp>
      </p:grpSp>
      <p:sp>
        <p:nvSpPr>
          <p:cNvPr id="24" name="Google Shape;506;p46">
            <a:extLst>
              <a:ext uri="{FF2B5EF4-FFF2-40B4-BE49-F238E27FC236}">
                <a16:creationId xmlns:a16="http://schemas.microsoft.com/office/drawing/2014/main" id="{3C8D6EAF-E002-457D-B673-8F2D2F16F910}"/>
              </a:ext>
            </a:extLst>
          </p:cNvPr>
          <p:cNvSpPr txBox="1">
            <a:spLocks/>
          </p:cNvSpPr>
          <p:nvPr/>
        </p:nvSpPr>
        <p:spPr>
          <a:xfrm>
            <a:off x="1303736" y="3273992"/>
            <a:ext cx="2990000" cy="132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dk1"/>
              </a:buClr>
              <a:buSzPts val="2800"/>
              <a:buFont typeface="Hanken Grotesk"/>
              <a:buNone/>
              <a:defRPr sz="1867" b="0" i="0" u="none" strike="noStrike" cap="none">
                <a:solidFill>
                  <a:schemeClr val="dk1"/>
                </a:solidFill>
                <a:latin typeface="Hanken Grotesk"/>
                <a:ea typeface="Hanken Grotesk"/>
                <a:cs typeface="Hanken Grotesk"/>
                <a:sym typeface="Hanken Grotesk"/>
              </a:defRPr>
            </a:lvl1pPr>
            <a:lvl2pPr marL="914400" marR="0" lvl="1" indent="-228600" algn="ctr" rtl="0">
              <a:lnSpc>
                <a:spcPct val="90000"/>
              </a:lnSpc>
              <a:spcBef>
                <a:spcPts val="2400"/>
              </a:spcBef>
              <a:spcAft>
                <a:spcPts val="0"/>
              </a:spcAft>
              <a:buClr>
                <a:schemeClr val="dk1"/>
              </a:buClr>
              <a:buSzPts val="2400"/>
              <a:buFont typeface="Hanken Grotesk"/>
              <a:buNone/>
              <a:defRPr sz="1867" b="0" i="0" u="none" strike="noStrike" cap="none">
                <a:solidFill>
                  <a:schemeClr val="dk1"/>
                </a:solidFill>
                <a:latin typeface="Hanken Grotesk"/>
                <a:ea typeface="Hanken Grotesk"/>
                <a:cs typeface="Hanken Grotesk"/>
                <a:sym typeface="Hanken Grotesk"/>
              </a:defRPr>
            </a:lvl2pPr>
            <a:lvl3pPr marL="1371600" marR="0" lvl="2" indent="-228600" algn="ctr" rtl="0">
              <a:lnSpc>
                <a:spcPct val="90000"/>
              </a:lnSpc>
              <a:spcBef>
                <a:spcPts val="500"/>
              </a:spcBef>
              <a:spcAft>
                <a:spcPts val="0"/>
              </a:spcAft>
              <a:buClr>
                <a:schemeClr val="dk1"/>
              </a:buClr>
              <a:buSzPts val="2000"/>
              <a:buFont typeface="Hanken Grotesk"/>
              <a:buNone/>
              <a:defRPr sz="1867" b="0" i="0" u="none" strike="noStrike" cap="none">
                <a:solidFill>
                  <a:schemeClr val="dk1"/>
                </a:solidFill>
                <a:latin typeface="Hanken Grotesk"/>
                <a:ea typeface="Hanken Grotesk"/>
                <a:cs typeface="Hanken Grotesk"/>
                <a:sym typeface="Hanken Grotesk"/>
              </a:defRPr>
            </a:lvl3pPr>
            <a:lvl4pPr marL="1828800" marR="0" lvl="3" indent="-228600" algn="ctr" rtl="0">
              <a:lnSpc>
                <a:spcPct val="90000"/>
              </a:lnSpc>
              <a:spcBef>
                <a:spcPts val="500"/>
              </a:spcBef>
              <a:spcAft>
                <a:spcPts val="0"/>
              </a:spcAft>
              <a:buClr>
                <a:schemeClr val="dk1"/>
              </a:buClr>
              <a:buSzPts val="1800"/>
              <a:buFont typeface="Hanken Grotesk"/>
              <a:buNone/>
              <a:defRPr sz="1867" b="0" i="0" u="none" strike="noStrike" cap="none">
                <a:solidFill>
                  <a:schemeClr val="dk1"/>
                </a:solidFill>
                <a:latin typeface="Hanken Grotesk"/>
                <a:ea typeface="Hanken Grotesk"/>
                <a:cs typeface="Hanken Grotesk"/>
                <a:sym typeface="Hanken Grotesk"/>
              </a:defRPr>
            </a:lvl4pPr>
            <a:lvl5pPr marL="2286000" marR="0" lvl="4" indent="-228600" algn="ctr" rtl="0">
              <a:lnSpc>
                <a:spcPct val="90000"/>
              </a:lnSpc>
              <a:spcBef>
                <a:spcPts val="500"/>
              </a:spcBef>
              <a:spcAft>
                <a:spcPts val="0"/>
              </a:spcAft>
              <a:buClr>
                <a:schemeClr val="dk1"/>
              </a:buClr>
              <a:buSzPts val="1800"/>
              <a:buFont typeface="Hanken Grotesk"/>
              <a:buNone/>
              <a:defRPr sz="1867" b="0" i="0" u="none" strike="noStrike" cap="none">
                <a:solidFill>
                  <a:schemeClr val="dk1"/>
                </a:solidFill>
                <a:latin typeface="Hanken Grotesk"/>
                <a:ea typeface="Hanken Grotesk"/>
                <a:cs typeface="Hanken Grotesk"/>
                <a:sym typeface="Hanken Grotesk"/>
              </a:defRPr>
            </a:lvl5pPr>
            <a:lvl6pPr marL="2743200" marR="0" lvl="5"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6pPr>
            <a:lvl7pPr marL="3200400" marR="0" lvl="6"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7pPr>
            <a:lvl8pPr marL="3657600" marR="0" lvl="7"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8pPr>
            <a:lvl9pPr marL="4114800" marR="0" lvl="8"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9pPr>
          </a:lstStyle>
          <a:p>
            <a:pPr marL="0" indent="0"/>
            <a:r>
              <a:rPr lang="en-US" sz="2000" kern="0" dirty="0">
                <a:latin typeface="Times New Roman" panose="02020603050405020304" pitchFamily="18" charset="0"/>
                <a:cs typeface="Times New Roman" panose="02020603050405020304" pitchFamily="18" charset="0"/>
              </a:rPr>
              <a:t>Financial perspective on the dimensionality of goals</a:t>
            </a:r>
          </a:p>
        </p:txBody>
      </p:sp>
      <p:sp>
        <p:nvSpPr>
          <p:cNvPr id="25" name="Google Shape;507;p46">
            <a:extLst>
              <a:ext uri="{FF2B5EF4-FFF2-40B4-BE49-F238E27FC236}">
                <a16:creationId xmlns:a16="http://schemas.microsoft.com/office/drawing/2014/main" id="{6C98BA4B-250B-4CCD-943D-9CE7758B9A4C}"/>
              </a:ext>
            </a:extLst>
          </p:cNvPr>
          <p:cNvSpPr txBox="1">
            <a:spLocks/>
          </p:cNvSpPr>
          <p:nvPr/>
        </p:nvSpPr>
        <p:spPr>
          <a:xfrm>
            <a:off x="4600999" y="3261901"/>
            <a:ext cx="2990000" cy="132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nl-BE" sz="2000" kern="0" dirty="0">
                <a:latin typeface="Times New Roman" panose="02020603050405020304" pitchFamily="18" charset="0"/>
                <a:cs typeface="Times New Roman" panose="02020603050405020304" pitchFamily="18" charset="0"/>
              </a:rPr>
              <a:t>Team </a:t>
            </a:r>
            <a:r>
              <a:rPr lang="nl-BE" sz="2000" kern="0" dirty="0" err="1">
                <a:latin typeface="Times New Roman" panose="02020603050405020304" pitchFamily="18" charset="0"/>
                <a:cs typeface="Times New Roman" panose="02020603050405020304" pitchFamily="18" charset="0"/>
              </a:rPr>
              <a:t>influence</a:t>
            </a:r>
            <a:r>
              <a:rPr lang="nl-BE" sz="2000" kern="0" dirty="0">
                <a:latin typeface="Times New Roman" panose="02020603050405020304" pitchFamily="18" charset="0"/>
                <a:cs typeface="Times New Roman" panose="02020603050405020304" pitchFamily="18" charset="0"/>
              </a:rPr>
              <a:t> on goals</a:t>
            </a:r>
          </a:p>
        </p:txBody>
      </p:sp>
      <p:sp>
        <p:nvSpPr>
          <p:cNvPr id="26" name="Google Shape;508;p46">
            <a:extLst>
              <a:ext uri="{FF2B5EF4-FFF2-40B4-BE49-F238E27FC236}">
                <a16:creationId xmlns:a16="http://schemas.microsoft.com/office/drawing/2014/main" id="{617A70A5-3115-44F1-B8C0-FB14E853317C}"/>
              </a:ext>
            </a:extLst>
          </p:cNvPr>
          <p:cNvSpPr txBox="1">
            <a:spLocks/>
          </p:cNvSpPr>
          <p:nvPr/>
        </p:nvSpPr>
        <p:spPr>
          <a:xfrm>
            <a:off x="7898264" y="3207051"/>
            <a:ext cx="2990000" cy="132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000" kern="0" dirty="0">
                <a:latin typeface="Times New Roman" panose="02020603050405020304" pitchFamily="18" charset="0"/>
                <a:cs typeface="Times New Roman" panose="02020603050405020304" pitchFamily="18" charset="0"/>
              </a:rPr>
              <a:t>Development of the most optimal financing mix</a:t>
            </a:r>
          </a:p>
        </p:txBody>
      </p:sp>
      <p:sp>
        <p:nvSpPr>
          <p:cNvPr id="27" name="Google Shape;510;p46">
            <a:extLst>
              <a:ext uri="{FF2B5EF4-FFF2-40B4-BE49-F238E27FC236}">
                <a16:creationId xmlns:a16="http://schemas.microsoft.com/office/drawing/2014/main" id="{F299F65E-AA67-4DBE-A1E8-62F79C36E2D9}"/>
              </a:ext>
            </a:extLst>
          </p:cNvPr>
          <p:cNvSpPr txBox="1">
            <a:spLocks/>
          </p:cNvSpPr>
          <p:nvPr/>
        </p:nvSpPr>
        <p:spPr>
          <a:xfrm>
            <a:off x="4682643" y="2216137"/>
            <a:ext cx="2990000" cy="111556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b="1" kern="0" dirty="0">
                <a:highlight>
                  <a:srgbClr val="C0C0C0"/>
                </a:highlight>
                <a:latin typeface="Times New Roman" panose="02020603050405020304" pitchFamily="18" charset="0"/>
                <a:cs typeface="Times New Roman" panose="02020603050405020304" pitchFamily="18" charset="0"/>
              </a:rPr>
              <a:t>Separation in family business goals</a:t>
            </a:r>
          </a:p>
        </p:txBody>
      </p:sp>
      <p:sp>
        <p:nvSpPr>
          <p:cNvPr id="28" name="Google Shape;511;p46">
            <a:extLst>
              <a:ext uri="{FF2B5EF4-FFF2-40B4-BE49-F238E27FC236}">
                <a16:creationId xmlns:a16="http://schemas.microsoft.com/office/drawing/2014/main" id="{4D17ABC5-062F-4493-96C8-795A726164DD}"/>
              </a:ext>
            </a:extLst>
          </p:cNvPr>
          <p:cNvSpPr txBox="1">
            <a:spLocks/>
          </p:cNvSpPr>
          <p:nvPr/>
        </p:nvSpPr>
        <p:spPr>
          <a:xfrm>
            <a:off x="7660401" y="2301854"/>
            <a:ext cx="3500964" cy="1004532"/>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nl-BE" sz="2400" b="1" kern="0" dirty="0" err="1">
                <a:latin typeface="Times New Roman" panose="02020603050405020304" pitchFamily="18" charset="0"/>
                <a:cs typeface="Times New Roman" panose="02020603050405020304" pitchFamily="18" charset="0"/>
              </a:rPr>
              <a:t>Practice</a:t>
            </a:r>
            <a:r>
              <a:rPr lang="nl-BE" sz="2400" b="1" kern="0" dirty="0">
                <a:latin typeface="Times New Roman" panose="02020603050405020304" pitchFamily="18" charset="0"/>
                <a:cs typeface="Times New Roman" panose="02020603050405020304" pitchFamily="18" charset="0"/>
              </a:rPr>
              <a:t>: </a:t>
            </a:r>
            <a:r>
              <a:rPr lang="nl-BE" sz="2400" b="1" kern="0" dirty="0" err="1">
                <a:latin typeface="Times New Roman" panose="02020603050405020304" pitchFamily="18" charset="0"/>
                <a:cs typeface="Times New Roman" panose="02020603050405020304" pitchFamily="18" charset="0"/>
              </a:rPr>
              <a:t>optimal</a:t>
            </a:r>
            <a:r>
              <a:rPr lang="nl-BE" sz="2400" b="1" kern="0" dirty="0">
                <a:latin typeface="Times New Roman" panose="02020603050405020304" pitchFamily="18" charset="0"/>
                <a:cs typeface="Times New Roman" panose="02020603050405020304" pitchFamily="18" charset="0"/>
              </a:rPr>
              <a:t> </a:t>
            </a:r>
            <a:r>
              <a:rPr lang="nl-BE" sz="2400" b="1" kern="0" dirty="0" err="1">
                <a:latin typeface="Times New Roman" panose="02020603050405020304" pitchFamily="18" charset="0"/>
                <a:cs typeface="Times New Roman" panose="02020603050405020304" pitchFamily="18" charset="0"/>
              </a:rPr>
              <a:t>financing</a:t>
            </a:r>
            <a:r>
              <a:rPr lang="nl-BE" sz="2400" b="1" kern="0" dirty="0">
                <a:latin typeface="Times New Roman" panose="02020603050405020304" pitchFamily="18" charset="0"/>
                <a:cs typeface="Times New Roman" panose="02020603050405020304" pitchFamily="18" charset="0"/>
              </a:rPr>
              <a:t> mix</a:t>
            </a:r>
          </a:p>
        </p:txBody>
      </p:sp>
      <p:grpSp>
        <p:nvGrpSpPr>
          <p:cNvPr id="29" name="Google Shape;520;p46">
            <a:extLst>
              <a:ext uri="{FF2B5EF4-FFF2-40B4-BE49-F238E27FC236}">
                <a16:creationId xmlns:a16="http://schemas.microsoft.com/office/drawing/2014/main" id="{5CA0B415-E88E-42E6-BC85-0A560BA8381C}"/>
              </a:ext>
            </a:extLst>
          </p:cNvPr>
          <p:cNvGrpSpPr/>
          <p:nvPr/>
        </p:nvGrpSpPr>
        <p:grpSpPr>
          <a:xfrm>
            <a:off x="2565204" y="1664902"/>
            <a:ext cx="460000" cy="458633"/>
            <a:chOff x="1799738" y="3074500"/>
            <a:chExt cx="345000" cy="343975"/>
          </a:xfrm>
          <a:solidFill>
            <a:srgbClr val="00B0F0"/>
          </a:solidFill>
        </p:grpSpPr>
        <p:sp>
          <p:nvSpPr>
            <p:cNvPr id="30" name="Google Shape;521;p46">
              <a:extLst>
                <a:ext uri="{FF2B5EF4-FFF2-40B4-BE49-F238E27FC236}">
                  <a16:creationId xmlns:a16="http://schemas.microsoft.com/office/drawing/2014/main" id="{84A205EB-585D-415D-99DD-8CA983C4CEDA}"/>
                </a:ext>
              </a:extLst>
            </p:cNvPr>
            <p:cNvSpPr/>
            <p:nvPr/>
          </p:nvSpPr>
          <p:spPr>
            <a:xfrm>
              <a:off x="1799738" y="3272100"/>
              <a:ext cx="345000" cy="146375"/>
            </a:xfrm>
            <a:custGeom>
              <a:avLst/>
              <a:gdLst/>
              <a:ahLst/>
              <a:cxnLst/>
              <a:rect l="l" t="t" r="r" b="b"/>
              <a:pathLst>
                <a:path w="13800" h="5855" extrusionOk="0">
                  <a:moveTo>
                    <a:pt x="5424" y="595"/>
                  </a:moveTo>
                  <a:cubicBezTo>
                    <a:pt x="6070" y="595"/>
                    <a:pt x="6582" y="1149"/>
                    <a:pt x="6582" y="1795"/>
                  </a:cubicBezTo>
                  <a:lnTo>
                    <a:pt x="6582" y="2779"/>
                  </a:lnTo>
                  <a:cubicBezTo>
                    <a:pt x="6193" y="2523"/>
                    <a:pt x="5772" y="2389"/>
                    <a:pt x="5301" y="2389"/>
                  </a:cubicBezTo>
                  <a:lnTo>
                    <a:pt x="1067" y="2389"/>
                  </a:lnTo>
                  <a:lnTo>
                    <a:pt x="1067" y="1795"/>
                  </a:lnTo>
                  <a:cubicBezTo>
                    <a:pt x="1067" y="1497"/>
                    <a:pt x="1282" y="1241"/>
                    <a:pt x="1579" y="1241"/>
                  </a:cubicBezTo>
                  <a:cubicBezTo>
                    <a:pt x="2656" y="1241"/>
                    <a:pt x="3763" y="1067"/>
                    <a:pt x="4788" y="729"/>
                  </a:cubicBezTo>
                  <a:lnTo>
                    <a:pt x="4870" y="729"/>
                  </a:lnTo>
                  <a:cubicBezTo>
                    <a:pt x="5085" y="636"/>
                    <a:pt x="5219" y="595"/>
                    <a:pt x="5424" y="595"/>
                  </a:cubicBezTo>
                  <a:close/>
                  <a:moveTo>
                    <a:pt x="8417" y="595"/>
                  </a:moveTo>
                  <a:cubicBezTo>
                    <a:pt x="8591" y="595"/>
                    <a:pt x="8714" y="636"/>
                    <a:pt x="8930" y="729"/>
                  </a:cubicBezTo>
                  <a:lnTo>
                    <a:pt x="9012" y="729"/>
                  </a:lnTo>
                  <a:cubicBezTo>
                    <a:pt x="10037" y="1067"/>
                    <a:pt x="11113" y="1241"/>
                    <a:pt x="12220" y="1241"/>
                  </a:cubicBezTo>
                  <a:cubicBezTo>
                    <a:pt x="12518" y="1241"/>
                    <a:pt x="12733" y="1497"/>
                    <a:pt x="12733" y="1579"/>
                  </a:cubicBezTo>
                  <a:lnTo>
                    <a:pt x="12733" y="2389"/>
                  </a:lnTo>
                  <a:lnTo>
                    <a:pt x="8458" y="2389"/>
                  </a:lnTo>
                  <a:cubicBezTo>
                    <a:pt x="8038" y="2389"/>
                    <a:pt x="7566" y="2523"/>
                    <a:pt x="7177" y="2779"/>
                  </a:cubicBezTo>
                  <a:lnTo>
                    <a:pt x="7177" y="1795"/>
                  </a:lnTo>
                  <a:cubicBezTo>
                    <a:pt x="7177" y="1149"/>
                    <a:pt x="7730" y="595"/>
                    <a:pt x="8417" y="595"/>
                  </a:cubicBezTo>
                  <a:close/>
                  <a:moveTo>
                    <a:pt x="13205" y="2984"/>
                  </a:moveTo>
                  <a:lnTo>
                    <a:pt x="13205" y="4142"/>
                  </a:lnTo>
                  <a:lnTo>
                    <a:pt x="8243" y="4142"/>
                  </a:lnTo>
                  <a:cubicBezTo>
                    <a:pt x="7946" y="4142"/>
                    <a:pt x="7689" y="4358"/>
                    <a:pt x="7648" y="4655"/>
                  </a:cubicBezTo>
                  <a:cubicBezTo>
                    <a:pt x="7566" y="4993"/>
                    <a:pt x="7269" y="5290"/>
                    <a:pt x="6879" y="5290"/>
                  </a:cubicBezTo>
                  <a:cubicBezTo>
                    <a:pt x="6541" y="5290"/>
                    <a:pt x="6193" y="4993"/>
                    <a:pt x="6152" y="4655"/>
                  </a:cubicBezTo>
                  <a:cubicBezTo>
                    <a:pt x="6070" y="4358"/>
                    <a:pt x="5813" y="4142"/>
                    <a:pt x="5516" y="4142"/>
                  </a:cubicBezTo>
                  <a:lnTo>
                    <a:pt x="605" y="4142"/>
                  </a:lnTo>
                  <a:lnTo>
                    <a:pt x="605" y="2984"/>
                  </a:lnTo>
                  <a:lnTo>
                    <a:pt x="5301" y="2984"/>
                  </a:lnTo>
                  <a:cubicBezTo>
                    <a:pt x="5813" y="2984"/>
                    <a:pt x="6326" y="3199"/>
                    <a:pt x="6664" y="3548"/>
                  </a:cubicBezTo>
                  <a:cubicBezTo>
                    <a:pt x="6731" y="3609"/>
                    <a:pt x="6818" y="3640"/>
                    <a:pt x="6899" y="3640"/>
                  </a:cubicBezTo>
                  <a:cubicBezTo>
                    <a:pt x="6979" y="3640"/>
                    <a:pt x="7054" y="3609"/>
                    <a:pt x="7095" y="3548"/>
                  </a:cubicBezTo>
                  <a:cubicBezTo>
                    <a:pt x="7474" y="3199"/>
                    <a:pt x="7987" y="2984"/>
                    <a:pt x="8499" y="2984"/>
                  </a:cubicBezTo>
                  <a:close/>
                  <a:moveTo>
                    <a:pt x="5383" y="1"/>
                  </a:moveTo>
                  <a:cubicBezTo>
                    <a:pt x="5085" y="1"/>
                    <a:pt x="4870" y="83"/>
                    <a:pt x="4655" y="124"/>
                  </a:cubicBezTo>
                  <a:cubicBezTo>
                    <a:pt x="4614" y="165"/>
                    <a:pt x="4614" y="165"/>
                    <a:pt x="4573" y="165"/>
                  </a:cubicBezTo>
                  <a:cubicBezTo>
                    <a:pt x="3589" y="513"/>
                    <a:pt x="2605" y="636"/>
                    <a:pt x="1579" y="636"/>
                  </a:cubicBezTo>
                  <a:cubicBezTo>
                    <a:pt x="985" y="636"/>
                    <a:pt x="472" y="1149"/>
                    <a:pt x="472" y="1795"/>
                  </a:cubicBezTo>
                  <a:lnTo>
                    <a:pt x="472" y="2389"/>
                  </a:lnTo>
                  <a:lnTo>
                    <a:pt x="298" y="2389"/>
                  </a:lnTo>
                  <a:cubicBezTo>
                    <a:pt x="134" y="2389"/>
                    <a:pt x="1" y="2564"/>
                    <a:pt x="1" y="2687"/>
                  </a:cubicBezTo>
                  <a:lnTo>
                    <a:pt x="1" y="4440"/>
                  </a:lnTo>
                  <a:cubicBezTo>
                    <a:pt x="1" y="4614"/>
                    <a:pt x="134" y="4737"/>
                    <a:pt x="298" y="4737"/>
                  </a:cubicBezTo>
                  <a:lnTo>
                    <a:pt x="5516" y="4737"/>
                  </a:lnTo>
                  <a:cubicBezTo>
                    <a:pt x="5557" y="4737"/>
                    <a:pt x="5557" y="4737"/>
                    <a:pt x="5557" y="4778"/>
                  </a:cubicBezTo>
                  <a:cubicBezTo>
                    <a:pt x="5680" y="5424"/>
                    <a:pt x="6244" y="5854"/>
                    <a:pt x="6879" y="5854"/>
                  </a:cubicBezTo>
                  <a:cubicBezTo>
                    <a:pt x="7566" y="5854"/>
                    <a:pt x="8120" y="5424"/>
                    <a:pt x="8243" y="4778"/>
                  </a:cubicBezTo>
                  <a:lnTo>
                    <a:pt x="8243" y="4737"/>
                  </a:lnTo>
                  <a:lnTo>
                    <a:pt x="13502" y="4737"/>
                  </a:lnTo>
                  <a:cubicBezTo>
                    <a:pt x="13625" y="4737"/>
                    <a:pt x="13799" y="4614"/>
                    <a:pt x="13799" y="4440"/>
                  </a:cubicBezTo>
                  <a:lnTo>
                    <a:pt x="13799" y="2687"/>
                  </a:lnTo>
                  <a:cubicBezTo>
                    <a:pt x="13799" y="2564"/>
                    <a:pt x="13625" y="2389"/>
                    <a:pt x="13502" y="2389"/>
                  </a:cubicBezTo>
                  <a:lnTo>
                    <a:pt x="13287" y="2389"/>
                  </a:lnTo>
                  <a:lnTo>
                    <a:pt x="13287" y="1579"/>
                  </a:lnTo>
                  <a:cubicBezTo>
                    <a:pt x="13287" y="1364"/>
                    <a:pt x="13205" y="1190"/>
                    <a:pt x="13030" y="1026"/>
                  </a:cubicBezTo>
                  <a:cubicBezTo>
                    <a:pt x="12815" y="811"/>
                    <a:pt x="12477" y="636"/>
                    <a:pt x="12179" y="636"/>
                  </a:cubicBezTo>
                  <a:cubicBezTo>
                    <a:pt x="11154" y="636"/>
                    <a:pt x="10170" y="513"/>
                    <a:pt x="9186" y="165"/>
                  </a:cubicBezTo>
                  <a:cubicBezTo>
                    <a:pt x="9145" y="165"/>
                    <a:pt x="9145" y="165"/>
                    <a:pt x="9104" y="124"/>
                  </a:cubicBezTo>
                  <a:cubicBezTo>
                    <a:pt x="8889" y="83"/>
                    <a:pt x="8673" y="1"/>
                    <a:pt x="8376" y="1"/>
                  </a:cubicBezTo>
                  <a:cubicBezTo>
                    <a:pt x="7782" y="1"/>
                    <a:pt x="7218" y="339"/>
                    <a:pt x="6879" y="811"/>
                  </a:cubicBezTo>
                  <a:cubicBezTo>
                    <a:pt x="6582" y="339"/>
                    <a:pt x="6028" y="1"/>
                    <a:pt x="538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522;p46">
              <a:extLst>
                <a:ext uri="{FF2B5EF4-FFF2-40B4-BE49-F238E27FC236}">
                  <a16:creationId xmlns:a16="http://schemas.microsoft.com/office/drawing/2014/main" id="{394AD3DD-9843-41E5-B1C5-FC763870C19D}"/>
                </a:ext>
              </a:extLst>
            </p:cNvPr>
            <p:cNvSpPr/>
            <p:nvPr/>
          </p:nvSpPr>
          <p:spPr>
            <a:xfrm>
              <a:off x="2062438" y="3124750"/>
              <a:ext cx="37450" cy="14875"/>
            </a:xfrm>
            <a:custGeom>
              <a:avLst/>
              <a:gdLst/>
              <a:ahLst/>
              <a:cxnLst/>
              <a:rect l="l" t="t" r="r" b="b"/>
              <a:pathLst>
                <a:path w="1498" h="595" extrusionOk="0">
                  <a:moveTo>
                    <a:pt x="349" y="0"/>
                  </a:moveTo>
                  <a:cubicBezTo>
                    <a:pt x="134" y="0"/>
                    <a:pt x="0" y="164"/>
                    <a:pt x="41" y="338"/>
                  </a:cubicBezTo>
                  <a:cubicBezTo>
                    <a:pt x="41" y="472"/>
                    <a:pt x="175" y="595"/>
                    <a:pt x="349" y="595"/>
                  </a:cubicBezTo>
                  <a:lnTo>
                    <a:pt x="1200" y="595"/>
                  </a:lnTo>
                  <a:cubicBezTo>
                    <a:pt x="1374" y="595"/>
                    <a:pt x="1497" y="420"/>
                    <a:pt x="1497" y="256"/>
                  </a:cubicBezTo>
                  <a:cubicBezTo>
                    <a:pt x="1497" y="123"/>
                    <a:pt x="1323" y="0"/>
                    <a:pt x="120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523;p46">
              <a:extLst>
                <a:ext uri="{FF2B5EF4-FFF2-40B4-BE49-F238E27FC236}">
                  <a16:creationId xmlns:a16="http://schemas.microsoft.com/office/drawing/2014/main" id="{3D277B5B-33A5-42F6-A541-BA8D2F3F47CA}"/>
                </a:ext>
              </a:extLst>
            </p:cNvPr>
            <p:cNvSpPr/>
            <p:nvPr/>
          </p:nvSpPr>
          <p:spPr>
            <a:xfrm>
              <a:off x="2050638" y="3074725"/>
              <a:ext cx="39750" cy="26450"/>
            </a:xfrm>
            <a:custGeom>
              <a:avLst/>
              <a:gdLst/>
              <a:ahLst/>
              <a:cxnLst/>
              <a:rect l="l" t="t" r="r" b="b"/>
              <a:pathLst>
                <a:path w="1590" h="1058" extrusionOk="0">
                  <a:moveTo>
                    <a:pt x="1229" y="0"/>
                  </a:moveTo>
                  <a:cubicBezTo>
                    <a:pt x="1190" y="0"/>
                    <a:pt x="1152" y="10"/>
                    <a:pt x="1118" y="33"/>
                  </a:cubicBezTo>
                  <a:lnTo>
                    <a:pt x="216" y="504"/>
                  </a:lnTo>
                  <a:cubicBezTo>
                    <a:pt x="93" y="586"/>
                    <a:pt x="1" y="761"/>
                    <a:pt x="93" y="884"/>
                  </a:cubicBezTo>
                  <a:cubicBezTo>
                    <a:pt x="134" y="1017"/>
                    <a:pt x="257" y="1058"/>
                    <a:pt x="349" y="1058"/>
                  </a:cubicBezTo>
                  <a:cubicBezTo>
                    <a:pt x="390" y="1058"/>
                    <a:pt x="431" y="1058"/>
                    <a:pt x="513" y="1017"/>
                  </a:cubicBezTo>
                  <a:lnTo>
                    <a:pt x="1375" y="545"/>
                  </a:lnTo>
                  <a:cubicBezTo>
                    <a:pt x="1498" y="504"/>
                    <a:pt x="1590" y="289"/>
                    <a:pt x="1498" y="166"/>
                  </a:cubicBezTo>
                  <a:cubicBezTo>
                    <a:pt x="1438" y="70"/>
                    <a:pt x="1331" y="0"/>
                    <a:pt x="122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524;p46">
              <a:extLst>
                <a:ext uri="{FF2B5EF4-FFF2-40B4-BE49-F238E27FC236}">
                  <a16:creationId xmlns:a16="http://schemas.microsoft.com/office/drawing/2014/main" id="{33C9D412-2DBA-4AF1-9AFF-F963821FAC0C}"/>
                </a:ext>
              </a:extLst>
            </p:cNvPr>
            <p:cNvSpPr/>
            <p:nvPr/>
          </p:nvSpPr>
          <p:spPr>
            <a:xfrm>
              <a:off x="2050638" y="3163175"/>
              <a:ext cx="39750" cy="25650"/>
            </a:xfrm>
            <a:custGeom>
              <a:avLst/>
              <a:gdLst/>
              <a:ahLst/>
              <a:cxnLst/>
              <a:rect l="l" t="t" r="r" b="b"/>
              <a:pathLst>
                <a:path w="1590" h="1026" extrusionOk="0">
                  <a:moveTo>
                    <a:pt x="338" y="1"/>
                  </a:moveTo>
                  <a:cubicBezTo>
                    <a:pt x="243" y="1"/>
                    <a:pt x="148" y="55"/>
                    <a:pt x="93" y="165"/>
                  </a:cubicBezTo>
                  <a:cubicBezTo>
                    <a:pt x="1" y="298"/>
                    <a:pt x="93" y="472"/>
                    <a:pt x="216" y="554"/>
                  </a:cubicBezTo>
                  <a:lnTo>
                    <a:pt x="1118" y="985"/>
                  </a:lnTo>
                  <a:cubicBezTo>
                    <a:pt x="1159" y="1026"/>
                    <a:pt x="1200" y="1026"/>
                    <a:pt x="1241" y="1026"/>
                  </a:cubicBezTo>
                  <a:cubicBezTo>
                    <a:pt x="1334" y="1026"/>
                    <a:pt x="1457" y="985"/>
                    <a:pt x="1498" y="852"/>
                  </a:cubicBezTo>
                  <a:cubicBezTo>
                    <a:pt x="1590" y="729"/>
                    <a:pt x="1498" y="554"/>
                    <a:pt x="1375" y="472"/>
                  </a:cubicBezTo>
                  <a:lnTo>
                    <a:pt x="472" y="42"/>
                  </a:lnTo>
                  <a:cubicBezTo>
                    <a:pt x="431" y="14"/>
                    <a:pt x="385" y="1"/>
                    <a:pt x="33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525;p46">
              <a:extLst>
                <a:ext uri="{FF2B5EF4-FFF2-40B4-BE49-F238E27FC236}">
                  <a16:creationId xmlns:a16="http://schemas.microsoft.com/office/drawing/2014/main" id="{511DCFCF-CAEB-45C1-8CFE-AE25ABE2ADD0}"/>
                </a:ext>
              </a:extLst>
            </p:cNvPr>
            <p:cNvSpPr/>
            <p:nvPr/>
          </p:nvSpPr>
          <p:spPr>
            <a:xfrm>
              <a:off x="1843563" y="3124750"/>
              <a:ext cx="37450" cy="14875"/>
            </a:xfrm>
            <a:custGeom>
              <a:avLst/>
              <a:gdLst/>
              <a:ahLst/>
              <a:cxnLst/>
              <a:rect l="l" t="t" r="r" b="b"/>
              <a:pathLst>
                <a:path w="1498" h="595" extrusionOk="0">
                  <a:moveTo>
                    <a:pt x="339" y="0"/>
                  </a:moveTo>
                  <a:cubicBezTo>
                    <a:pt x="134" y="0"/>
                    <a:pt x="1" y="164"/>
                    <a:pt x="42" y="338"/>
                  </a:cubicBezTo>
                  <a:cubicBezTo>
                    <a:pt x="42" y="472"/>
                    <a:pt x="175" y="595"/>
                    <a:pt x="339" y="595"/>
                  </a:cubicBezTo>
                  <a:lnTo>
                    <a:pt x="1200" y="595"/>
                  </a:lnTo>
                  <a:cubicBezTo>
                    <a:pt x="1364" y="595"/>
                    <a:pt x="1497" y="420"/>
                    <a:pt x="1497" y="256"/>
                  </a:cubicBezTo>
                  <a:cubicBezTo>
                    <a:pt x="1497" y="123"/>
                    <a:pt x="1364" y="0"/>
                    <a:pt x="120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526;p46">
              <a:extLst>
                <a:ext uri="{FF2B5EF4-FFF2-40B4-BE49-F238E27FC236}">
                  <a16:creationId xmlns:a16="http://schemas.microsoft.com/office/drawing/2014/main" id="{6DB00CAD-6A82-4178-969C-DCD2D855F22B}"/>
                </a:ext>
              </a:extLst>
            </p:cNvPr>
            <p:cNvSpPr/>
            <p:nvPr/>
          </p:nvSpPr>
          <p:spPr>
            <a:xfrm>
              <a:off x="1854338" y="3074725"/>
              <a:ext cx="38450" cy="26450"/>
            </a:xfrm>
            <a:custGeom>
              <a:avLst/>
              <a:gdLst/>
              <a:ahLst/>
              <a:cxnLst/>
              <a:rect l="l" t="t" r="r" b="b"/>
              <a:pathLst>
                <a:path w="1538" h="1058" extrusionOk="0">
                  <a:moveTo>
                    <a:pt x="355" y="0"/>
                  </a:moveTo>
                  <a:cubicBezTo>
                    <a:pt x="249" y="0"/>
                    <a:pt x="142" y="70"/>
                    <a:pt x="82" y="166"/>
                  </a:cubicBezTo>
                  <a:cubicBezTo>
                    <a:pt x="0" y="289"/>
                    <a:pt x="41" y="504"/>
                    <a:pt x="215" y="545"/>
                  </a:cubicBezTo>
                  <a:lnTo>
                    <a:pt x="1066" y="1017"/>
                  </a:lnTo>
                  <a:cubicBezTo>
                    <a:pt x="1107" y="1058"/>
                    <a:pt x="1148" y="1058"/>
                    <a:pt x="1189" y="1058"/>
                  </a:cubicBezTo>
                  <a:cubicBezTo>
                    <a:pt x="1323" y="1058"/>
                    <a:pt x="1405" y="1017"/>
                    <a:pt x="1497" y="884"/>
                  </a:cubicBezTo>
                  <a:cubicBezTo>
                    <a:pt x="1538" y="761"/>
                    <a:pt x="1497" y="586"/>
                    <a:pt x="1364" y="504"/>
                  </a:cubicBezTo>
                  <a:lnTo>
                    <a:pt x="472" y="33"/>
                  </a:lnTo>
                  <a:cubicBezTo>
                    <a:pt x="435" y="10"/>
                    <a:pt x="395" y="0"/>
                    <a:pt x="355"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527;p46">
              <a:extLst>
                <a:ext uri="{FF2B5EF4-FFF2-40B4-BE49-F238E27FC236}">
                  <a16:creationId xmlns:a16="http://schemas.microsoft.com/office/drawing/2014/main" id="{9EBED96D-4C20-4A99-81A6-4C9306382108}"/>
                </a:ext>
              </a:extLst>
            </p:cNvPr>
            <p:cNvSpPr/>
            <p:nvPr/>
          </p:nvSpPr>
          <p:spPr>
            <a:xfrm>
              <a:off x="1854338" y="3163175"/>
              <a:ext cx="38450" cy="25650"/>
            </a:xfrm>
            <a:custGeom>
              <a:avLst/>
              <a:gdLst/>
              <a:ahLst/>
              <a:cxnLst/>
              <a:rect l="l" t="t" r="r" b="b"/>
              <a:pathLst>
                <a:path w="1538" h="1026" extrusionOk="0">
                  <a:moveTo>
                    <a:pt x="1235" y="1"/>
                  </a:moveTo>
                  <a:cubicBezTo>
                    <a:pt x="1181" y="1"/>
                    <a:pt x="1124" y="14"/>
                    <a:pt x="1066" y="42"/>
                  </a:cubicBezTo>
                  <a:lnTo>
                    <a:pt x="215" y="472"/>
                  </a:lnTo>
                  <a:cubicBezTo>
                    <a:pt x="41" y="554"/>
                    <a:pt x="0" y="729"/>
                    <a:pt x="82" y="852"/>
                  </a:cubicBezTo>
                  <a:cubicBezTo>
                    <a:pt x="123" y="985"/>
                    <a:pt x="215" y="1026"/>
                    <a:pt x="338" y="1026"/>
                  </a:cubicBezTo>
                  <a:cubicBezTo>
                    <a:pt x="379" y="1026"/>
                    <a:pt x="421" y="1026"/>
                    <a:pt x="472" y="985"/>
                  </a:cubicBezTo>
                  <a:lnTo>
                    <a:pt x="1364" y="554"/>
                  </a:lnTo>
                  <a:cubicBezTo>
                    <a:pt x="1497" y="472"/>
                    <a:pt x="1538" y="298"/>
                    <a:pt x="1497" y="165"/>
                  </a:cubicBezTo>
                  <a:cubicBezTo>
                    <a:pt x="1435" y="55"/>
                    <a:pt x="1342" y="1"/>
                    <a:pt x="1235"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528;p46">
              <a:extLst>
                <a:ext uri="{FF2B5EF4-FFF2-40B4-BE49-F238E27FC236}">
                  <a16:creationId xmlns:a16="http://schemas.microsoft.com/office/drawing/2014/main" id="{3906D606-2929-43F9-B56D-A613BFC8CF72}"/>
                </a:ext>
              </a:extLst>
            </p:cNvPr>
            <p:cNvSpPr/>
            <p:nvPr/>
          </p:nvSpPr>
          <p:spPr>
            <a:xfrm>
              <a:off x="1916088" y="3074500"/>
              <a:ext cx="113300" cy="174100"/>
            </a:xfrm>
            <a:custGeom>
              <a:avLst/>
              <a:gdLst/>
              <a:ahLst/>
              <a:cxnLst/>
              <a:rect l="l" t="t" r="r" b="b"/>
              <a:pathLst>
                <a:path w="4532" h="6964" extrusionOk="0">
                  <a:moveTo>
                    <a:pt x="2225" y="595"/>
                  </a:moveTo>
                  <a:cubicBezTo>
                    <a:pt x="3169" y="595"/>
                    <a:pt x="3937" y="1364"/>
                    <a:pt x="3937" y="2307"/>
                  </a:cubicBezTo>
                  <a:cubicBezTo>
                    <a:pt x="3937" y="2687"/>
                    <a:pt x="3804" y="3035"/>
                    <a:pt x="3548" y="3333"/>
                  </a:cubicBezTo>
                  <a:cubicBezTo>
                    <a:pt x="3210" y="3763"/>
                    <a:pt x="2994" y="4276"/>
                    <a:pt x="2871" y="4870"/>
                  </a:cubicBezTo>
                  <a:lnTo>
                    <a:pt x="1631" y="4870"/>
                  </a:lnTo>
                  <a:cubicBezTo>
                    <a:pt x="1498" y="4317"/>
                    <a:pt x="1282" y="3804"/>
                    <a:pt x="903" y="3333"/>
                  </a:cubicBezTo>
                  <a:cubicBezTo>
                    <a:pt x="688" y="3035"/>
                    <a:pt x="565" y="2687"/>
                    <a:pt x="565" y="2307"/>
                  </a:cubicBezTo>
                  <a:cubicBezTo>
                    <a:pt x="565" y="1364"/>
                    <a:pt x="1333" y="595"/>
                    <a:pt x="2225" y="595"/>
                  </a:cubicBezTo>
                  <a:close/>
                  <a:moveTo>
                    <a:pt x="2820" y="5424"/>
                  </a:moveTo>
                  <a:lnTo>
                    <a:pt x="2820" y="5813"/>
                  </a:lnTo>
                  <a:cubicBezTo>
                    <a:pt x="2820" y="6111"/>
                    <a:pt x="2564" y="6367"/>
                    <a:pt x="2266" y="6367"/>
                  </a:cubicBezTo>
                  <a:cubicBezTo>
                    <a:pt x="1928" y="6367"/>
                    <a:pt x="1672" y="6111"/>
                    <a:pt x="1672" y="5813"/>
                  </a:cubicBezTo>
                  <a:lnTo>
                    <a:pt x="1672" y="5424"/>
                  </a:lnTo>
                  <a:close/>
                  <a:moveTo>
                    <a:pt x="2225" y="1"/>
                  </a:moveTo>
                  <a:cubicBezTo>
                    <a:pt x="1631" y="1"/>
                    <a:pt x="1077" y="257"/>
                    <a:pt x="647" y="688"/>
                  </a:cubicBezTo>
                  <a:cubicBezTo>
                    <a:pt x="216" y="1108"/>
                    <a:pt x="1" y="1713"/>
                    <a:pt x="1" y="2307"/>
                  </a:cubicBezTo>
                  <a:cubicBezTo>
                    <a:pt x="1" y="2820"/>
                    <a:pt x="134" y="3292"/>
                    <a:pt x="472" y="3671"/>
                  </a:cubicBezTo>
                  <a:cubicBezTo>
                    <a:pt x="770" y="4101"/>
                    <a:pt x="985" y="4614"/>
                    <a:pt x="1077" y="5086"/>
                  </a:cubicBezTo>
                  <a:lnTo>
                    <a:pt x="1077" y="5168"/>
                  </a:lnTo>
                  <a:lnTo>
                    <a:pt x="1077" y="5762"/>
                  </a:lnTo>
                  <a:cubicBezTo>
                    <a:pt x="1077" y="6425"/>
                    <a:pt x="1593" y="6964"/>
                    <a:pt x="2237" y="6964"/>
                  </a:cubicBezTo>
                  <a:cubicBezTo>
                    <a:pt x="2260" y="6964"/>
                    <a:pt x="2284" y="6963"/>
                    <a:pt x="2307" y="6962"/>
                  </a:cubicBezTo>
                  <a:cubicBezTo>
                    <a:pt x="2953" y="6921"/>
                    <a:pt x="3425" y="6408"/>
                    <a:pt x="3425" y="5813"/>
                  </a:cubicBezTo>
                  <a:lnTo>
                    <a:pt x="3425" y="5168"/>
                  </a:lnTo>
                  <a:lnTo>
                    <a:pt x="3425" y="5127"/>
                  </a:lnTo>
                  <a:cubicBezTo>
                    <a:pt x="3507" y="4614"/>
                    <a:pt x="3722" y="4101"/>
                    <a:pt x="4019" y="3712"/>
                  </a:cubicBezTo>
                  <a:cubicBezTo>
                    <a:pt x="4358" y="3292"/>
                    <a:pt x="4532" y="2820"/>
                    <a:pt x="4532" y="2307"/>
                  </a:cubicBezTo>
                  <a:cubicBezTo>
                    <a:pt x="4532" y="1713"/>
                    <a:pt x="4276" y="1108"/>
                    <a:pt x="3845" y="688"/>
                  </a:cubicBezTo>
                  <a:cubicBezTo>
                    <a:pt x="3425" y="257"/>
                    <a:pt x="2871" y="1"/>
                    <a:pt x="226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38" name="Google Shape;536;p46">
            <a:extLst>
              <a:ext uri="{FF2B5EF4-FFF2-40B4-BE49-F238E27FC236}">
                <a16:creationId xmlns:a16="http://schemas.microsoft.com/office/drawing/2014/main" id="{7B777139-0524-4161-BA5D-76871B5D348C}"/>
              </a:ext>
            </a:extLst>
          </p:cNvPr>
          <p:cNvCxnSpPr/>
          <p:nvPr/>
        </p:nvCxnSpPr>
        <p:spPr>
          <a:xfrm>
            <a:off x="9393267" y="4678700"/>
            <a:ext cx="0" cy="2259200"/>
          </a:xfrm>
          <a:prstGeom prst="straightConnector1">
            <a:avLst/>
          </a:prstGeom>
          <a:noFill/>
          <a:ln w="19050" cap="flat" cmpd="sng">
            <a:solidFill>
              <a:schemeClr val="dk1"/>
            </a:solidFill>
            <a:prstDash val="solid"/>
            <a:round/>
            <a:headEnd type="none" w="med" len="med"/>
            <a:tailEnd type="none" w="med" len="med"/>
          </a:ln>
        </p:spPr>
      </p:cxnSp>
      <p:cxnSp>
        <p:nvCxnSpPr>
          <p:cNvPr id="39" name="Google Shape;537;p46">
            <a:extLst>
              <a:ext uri="{FF2B5EF4-FFF2-40B4-BE49-F238E27FC236}">
                <a16:creationId xmlns:a16="http://schemas.microsoft.com/office/drawing/2014/main" id="{FE06E8A8-B17E-42FE-8D73-B9F65C0E607D}"/>
              </a:ext>
            </a:extLst>
          </p:cNvPr>
          <p:cNvCxnSpPr>
            <a:stCxn id="25" idx="2"/>
          </p:cNvCxnSpPr>
          <p:nvPr/>
        </p:nvCxnSpPr>
        <p:spPr>
          <a:xfrm>
            <a:off x="6095999" y="4588301"/>
            <a:ext cx="0" cy="2259200"/>
          </a:xfrm>
          <a:prstGeom prst="straightConnector1">
            <a:avLst/>
          </a:prstGeom>
          <a:noFill/>
          <a:ln w="19050" cap="flat" cmpd="sng">
            <a:solidFill>
              <a:schemeClr val="dk1"/>
            </a:solidFill>
            <a:prstDash val="solid"/>
            <a:round/>
            <a:headEnd type="none" w="med" len="med"/>
            <a:tailEnd type="none" w="med" len="med"/>
          </a:ln>
        </p:spPr>
      </p:cxnSp>
      <p:cxnSp>
        <p:nvCxnSpPr>
          <p:cNvPr id="40" name="Google Shape;538;p46">
            <a:extLst>
              <a:ext uri="{FF2B5EF4-FFF2-40B4-BE49-F238E27FC236}">
                <a16:creationId xmlns:a16="http://schemas.microsoft.com/office/drawing/2014/main" id="{9BAD40A7-7841-44E3-9F31-64A9287B3891}"/>
              </a:ext>
            </a:extLst>
          </p:cNvPr>
          <p:cNvCxnSpPr>
            <a:stCxn id="24" idx="2"/>
          </p:cNvCxnSpPr>
          <p:nvPr/>
        </p:nvCxnSpPr>
        <p:spPr>
          <a:xfrm>
            <a:off x="2798736" y="4600392"/>
            <a:ext cx="0" cy="2259200"/>
          </a:xfrm>
          <a:prstGeom prst="straightConnector1">
            <a:avLst/>
          </a:prstGeom>
          <a:noFill/>
          <a:ln w="19050" cap="flat" cmpd="sng">
            <a:solidFill>
              <a:schemeClr val="dk1"/>
            </a:solidFill>
            <a:prstDash val="solid"/>
            <a:round/>
            <a:headEnd type="none" w="med" len="med"/>
            <a:tailEnd type="none" w="med" len="med"/>
          </a:ln>
        </p:spPr>
      </p:cxnSp>
      <p:grpSp>
        <p:nvGrpSpPr>
          <p:cNvPr id="41" name="Google Shape;9725;p76">
            <a:extLst>
              <a:ext uri="{FF2B5EF4-FFF2-40B4-BE49-F238E27FC236}">
                <a16:creationId xmlns:a16="http://schemas.microsoft.com/office/drawing/2014/main" id="{5AAAE428-FAF9-490F-A7D5-1FA0866F4FFB}"/>
              </a:ext>
            </a:extLst>
          </p:cNvPr>
          <p:cNvGrpSpPr/>
          <p:nvPr/>
        </p:nvGrpSpPr>
        <p:grpSpPr>
          <a:xfrm>
            <a:off x="9334153" y="1717871"/>
            <a:ext cx="468420" cy="464723"/>
            <a:chOff x="2508825" y="2318350"/>
            <a:chExt cx="297750" cy="295400"/>
          </a:xfrm>
          <a:solidFill>
            <a:srgbClr val="00B0F0"/>
          </a:solidFill>
        </p:grpSpPr>
        <p:sp>
          <p:nvSpPr>
            <p:cNvPr id="42" name="Google Shape;9726;p76">
              <a:extLst>
                <a:ext uri="{FF2B5EF4-FFF2-40B4-BE49-F238E27FC236}">
                  <a16:creationId xmlns:a16="http://schemas.microsoft.com/office/drawing/2014/main" id="{81BF61CB-5E2B-48C7-B4EA-311948F457CE}"/>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727;p76">
              <a:extLst>
                <a:ext uri="{FF2B5EF4-FFF2-40B4-BE49-F238E27FC236}">
                  <a16:creationId xmlns:a16="http://schemas.microsoft.com/office/drawing/2014/main" id="{02384529-E7BB-46A4-AF53-4C6F33539F84}"/>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4" name="Google Shape;9786;p76">
            <a:extLst>
              <a:ext uri="{FF2B5EF4-FFF2-40B4-BE49-F238E27FC236}">
                <a16:creationId xmlns:a16="http://schemas.microsoft.com/office/drawing/2014/main" id="{5A7F17B7-53FC-4CC4-A9D8-43C022E11252}"/>
              </a:ext>
            </a:extLst>
          </p:cNvPr>
          <p:cNvGrpSpPr/>
          <p:nvPr/>
        </p:nvGrpSpPr>
        <p:grpSpPr>
          <a:xfrm>
            <a:off x="5915568" y="1682835"/>
            <a:ext cx="468420" cy="464684"/>
            <a:chOff x="6167350" y="2672800"/>
            <a:chExt cx="297750" cy="295375"/>
          </a:xfrm>
          <a:solidFill>
            <a:srgbClr val="00B0F0"/>
          </a:solidFill>
        </p:grpSpPr>
        <p:sp>
          <p:nvSpPr>
            <p:cNvPr id="45" name="Google Shape;9787;p76">
              <a:extLst>
                <a:ext uri="{FF2B5EF4-FFF2-40B4-BE49-F238E27FC236}">
                  <a16:creationId xmlns:a16="http://schemas.microsoft.com/office/drawing/2014/main" id="{3B295C2F-E690-45B5-B756-B8C4907DE33A}"/>
                </a:ext>
              </a:extLst>
            </p:cNvPr>
            <p:cNvSpPr/>
            <p:nvPr/>
          </p:nvSpPr>
          <p:spPr>
            <a:xfrm>
              <a:off x="6167350" y="2672800"/>
              <a:ext cx="226850" cy="295375"/>
            </a:xfrm>
            <a:custGeom>
              <a:avLst/>
              <a:gdLst/>
              <a:ahLst/>
              <a:cxnLst/>
              <a:rect l="l" t="t" r="r" b="b"/>
              <a:pathLst>
                <a:path w="9074" h="11815" extrusionOk="0">
                  <a:moveTo>
                    <a:pt x="4537" y="725"/>
                  </a:moveTo>
                  <a:cubicBezTo>
                    <a:pt x="4758" y="725"/>
                    <a:pt x="4915" y="882"/>
                    <a:pt x="4915" y="1071"/>
                  </a:cubicBezTo>
                  <a:cubicBezTo>
                    <a:pt x="4915" y="1260"/>
                    <a:pt x="5073" y="1418"/>
                    <a:pt x="5262" y="1418"/>
                  </a:cubicBezTo>
                  <a:lnTo>
                    <a:pt x="5955" y="1418"/>
                  </a:lnTo>
                  <a:cubicBezTo>
                    <a:pt x="6175" y="1418"/>
                    <a:pt x="6333" y="1575"/>
                    <a:pt x="6333" y="1796"/>
                  </a:cubicBezTo>
                  <a:cubicBezTo>
                    <a:pt x="6333" y="1985"/>
                    <a:pt x="6175" y="2142"/>
                    <a:pt x="5955" y="2142"/>
                  </a:cubicBezTo>
                  <a:lnTo>
                    <a:pt x="3119" y="2142"/>
                  </a:lnTo>
                  <a:cubicBezTo>
                    <a:pt x="2930" y="2142"/>
                    <a:pt x="2773" y="1985"/>
                    <a:pt x="2773" y="1796"/>
                  </a:cubicBezTo>
                  <a:cubicBezTo>
                    <a:pt x="2773" y="1575"/>
                    <a:pt x="2930" y="1418"/>
                    <a:pt x="3151" y="1418"/>
                  </a:cubicBezTo>
                  <a:lnTo>
                    <a:pt x="3844" y="1418"/>
                  </a:lnTo>
                  <a:cubicBezTo>
                    <a:pt x="4033" y="1418"/>
                    <a:pt x="4191" y="1260"/>
                    <a:pt x="4191" y="1071"/>
                  </a:cubicBezTo>
                  <a:cubicBezTo>
                    <a:pt x="4191" y="882"/>
                    <a:pt x="4348" y="725"/>
                    <a:pt x="4537" y="725"/>
                  </a:cubicBezTo>
                  <a:close/>
                  <a:moveTo>
                    <a:pt x="8066" y="2111"/>
                  </a:moveTo>
                  <a:cubicBezTo>
                    <a:pt x="8255" y="2111"/>
                    <a:pt x="8412" y="2268"/>
                    <a:pt x="8412" y="2458"/>
                  </a:cubicBezTo>
                  <a:lnTo>
                    <a:pt x="8412" y="10806"/>
                  </a:lnTo>
                  <a:lnTo>
                    <a:pt x="8381" y="10806"/>
                  </a:lnTo>
                  <a:cubicBezTo>
                    <a:pt x="8381" y="10995"/>
                    <a:pt x="8223" y="11153"/>
                    <a:pt x="8034" y="11153"/>
                  </a:cubicBezTo>
                  <a:lnTo>
                    <a:pt x="1040" y="11153"/>
                  </a:lnTo>
                  <a:cubicBezTo>
                    <a:pt x="851" y="11153"/>
                    <a:pt x="693" y="10995"/>
                    <a:pt x="693" y="10806"/>
                  </a:cubicBezTo>
                  <a:lnTo>
                    <a:pt x="693" y="2458"/>
                  </a:lnTo>
                  <a:cubicBezTo>
                    <a:pt x="693" y="2268"/>
                    <a:pt x="851" y="2111"/>
                    <a:pt x="1040" y="2111"/>
                  </a:cubicBezTo>
                  <a:lnTo>
                    <a:pt x="2143" y="2111"/>
                  </a:lnTo>
                  <a:cubicBezTo>
                    <a:pt x="2300" y="2489"/>
                    <a:pt x="2647" y="2804"/>
                    <a:pt x="3119" y="2804"/>
                  </a:cubicBezTo>
                  <a:lnTo>
                    <a:pt x="5986" y="2804"/>
                  </a:lnTo>
                  <a:cubicBezTo>
                    <a:pt x="6396" y="2804"/>
                    <a:pt x="6805" y="2521"/>
                    <a:pt x="6963" y="2111"/>
                  </a:cubicBezTo>
                  <a:close/>
                  <a:moveTo>
                    <a:pt x="4506" y="0"/>
                  </a:moveTo>
                  <a:cubicBezTo>
                    <a:pt x="4096" y="0"/>
                    <a:pt x="3686" y="284"/>
                    <a:pt x="3529" y="725"/>
                  </a:cubicBezTo>
                  <a:lnTo>
                    <a:pt x="3088" y="725"/>
                  </a:lnTo>
                  <a:cubicBezTo>
                    <a:pt x="2678" y="725"/>
                    <a:pt x="2269" y="1008"/>
                    <a:pt x="2111" y="1418"/>
                  </a:cubicBezTo>
                  <a:lnTo>
                    <a:pt x="1009" y="1418"/>
                  </a:lnTo>
                  <a:cubicBezTo>
                    <a:pt x="410" y="1418"/>
                    <a:pt x="0" y="1890"/>
                    <a:pt x="0" y="2458"/>
                  </a:cubicBezTo>
                  <a:lnTo>
                    <a:pt x="0" y="10806"/>
                  </a:lnTo>
                  <a:cubicBezTo>
                    <a:pt x="0" y="11405"/>
                    <a:pt x="473" y="11814"/>
                    <a:pt x="1009" y="11814"/>
                  </a:cubicBezTo>
                  <a:lnTo>
                    <a:pt x="7971" y="11814"/>
                  </a:lnTo>
                  <a:cubicBezTo>
                    <a:pt x="8570" y="11814"/>
                    <a:pt x="9011" y="11342"/>
                    <a:pt x="9011" y="10806"/>
                  </a:cubicBezTo>
                  <a:lnTo>
                    <a:pt x="9011" y="2458"/>
                  </a:lnTo>
                  <a:cubicBezTo>
                    <a:pt x="9074" y="1859"/>
                    <a:pt x="8601" y="1418"/>
                    <a:pt x="8034" y="1418"/>
                  </a:cubicBezTo>
                  <a:lnTo>
                    <a:pt x="6931" y="1418"/>
                  </a:lnTo>
                  <a:cubicBezTo>
                    <a:pt x="6774" y="1040"/>
                    <a:pt x="6396" y="725"/>
                    <a:pt x="5923" y="725"/>
                  </a:cubicBezTo>
                  <a:lnTo>
                    <a:pt x="5545" y="725"/>
                  </a:lnTo>
                  <a:cubicBezTo>
                    <a:pt x="5514" y="567"/>
                    <a:pt x="5388" y="441"/>
                    <a:pt x="5262" y="315"/>
                  </a:cubicBezTo>
                  <a:cubicBezTo>
                    <a:pt x="5073" y="126"/>
                    <a:pt x="4789" y="0"/>
                    <a:pt x="4506"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9788;p76">
              <a:extLst>
                <a:ext uri="{FF2B5EF4-FFF2-40B4-BE49-F238E27FC236}">
                  <a16:creationId xmlns:a16="http://schemas.microsoft.com/office/drawing/2014/main" id="{3278A785-2A4A-4F45-B567-E5C70170B022}"/>
                </a:ext>
              </a:extLst>
            </p:cNvPr>
            <p:cNvSpPr/>
            <p:nvPr/>
          </p:nvSpPr>
          <p:spPr>
            <a:xfrm>
              <a:off x="6201225" y="2762575"/>
              <a:ext cx="52775" cy="49650"/>
            </a:xfrm>
            <a:custGeom>
              <a:avLst/>
              <a:gdLst/>
              <a:ahLst/>
              <a:cxnLst/>
              <a:rect l="l" t="t" r="r" b="b"/>
              <a:pathLst>
                <a:path w="2111" h="1986" extrusionOk="0">
                  <a:moveTo>
                    <a:pt x="406" y="1"/>
                  </a:moveTo>
                  <a:cubicBezTo>
                    <a:pt x="315" y="1"/>
                    <a:pt x="221" y="32"/>
                    <a:pt x="158" y="95"/>
                  </a:cubicBezTo>
                  <a:cubicBezTo>
                    <a:pt x="63" y="190"/>
                    <a:pt x="63" y="442"/>
                    <a:pt x="158" y="568"/>
                  </a:cubicBezTo>
                  <a:lnTo>
                    <a:pt x="599" y="977"/>
                  </a:lnTo>
                  <a:lnTo>
                    <a:pt x="158" y="1418"/>
                  </a:lnTo>
                  <a:cubicBezTo>
                    <a:pt x="0" y="1544"/>
                    <a:pt x="0" y="1733"/>
                    <a:pt x="158" y="1891"/>
                  </a:cubicBezTo>
                  <a:cubicBezTo>
                    <a:pt x="221" y="1954"/>
                    <a:pt x="315" y="1985"/>
                    <a:pt x="406" y="1985"/>
                  </a:cubicBezTo>
                  <a:cubicBezTo>
                    <a:pt x="496" y="1985"/>
                    <a:pt x="583" y="1954"/>
                    <a:pt x="630" y="1891"/>
                  </a:cubicBezTo>
                  <a:lnTo>
                    <a:pt x="1071" y="1450"/>
                  </a:lnTo>
                  <a:lnTo>
                    <a:pt x="1512" y="1891"/>
                  </a:lnTo>
                  <a:cubicBezTo>
                    <a:pt x="1575" y="1954"/>
                    <a:pt x="1662" y="1985"/>
                    <a:pt x="1749" y="1985"/>
                  </a:cubicBezTo>
                  <a:cubicBezTo>
                    <a:pt x="1835" y="1985"/>
                    <a:pt x="1922" y="1954"/>
                    <a:pt x="1985" y="1891"/>
                  </a:cubicBezTo>
                  <a:cubicBezTo>
                    <a:pt x="2111" y="1765"/>
                    <a:pt x="2111" y="1544"/>
                    <a:pt x="1985" y="1418"/>
                  </a:cubicBezTo>
                  <a:lnTo>
                    <a:pt x="1544" y="977"/>
                  </a:lnTo>
                  <a:lnTo>
                    <a:pt x="1985" y="568"/>
                  </a:lnTo>
                  <a:cubicBezTo>
                    <a:pt x="2111" y="442"/>
                    <a:pt x="2111" y="190"/>
                    <a:pt x="1985" y="95"/>
                  </a:cubicBezTo>
                  <a:cubicBezTo>
                    <a:pt x="1922" y="32"/>
                    <a:pt x="1835" y="1"/>
                    <a:pt x="1749" y="1"/>
                  </a:cubicBezTo>
                  <a:cubicBezTo>
                    <a:pt x="1662" y="1"/>
                    <a:pt x="1575" y="32"/>
                    <a:pt x="1512" y="95"/>
                  </a:cubicBezTo>
                  <a:lnTo>
                    <a:pt x="1071" y="505"/>
                  </a:lnTo>
                  <a:lnTo>
                    <a:pt x="630" y="95"/>
                  </a:lnTo>
                  <a:cubicBezTo>
                    <a:pt x="583" y="32"/>
                    <a:pt x="496" y="1"/>
                    <a:pt x="40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9789;p76">
              <a:extLst>
                <a:ext uri="{FF2B5EF4-FFF2-40B4-BE49-F238E27FC236}">
                  <a16:creationId xmlns:a16="http://schemas.microsoft.com/office/drawing/2014/main" id="{494CF627-6DF9-4BD8-8D1B-502F8D777509}"/>
                </a:ext>
              </a:extLst>
            </p:cNvPr>
            <p:cNvSpPr/>
            <p:nvPr/>
          </p:nvSpPr>
          <p:spPr>
            <a:xfrm>
              <a:off x="6308325" y="2882300"/>
              <a:ext cx="51225" cy="49650"/>
            </a:xfrm>
            <a:custGeom>
              <a:avLst/>
              <a:gdLst/>
              <a:ahLst/>
              <a:cxnLst/>
              <a:rect l="l" t="t" r="r" b="b"/>
              <a:pathLst>
                <a:path w="2049" h="1986" extrusionOk="0">
                  <a:moveTo>
                    <a:pt x="363" y="0"/>
                  </a:moveTo>
                  <a:cubicBezTo>
                    <a:pt x="276" y="0"/>
                    <a:pt x="190" y="32"/>
                    <a:pt x="127" y="95"/>
                  </a:cubicBezTo>
                  <a:cubicBezTo>
                    <a:pt x="1" y="221"/>
                    <a:pt x="1" y="441"/>
                    <a:pt x="127" y="567"/>
                  </a:cubicBezTo>
                  <a:lnTo>
                    <a:pt x="568" y="1009"/>
                  </a:lnTo>
                  <a:lnTo>
                    <a:pt x="127" y="1450"/>
                  </a:lnTo>
                  <a:cubicBezTo>
                    <a:pt x="1" y="1544"/>
                    <a:pt x="1" y="1796"/>
                    <a:pt x="127" y="1891"/>
                  </a:cubicBezTo>
                  <a:cubicBezTo>
                    <a:pt x="190" y="1954"/>
                    <a:pt x="276" y="1985"/>
                    <a:pt x="363" y="1985"/>
                  </a:cubicBezTo>
                  <a:cubicBezTo>
                    <a:pt x="450" y="1985"/>
                    <a:pt x="536" y="1954"/>
                    <a:pt x="599" y="1891"/>
                  </a:cubicBezTo>
                  <a:lnTo>
                    <a:pt x="1040" y="1481"/>
                  </a:lnTo>
                  <a:lnTo>
                    <a:pt x="1481" y="1891"/>
                  </a:lnTo>
                  <a:cubicBezTo>
                    <a:pt x="1529" y="1954"/>
                    <a:pt x="1615" y="1985"/>
                    <a:pt x="1706" y="1985"/>
                  </a:cubicBezTo>
                  <a:cubicBezTo>
                    <a:pt x="1797" y="1985"/>
                    <a:pt x="1891" y="1954"/>
                    <a:pt x="1954" y="1891"/>
                  </a:cubicBezTo>
                  <a:cubicBezTo>
                    <a:pt x="2049" y="1796"/>
                    <a:pt x="2049" y="1544"/>
                    <a:pt x="1954" y="1450"/>
                  </a:cubicBezTo>
                  <a:lnTo>
                    <a:pt x="1513" y="1009"/>
                  </a:lnTo>
                  <a:lnTo>
                    <a:pt x="1954" y="567"/>
                  </a:lnTo>
                  <a:cubicBezTo>
                    <a:pt x="2049" y="441"/>
                    <a:pt x="2049" y="252"/>
                    <a:pt x="1954" y="95"/>
                  </a:cubicBezTo>
                  <a:cubicBezTo>
                    <a:pt x="1891" y="32"/>
                    <a:pt x="1804" y="0"/>
                    <a:pt x="1718" y="0"/>
                  </a:cubicBezTo>
                  <a:cubicBezTo>
                    <a:pt x="1631" y="0"/>
                    <a:pt x="1544" y="32"/>
                    <a:pt x="1481" y="95"/>
                  </a:cubicBezTo>
                  <a:lnTo>
                    <a:pt x="1040" y="536"/>
                  </a:lnTo>
                  <a:lnTo>
                    <a:pt x="599" y="95"/>
                  </a:lnTo>
                  <a:cubicBezTo>
                    <a:pt x="536" y="32"/>
                    <a:pt x="450" y="0"/>
                    <a:pt x="363"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9790;p76">
              <a:extLst>
                <a:ext uri="{FF2B5EF4-FFF2-40B4-BE49-F238E27FC236}">
                  <a16:creationId xmlns:a16="http://schemas.microsoft.com/office/drawing/2014/main" id="{183E4969-C27D-4DE4-A535-3A97D6860114}"/>
                </a:ext>
              </a:extLst>
            </p:cNvPr>
            <p:cNvSpPr/>
            <p:nvPr/>
          </p:nvSpPr>
          <p:spPr>
            <a:xfrm>
              <a:off x="6200425" y="2759425"/>
              <a:ext cx="156775" cy="174875"/>
            </a:xfrm>
            <a:custGeom>
              <a:avLst/>
              <a:gdLst/>
              <a:ahLst/>
              <a:cxnLst/>
              <a:rect l="l" t="t" r="r" b="b"/>
              <a:pathLst>
                <a:path w="6271" h="6995" extrusionOk="0">
                  <a:moveTo>
                    <a:pt x="1103" y="5609"/>
                  </a:moveTo>
                  <a:cubicBezTo>
                    <a:pt x="1292" y="5609"/>
                    <a:pt x="1450" y="5766"/>
                    <a:pt x="1450" y="5955"/>
                  </a:cubicBezTo>
                  <a:cubicBezTo>
                    <a:pt x="1450" y="6144"/>
                    <a:pt x="1292" y="6302"/>
                    <a:pt x="1103" y="6302"/>
                  </a:cubicBezTo>
                  <a:cubicBezTo>
                    <a:pt x="914" y="6302"/>
                    <a:pt x="757" y="6144"/>
                    <a:pt x="757" y="5955"/>
                  </a:cubicBezTo>
                  <a:cubicBezTo>
                    <a:pt x="757" y="5766"/>
                    <a:pt x="914" y="5609"/>
                    <a:pt x="1103" y="5609"/>
                  </a:cubicBezTo>
                  <a:close/>
                  <a:moveTo>
                    <a:pt x="5325" y="1"/>
                  </a:moveTo>
                  <a:cubicBezTo>
                    <a:pt x="5230" y="1"/>
                    <a:pt x="5136" y="64"/>
                    <a:pt x="5073" y="127"/>
                  </a:cubicBezTo>
                  <a:lnTo>
                    <a:pt x="4380" y="851"/>
                  </a:lnTo>
                  <a:cubicBezTo>
                    <a:pt x="4254" y="946"/>
                    <a:pt x="4254" y="1198"/>
                    <a:pt x="4380" y="1324"/>
                  </a:cubicBezTo>
                  <a:cubicBezTo>
                    <a:pt x="4443" y="1371"/>
                    <a:pt x="4529" y="1395"/>
                    <a:pt x="4616" y="1395"/>
                  </a:cubicBezTo>
                  <a:cubicBezTo>
                    <a:pt x="4703" y="1395"/>
                    <a:pt x="4789" y="1371"/>
                    <a:pt x="4852" y="1324"/>
                  </a:cubicBezTo>
                  <a:lnTo>
                    <a:pt x="4978" y="1198"/>
                  </a:lnTo>
                  <a:lnTo>
                    <a:pt x="4978" y="2458"/>
                  </a:lnTo>
                  <a:cubicBezTo>
                    <a:pt x="4978" y="2647"/>
                    <a:pt x="4821" y="2805"/>
                    <a:pt x="4600" y="2805"/>
                  </a:cubicBezTo>
                  <a:lnTo>
                    <a:pt x="1765" y="2805"/>
                  </a:lnTo>
                  <a:cubicBezTo>
                    <a:pt x="1513" y="2805"/>
                    <a:pt x="1229" y="2931"/>
                    <a:pt x="1040" y="3120"/>
                  </a:cubicBezTo>
                  <a:cubicBezTo>
                    <a:pt x="820" y="3309"/>
                    <a:pt x="725" y="3592"/>
                    <a:pt x="725" y="3876"/>
                  </a:cubicBezTo>
                  <a:lnTo>
                    <a:pt x="725" y="4978"/>
                  </a:lnTo>
                  <a:cubicBezTo>
                    <a:pt x="316" y="5136"/>
                    <a:pt x="1" y="5482"/>
                    <a:pt x="1" y="5955"/>
                  </a:cubicBezTo>
                  <a:cubicBezTo>
                    <a:pt x="1" y="6554"/>
                    <a:pt x="473" y="6995"/>
                    <a:pt x="1040" y="6995"/>
                  </a:cubicBezTo>
                  <a:cubicBezTo>
                    <a:pt x="1607" y="6995"/>
                    <a:pt x="2048" y="6522"/>
                    <a:pt x="2048" y="5955"/>
                  </a:cubicBezTo>
                  <a:cubicBezTo>
                    <a:pt x="2048" y="5514"/>
                    <a:pt x="1765" y="5136"/>
                    <a:pt x="1355" y="4978"/>
                  </a:cubicBezTo>
                  <a:lnTo>
                    <a:pt x="1355" y="3876"/>
                  </a:lnTo>
                  <a:cubicBezTo>
                    <a:pt x="1355" y="3687"/>
                    <a:pt x="1513" y="3529"/>
                    <a:pt x="1702" y="3529"/>
                  </a:cubicBezTo>
                  <a:lnTo>
                    <a:pt x="4537" y="3529"/>
                  </a:lnTo>
                  <a:cubicBezTo>
                    <a:pt x="5136" y="3529"/>
                    <a:pt x="5545" y="3057"/>
                    <a:pt x="5545" y="2490"/>
                  </a:cubicBezTo>
                  <a:lnTo>
                    <a:pt x="5545" y="1229"/>
                  </a:lnTo>
                  <a:lnTo>
                    <a:pt x="5671" y="1355"/>
                  </a:lnTo>
                  <a:cubicBezTo>
                    <a:pt x="5734" y="1418"/>
                    <a:pt x="5821" y="1450"/>
                    <a:pt x="5908" y="1450"/>
                  </a:cubicBezTo>
                  <a:cubicBezTo>
                    <a:pt x="5994" y="1450"/>
                    <a:pt x="6081" y="1418"/>
                    <a:pt x="6144" y="1355"/>
                  </a:cubicBezTo>
                  <a:cubicBezTo>
                    <a:pt x="6270" y="1229"/>
                    <a:pt x="6270" y="1009"/>
                    <a:pt x="6144" y="883"/>
                  </a:cubicBezTo>
                  <a:lnTo>
                    <a:pt x="5545" y="127"/>
                  </a:lnTo>
                  <a:cubicBezTo>
                    <a:pt x="5482" y="64"/>
                    <a:pt x="5388" y="1"/>
                    <a:pt x="5325"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9791;p76">
              <a:extLst>
                <a:ext uri="{FF2B5EF4-FFF2-40B4-BE49-F238E27FC236}">
                  <a16:creationId xmlns:a16="http://schemas.microsoft.com/office/drawing/2014/main" id="{804AD168-193D-4449-B4A4-394D56C1E731}"/>
                </a:ext>
              </a:extLst>
            </p:cNvPr>
            <p:cNvSpPr/>
            <p:nvPr/>
          </p:nvSpPr>
          <p:spPr>
            <a:xfrm>
              <a:off x="6412300" y="2742900"/>
              <a:ext cx="52800" cy="208725"/>
            </a:xfrm>
            <a:custGeom>
              <a:avLst/>
              <a:gdLst/>
              <a:ahLst/>
              <a:cxnLst/>
              <a:rect l="l" t="t" r="r" b="b"/>
              <a:pathLst>
                <a:path w="2112" h="8349" extrusionOk="0">
                  <a:moveTo>
                    <a:pt x="1009" y="662"/>
                  </a:moveTo>
                  <a:cubicBezTo>
                    <a:pt x="1229" y="662"/>
                    <a:pt x="1387" y="819"/>
                    <a:pt x="1387" y="1040"/>
                  </a:cubicBezTo>
                  <a:lnTo>
                    <a:pt x="1387" y="1386"/>
                  </a:lnTo>
                  <a:lnTo>
                    <a:pt x="662" y="1386"/>
                  </a:lnTo>
                  <a:lnTo>
                    <a:pt x="662" y="1040"/>
                  </a:lnTo>
                  <a:cubicBezTo>
                    <a:pt x="662" y="819"/>
                    <a:pt x="820" y="662"/>
                    <a:pt x="1009" y="662"/>
                  </a:cubicBezTo>
                  <a:close/>
                  <a:moveTo>
                    <a:pt x="1387" y="2048"/>
                  </a:moveTo>
                  <a:lnTo>
                    <a:pt x="1387" y="6017"/>
                  </a:lnTo>
                  <a:cubicBezTo>
                    <a:pt x="1261" y="5986"/>
                    <a:pt x="1142" y="5970"/>
                    <a:pt x="1024" y="5970"/>
                  </a:cubicBezTo>
                  <a:cubicBezTo>
                    <a:pt x="906" y="5970"/>
                    <a:pt x="788" y="5986"/>
                    <a:pt x="662" y="6017"/>
                  </a:cubicBezTo>
                  <a:lnTo>
                    <a:pt x="662" y="2048"/>
                  </a:lnTo>
                  <a:close/>
                  <a:moveTo>
                    <a:pt x="1009" y="6711"/>
                  </a:moveTo>
                  <a:cubicBezTo>
                    <a:pt x="1103" y="6711"/>
                    <a:pt x="1166" y="6711"/>
                    <a:pt x="1261" y="6742"/>
                  </a:cubicBezTo>
                  <a:lnTo>
                    <a:pt x="1009" y="7246"/>
                  </a:lnTo>
                  <a:lnTo>
                    <a:pt x="788" y="6742"/>
                  </a:lnTo>
                  <a:cubicBezTo>
                    <a:pt x="851" y="6711"/>
                    <a:pt x="946" y="6711"/>
                    <a:pt x="1009" y="6711"/>
                  </a:cubicBezTo>
                  <a:close/>
                  <a:moveTo>
                    <a:pt x="1009" y="0"/>
                  </a:moveTo>
                  <a:cubicBezTo>
                    <a:pt x="441" y="0"/>
                    <a:pt x="0" y="473"/>
                    <a:pt x="0" y="1040"/>
                  </a:cubicBezTo>
                  <a:lnTo>
                    <a:pt x="0" y="6616"/>
                  </a:lnTo>
                  <a:cubicBezTo>
                    <a:pt x="0" y="6648"/>
                    <a:pt x="0" y="6742"/>
                    <a:pt x="32" y="6774"/>
                  </a:cubicBezTo>
                  <a:lnTo>
                    <a:pt x="757" y="8160"/>
                  </a:lnTo>
                  <a:cubicBezTo>
                    <a:pt x="788" y="8286"/>
                    <a:pt x="946" y="8349"/>
                    <a:pt x="1040" y="8349"/>
                  </a:cubicBezTo>
                  <a:cubicBezTo>
                    <a:pt x="1166" y="8349"/>
                    <a:pt x="1292" y="8286"/>
                    <a:pt x="1355" y="8160"/>
                  </a:cubicBezTo>
                  <a:lnTo>
                    <a:pt x="2080" y="6774"/>
                  </a:lnTo>
                  <a:cubicBezTo>
                    <a:pt x="2111" y="6742"/>
                    <a:pt x="2111" y="6648"/>
                    <a:pt x="2111" y="6616"/>
                  </a:cubicBezTo>
                  <a:lnTo>
                    <a:pt x="2111" y="1040"/>
                  </a:lnTo>
                  <a:cubicBezTo>
                    <a:pt x="2048" y="473"/>
                    <a:pt x="1576" y="0"/>
                    <a:pt x="100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7" name="Google Shape;509;p46">
            <a:extLst>
              <a:ext uri="{FF2B5EF4-FFF2-40B4-BE49-F238E27FC236}">
                <a16:creationId xmlns:a16="http://schemas.microsoft.com/office/drawing/2014/main" id="{0B71A0E8-DB4B-4F08-976E-39092813788E}"/>
              </a:ext>
            </a:extLst>
          </p:cNvPr>
          <p:cNvSpPr txBox="1">
            <a:spLocks/>
          </p:cNvSpPr>
          <p:nvPr/>
        </p:nvSpPr>
        <p:spPr>
          <a:xfrm>
            <a:off x="792772" y="2300277"/>
            <a:ext cx="4004865" cy="97421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b="1" kern="0" dirty="0">
                <a:latin typeface="Times New Roman" panose="02020603050405020304" pitchFamily="18" charset="0"/>
                <a:cs typeface="Times New Roman" panose="02020603050405020304" pitchFamily="18" charset="0"/>
              </a:rPr>
              <a:t>The multidimensionality of family business goals </a:t>
            </a:r>
          </a:p>
        </p:txBody>
      </p:sp>
    </p:spTree>
    <p:extLst>
      <p:ext uri="{BB962C8B-B14F-4D97-AF65-F5344CB8AC3E}">
        <p14:creationId xmlns:p14="http://schemas.microsoft.com/office/powerpoint/2010/main" val="132992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en" sz="3200" b="1" dirty="0">
                <a:solidFill>
                  <a:srgbClr val="00B0F0"/>
                </a:solidFill>
                <a:latin typeface="Times New Roman" panose="02020603050405020304" pitchFamily="18" charset="0"/>
                <a:cs typeface="Times New Roman" panose="02020603050405020304" pitchFamily="18" charset="0"/>
              </a:rPr>
              <a:t>Bibliographical References</a:t>
            </a:r>
            <a:endParaRPr sz="3200" dirty="0">
              <a:solidFill>
                <a:srgbClr val="00B0F0"/>
              </a:solidFill>
              <a:latin typeface="Times New Roman" panose="02020603050405020304" pitchFamily="18" charset="0"/>
              <a:cs typeface="Times New Roman" panose="02020603050405020304" pitchFamily="18" charset="0"/>
            </a:endParaRPr>
          </a:p>
        </p:txBody>
      </p:sp>
      <p:sp>
        <p:nvSpPr>
          <p:cNvPr id="7" name="Google Shape;9776;p76">
            <a:extLst>
              <a:ext uri="{FF2B5EF4-FFF2-40B4-BE49-F238E27FC236}">
                <a16:creationId xmlns:a16="http://schemas.microsoft.com/office/drawing/2014/main" id="{F370466F-527D-434B-8F42-1032570D8E59}"/>
              </a:ext>
            </a:extLst>
          </p:cNvPr>
          <p:cNvSpPr/>
          <p:nvPr/>
        </p:nvSpPr>
        <p:spPr>
          <a:xfrm>
            <a:off x="240109" y="6176963"/>
            <a:ext cx="488243" cy="464055"/>
          </a:xfrm>
          <a:custGeom>
            <a:avLst/>
            <a:gdLst/>
            <a:ahLst/>
            <a:cxnLst/>
            <a:rect l="l" t="t" r="r" b="b"/>
            <a:pathLst>
              <a:path w="12414" h="11799" extrusionOk="0">
                <a:moveTo>
                  <a:pt x="8979" y="2127"/>
                </a:moveTo>
                <a:cubicBezTo>
                  <a:pt x="9247" y="2127"/>
                  <a:pt x="9515" y="2229"/>
                  <a:pt x="9704" y="2434"/>
                </a:cubicBezTo>
                <a:cubicBezTo>
                  <a:pt x="10113" y="2812"/>
                  <a:pt x="10113" y="3473"/>
                  <a:pt x="9704" y="3883"/>
                </a:cubicBezTo>
                <a:lnTo>
                  <a:pt x="8885" y="4702"/>
                </a:lnTo>
                <a:cubicBezTo>
                  <a:pt x="8790" y="4765"/>
                  <a:pt x="8696" y="4860"/>
                  <a:pt x="8601" y="4891"/>
                </a:cubicBezTo>
                <a:cubicBezTo>
                  <a:pt x="8790" y="4513"/>
                  <a:pt x="8727" y="4041"/>
                  <a:pt x="8412" y="3726"/>
                </a:cubicBezTo>
                <a:cubicBezTo>
                  <a:pt x="8206" y="3520"/>
                  <a:pt x="7933" y="3408"/>
                  <a:pt x="7654" y="3408"/>
                </a:cubicBezTo>
                <a:cubicBezTo>
                  <a:pt x="7507" y="3408"/>
                  <a:pt x="7357" y="3439"/>
                  <a:pt x="7215" y="3505"/>
                </a:cubicBezTo>
                <a:cubicBezTo>
                  <a:pt x="7278" y="3410"/>
                  <a:pt x="7341" y="3316"/>
                  <a:pt x="7436" y="3253"/>
                </a:cubicBezTo>
                <a:lnTo>
                  <a:pt x="8255" y="2434"/>
                </a:lnTo>
                <a:cubicBezTo>
                  <a:pt x="8444" y="2229"/>
                  <a:pt x="8711" y="2127"/>
                  <a:pt x="8979" y="2127"/>
                </a:cubicBezTo>
                <a:close/>
                <a:moveTo>
                  <a:pt x="9027" y="685"/>
                </a:moveTo>
                <a:cubicBezTo>
                  <a:pt x="9649" y="685"/>
                  <a:pt x="10271" y="922"/>
                  <a:pt x="10744" y="1394"/>
                </a:cubicBezTo>
                <a:cubicBezTo>
                  <a:pt x="11689" y="2339"/>
                  <a:pt x="11689" y="3883"/>
                  <a:pt x="10744" y="4828"/>
                </a:cubicBezTo>
                <a:lnTo>
                  <a:pt x="9893" y="5647"/>
                </a:lnTo>
                <a:cubicBezTo>
                  <a:pt x="9431" y="6109"/>
                  <a:pt x="8816" y="6356"/>
                  <a:pt x="8187" y="6356"/>
                </a:cubicBezTo>
                <a:cubicBezTo>
                  <a:pt x="7914" y="6356"/>
                  <a:pt x="7639" y="6310"/>
                  <a:pt x="7373" y="6214"/>
                </a:cubicBezTo>
                <a:lnTo>
                  <a:pt x="7940" y="5647"/>
                </a:lnTo>
                <a:cubicBezTo>
                  <a:pt x="8008" y="5655"/>
                  <a:pt x="8077" y="5659"/>
                  <a:pt x="8146" y="5659"/>
                </a:cubicBezTo>
                <a:cubicBezTo>
                  <a:pt x="8617" y="5659"/>
                  <a:pt x="9087" y="5477"/>
                  <a:pt x="9389" y="5175"/>
                </a:cubicBezTo>
                <a:lnTo>
                  <a:pt x="10208" y="4356"/>
                </a:lnTo>
                <a:cubicBezTo>
                  <a:pt x="10901" y="3694"/>
                  <a:pt x="10901" y="2591"/>
                  <a:pt x="10208" y="1898"/>
                </a:cubicBezTo>
                <a:cubicBezTo>
                  <a:pt x="9877" y="1567"/>
                  <a:pt x="9436" y="1402"/>
                  <a:pt x="8995" y="1402"/>
                </a:cubicBezTo>
                <a:cubicBezTo>
                  <a:pt x="8554" y="1402"/>
                  <a:pt x="8113" y="1567"/>
                  <a:pt x="7782" y="1898"/>
                </a:cubicBezTo>
                <a:lnTo>
                  <a:pt x="6931" y="2749"/>
                </a:lnTo>
                <a:cubicBezTo>
                  <a:pt x="6553" y="3127"/>
                  <a:pt x="6396" y="3694"/>
                  <a:pt x="6490" y="4198"/>
                </a:cubicBezTo>
                <a:lnTo>
                  <a:pt x="5923" y="4734"/>
                </a:lnTo>
                <a:cubicBezTo>
                  <a:pt x="5608" y="3883"/>
                  <a:pt x="5797" y="2906"/>
                  <a:pt x="6490" y="2213"/>
                </a:cubicBezTo>
                <a:lnTo>
                  <a:pt x="7309" y="1394"/>
                </a:lnTo>
                <a:cubicBezTo>
                  <a:pt x="7782" y="922"/>
                  <a:pt x="8404" y="685"/>
                  <a:pt x="9027" y="685"/>
                </a:cubicBezTo>
                <a:close/>
                <a:moveTo>
                  <a:pt x="7703" y="4104"/>
                </a:moveTo>
                <a:cubicBezTo>
                  <a:pt x="7790" y="4104"/>
                  <a:pt x="7877" y="4135"/>
                  <a:pt x="7940" y="4198"/>
                </a:cubicBezTo>
                <a:cubicBezTo>
                  <a:pt x="8066" y="4324"/>
                  <a:pt x="8066" y="4545"/>
                  <a:pt x="7940" y="4671"/>
                </a:cubicBezTo>
                <a:lnTo>
                  <a:pt x="4978" y="7632"/>
                </a:lnTo>
                <a:cubicBezTo>
                  <a:pt x="4915" y="7679"/>
                  <a:pt x="4828" y="7703"/>
                  <a:pt x="4742" y="7703"/>
                </a:cubicBezTo>
                <a:cubicBezTo>
                  <a:pt x="4655" y="7703"/>
                  <a:pt x="4569" y="7679"/>
                  <a:pt x="4506" y="7632"/>
                </a:cubicBezTo>
                <a:cubicBezTo>
                  <a:pt x="4380" y="7506"/>
                  <a:pt x="4380" y="7254"/>
                  <a:pt x="4506" y="7160"/>
                </a:cubicBezTo>
                <a:lnTo>
                  <a:pt x="7467" y="4198"/>
                </a:lnTo>
                <a:cubicBezTo>
                  <a:pt x="7530" y="4135"/>
                  <a:pt x="7617" y="4104"/>
                  <a:pt x="7703" y="4104"/>
                </a:cubicBezTo>
                <a:close/>
                <a:moveTo>
                  <a:pt x="3781" y="6939"/>
                </a:moveTo>
                <a:lnTo>
                  <a:pt x="3781" y="6939"/>
                </a:lnTo>
                <a:cubicBezTo>
                  <a:pt x="3592" y="7349"/>
                  <a:pt x="3686" y="7821"/>
                  <a:pt x="4001" y="8136"/>
                </a:cubicBezTo>
                <a:cubicBezTo>
                  <a:pt x="4198" y="8333"/>
                  <a:pt x="4457" y="8432"/>
                  <a:pt x="4715" y="8432"/>
                </a:cubicBezTo>
                <a:cubicBezTo>
                  <a:pt x="4870" y="8432"/>
                  <a:pt x="5025" y="8396"/>
                  <a:pt x="5167" y="8325"/>
                </a:cubicBezTo>
                <a:lnTo>
                  <a:pt x="5167" y="8325"/>
                </a:lnTo>
                <a:cubicBezTo>
                  <a:pt x="5136" y="8451"/>
                  <a:pt x="5041" y="8514"/>
                  <a:pt x="4978" y="8609"/>
                </a:cubicBezTo>
                <a:lnTo>
                  <a:pt x="4159" y="9428"/>
                </a:lnTo>
                <a:cubicBezTo>
                  <a:pt x="3954" y="9633"/>
                  <a:pt x="3686" y="9735"/>
                  <a:pt x="3419" y="9735"/>
                </a:cubicBezTo>
                <a:cubicBezTo>
                  <a:pt x="3151" y="9735"/>
                  <a:pt x="2883" y="9633"/>
                  <a:pt x="2678" y="9428"/>
                </a:cubicBezTo>
                <a:cubicBezTo>
                  <a:pt x="2300" y="9050"/>
                  <a:pt x="2300" y="8357"/>
                  <a:pt x="2678" y="7979"/>
                </a:cubicBezTo>
                <a:lnTo>
                  <a:pt x="3529" y="7160"/>
                </a:lnTo>
                <a:cubicBezTo>
                  <a:pt x="3592" y="7065"/>
                  <a:pt x="3718" y="7002"/>
                  <a:pt x="3781" y="6939"/>
                </a:cubicBezTo>
                <a:close/>
                <a:moveTo>
                  <a:pt x="4212" y="5467"/>
                </a:moveTo>
                <a:cubicBezTo>
                  <a:pt x="4492" y="5467"/>
                  <a:pt x="4773" y="5516"/>
                  <a:pt x="5041" y="5616"/>
                </a:cubicBezTo>
                <a:lnTo>
                  <a:pt x="4506" y="6151"/>
                </a:lnTo>
                <a:cubicBezTo>
                  <a:pt x="4437" y="6143"/>
                  <a:pt x="4368" y="6139"/>
                  <a:pt x="4299" y="6139"/>
                </a:cubicBezTo>
                <a:cubicBezTo>
                  <a:pt x="3828" y="6139"/>
                  <a:pt x="3358" y="6322"/>
                  <a:pt x="3056" y="6624"/>
                </a:cubicBezTo>
                <a:lnTo>
                  <a:pt x="2206" y="7475"/>
                </a:lnTo>
                <a:cubicBezTo>
                  <a:pt x="1544" y="8136"/>
                  <a:pt x="1544" y="9239"/>
                  <a:pt x="2206" y="9900"/>
                </a:cubicBezTo>
                <a:cubicBezTo>
                  <a:pt x="2552" y="10231"/>
                  <a:pt x="3001" y="10397"/>
                  <a:pt x="3446" y="10397"/>
                </a:cubicBezTo>
                <a:cubicBezTo>
                  <a:pt x="3891" y="10397"/>
                  <a:pt x="4332" y="10231"/>
                  <a:pt x="4663" y="9900"/>
                </a:cubicBezTo>
                <a:lnTo>
                  <a:pt x="5482" y="9081"/>
                </a:lnTo>
                <a:cubicBezTo>
                  <a:pt x="5892" y="8672"/>
                  <a:pt x="6049" y="8136"/>
                  <a:pt x="5955" y="7632"/>
                </a:cubicBezTo>
                <a:lnTo>
                  <a:pt x="6522" y="7065"/>
                </a:lnTo>
                <a:lnTo>
                  <a:pt x="6522" y="7065"/>
                </a:lnTo>
                <a:cubicBezTo>
                  <a:pt x="6837" y="7947"/>
                  <a:pt x="6648" y="8924"/>
                  <a:pt x="5955" y="9585"/>
                </a:cubicBezTo>
                <a:lnTo>
                  <a:pt x="5136" y="10405"/>
                </a:lnTo>
                <a:cubicBezTo>
                  <a:pt x="4663" y="10877"/>
                  <a:pt x="4041" y="11113"/>
                  <a:pt x="3419" y="11113"/>
                </a:cubicBezTo>
                <a:cubicBezTo>
                  <a:pt x="2796" y="11113"/>
                  <a:pt x="2174" y="10877"/>
                  <a:pt x="1702" y="10405"/>
                </a:cubicBezTo>
                <a:cubicBezTo>
                  <a:pt x="756" y="9459"/>
                  <a:pt x="756" y="7916"/>
                  <a:pt x="1702" y="7002"/>
                </a:cubicBezTo>
                <a:lnTo>
                  <a:pt x="2552" y="6151"/>
                </a:lnTo>
                <a:cubicBezTo>
                  <a:pt x="3005" y="5699"/>
                  <a:pt x="3605" y="5467"/>
                  <a:pt x="4212" y="5467"/>
                </a:cubicBezTo>
                <a:close/>
                <a:moveTo>
                  <a:pt x="8999" y="0"/>
                </a:moveTo>
                <a:cubicBezTo>
                  <a:pt x="8200" y="0"/>
                  <a:pt x="7404" y="307"/>
                  <a:pt x="6805" y="922"/>
                </a:cubicBezTo>
                <a:lnTo>
                  <a:pt x="5955" y="1741"/>
                </a:lnTo>
                <a:cubicBezTo>
                  <a:pt x="5136" y="2560"/>
                  <a:pt x="4852" y="3789"/>
                  <a:pt x="5230" y="4891"/>
                </a:cubicBezTo>
                <a:cubicBezTo>
                  <a:pt x="4920" y="4794"/>
                  <a:pt x="4601" y="4746"/>
                  <a:pt x="4283" y="4746"/>
                </a:cubicBezTo>
                <a:cubicBezTo>
                  <a:pt x="3469" y="4746"/>
                  <a:pt x="2669" y="5058"/>
                  <a:pt x="2080" y="5647"/>
                </a:cubicBezTo>
                <a:lnTo>
                  <a:pt x="1229" y="6466"/>
                </a:lnTo>
                <a:cubicBezTo>
                  <a:pt x="0" y="7695"/>
                  <a:pt x="0" y="9680"/>
                  <a:pt x="1229" y="10877"/>
                </a:cubicBezTo>
                <a:cubicBezTo>
                  <a:pt x="1843" y="11491"/>
                  <a:pt x="2647" y="11799"/>
                  <a:pt x="3446" y="11799"/>
                </a:cubicBezTo>
                <a:cubicBezTo>
                  <a:pt x="4246" y="11799"/>
                  <a:pt x="5041" y="11491"/>
                  <a:pt x="5640" y="10877"/>
                </a:cubicBezTo>
                <a:lnTo>
                  <a:pt x="6490" y="10058"/>
                </a:lnTo>
                <a:cubicBezTo>
                  <a:pt x="7309" y="9239"/>
                  <a:pt x="7593" y="8010"/>
                  <a:pt x="7215" y="6908"/>
                </a:cubicBezTo>
                <a:lnTo>
                  <a:pt x="7215" y="6908"/>
                </a:lnTo>
                <a:cubicBezTo>
                  <a:pt x="7525" y="7005"/>
                  <a:pt x="7844" y="7053"/>
                  <a:pt x="8162" y="7053"/>
                </a:cubicBezTo>
                <a:cubicBezTo>
                  <a:pt x="8976" y="7053"/>
                  <a:pt x="9776" y="6740"/>
                  <a:pt x="10365" y="6151"/>
                </a:cubicBezTo>
                <a:lnTo>
                  <a:pt x="11216" y="5332"/>
                </a:lnTo>
                <a:cubicBezTo>
                  <a:pt x="12413" y="4104"/>
                  <a:pt x="12413" y="2150"/>
                  <a:pt x="11216" y="922"/>
                </a:cubicBezTo>
                <a:cubicBezTo>
                  <a:pt x="10602" y="307"/>
                  <a:pt x="9798" y="0"/>
                  <a:pt x="8999" y="0"/>
                </a:cubicBezTo>
                <a:close/>
              </a:path>
            </a:pathLst>
          </a:custGeom>
          <a:solidFill>
            <a:srgbClr val="00B0F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834;p58">
            <a:extLst>
              <a:ext uri="{FF2B5EF4-FFF2-40B4-BE49-F238E27FC236}">
                <a16:creationId xmlns:a16="http://schemas.microsoft.com/office/drawing/2014/main" id="{D7A90BF8-6920-4655-B098-7FF7E2AAF1A2}"/>
              </a:ext>
            </a:extLst>
          </p:cNvPr>
          <p:cNvSpPr txBox="1">
            <a:spLocks/>
          </p:cNvSpPr>
          <p:nvPr/>
        </p:nvSpPr>
        <p:spPr>
          <a:xfrm>
            <a:off x="960000" y="1690692"/>
            <a:ext cx="8773600" cy="3874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1pPr>
            <a:lvl2pPr marL="914400" marR="0" lvl="1"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2pPr>
            <a:lvl3pPr marL="1371600" marR="0" lvl="2"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3pPr>
            <a:lvl4pPr marL="1828800" marR="0" lvl="3"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4pPr>
            <a:lvl5pPr marL="2286000" marR="0" lvl="4"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5pPr>
            <a:lvl6pPr marL="2743200" marR="0" lvl="5"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6pPr>
            <a:lvl7pPr marL="3200400" marR="0" lvl="6"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7pPr>
            <a:lvl8pPr marL="3657600" marR="0" lvl="7"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8pPr>
            <a:lvl9pPr marL="4114800" marR="0" lvl="8" indent="-342900" algn="l" rtl="0">
              <a:lnSpc>
                <a:spcPct val="90000"/>
              </a:lnSpc>
              <a:spcBef>
                <a:spcPts val="500"/>
              </a:spcBef>
              <a:spcAft>
                <a:spcPts val="0"/>
              </a:spcAft>
              <a:buClr>
                <a:schemeClr val="dk1"/>
              </a:buClr>
              <a:buSzPts val="1800"/>
              <a:buFont typeface="Hanken Grotesk"/>
              <a:buChar char="•"/>
              <a:defRPr sz="1867" b="0" i="0" u="none" strike="noStrike" cap="none">
                <a:solidFill>
                  <a:schemeClr val="dk1"/>
                </a:solidFill>
                <a:latin typeface="Hanken Grotesk"/>
                <a:ea typeface="Hanken Grotesk"/>
                <a:cs typeface="Hanken Grotesk"/>
                <a:sym typeface="Hanken Grotesk"/>
              </a:defRPr>
            </a:lvl9pPr>
          </a:lstStyle>
          <a:p>
            <a:pPr marL="342900"/>
            <a:r>
              <a:rPr lang="en-US" sz="2400" kern="0" dirty="0" err="1">
                <a:latin typeface="Times New Roman" panose="02020603050405020304" pitchFamily="18" charset="0"/>
                <a:cs typeface="Times New Roman" panose="02020603050405020304" pitchFamily="18" charset="0"/>
              </a:rPr>
              <a:t>Basco</a:t>
            </a:r>
            <a:r>
              <a:rPr lang="en-US" sz="2400" kern="0" dirty="0">
                <a:latin typeface="Times New Roman" panose="02020603050405020304" pitchFamily="18" charset="0"/>
                <a:cs typeface="Times New Roman" panose="02020603050405020304" pitchFamily="18" charset="0"/>
              </a:rPr>
              <a:t>, R. (2017). “Where do you want to take your family firm?” A theoretical and empirical exploratory study of family business goals. </a:t>
            </a:r>
            <a:r>
              <a:rPr lang="en-US" sz="2400" i="1" kern="0" dirty="0">
                <a:latin typeface="Times New Roman" panose="02020603050405020304" pitchFamily="18" charset="0"/>
                <a:cs typeface="Times New Roman" panose="02020603050405020304" pitchFamily="18" charset="0"/>
              </a:rPr>
              <a:t>BRQ Business Research Quarterly</a:t>
            </a:r>
            <a:r>
              <a:rPr lang="en-US" sz="2400" kern="0" dirty="0">
                <a:latin typeface="Times New Roman" panose="02020603050405020304" pitchFamily="18" charset="0"/>
                <a:cs typeface="Times New Roman" panose="02020603050405020304" pitchFamily="18" charset="0"/>
              </a:rPr>
              <a:t>,</a:t>
            </a:r>
            <a:r>
              <a:rPr lang="en-US" sz="2400" i="1" kern="0" dirty="0">
                <a:latin typeface="Times New Roman" panose="02020603050405020304" pitchFamily="18" charset="0"/>
                <a:cs typeface="Times New Roman" panose="02020603050405020304" pitchFamily="18" charset="0"/>
              </a:rPr>
              <a:t> 20</a:t>
            </a:r>
            <a:r>
              <a:rPr lang="en-US" sz="2400" kern="0" dirty="0">
                <a:latin typeface="Times New Roman" panose="02020603050405020304" pitchFamily="18" charset="0"/>
                <a:cs typeface="Times New Roman" panose="02020603050405020304" pitchFamily="18" charset="0"/>
              </a:rPr>
              <a:t>(1), 28-44. https://doi.org/https://doi.org/10.1016/j.brq.2016.07.001 </a:t>
            </a:r>
          </a:p>
        </p:txBody>
      </p:sp>
      <p:pic>
        <p:nvPicPr>
          <p:cNvPr id="11" name="Picture 10">
            <a:extLst>
              <a:ext uri="{FF2B5EF4-FFF2-40B4-BE49-F238E27FC236}">
                <a16:creationId xmlns:a16="http://schemas.microsoft.com/office/drawing/2014/main" id="{70D3FF91-2983-4A89-AAEC-0489D2BBD88C}"/>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spTree>
    <p:extLst>
      <p:ext uri="{BB962C8B-B14F-4D97-AF65-F5344CB8AC3E}">
        <p14:creationId xmlns:p14="http://schemas.microsoft.com/office/powerpoint/2010/main" val="2202698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0;p1">
            <a:extLst>
              <a:ext uri="{FF2B5EF4-FFF2-40B4-BE49-F238E27FC236}">
                <a16:creationId xmlns:a16="http://schemas.microsoft.com/office/drawing/2014/main" id="{24C0B958-C1FB-40E8-AFD4-0901C447AA69}"/>
              </a:ext>
            </a:extLst>
          </p:cNvPr>
          <p:cNvSpPr txBox="1">
            <a:spLocks/>
          </p:cNvSpPr>
          <p:nvPr/>
        </p:nvSpPr>
        <p:spPr>
          <a:xfrm>
            <a:off x="984504" y="2084120"/>
            <a:ext cx="10439400" cy="23876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CA9E1"/>
              </a:buClr>
              <a:buSzPts val="4400"/>
              <a:buFont typeface="Century Gothic"/>
              <a:buNone/>
              <a:defRPr sz="2800" b="1" i="0" u="none" strike="noStrike" cap="none">
                <a:solidFill>
                  <a:srgbClr val="1CA9E1"/>
                </a:solidFill>
                <a:latin typeface="Figtree Black"/>
                <a:ea typeface="Figtree Black"/>
                <a:cs typeface="Figtree Black"/>
                <a:sym typeface="Figtree Black"/>
              </a:defRPr>
            </a:lvl1pPr>
            <a:lvl2pPr marR="0" lvl="1"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2pPr>
            <a:lvl3pPr marR="0" lvl="2"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3pPr>
            <a:lvl4pPr marR="0" lvl="3"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4pPr>
            <a:lvl5pPr marR="0" lvl="4"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5pPr>
            <a:lvl6pPr marR="0" lvl="5"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6pPr>
            <a:lvl7pPr marR="0" lvl="6"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7pPr>
            <a:lvl8pPr marR="0" lvl="7"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8pPr>
            <a:lvl9pPr marR="0" lvl="8" algn="l" rtl="0">
              <a:lnSpc>
                <a:spcPct val="100000"/>
              </a:lnSpc>
              <a:spcBef>
                <a:spcPts val="0"/>
              </a:spcBef>
              <a:spcAft>
                <a:spcPts val="0"/>
              </a:spcAft>
              <a:buClr>
                <a:schemeClr val="dk1"/>
              </a:buClr>
              <a:buSzPts val="1400"/>
              <a:buFont typeface="Figtree Black"/>
              <a:buNone/>
              <a:defRPr sz="3000" b="0" i="0" u="none" strike="noStrike" cap="none">
                <a:solidFill>
                  <a:schemeClr val="dk1"/>
                </a:solidFill>
                <a:latin typeface="Figtree Black"/>
                <a:ea typeface="Figtree Black"/>
                <a:cs typeface="Figtree Black"/>
                <a:sym typeface="Figtree Black"/>
              </a:defRPr>
            </a:lvl9pPr>
          </a:lstStyle>
          <a:p>
            <a:pPr algn="l">
              <a:buSzPts val="6000"/>
            </a:pPr>
            <a:r>
              <a:rPr lang="en-US" sz="4800" kern="0" dirty="0">
                <a:latin typeface="Times New Roman" panose="02020603050405020304" pitchFamily="18" charset="0"/>
                <a:cs typeface="Times New Roman" panose="02020603050405020304" pitchFamily="18" charset="0"/>
              </a:rPr>
              <a:t>How do Family Business Goals shape the Financing Preferences of Family Firms’ Finance Teams?</a:t>
            </a:r>
          </a:p>
        </p:txBody>
      </p:sp>
      <p:sp>
        <p:nvSpPr>
          <p:cNvPr id="4" name="Google Shape;202;p1">
            <a:extLst>
              <a:ext uri="{FF2B5EF4-FFF2-40B4-BE49-F238E27FC236}">
                <a16:creationId xmlns:a16="http://schemas.microsoft.com/office/drawing/2014/main" id="{CC3CC289-BD45-4790-AFAB-FA3522F91319}"/>
              </a:ext>
            </a:extLst>
          </p:cNvPr>
          <p:cNvSpPr txBox="1">
            <a:spLocks/>
          </p:cNvSpPr>
          <p:nvPr/>
        </p:nvSpPr>
        <p:spPr>
          <a:xfrm>
            <a:off x="984504" y="4703368"/>
            <a:ext cx="10439400" cy="11214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lnSpc>
                <a:spcPct val="90000"/>
              </a:lnSpc>
              <a:buClr>
                <a:srgbClr val="525252"/>
              </a:buClr>
              <a:buSzPts val="1800"/>
            </a:pP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Céline </a:t>
            </a:r>
            <a:r>
              <a:rPr lang="nl-BE" sz="2000" i="1" kern="0" dirty="0" err="1">
                <a:solidFill>
                  <a:schemeClr val="accent2">
                    <a:lumMod val="50000"/>
                  </a:schemeClr>
                </a:solidFill>
                <a:latin typeface="Times New Roman" panose="02020603050405020304" pitchFamily="18" charset="0"/>
                <a:cs typeface="Times New Roman" panose="02020603050405020304" pitchFamily="18" charset="0"/>
              </a:rPr>
              <a:t>Vandevenne</a:t>
            </a: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 </a:t>
            </a:r>
          </a:p>
          <a:p>
            <a:pPr algn="just">
              <a:lnSpc>
                <a:spcPct val="90000"/>
              </a:lnSpc>
              <a:buClr>
                <a:srgbClr val="525252"/>
              </a:buClr>
              <a:buSzPts val="1800"/>
            </a:pP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Prof. dr. Ine </a:t>
            </a:r>
            <a:r>
              <a:rPr lang="nl-BE" sz="2000" i="1" kern="0" dirty="0" err="1">
                <a:solidFill>
                  <a:schemeClr val="accent2">
                    <a:lumMod val="50000"/>
                  </a:schemeClr>
                </a:solidFill>
                <a:latin typeface="Times New Roman" panose="02020603050405020304" pitchFamily="18" charset="0"/>
                <a:cs typeface="Times New Roman" panose="02020603050405020304" pitchFamily="18" charset="0"/>
              </a:rPr>
              <a:t>Umans</a:t>
            </a: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 </a:t>
            </a:r>
          </a:p>
          <a:p>
            <a:pPr algn="just">
              <a:lnSpc>
                <a:spcPct val="90000"/>
              </a:lnSpc>
              <a:buClr>
                <a:srgbClr val="525252"/>
              </a:buClr>
              <a:buSzPts val="1800"/>
            </a:pP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Prof. dr. Sigrid </a:t>
            </a:r>
            <a:r>
              <a:rPr lang="nl-BE" sz="2000" i="1" kern="0" dirty="0" err="1">
                <a:solidFill>
                  <a:schemeClr val="accent2">
                    <a:lumMod val="50000"/>
                  </a:schemeClr>
                </a:solidFill>
                <a:latin typeface="Times New Roman" panose="02020603050405020304" pitchFamily="18" charset="0"/>
                <a:cs typeface="Times New Roman" panose="02020603050405020304" pitchFamily="18" charset="0"/>
              </a:rPr>
              <a:t>Vandemaele</a:t>
            </a: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a:t>
            </a:r>
          </a:p>
          <a:p>
            <a:pPr algn="just">
              <a:lnSpc>
                <a:spcPct val="90000"/>
              </a:lnSpc>
              <a:buClr>
                <a:srgbClr val="525252"/>
              </a:buClr>
              <a:buSzPts val="1800"/>
            </a:pPr>
            <a:r>
              <a:rPr lang="nl-BE" sz="2000" i="1" kern="0" dirty="0">
                <a:solidFill>
                  <a:schemeClr val="accent2">
                    <a:lumMod val="50000"/>
                  </a:schemeClr>
                </a:solidFill>
                <a:latin typeface="Times New Roman" panose="02020603050405020304" pitchFamily="18" charset="0"/>
                <a:cs typeface="Times New Roman" panose="02020603050405020304" pitchFamily="18" charset="0"/>
              </a:rPr>
              <a:t>Prof. dr. Laura </a:t>
            </a:r>
            <a:r>
              <a:rPr lang="nl-BE" sz="2000" i="1" kern="0" dirty="0" err="1">
                <a:solidFill>
                  <a:schemeClr val="accent2">
                    <a:lumMod val="50000"/>
                  </a:schemeClr>
                </a:solidFill>
                <a:latin typeface="Times New Roman" panose="02020603050405020304" pitchFamily="18" charset="0"/>
                <a:cs typeface="Times New Roman" panose="02020603050405020304" pitchFamily="18" charset="0"/>
              </a:rPr>
              <a:t>Hoekx</a:t>
            </a:r>
            <a:endParaRPr lang="nl-BE" sz="2000" i="1" kern="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09CBDDE-CB6A-403C-A841-46EFA9358B2B}"/>
              </a:ext>
            </a:extLst>
          </p:cNvPr>
          <p:cNvPicPr>
            <a:picLocks noChangeAspect="1"/>
          </p:cNvPicPr>
          <p:nvPr/>
        </p:nvPicPr>
        <p:blipFill rotWithShape="1">
          <a:blip r:embed="rId2"/>
          <a:srcRect l="35491" t="50000" r="61967" b="39763"/>
          <a:stretch/>
        </p:blipFill>
        <p:spPr>
          <a:xfrm>
            <a:off x="11423904" y="0"/>
            <a:ext cx="768096" cy="774192"/>
          </a:xfrm>
          <a:prstGeom prst="rect">
            <a:avLst/>
          </a:prstGeom>
        </p:spPr>
      </p:pic>
    </p:spTree>
    <p:extLst>
      <p:ext uri="{BB962C8B-B14F-4D97-AF65-F5344CB8AC3E}">
        <p14:creationId xmlns:p14="http://schemas.microsoft.com/office/powerpoint/2010/main" val="214931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744C8888-759F-41EE-8944-315D7C7610F4}"/>
              </a:ext>
            </a:extLst>
          </p:cNvPr>
          <p:cNvSpPr/>
          <p:nvPr/>
        </p:nvSpPr>
        <p:spPr>
          <a:xfrm>
            <a:off x="6579391" y="745956"/>
            <a:ext cx="4575927" cy="2093495"/>
          </a:xfrm>
          <a:prstGeom prst="cloudCallout">
            <a:avLst>
              <a:gd name="adj1" fmla="val -50861"/>
              <a:gd name="adj2" fmla="val 68176"/>
            </a:avLst>
          </a:prstGeom>
          <a:solidFill>
            <a:srgbClr val="216F9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What is the most optimal financing mix or strategy?</a:t>
            </a:r>
          </a:p>
        </p:txBody>
      </p:sp>
      <p:sp>
        <p:nvSpPr>
          <p:cNvPr id="3" name="Thought Bubble: Cloud 2">
            <a:extLst>
              <a:ext uri="{FF2B5EF4-FFF2-40B4-BE49-F238E27FC236}">
                <a16:creationId xmlns:a16="http://schemas.microsoft.com/office/drawing/2014/main" id="{6EBF6B61-3B20-4327-AF9B-B7D4D81DA526}"/>
              </a:ext>
            </a:extLst>
          </p:cNvPr>
          <p:cNvSpPr/>
          <p:nvPr/>
        </p:nvSpPr>
        <p:spPr>
          <a:xfrm>
            <a:off x="565485" y="537410"/>
            <a:ext cx="3920286" cy="2510589"/>
          </a:xfrm>
          <a:prstGeom prst="cloudCallout">
            <a:avLst>
              <a:gd name="adj1" fmla="val 59175"/>
              <a:gd name="adj2" fmla="val 49453"/>
            </a:avLst>
          </a:prstGeom>
          <a:solidFill>
            <a:srgbClr val="216F9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Does this align with our family business goals?</a:t>
            </a:r>
          </a:p>
        </p:txBody>
      </p:sp>
      <p:sp>
        <p:nvSpPr>
          <p:cNvPr id="4" name="Thought Bubble: Cloud 3">
            <a:extLst>
              <a:ext uri="{FF2B5EF4-FFF2-40B4-BE49-F238E27FC236}">
                <a16:creationId xmlns:a16="http://schemas.microsoft.com/office/drawing/2014/main" id="{D6E713D1-EC79-407D-BEF8-E2AF93812AA2}"/>
              </a:ext>
            </a:extLst>
          </p:cNvPr>
          <p:cNvSpPr/>
          <p:nvPr/>
        </p:nvSpPr>
        <p:spPr>
          <a:xfrm>
            <a:off x="73096" y="4124877"/>
            <a:ext cx="3920286" cy="2510589"/>
          </a:xfrm>
          <a:prstGeom prst="cloudCallout">
            <a:avLst>
              <a:gd name="adj1" fmla="val 76974"/>
              <a:gd name="adj2" fmla="val -36318"/>
            </a:avLst>
          </a:prstGeom>
          <a:solidFill>
            <a:srgbClr val="216F9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Does this align with our individual goals?</a:t>
            </a:r>
          </a:p>
        </p:txBody>
      </p:sp>
      <p:sp>
        <p:nvSpPr>
          <p:cNvPr id="5" name="Thought Bubble: Cloud 4">
            <a:extLst>
              <a:ext uri="{FF2B5EF4-FFF2-40B4-BE49-F238E27FC236}">
                <a16:creationId xmlns:a16="http://schemas.microsoft.com/office/drawing/2014/main" id="{6AD5A1FB-7CD0-4C98-9518-5E7BB415BB9B}"/>
              </a:ext>
            </a:extLst>
          </p:cNvPr>
          <p:cNvSpPr/>
          <p:nvPr/>
        </p:nvSpPr>
        <p:spPr>
          <a:xfrm>
            <a:off x="7080993" y="3269407"/>
            <a:ext cx="4575927" cy="3244169"/>
          </a:xfrm>
          <a:prstGeom prst="cloudCallout">
            <a:avLst>
              <a:gd name="adj1" fmla="val -74093"/>
              <a:gd name="adj2" fmla="val -12187"/>
            </a:avLst>
          </a:prstGeom>
          <a:solidFill>
            <a:srgbClr val="216F9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Is it valuable to start looking at more innovative sources of financing?</a:t>
            </a:r>
          </a:p>
        </p:txBody>
      </p:sp>
      <p:sp>
        <p:nvSpPr>
          <p:cNvPr id="6" name="Oval 5">
            <a:extLst>
              <a:ext uri="{FF2B5EF4-FFF2-40B4-BE49-F238E27FC236}">
                <a16:creationId xmlns:a16="http://schemas.microsoft.com/office/drawing/2014/main" id="{E3A48559-D039-4CF0-A576-D41B6C3F70EA}"/>
              </a:ext>
            </a:extLst>
          </p:cNvPr>
          <p:cNvSpPr/>
          <p:nvPr/>
        </p:nvSpPr>
        <p:spPr>
          <a:xfrm>
            <a:off x="3993382" y="3157728"/>
            <a:ext cx="2928487" cy="1216765"/>
          </a:xfrm>
          <a:prstGeom prst="ellipse">
            <a:avLst/>
          </a:prstGeom>
          <a:solidFill>
            <a:srgbClr val="216F90"/>
          </a:solid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The Eternal Dilemma</a:t>
            </a:r>
          </a:p>
        </p:txBody>
      </p:sp>
      <p:pic>
        <p:nvPicPr>
          <p:cNvPr id="8" name="Picture 7">
            <a:extLst>
              <a:ext uri="{FF2B5EF4-FFF2-40B4-BE49-F238E27FC236}">
                <a16:creationId xmlns:a16="http://schemas.microsoft.com/office/drawing/2014/main" id="{0F62CE1B-A5E0-4203-B98B-CDF413403A67}"/>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spTree>
    <p:extLst>
      <p:ext uri="{BB962C8B-B14F-4D97-AF65-F5344CB8AC3E}">
        <p14:creationId xmlns:p14="http://schemas.microsoft.com/office/powerpoint/2010/main" val="2450384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nl-BE" sz="3200" b="1" dirty="0">
                <a:solidFill>
                  <a:srgbClr val="00B0F0"/>
                </a:solidFill>
                <a:latin typeface="Times New Roman" panose="02020603050405020304" pitchFamily="18" charset="0"/>
                <a:cs typeface="Times New Roman" panose="02020603050405020304" pitchFamily="18" charset="0"/>
              </a:rPr>
              <a:t>Research Question</a:t>
            </a:r>
            <a:endParaRPr sz="3200" b="1" dirty="0">
              <a:solidFill>
                <a:srgbClr val="00B0F0"/>
              </a:solidFill>
              <a:latin typeface="Times New Roman" panose="02020603050405020304" pitchFamily="18" charset="0"/>
              <a:cs typeface="Times New Roman" panose="02020603050405020304" pitchFamily="18" charset="0"/>
            </a:endParaRPr>
          </a:p>
        </p:txBody>
      </p:sp>
      <p:sp>
        <p:nvSpPr>
          <p:cNvPr id="208" name="Google Shape;208;p2"/>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None/>
            </a:pPr>
            <a:r>
              <a:rPr lang="en-US" sz="2800" i="1" dirty="0">
                <a:solidFill>
                  <a:schemeClr val="bg1">
                    <a:lumMod val="10000"/>
                  </a:schemeClr>
                </a:solidFill>
                <a:latin typeface="Times New Roman" panose="02020603050405020304" pitchFamily="18" charset="0"/>
                <a:cs typeface="Times New Roman" panose="02020603050405020304" pitchFamily="18" charset="0"/>
              </a:rPr>
              <a:t>How do family business goals shape the optimal financing mix in the family firm’s finance team?</a:t>
            </a:r>
          </a:p>
          <a:p>
            <a:pPr marL="0" lvl="0" indent="0" algn="ctr" rtl="0">
              <a:lnSpc>
                <a:spcPct val="100000"/>
              </a:lnSpc>
              <a:spcBef>
                <a:spcPts val="0"/>
              </a:spcBef>
              <a:spcAft>
                <a:spcPts val="0"/>
              </a:spcAft>
              <a:buClr>
                <a:schemeClr val="dk1"/>
              </a:buClr>
              <a:buSzPts val="2800"/>
              <a:buNone/>
            </a:pPr>
            <a:endParaRPr sz="1600" dirty="0"/>
          </a:p>
        </p:txBody>
      </p:sp>
      <p:pic>
        <p:nvPicPr>
          <p:cNvPr id="3" name="Graphic 2" descr="Bullseye with solid fill">
            <a:extLst>
              <a:ext uri="{FF2B5EF4-FFF2-40B4-BE49-F238E27FC236}">
                <a16:creationId xmlns:a16="http://schemas.microsoft.com/office/drawing/2014/main" id="{4C867086-CE6E-4079-A0D8-C30B35447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128" y="5854696"/>
            <a:ext cx="914400" cy="914400"/>
          </a:xfrm>
          <a:prstGeom prst="rect">
            <a:avLst/>
          </a:prstGeom>
        </p:spPr>
      </p:pic>
      <p:pic>
        <p:nvPicPr>
          <p:cNvPr id="6" name="Picture 5">
            <a:extLst>
              <a:ext uri="{FF2B5EF4-FFF2-40B4-BE49-F238E27FC236}">
                <a16:creationId xmlns:a16="http://schemas.microsoft.com/office/drawing/2014/main" id="{23159CDC-D316-4249-9D0C-C03F3FE811AF}"/>
              </a:ext>
            </a:extLst>
          </p:cNvPr>
          <p:cNvPicPr>
            <a:picLocks noChangeAspect="1"/>
          </p:cNvPicPr>
          <p:nvPr/>
        </p:nvPicPr>
        <p:blipFill rotWithShape="1">
          <a:blip r:embed="rId5"/>
          <a:srcRect l="35491" t="50000" r="61967" b="39763"/>
          <a:stretch/>
        </p:blipFill>
        <p:spPr>
          <a:xfrm>
            <a:off x="11583768" y="6169152"/>
            <a:ext cx="608232" cy="6888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3"/>
          <p:cNvSpPr txBox="1">
            <a:spLocks noGrp="1"/>
          </p:cNvSpPr>
          <p:nvPr>
            <p:ph type="title"/>
          </p:nvPr>
        </p:nvSpPr>
        <p:spPr>
          <a:xfrm>
            <a:off x="1445801" y="1987296"/>
            <a:ext cx="9300397" cy="21631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entury Gothic"/>
              <a:buNone/>
            </a:pPr>
            <a:r>
              <a:rPr lang="nl-BE" sz="3200" dirty="0">
                <a:latin typeface="Times New Roman" panose="02020603050405020304" pitchFamily="18" charset="0"/>
                <a:cs typeface="Times New Roman" panose="02020603050405020304" pitchFamily="18" charset="0"/>
              </a:rPr>
              <a:t>Family business goals </a:t>
            </a:r>
            <a:r>
              <a:rPr lang="nl-BE" sz="3200" dirty="0" err="1">
                <a:latin typeface="Times New Roman" panose="02020603050405020304" pitchFamily="18" charset="0"/>
                <a:cs typeface="Times New Roman" panose="02020603050405020304" pitchFamily="18" charset="0"/>
              </a:rPr>
              <a:t>represent</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the</a:t>
            </a:r>
            <a:r>
              <a:rPr lang="nl-BE" sz="3200" dirty="0">
                <a:latin typeface="Times New Roman" panose="02020603050405020304" pitchFamily="18" charset="0"/>
                <a:cs typeface="Times New Roman" panose="02020603050405020304" pitchFamily="18" charset="0"/>
              </a:rPr>
              <a:t> nature of </a:t>
            </a:r>
            <a:r>
              <a:rPr lang="nl-BE" sz="3200" dirty="0" err="1">
                <a:latin typeface="Times New Roman" panose="02020603050405020304" pitchFamily="18" charset="0"/>
                <a:cs typeface="Times New Roman" panose="02020603050405020304" pitchFamily="18" charset="0"/>
              </a:rPr>
              <a:t>the</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firm’s</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decision</a:t>
            </a:r>
            <a:r>
              <a:rPr lang="nl-BE" sz="3200" dirty="0">
                <a:latin typeface="Times New Roman" panose="02020603050405020304" pitchFamily="18" charset="0"/>
                <a:cs typeface="Times New Roman" panose="02020603050405020304" pitchFamily="18" charset="0"/>
              </a:rPr>
              <a:t> making </a:t>
            </a:r>
            <a:r>
              <a:rPr lang="nl-BE" sz="3200" dirty="0" err="1">
                <a:latin typeface="Times New Roman" panose="02020603050405020304" pitchFamily="18" charset="0"/>
                <a:cs typeface="Times New Roman" panose="02020603050405020304" pitchFamily="18" charset="0"/>
              </a:rPr>
              <a:t>and</a:t>
            </a:r>
            <a:r>
              <a:rPr lang="nl-BE" sz="3200" dirty="0">
                <a:latin typeface="Times New Roman" panose="02020603050405020304" pitchFamily="18" charset="0"/>
                <a:cs typeface="Times New Roman" panose="02020603050405020304" pitchFamily="18" charset="0"/>
              </a:rPr>
              <a:t> are </a:t>
            </a:r>
            <a:r>
              <a:rPr lang="nl-BE" sz="3200" dirty="0" err="1">
                <a:latin typeface="Times New Roman" panose="02020603050405020304" pitchFamily="18" charset="0"/>
                <a:cs typeface="Times New Roman" panose="02020603050405020304" pitchFamily="18" charset="0"/>
              </a:rPr>
              <a:t>driving</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forces</a:t>
            </a:r>
            <a:r>
              <a:rPr lang="nl-BE" sz="3200" dirty="0">
                <a:latin typeface="Times New Roman" panose="02020603050405020304" pitchFamily="18" charset="0"/>
                <a:cs typeface="Times New Roman" panose="02020603050405020304" pitchFamily="18" charset="0"/>
              </a:rPr>
              <a:t> (i.e., </a:t>
            </a:r>
            <a:r>
              <a:rPr lang="nl-BE" sz="3200" dirty="0" err="1">
                <a:latin typeface="Times New Roman" panose="02020603050405020304" pitchFamily="18" charset="0"/>
                <a:cs typeface="Times New Roman" panose="02020603050405020304" pitchFamily="18" charset="0"/>
              </a:rPr>
              <a:t>antecedents</a:t>
            </a:r>
            <a:r>
              <a:rPr lang="nl-BE" sz="3200" dirty="0">
                <a:latin typeface="Times New Roman" panose="02020603050405020304" pitchFamily="18" charset="0"/>
                <a:cs typeface="Times New Roman" panose="02020603050405020304" pitchFamily="18" charset="0"/>
              </a:rPr>
              <a:t>) of family </a:t>
            </a:r>
            <a:r>
              <a:rPr lang="nl-BE" sz="3200" dirty="0" err="1">
                <a:latin typeface="Times New Roman" panose="02020603050405020304" pitchFamily="18" charset="0"/>
                <a:cs typeface="Times New Roman" panose="02020603050405020304" pitchFamily="18" charset="0"/>
              </a:rPr>
              <a:t>firm</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behavior</a:t>
            </a:r>
            <a:r>
              <a:rPr lang="nl-BE" sz="3200" dirty="0">
                <a:latin typeface="Times New Roman" panose="02020603050405020304" pitchFamily="18" charset="0"/>
                <a:cs typeface="Times New Roman" panose="02020603050405020304" pitchFamily="18" charset="0"/>
              </a:rPr>
              <a:t>, performance, </a:t>
            </a:r>
            <a:r>
              <a:rPr lang="nl-BE" sz="3200" dirty="0" err="1">
                <a:latin typeface="Times New Roman" panose="02020603050405020304" pitchFamily="18" charset="0"/>
                <a:cs typeface="Times New Roman" panose="02020603050405020304" pitchFamily="18" charset="0"/>
              </a:rPr>
              <a:t>continuity</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competitiveness</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and</a:t>
            </a:r>
            <a:r>
              <a:rPr lang="nl-BE" sz="3200" dirty="0">
                <a:latin typeface="Times New Roman" panose="02020603050405020304" pitchFamily="18" charset="0"/>
                <a:cs typeface="Times New Roman" panose="02020603050405020304" pitchFamily="18" charset="0"/>
              </a:rPr>
              <a:t> </a:t>
            </a:r>
            <a:r>
              <a:rPr lang="nl-BE" sz="3200" dirty="0" err="1">
                <a:latin typeface="Times New Roman" panose="02020603050405020304" pitchFamily="18" charset="0"/>
                <a:cs typeface="Times New Roman" panose="02020603050405020304" pitchFamily="18" charset="0"/>
              </a:rPr>
              <a:t>sustainability</a:t>
            </a:r>
            <a:r>
              <a:rPr lang="nl-BE" sz="3200" dirty="0">
                <a:latin typeface="Times New Roman" panose="02020603050405020304" pitchFamily="18" charset="0"/>
                <a:cs typeface="Times New Roman" panose="02020603050405020304" pitchFamily="18" charset="0"/>
              </a:rPr>
              <a:t>. </a:t>
            </a:r>
            <a:endParaRPr sz="3200" dirty="0">
              <a:latin typeface="Times New Roman" panose="02020603050405020304" pitchFamily="18" charset="0"/>
              <a:cs typeface="Times New Roman" panose="02020603050405020304" pitchFamily="18" charset="0"/>
            </a:endParaRPr>
          </a:p>
        </p:txBody>
      </p:sp>
      <p:sp>
        <p:nvSpPr>
          <p:cNvPr id="272" name="Google Shape;272;p13"/>
          <p:cNvSpPr txBox="1">
            <a:spLocks noGrp="1"/>
          </p:cNvSpPr>
          <p:nvPr>
            <p:ph type="body" idx="1"/>
          </p:nvPr>
        </p:nvSpPr>
        <p:spPr>
          <a:xfrm>
            <a:off x="4722099" y="4235765"/>
            <a:ext cx="6136774" cy="60166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7F7F7F"/>
              </a:buClr>
              <a:buSzPts val="2800"/>
              <a:buNone/>
            </a:pPr>
            <a:r>
              <a:rPr lang="nl-BE" sz="2400" i="0" dirty="0">
                <a:solidFill>
                  <a:schemeClr val="accent6"/>
                </a:solidFill>
                <a:latin typeface="Times New Roman" panose="02020603050405020304" pitchFamily="18" charset="0"/>
                <a:cs typeface="Times New Roman" panose="02020603050405020304" pitchFamily="18" charset="0"/>
              </a:rPr>
              <a:t>(</a:t>
            </a:r>
            <a:r>
              <a:rPr lang="nl-BE" sz="2400" i="0" dirty="0" err="1">
                <a:solidFill>
                  <a:schemeClr val="accent6"/>
                </a:solidFill>
                <a:latin typeface="Times New Roman" panose="02020603050405020304" pitchFamily="18" charset="0"/>
                <a:cs typeface="Times New Roman" panose="02020603050405020304" pitchFamily="18" charset="0"/>
              </a:rPr>
              <a:t>Basco</a:t>
            </a:r>
            <a:r>
              <a:rPr lang="nl-BE" sz="2400" i="0" dirty="0">
                <a:solidFill>
                  <a:schemeClr val="accent6"/>
                </a:solidFill>
                <a:latin typeface="Times New Roman" panose="02020603050405020304" pitchFamily="18" charset="0"/>
                <a:cs typeface="Times New Roman" panose="02020603050405020304" pitchFamily="18" charset="0"/>
              </a:rPr>
              <a:t>, 2017, p.1)</a:t>
            </a:r>
            <a:endParaRPr sz="2400" i="0" dirty="0">
              <a:solidFill>
                <a:schemeClr val="accent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nl-BE" sz="3200" b="1" dirty="0" err="1">
                <a:solidFill>
                  <a:srgbClr val="00B0F0"/>
                </a:solidFill>
                <a:latin typeface="Times New Roman" panose="02020603050405020304" pitchFamily="18" charset="0"/>
                <a:cs typeface="Times New Roman" panose="02020603050405020304" pitchFamily="18" charset="0"/>
              </a:rPr>
              <a:t>Current</a:t>
            </a:r>
            <a:r>
              <a:rPr lang="nl-BE" sz="3200" b="1" dirty="0">
                <a:solidFill>
                  <a:srgbClr val="00B0F0"/>
                </a:solidFill>
                <a:latin typeface="Times New Roman" panose="02020603050405020304" pitchFamily="18" charset="0"/>
                <a:cs typeface="Times New Roman" panose="02020603050405020304" pitchFamily="18" charset="0"/>
              </a:rPr>
              <a:t> </a:t>
            </a:r>
            <a:r>
              <a:rPr lang="nl-BE" sz="3200" b="1" dirty="0" err="1">
                <a:solidFill>
                  <a:srgbClr val="00B0F0"/>
                </a:solidFill>
                <a:latin typeface="Times New Roman" panose="02020603050405020304" pitchFamily="18" charset="0"/>
                <a:cs typeface="Times New Roman" panose="02020603050405020304" pitchFamily="18" charset="0"/>
              </a:rPr>
              <a:t>Situation</a:t>
            </a:r>
            <a:r>
              <a:rPr lang="nl-BE" sz="3200" b="1" dirty="0">
                <a:solidFill>
                  <a:srgbClr val="00B0F0"/>
                </a:solidFill>
                <a:latin typeface="Times New Roman" panose="02020603050405020304" pitchFamily="18" charset="0"/>
                <a:cs typeface="Times New Roman" panose="02020603050405020304" pitchFamily="18" charset="0"/>
              </a:rPr>
              <a:t> &amp; </a:t>
            </a:r>
            <a:r>
              <a:rPr lang="nl-BE" sz="3200" b="1" dirty="0" err="1">
                <a:solidFill>
                  <a:srgbClr val="00B0F0"/>
                </a:solidFill>
                <a:latin typeface="Times New Roman" panose="02020603050405020304" pitchFamily="18" charset="0"/>
                <a:cs typeface="Times New Roman" panose="02020603050405020304" pitchFamily="18" charset="0"/>
              </a:rPr>
              <a:t>Problem</a:t>
            </a:r>
            <a:r>
              <a:rPr lang="nl-BE" sz="3200" b="1" dirty="0">
                <a:solidFill>
                  <a:srgbClr val="00B0F0"/>
                </a:solidFill>
                <a:latin typeface="Times New Roman" panose="02020603050405020304" pitchFamily="18" charset="0"/>
                <a:cs typeface="Times New Roman" panose="02020603050405020304" pitchFamily="18" charset="0"/>
              </a:rPr>
              <a:t> Statement</a:t>
            </a:r>
            <a:endParaRPr sz="3200" b="1" dirty="0">
              <a:solidFill>
                <a:srgbClr val="00B0F0"/>
              </a:solidFill>
              <a:latin typeface="Times New Roman" panose="02020603050405020304" pitchFamily="18" charset="0"/>
              <a:cs typeface="Times New Roman" panose="02020603050405020304" pitchFamily="18" charset="0"/>
            </a:endParaRPr>
          </a:p>
        </p:txBody>
      </p:sp>
      <p:grpSp>
        <p:nvGrpSpPr>
          <p:cNvPr id="4" name="Google Shape;994;p61">
            <a:extLst>
              <a:ext uri="{FF2B5EF4-FFF2-40B4-BE49-F238E27FC236}">
                <a16:creationId xmlns:a16="http://schemas.microsoft.com/office/drawing/2014/main" id="{8A3FD6AF-5A44-4798-ADD3-C8755A9817F2}"/>
              </a:ext>
            </a:extLst>
          </p:cNvPr>
          <p:cNvGrpSpPr/>
          <p:nvPr/>
        </p:nvGrpSpPr>
        <p:grpSpPr>
          <a:xfrm>
            <a:off x="378200" y="6176963"/>
            <a:ext cx="460000" cy="458633"/>
            <a:chOff x="1799738" y="3074500"/>
            <a:chExt cx="345000" cy="343975"/>
          </a:xfrm>
          <a:solidFill>
            <a:srgbClr val="00B0F0"/>
          </a:solidFill>
        </p:grpSpPr>
        <p:sp>
          <p:nvSpPr>
            <p:cNvPr id="5" name="Google Shape;995;p61">
              <a:extLst>
                <a:ext uri="{FF2B5EF4-FFF2-40B4-BE49-F238E27FC236}">
                  <a16:creationId xmlns:a16="http://schemas.microsoft.com/office/drawing/2014/main" id="{757EB5FD-3785-42A9-AF24-D4A07DD95DA2}"/>
                </a:ext>
              </a:extLst>
            </p:cNvPr>
            <p:cNvSpPr/>
            <p:nvPr/>
          </p:nvSpPr>
          <p:spPr>
            <a:xfrm>
              <a:off x="1799738" y="3272100"/>
              <a:ext cx="345000" cy="146375"/>
            </a:xfrm>
            <a:custGeom>
              <a:avLst/>
              <a:gdLst/>
              <a:ahLst/>
              <a:cxnLst/>
              <a:rect l="l" t="t" r="r" b="b"/>
              <a:pathLst>
                <a:path w="13800" h="5855" extrusionOk="0">
                  <a:moveTo>
                    <a:pt x="5424" y="595"/>
                  </a:moveTo>
                  <a:cubicBezTo>
                    <a:pt x="6070" y="595"/>
                    <a:pt x="6582" y="1149"/>
                    <a:pt x="6582" y="1795"/>
                  </a:cubicBezTo>
                  <a:lnTo>
                    <a:pt x="6582" y="2779"/>
                  </a:lnTo>
                  <a:cubicBezTo>
                    <a:pt x="6193" y="2523"/>
                    <a:pt x="5772" y="2389"/>
                    <a:pt x="5301" y="2389"/>
                  </a:cubicBezTo>
                  <a:lnTo>
                    <a:pt x="1067" y="2389"/>
                  </a:lnTo>
                  <a:lnTo>
                    <a:pt x="1067" y="1795"/>
                  </a:lnTo>
                  <a:cubicBezTo>
                    <a:pt x="1067" y="1497"/>
                    <a:pt x="1282" y="1241"/>
                    <a:pt x="1579" y="1241"/>
                  </a:cubicBezTo>
                  <a:cubicBezTo>
                    <a:pt x="2656" y="1241"/>
                    <a:pt x="3763" y="1067"/>
                    <a:pt x="4788" y="729"/>
                  </a:cubicBezTo>
                  <a:lnTo>
                    <a:pt x="4870" y="729"/>
                  </a:lnTo>
                  <a:cubicBezTo>
                    <a:pt x="5085" y="636"/>
                    <a:pt x="5219" y="595"/>
                    <a:pt x="5424" y="595"/>
                  </a:cubicBezTo>
                  <a:close/>
                  <a:moveTo>
                    <a:pt x="8417" y="595"/>
                  </a:moveTo>
                  <a:cubicBezTo>
                    <a:pt x="8591" y="595"/>
                    <a:pt x="8714" y="636"/>
                    <a:pt x="8930" y="729"/>
                  </a:cubicBezTo>
                  <a:lnTo>
                    <a:pt x="9012" y="729"/>
                  </a:lnTo>
                  <a:cubicBezTo>
                    <a:pt x="10037" y="1067"/>
                    <a:pt x="11113" y="1241"/>
                    <a:pt x="12220" y="1241"/>
                  </a:cubicBezTo>
                  <a:cubicBezTo>
                    <a:pt x="12518" y="1241"/>
                    <a:pt x="12733" y="1497"/>
                    <a:pt x="12733" y="1579"/>
                  </a:cubicBezTo>
                  <a:lnTo>
                    <a:pt x="12733" y="2389"/>
                  </a:lnTo>
                  <a:lnTo>
                    <a:pt x="8458" y="2389"/>
                  </a:lnTo>
                  <a:cubicBezTo>
                    <a:pt x="8038" y="2389"/>
                    <a:pt x="7566" y="2523"/>
                    <a:pt x="7177" y="2779"/>
                  </a:cubicBezTo>
                  <a:lnTo>
                    <a:pt x="7177" y="1795"/>
                  </a:lnTo>
                  <a:cubicBezTo>
                    <a:pt x="7177" y="1149"/>
                    <a:pt x="7730" y="595"/>
                    <a:pt x="8417" y="595"/>
                  </a:cubicBezTo>
                  <a:close/>
                  <a:moveTo>
                    <a:pt x="13205" y="2984"/>
                  </a:moveTo>
                  <a:lnTo>
                    <a:pt x="13205" y="4142"/>
                  </a:lnTo>
                  <a:lnTo>
                    <a:pt x="8243" y="4142"/>
                  </a:lnTo>
                  <a:cubicBezTo>
                    <a:pt x="7946" y="4142"/>
                    <a:pt x="7689" y="4358"/>
                    <a:pt x="7648" y="4655"/>
                  </a:cubicBezTo>
                  <a:cubicBezTo>
                    <a:pt x="7566" y="4993"/>
                    <a:pt x="7269" y="5290"/>
                    <a:pt x="6879" y="5290"/>
                  </a:cubicBezTo>
                  <a:cubicBezTo>
                    <a:pt x="6541" y="5290"/>
                    <a:pt x="6193" y="4993"/>
                    <a:pt x="6152" y="4655"/>
                  </a:cubicBezTo>
                  <a:cubicBezTo>
                    <a:pt x="6070" y="4358"/>
                    <a:pt x="5813" y="4142"/>
                    <a:pt x="5516" y="4142"/>
                  </a:cubicBezTo>
                  <a:lnTo>
                    <a:pt x="605" y="4142"/>
                  </a:lnTo>
                  <a:lnTo>
                    <a:pt x="605" y="2984"/>
                  </a:lnTo>
                  <a:lnTo>
                    <a:pt x="5301" y="2984"/>
                  </a:lnTo>
                  <a:cubicBezTo>
                    <a:pt x="5813" y="2984"/>
                    <a:pt x="6326" y="3199"/>
                    <a:pt x="6664" y="3548"/>
                  </a:cubicBezTo>
                  <a:cubicBezTo>
                    <a:pt x="6731" y="3609"/>
                    <a:pt x="6818" y="3640"/>
                    <a:pt x="6899" y="3640"/>
                  </a:cubicBezTo>
                  <a:cubicBezTo>
                    <a:pt x="6979" y="3640"/>
                    <a:pt x="7054" y="3609"/>
                    <a:pt x="7095" y="3548"/>
                  </a:cubicBezTo>
                  <a:cubicBezTo>
                    <a:pt x="7474" y="3199"/>
                    <a:pt x="7987" y="2984"/>
                    <a:pt x="8499" y="2984"/>
                  </a:cubicBezTo>
                  <a:close/>
                  <a:moveTo>
                    <a:pt x="5383" y="1"/>
                  </a:moveTo>
                  <a:cubicBezTo>
                    <a:pt x="5085" y="1"/>
                    <a:pt x="4870" y="83"/>
                    <a:pt x="4655" y="124"/>
                  </a:cubicBezTo>
                  <a:cubicBezTo>
                    <a:pt x="4614" y="165"/>
                    <a:pt x="4614" y="165"/>
                    <a:pt x="4573" y="165"/>
                  </a:cubicBezTo>
                  <a:cubicBezTo>
                    <a:pt x="3589" y="513"/>
                    <a:pt x="2605" y="636"/>
                    <a:pt x="1579" y="636"/>
                  </a:cubicBezTo>
                  <a:cubicBezTo>
                    <a:pt x="985" y="636"/>
                    <a:pt x="472" y="1149"/>
                    <a:pt x="472" y="1795"/>
                  </a:cubicBezTo>
                  <a:lnTo>
                    <a:pt x="472" y="2389"/>
                  </a:lnTo>
                  <a:lnTo>
                    <a:pt x="298" y="2389"/>
                  </a:lnTo>
                  <a:cubicBezTo>
                    <a:pt x="134" y="2389"/>
                    <a:pt x="1" y="2564"/>
                    <a:pt x="1" y="2687"/>
                  </a:cubicBezTo>
                  <a:lnTo>
                    <a:pt x="1" y="4440"/>
                  </a:lnTo>
                  <a:cubicBezTo>
                    <a:pt x="1" y="4614"/>
                    <a:pt x="134" y="4737"/>
                    <a:pt x="298" y="4737"/>
                  </a:cubicBezTo>
                  <a:lnTo>
                    <a:pt x="5516" y="4737"/>
                  </a:lnTo>
                  <a:cubicBezTo>
                    <a:pt x="5557" y="4737"/>
                    <a:pt x="5557" y="4737"/>
                    <a:pt x="5557" y="4778"/>
                  </a:cubicBezTo>
                  <a:cubicBezTo>
                    <a:pt x="5680" y="5424"/>
                    <a:pt x="6244" y="5854"/>
                    <a:pt x="6879" y="5854"/>
                  </a:cubicBezTo>
                  <a:cubicBezTo>
                    <a:pt x="7566" y="5854"/>
                    <a:pt x="8120" y="5424"/>
                    <a:pt x="8243" y="4778"/>
                  </a:cubicBezTo>
                  <a:lnTo>
                    <a:pt x="8243" y="4737"/>
                  </a:lnTo>
                  <a:lnTo>
                    <a:pt x="13502" y="4737"/>
                  </a:lnTo>
                  <a:cubicBezTo>
                    <a:pt x="13625" y="4737"/>
                    <a:pt x="13799" y="4614"/>
                    <a:pt x="13799" y="4440"/>
                  </a:cubicBezTo>
                  <a:lnTo>
                    <a:pt x="13799" y="2687"/>
                  </a:lnTo>
                  <a:cubicBezTo>
                    <a:pt x="13799" y="2564"/>
                    <a:pt x="13625" y="2389"/>
                    <a:pt x="13502" y="2389"/>
                  </a:cubicBezTo>
                  <a:lnTo>
                    <a:pt x="13287" y="2389"/>
                  </a:lnTo>
                  <a:lnTo>
                    <a:pt x="13287" y="1579"/>
                  </a:lnTo>
                  <a:cubicBezTo>
                    <a:pt x="13287" y="1364"/>
                    <a:pt x="13205" y="1190"/>
                    <a:pt x="13030" y="1026"/>
                  </a:cubicBezTo>
                  <a:cubicBezTo>
                    <a:pt x="12815" y="811"/>
                    <a:pt x="12477" y="636"/>
                    <a:pt x="12179" y="636"/>
                  </a:cubicBezTo>
                  <a:cubicBezTo>
                    <a:pt x="11154" y="636"/>
                    <a:pt x="10170" y="513"/>
                    <a:pt x="9186" y="165"/>
                  </a:cubicBezTo>
                  <a:cubicBezTo>
                    <a:pt x="9145" y="165"/>
                    <a:pt x="9145" y="165"/>
                    <a:pt x="9104" y="124"/>
                  </a:cubicBezTo>
                  <a:cubicBezTo>
                    <a:pt x="8889" y="83"/>
                    <a:pt x="8673" y="1"/>
                    <a:pt x="8376" y="1"/>
                  </a:cubicBezTo>
                  <a:cubicBezTo>
                    <a:pt x="7782" y="1"/>
                    <a:pt x="7218" y="339"/>
                    <a:pt x="6879" y="811"/>
                  </a:cubicBezTo>
                  <a:cubicBezTo>
                    <a:pt x="6582" y="339"/>
                    <a:pt x="6028" y="1"/>
                    <a:pt x="538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996;p61">
              <a:extLst>
                <a:ext uri="{FF2B5EF4-FFF2-40B4-BE49-F238E27FC236}">
                  <a16:creationId xmlns:a16="http://schemas.microsoft.com/office/drawing/2014/main" id="{EC587154-C4CC-44E2-BBAC-3F28031C8FFF}"/>
                </a:ext>
              </a:extLst>
            </p:cNvPr>
            <p:cNvSpPr/>
            <p:nvPr/>
          </p:nvSpPr>
          <p:spPr>
            <a:xfrm>
              <a:off x="2062438" y="3124750"/>
              <a:ext cx="37450" cy="14875"/>
            </a:xfrm>
            <a:custGeom>
              <a:avLst/>
              <a:gdLst/>
              <a:ahLst/>
              <a:cxnLst/>
              <a:rect l="l" t="t" r="r" b="b"/>
              <a:pathLst>
                <a:path w="1498" h="595" extrusionOk="0">
                  <a:moveTo>
                    <a:pt x="349" y="0"/>
                  </a:moveTo>
                  <a:cubicBezTo>
                    <a:pt x="134" y="0"/>
                    <a:pt x="0" y="164"/>
                    <a:pt x="41" y="338"/>
                  </a:cubicBezTo>
                  <a:cubicBezTo>
                    <a:pt x="41" y="472"/>
                    <a:pt x="175" y="595"/>
                    <a:pt x="349" y="595"/>
                  </a:cubicBezTo>
                  <a:lnTo>
                    <a:pt x="1200" y="595"/>
                  </a:lnTo>
                  <a:cubicBezTo>
                    <a:pt x="1374" y="595"/>
                    <a:pt x="1497" y="420"/>
                    <a:pt x="1497" y="256"/>
                  </a:cubicBezTo>
                  <a:cubicBezTo>
                    <a:pt x="1497" y="123"/>
                    <a:pt x="1323" y="0"/>
                    <a:pt x="120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997;p61">
              <a:extLst>
                <a:ext uri="{FF2B5EF4-FFF2-40B4-BE49-F238E27FC236}">
                  <a16:creationId xmlns:a16="http://schemas.microsoft.com/office/drawing/2014/main" id="{B7459E75-64E5-49A0-BFD2-58A993CA31BC}"/>
                </a:ext>
              </a:extLst>
            </p:cNvPr>
            <p:cNvSpPr/>
            <p:nvPr/>
          </p:nvSpPr>
          <p:spPr>
            <a:xfrm>
              <a:off x="2050638" y="3074725"/>
              <a:ext cx="39750" cy="26450"/>
            </a:xfrm>
            <a:custGeom>
              <a:avLst/>
              <a:gdLst/>
              <a:ahLst/>
              <a:cxnLst/>
              <a:rect l="l" t="t" r="r" b="b"/>
              <a:pathLst>
                <a:path w="1590" h="1058" extrusionOk="0">
                  <a:moveTo>
                    <a:pt x="1229" y="0"/>
                  </a:moveTo>
                  <a:cubicBezTo>
                    <a:pt x="1190" y="0"/>
                    <a:pt x="1152" y="10"/>
                    <a:pt x="1118" y="33"/>
                  </a:cubicBezTo>
                  <a:lnTo>
                    <a:pt x="216" y="504"/>
                  </a:lnTo>
                  <a:cubicBezTo>
                    <a:pt x="93" y="586"/>
                    <a:pt x="1" y="761"/>
                    <a:pt x="93" y="884"/>
                  </a:cubicBezTo>
                  <a:cubicBezTo>
                    <a:pt x="134" y="1017"/>
                    <a:pt x="257" y="1058"/>
                    <a:pt x="349" y="1058"/>
                  </a:cubicBezTo>
                  <a:cubicBezTo>
                    <a:pt x="390" y="1058"/>
                    <a:pt x="431" y="1058"/>
                    <a:pt x="513" y="1017"/>
                  </a:cubicBezTo>
                  <a:lnTo>
                    <a:pt x="1375" y="545"/>
                  </a:lnTo>
                  <a:cubicBezTo>
                    <a:pt x="1498" y="504"/>
                    <a:pt x="1590" y="289"/>
                    <a:pt x="1498" y="166"/>
                  </a:cubicBezTo>
                  <a:cubicBezTo>
                    <a:pt x="1438" y="70"/>
                    <a:pt x="1331" y="0"/>
                    <a:pt x="122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998;p61">
              <a:extLst>
                <a:ext uri="{FF2B5EF4-FFF2-40B4-BE49-F238E27FC236}">
                  <a16:creationId xmlns:a16="http://schemas.microsoft.com/office/drawing/2014/main" id="{4756779E-80F5-419D-B094-415658A024B7}"/>
                </a:ext>
              </a:extLst>
            </p:cNvPr>
            <p:cNvSpPr/>
            <p:nvPr/>
          </p:nvSpPr>
          <p:spPr>
            <a:xfrm>
              <a:off x="2050638" y="3163175"/>
              <a:ext cx="39750" cy="25650"/>
            </a:xfrm>
            <a:custGeom>
              <a:avLst/>
              <a:gdLst/>
              <a:ahLst/>
              <a:cxnLst/>
              <a:rect l="l" t="t" r="r" b="b"/>
              <a:pathLst>
                <a:path w="1590" h="1026" extrusionOk="0">
                  <a:moveTo>
                    <a:pt x="338" y="1"/>
                  </a:moveTo>
                  <a:cubicBezTo>
                    <a:pt x="243" y="1"/>
                    <a:pt x="148" y="55"/>
                    <a:pt x="93" y="165"/>
                  </a:cubicBezTo>
                  <a:cubicBezTo>
                    <a:pt x="1" y="298"/>
                    <a:pt x="93" y="472"/>
                    <a:pt x="216" y="554"/>
                  </a:cubicBezTo>
                  <a:lnTo>
                    <a:pt x="1118" y="985"/>
                  </a:lnTo>
                  <a:cubicBezTo>
                    <a:pt x="1159" y="1026"/>
                    <a:pt x="1200" y="1026"/>
                    <a:pt x="1241" y="1026"/>
                  </a:cubicBezTo>
                  <a:cubicBezTo>
                    <a:pt x="1334" y="1026"/>
                    <a:pt x="1457" y="985"/>
                    <a:pt x="1498" y="852"/>
                  </a:cubicBezTo>
                  <a:cubicBezTo>
                    <a:pt x="1590" y="729"/>
                    <a:pt x="1498" y="554"/>
                    <a:pt x="1375" y="472"/>
                  </a:cubicBezTo>
                  <a:lnTo>
                    <a:pt x="472" y="42"/>
                  </a:lnTo>
                  <a:cubicBezTo>
                    <a:pt x="431" y="14"/>
                    <a:pt x="385" y="1"/>
                    <a:pt x="33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999;p61">
              <a:extLst>
                <a:ext uri="{FF2B5EF4-FFF2-40B4-BE49-F238E27FC236}">
                  <a16:creationId xmlns:a16="http://schemas.microsoft.com/office/drawing/2014/main" id="{C2ECBFAD-2FA3-4EFC-B2B8-586542D0C89E}"/>
                </a:ext>
              </a:extLst>
            </p:cNvPr>
            <p:cNvSpPr/>
            <p:nvPr/>
          </p:nvSpPr>
          <p:spPr>
            <a:xfrm>
              <a:off x="1843563" y="3124750"/>
              <a:ext cx="37450" cy="14875"/>
            </a:xfrm>
            <a:custGeom>
              <a:avLst/>
              <a:gdLst/>
              <a:ahLst/>
              <a:cxnLst/>
              <a:rect l="l" t="t" r="r" b="b"/>
              <a:pathLst>
                <a:path w="1498" h="595" extrusionOk="0">
                  <a:moveTo>
                    <a:pt x="339" y="0"/>
                  </a:moveTo>
                  <a:cubicBezTo>
                    <a:pt x="134" y="0"/>
                    <a:pt x="1" y="164"/>
                    <a:pt x="42" y="338"/>
                  </a:cubicBezTo>
                  <a:cubicBezTo>
                    <a:pt x="42" y="472"/>
                    <a:pt x="175" y="595"/>
                    <a:pt x="339" y="595"/>
                  </a:cubicBezTo>
                  <a:lnTo>
                    <a:pt x="1200" y="595"/>
                  </a:lnTo>
                  <a:cubicBezTo>
                    <a:pt x="1364" y="595"/>
                    <a:pt x="1497" y="420"/>
                    <a:pt x="1497" y="256"/>
                  </a:cubicBezTo>
                  <a:cubicBezTo>
                    <a:pt x="1497" y="123"/>
                    <a:pt x="1364" y="0"/>
                    <a:pt x="120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00;p61">
              <a:extLst>
                <a:ext uri="{FF2B5EF4-FFF2-40B4-BE49-F238E27FC236}">
                  <a16:creationId xmlns:a16="http://schemas.microsoft.com/office/drawing/2014/main" id="{A849B72A-7040-43DC-8B4A-E443B747626B}"/>
                </a:ext>
              </a:extLst>
            </p:cNvPr>
            <p:cNvSpPr/>
            <p:nvPr/>
          </p:nvSpPr>
          <p:spPr>
            <a:xfrm>
              <a:off x="1854338" y="3074725"/>
              <a:ext cx="38450" cy="26450"/>
            </a:xfrm>
            <a:custGeom>
              <a:avLst/>
              <a:gdLst/>
              <a:ahLst/>
              <a:cxnLst/>
              <a:rect l="l" t="t" r="r" b="b"/>
              <a:pathLst>
                <a:path w="1538" h="1058" extrusionOk="0">
                  <a:moveTo>
                    <a:pt x="355" y="0"/>
                  </a:moveTo>
                  <a:cubicBezTo>
                    <a:pt x="249" y="0"/>
                    <a:pt x="142" y="70"/>
                    <a:pt x="82" y="166"/>
                  </a:cubicBezTo>
                  <a:cubicBezTo>
                    <a:pt x="0" y="289"/>
                    <a:pt x="41" y="504"/>
                    <a:pt x="215" y="545"/>
                  </a:cubicBezTo>
                  <a:lnTo>
                    <a:pt x="1066" y="1017"/>
                  </a:lnTo>
                  <a:cubicBezTo>
                    <a:pt x="1107" y="1058"/>
                    <a:pt x="1148" y="1058"/>
                    <a:pt x="1189" y="1058"/>
                  </a:cubicBezTo>
                  <a:cubicBezTo>
                    <a:pt x="1323" y="1058"/>
                    <a:pt x="1405" y="1017"/>
                    <a:pt x="1497" y="884"/>
                  </a:cubicBezTo>
                  <a:cubicBezTo>
                    <a:pt x="1538" y="761"/>
                    <a:pt x="1497" y="586"/>
                    <a:pt x="1364" y="504"/>
                  </a:cubicBezTo>
                  <a:lnTo>
                    <a:pt x="472" y="33"/>
                  </a:lnTo>
                  <a:cubicBezTo>
                    <a:pt x="435" y="10"/>
                    <a:pt x="395" y="0"/>
                    <a:pt x="355"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01;p61">
              <a:extLst>
                <a:ext uri="{FF2B5EF4-FFF2-40B4-BE49-F238E27FC236}">
                  <a16:creationId xmlns:a16="http://schemas.microsoft.com/office/drawing/2014/main" id="{D31E7E17-CBC8-48F4-B4AB-CBAF91FFEB0A}"/>
                </a:ext>
              </a:extLst>
            </p:cNvPr>
            <p:cNvSpPr/>
            <p:nvPr/>
          </p:nvSpPr>
          <p:spPr>
            <a:xfrm>
              <a:off x="1854338" y="3163175"/>
              <a:ext cx="38450" cy="25650"/>
            </a:xfrm>
            <a:custGeom>
              <a:avLst/>
              <a:gdLst/>
              <a:ahLst/>
              <a:cxnLst/>
              <a:rect l="l" t="t" r="r" b="b"/>
              <a:pathLst>
                <a:path w="1538" h="1026" extrusionOk="0">
                  <a:moveTo>
                    <a:pt x="1235" y="1"/>
                  </a:moveTo>
                  <a:cubicBezTo>
                    <a:pt x="1181" y="1"/>
                    <a:pt x="1124" y="14"/>
                    <a:pt x="1066" y="42"/>
                  </a:cubicBezTo>
                  <a:lnTo>
                    <a:pt x="215" y="472"/>
                  </a:lnTo>
                  <a:cubicBezTo>
                    <a:pt x="41" y="554"/>
                    <a:pt x="0" y="729"/>
                    <a:pt x="82" y="852"/>
                  </a:cubicBezTo>
                  <a:cubicBezTo>
                    <a:pt x="123" y="985"/>
                    <a:pt x="215" y="1026"/>
                    <a:pt x="338" y="1026"/>
                  </a:cubicBezTo>
                  <a:cubicBezTo>
                    <a:pt x="379" y="1026"/>
                    <a:pt x="421" y="1026"/>
                    <a:pt x="472" y="985"/>
                  </a:cubicBezTo>
                  <a:lnTo>
                    <a:pt x="1364" y="554"/>
                  </a:lnTo>
                  <a:cubicBezTo>
                    <a:pt x="1497" y="472"/>
                    <a:pt x="1538" y="298"/>
                    <a:pt x="1497" y="165"/>
                  </a:cubicBezTo>
                  <a:cubicBezTo>
                    <a:pt x="1435" y="55"/>
                    <a:pt x="1342" y="1"/>
                    <a:pt x="1235"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02;p61">
              <a:extLst>
                <a:ext uri="{FF2B5EF4-FFF2-40B4-BE49-F238E27FC236}">
                  <a16:creationId xmlns:a16="http://schemas.microsoft.com/office/drawing/2014/main" id="{AE2F68F7-2616-4D2A-B866-6B73AD2FB11E}"/>
                </a:ext>
              </a:extLst>
            </p:cNvPr>
            <p:cNvSpPr/>
            <p:nvPr/>
          </p:nvSpPr>
          <p:spPr>
            <a:xfrm>
              <a:off x="1916088" y="3074500"/>
              <a:ext cx="113300" cy="174100"/>
            </a:xfrm>
            <a:custGeom>
              <a:avLst/>
              <a:gdLst/>
              <a:ahLst/>
              <a:cxnLst/>
              <a:rect l="l" t="t" r="r" b="b"/>
              <a:pathLst>
                <a:path w="4532" h="6964" extrusionOk="0">
                  <a:moveTo>
                    <a:pt x="2225" y="595"/>
                  </a:moveTo>
                  <a:cubicBezTo>
                    <a:pt x="3169" y="595"/>
                    <a:pt x="3937" y="1364"/>
                    <a:pt x="3937" y="2307"/>
                  </a:cubicBezTo>
                  <a:cubicBezTo>
                    <a:pt x="3937" y="2687"/>
                    <a:pt x="3804" y="3035"/>
                    <a:pt x="3548" y="3333"/>
                  </a:cubicBezTo>
                  <a:cubicBezTo>
                    <a:pt x="3210" y="3763"/>
                    <a:pt x="2994" y="4276"/>
                    <a:pt x="2871" y="4870"/>
                  </a:cubicBezTo>
                  <a:lnTo>
                    <a:pt x="1631" y="4870"/>
                  </a:lnTo>
                  <a:cubicBezTo>
                    <a:pt x="1498" y="4317"/>
                    <a:pt x="1282" y="3804"/>
                    <a:pt x="903" y="3333"/>
                  </a:cubicBezTo>
                  <a:cubicBezTo>
                    <a:pt x="688" y="3035"/>
                    <a:pt x="565" y="2687"/>
                    <a:pt x="565" y="2307"/>
                  </a:cubicBezTo>
                  <a:cubicBezTo>
                    <a:pt x="565" y="1364"/>
                    <a:pt x="1333" y="595"/>
                    <a:pt x="2225" y="595"/>
                  </a:cubicBezTo>
                  <a:close/>
                  <a:moveTo>
                    <a:pt x="2820" y="5424"/>
                  </a:moveTo>
                  <a:lnTo>
                    <a:pt x="2820" y="5813"/>
                  </a:lnTo>
                  <a:cubicBezTo>
                    <a:pt x="2820" y="6111"/>
                    <a:pt x="2564" y="6367"/>
                    <a:pt x="2266" y="6367"/>
                  </a:cubicBezTo>
                  <a:cubicBezTo>
                    <a:pt x="1928" y="6367"/>
                    <a:pt x="1672" y="6111"/>
                    <a:pt x="1672" y="5813"/>
                  </a:cubicBezTo>
                  <a:lnTo>
                    <a:pt x="1672" y="5424"/>
                  </a:lnTo>
                  <a:close/>
                  <a:moveTo>
                    <a:pt x="2225" y="1"/>
                  </a:moveTo>
                  <a:cubicBezTo>
                    <a:pt x="1631" y="1"/>
                    <a:pt x="1077" y="257"/>
                    <a:pt x="647" y="688"/>
                  </a:cubicBezTo>
                  <a:cubicBezTo>
                    <a:pt x="216" y="1108"/>
                    <a:pt x="1" y="1713"/>
                    <a:pt x="1" y="2307"/>
                  </a:cubicBezTo>
                  <a:cubicBezTo>
                    <a:pt x="1" y="2820"/>
                    <a:pt x="134" y="3292"/>
                    <a:pt x="472" y="3671"/>
                  </a:cubicBezTo>
                  <a:cubicBezTo>
                    <a:pt x="770" y="4101"/>
                    <a:pt x="985" y="4614"/>
                    <a:pt x="1077" y="5086"/>
                  </a:cubicBezTo>
                  <a:lnTo>
                    <a:pt x="1077" y="5168"/>
                  </a:lnTo>
                  <a:lnTo>
                    <a:pt x="1077" y="5762"/>
                  </a:lnTo>
                  <a:cubicBezTo>
                    <a:pt x="1077" y="6425"/>
                    <a:pt x="1593" y="6964"/>
                    <a:pt x="2237" y="6964"/>
                  </a:cubicBezTo>
                  <a:cubicBezTo>
                    <a:pt x="2260" y="6964"/>
                    <a:pt x="2284" y="6963"/>
                    <a:pt x="2307" y="6962"/>
                  </a:cubicBezTo>
                  <a:cubicBezTo>
                    <a:pt x="2953" y="6921"/>
                    <a:pt x="3425" y="6408"/>
                    <a:pt x="3425" y="5813"/>
                  </a:cubicBezTo>
                  <a:lnTo>
                    <a:pt x="3425" y="5168"/>
                  </a:lnTo>
                  <a:lnTo>
                    <a:pt x="3425" y="5127"/>
                  </a:lnTo>
                  <a:cubicBezTo>
                    <a:pt x="3507" y="4614"/>
                    <a:pt x="3722" y="4101"/>
                    <a:pt x="4019" y="3712"/>
                  </a:cubicBezTo>
                  <a:cubicBezTo>
                    <a:pt x="4358" y="3292"/>
                    <a:pt x="4532" y="2820"/>
                    <a:pt x="4532" y="2307"/>
                  </a:cubicBezTo>
                  <a:cubicBezTo>
                    <a:pt x="4532" y="1713"/>
                    <a:pt x="4276" y="1108"/>
                    <a:pt x="3845" y="688"/>
                  </a:cubicBezTo>
                  <a:cubicBezTo>
                    <a:pt x="3425" y="257"/>
                    <a:pt x="2871" y="1"/>
                    <a:pt x="226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3" name="Picture 12">
            <a:extLst>
              <a:ext uri="{FF2B5EF4-FFF2-40B4-BE49-F238E27FC236}">
                <a16:creationId xmlns:a16="http://schemas.microsoft.com/office/drawing/2014/main" id="{7354F4AA-B4DA-4B5B-AE83-DFF2E26E497C}"/>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cxnSp>
        <p:nvCxnSpPr>
          <p:cNvPr id="16" name="Google Shape;419;p44">
            <a:extLst>
              <a:ext uri="{FF2B5EF4-FFF2-40B4-BE49-F238E27FC236}">
                <a16:creationId xmlns:a16="http://schemas.microsoft.com/office/drawing/2014/main" id="{377DA993-31D3-44FC-9A58-49E9B914A802}"/>
              </a:ext>
            </a:extLst>
          </p:cNvPr>
          <p:cNvCxnSpPr>
            <a:stCxn id="26" idx="3"/>
            <a:endCxn id="28" idx="1"/>
          </p:cNvCxnSpPr>
          <p:nvPr/>
        </p:nvCxnSpPr>
        <p:spPr>
          <a:xfrm>
            <a:off x="5611883" y="2839633"/>
            <a:ext cx="4107600" cy="0"/>
          </a:xfrm>
          <a:prstGeom prst="straightConnector1">
            <a:avLst/>
          </a:prstGeom>
          <a:noFill/>
          <a:ln w="19050" cap="flat" cmpd="sng">
            <a:solidFill>
              <a:srgbClr val="00B0F0"/>
            </a:solidFill>
            <a:prstDash val="solid"/>
            <a:round/>
            <a:headEnd type="none" w="med" len="med"/>
            <a:tailEnd type="none" w="med" len="med"/>
          </a:ln>
        </p:spPr>
      </p:cxnSp>
      <p:sp>
        <p:nvSpPr>
          <p:cNvPr id="17" name="Google Shape;423;p44">
            <a:extLst>
              <a:ext uri="{FF2B5EF4-FFF2-40B4-BE49-F238E27FC236}">
                <a16:creationId xmlns:a16="http://schemas.microsoft.com/office/drawing/2014/main" id="{ADA7E3FB-FDEF-4AF0-AA4F-2DD7EDB66DF7}"/>
              </a:ext>
            </a:extLst>
          </p:cNvPr>
          <p:cNvSpPr txBox="1"/>
          <p:nvPr/>
        </p:nvSpPr>
        <p:spPr>
          <a:xfrm>
            <a:off x="950832" y="2477068"/>
            <a:ext cx="2936800" cy="546000"/>
          </a:xfrm>
          <a:prstGeom prst="rect">
            <a:avLst/>
          </a:prstGeom>
          <a:noFill/>
          <a:ln>
            <a:noFill/>
          </a:ln>
        </p:spPr>
        <p:txBody>
          <a:bodyPr spcFirstLastPara="1" wrap="square" lIns="121900" tIns="121900" rIns="121900" bIns="121900" anchor="b" anchorCtr="0">
            <a:noAutofit/>
          </a:bodyPr>
          <a:lstStyle/>
          <a:p>
            <a:pPr defTabSz="1219170">
              <a:lnSpc>
                <a:spcPct val="115000"/>
              </a:lnSpc>
              <a:buClr>
                <a:srgbClr val="000000"/>
              </a:buClr>
            </a:pPr>
            <a:r>
              <a:rPr lang="en" sz="2000" b="1" kern="0" dirty="0">
                <a:latin typeface="Times New Roman" panose="02020603050405020304" pitchFamily="18" charset="0"/>
                <a:ea typeface="Figtree Black"/>
                <a:cs typeface="Times New Roman" panose="02020603050405020304" pitchFamily="18" charset="0"/>
                <a:sym typeface="Figtree Black"/>
              </a:rPr>
              <a:t>Current situation</a:t>
            </a:r>
            <a:endParaRPr sz="2000" b="1" kern="0" dirty="0">
              <a:latin typeface="Times New Roman" panose="02020603050405020304" pitchFamily="18" charset="0"/>
              <a:ea typeface="Figtree Black"/>
              <a:cs typeface="Times New Roman" panose="02020603050405020304" pitchFamily="18" charset="0"/>
              <a:sym typeface="Figtree Black"/>
            </a:endParaRPr>
          </a:p>
        </p:txBody>
      </p:sp>
      <p:sp>
        <p:nvSpPr>
          <p:cNvPr id="18" name="Google Shape;424;p44">
            <a:extLst>
              <a:ext uri="{FF2B5EF4-FFF2-40B4-BE49-F238E27FC236}">
                <a16:creationId xmlns:a16="http://schemas.microsoft.com/office/drawing/2014/main" id="{C86BEDEB-F9C7-4256-BAB6-2E5210865BF4}"/>
              </a:ext>
            </a:extLst>
          </p:cNvPr>
          <p:cNvSpPr txBox="1"/>
          <p:nvPr/>
        </p:nvSpPr>
        <p:spPr>
          <a:xfrm>
            <a:off x="963188" y="2953867"/>
            <a:ext cx="3109262" cy="2745196"/>
          </a:xfrm>
          <a:prstGeom prst="rect">
            <a:avLst/>
          </a:prstGeom>
          <a:noFill/>
          <a:ln>
            <a:noFill/>
          </a:ln>
        </p:spPr>
        <p:txBody>
          <a:bodyPr spcFirstLastPara="1" wrap="square" lIns="121900" tIns="121900" rIns="121900" bIns="121900" anchor="t" anchorCtr="0">
            <a:noAutofit/>
          </a:bodyPr>
          <a:lstStyle/>
          <a:p>
            <a:pPr defTabSz="1219170">
              <a:lnSpc>
                <a:spcPct val="115000"/>
              </a:lnSpc>
              <a:buClr>
                <a:srgbClr val="000000"/>
              </a:buClr>
            </a:pPr>
            <a:r>
              <a:rPr lang="en-US" sz="2000" kern="0" dirty="0">
                <a:solidFill>
                  <a:srgbClr val="333333"/>
                </a:solidFill>
                <a:latin typeface="Times New Roman" panose="02020603050405020304" pitchFamily="18" charset="0"/>
                <a:ea typeface="Hanken Grotesk"/>
                <a:cs typeface="Times New Roman" panose="02020603050405020304" pitchFamily="18" charset="0"/>
                <a:sym typeface="Hanken Grotesk"/>
              </a:rPr>
              <a:t>Family firms try to navigate into the labyrinth of various financing options. Still, they find it difficult to find the optimal financing mix while aligning with their family business goals. </a:t>
            </a:r>
            <a:endParaRPr sz="2000" kern="0" dirty="0">
              <a:solidFill>
                <a:srgbClr val="333333"/>
              </a:solidFill>
              <a:latin typeface="Times New Roman" panose="02020603050405020304" pitchFamily="18" charset="0"/>
              <a:ea typeface="Hanken Grotesk"/>
              <a:cs typeface="Times New Roman" panose="02020603050405020304" pitchFamily="18" charset="0"/>
              <a:sym typeface="Hanken Grotesk"/>
            </a:endParaRPr>
          </a:p>
        </p:txBody>
      </p:sp>
      <p:sp>
        <p:nvSpPr>
          <p:cNvPr id="19" name="Google Shape;425;p44">
            <a:extLst>
              <a:ext uri="{FF2B5EF4-FFF2-40B4-BE49-F238E27FC236}">
                <a16:creationId xmlns:a16="http://schemas.microsoft.com/office/drawing/2014/main" id="{2A97CEC4-F285-4C37-A862-F0F0CA7443D0}"/>
              </a:ext>
            </a:extLst>
          </p:cNvPr>
          <p:cNvSpPr txBox="1"/>
          <p:nvPr/>
        </p:nvSpPr>
        <p:spPr>
          <a:xfrm>
            <a:off x="4294018" y="3093022"/>
            <a:ext cx="2070000" cy="5460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buSzPts val="1100"/>
            </a:pPr>
            <a:r>
              <a:rPr lang="en" sz="2000" b="1" kern="0" dirty="0">
                <a:solidFill>
                  <a:srgbClr val="333333"/>
                </a:solidFill>
                <a:latin typeface="Times New Roman" panose="02020603050405020304" pitchFamily="18" charset="0"/>
                <a:ea typeface="Figtree Black"/>
                <a:cs typeface="Times New Roman" panose="02020603050405020304" pitchFamily="18" charset="0"/>
                <a:sym typeface="Figtree Black"/>
              </a:rPr>
              <a:t>Constraints</a:t>
            </a:r>
            <a:endParaRPr sz="2000" b="1" kern="0" dirty="0">
              <a:solidFill>
                <a:srgbClr val="333333"/>
              </a:solidFill>
              <a:latin typeface="Times New Roman" panose="02020603050405020304" pitchFamily="18" charset="0"/>
              <a:ea typeface="Figtree Black"/>
              <a:cs typeface="Times New Roman" panose="02020603050405020304" pitchFamily="18" charset="0"/>
              <a:sym typeface="Figtree Black"/>
            </a:endParaRPr>
          </a:p>
        </p:txBody>
      </p:sp>
      <p:sp>
        <p:nvSpPr>
          <p:cNvPr id="20" name="Google Shape;426;p44">
            <a:extLst>
              <a:ext uri="{FF2B5EF4-FFF2-40B4-BE49-F238E27FC236}">
                <a16:creationId xmlns:a16="http://schemas.microsoft.com/office/drawing/2014/main" id="{133CDDFE-BB3D-4A05-B233-C9757C7CDBAD}"/>
              </a:ext>
            </a:extLst>
          </p:cNvPr>
          <p:cNvSpPr txBox="1"/>
          <p:nvPr/>
        </p:nvSpPr>
        <p:spPr>
          <a:xfrm>
            <a:off x="4216307" y="3336821"/>
            <a:ext cx="2321512" cy="1173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2000" kern="0" dirty="0">
                <a:solidFill>
                  <a:srgbClr val="333333"/>
                </a:solidFill>
                <a:latin typeface="Times New Roman" panose="02020603050405020304" pitchFamily="18" charset="0"/>
                <a:ea typeface="Hanken Grotesk"/>
                <a:cs typeface="Times New Roman" panose="02020603050405020304" pitchFamily="18" charset="0"/>
                <a:sym typeface="Hanken Grotesk"/>
              </a:rPr>
              <a:t>Financial constraints of traditional financing </a:t>
            </a:r>
            <a:r>
              <a:rPr lang="en" sz="2000" kern="0" dirty="0">
                <a:solidFill>
                  <a:srgbClr val="333333"/>
                </a:solidFill>
                <a:latin typeface="Times New Roman" panose="02020603050405020304" pitchFamily="18" charset="0"/>
                <a:ea typeface="Hanken Grotesk"/>
                <a:cs typeface="Times New Roman" panose="02020603050405020304" pitchFamily="18" charset="0"/>
                <a:sym typeface="Wingdings" panose="05000000000000000000" pitchFamily="2" charset="2"/>
              </a:rPr>
              <a:t> need for alternatives</a:t>
            </a:r>
            <a:endParaRPr sz="2000" kern="0" dirty="0">
              <a:solidFill>
                <a:srgbClr val="333333"/>
              </a:solidFill>
              <a:latin typeface="Times New Roman" panose="02020603050405020304" pitchFamily="18" charset="0"/>
              <a:ea typeface="Hanken Grotesk"/>
              <a:cs typeface="Times New Roman" panose="02020603050405020304" pitchFamily="18" charset="0"/>
              <a:sym typeface="Hanken Grotesk"/>
            </a:endParaRPr>
          </a:p>
        </p:txBody>
      </p:sp>
      <p:sp>
        <p:nvSpPr>
          <p:cNvPr id="21" name="Google Shape;427;p44">
            <a:extLst>
              <a:ext uri="{FF2B5EF4-FFF2-40B4-BE49-F238E27FC236}">
                <a16:creationId xmlns:a16="http://schemas.microsoft.com/office/drawing/2014/main" id="{613B616B-E1DE-4A71-B774-C324338F87F2}"/>
              </a:ext>
            </a:extLst>
          </p:cNvPr>
          <p:cNvSpPr txBox="1"/>
          <p:nvPr/>
        </p:nvSpPr>
        <p:spPr>
          <a:xfrm>
            <a:off x="6453629" y="2664399"/>
            <a:ext cx="2322584" cy="955046"/>
          </a:xfrm>
          <a:prstGeom prst="rect">
            <a:avLst/>
          </a:prstGeom>
          <a:noFill/>
          <a:ln>
            <a:noFill/>
          </a:ln>
        </p:spPr>
        <p:txBody>
          <a:bodyPr spcFirstLastPara="1" wrap="square" lIns="121900" tIns="121900" rIns="121900" bIns="121900" anchor="b" anchorCtr="0">
            <a:noAutofit/>
          </a:bodyPr>
          <a:lstStyle/>
          <a:p>
            <a:pPr algn="ctr" defTabSz="1219170">
              <a:buClr>
                <a:srgbClr val="000000"/>
              </a:buClr>
              <a:buSzPts val="1100"/>
            </a:pPr>
            <a:r>
              <a:rPr lang="en" sz="2000" b="1" kern="0" dirty="0">
                <a:solidFill>
                  <a:srgbClr val="333333"/>
                </a:solidFill>
                <a:latin typeface="Times New Roman" panose="02020603050405020304" pitchFamily="18" charset="0"/>
                <a:ea typeface="Figtree Black"/>
                <a:cs typeface="Times New Roman" panose="02020603050405020304" pitchFamily="18" charset="0"/>
                <a:sym typeface="Figtree Black"/>
              </a:rPr>
              <a:t>Goal alignment</a:t>
            </a:r>
            <a:endParaRPr sz="2000" b="1" kern="0" dirty="0">
              <a:solidFill>
                <a:srgbClr val="333333"/>
              </a:solidFill>
              <a:latin typeface="Times New Roman" panose="02020603050405020304" pitchFamily="18" charset="0"/>
              <a:ea typeface="Figtree Black"/>
              <a:cs typeface="Times New Roman" panose="02020603050405020304" pitchFamily="18" charset="0"/>
              <a:sym typeface="Figtree Black"/>
            </a:endParaRPr>
          </a:p>
        </p:txBody>
      </p:sp>
      <p:sp>
        <p:nvSpPr>
          <p:cNvPr id="22" name="Google Shape;428;p44">
            <a:extLst>
              <a:ext uri="{FF2B5EF4-FFF2-40B4-BE49-F238E27FC236}">
                <a16:creationId xmlns:a16="http://schemas.microsoft.com/office/drawing/2014/main" id="{ADE7B9AB-4353-4A53-B36C-C411437A7C4B}"/>
              </a:ext>
            </a:extLst>
          </p:cNvPr>
          <p:cNvSpPr txBox="1"/>
          <p:nvPr/>
        </p:nvSpPr>
        <p:spPr>
          <a:xfrm>
            <a:off x="6425525" y="3376613"/>
            <a:ext cx="2507402" cy="1173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2000" kern="0" dirty="0">
                <a:solidFill>
                  <a:srgbClr val="333333"/>
                </a:solidFill>
                <a:latin typeface="Times New Roman" panose="02020603050405020304" pitchFamily="18" charset="0"/>
                <a:ea typeface="Hanken Grotesk"/>
                <a:cs typeface="Times New Roman" panose="02020603050405020304" pitchFamily="18" charset="0"/>
                <a:sym typeface="Hanken Grotesk"/>
              </a:rPr>
              <a:t>Economic versus non-economic</a:t>
            </a:r>
          </a:p>
          <a:p>
            <a:pPr algn="ctr" defTabSz="1219170">
              <a:lnSpc>
                <a:spcPct val="115000"/>
              </a:lnSpc>
              <a:buClr>
                <a:srgbClr val="000000"/>
              </a:buClr>
            </a:pPr>
            <a:r>
              <a:rPr lang="en" sz="2000" kern="0" dirty="0">
                <a:solidFill>
                  <a:srgbClr val="333333"/>
                </a:solidFill>
                <a:latin typeface="Times New Roman" panose="02020603050405020304" pitchFamily="18" charset="0"/>
                <a:ea typeface="Hanken Grotesk"/>
                <a:cs typeface="Times New Roman" panose="02020603050405020304" pitchFamily="18" charset="0"/>
                <a:sym typeface="Hanken Grotesk"/>
              </a:rPr>
              <a:t>&amp; Family versus business</a:t>
            </a:r>
            <a:endParaRPr sz="2000" kern="0" dirty="0">
              <a:solidFill>
                <a:srgbClr val="333333"/>
              </a:solidFill>
              <a:latin typeface="Times New Roman" panose="02020603050405020304" pitchFamily="18" charset="0"/>
              <a:ea typeface="Hanken Grotesk"/>
              <a:cs typeface="Times New Roman" panose="02020603050405020304" pitchFamily="18" charset="0"/>
              <a:sym typeface="Hanken Grotesk"/>
            </a:endParaRPr>
          </a:p>
        </p:txBody>
      </p:sp>
      <p:sp>
        <p:nvSpPr>
          <p:cNvPr id="23" name="Google Shape;429;p44">
            <a:extLst>
              <a:ext uri="{FF2B5EF4-FFF2-40B4-BE49-F238E27FC236}">
                <a16:creationId xmlns:a16="http://schemas.microsoft.com/office/drawing/2014/main" id="{E985D4C2-DA12-4049-B40D-FAFEF96069D0}"/>
              </a:ext>
            </a:extLst>
          </p:cNvPr>
          <p:cNvSpPr txBox="1"/>
          <p:nvPr/>
        </p:nvSpPr>
        <p:spPr>
          <a:xfrm>
            <a:off x="8961031" y="3308387"/>
            <a:ext cx="2070000" cy="546000"/>
          </a:xfrm>
          <a:prstGeom prst="rect">
            <a:avLst/>
          </a:prstGeom>
          <a:noFill/>
          <a:ln>
            <a:noFill/>
          </a:ln>
        </p:spPr>
        <p:txBody>
          <a:bodyPr spcFirstLastPara="1" wrap="square" lIns="121900" tIns="121900" rIns="121900" bIns="121900" anchor="b" anchorCtr="0">
            <a:noAutofit/>
          </a:bodyPr>
          <a:lstStyle/>
          <a:p>
            <a:pPr algn="ctr" defTabSz="1219170">
              <a:buClr>
                <a:srgbClr val="000000"/>
              </a:buClr>
              <a:buSzPts val="1100"/>
            </a:pPr>
            <a:r>
              <a:rPr lang="en" sz="2000" b="1" kern="0" dirty="0">
                <a:solidFill>
                  <a:srgbClr val="333333"/>
                </a:solidFill>
                <a:latin typeface="Times New Roman" panose="02020603050405020304" pitchFamily="18" charset="0"/>
                <a:ea typeface="Figtree Black"/>
                <a:cs typeface="Times New Roman" panose="02020603050405020304" pitchFamily="18" charset="0"/>
                <a:sym typeface="Figtree Black"/>
              </a:rPr>
              <a:t>Separation in goals</a:t>
            </a:r>
            <a:endParaRPr sz="2000" b="1" kern="0" dirty="0">
              <a:solidFill>
                <a:srgbClr val="333333"/>
              </a:solidFill>
              <a:latin typeface="Times New Roman" panose="02020603050405020304" pitchFamily="18" charset="0"/>
              <a:ea typeface="Figtree Black"/>
              <a:cs typeface="Times New Roman" panose="02020603050405020304" pitchFamily="18" charset="0"/>
              <a:sym typeface="Figtree Black"/>
            </a:endParaRPr>
          </a:p>
        </p:txBody>
      </p:sp>
      <p:sp>
        <p:nvSpPr>
          <p:cNvPr id="24" name="Google Shape;430;p44">
            <a:extLst>
              <a:ext uri="{FF2B5EF4-FFF2-40B4-BE49-F238E27FC236}">
                <a16:creationId xmlns:a16="http://schemas.microsoft.com/office/drawing/2014/main" id="{76DB9505-449F-4A37-B0B2-B595D6721D4E}"/>
              </a:ext>
            </a:extLst>
          </p:cNvPr>
          <p:cNvSpPr txBox="1"/>
          <p:nvPr/>
        </p:nvSpPr>
        <p:spPr>
          <a:xfrm>
            <a:off x="9012485" y="3624376"/>
            <a:ext cx="2070000" cy="1173200"/>
          </a:xfrm>
          <a:prstGeom prst="rect">
            <a:avLst/>
          </a:prstGeom>
          <a:noFill/>
          <a:ln>
            <a:noFill/>
          </a:ln>
        </p:spPr>
        <p:txBody>
          <a:bodyPr spcFirstLastPara="1" wrap="square" lIns="121900" tIns="121900" rIns="121900" bIns="121900" anchor="t" anchorCtr="0">
            <a:noAutofit/>
          </a:bodyPr>
          <a:lstStyle/>
          <a:p>
            <a:pPr algn="ctr" defTabSz="1219170">
              <a:lnSpc>
                <a:spcPct val="115000"/>
              </a:lnSpc>
              <a:buClr>
                <a:srgbClr val="000000"/>
              </a:buClr>
            </a:pPr>
            <a:r>
              <a:rPr lang="en" sz="2000" kern="0" dirty="0">
                <a:solidFill>
                  <a:srgbClr val="333333"/>
                </a:solidFill>
                <a:latin typeface="Times New Roman" panose="02020603050405020304" pitchFamily="18" charset="0"/>
                <a:ea typeface="Hanken Grotesk"/>
                <a:cs typeface="Times New Roman" panose="02020603050405020304" pitchFamily="18" charset="0"/>
                <a:sym typeface="Hanken Grotesk"/>
              </a:rPr>
              <a:t>Individual versus family business team goals</a:t>
            </a:r>
            <a:endParaRPr sz="2000" kern="0" dirty="0">
              <a:solidFill>
                <a:srgbClr val="333333"/>
              </a:solidFill>
              <a:latin typeface="Times New Roman" panose="02020603050405020304" pitchFamily="18" charset="0"/>
              <a:ea typeface="Hanken Grotesk"/>
              <a:cs typeface="Times New Roman" panose="02020603050405020304" pitchFamily="18" charset="0"/>
              <a:sym typeface="Hanken Grotesk"/>
            </a:endParaRPr>
          </a:p>
        </p:txBody>
      </p:sp>
      <p:sp>
        <p:nvSpPr>
          <p:cNvPr id="25" name="Google Shape;431;p44">
            <a:extLst>
              <a:ext uri="{FF2B5EF4-FFF2-40B4-BE49-F238E27FC236}">
                <a16:creationId xmlns:a16="http://schemas.microsoft.com/office/drawing/2014/main" id="{815CB3AD-4087-46D1-B295-00676D394476}"/>
              </a:ext>
            </a:extLst>
          </p:cNvPr>
          <p:cNvSpPr txBox="1"/>
          <p:nvPr/>
        </p:nvSpPr>
        <p:spPr>
          <a:xfrm>
            <a:off x="6611773" y="6189955"/>
            <a:ext cx="2030400" cy="635600"/>
          </a:xfrm>
          <a:prstGeom prst="rect">
            <a:avLst/>
          </a:prstGeom>
          <a:noFill/>
          <a:ln>
            <a:noFill/>
          </a:ln>
        </p:spPr>
        <p:txBody>
          <a:bodyPr spcFirstLastPara="1" wrap="square" lIns="121900" tIns="121900" rIns="121900" bIns="121900" anchor="b" anchorCtr="0">
            <a:noAutofit/>
          </a:bodyPr>
          <a:lstStyle/>
          <a:p>
            <a:pPr algn="ctr" defTabSz="1219170">
              <a:lnSpc>
                <a:spcPct val="115000"/>
              </a:lnSpc>
              <a:buClr>
                <a:srgbClr val="000000"/>
              </a:buClr>
            </a:pPr>
            <a:r>
              <a:rPr lang="en" sz="2000" b="1" kern="0" dirty="0">
                <a:solidFill>
                  <a:srgbClr val="333333"/>
                </a:solidFill>
                <a:latin typeface="Times New Roman" panose="02020603050405020304" pitchFamily="18" charset="0"/>
                <a:ea typeface="Figtree Black"/>
                <a:cs typeface="Times New Roman" panose="02020603050405020304" pitchFamily="18" charset="0"/>
                <a:sym typeface="Figtree Black"/>
              </a:rPr>
              <a:t>Problems</a:t>
            </a:r>
            <a:endParaRPr sz="2000" b="1" kern="0" dirty="0">
              <a:solidFill>
                <a:srgbClr val="333333"/>
              </a:solidFill>
              <a:latin typeface="Times New Roman" panose="02020603050405020304" pitchFamily="18" charset="0"/>
              <a:ea typeface="Figtree Black"/>
              <a:cs typeface="Times New Roman" panose="02020603050405020304" pitchFamily="18" charset="0"/>
              <a:sym typeface="Figtree Black"/>
            </a:endParaRPr>
          </a:p>
        </p:txBody>
      </p:sp>
      <p:sp>
        <p:nvSpPr>
          <p:cNvPr id="26" name="Google Shape;420;p44">
            <a:extLst>
              <a:ext uri="{FF2B5EF4-FFF2-40B4-BE49-F238E27FC236}">
                <a16:creationId xmlns:a16="http://schemas.microsoft.com/office/drawing/2014/main" id="{24851F3A-918D-4C5A-B30B-4BB7285A0EC1}"/>
              </a:ext>
            </a:extLst>
          </p:cNvPr>
          <p:cNvSpPr txBox="1"/>
          <p:nvPr/>
        </p:nvSpPr>
        <p:spPr>
          <a:xfrm>
            <a:off x="5124283" y="2595833"/>
            <a:ext cx="487600" cy="487600"/>
          </a:xfrm>
          <a:prstGeom prst="rect">
            <a:avLst/>
          </a:prstGeom>
          <a:solidFill>
            <a:srgbClr val="00B0F0"/>
          </a:solid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2000" kern="0" dirty="0">
                <a:solidFill>
                  <a:srgbClr val="FDFDFD"/>
                </a:solidFill>
                <a:latin typeface="Times New Roman" panose="02020603050405020304" pitchFamily="18" charset="0"/>
                <a:ea typeface="Figtree Black"/>
                <a:cs typeface="Times New Roman" panose="02020603050405020304" pitchFamily="18" charset="0"/>
                <a:sym typeface="Figtree Black"/>
              </a:rPr>
              <a:t>1</a:t>
            </a:r>
            <a:endParaRPr sz="2000" kern="0" dirty="0">
              <a:solidFill>
                <a:srgbClr val="FDFDFD"/>
              </a:solidFill>
              <a:latin typeface="Times New Roman" panose="02020603050405020304" pitchFamily="18" charset="0"/>
              <a:ea typeface="Figtree Black"/>
              <a:cs typeface="Times New Roman" panose="02020603050405020304" pitchFamily="18" charset="0"/>
              <a:sym typeface="Figtree Black"/>
            </a:endParaRPr>
          </a:p>
        </p:txBody>
      </p:sp>
      <p:sp>
        <p:nvSpPr>
          <p:cNvPr id="27" name="Google Shape;432;p44">
            <a:extLst>
              <a:ext uri="{FF2B5EF4-FFF2-40B4-BE49-F238E27FC236}">
                <a16:creationId xmlns:a16="http://schemas.microsoft.com/office/drawing/2014/main" id="{366D681B-AA2C-4E40-9EB6-88DCB45F9882}"/>
              </a:ext>
            </a:extLst>
          </p:cNvPr>
          <p:cNvSpPr txBox="1"/>
          <p:nvPr/>
        </p:nvSpPr>
        <p:spPr>
          <a:xfrm>
            <a:off x="7407987" y="2595833"/>
            <a:ext cx="487600" cy="487600"/>
          </a:xfrm>
          <a:prstGeom prst="rect">
            <a:avLst/>
          </a:prstGeom>
          <a:solidFill>
            <a:srgbClr val="00B0F0"/>
          </a:solid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2000" kern="0" dirty="0">
                <a:solidFill>
                  <a:srgbClr val="FDFDFD"/>
                </a:solidFill>
                <a:latin typeface="Times New Roman" panose="02020603050405020304" pitchFamily="18" charset="0"/>
                <a:ea typeface="Figtree Black"/>
                <a:cs typeface="Times New Roman" panose="02020603050405020304" pitchFamily="18" charset="0"/>
                <a:sym typeface="Figtree Black"/>
              </a:rPr>
              <a:t>2</a:t>
            </a:r>
            <a:endParaRPr sz="2000" kern="0" dirty="0">
              <a:solidFill>
                <a:srgbClr val="FDFDFD"/>
              </a:solidFill>
              <a:latin typeface="Times New Roman" panose="02020603050405020304" pitchFamily="18" charset="0"/>
              <a:ea typeface="Figtree Black"/>
              <a:cs typeface="Times New Roman" panose="02020603050405020304" pitchFamily="18" charset="0"/>
              <a:sym typeface="Figtree Black"/>
            </a:endParaRPr>
          </a:p>
        </p:txBody>
      </p:sp>
      <p:sp>
        <p:nvSpPr>
          <p:cNvPr id="28" name="Google Shape;421;p44">
            <a:extLst>
              <a:ext uri="{FF2B5EF4-FFF2-40B4-BE49-F238E27FC236}">
                <a16:creationId xmlns:a16="http://schemas.microsoft.com/office/drawing/2014/main" id="{8757590D-1F40-43AE-A5FA-819B0B222FA2}"/>
              </a:ext>
            </a:extLst>
          </p:cNvPr>
          <p:cNvSpPr txBox="1"/>
          <p:nvPr/>
        </p:nvSpPr>
        <p:spPr>
          <a:xfrm>
            <a:off x="9719633" y="2595833"/>
            <a:ext cx="487600" cy="487600"/>
          </a:xfrm>
          <a:prstGeom prst="rect">
            <a:avLst/>
          </a:prstGeom>
          <a:solidFill>
            <a:srgbClr val="00B0F0"/>
          </a:solidFill>
          <a:ln>
            <a:noFill/>
          </a:ln>
        </p:spPr>
        <p:txBody>
          <a:bodyPr spcFirstLastPara="1" wrap="square" lIns="121900" tIns="121900" rIns="121900" bIns="121900" anchor="ctr" anchorCtr="0">
            <a:noAutofit/>
          </a:bodyPr>
          <a:lstStyle/>
          <a:p>
            <a:pPr algn="ctr" defTabSz="1219170">
              <a:lnSpc>
                <a:spcPct val="115000"/>
              </a:lnSpc>
              <a:buClr>
                <a:srgbClr val="000000"/>
              </a:buClr>
            </a:pPr>
            <a:r>
              <a:rPr lang="en" sz="2000" kern="0" dirty="0">
                <a:solidFill>
                  <a:srgbClr val="FDFDFD"/>
                </a:solidFill>
                <a:latin typeface="Times New Roman" panose="02020603050405020304" pitchFamily="18" charset="0"/>
                <a:ea typeface="Figtree Black"/>
                <a:cs typeface="Times New Roman" panose="02020603050405020304" pitchFamily="18" charset="0"/>
                <a:sym typeface="Figtree Black"/>
              </a:rPr>
              <a:t>3</a:t>
            </a:r>
            <a:endParaRPr sz="2000" kern="0" dirty="0">
              <a:solidFill>
                <a:srgbClr val="FDFDFD"/>
              </a:solidFill>
              <a:latin typeface="Times New Roman" panose="02020603050405020304" pitchFamily="18" charset="0"/>
              <a:ea typeface="Figtree Black"/>
              <a:cs typeface="Times New Roman" panose="02020603050405020304" pitchFamily="18" charset="0"/>
              <a:sym typeface="Figtree Black"/>
            </a:endParaRPr>
          </a:p>
        </p:txBody>
      </p:sp>
      <p:cxnSp>
        <p:nvCxnSpPr>
          <p:cNvPr id="29" name="Google Shape;455;p44">
            <a:extLst>
              <a:ext uri="{FF2B5EF4-FFF2-40B4-BE49-F238E27FC236}">
                <a16:creationId xmlns:a16="http://schemas.microsoft.com/office/drawing/2014/main" id="{32CDCA91-A8EA-4ACE-BC82-7426C1151419}"/>
              </a:ext>
            </a:extLst>
          </p:cNvPr>
          <p:cNvCxnSpPr>
            <a:cxnSpLocks/>
          </p:cNvCxnSpPr>
          <p:nvPr/>
        </p:nvCxnSpPr>
        <p:spPr>
          <a:xfrm rot="16200000" flipH="1">
            <a:off x="5885183" y="4587608"/>
            <a:ext cx="1189043" cy="2294534"/>
          </a:xfrm>
          <a:prstGeom prst="bentConnector3">
            <a:avLst>
              <a:gd name="adj1" fmla="val 26417"/>
            </a:avLst>
          </a:prstGeom>
          <a:noFill/>
          <a:ln w="19050" cap="flat" cmpd="sng">
            <a:solidFill>
              <a:srgbClr val="00B0F0"/>
            </a:solidFill>
            <a:prstDash val="solid"/>
            <a:round/>
            <a:headEnd type="none" w="med" len="med"/>
            <a:tailEnd type="none" w="med" len="med"/>
          </a:ln>
        </p:spPr>
      </p:cxnSp>
      <p:cxnSp>
        <p:nvCxnSpPr>
          <p:cNvPr id="30" name="Google Shape;457;p44">
            <a:extLst>
              <a:ext uri="{FF2B5EF4-FFF2-40B4-BE49-F238E27FC236}">
                <a16:creationId xmlns:a16="http://schemas.microsoft.com/office/drawing/2014/main" id="{2BD2E17D-DE89-4DDB-949E-A7D7C5EC9E3B}"/>
              </a:ext>
            </a:extLst>
          </p:cNvPr>
          <p:cNvCxnSpPr>
            <a:cxnSpLocks/>
            <a:stCxn id="24" idx="2"/>
          </p:cNvCxnSpPr>
          <p:nvPr/>
        </p:nvCxnSpPr>
        <p:spPr>
          <a:xfrm rot="5400000">
            <a:off x="8489916" y="3908127"/>
            <a:ext cx="668121" cy="2447019"/>
          </a:xfrm>
          <a:prstGeom prst="bentConnector2">
            <a:avLst/>
          </a:prstGeom>
          <a:noFill/>
          <a:ln w="19050" cap="flat" cmpd="sng">
            <a:solidFill>
              <a:srgbClr val="00B0F0"/>
            </a:solidFill>
            <a:prstDash val="solid"/>
            <a:round/>
            <a:headEnd type="none" w="med" len="med"/>
            <a:tailEnd type="none" w="med" len="med"/>
          </a:ln>
        </p:spPr>
      </p:cxnSp>
      <p:grpSp>
        <p:nvGrpSpPr>
          <p:cNvPr id="31" name="Google Shape;9737;p76">
            <a:extLst>
              <a:ext uri="{FF2B5EF4-FFF2-40B4-BE49-F238E27FC236}">
                <a16:creationId xmlns:a16="http://schemas.microsoft.com/office/drawing/2014/main" id="{FB29413C-00CD-4176-ACD5-FB845FAE4D41}"/>
              </a:ext>
            </a:extLst>
          </p:cNvPr>
          <p:cNvGrpSpPr/>
          <p:nvPr/>
        </p:nvGrpSpPr>
        <p:grpSpPr>
          <a:xfrm>
            <a:off x="5142243" y="1896889"/>
            <a:ext cx="469640" cy="464723"/>
            <a:chOff x="1049375" y="2318350"/>
            <a:chExt cx="298525" cy="295400"/>
          </a:xfrm>
          <a:solidFill>
            <a:schemeClr val="tx1"/>
          </a:solidFill>
        </p:grpSpPr>
        <p:sp>
          <p:nvSpPr>
            <p:cNvPr id="32" name="Google Shape;9738;p76">
              <a:extLst>
                <a:ext uri="{FF2B5EF4-FFF2-40B4-BE49-F238E27FC236}">
                  <a16:creationId xmlns:a16="http://schemas.microsoft.com/office/drawing/2014/main" id="{37C1AA16-B749-414C-8BFF-9DFE69310B36}"/>
                </a:ext>
              </a:extLst>
            </p:cNvPr>
            <p:cNvSpPr/>
            <p:nvPr/>
          </p:nvSpPr>
          <p:spPr>
            <a:xfrm>
              <a:off x="1101350" y="2492325"/>
              <a:ext cx="70125" cy="50525"/>
            </a:xfrm>
            <a:custGeom>
              <a:avLst/>
              <a:gdLst/>
              <a:ahLst/>
              <a:cxnLst/>
              <a:rect l="l" t="t" r="r" b="b"/>
              <a:pathLst>
                <a:path w="2805" h="2021" extrusionOk="0">
                  <a:moveTo>
                    <a:pt x="2473" y="0"/>
                  </a:moveTo>
                  <a:cubicBezTo>
                    <a:pt x="2377" y="0"/>
                    <a:pt x="2273" y="32"/>
                    <a:pt x="2206" y="99"/>
                  </a:cubicBezTo>
                  <a:lnTo>
                    <a:pt x="1072" y="1233"/>
                  </a:lnTo>
                  <a:lnTo>
                    <a:pt x="599" y="761"/>
                  </a:lnTo>
                  <a:cubicBezTo>
                    <a:pt x="536" y="713"/>
                    <a:pt x="449" y="690"/>
                    <a:pt x="363" y="690"/>
                  </a:cubicBezTo>
                  <a:cubicBezTo>
                    <a:pt x="276" y="690"/>
                    <a:pt x="189" y="713"/>
                    <a:pt x="126" y="761"/>
                  </a:cubicBezTo>
                  <a:cubicBezTo>
                    <a:pt x="0" y="887"/>
                    <a:pt x="0" y="1139"/>
                    <a:pt x="126" y="1233"/>
                  </a:cubicBezTo>
                  <a:lnTo>
                    <a:pt x="820" y="1958"/>
                  </a:lnTo>
                  <a:cubicBezTo>
                    <a:pt x="914" y="2021"/>
                    <a:pt x="977" y="2021"/>
                    <a:pt x="1072" y="2021"/>
                  </a:cubicBezTo>
                  <a:cubicBezTo>
                    <a:pt x="1135" y="2021"/>
                    <a:pt x="1261" y="1989"/>
                    <a:pt x="1292" y="1926"/>
                  </a:cubicBezTo>
                  <a:lnTo>
                    <a:pt x="2678" y="540"/>
                  </a:lnTo>
                  <a:cubicBezTo>
                    <a:pt x="2804" y="414"/>
                    <a:pt x="2804" y="162"/>
                    <a:pt x="2678" y="68"/>
                  </a:cubicBezTo>
                  <a:cubicBezTo>
                    <a:pt x="2634" y="24"/>
                    <a:pt x="2557" y="0"/>
                    <a:pt x="2473"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33" name="Google Shape;9739;p76">
              <a:extLst>
                <a:ext uri="{FF2B5EF4-FFF2-40B4-BE49-F238E27FC236}">
                  <a16:creationId xmlns:a16="http://schemas.microsoft.com/office/drawing/2014/main" id="{5D5594ED-1911-4667-836D-2AFBF34219F4}"/>
                </a:ext>
              </a:extLst>
            </p:cNvPr>
            <p:cNvSpPr/>
            <p:nvPr/>
          </p:nvSpPr>
          <p:spPr>
            <a:xfrm>
              <a:off x="1101350" y="2440525"/>
              <a:ext cx="70125" cy="51150"/>
            </a:xfrm>
            <a:custGeom>
              <a:avLst/>
              <a:gdLst/>
              <a:ahLst/>
              <a:cxnLst/>
              <a:rect l="l" t="t" r="r" b="b"/>
              <a:pathLst>
                <a:path w="2805" h="2046" extrusionOk="0">
                  <a:moveTo>
                    <a:pt x="2469" y="1"/>
                  </a:moveTo>
                  <a:cubicBezTo>
                    <a:pt x="2374" y="1"/>
                    <a:pt x="2272" y="40"/>
                    <a:pt x="2206" y="123"/>
                  </a:cubicBezTo>
                  <a:lnTo>
                    <a:pt x="1072" y="1257"/>
                  </a:lnTo>
                  <a:lnTo>
                    <a:pt x="599" y="785"/>
                  </a:lnTo>
                  <a:cubicBezTo>
                    <a:pt x="536" y="738"/>
                    <a:pt x="449" y="714"/>
                    <a:pt x="363" y="714"/>
                  </a:cubicBezTo>
                  <a:cubicBezTo>
                    <a:pt x="276" y="714"/>
                    <a:pt x="189" y="738"/>
                    <a:pt x="126" y="785"/>
                  </a:cubicBezTo>
                  <a:cubicBezTo>
                    <a:pt x="0" y="911"/>
                    <a:pt x="0" y="1163"/>
                    <a:pt x="126" y="1257"/>
                  </a:cubicBezTo>
                  <a:lnTo>
                    <a:pt x="820" y="1982"/>
                  </a:lnTo>
                  <a:cubicBezTo>
                    <a:pt x="914" y="2045"/>
                    <a:pt x="977" y="2045"/>
                    <a:pt x="1072" y="2045"/>
                  </a:cubicBezTo>
                  <a:cubicBezTo>
                    <a:pt x="1135" y="2045"/>
                    <a:pt x="1261" y="2014"/>
                    <a:pt x="1292" y="1951"/>
                  </a:cubicBezTo>
                  <a:lnTo>
                    <a:pt x="2678" y="564"/>
                  </a:lnTo>
                  <a:cubicBezTo>
                    <a:pt x="2804" y="438"/>
                    <a:pt x="2804" y="186"/>
                    <a:pt x="2678" y="92"/>
                  </a:cubicBezTo>
                  <a:cubicBezTo>
                    <a:pt x="2634" y="32"/>
                    <a:pt x="2554" y="1"/>
                    <a:pt x="2469"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34" name="Google Shape;9740;p76">
              <a:extLst>
                <a:ext uri="{FF2B5EF4-FFF2-40B4-BE49-F238E27FC236}">
                  <a16:creationId xmlns:a16="http://schemas.microsoft.com/office/drawing/2014/main" id="{380D89CE-9A74-49F6-A2B8-0082316C9777}"/>
                </a:ext>
              </a:extLst>
            </p:cNvPr>
            <p:cNvSpPr/>
            <p:nvPr/>
          </p:nvSpPr>
          <p:spPr>
            <a:xfrm>
              <a:off x="1101350" y="2388550"/>
              <a:ext cx="70125" cy="51125"/>
            </a:xfrm>
            <a:custGeom>
              <a:avLst/>
              <a:gdLst/>
              <a:ahLst/>
              <a:cxnLst/>
              <a:rect l="l" t="t" r="r" b="b"/>
              <a:pathLst>
                <a:path w="2805" h="2045" extrusionOk="0">
                  <a:moveTo>
                    <a:pt x="2469" y="1"/>
                  </a:moveTo>
                  <a:cubicBezTo>
                    <a:pt x="2374" y="1"/>
                    <a:pt x="2272" y="40"/>
                    <a:pt x="2206" y="123"/>
                  </a:cubicBezTo>
                  <a:lnTo>
                    <a:pt x="1072" y="1257"/>
                  </a:lnTo>
                  <a:lnTo>
                    <a:pt x="599" y="785"/>
                  </a:lnTo>
                  <a:cubicBezTo>
                    <a:pt x="536" y="722"/>
                    <a:pt x="449" y="690"/>
                    <a:pt x="363" y="690"/>
                  </a:cubicBezTo>
                  <a:cubicBezTo>
                    <a:pt x="276" y="690"/>
                    <a:pt x="189" y="722"/>
                    <a:pt x="126" y="785"/>
                  </a:cubicBezTo>
                  <a:cubicBezTo>
                    <a:pt x="0" y="911"/>
                    <a:pt x="0" y="1131"/>
                    <a:pt x="126" y="1257"/>
                  </a:cubicBezTo>
                  <a:lnTo>
                    <a:pt x="820" y="1982"/>
                  </a:lnTo>
                  <a:cubicBezTo>
                    <a:pt x="914" y="2045"/>
                    <a:pt x="977" y="2045"/>
                    <a:pt x="1072" y="2045"/>
                  </a:cubicBezTo>
                  <a:cubicBezTo>
                    <a:pt x="1135" y="2045"/>
                    <a:pt x="1261" y="2013"/>
                    <a:pt x="1292" y="1919"/>
                  </a:cubicBezTo>
                  <a:lnTo>
                    <a:pt x="2678" y="532"/>
                  </a:lnTo>
                  <a:cubicBezTo>
                    <a:pt x="2804" y="438"/>
                    <a:pt x="2804" y="186"/>
                    <a:pt x="2678" y="91"/>
                  </a:cubicBezTo>
                  <a:cubicBezTo>
                    <a:pt x="2634" y="32"/>
                    <a:pt x="2554" y="1"/>
                    <a:pt x="2469"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35" name="Google Shape;9741;p76">
              <a:extLst>
                <a:ext uri="{FF2B5EF4-FFF2-40B4-BE49-F238E27FC236}">
                  <a16:creationId xmlns:a16="http://schemas.microsoft.com/office/drawing/2014/main" id="{F9B68E83-F435-4453-85FD-520C22866283}"/>
                </a:ext>
              </a:extLst>
            </p:cNvPr>
            <p:cNvSpPr/>
            <p:nvPr/>
          </p:nvSpPr>
          <p:spPr>
            <a:xfrm>
              <a:off x="1049375" y="2318350"/>
              <a:ext cx="298525" cy="295400"/>
            </a:xfrm>
            <a:custGeom>
              <a:avLst/>
              <a:gdLst/>
              <a:ahLst/>
              <a:cxnLst/>
              <a:rect l="l" t="t" r="r" b="b"/>
              <a:pathLst>
                <a:path w="11941" h="11816" extrusionOk="0">
                  <a:moveTo>
                    <a:pt x="6963" y="1198"/>
                  </a:moveTo>
                  <a:lnTo>
                    <a:pt x="7876" y="2143"/>
                  </a:lnTo>
                  <a:lnTo>
                    <a:pt x="6963" y="2143"/>
                  </a:lnTo>
                  <a:lnTo>
                    <a:pt x="6963" y="1198"/>
                  </a:lnTo>
                  <a:close/>
                  <a:moveTo>
                    <a:pt x="10286" y="3498"/>
                  </a:moveTo>
                  <a:cubicBezTo>
                    <a:pt x="10373" y="3498"/>
                    <a:pt x="10460" y="3530"/>
                    <a:pt x="10523" y="3593"/>
                  </a:cubicBezTo>
                  <a:lnTo>
                    <a:pt x="10995" y="4065"/>
                  </a:lnTo>
                  <a:cubicBezTo>
                    <a:pt x="11184" y="4223"/>
                    <a:pt x="11184" y="4475"/>
                    <a:pt x="11027" y="4569"/>
                  </a:cubicBezTo>
                  <a:lnTo>
                    <a:pt x="10806" y="4821"/>
                  </a:lnTo>
                  <a:lnTo>
                    <a:pt x="9798" y="3845"/>
                  </a:lnTo>
                  <a:lnTo>
                    <a:pt x="10050" y="3593"/>
                  </a:lnTo>
                  <a:cubicBezTo>
                    <a:pt x="10113" y="3530"/>
                    <a:pt x="10200" y="3498"/>
                    <a:pt x="10286" y="3498"/>
                  </a:cubicBezTo>
                  <a:close/>
                  <a:moveTo>
                    <a:pt x="9294" y="4349"/>
                  </a:moveTo>
                  <a:lnTo>
                    <a:pt x="10271" y="5325"/>
                  </a:lnTo>
                  <a:lnTo>
                    <a:pt x="7845" y="7783"/>
                  </a:lnTo>
                  <a:lnTo>
                    <a:pt x="6868" y="6774"/>
                  </a:lnTo>
                  <a:lnTo>
                    <a:pt x="9294" y="4349"/>
                  </a:lnTo>
                  <a:close/>
                  <a:moveTo>
                    <a:pt x="6585" y="7499"/>
                  </a:moveTo>
                  <a:lnTo>
                    <a:pt x="7183" y="8098"/>
                  </a:lnTo>
                  <a:lnTo>
                    <a:pt x="6427" y="8255"/>
                  </a:lnTo>
                  <a:lnTo>
                    <a:pt x="6585" y="7499"/>
                  </a:lnTo>
                  <a:close/>
                  <a:moveTo>
                    <a:pt x="6994" y="10398"/>
                  </a:moveTo>
                  <a:lnTo>
                    <a:pt x="6994" y="10776"/>
                  </a:lnTo>
                  <a:cubicBezTo>
                    <a:pt x="6994" y="10870"/>
                    <a:pt x="7057" y="10996"/>
                    <a:pt x="7089" y="11122"/>
                  </a:cubicBezTo>
                  <a:lnTo>
                    <a:pt x="1071" y="11122"/>
                  </a:lnTo>
                  <a:cubicBezTo>
                    <a:pt x="882" y="11122"/>
                    <a:pt x="693" y="10965"/>
                    <a:pt x="693" y="10776"/>
                  </a:cubicBezTo>
                  <a:lnTo>
                    <a:pt x="693" y="10398"/>
                  </a:lnTo>
                  <a:close/>
                  <a:moveTo>
                    <a:pt x="6270" y="663"/>
                  </a:moveTo>
                  <a:lnTo>
                    <a:pt x="6270" y="2458"/>
                  </a:lnTo>
                  <a:cubicBezTo>
                    <a:pt x="6270" y="2647"/>
                    <a:pt x="6427" y="2805"/>
                    <a:pt x="6616" y="2805"/>
                  </a:cubicBezTo>
                  <a:lnTo>
                    <a:pt x="8349" y="2805"/>
                  </a:lnTo>
                  <a:lnTo>
                    <a:pt x="8349" y="4286"/>
                  </a:lnTo>
                  <a:lnTo>
                    <a:pt x="6112" y="6554"/>
                  </a:lnTo>
                  <a:cubicBezTo>
                    <a:pt x="6081" y="6585"/>
                    <a:pt x="6018" y="6680"/>
                    <a:pt x="6018" y="6711"/>
                  </a:cubicBezTo>
                  <a:lnTo>
                    <a:pt x="5608" y="8633"/>
                  </a:lnTo>
                  <a:cubicBezTo>
                    <a:pt x="5545" y="8759"/>
                    <a:pt x="5608" y="8885"/>
                    <a:pt x="5671" y="8948"/>
                  </a:cubicBezTo>
                  <a:cubicBezTo>
                    <a:pt x="5742" y="9019"/>
                    <a:pt x="5813" y="9055"/>
                    <a:pt x="5897" y="9055"/>
                  </a:cubicBezTo>
                  <a:cubicBezTo>
                    <a:pt x="5925" y="9055"/>
                    <a:pt x="5955" y="9051"/>
                    <a:pt x="5986" y="9043"/>
                  </a:cubicBezTo>
                  <a:lnTo>
                    <a:pt x="7908" y="8602"/>
                  </a:lnTo>
                  <a:cubicBezTo>
                    <a:pt x="8002" y="8602"/>
                    <a:pt x="8034" y="8570"/>
                    <a:pt x="8065" y="8507"/>
                  </a:cubicBezTo>
                  <a:lnTo>
                    <a:pt x="8349" y="8255"/>
                  </a:lnTo>
                  <a:lnTo>
                    <a:pt x="8349" y="10807"/>
                  </a:lnTo>
                  <a:lnTo>
                    <a:pt x="8380" y="10807"/>
                  </a:lnTo>
                  <a:cubicBezTo>
                    <a:pt x="8380" y="10996"/>
                    <a:pt x="8223" y="11154"/>
                    <a:pt x="8034" y="11154"/>
                  </a:cubicBezTo>
                  <a:cubicBezTo>
                    <a:pt x="7845" y="11154"/>
                    <a:pt x="7687" y="10996"/>
                    <a:pt x="7687" y="10807"/>
                  </a:cubicBezTo>
                  <a:lnTo>
                    <a:pt x="7687" y="10083"/>
                  </a:lnTo>
                  <a:cubicBezTo>
                    <a:pt x="7687" y="9893"/>
                    <a:pt x="7530" y="9736"/>
                    <a:pt x="7309" y="9736"/>
                  </a:cubicBezTo>
                  <a:lnTo>
                    <a:pt x="1386" y="9736"/>
                  </a:lnTo>
                  <a:lnTo>
                    <a:pt x="1386" y="663"/>
                  </a:lnTo>
                  <a:close/>
                  <a:moveTo>
                    <a:pt x="1071" y="1"/>
                  </a:moveTo>
                  <a:cubicBezTo>
                    <a:pt x="882" y="1"/>
                    <a:pt x="693" y="158"/>
                    <a:pt x="693" y="379"/>
                  </a:cubicBezTo>
                  <a:lnTo>
                    <a:pt x="693" y="9736"/>
                  </a:lnTo>
                  <a:lnTo>
                    <a:pt x="347" y="9736"/>
                  </a:lnTo>
                  <a:cubicBezTo>
                    <a:pt x="158" y="9736"/>
                    <a:pt x="0" y="9893"/>
                    <a:pt x="0" y="10083"/>
                  </a:cubicBezTo>
                  <a:lnTo>
                    <a:pt x="0" y="10807"/>
                  </a:lnTo>
                  <a:cubicBezTo>
                    <a:pt x="0" y="11406"/>
                    <a:pt x="473" y="11815"/>
                    <a:pt x="1008" y="11815"/>
                  </a:cubicBezTo>
                  <a:lnTo>
                    <a:pt x="8002" y="11815"/>
                  </a:lnTo>
                  <a:cubicBezTo>
                    <a:pt x="8569" y="11815"/>
                    <a:pt x="9011" y="11343"/>
                    <a:pt x="9011" y="10807"/>
                  </a:cubicBezTo>
                  <a:lnTo>
                    <a:pt x="9011" y="7562"/>
                  </a:lnTo>
                  <a:lnTo>
                    <a:pt x="11499" y="5105"/>
                  </a:lnTo>
                  <a:cubicBezTo>
                    <a:pt x="11940" y="4664"/>
                    <a:pt x="11940" y="4034"/>
                    <a:pt x="11531" y="3593"/>
                  </a:cubicBezTo>
                  <a:lnTo>
                    <a:pt x="11058" y="3120"/>
                  </a:lnTo>
                  <a:cubicBezTo>
                    <a:pt x="10869" y="2931"/>
                    <a:pt x="10609" y="2836"/>
                    <a:pt x="10346" y="2836"/>
                  </a:cubicBezTo>
                  <a:cubicBezTo>
                    <a:pt x="10082" y="2836"/>
                    <a:pt x="9814" y="2931"/>
                    <a:pt x="9609" y="3120"/>
                  </a:cubicBezTo>
                  <a:lnTo>
                    <a:pt x="9105" y="3624"/>
                  </a:lnTo>
                  <a:lnTo>
                    <a:pt x="9105" y="2490"/>
                  </a:lnTo>
                  <a:cubicBezTo>
                    <a:pt x="9105" y="2427"/>
                    <a:pt x="9074" y="2332"/>
                    <a:pt x="8979" y="2269"/>
                  </a:cubicBezTo>
                  <a:lnTo>
                    <a:pt x="6900" y="127"/>
                  </a:lnTo>
                  <a:cubicBezTo>
                    <a:pt x="6805" y="64"/>
                    <a:pt x="6742" y="1"/>
                    <a:pt x="664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6" name="Google Shape;9677;p76">
            <a:extLst>
              <a:ext uri="{FF2B5EF4-FFF2-40B4-BE49-F238E27FC236}">
                <a16:creationId xmlns:a16="http://schemas.microsoft.com/office/drawing/2014/main" id="{500AB264-D241-4442-A4E1-3F367ECD6A1A}"/>
              </a:ext>
            </a:extLst>
          </p:cNvPr>
          <p:cNvGrpSpPr/>
          <p:nvPr/>
        </p:nvGrpSpPr>
        <p:grpSpPr>
          <a:xfrm>
            <a:off x="9719483" y="1890867"/>
            <a:ext cx="488359" cy="488976"/>
            <a:chOff x="-61784125" y="1931250"/>
            <a:chExt cx="316650" cy="317050"/>
          </a:xfrm>
          <a:solidFill>
            <a:schemeClr val="tx1"/>
          </a:solidFill>
        </p:grpSpPr>
        <p:sp>
          <p:nvSpPr>
            <p:cNvPr id="37" name="Google Shape;9678;p76">
              <a:extLst>
                <a:ext uri="{FF2B5EF4-FFF2-40B4-BE49-F238E27FC236}">
                  <a16:creationId xmlns:a16="http://schemas.microsoft.com/office/drawing/2014/main" id="{22909F95-9DA9-46B8-AEEB-0E902A67CA0C}"/>
                </a:ext>
              </a:extLst>
            </p:cNvPr>
            <p:cNvSpPr/>
            <p:nvPr/>
          </p:nvSpPr>
          <p:spPr>
            <a:xfrm>
              <a:off x="-61688025" y="1931250"/>
              <a:ext cx="124450" cy="134300"/>
            </a:xfrm>
            <a:custGeom>
              <a:avLst/>
              <a:gdLst/>
              <a:ahLst/>
              <a:cxnLst/>
              <a:rect l="l" t="t" r="r" b="b"/>
              <a:pathLst>
                <a:path w="4978" h="5372" extrusionOk="0">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38" name="Google Shape;9679;p76">
              <a:extLst>
                <a:ext uri="{FF2B5EF4-FFF2-40B4-BE49-F238E27FC236}">
                  <a16:creationId xmlns:a16="http://schemas.microsoft.com/office/drawing/2014/main" id="{D838CA8F-3E6E-4631-9DBB-377DC85154DB}"/>
                </a:ext>
              </a:extLst>
            </p:cNvPr>
            <p:cNvSpPr/>
            <p:nvPr/>
          </p:nvSpPr>
          <p:spPr>
            <a:xfrm>
              <a:off x="-61784125" y="2113325"/>
              <a:ext cx="124450" cy="134975"/>
            </a:xfrm>
            <a:custGeom>
              <a:avLst/>
              <a:gdLst/>
              <a:ahLst/>
              <a:cxnLst/>
              <a:rect l="l" t="t" r="r" b="b"/>
              <a:pathLst>
                <a:path w="4978" h="5399"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39" name="Google Shape;9680;p76">
              <a:extLst>
                <a:ext uri="{FF2B5EF4-FFF2-40B4-BE49-F238E27FC236}">
                  <a16:creationId xmlns:a16="http://schemas.microsoft.com/office/drawing/2014/main" id="{9FE1472A-0FBB-4C7A-BEEE-235E77630FF6}"/>
                </a:ext>
              </a:extLst>
            </p:cNvPr>
            <p:cNvSpPr/>
            <p:nvPr/>
          </p:nvSpPr>
          <p:spPr>
            <a:xfrm>
              <a:off x="-61591150" y="2113325"/>
              <a:ext cx="123675" cy="134175"/>
            </a:xfrm>
            <a:custGeom>
              <a:avLst/>
              <a:gdLst/>
              <a:ahLst/>
              <a:cxnLst/>
              <a:rect l="l" t="t" r="r" b="b"/>
              <a:pathLst>
                <a:path w="4947" h="5367" extrusionOk="0">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40" name="Google Shape;9681;p76">
              <a:extLst>
                <a:ext uri="{FF2B5EF4-FFF2-40B4-BE49-F238E27FC236}">
                  <a16:creationId xmlns:a16="http://schemas.microsoft.com/office/drawing/2014/main" id="{D7816B57-04AF-4856-8084-5E6A6A445495}"/>
                </a:ext>
              </a:extLst>
            </p:cNvPr>
            <p:cNvSpPr/>
            <p:nvPr/>
          </p:nvSpPr>
          <p:spPr>
            <a:xfrm>
              <a:off x="-61677800" y="2072225"/>
              <a:ext cx="106350" cy="62450"/>
            </a:xfrm>
            <a:custGeom>
              <a:avLst/>
              <a:gdLst/>
              <a:ahLst/>
              <a:cxnLst/>
              <a:rect l="l" t="t" r="r" b="b"/>
              <a:pathLst>
                <a:path w="4254" h="2498" extrusionOk="0">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1" name="Google Shape;9822;p76">
            <a:extLst>
              <a:ext uri="{FF2B5EF4-FFF2-40B4-BE49-F238E27FC236}">
                <a16:creationId xmlns:a16="http://schemas.microsoft.com/office/drawing/2014/main" id="{E6777A75-A278-4EFA-A73A-DAF13AF1A06A}"/>
              </a:ext>
            </a:extLst>
          </p:cNvPr>
          <p:cNvGrpSpPr/>
          <p:nvPr/>
        </p:nvGrpSpPr>
        <p:grpSpPr>
          <a:xfrm>
            <a:off x="7431492" y="1930751"/>
            <a:ext cx="468381" cy="435187"/>
            <a:chOff x="6524150" y="1938725"/>
            <a:chExt cx="297725" cy="276625"/>
          </a:xfrm>
          <a:solidFill>
            <a:schemeClr val="tx1"/>
          </a:solidFill>
        </p:grpSpPr>
        <p:sp>
          <p:nvSpPr>
            <p:cNvPr id="42" name="Google Shape;9823;p76">
              <a:extLst>
                <a:ext uri="{FF2B5EF4-FFF2-40B4-BE49-F238E27FC236}">
                  <a16:creationId xmlns:a16="http://schemas.microsoft.com/office/drawing/2014/main" id="{7B03970E-FEB4-4EDA-834D-9CCB7F17ED6D}"/>
                </a:ext>
              </a:extLst>
            </p:cNvPr>
            <p:cNvSpPr/>
            <p:nvPr/>
          </p:nvSpPr>
          <p:spPr>
            <a:xfrm>
              <a:off x="6524150" y="2025375"/>
              <a:ext cx="297725" cy="189975"/>
            </a:xfrm>
            <a:custGeom>
              <a:avLst/>
              <a:gdLst/>
              <a:ahLst/>
              <a:cxnLst/>
              <a:rect l="l" t="t" r="r" b="b"/>
              <a:pathLst>
                <a:path w="11909" h="7599" extrusionOk="0">
                  <a:moveTo>
                    <a:pt x="9767" y="2079"/>
                  </a:moveTo>
                  <a:lnTo>
                    <a:pt x="9767" y="5198"/>
                  </a:lnTo>
                  <a:cubicBezTo>
                    <a:pt x="9735" y="5041"/>
                    <a:pt x="9672" y="4915"/>
                    <a:pt x="9546" y="4789"/>
                  </a:cubicBezTo>
                  <a:lnTo>
                    <a:pt x="7813" y="3056"/>
                  </a:lnTo>
                  <a:cubicBezTo>
                    <a:pt x="7624" y="2867"/>
                    <a:pt x="7341" y="2741"/>
                    <a:pt x="7057" y="2741"/>
                  </a:cubicBezTo>
                  <a:lnTo>
                    <a:pt x="6018" y="2741"/>
                  </a:lnTo>
                  <a:cubicBezTo>
                    <a:pt x="5923" y="2741"/>
                    <a:pt x="5797" y="2836"/>
                    <a:pt x="5734" y="2930"/>
                  </a:cubicBezTo>
                  <a:lnTo>
                    <a:pt x="5482" y="3403"/>
                  </a:lnTo>
                  <a:cubicBezTo>
                    <a:pt x="5293" y="3812"/>
                    <a:pt x="4883" y="4001"/>
                    <a:pt x="4505" y="4001"/>
                  </a:cubicBezTo>
                  <a:lnTo>
                    <a:pt x="5356" y="2269"/>
                  </a:lnTo>
                  <a:cubicBezTo>
                    <a:pt x="5419" y="2143"/>
                    <a:pt x="5576" y="2079"/>
                    <a:pt x="5671" y="2079"/>
                  </a:cubicBezTo>
                  <a:close/>
                  <a:moveTo>
                    <a:pt x="1418" y="2079"/>
                  </a:moveTo>
                  <a:lnTo>
                    <a:pt x="1418" y="5545"/>
                  </a:lnTo>
                  <a:lnTo>
                    <a:pt x="725" y="5545"/>
                  </a:lnTo>
                  <a:lnTo>
                    <a:pt x="725" y="2079"/>
                  </a:lnTo>
                  <a:close/>
                  <a:moveTo>
                    <a:pt x="11153" y="2079"/>
                  </a:moveTo>
                  <a:lnTo>
                    <a:pt x="11153" y="5545"/>
                  </a:lnTo>
                  <a:lnTo>
                    <a:pt x="10460" y="5545"/>
                  </a:lnTo>
                  <a:lnTo>
                    <a:pt x="10460" y="2079"/>
                  </a:lnTo>
                  <a:close/>
                  <a:moveTo>
                    <a:pt x="6931" y="630"/>
                  </a:moveTo>
                  <a:cubicBezTo>
                    <a:pt x="6774" y="1008"/>
                    <a:pt x="6427" y="1323"/>
                    <a:pt x="5955" y="1323"/>
                  </a:cubicBezTo>
                  <a:lnTo>
                    <a:pt x="5671" y="1323"/>
                  </a:lnTo>
                  <a:cubicBezTo>
                    <a:pt x="5293" y="1323"/>
                    <a:pt x="4946" y="1575"/>
                    <a:pt x="4726" y="1922"/>
                  </a:cubicBezTo>
                  <a:lnTo>
                    <a:pt x="3655" y="4064"/>
                  </a:lnTo>
                  <a:cubicBezTo>
                    <a:pt x="3623" y="4127"/>
                    <a:pt x="3623" y="4253"/>
                    <a:pt x="3655" y="4316"/>
                  </a:cubicBezTo>
                  <a:cubicBezTo>
                    <a:pt x="3718" y="4411"/>
                    <a:pt x="3781" y="4474"/>
                    <a:pt x="3875" y="4537"/>
                  </a:cubicBezTo>
                  <a:cubicBezTo>
                    <a:pt x="4088" y="4627"/>
                    <a:pt x="4310" y="4670"/>
                    <a:pt x="4532" y="4670"/>
                  </a:cubicBezTo>
                  <a:cubicBezTo>
                    <a:pt x="5165" y="4670"/>
                    <a:pt x="5785" y="4316"/>
                    <a:pt x="6112" y="3686"/>
                  </a:cubicBezTo>
                  <a:lnTo>
                    <a:pt x="6238" y="3434"/>
                  </a:lnTo>
                  <a:lnTo>
                    <a:pt x="7026" y="3434"/>
                  </a:lnTo>
                  <a:cubicBezTo>
                    <a:pt x="7089" y="3434"/>
                    <a:pt x="7215" y="3466"/>
                    <a:pt x="7246" y="3529"/>
                  </a:cubicBezTo>
                  <a:lnTo>
                    <a:pt x="8979" y="5261"/>
                  </a:lnTo>
                  <a:cubicBezTo>
                    <a:pt x="9137" y="5419"/>
                    <a:pt x="9137" y="5545"/>
                    <a:pt x="9105" y="5640"/>
                  </a:cubicBezTo>
                  <a:cubicBezTo>
                    <a:pt x="9105" y="5671"/>
                    <a:pt x="9042" y="5829"/>
                    <a:pt x="8885" y="5860"/>
                  </a:cubicBezTo>
                  <a:lnTo>
                    <a:pt x="5576" y="6805"/>
                  </a:lnTo>
                  <a:cubicBezTo>
                    <a:pt x="5543" y="6814"/>
                    <a:pt x="5507" y="6818"/>
                    <a:pt x="5470" y="6818"/>
                  </a:cubicBezTo>
                  <a:cubicBezTo>
                    <a:pt x="5371" y="6818"/>
                    <a:pt x="5268" y="6788"/>
                    <a:pt x="5198" y="6742"/>
                  </a:cubicBezTo>
                  <a:lnTo>
                    <a:pt x="4096" y="5640"/>
                  </a:lnTo>
                  <a:cubicBezTo>
                    <a:pt x="4033" y="5545"/>
                    <a:pt x="3938" y="5514"/>
                    <a:pt x="3875" y="5514"/>
                  </a:cubicBezTo>
                  <a:lnTo>
                    <a:pt x="2111" y="5514"/>
                  </a:lnTo>
                  <a:lnTo>
                    <a:pt x="2111" y="2048"/>
                  </a:lnTo>
                  <a:lnTo>
                    <a:pt x="2741" y="2048"/>
                  </a:lnTo>
                  <a:cubicBezTo>
                    <a:pt x="3119" y="2048"/>
                    <a:pt x="3466" y="1796"/>
                    <a:pt x="3686" y="1449"/>
                  </a:cubicBezTo>
                  <a:lnTo>
                    <a:pt x="4001" y="819"/>
                  </a:lnTo>
                  <a:cubicBezTo>
                    <a:pt x="4064" y="693"/>
                    <a:pt x="4190" y="630"/>
                    <a:pt x="4316" y="630"/>
                  </a:cubicBezTo>
                  <a:close/>
                  <a:moveTo>
                    <a:pt x="4316" y="0"/>
                  </a:moveTo>
                  <a:cubicBezTo>
                    <a:pt x="3907" y="0"/>
                    <a:pt x="3560" y="221"/>
                    <a:pt x="3371" y="599"/>
                  </a:cubicBezTo>
                  <a:lnTo>
                    <a:pt x="3056" y="1229"/>
                  </a:lnTo>
                  <a:cubicBezTo>
                    <a:pt x="2962" y="1323"/>
                    <a:pt x="2836" y="1418"/>
                    <a:pt x="2741" y="1418"/>
                  </a:cubicBezTo>
                  <a:lnTo>
                    <a:pt x="378" y="1418"/>
                  </a:lnTo>
                  <a:cubicBezTo>
                    <a:pt x="158" y="1418"/>
                    <a:pt x="0" y="1575"/>
                    <a:pt x="0" y="1764"/>
                  </a:cubicBezTo>
                  <a:lnTo>
                    <a:pt x="0" y="5955"/>
                  </a:lnTo>
                  <a:cubicBezTo>
                    <a:pt x="0" y="6144"/>
                    <a:pt x="158" y="6301"/>
                    <a:pt x="378" y="6301"/>
                  </a:cubicBezTo>
                  <a:lnTo>
                    <a:pt x="3718" y="6301"/>
                  </a:lnTo>
                  <a:lnTo>
                    <a:pt x="4694" y="7278"/>
                  </a:lnTo>
                  <a:cubicBezTo>
                    <a:pt x="4894" y="7477"/>
                    <a:pt x="5139" y="7598"/>
                    <a:pt x="5410" y="7598"/>
                  </a:cubicBezTo>
                  <a:cubicBezTo>
                    <a:pt x="5525" y="7598"/>
                    <a:pt x="5644" y="7577"/>
                    <a:pt x="5766" y="7530"/>
                  </a:cubicBezTo>
                  <a:lnTo>
                    <a:pt x="9074" y="6553"/>
                  </a:lnTo>
                  <a:cubicBezTo>
                    <a:pt x="9263" y="6522"/>
                    <a:pt x="9420" y="6396"/>
                    <a:pt x="9578" y="6238"/>
                  </a:cubicBezTo>
                  <a:lnTo>
                    <a:pt x="11562" y="6238"/>
                  </a:lnTo>
                  <a:cubicBezTo>
                    <a:pt x="11751" y="6238"/>
                    <a:pt x="11909" y="6081"/>
                    <a:pt x="11909" y="5892"/>
                  </a:cubicBezTo>
                  <a:lnTo>
                    <a:pt x="11909" y="1733"/>
                  </a:lnTo>
                  <a:cubicBezTo>
                    <a:pt x="11877" y="1544"/>
                    <a:pt x="11720" y="1386"/>
                    <a:pt x="11499" y="1386"/>
                  </a:cubicBezTo>
                  <a:lnTo>
                    <a:pt x="7341" y="1386"/>
                  </a:lnTo>
                  <a:cubicBezTo>
                    <a:pt x="7561" y="1103"/>
                    <a:pt x="7687" y="693"/>
                    <a:pt x="7687" y="347"/>
                  </a:cubicBezTo>
                  <a:cubicBezTo>
                    <a:pt x="7687" y="158"/>
                    <a:pt x="7530" y="0"/>
                    <a:pt x="734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43" name="Google Shape;9824;p76">
              <a:extLst>
                <a:ext uri="{FF2B5EF4-FFF2-40B4-BE49-F238E27FC236}">
                  <a16:creationId xmlns:a16="http://schemas.microsoft.com/office/drawing/2014/main" id="{61C9A526-656A-403F-A15B-8253276BB2B4}"/>
                </a:ext>
              </a:extLst>
            </p:cNvPr>
            <p:cNvSpPr/>
            <p:nvPr/>
          </p:nvSpPr>
          <p:spPr>
            <a:xfrm>
              <a:off x="6664325" y="1938725"/>
              <a:ext cx="17375" cy="43350"/>
            </a:xfrm>
            <a:custGeom>
              <a:avLst/>
              <a:gdLst/>
              <a:ahLst/>
              <a:cxnLst/>
              <a:rect l="l" t="t" r="r" b="b"/>
              <a:pathLst>
                <a:path w="695" h="1734" extrusionOk="0">
                  <a:moveTo>
                    <a:pt x="348" y="1"/>
                  </a:moveTo>
                  <a:cubicBezTo>
                    <a:pt x="159" y="1"/>
                    <a:pt x="1" y="158"/>
                    <a:pt x="1" y="347"/>
                  </a:cubicBezTo>
                  <a:lnTo>
                    <a:pt x="1" y="1355"/>
                  </a:lnTo>
                  <a:cubicBezTo>
                    <a:pt x="1" y="1576"/>
                    <a:pt x="159" y="1733"/>
                    <a:pt x="348" y="1733"/>
                  </a:cubicBezTo>
                  <a:cubicBezTo>
                    <a:pt x="537" y="1733"/>
                    <a:pt x="694" y="1576"/>
                    <a:pt x="694" y="1355"/>
                  </a:cubicBezTo>
                  <a:lnTo>
                    <a:pt x="694" y="347"/>
                  </a:lnTo>
                  <a:cubicBezTo>
                    <a:pt x="694" y="158"/>
                    <a:pt x="537" y="1"/>
                    <a:pt x="348"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44" name="Google Shape;9825;p76">
              <a:extLst>
                <a:ext uri="{FF2B5EF4-FFF2-40B4-BE49-F238E27FC236}">
                  <a16:creationId xmlns:a16="http://schemas.microsoft.com/office/drawing/2014/main" id="{09FFB358-29C4-40FC-B954-4B1DDF606F3B}"/>
                </a:ext>
              </a:extLst>
            </p:cNvPr>
            <p:cNvSpPr/>
            <p:nvPr/>
          </p:nvSpPr>
          <p:spPr>
            <a:xfrm>
              <a:off x="6594250" y="1972800"/>
              <a:ext cx="35450" cy="35275"/>
            </a:xfrm>
            <a:custGeom>
              <a:avLst/>
              <a:gdLst/>
              <a:ahLst/>
              <a:cxnLst/>
              <a:rect l="l" t="t" r="r" b="b"/>
              <a:pathLst>
                <a:path w="1418" h="1411" extrusionOk="0">
                  <a:moveTo>
                    <a:pt x="374" y="0"/>
                  </a:moveTo>
                  <a:cubicBezTo>
                    <a:pt x="291" y="0"/>
                    <a:pt x="205" y="40"/>
                    <a:pt x="126" y="118"/>
                  </a:cubicBezTo>
                  <a:cubicBezTo>
                    <a:pt x="0" y="244"/>
                    <a:pt x="0" y="496"/>
                    <a:pt x="126" y="591"/>
                  </a:cubicBezTo>
                  <a:lnTo>
                    <a:pt x="819" y="1316"/>
                  </a:lnTo>
                  <a:cubicBezTo>
                    <a:pt x="882" y="1379"/>
                    <a:pt x="969" y="1410"/>
                    <a:pt x="1055" y="1410"/>
                  </a:cubicBezTo>
                  <a:cubicBezTo>
                    <a:pt x="1142" y="1410"/>
                    <a:pt x="1229" y="1379"/>
                    <a:pt x="1292" y="1316"/>
                  </a:cubicBezTo>
                  <a:cubicBezTo>
                    <a:pt x="1418" y="1190"/>
                    <a:pt x="1418" y="969"/>
                    <a:pt x="1292" y="843"/>
                  </a:cubicBezTo>
                  <a:lnTo>
                    <a:pt x="599" y="118"/>
                  </a:lnTo>
                  <a:cubicBezTo>
                    <a:pt x="536" y="40"/>
                    <a:pt x="457" y="0"/>
                    <a:pt x="37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45" name="Google Shape;9826;p76">
              <a:extLst>
                <a:ext uri="{FF2B5EF4-FFF2-40B4-BE49-F238E27FC236}">
                  <a16:creationId xmlns:a16="http://schemas.microsoft.com/office/drawing/2014/main" id="{EC47043E-1ED2-4433-BD14-A0A7AD4C65DE}"/>
                </a:ext>
              </a:extLst>
            </p:cNvPr>
            <p:cNvSpPr/>
            <p:nvPr/>
          </p:nvSpPr>
          <p:spPr>
            <a:xfrm>
              <a:off x="6715525" y="1972800"/>
              <a:ext cx="35475" cy="35275"/>
            </a:xfrm>
            <a:custGeom>
              <a:avLst/>
              <a:gdLst/>
              <a:ahLst/>
              <a:cxnLst/>
              <a:rect l="l" t="t" r="r" b="b"/>
              <a:pathLst>
                <a:path w="1419" h="1411" extrusionOk="0">
                  <a:moveTo>
                    <a:pt x="1056" y="0"/>
                  </a:moveTo>
                  <a:cubicBezTo>
                    <a:pt x="970" y="0"/>
                    <a:pt x="883" y="40"/>
                    <a:pt x="820" y="118"/>
                  </a:cubicBezTo>
                  <a:lnTo>
                    <a:pt x="127" y="843"/>
                  </a:lnTo>
                  <a:cubicBezTo>
                    <a:pt x="1" y="969"/>
                    <a:pt x="1" y="1190"/>
                    <a:pt x="127" y="1316"/>
                  </a:cubicBezTo>
                  <a:cubicBezTo>
                    <a:pt x="174" y="1379"/>
                    <a:pt x="261" y="1410"/>
                    <a:pt x="351" y="1410"/>
                  </a:cubicBezTo>
                  <a:cubicBezTo>
                    <a:pt x="442" y="1410"/>
                    <a:pt x="536" y="1379"/>
                    <a:pt x="599" y="1316"/>
                  </a:cubicBezTo>
                  <a:lnTo>
                    <a:pt x="1293" y="591"/>
                  </a:lnTo>
                  <a:cubicBezTo>
                    <a:pt x="1419" y="496"/>
                    <a:pt x="1419" y="244"/>
                    <a:pt x="1293" y="118"/>
                  </a:cubicBezTo>
                  <a:cubicBezTo>
                    <a:pt x="1230" y="40"/>
                    <a:pt x="1143" y="0"/>
                    <a:pt x="1056"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2000" kern="0">
                <a:solidFill>
                  <a:srgbClr val="000000"/>
                </a:solidFill>
                <a:latin typeface="Times New Roman" panose="02020603050405020304" pitchFamily="18" charset="0"/>
                <a:cs typeface="Times New Roman" panose="02020603050405020304" pitchFamily="18" charset="0"/>
                <a:sym typeface="Arial"/>
              </a:endParaRPr>
            </a:p>
          </p:txBody>
        </p:sp>
      </p:grpSp>
      <p:cxnSp>
        <p:nvCxnSpPr>
          <p:cNvPr id="46" name="Google Shape;455;p44">
            <a:extLst>
              <a:ext uri="{FF2B5EF4-FFF2-40B4-BE49-F238E27FC236}">
                <a16:creationId xmlns:a16="http://schemas.microsoft.com/office/drawing/2014/main" id="{399AE71C-2C16-4A6A-933E-BA956E846084}"/>
              </a:ext>
            </a:extLst>
          </p:cNvPr>
          <p:cNvCxnSpPr>
            <a:cxnSpLocks/>
          </p:cNvCxnSpPr>
          <p:nvPr/>
        </p:nvCxnSpPr>
        <p:spPr>
          <a:xfrm rot="5400000">
            <a:off x="7368116" y="5395331"/>
            <a:ext cx="513835" cy="3878"/>
          </a:xfrm>
          <a:prstGeom prst="bentConnector3">
            <a:avLst>
              <a:gd name="adj1" fmla="val 50000"/>
            </a:avLst>
          </a:prstGeom>
          <a:noFill/>
          <a:ln w="19050" cap="flat" cmpd="sng">
            <a:solidFill>
              <a:srgbClr val="00B0F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title"/>
          </p:nvPr>
        </p:nvSpPr>
        <p:spPr>
          <a:xfrm>
            <a:off x="2" y="1809753"/>
            <a:ext cx="6997700" cy="30194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entury Gothic"/>
              <a:buNone/>
            </a:pPr>
            <a:r>
              <a:rPr lang="nl-BE"/>
              <a:t>Hier kan een tussentitel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947928" y="982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nl-BE" sz="3200" b="1" dirty="0" err="1">
                <a:solidFill>
                  <a:srgbClr val="00B0F0"/>
                </a:solidFill>
                <a:latin typeface="Times New Roman" panose="02020603050405020304" pitchFamily="18" charset="0"/>
                <a:cs typeface="Times New Roman" panose="02020603050405020304" pitchFamily="18" charset="0"/>
              </a:rPr>
              <a:t>Theoretical</a:t>
            </a:r>
            <a:r>
              <a:rPr lang="nl-BE" sz="3200" b="1" dirty="0">
                <a:solidFill>
                  <a:srgbClr val="00B0F0"/>
                </a:solidFill>
                <a:latin typeface="Times New Roman" panose="02020603050405020304" pitchFamily="18" charset="0"/>
                <a:cs typeface="Times New Roman" panose="02020603050405020304" pitchFamily="18" charset="0"/>
              </a:rPr>
              <a:t> Framework</a:t>
            </a:r>
            <a:endParaRPr sz="3200" b="1" dirty="0">
              <a:solidFill>
                <a:srgbClr val="00B0F0"/>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7354F4AA-B4DA-4B5B-AE83-DFF2E26E497C}"/>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grpSp>
        <p:nvGrpSpPr>
          <p:cNvPr id="47" name="Google Shape;1123;p61">
            <a:extLst>
              <a:ext uri="{FF2B5EF4-FFF2-40B4-BE49-F238E27FC236}">
                <a16:creationId xmlns:a16="http://schemas.microsoft.com/office/drawing/2014/main" id="{D6F70A34-A995-46F7-95C1-123605605AF7}"/>
              </a:ext>
            </a:extLst>
          </p:cNvPr>
          <p:cNvGrpSpPr/>
          <p:nvPr/>
        </p:nvGrpSpPr>
        <p:grpSpPr>
          <a:xfrm>
            <a:off x="270756" y="6284426"/>
            <a:ext cx="460000" cy="458300"/>
            <a:chOff x="2499138" y="1976825"/>
            <a:chExt cx="345000" cy="343725"/>
          </a:xfrm>
          <a:solidFill>
            <a:srgbClr val="00B0F0"/>
          </a:solidFill>
        </p:grpSpPr>
        <p:sp>
          <p:nvSpPr>
            <p:cNvPr id="48" name="Google Shape;1124;p61">
              <a:extLst>
                <a:ext uri="{FF2B5EF4-FFF2-40B4-BE49-F238E27FC236}">
                  <a16:creationId xmlns:a16="http://schemas.microsoft.com/office/drawing/2014/main" id="{BF67DF37-E644-47BD-859F-0B71EA0AA848}"/>
                </a:ext>
              </a:extLst>
            </p:cNvPr>
            <p:cNvSpPr/>
            <p:nvPr/>
          </p:nvSpPr>
          <p:spPr>
            <a:xfrm>
              <a:off x="2499138" y="2174175"/>
              <a:ext cx="345000" cy="146375"/>
            </a:xfrm>
            <a:custGeom>
              <a:avLst/>
              <a:gdLst/>
              <a:ahLst/>
              <a:cxnLst/>
              <a:rect l="l" t="t" r="r" b="b"/>
              <a:pathLst>
                <a:path w="13800" h="5855" extrusionOk="0">
                  <a:moveTo>
                    <a:pt x="5276" y="589"/>
                  </a:moveTo>
                  <a:cubicBezTo>
                    <a:pt x="5325" y="589"/>
                    <a:pt x="5377" y="594"/>
                    <a:pt x="5434" y="605"/>
                  </a:cubicBezTo>
                  <a:cubicBezTo>
                    <a:pt x="6111" y="605"/>
                    <a:pt x="6623" y="1159"/>
                    <a:pt x="6623" y="1794"/>
                  </a:cubicBezTo>
                  <a:lnTo>
                    <a:pt x="6623" y="2738"/>
                  </a:lnTo>
                  <a:cubicBezTo>
                    <a:pt x="6244" y="2522"/>
                    <a:pt x="5773" y="2399"/>
                    <a:pt x="5342" y="2399"/>
                  </a:cubicBezTo>
                  <a:lnTo>
                    <a:pt x="1077" y="2399"/>
                  </a:lnTo>
                  <a:lnTo>
                    <a:pt x="1077" y="1753"/>
                  </a:lnTo>
                  <a:cubicBezTo>
                    <a:pt x="1077" y="1456"/>
                    <a:pt x="1334" y="1241"/>
                    <a:pt x="1590" y="1241"/>
                  </a:cubicBezTo>
                  <a:cubicBezTo>
                    <a:pt x="2697" y="1241"/>
                    <a:pt x="3763" y="1077"/>
                    <a:pt x="4788" y="728"/>
                  </a:cubicBezTo>
                  <a:cubicBezTo>
                    <a:pt x="4829" y="728"/>
                    <a:pt x="4829" y="687"/>
                    <a:pt x="4870" y="687"/>
                  </a:cubicBezTo>
                  <a:cubicBezTo>
                    <a:pt x="5028" y="627"/>
                    <a:pt x="5142" y="589"/>
                    <a:pt x="5276" y="589"/>
                  </a:cubicBezTo>
                  <a:close/>
                  <a:moveTo>
                    <a:pt x="8417" y="564"/>
                  </a:moveTo>
                  <a:cubicBezTo>
                    <a:pt x="8633" y="564"/>
                    <a:pt x="8766" y="605"/>
                    <a:pt x="8930" y="687"/>
                  </a:cubicBezTo>
                  <a:cubicBezTo>
                    <a:pt x="8971" y="687"/>
                    <a:pt x="9022" y="728"/>
                    <a:pt x="9022" y="728"/>
                  </a:cubicBezTo>
                  <a:cubicBezTo>
                    <a:pt x="10047" y="1077"/>
                    <a:pt x="11155" y="1241"/>
                    <a:pt x="12221" y="1241"/>
                  </a:cubicBezTo>
                  <a:cubicBezTo>
                    <a:pt x="12518" y="1241"/>
                    <a:pt x="12733" y="1456"/>
                    <a:pt x="12733" y="1753"/>
                  </a:cubicBezTo>
                  <a:lnTo>
                    <a:pt x="12733" y="2399"/>
                  </a:lnTo>
                  <a:lnTo>
                    <a:pt x="8510" y="2399"/>
                  </a:lnTo>
                  <a:cubicBezTo>
                    <a:pt x="8038" y="2399"/>
                    <a:pt x="7608" y="2522"/>
                    <a:pt x="7228" y="2738"/>
                  </a:cubicBezTo>
                  <a:lnTo>
                    <a:pt x="7228" y="1794"/>
                  </a:lnTo>
                  <a:cubicBezTo>
                    <a:pt x="7228" y="1118"/>
                    <a:pt x="7741" y="564"/>
                    <a:pt x="8417" y="564"/>
                  </a:cubicBezTo>
                  <a:close/>
                  <a:moveTo>
                    <a:pt x="13205" y="2994"/>
                  </a:moveTo>
                  <a:lnTo>
                    <a:pt x="13205" y="4152"/>
                  </a:lnTo>
                  <a:lnTo>
                    <a:pt x="8294" y="4152"/>
                  </a:lnTo>
                  <a:cubicBezTo>
                    <a:pt x="7997" y="4152"/>
                    <a:pt x="7741" y="4357"/>
                    <a:pt x="7649" y="4665"/>
                  </a:cubicBezTo>
                  <a:cubicBezTo>
                    <a:pt x="7608" y="5003"/>
                    <a:pt x="7269" y="5259"/>
                    <a:pt x="6921" y="5259"/>
                  </a:cubicBezTo>
                  <a:cubicBezTo>
                    <a:pt x="6541" y="5259"/>
                    <a:pt x="6244" y="5003"/>
                    <a:pt x="6152" y="4665"/>
                  </a:cubicBezTo>
                  <a:cubicBezTo>
                    <a:pt x="6111" y="4357"/>
                    <a:pt x="5855" y="4152"/>
                    <a:pt x="5557" y="4152"/>
                  </a:cubicBezTo>
                  <a:lnTo>
                    <a:pt x="606" y="4152"/>
                  </a:lnTo>
                  <a:lnTo>
                    <a:pt x="606" y="2994"/>
                  </a:lnTo>
                  <a:lnTo>
                    <a:pt x="5342" y="2994"/>
                  </a:lnTo>
                  <a:cubicBezTo>
                    <a:pt x="5855" y="2994"/>
                    <a:pt x="6326" y="3209"/>
                    <a:pt x="6716" y="3547"/>
                  </a:cubicBezTo>
                  <a:cubicBezTo>
                    <a:pt x="6757" y="3614"/>
                    <a:pt x="6831" y="3647"/>
                    <a:pt x="6910" y="3647"/>
                  </a:cubicBezTo>
                  <a:cubicBezTo>
                    <a:pt x="6990" y="3647"/>
                    <a:pt x="7074" y="3614"/>
                    <a:pt x="7136" y="3547"/>
                  </a:cubicBezTo>
                  <a:cubicBezTo>
                    <a:pt x="7485" y="3209"/>
                    <a:pt x="7997" y="2994"/>
                    <a:pt x="8510" y="2994"/>
                  </a:cubicBezTo>
                  <a:close/>
                  <a:moveTo>
                    <a:pt x="5383" y="0"/>
                  </a:moveTo>
                  <a:cubicBezTo>
                    <a:pt x="5086" y="0"/>
                    <a:pt x="4922" y="52"/>
                    <a:pt x="4665" y="134"/>
                  </a:cubicBezTo>
                  <a:cubicBezTo>
                    <a:pt x="4665" y="134"/>
                    <a:pt x="4614" y="134"/>
                    <a:pt x="4573" y="175"/>
                  </a:cubicBezTo>
                  <a:cubicBezTo>
                    <a:pt x="3640" y="472"/>
                    <a:pt x="2615" y="646"/>
                    <a:pt x="1590" y="646"/>
                  </a:cubicBezTo>
                  <a:cubicBezTo>
                    <a:pt x="985" y="646"/>
                    <a:pt x="473" y="1159"/>
                    <a:pt x="473" y="1753"/>
                  </a:cubicBezTo>
                  <a:lnTo>
                    <a:pt x="473" y="2399"/>
                  </a:lnTo>
                  <a:lnTo>
                    <a:pt x="308" y="2399"/>
                  </a:lnTo>
                  <a:cubicBezTo>
                    <a:pt x="175" y="2399"/>
                    <a:pt x="1" y="2522"/>
                    <a:pt x="1" y="2697"/>
                  </a:cubicBezTo>
                  <a:lnTo>
                    <a:pt x="1" y="4450"/>
                  </a:lnTo>
                  <a:cubicBezTo>
                    <a:pt x="1" y="4614"/>
                    <a:pt x="175" y="4747"/>
                    <a:pt x="308" y="4747"/>
                  </a:cubicBezTo>
                  <a:lnTo>
                    <a:pt x="5557" y="4747"/>
                  </a:lnTo>
                  <a:cubicBezTo>
                    <a:pt x="5691" y="5382"/>
                    <a:pt x="6244" y="5854"/>
                    <a:pt x="6921" y="5854"/>
                  </a:cubicBezTo>
                  <a:cubicBezTo>
                    <a:pt x="7567" y="5854"/>
                    <a:pt x="8120" y="5382"/>
                    <a:pt x="8253" y="4747"/>
                  </a:cubicBezTo>
                  <a:lnTo>
                    <a:pt x="13502" y="4747"/>
                  </a:lnTo>
                  <a:cubicBezTo>
                    <a:pt x="13676" y="4747"/>
                    <a:pt x="13799" y="4614"/>
                    <a:pt x="13799" y="4450"/>
                  </a:cubicBezTo>
                  <a:lnTo>
                    <a:pt x="13799" y="2697"/>
                  </a:lnTo>
                  <a:cubicBezTo>
                    <a:pt x="13799" y="2522"/>
                    <a:pt x="13676" y="2399"/>
                    <a:pt x="13502" y="2399"/>
                  </a:cubicBezTo>
                  <a:lnTo>
                    <a:pt x="13328" y="2399"/>
                  </a:lnTo>
                  <a:lnTo>
                    <a:pt x="13328" y="1753"/>
                  </a:lnTo>
                  <a:cubicBezTo>
                    <a:pt x="13328" y="1159"/>
                    <a:pt x="12815" y="646"/>
                    <a:pt x="12180" y="646"/>
                  </a:cubicBezTo>
                  <a:cubicBezTo>
                    <a:pt x="11196" y="646"/>
                    <a:pt x="10170" y="472"/>
                    <a:pt x="9186" y="175"/>
                  </a:cubicBezTo>
                  <a:cubicBezTo>
                    <a:pt x="9186" y="134"/>
                    <a:pt x="9145" y="134"/>
                    <a:pt x="9104" y="134"/>
                  </a:cubicBezTo>
                  <a:cubicBezTo>
                    <a:pt x="8889" y="52"/>
                    <a:pt x="8715" y="0"/>
                    <a:pt x="8417" y="0"/>
                  </a:cubicBezTo>
                  <a:cubicBezTo>
                    <a:pt x="7782" y="0"/>
                    <a:pt x="7228" y="308"/>
                    <a:pt x="6880" y="821"/>
                  </a:cubicBezTo>
                  <a:cubicBezTo>
                    <a:pt x="6582" y="308"/>
                    <a:pt x="6029" y="0"/>
                    <a:pt x="5383"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125;p61">
              <a:extLst>
                <a:ext uri="{FF2B5EF4-FFF2-40B4-BE49-F238E27FC236}">
                  <a16:creationId xmlns:a16="http://schemas.microsoft.com/office/drawing/2014/main" id="{E6117E16-1246-497D-9940-D053E58615C8}"/>
                </a:ext>
              </a:extLst>
            </p:cNvPr>
            <p:cNvSpPr/>
            <p:nvPr/>
          </p:nvSpPr>
          <p:spPr>
            <a:xfrm>
              <a:off x="2594238" y="1997450"/>
              <a:ext cx="154825" cy="150100"/>
            </a:xfrm>
            <a:custGeom>
              <a:avLst/>
              <a:gdLst/>
              <a:ahLst/>
              <a:cxnLst/>
              <a:rect l="l" t="t" r="r" b="b"/>
              <a:pathLst>
                <a:path w="6193" h="6004" extrusionOk="0">
                  <a:moveTo>
                    <a:pt x="1282" y="580"/>
                  </a:moveTo>
                  <a:cubicBezTo>
                    <a:pt x="1497" y="580"/>
                    <a:pt x="1712" y="621"/>
                    <a:pt x="2010" y="755"/>
                  </a:cubicBezTo>
                  <a:cubicBezTo>
                    <a:pt x="2184" y="837"/>
                    <a:pt x="2399" y="919"/>
                    <a:pt x="2563" y="1011"/>
                  </a:cubicBezTo>
                  <a:cubicBezTo>
                    <a:pt x="2307" y="1226"/>
                    <a:pt x="2051" y="1431"/>
                    <a:pt x="1794" y="1687"/>
                  </a:cubicBezTo>
                  <a:cubicBezTo>
                    <a:pt x="1579" y="1944"/>
                    <a:pt x="1323" y="2200"/>
                    <a:pt x="1159" y="2456"/>
                  </a:cubicBezTo>
                  <a:cubicBezTo>
                    <a:pt x="1025" y="2292"/>
                    <a:pt x="943" y="2077"/>
                    <a:pt x="861" y="1903"/>
                  </a:cubicBezTo>
                  <a:cubicBezTo>
                    <a:pt x="646" y="1349"/>
                    <a:pt x="646" y="919"/>
                    <a:pt x="861" y="714"/>
                  </a:cubicBezTo>
                  <a:cubicBezTo>
                    <a:pt x="943" y="621"/>
                    <a:pt x="1066" y="580"/>
                    <a:pt x="1282" y="580"/>
                  </a:cubicBezTo>
                  <a:close/>
                  <a:moveTo>
                    <a:pt x="4962" y="580"/>
                  </a:moveTo>
                  <a:cubicBezTo>
                    <a:pt x="5126" y="580"/>
                    <a:pt x="5300" y="621"/>
                    <a:pt x="5382" y="714"/>
                  </a:cubicBezTo>
                  <a:cubicBezTo>
                    <a:pt x="5557" y="919"/>
                    <a:pt x="5557" y="1349"/>
                    <a:pt x="5341" y="1903"/>
                  </a:cubicBezTo>
                  <a:cubicBezTo>
                    <a:pt x="5259" y="2077"/>
                    <a:pt x="5167" y="2292"/>
                    <a:pt x="5085" y="2456"/>
                  </a:cubicBezTo>
                  <a:cubicBezTo>
                    <a:pt x="4870" y="2200"/>
                    <a:pt x="4654" y="1944"/>
                    <a:pt x="4398" y="1687"/>
                  </a:cubicBezTo>
                  <a:cubicBezTo>
                    <a:pt x="4142" y="1431"/>
                    <a:pt x="3886" y="1226"/>
                    <a:pt x="3629" y="1011"/>
                  </a:cubicBezTo>
                  <a:cubicBezTo>
                    <a:pt x="3804" y="919"/>
                    <a:pt x="4019" y="837"/>
                    <a:pt x="4193" y="755"/>
                  </a:cubicBezTo>
                  <a:cubicBezTo>
                    <a:pt x="4490" y="621"/>
                    <a:pt x="4747" y="580"/>
                    <a:pt x="4962" y="580"/>
                  </a:cubicBezTo>
                  <a:close/>
                  <a:moveTo>
                    <a:pt x="3117" y="1349"/>
                  </a:moveTo>
                  <a:cubicBezTo>
                    <a:pt x="3424" y="1564"/>
                    <a:pt x="3722" y="1821"/>
                    <a:pt x="3978" y="2118"/>
                  </a:cubicBezTo>
                  <a:cubicBezTo>
                    <a:pt x="4275" y="2415"/>
                    <a:pt x="4531" y="2672"/>
                    <a:pt x="4747" y="2969"/>
                  </a:cubicBezTo>
                  <a:cubicBezTo>
                    <a:pt x="4531" y="3276"/>
                    <a:pt x="4275" y="3574"/>
                    <a:pt x="3978" y="3871"/>
                  </a:cubicBezTo>
                  <a:cubicBezTo>
                    <a:pt x="3722" y="4127"/>
                    <a:pt x="3424" y="4384"/>
                    <a:pt x="3117" y="4599"/>
                  </a:cubicBezTo>
                  <a:cubicBezTo>
                    <a:pt x="2819" y="4384"/>
                    <a:pt x="2522" y="4127"/>
                    <a:pt x="2225" y="3871"/>
                  </a:cubicBezTo>
                  <a:cubicBezTo>
                    <a:pt x="1969" y="3574"/>
                    <a:pt x="1712" y="3276"/>
                    <a:pt x="1497" y="2969"/>
                  </a:cubicBezTo>
                  <a:cubicBezTo>
                    <a:pt x="1712" y="2672"/>
                    <a:pt x="1969" y="2415"/>
                    <a:pt x="2225" y="2118"/>
                  </a:cubicBezTo>
                  <a:cubicBezTo>
                    <a:pt x="2522" y="1821"/>
                    <a:pt x="2819" y="1564"/>
                    <a:pt x="3117" y="1349"/>
                  </a:cubicBezTo>
                  <a:close/>
                  <a:moveTo>
                    <a:pt x="1159" y="3533"/>
                  </a:moveTo>
                  <a:cubicBezTo>
                    <a:pt x="1323" y="3789"/>
                    <a:pt x="1579" y="4045"/>
                    <a:pt x="1794" y="4302"/>
                  </a:cubicBezTo>
                  <a:cubicBezTo>
                    <a:pt x="2051" y="4507"/>
                    <a:pt x="2307" y="4763"/>
                    <a:pt x="2563" y="4937"/>
                  </a:cubicBezTo>
                  <a:cubicBezTo>
                    <a:pt x="2399" y="5070"/>
                    <a:pt x="2184" y="5152"/>
                    <a:pt x="2010" y="5234"/>
                  </a:cubicBezTo>
                  <a:cubicBezTo>
                    <a:pt x="1733" y="5342"/>
                    <a:pt x="1487" y="5396"/>
                    <a:pt x="1289" y="5396"/>
                  </a:cubicBezTo>
                  <a:cubicBezTo>
                    <a:pt x="1092" y="5396"/>
                    <a:pt x="943" y="5342"/>
                    <a:pt x="861" y="5234"/>
                  </a:cubicBezTo>
                  <a:cubicBezTo>
                    <a:pt x="646" y="5070"/>
                    <a:pt x="646" y="4640"/>
                    <a:pt x="861" y="4086"/>
                  </a:cubicBezTo>
                  <a:cubicBezTo>
                    <a:pt x="943" y="3912"/>
                    <a:pt x="1025" y="3697"/>
                    <a:pt x="1159" y="3533"/>
                  </a:cubicBezTo>
                  <a:close/>
                  <a:moveTo>
                    <a:pt x="5085" y="3533"/>
                  </a:moveTo>
                  <a:cubicBezTo>
                    <a:pt x="5167" y="3697"/>
                    <a:pt x="5259" y="3912"/>
                    <a:pt x="5341" y="4086"/>
                  </a:cubicBezTo>
                  <a:cubicBezTo>
                    <a:pt x="5557" y="4640"/>
                    <a:pt x="5557" y="5070"/>
                    <a:pt x="5382" y="5234"/>
                  </a:cubicBezTo>
                  <a:cubicBezTo>
                    <a:pt x="5275" y="5342"/>
                    <a:pt x="5116" y="5396"/>
                    <a:pt x="4915" y="5396"/>
                  </a:cubicBezTo>
                  <a:cubicBezTo>
                    <a:pt x="4713" y="5396"/>
                    <a:pt x="4470" y="5342"/>
                    <a:pt x="4193" y="5234"/>
                  </a:cubicBezTo>
                  <a:cubicBezTo>
                    <a:pt x="4019" y="5152"/>
                    <a:pt x="3804" y="5070"/>
                    <a:pt x="3629" y="4937"/>
                  </a:cubicBezTo>
                  <a:cubicBezTo>
                    <a:pt x="3886" y="4763"/>
                    <a:pt x="4142" y="4507"/>
                    <a:pt x="4398" y="4302"/>
                  </a:cubicBezTo>
                  <a:cubicBezTo>
                    <a:pt x="4654" y="4045"/>
                    <a:pt x="4870" y="3789"/>
                    <a:pt x="5085" y="3533"/>
                  </a:cubicBezTo>
                  <a:close/>
                  <a:moveTo>
                    <a:pt x="1300" y="1"/>
                  </a:moveTo>
                  <a:cubicBezTo>
                    <a:pt x="943" y="1"/>
                    <a:pt x="644" y="110"/>
                    <a:pt x="431" y="324"/>
                  </a:cubicBezTo>
                  <a:cubicBezTo>
                    <a:pt x="41" y="662"/>
                    <a:pt x="0" y="1308"/>
                    <a:pt x="298" y="2118"/>
                  </a:cubicBezTo>
                  <a:cubicBezTo>
                    <a:pt x="431" y="2415"/>
                    <a:pt x="605" y="2672"/>
                    <a:pt x="769" y="2969"/>
                  </a:cubicBezTo>
                  <a:cubicBezTo>
                    <a:pt x="605" y="3276"/>
                    <a:pt x="431" y="3574"/>
                    <a:pt x="298" y="3871"/>
                  </a:cubicBezTo>
                  <a:cubicBezTo>
                    <a:pt x="0" y="4640"/>
                    <a:pt x="41" y="5275"/>
                    <a:pt x="431" y="5665"/>
                  </a:cubicBezTo>
                  <a:cubicBezTo>
                    <a:pt x="646" y="5880"/>
                    <a:pt x="902" y="6003"/>
                    <a:pt x="1282" y="6003"/>
                  </a:cubicBezTo>
                  <a:cubicBezTo>
                    <a:pt x="1538" y="6003"/>
                    <a:pt x="1887" y="5921"/>
                    <a:pt x="2225" y="5788"/>
                  </a:cubicBezTo>
                  <a:cubicBezTo>
                    <a:pt x="2522" y="5665"/>
                    <a:pt x="2819" y="5532"/>
                    <a:pt x="3117" y="5327"/>
                  </a:cubicBezTo>
                  <a:cubicBezTo>
                    <a:pt x="3424" y="5532"/>
                    <a:pt x="3681" y="5665"/>
                    <a:pt x="3978" y="5788"/>
                  </a:cubicBezTo>
                  <a:cubicBezTo>
                    <a:pt x="4316" y="5921"/>
                    <a:pt x="4654" y="6003"/>
                    <a:pt x="4962" y="6003"/>
                  </a:cubicBezTo>
                  <a:cubicBezTo>
                    <a:pt x="5300" y="6003"/>
                    <a:pt x="5598" y="5880"/>
                    <a:pt x="5772" y="5665"/>
                  </a:cubicBezTo>
                  <a:cubicBezTo>
                    <a:pt x="6151" y="5275"/>
                    <a:pt x="6192" y="4640"/>
                    <a:pt x="5895" y="3871"/>
                  </a:cubicBezTo>
                  <a:cubicBezTo>
                    <a:pt x="5772" y="3574"/>
                    <a:pt x="5639" y="3276"/>
                    <a:pt x="5423" y="2969"/>
                  </a:cubicBezTo>
                  <a:cubicBezTo>
                    <a:pt x="5639" y="2672"/>
                    <a:pt x="5772" y="2415"/>
                    <a:pt x="5895" y="2118"/>
                  </a:cubicBezTo>
                  <a:cubicBezTo>
                    <a:pt x="6192" y="1308"/>
                    <a:pt x="6151" y="662"/>
                    <a:pt x="5772" y="324"/>
                  </a:cubicBezTo>
                  <a:cubicBezTo>
                    <a:pt x="5576" y="110"/>
                    <a:pt x="5288" y="1"/>
                    <a:pt x="4930" y="1"/>
                  </a:cubicBezTo>
                  <a:cubicBezTo>
                    <a:pt x="4652" y="1"/>
                    <a:pt x="4332" y="67"/>
                    <a:pt x="3978" y="201"/>
                  </a:cubicBezTo>
                  <a:cubicBezTo>
                    <a:pt x="3681" y="324"/>
                    <a:pt x="3424" y="457"/>
                    <a:pt x="3117" y="662"/>
                  </a:cubicBezTo>
                  <a:cubicBezTo>
                    <a:pt x="2819" y="457"/>
                    <a:pt x="2522" y="324"/>
                    <a:pt x="2225" y="201"/>
                  </a:cubicBezTo>
                  <a:cubicBezTo>
                    <a:pt x="1889" y="67"/>
                    <a:pt x="1577" y="1"/>
                    <a:pt x="130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126;p61">
              <a:extLst>
                <a:ext uri="{FF2B5EF4-FFF2-40B4-BE49-F238E27FC236}">
                  <a16:creationId xmlns:a16="http://schemas.microsoft.com/office/drawing/2014/main" id="{F4336756-9D3E-4CBD-88D3-06229202D3C7}"/>
                </a:ext>
              </a:extLst>
            </p:cNvPr>
            <p:cNvSpPr/>
            <p:nvPr/>
          </p:nvSpPr>
          <p:spPr>
            <a:xfrm>
              <a:off x="2662663" y="2064225"/>
              <a:ext cx="18225" cy="15150"/>
            </a:xfrm>
            <a:custGeom>
              <a:avLst/>
              <a:gdLst/>
              <a:ahLst/>
              <a:cxnLst/>
              <a:rect l="l" t="t" r="r" b="b"/>
              <a:pathLst>
                <a:path w="729" h="606" extrusionOk="0">
                  <a:moveTo>
                    <a:pt x="339" y="1"/>
                  </a:moveTo>
                  <a:cubicBezTo>
                    <a:pt x="257" y="1"/>
                    <a:pt x="175" y="42"/>
                    <a:pt x="123" y="134"/>
                  </a:cubicBezTo>
                  <a:cubicBezTo>
                    <a:pt x="0" y="390"/>
                    <a:pt x="175" y="605"/>
                    <a:pt x="380" y="605"/>
                  </a:cubicBezTo>
                  <a:cubicBezTo>
                    <a:pt x="595" y="605"/>
                    <a:pt x="728" y="390"/>
                    <a:pt x="636" y="175"/>
                  </a:cubicBezTo>
                  <a:cubicBezTo>
                    <a:pt x="595" y="93"/>
                    <a:pt x="472" y="1"/>
                    <a:pt x="38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127;p61">
              <a:extLst>
                <a:ext uri="{FF2B5EF4-FFF2-40B4-BE49-F238E27FC236}">
                  <a16:creationId xmlns:a16="http://schemas.microsoft.com/office/drawing/2014/main" id="{7D32DDA4-74FB-4EA0-9B45-FBA90C121854}"/>
                </a:ext>
              </a:extLst>
            </p:cNvPr>
            <p:cNvSpPr/>
            <p:nvPr/>
          </p:nvSpPr>
          <p:spPr>
            <a:xfrm>
              <a:off x="2783363" y="1976825"/>
              <a:ext cx="18225" cy="14900"/>
            </a:xfrm>
            <a:custGeom>
              <a:avLst/>
              <a:gdLst/>
              <a:ahLst/>
              <a:cxnLst/>
              <a:rect l="l" t="t" r="r" b="b"/>
              <a:pathLst>
                <a:path w="729" h="596" extrusionOk="0">
                  <a:moveTo>
                    <a:pt x="339" y="1"/>
                  </a:moveTo>
                  <a:cubicBezTo>
                    <a:pt x="257" y="1"/>
                    <a:pt x="124" y="42"/>
                    <a:pt x="83" y="124"/>
                  </a:cubicBezTo>
                  <a:cubicBezTo>
                    <a:pt x="1" y="339"/>
                    <a:pt x="124" y="595"/>
                    <a:pt x="339" y="595"/>
                  </a:cubicBezTo>
                  <a:cubicBezTo>
                    <a:pt x="554" y="595"/>
                    <a:pt x="729" y="380"/>
                    <a:pt x="636" y="165"/>
                  </a:cubicBezTo>
                  <a:cubicBezTo>
                    <a:pt x="554" y="42"/>
                    <a:pt x="472" y="1"/>
                    <a:pt x="38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128;p61">
              <a:extLst>
                <a:ext uri="{FF2B5EF4-FFF2-40B4-BE49-F238E27FC236}">
                  <a16:creationId xmlns:a16="http://schemas.microsoft.com/office/drawing/2014/main" id="{48266D96-9DD5-42A6-B5FA-4061C90BAEAD}"/>
                </a:ext>
              </a:extLst>
            </p:cNvPr>
            <p:cNvSpPr/>
            <p:nvPr/>
          </p:nvSpPr>
          <p:spPr>
            <a:xfrm>
              <a:off x="2541938" y="2130600"/>
              <a:ext cx="19250" cy="14900"/>
            </a:xfrm>
            <a:custGeom>
              <a:avLst/>
              <a:gdLst/>
              <a:ahLst/>
              <a:cxnLst/>
              <a:rect l="l" t="t" r="r" b="b"/>
              <a:pathLst>
                <a:path w="770" h="596" extrusionOk="0">
                  <a:moveTo>
                    <a:pt x="339" y="1"/>
                  </a:moveTo>
                  <a:cubicBezTo>
                    <a:pt x="257" y="1"/>
                    <a:pt x="175" y="42"/>
                    <a:pt x="134" y="124"/>
                  </a:cubicBezTo>
                  <a:cubicBezTo>
                    <a:pt x="1" y="339"/>
                    <a:pt x="175" y="595"/>
                    <a:pt x="390" y="595"/>
                  </a:cubicBezTo>
                  <a:cubicBezTo>
                    <a:pt x="596" y="595"/>
                    <a:pt x="770" y="380"/>
                    <a:pt x="647" y="165"/>
                  </a:cubicBezTo>
                  <a:cubicBezTo>
                    <a:pt x="596" y="42"/>
                    <a:pt x="514" y="1"/>
                    <a:pt x="39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129;p61">
              <a:extLst>
                <a:ext uri="{FF2B5EF4-FFF2-40B4-BE49-F238E27FC236}">
                  <a16:creationId xmlns:a16="http://schemas.microsoft.com/office/drawing/2014/main" id="{D4750090-2E87-4E8A-85BE-B599A5D68419}"/>
                </a:ext>
              </a:extLst>
            </p:cNvPr>
            <p:cNvSpPr/>
            <p:nvPr/>
          </p:nvSpPr>
          <p:spPr>
            <a:xfrm>
              <a:off x="2520688" y="2031175"/>
              <a:ext cx="18200" cy="14875"/>
            </a:xfrm>
            <a:custGeom>
              <a:avLst/>
              <a:gdLst/>
              <a:ahLst/>
              <a:cxnLst/>
              <a:rect l="l" t="t" r="r" b="b"/>
              <a:pathLst>
                <a:path w="728" h="595" extrusionOk="0">
                  <a:moveTo>
                    <a:pt x="338" y="0"/>
                  </a:moveTo>
                  <a:cubicBezTo>
                    <a:pt x="256" y="0"/>
                    <a:pt x="164" y="82"/>
                    <a:pt x="123" y="174"/>
                  </a:cubicBezTo>
                  <a:cubicBezTo>
                    <a:pt x="0" y="390"/>
                    <a:pt x="123" y="595"/>
                    <a:pt x="379" y="595"/>
                  </a:cubicBezTo>
                  <a:cubicBezTo>
                    <a:pt x="554" y="595"/>
                    <a:pt x="728" y="390"/>
                    <a:pt x="636" y="174"/>
                  </a:cubicBezTo>
                  <a:cubicBezTo>
                    <a:pt x="595" y="82"/>
                    <a:pt x="472" y="0"/>
                    <a:pt x="37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130;p61">
              <a:extLst>
                <a:ext uri="{FF2B5EF4-FFF2-40B4-BE49-F238E27FC236}">
                  <a16:creationId xmlns:a16="http://schemas.microsoft.com/office/drawing/2014/main" id="{2FB36D33-9763-4433-BB52-C9D7F3140808}"/>
                </a:ext>
              </a:extLst>
            </p:cNvPr>
            <p:cNvSpPr/>
            <p:nvPr/>
          </p:nvSpPr>
          <p:spPr>
            <a:xfrm>
              <a:off x="2771588" y="2113425"/>
              <a:ext cx="19250" cy="14900"/>
            </a:xfrm>
            <a:custGeom>
              <a:avLst/>
              <a:gdLst/>
              <a:ahLst/>
              <a:cxnLst/>
              <a:rect l="l" t="t" r="r" b="b"/>
              <a:pathLst>
                <a:path w="770" h="596" extrusionOk="0">
                  <a:moveTo>
                    <a:pt x="380" y="1"/>
                  </a:moveTo>
                  <a:cubicBezTo>
                    <a:pt x="257" y="1"/>
                    <a:pt x="175" y="42"/>
                    <a:pt x="123" y="124"/>
                  </a:cubicBezTo>
                  <a:cubicBezTo>
                    <a:pt x="0" y="380"/>
                    <a:pt x="175" y="595"/>
                    <a:pt x="380" y="595"/>
                  </a:cubicBezTo>
                  <a:cubicBezTo>
                    <a:pt x="595" y="595"/>
                    <a:pt x="769" y="380"/>
                    <a:pt x="636" y="175"/>
                  </a:cubicBezTo>
                  <a:cubicBezTo>
                    <a:pt x="595" y="83"/>
                    <a:pt x="513" y="1"/>
                    <a:pt x="38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aphicFrame>
        <p:nvGraphicFramePr>
          <p:cNvPr id="55" name="Google Shape;602;p49">
            <a:extLst>
              <a:ext uri="{FF2B5EF4-FFF2-40B4-BE49-F238E27FC236}">
                <a16:creationId xmlns:a16="http://schemas.microsoft.com/office/drawing/2014/main" id="{9BF97072-9F0B-4EF4-A8C2-E818C500B76C}"/>
              </a:ext>
            </a:extLst>
          </p:cNvPr>
          <p:cNvGraphicFramePr/>
          <p:nvPr>
            <p:extLst>
              <p:ext uri="{D42A27DB-BD31-4B8C-83A1-F6EECF244321}">
                <p14:modId xmlns:p14="http://schemas.microsoft.com/office/powerpoint/2010/main" val="2439119736"/>
              </p:ext>
            </p:extLst>
          </p:nvPr>
        </p:nvGraphicFramePr>
        <p:xfrm>
          <a:off x="973583" y="1210220"/>
          <a:ext cx="10278000" cy="5141065"/>
        </p:xfrm>
        <a:graphic>
          <a:graphicData uri="http://schemas.openxmlformats.org/drawingml/2006/table">
            <a:tbl>
              <a:tblPr>
                <a:noFill/>
              </a:tblPr>
              <a:tblGrid>
                <a:gridCol w="269200">
                  <a:extLst>
                    <a:ext uri="{9D8B030D-6E8A-4147-A177-3AD203B41FA5}">
                      <a16:colId xmlns:a16="http://schemas.microsoft.com/office/drawing/2014/main" val="20000"/>
                    </a:ext>
                  </a:extLst>
                </a:gridCol>
                <a:gridCol w="6628932">
                  <a:extLst>
                    <a:ext uri="{9D8B030D-6E8A-4147-A177-3AD203B41FA5}">
                      <a16:colId xmlns:a16="http://schemas.microsoft.com/office/drawing/2014/main" val="20001"/>
                    </a:ext>
                  </a:extLst>
                </a:gridCol>
                <a:gridCol w="3379868">
                  <a:extLst>
                    <a:ext uri="{9D8B030D-6E8A-4147-A177-3AD203B41FA5}">
                      <a16:colId xmlns:a16="http://schemas.microsoft.com/office/drawing/2014/main" val="20002"/>
                    </a:ext>
                  </a:extLst>
                </a:gridCol>
              </a:tblGrid>
              <a:tr h="741709">
                <a:tc gridSpan="3">
                  <a:txBody>
                    <a:bodyPr/>
                    <a:lstStyle/>
                    <a:p>
                      <a:pPr marL="0" lvl="0" indent="0" algn="ctr" rtl="0">
                        <a:lnSpc>
                          <a:spcPct val="115000"/>
                        </a:lnSpc>
                        <a:spcBef>
                          <a:spcPts val="0"/>
                        </a:spcBef>
                        <a:spcAft>
                          <a:spcPts val="0"/>
                        </a:spcAft>
                        <a:buNone/>
                      </a:pPr>
                      <a:r>
                        <a:rPr lang="en" sz="2000" b="1" dirty="0">
                          <a:solidFill>
                            <a:schemeClr val="dk1"/>
                          </a:solidFill>
                          <a:latin typeface="Times New Roman" panose="02020603050405020304" pitchFamily="18" charset="0"/>
                          <a:ea typeface="Figtree Black"/>
                          <a:cs typeface="Times New Roman" panose="02020603050405020304" pitchFamily="18" charset="0"/>
                          <a:sym typeface="Figtree Black"/>
                        </a:rPr>
                        <a:t>Theoretical framework</a:t>
                      </a:r>
                      <a:endParaRPr sz="2000" b="1" dirty="0">
                        <a:solidFill>
                          <a:schemeClr val="dk1"/>
                        </a:solidFill>
                        <a:latin typeface="Times New Roman" panose="02020603050405020304" pitchFamily="18" charset="0"/>
                        <a:ea typeface="Figtree Black"/>
                        <a:cs typeface="Times New Roman" panose="02020603050405020304" pitchFamily="18" charset="0"/>
                        <a:sym typeface="Figtree Blac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984934">
                <a:tc>
                  <a:txBody>
                    <a:bodyPr/>
                    <a:lstStyle/>
                    <a:p>
                      <a:pPr marL="0" lvl="0" indent="0" algn="l" rtl="0">
                        <a:lnSpc>
                          <a:spcPct val="115000"/>
                        </a:lnSpc>
                        <a:spcBef>
                          <a:spcPts val="0"/>
                        </a:spcBef>
                        <a:spcAft>
                          <a:spcPts val="0"/>
                        </a:spcAft>
                        <a:buNone/>
                      </a:pPr>
                      <a:endParaRPr sz="2000" u="sng" dirty="0">
                        <a:solidFill>
                          <a:schemeClr val="dk1"/>
                        </a:solidFill>
                        <a:latin typeface="Figtree Black"/>
                        <a:ea typeface="Figtree Black"/>
                        <a:cs typeface="Figtree Black"/>
                        <a:sym typeface="Figtree Blac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US" sz="2000" b="1" dirty="0">
                          <a:solidFill>
                            <a:schemeClr val="dk1"/>
                          </a:solidFill>
                          <a:latin typeface="Times New Roman" panose="02020603050405020304" pitchFamily="18" charset="0"/>
                          <a:ea typeface="Figtree Black"/>
                          <a:cs typeface="Times New Roman" panose="02020603050405020304" pitchFamily="18" charset="0"/>
                          <a:sym typeface="Figtree Black"/>
                        </a:rPr>
                        <a:t>The multidimensionality of family business goals</a:t>
                      </a: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2000" b="1" dirty="0">
                          <a:solidFill>
                            <a:schemeClr val="dk1"/>
                          </a:solidFill>
                          <a:latin typeface="Times New Roman" panose="02020603050405020304" pitchFamily="18" charset="0"/>
                          <a:ea typeface="Figtree Black"/>
                          <a:cs typeface="Times New Roman" panose="02020603050405020304" pitchFamily="18" charset="0"/>
                          <a:sym typeface="Figtree Black"/>
                        </a:rPr>
                        <a:t>Our framework</a:t>
                      </a:r>
                      <a:endParaRPr sz="2000" b="1" dirty="0">
                        <a:solidFill>
                          <a:schemeClr val="dk1"/>
                        </a:solidFill>
                        <a:latin typeface="Times New Roman" panose="02020603050405020304" pitchFamily="18" charset="0"/>
                        <a:ea typeface="Figtree Black"/>
                        <a:cs typeface="Times New Roman" panose="02020603050405020304" pitchFamily="18" charset="0"/>
                        <a:sym typeface="Figtree Blac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87003">
                <a:tc rowSpan="4">
                  <a:txBody>
                    <a:bodyPr/>
                    <a:lstStyle/>
                    <a:p>
                      <a:pPr marL="283464" lvl="0" indent="-213359" algn="l" rtl="0">
                        <a:lnSpc>
                          <a:spcPct val="115000"/>
                        </a:lnSpc>
                        <a:spcBef>
                          <a:spcPts val="0"/>
                        </a:spcBef>
                        <a:spcAft>
                          <a:spcPts val="0"/>
                        </a:spcAft>
                        <a:buClr>
                          <a:schemeClr val="dk1"/>
                        </a:buClr>
                        <a:buSzPts val="1200"/>
                        <a:buFont typeface="Hanken Grotesk"/>
                        <a:buChar char="●"/>
                      </a:pPr>
                      <a:endParaRPr sz="2000" dirty="0">
                        <a:solidFill>
                          <a:schemeClr val="dk1"/>
                        </a:solidFill>
                        <a:latin typeface="Hanken Grotesk Black"/>
                        <a:ea typeface="Hanken Grotesk Black"/>
                        <a:cs typeface="Hanken Grotesk Black"/>
                        <a:sym typeface="Hanken Grotesk Blac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2000" dirty="0">
                          <a:solidFill>
                            <a:schemeClr val="lt1"/>
                          </a:solidFill>
                          <a:latin typeface="Times New Roman" panose="02020603050405020304" pitchFamily="18" charset="0"/>
                          <a:ea typeface="Figtree Black"/>
                          <a:cs typeface="Times New Roman" panose="02020603050405020304" pitchFamily="18" charset="0"/>
                          <a:sym typeface="Figtree Black"/>
                        </a:rPr>
                        <a:t>The multidimensionality of family business goals</a:t>
                      </a:r>
                      <a:endParaRPr sz="2000" dirty="0">
                        <a:solidFill>
                          <a:schemeClr val="dk1"/>
                        </a:solidFill>
                        <a:latin typeface="Times New Roman" panose="02020603050405020304" pitchFamily="18" charset="0"/>
                        <a:ea typeface="Inter"/>
                        <a:cs typeface="Times New Roman" panose="02020603050405020304" pitchFamily="18" charset="0"/>
                        <a:sym typeface="Inter"/>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rowSpan="4">
                  <a:txBody>
                    <a:bodyPr/>
                    <a:lstStyle/>
                    <a:p>
                      <a:pPr marL="0" lvl="0" indent="0" algn="ctr" rtl="0">
                        <a:lnSpc>
                          <a:spcPct val="115000"/>
                        </a:lnSpc>
                        <a:spcBef>
                          <a:spcPts val="0"/>
                        </a:spcBef>
                        <a:spcAft>
                          <a:spcPts val="0"/>
                        </a:spcAft>
                        <a:buNone/>
                      </a:pPr>
                      <a:r>
                        <a:rPr lang="en" sz="2000" dirty="0">
                          <a:solidFill>
                            <a:schemeClr val="dk1"/>
                          </a:solidFill>
                          <a:latin typeface="Times New Roman" panose="02020603050405020304" pitchFamily="18" charset="0"/>
                          <a:ea typeface="Hanken Grotesk"/>
                          <a:cs typeface="Times New Roman" panose="02020603050405020304" pitchFamily="18" charset="0"/>
                          <a:sym typeface="Inter"/>
                        </a:rPr>
                        <a:t>Team perspective into the multidimensionality of family business goals</a:t>
                      </a:r>
                      <a:endParaRPr sz="2000" dirty="0">
                        <a:solidFill>
                          <a:schemeClr val="dk1"/>
                        </a:solidFill>
                        <a:latin typeface="Times New Roman" panose="02020603050405020304" pitchFamily="18" charset="0"/>
                        <a:ea typeface="Hanken Grotesk"/>
                        <a:cs typeface="Times New Roman" panose="02020603050405020304" pitchFamily="18" charset="0"/>
                        <a:sym typeface="Hanken Grotes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64739">
                <a:tc vMerge="1">
                  <a:txBody>
                    <a:bodyPr/>
                    <a:lstStyle/>
                    <a:p>
                      <a:endParaRPr lang="nl-BE"/>
                    </a:p>
                  </a:txBody>
                  <a:tcPr/>
                </a:tc>
                <a:tc>
                  <a:txBody>
                    <a:bodyPr/>
                    <a:lstStyle/>
                    <a:p>
                      <a:pPr marL="0" lvl="0" indent="0" algn="l" rtl="0">
                        <a:lnSpc>
                          <a:spcPct val="115000"/>
                        </a:lnSpc>
                        <a:spcBef>
                          <a:spcPts val="0"/>
                        </a:spcBef>
                        <a:spcAft>
                          <a:spcPts val="0"/>
                        </a:spcAft>
                        <a:buNone/>
                      </a:pPr>
                      <a:r>
                        <a:rPr lang="en" sz="2000" dirty="0">
                          <a:solidFill>
                            <a:schemeClr val="dk1"/>
                          </a:solidFill>
                          <a:latin typeface="Times New Roman" panose="02020603050405020304" pitchFamily="18" charset="0"/>
                          <a:ea typeface="Hanken Grotesk"/>
                          <a:cs typeface="Times New Roman" panose="02020603050405020304" pitchFamily="18" charset="0"/>
                          <a:sym typeface="Hanken Grotesk"/>
                        </a:rPr>
                        <a:t>Saturn is a gas giant and has rings. It’s composed mostly of hydrogen and helium</a:t>
                      </a:r>
                      <a:endParaRPr sz="2000" dirty="0">
                        <a:solidFill>
                          <a:schemeClr val="dk1"/>
                        </a:solidFill>
                        <a:latin typeface="Times New Roman" panose="02020603050405020304" pitchFamily="18" charset="0"/>
                        <a:ea typeface="Hanken Grotesk"/>
                        <a:cs typeface="Times New Roman" panose="02020603050405020304" pitchFamily="18" charset="0"/>
                        <a:sym typeface="Hanken Grotesk"/>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vMerge="1">
                  <a:txBody>
                    <a:bodyPr/>
                    <a:lstStyle/>
                    <a:p>
                      <a:endParaRPr lang="nl-BE"/>
                    </a:p>
                  </a:txBody>
                  <a:tcPr/>
                </a:tc>
                <a:extLst>
                  <a:ext uri="{0D108BD9-81ED-4DB2-BD59-A6C34878D82A}">
                    <a16:rowId xmlns:a16="http://schemas.microsoft.com/office/drawing/2014/main" val="10003"/>
                  </a:ext>
                </a:extLst>
              </a:tr>
              <a:tr h="487237">
                <a:tc vMerge="1">
                  <a:txBody>
                    <a:bodyPr/>
                    <a:lstStyle/>
                    <a:p>
                      <a:endParaRPr lang="nl-BE"/>
                    </a:p>
                  </a:txBody>
                  <a:tcPr/>
                </a:tc>
                <a:tc>
                  <a:txBody>
                    <a:bodyPr/>
                    <a:lstStyle/>
                    <a:p>
                      <a:pPr marL="0" lvl="0" indent="0" algn="l" rtl="0">
                        <a:lnSpc>
                          <a:spcPct val="115000"/>
                        </a:lnSpc>
                        <a:spcBef>
                          <a:spcPts val="0"/>
                        </a:spcBef>
                        <a:spcAft>
                          <a:spcPts val="0"/>
                        </a:spcAft>
                        <a:buNone/>
                      </a:pPr>
                      <a:endParaRPr sz="2000" dirty="0">
                        <a:solidFill>
                          <a:schemeClr val="dk1"/>
                        </a:solidFill>
                        <a:latin typeface="Times New Roman" panose="02020603050405020304" pitchFamily="18" charset="0"/>
                        <a:ea typeface="Inter"/>
                        <a:cs typeface="Times New Roman" panose="02020603050405020304" pitchFamily="18" charset="0"/>
                        <a:sym typeface="Inter"/>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vMerge="1">
                  <a:txBody>
                    <a:bodyPr/>
                    <a:lstStyle/>
                    <a:p>
                      <a:endParaRPr lang="nl-BE"/>
                    </a:p>
                  </a:txBody>
                  <a:tcPr/>
                </a:tc>
                <a:extLst>
                  <a:ext uri="{0D108BD9-81ED-4DB2-BD59-A6C34878D82A}">
                    <a16:rowId xmlns:a16="http://schemas.microsoft.com/office/drawing/2014/main" val="10004"/>
                  </a:ext>
                </a:extLst>
              </a:tr>
              <a:tr h="1044519">
                <a:tc vMerge="1">
                  <a:txBody>
                    <a:bodyPr/>
                    <a:lstStyle/>
                    <a:p>
                      <a:endParaRPr lang="nl-BE"/>
                    </a:p>
                  </a:txBody>
                  <a:tcPr/>
                </a:tc>
                <a:tc>
                  <a:txBody>
                    <a:bodyPr/>
                    <a:lstStyle/>
                    <a:p>
                      <a:pPr marL="0" lvl="0" indent="0" algn="l" rtl="0">
                        <a:lnSpc>
                          <a:spcPct val="115000"/>
                        </a:lnSpc>
                        <a:spcBef>
                          <a:spcPts val="0"/>
                        </a:spcBef>
                        <a:spcAft>
                          <a:spcPts val="0"/>
                        </a:spcAft>
                        <a:buNone/>
                      </a:pPr>
                      <a:endParaRPr sz="1600" dirty="0">
                        <a:solidFill>
                          <a:schemeClr val="dk1"/>
                        </a:solidFill>
                        <a:latin typeface="Hanken Grotesk"/>
                        <a:ea typeface="Hanken Grotesk"/>
                        <a:cs typeface="Hanken Grotesk"/>
                        <a:sym typeface="Hanken Grotesk"/>
                      </a:endParaRPr>
                    </a:p>
                    <a:p>
                      <a:pPr marL="0" lvl="0" indent="0" algn="l" rtl="0">
                        <a:spcBef>
                          <a:spcPts val="0"/>
                        </a:spcBef>
                        <a:spcAft>
                          <a:spcPts val="1600"/>
                        </a:spcAft>
                        <a:buNone/>
                      </a:pPr>
                      <a:endParaRPr sz="1300" dirty="0">
                        <a:solidFill>
                          <a:schemeClr val="dk1"/>
                        </a:solidFill>
                        <a:latin typeface="Inter"/>
                        <a:ea typeface="Inter"/>
                        <a:cs typeface="Inter"/>
                        <a:sym typeface="Inter"/>
                      </a:endParaRPr>
                    </a:p>
                  </a:txBody>
                  <a:tcPr marL="121900" marR="121900" marT="121900" marB="1219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lt1"/>
                    </a:solidFill>
                  </a:tcPr>
                </a:tc>
                <a:tc vMerge="1">
                  <a:txBody>
                    <a:bodyPr/>
                    <a:lstStyle/>
                    <a:p>
                      <a:endParaRPr lang="nl-BE"/>
                    </a:p>
                  </a:txBody>
                  <a:tcPr/>
                </a:tc>
                <a:extLst>
                  <a:ext uri="{0D108BD9-81ED-4DB2-BD59-A6C34878D82A}">
                    <a16:rowId xmlns:a16="http://schemas.microsoft.com/office/drawing/2014/main" val="10005"/>
                  </a:ext>
                </a:extLst>
              </a:tr>
            </a:tbl>
          </a:graphicData>
        </a:graphic>
      </p:graphicFrame>
      <p:grpSp>
        <p:nvGrpSpPr>
          <p:cNvPr id="56" name="Google Shape;603;p49">
            <a:extLst>
              <a:ext uri="{FF2B5EF4-FFF2-40B4-BE49-F238E27FC236}">
                <a16:creationId xmlns:a16="http://schemas.microsoft.com/office/drawing/2014/main" id="{194FF269-CA64-49E2-A58E-25230E03D09C}"/>
              </a:ext>
            </a:extLst>
          </p:cNvPr>
          <p:cNvGrpSpPr/>
          <p:nvPr/>
        </p:nvGrpSpPr>
        <p:grpSpPr>
          <a:xfrm>
            <a:off x="9196738" y="3413259"/>
            <a:ext cx="723443" cy="624531"/>
            <a:chOff x="1727213" y="3674725"/>
            <a:chExt cx="359850" cy="310650"/>
          </a:xfrm>
          <a:solidFill>
            <a:srgbClr val="00B0F0"/>
          </a:solidFill>
        </p:grpSpPr>
        <p:sp>
          <p:nvSpPr>
            <p:cNvPr id="57" name="Google Shape;604;p49">
              <a:extLst>
                <a:ext uri="{FF2B5EF4-FFF2-40B4-BE49-F238E27FC236}">
                  <a16:creationId xmlns:a16="http://schemas.microsoft.com/office/drawing/2014/main" id="{693A2BF4-00CE-4012-8CB0-8FE007A8730C}"/>
                </a:ext>
              </a:extLst>
            </p:cNvPr>
            <p:cNvSpPr/>
            <p:nvPr/>
          </p:nvSpPr>
          <p:spPr>
            <a:xfrm>
              <a:off x="2048588" y="3851825"/>
              <a:ext cx="13875" cy="66400"/>
            </a:xfrm>
            <a:custGeom>
              <a:avLst/>
              <a:gdLst/>
              <a:ahLst/>
              <a:cxnLst/>
              <a:rect l="l" t="t" r="r" b="b"/>
              <a:pathLst>
                <a:path w="555" h="2656" extrusionOk="0">
                  <a:moveTo>
                    <a:pt x="1" y="0"/>
                  </a:moveTo>
                  <a:lnTo>
                    <a:pt x="1" y="2656"/>
                  </a:lnTo>
                  <a:lnTo>
                    <a:pt x="554" y="2656"/>
                  </a:lnTo>
                  <a:lnTo>
                    <a:pt x="554" y="0"/>
                  </a:lnTo>
                  <a:close/>
                </a:path>
              </a:pathLst>
            </a:custGeom>
            <a:grp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58" name="Google Shape;605;p49">
              <a:extLst>
                <a:ext uri="{FF2B5EF4-FFF2-40B4-BE49-F238E27FC236}">
                  <a16:creationId xmlns:a16="http://schemas.microsoft.com/office/drawing/2014/main" id="{B4541E4C-0269-4FA2-B391-13D3391F1CBE}"/>
                </a:ext>
              </a:extLst>
            </p:cNvPr>
            <p:cNvSpPr/>
            <p:nvPr/>
          </p:nvSpPr>
          <p:spPr>
            <a:xfrm>
              <a:off x="1802038" y="3720600"/>
              <a:ext cx="14900" cy="54350"/>
            </a:xfrm>
            <a:custGeom>
              <a:avLst/>
              <a:gdLst/>
              <a:ahLst/>
              <a:cxnLst/>
              <a:rect l="l" t="t" r="r" b="b"/>
              <a:pathLst>
                <a:path w="596" h="2174" extrusionOk="0">
                  <a:moveTo>
                    <a:pt x="1" y="1"/>
                  </a:moveTo>
                  <a:lnTo>
                    <a:pt x="1" y="2174"/>
                  </a:lnTo>
                  <a:lnTo>
                    <a:pt x="595" y="2174"/>
                  </a:lnTo>
                  <a:lnTo>
                    <a:pt x="595" y="1"/>
                  </a:lnTo>
                  <a:close/>
                </a:path>
              </a:pathLst>
            </a:custGeom>
            <a:grp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59" name="Google Shape;606;p49">
              <a:extLst>
                <a:ext uri="{FF2B5EF4-FFF2-40B4-BE49-F238E27FC236}">
                  <a16:creationId xmlns:a16="http://schemas.microsoft.com/office/drawing/2014/main" id="{947AFF9F-1362-458E-A759-493E821623BC}"/>
                </a:ext>
              </a:extLst>
            </p:cNvPr>
            <p:cNvSpPr/>
            <p:nvPr/>
          </p:nvSpPr>
          <p:spPr>
            <a:xfrm>
              <a:off x="1884063" y="3910500"/>
              <a:ext cx="203000" cy="52575"/>
            </a:xfrm>
            <a:custGeom>
              <a:avLst/>
              <a:gdLst/>
              <a:ahLst/>
              <a:cxnLst/>
              <a:rect l="l" t="t" r="r" b="b"/>
              <a:pathLst>
                <a:path w="8120" h="2103" extrusionOk="0">
                  <a:moveTo>
                    <a:pt x="308" y="1"/>
                  </a:moveTo>
                  <a:cubicBezTo>
                    <a:pt x="134" y="1"/>
                    <a:pt x="0" y="134"/>
                    <a:pt x="0" y="350"/>
                  </a:cubicBezTo>
                  <a:cubicBezTo>
                    <a:pt x="52" y="473"/>
                    <a:pt x="175" y="606"/>
                    <a:pt x="308" y="606"/>
                  </a:cubicBezTo>
                  <a:lnTo>
                    <a:pt x="7012" y="606"/>
                  </a:lnTo>
                  <a:cubicBezTo>
                    <a:pt x="7310" y="606"/>
                    <a:pt x="7525" y="821"/>
                    <a:pt x="7484" y="1118"/>
                  </a:cubicBezTo>
                  <a:cubicBezTo>
                    <a:pt x="7433" y="1334"/>
                    <a:pt x="7228" y="1539"/>
                    <a:pt x="7012" y="1539"/>
                  </a:cubicBezTo>
                  <a:lnTo>
                    <a:pt x="308" y="1539"/>
                  </a:lnTo>
                  <a:cubicBezTo>
                    <a:pt x="134" y="1539"/>
                    <a:pt x="0" y="1672"/>
                    <a:pt x="0" y="1887"/>
                  </a:cubicBezTo>
                  <a:cubicBezTo>
                    <a:pt x="52" y="2010"/>
                    <a:pt x="175" y="2103"/>
                    <a:pt x="308" y="2103"/>
                  </a:cubicBezTo>
                  <a:lnTo>
                    <a:pt x="7012" y="2103"/>
                  </a:lnTo>
                  <a:cubicBezTo>
                    <a:pt x="7648" y="2103"/>
                    <a:pt x="8120" y="1590"/>
                    <a:pt x="8079" y="944"/>
                  </a:cubicBezTo>
                  <a:cubicBezTo>
                    <a:pt x="7997" y="391"/>
                    <a:pt x="7525" y="1"/>
                    <a:pt x="7012" y="1"/>
                  </a:cubicBezTo>
                  <a:close/>
                </a:path>
              </a:pathLst>
            </a:custGeom>
            <a:grp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60" name="Google Shape;607;p49">
              <a:extLst>
                <a:ext uri="{FF2B5EF4-FFF2-40B4-BE49-F238E27FC236}">
                  <a16:creationId xmlns:a16="http://schemas.microsoft.com/office/drawing/2014/main" id="{CE000FC8-9FEF-4370-B535-7934C3AE4EB3}"/>
                </a:ext>
              </a:extLst>
            </p:cNvPr>
            <p:cNvSpPr/>
            <p:nvPr/>
          </p:nvSpPr>
          <p:spPr>
            <a:xfrm>
              <a:off x="1727213" y="3674725"/>
              <a:ext cx="358825" cy="288350"/>
            </a:xfrm>
            <a:custGeom>
              <a:avLst/>
              <a:gdLst/>
              <a:ahLst/>
              <a:cxnLst/>
              <a:rect l="l" t="t" r="r" b="b"/>
              <a:pathLst>
                <a:path w="14353" h="11534" extrusionOk="0">
                  <a:moveTo>
                    <a:pt x="10939" y="595"/>
                  </a:moveTo>
                  <a:cubicBezTo>
                    <a:pt x="12220" y="595"/>
                    <a:pt x="13327" y="1661"/>
                    <a:pt x="13286" y="2984"/>
                  </a:cubicBezTo>
                  <a:cubicBezTo>
                    <a:pt x="13286" y="4224"/>
                    <a:pt x="12220" y="5249"/>
                    <a:pt x="10980" y="5249"/>
                  </a:cubicBezTo>
                  <a:lnTo>
                    <a:pt x="2994" y="5249"/>
                  </a:lnTo>
                  <a:cubicBezTo>
                    <a:pt x="2779" y="5249"/>
                    <a:pt x="2563" y="5075"/>
                    <a:pt x="2522" y="4870"/>
                  </a:cubicBezTo>
                  <a:cubicBezTo>
                    <a:pt x="2481" y="4563"/>
                    <a:pt x="2686" y="4306"/>
                    <a:pt x="2994" y="4306"/>
                  </a:cubicBezTo>
                  <a:lnTo>
                    <a:pt x="10939" y="4306"/>
                  </a:lnTo>
                  <a:cubicBezTo>
                    <a:pt x="11708" y="4306"/>
                    <a:pt x="12343" y="3712"/>
                    <a:pt x="12343" y="2943"/>
                  </a:cubicBezTo>
                  <a:cubicBezTo>
                    <a:pt x="12343" y="2174"/>
                    <a:pt x="11749" y="1538"/>
                    <a:pt x="10980" y="1538"/>
                  </a:cubicBezTo>
                  <a:lnTo>
                    <a:pt x="2994" y="1538"/>
                  </a:lnTo>
                  <a:cubicBezTo>
                    <a:pt x="2779" y="1538"/>
                    <a:pt x="2563" y="1364"/>
                    <a:pt x="2522" y="1149"/>
                  </a:cubicBezTo>
                  <a:cubicBezTo>
                    <a:pt x="2481" y="852"/>
                    <a:pt x="2686" y="595"/>
                    <a:pt x="2994" y="595"/>
                  </a:cubicBezTo>
                  <a:close/>
                  <a:moveTo>
                    <a:pt x="2994" y="1"/>
                  </a:moveTo>
                  <a:cubicBezTo>
                    <a:pt x="2430" y="1"/>
                    <a:pt x="1969" y="421"/>
                    <a:pt x="1917" y="975"/>
                  </a:cubicBezTo>
                  <a:cubicBezTo>
                    <a:pt x="1835" y="1579"/>
                    <a:pt x="2348" y="2133"/>
                    <a:pt x="2994" y="2133"/>
                  </a:cubicBezTo>
                  <a:lnTo>
                    <a:pt x="10939" y="2133"/>
                  </a:lnTo>
                  <a:cubicBezTo>
                    <a:pt x="11359" y="2133"/>
                    <a:pt x="11749" y="2471"/>
                    <a:pt x="11749" y="2902"/>
                  </a:cubicBezTo>
                  <a:cubicBezTo>
                    <a:pt x="11790" y="3373"/>
                    <a:pt x="11400" y="3712"/>
                    <a:pt x="10980" y="3712"/>
                  </a:cubicBezTo>
                  <a:lnTo>
                    <a:pt x="2902" y="3712"/>
                  </a:lnTo>
                  <a:cubicBezTo>
                    <a:pt x="2563" y="3712"/>
                    <a:pt x="2225" y="3886"/>
                    <a:pt x="2092" y="4183"/>
                  </a:cubicBezTo>
                  <a:cubicBezTo>
                    <a:pt x="1794" y="4737"/>
                    <a:pt x="1917" y="5290"/>
                    <a:pt x="2307" y="5588"/>
                  </a:cubicBezTo>
                  <a:cubicBezTo>
                    <a:pt x="810" y="6357"/>
                    <a:pt x="0" y="8243"/>
                    <a:pt x="1026" y="10078"/>
                  </a:cubicBezTo>
                  <a:cubicBezTo>
                    <a:pt x="1538" y="10970"/>
                    <a:pt x="2481" y="11534"/>
                    <a:pt x="3455" y="11534"/>
                  </a:cubicBezTo>
                  <a:lnTo>
                    <a:pt x="4398" y="11534"/>
                  </a:lnTo>
                  <a:cubicBezTo>
                    <a:pt x="4532" y="11534"/>
                    <a:pt x="4655" y="11400"/>
                    <a:pt x="4696" y="11277"/>
                  </a:cubicBezTo>
                  <a:cubicBezTo>
                    <a:pt x="4737" y="11103"/>
                    <a:pt x="4573" y="10929"/>
                    <a:pt x="4398" y="10929"/>
                  </a:cubicBezTo>
                  <a:lnTo>
                    <a:pt x="3763" y="10929"/>
                  </a:lnTo>
                  <a:cubicBezTo>
                    <a:pt x="2307" y="10929"/>
                    <a:pt x="1149" y="9781"/>
                    <a:pt x="1149" y="8325"/>
                  </a:cubicBezTo>
                  <a:cubicBezTo>
                    <a:pt x="1200" y="6961"/>
                    <a:pt x="2307" y="5844"/>
                    <a:pt x="3711" y="5844"/>
                  </a:cubicBezTo>
                  <a:lnTo>
                    <a:pt x="13286" y="5844"/>
                  </a:lnTo>
                  <a:cubicBezTo>
                    <a:pt x="13502" y="5844"/>
                    <a:pt x="13707" y="6018"/>
                    <a:pt x="13758" y="6234"/>
                  </a:cubicBezTo>
                  <a:cubicBezTo>
                    <a:pt x="13799" y="6531"/>
                    <a:pt x="13584" y="6787"/>
                    <a:pt x="13286" y="6787"/>
                  </a:cubicBezTo>
                  <a:lnTo>
                    <a:pt x="3763" y="6787"/>
                  </a:lnTo>
                  <a:cubicBezTo>
                    <a:pt x="2943" y="6787"/>
                    <a:pt x="2266" y="7382"/>
                    <a:pt x="2133" y="8151"/>
                  </a:cubicBezTo>
                  <a:cubicBezTo>
                    <a:pt x="2010" y="9135"/>
                    <a:pt x="2779" y="10037"/>
                    <a:pt x="3763" y="10037"/>
                  </a:cubicBezTo>
                  <a:lnTo>
                    <a:pt x="4398" y="10037"/>
                  </a:lnTo>
                  <a:cubicBezTo>
                    <a:pt x="4532" y="10037"/>
                    <a:pt x="4655" y="9904"/>
                    <a:pt x="4696" y="9781"/>
                  </a:cubicBezTo>
                  <a:cubicBezTo>
                    <a:pt x="4737" y="9565"/>
                    <a:pt x="4573" y="9432"/>
                    <a:pt x="4398" y="9432"/>
                  </a:cubicBezTo>
                  <a:lnTo>
                    <a:pt x="3763" y="9432"/>
                  </a:lnTo>
                  <a:cubicBezTo>
                    <a:pt x="3250" y="9432"/>
                    <a:pt x="2820" y="9094"/>
                    <a:pt x="2738" y="8581"/>
                  </a:cubicBezTo>
                  <a:cubicBezTo>
                    <a:pt x="2604" y="7946"/>
                    <a:pt x="3117" y="7382"/>
                    <a:pt x="3763" y="7382"/>
                  </a:cubicBezTo>
                  <a:lnTo>
                    <a:pt x="13286" y="7382"/>
                  </a:lnTo>
                  <a:cubicBezTo>
                    <a:pt x="13881" y="7382"/>
                    <a:pt x="14353" y="6920"/>
                    <a:pt x="14353" y="6316"/>
                  </a:cubicBezTo>
                  <a:cubicBezTo>
                    <a:pt x="14353" y="5721"/>
                    <a:pt x="13881" y="5249"/>
                    <a:pt x="13286" y="5249"/>
                  </a:cubicBezTo>
                  <a:lnTo>
                    <a:pt x="12733" y="5249"/>
                  </a:lnTo>
                  <a:cubicBezTo>
                    <a:pt x="13409" y="4737"/>
                    <a:pt x="13840" y="3927"/>
                    <a:pt x="13881" y="3025"/>
                  </a:cubicBezTo>
                  <a:cubicBezTo>
                    <a:pt x="13922" y="1364"/>
                    <a:pt x="12600" y="1"/>
                    <a:pt x="10939" y="1"/>
                  </a:cubicBezTo>
                  <a:close/>
                </a:path>
              </a:pathLst>
            </a:custGeom>
            <a:grp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61" name="Google Shape;608;p49">
              <a:extLst>
                <a:ext uri="{FF2B5EF4-FFF2-40B4-BE49-F238E27FC236}">
                  <a16:creationId xmlns:a16="http://schemas.microsoft.com/office/drawing/2014/main" id="{F0ABFDB8-5BFF-4A61-92BF-F45DB481BE1A}"/>
                </a:ext>
              </a:extLst>
            </p:cNvPr>
            <p:cNvSpPr/>
            <p:nvPr/>
          </p:nvSpPr>
          <p:spPr>
            <a:xfrm>
              <a:off x="1829738" y="3888050"/>
              <a:ext cx="69475" cy="97325"/>
            </a:xfrm>
            <a:custGeom>
              <a:avLst/>
              <a:gdLst/>
              <a:ahLst/>
              <a:cxnLst/>
              <a:rect l="l" t="t" r="r" b="b"/>
              <a:pathLst>
                <a:path w="2779" h="3893" extrusionOk="0">
                  <a:moveTo>
                    <a:pt x="311" y="1"/>
                  </a:moveTo>
                  <a:cubicBezTo>
                    <a:pt x="293" y="1"/>
                    <a:pt x="275" y="3"/>
                    <a:pt x="256" y="7"/>
                  </a:cubicBezTo>
                  <a:cubicBezTo>
                    <a:pt x="82" y="48"/>
                    <a:pt x="0" y="181"/>
                    <a:pt x="0" y="304"/>
                  </a:cubicBezTo>
                  <a:lnTo>
                    <a:pt x="0" y="3595"/>
                  </a:lnTo>
                  <a:cubicBezTo>
                    <a:pt x="0" y="3677"/>
                    <a:pt x="41" y="3769"/>
                    <a:pt x="123" y="3810"/>
                  </a:cubicBezTo>
                  <a:cubicBezTo>
                    <a:pt x="174" y="3851"/>
                    <a:pt x="215" y="3892"/>
                    <a:pt x="297" y="3892"/>
                  </a:cubicBezTo>
                  <a:cubicBezTo>
                    <a:pt x="338" y="3892"/>
                    <a:pt x="431" y="3851"/>
                    <a:pt x="472" y="3810"/>
                  </a:cubicBezTo>
                  <a:lnTo>
                    <a:pt x="1363" y="3083"/>
                  </a:lnTo>
                  <a:lnTo>
                    <a:pt x="2307" y="3810"/>
                  </a:lnTo>
                  <a:cubicBezTo>
                    <a:pt x="2348" y="3851"/>
                    <a:pt x="2412" y="3872"/>
                    <a:pt x="2476" y="3872"/>
                  </a:cubicBezTo>
                  <a:cubicBezTo>
                    <a:pt x="2540" y="3872"/>
                    <a:pt x="2604" y="3851"/>
                    <a:pt x="2645" y="3810"/>
                  </a:cubicBezTo>
                  <a:cubicBezTo>
                    <a:pt x="2737" y="3769"/>
                    <a:pt x="2778" y="3677"/>
                    <a:pt x="2778" y="3595"/>
                  </a:cubicBezTo>
                  <a:lnTo>
                    <a:pt x="2778" y="304"/>
                  </a:lnTo>
                  <a:cubicBezTo>
                    <a:pt x="2778" y="148"/>
                    <a:pt x="2639" y="1"/>
                    <a:pt x="2484" y="1"/>
                  </a:cubicBezTo>
                  <a:cubicBezTo>
                    <a:pt x="2466" y="1"/>
                    <a:pt x="2448" y="3"/>
                    <a:pt x="2430" y="7"/>
                  </a:cubicBezTo>
                  <a:cubicBezTo>
                    <a:pt x="2266" y="48"/>
                    <a:pt x="2173" y="181"/>
                    <a:pt x="2173" y="304"/>
                  </a:cubicBezTo>
                  <a:lnTo>
                    <a:pt x="2173" y="2949"/>
                  </a:lnTo>
                  <a:lnTo>
                    <a:pt x="1579" y="2488"/>
                  </a:lnTo>
                  <a:cubicBezTo>
                    <a:pt x="1517" y="2442"/>
                    <a:pt x="1453" y="2419"/>
                    <a:pt x="1389" y="2419"/>
                  </a:cubicBezTo>
                  <a:cubicBezTo>
                    <a:pt x="1325" y="2419"/>
                    <a:pt x="1261" y="2442"/>
                    <a:pt x="1199" y="2488"/>
                  </a:cubicBezTo>
                  <a:lnTo>
                    <a:pt x="595" y="2949"/>
                  </a:lnTo>
                  <a:lnTo>
                    <a:pt x="595" y="304"/>
                  </a:lnTo>
                  <a:cubicBezTo>
                    <a:pt x="595" y="148"/>
                    <a:pt x="463" y="1"/>
                    <a:pt x="311" y="1"/>
                  </a:cubicBezTo>
                  <a:close/>
                </a:path>
              </a:pathLst>
            </a:custGeom>
            <a:grp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grpSp>
      <p:pic>
        <p:nvPicPr>
          <p:cNvPr id="62" name="Picture 61">
            <a:extLst>
              <a:ext uri="{FF2B5EF4-FFF2-40B4-BE49-F238E27FC236}">
                <a16:creationId xmlns:a16="http://schemas.microsoft.com/office/drawing/2014/main" id="{2DA7DD63-5C38-4F56-8F03-AABF687D3ED0}"/>
              </a:ext>
            </a:extLst>
          </p:cNvPr>
          <p:cNvPicPr>
            <a:picLocks noChangeAspect="1"/>
          </p:cNvPicPr>
          <p:nvPr/>
        </p:nvPicPr>
        <p:blipFill rotWithShape="1">
          <a:blip r:embed="rId4"/>
          <a:srcRect l="35416" t="43333" r="35371" b="30371"/>
          <a:stretch/>
        </p:blipFill>
        <p:spPr>
          <a:xfrm>
            <a:off x="1249668" y="2938742"/>
            <a:ext cx="6613607" cy="3194056"/>
          </a:xfrm>
          <a:prstGeom prst="rect">
            <a:avLst/>
          </a:prstGeom>
        </p:spPr>
      </p:pic>
      <p:sp>
        <p:nvSpPr>
          <p:cNvPr id="63" name="TextBox 62">
            <a:extLst>
              <a:ext uri="{FF2B5EF4-FFF2-40B4-BE49-F238E27FC236}">
                <a16:creationId xmlns:a16="http://schemas.microsoft.com/office/drawing/2014/main" id="{5FF4C1DE-E6E3-45A5-9511-26F987C00036}"/>
              </a:ext>
            </a:extLst>
          </p:cNvPr>
          <p:cNvSpPr txBox="1"/>
          <p:nvPr/>
        </p:nvSpPr>
        <p:spPr>
          <a:xfrm>
            <a:off x="6395775" y="5788733"/>
            <a:ext cx="1743585" cy="338554"/>
          </a:xfrm>
          <a:prstGeom prst="rect">
            <a:avLst/>
          </a:prstGeom>
          <a:noFill/>
        </p:spPr>
        <p:txBody>
          <a:bodyPr wrap="square" rtlCol="0">
            <a:spAutoFit/>
          </a:bodyPr>
          <a:lstStyle/>
          <a:p>
            <a:r>
              <a:rPr lang="nl-BE" sz="1600" dirty="0"/>
              <a:t>(</a:t>
            </a:r>
            <a:r>
              <a:rPr lang="nl-BE" sz="1600" dirty="0" err="1"/>
              <a:t>Basco</a:t>
            </a:r>
            <a:r>
              <a:rPr lang="nl-BE" sz="1600" dirty="0"/>
              <a:t>, 2017)</a:t>
            </a:r>
          </a:p>
        </p:txBody>
      </p:sp>
    </p:spTree>
    <p:extLst>
      <p:ext uri="{BB962C8B-B14F-4D97-AF65-F5344CB8AC3E}">
        <p14:creationId xmlns:p14="http://schemas.microsoft.com/office/powerpoint/2010/main" val="1108823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1"/>
          <p:cNvSpPr txBox="1">
            <a:spLocks noGrp="1"/>
          </p:cNvSpPr>
          <p:nvPr>
            <p:ph type="title"/>
          </p:nvPr>
        </p:nvSpPr>
        <p:spPr>
          <a:xfrm>
            <a:off x="838200" y="19444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F7F7F"/>
              </a:buClr>
              <a:buSzPts val="4400"/>
              <a:buFont typeface="Century Gothic"/>
              <a:buNone/>
            </a:pPr>
            <a:r>
              <a:rPr lang="nl-BE" sz="3200" b="1" dirty="0">
                <a:solidFill>
                  <a:srgbClr val="00B0F0"/>
                </a:solidFill>
                <a:latin typeface="Times New Roman" panose="02020603050405020304" pitchFamily="18" charset="0"/>
                <a:cs typeface="Times New Roman" panose="02020603050405020304" pitchFamily="18" charset="0"/>
              </a:rPr>
              <a:t>Hypotheses</a:t>
            </a:r>
            <a:endParaRPr sz="3200" b="1" dirty="0">
              <a:solidFill>
                <a:srgbClr val="00B0F0"/>
              </a:solidFill>
              <a:latin typeface="Times New Roman" panose="02020603050405020304" pitchFamily="18" charset="0"/>
              <a:cs typeface="Times New Roman" panose="02020603050405020304" pitchFamily="18" charset="0"/>
            </a:endParaRPr>
          </a:p>
        </p:txBody>
      </p:sp>
      <p:sp>
        <p:nvSpPr>
          <p:cNvPr id="259" name="Google Shape;259;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20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nl-BE" sz="2000" dirty="0" err="1">
                <a:latin typeface="Times New Roman" panose="02020603050405020304" pitchFamily="18" charset="0"/>
                <a:cs typeface="Times New Roman" panose="02020603050405020304" pitchFamily="18" charset="0"/>
              </a:rPr>
              <a:t>Everything</a:t>
            </a:r>
            <a:endParaRPr sz="20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nl-BE" sz="2000" dirty="0" err="1">
                <a:latin typeface="Times New Roman" panose="02020603050405020304" pitchFamily="18" charset="0"/>
                <a:cs typeface="Times New Roman" panose="02020603050405020304" pitchFamily="18" charset="0"/>
              </a:rPr>
              <a:t>begins</a:t>
            </a:r>
            <a:endParaRPr sz="20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nl-BE" sz="2000" dirty="0" err="1">
                <a:latin typeface="Times New Roman" panose="02020603050405020304" pitchFamily="18" charset="0"/>
                <a:cs typeface="Times New Roman" panose="02020603050405020304" pitchFamily="18" charset="0"/>
              </a:rPr>
              <a:t>with</a:t>
            </a:r>
            <a:endParaRPr sz="20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nl-BE" sz="2000" dirty="0" err="1">
                <a:latin typeface="Times New Roman" panose="02020603050405020304" pitchFamily="18" charset="0"/>
                <a:cs typeface="Times New Roman" panose="02020603050405020304" pitchFamily="18" charset="0"/>
              </a:rPr>
              <a:t>an</a:t>
            </a:r>
            <a:endParaRPr sz="2000"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nl-BE" sz="2000" dirty="0" err="1">
                <a:latin typeface="Times New Roman" panose="02020603050405020304" pitchFamily="18" charset="0"/>
                <a:cs typeface="Times New Roman" panose="02020603050405020304" pitchFamily="18" charset="0"/>
              </a:rPr>
              <a:t>idea</a:t>
            </a:r>
            <a:endParaRPr sz="2000" dirty="0">
              <a:latin typeface="Times New Roman" panose="02020603050405020304" pitchFamily="18"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endParaRPr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D85605-A546-425A-8731-C8206AFC03FB}"/>
              </a:ext>
            </a:extLst>
          </p:cNvPr>
          <p:cNvPicPr>
            <a:picLocks noChangeAspect="1"/>
          </p:cNvPicPr>
          <p:nvPr/>
        </p:nvPicPr>
        <p:blipFill rotWithShape="1">
          <a:blip r:embed="rId3"/>
          <a:srcRect l="35491" t="50000" r="61967" b="39763"/>
          <a:stretch/>
        </p:blipFill>
        <p:spPr>
          <a:xfrm>
            <a:off x="11583768" y="6169152"/>
            <a:ext cx="608232" cy="6888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b="1" dirty="0" err="1">
                <a:latin typeface="Times New Roman" panose="02020603050405020304" pitchFamily="18" charset="0"/>
                <a:cs typeface="Times New Roman" panose="02020603050405020304" pitchFamily="18" charset="0"/>
              </a:rPr>
              <a:t>Methodology</a:t>
            </a:r>
            <a:endParaRPr lang="en-GB"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indent="-457200">
              <a:buClr>
                <a:srgbClr val="1CA9E1"/>
              </a:buClr>
              <a:buFont typeface="Arial" panose="020B0604020202020204" pitchFamily="34" charset="0"/>
              <a:buChar char="•"/>
            </a:pPr>
            <a:r>
              <a:rPr lang="nl-BE" sz="2400" dirty="0">
                <a:latin typeface="Times New Roman" panose="02020603050405020304" pitchFamily="18" charset="0"/>
                <a:cs typeface="Times New Roman" panose="02020603050405020304" pitchFamily="18" charset="0"/>
              </a:rPr>
              <a:t>DATA</a:t>
            </a:r>
          </a:p>
          <a:p>
            <a:pPr marL="914400" lvl="1" indent="-457200">
              <a:buClr>
                <a:srgbClr val="1CA9E1"/>
              </a:buClr>
              <a:buFont typeface="Arial" panose="020B0604020202020204" pitchFamily="34" charset="0"/>
              <a:buChar char="•"/>
            </a:pPr>
            <a:r>
              <a:rPr lang="nl-BE" dirty="0">
                <a:latin typeface="Times New Roman" panose="02020603050405020304" pitchFamily="18" charset="0"/>
                <a:cs typeface="Times New Roman" panose="02020603050405020304" pitchFamily="18" charset="0"/>
              </a:rPr>
              <a:t>Survey</a:t>
            </a:r>
          </a:p>
          <a:p>
            <a:pPr marL="914400" lvl="1" indent="-457200">
              <a:buClr>
                <a:srgbClr val="1CA9E1"/>
              </a:buClr>
              <a:buFont typeface="Arial" panose="020B0604020202020204" pitchFamily="34" charset="0"/>
              <a:buChar char="•"/>
            </a:pPr>
            <a:r>
              <a:rPr lang="nl-BE" dirty="0">
                <a:latin typeface="Times New Roman" panose="02020603050405020304" pitchFamily="18" charset="0"/>
                <a:cs typeface="Times New Roman" panose="02020603050405020304" pitchFamily="18" charset="0"/>
              </a:rPr>
              <a:t>Bel-first database Bureau Van Dijk</a:t>
            </a:r>
          </a:p>
          <a:p>
            <a:pPr lvl="1">
              <a:buClr>
                <a:srgbClr val="1CA9E1"/>
              </a:buClr>
            </a:pPr>
            <a:endParaRPr lang="nl-BE" dirty="0">
              <a:latin typeface="Times New Roman" panose="02020603050405020304" pitchFamily="18" charset="0"/>
              <a:cs typeface="Times New Roman" panose="02020603050405020304" pitchFamily="18" charset="0"/>
            </a:endParaRPr>
          </a:p>
          <a:p>
            <a:pPr marL="457200" indent="-457200">
              <a:buClr>
                <a:srgbClr val="1CA9E1"/>
              </a:buClr>
              <a:buFont typeface="Arial" panose="020B0604020202020204" pitchFamily="34" charset="0"/>
              <a:buChar char="•"/>
            </a:pPr>
            <a:r>
              <a:rPr lang="nl-BE" sz="2400" dirty="0">
                <a:latin typeface="Times New Roman" panose="02020603050405020304" pitchFamily="18" charset="0"/>
                <a:cs typeface="Times New Roman" panose="02020603050405020304" pitchFamily="18" charset="0"/>
              </a:rPr>
              <a:t>SAMPLE</a:t>
            </a:r>
          </a:p>
          <a:p>
            <a:pPr marL="914400" lvl="1" indent="-457200">
              <a:buClr>
                <a:srgbClr val="1CA9E1"/>
              </a:buCl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Estimation: 50 Belgian family firms’ finance teams</a:t>
            </a:r>
          </a:p>
          <a:p>
            <a:pPr lvl="1">
              <a:buClr>
                <a:srgbClr val="1CA9E1"/>
              </a:buClr>
            </a:pPr>
            <a:endParaRPr lang="nl-BE" dirty="0">
              <a:latin typeface="Times New Roman" panose="02020603050405020304" pitchFamily="18" charset="0"/>
              <a:cs typeface="Times New Roman" panose="02020603050405020304" pitchFamily="18" charset="0"/>
            </a:endParaRPr>
          </a:p>
          <a:p>
            <a:pPr lvl="1">
              <a:buClr>
                <a:srgbClr val="1CA9E1"/>
              </a:buClr>
            </a:pPr>
            <a:endParaRPr lang="nl-BE" dirty="0">
              <a:latin typeface="Times New Roman" panose="02020603050405020304" pitchFamily="18" charset="0"/>
              <a:cs typeface="Times New Roman" panose="02020603050405020304" pitchFamily="18" charset="0"/>
            </a:endParaRPr>
          </a:p>
          <a:p>
            <a:pPr marL="342900" indent="-342900">
              <a:buClr>
                <a:srgbClr val="1CA9E1"/>
              </a:buClr>
              <a:buFont typeface="Arial" panose="020B0604020202020204" pitchFamily="34" charset="0"/>
              <a:buChar char="•"/>
            </a:pPr>
            <a:r>
              <a:rPr lang="nl-BE" sz="2400" dirty="0">
                <a:latin typeface="Times New Roman" panose="02020603050405020304" pitchFamily="18" charset="0"/>
                <a:cs typeface="Times New Roman" panose="02020603050405020304" pitchFamily="18" charset="0"/>
              </a:rPr>
              <a:t>QUANTITATIVE RESEARCH METHOD</a:t>
            </a:r>
            <a:endParaRPr lang="en-GB" sz="2400" dirty="0">
              <a:latin typeface="Times New Roman" panose="02020603050405020304" pitchFamily="18" charset="0"/>
              <a:cs typeface="Times New Roman" panose="02020603050405020304" pitchFamily="18" charset="0"/>
            </a:endParaRPr>
          </a:p>
        </p:txBody>
      </p:sp>
      <p:pic>
        <p:nvPicPr>
          <p:cNvPr id="8" name="Graphic 7" descr="Users with solid fill">
            <a:extLst>
              <a:ext uri="{FF2B5EF4-FFF2-40B4-BE49-F238E27FC236}">
                <a16:creationId xmlns:a16="http://schemas.microsoft.com/office/drawing/2014/main" id="{B5AA4C2D-B3A4-45F3-8D2B-D9A4D6F865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2828" y="3902165"/>
            <a:ext cx="914400" cy="914400"/>
          </a:xfrm>
          <a:prstGeom prst="rect">
            <a:avLst/>
          </a:prstGeom>
        </p:spPr>
      </p:pic>
      <p:pic>
        <p:nvPicPr>
          <p:cNvPr id="10" name="Graphic 9" descr="Clipboard with solid fill">
            <a:extLst>
              <a:ext uri="{FF2B5EF4-FFF2-40B4-BE49-F238E27FC236}">
                <a16:creationId xmlns:a16="http://schemas.microsoft.com/office/drawing/2014/main" id="{9FD346D4-A03A-43C4-B7D8-D31DE93418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2828" y="2041435"/>
            <a:ext cx="914400" cy="914400"/>
          </a:xfrm>
          <a:prstGeom prst="rect">
            <a:avLst/>
          </a:prstGeom>
        </p:spPr>
      </p:pic>
      <p:pic>
        <p:nvPicPr>
          <p:cNvPr id="12" name="Graphic 11" descr="Research with solid fill">
            <a:extLst>
              <a:ext uri="{FF2B5EF4-FFF2-40B4-BE49-F238E27FC236}">
                <a16:creationId xmlns:a16="http://schemas.microsoft.com/office/drawing/2014/main" id="{5952DB11-F10D-4AE7-B523-6B08D439BD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82828" y="5305695"/>
            <a:ext cx="914400" cy="914400"/>
          </a:xfrm>
          <a:prstGeom prst="rect">
            <a:avLst/>
          </a:prstGeom>
        </p:spPr>
      </p:pic>
    </p:spTree>
    <p:extLst>
      <p:ext uri="{BB962C8B-B14F-4D97-AF65-F5344CB8AC3E}">
        <p14:creationId xmlns:p14="http://schemas.microsoft.com/office/powerpoint/2010/main" val="4207522181"/>
      </p:ext>
    </p:extLst>
  </p:cSld>
  <p:clrMapOvr>
    <a:masterClrMapping/>
  </p:clrMapOvr>
</p:sld>
</file>

<file path=ppt/theme/theme1.xml><?xml version="1.0" encoding="utf-8"?>
<a:theme xmlns:a="http://schemas.openxmlformats.org/drawingml/2006/main" name="Elegant Black &amp; White Thesis Defense by Slidesgo">
  <a:themeElements>
    <a:clrScheme name="Simple Light">
      <a:dk1>
        <a:srgbClr val="333333"/>
      </a:dk1>
      <a:lt1>
        <a:srgbClr val="FDFDFD"/>
      </a:lt1>
      <a:dk2>
        <a:srgbClr val="E8E7E7"/>
      </a:dk2>
      <a:lt2>
        <a:srgbClr val="B2B2B2"/>
      </a:lt2>
      <a:accent1>
        <a:srgbClr val="777777"/>
      </a:accent1>
      <a:accent2>
        <a:srgbClr val="FFFFFF"/>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CEF Template">
  <a:themeElements>
    <a:clrScheme name="New Uhasselt Colors">
      <a:dk1>
        <a:sysClr val="windowText" lastClr="000000"/>
      </a:dk1>
      <a:lt1>
        <a:sysClr val="window" lastClr="FFFFFF"/>
      </a:lt1>
      <a:dk2>
        <a:srgbClr val="44546A"/>
      </a:dk2>
      <a:lt2>
        <a:srgbClr val="E7E6E6"/>
      </a:lt2>
      <a:accent1>
        <a:srgbClr val="E63E2E"/>
      </a:accent1>
      <a:accent2>
        <a:srgbClr val="00ACEE"/>
      </a:accent2>
      <a:accent3>
        <a:srgbClr val="A5A5A5"/>
      </a:accent3>
      <a:accent4>
        <a:srgbClr val="BFD537"/>
      </a:accent4>
      <a:accent5>
        <a:srgbClr val="F37E2A"/>
      </a:accent5>
      <a:accent6>
        <a:srgbClr val="9A3591"/>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asselt Template Gert Janssenswillen.potx" id="{9F5BA06A-DEEB-44E8-B56E-CC3720A29BB8}" vid="{E16BF2ED-1ECB-42F1-B0E9-60F6C7951C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Widescreen</PresentationFormat>
  <Paragraphs>81</Paragraphs>
  <Slides>12</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Century Gothic</vt:lpstr>
      <vt:lpstr>Figtree Black</vt:lpstr>
      <vt:lpstr>Hanken Grotesk</vt:lpstr>
      <vt:lpstr>Hanken Grotesk Black</vt:lpstr>
      <vt:lpstr>Inter</vt:lpstr>
      <vt:lpstr>Times New Roman</vt:lpstr>
      <vt:lpstr>Elegant Black &amp; White Thesis Defense by Slidesgo</vt:lpstr>
      <vt:lpstr>RCEF Template</vt:lpstr>
      <vt:lpstr>How do Family Business Goals shape the Financing Preferences of Family Firms’ Finance Teams?</vt:lpstr>
      <vt:lpstr>PowerPoint Presentation</vt:lpstr>
      <vt:lpstr>Research Question</vt:lpstr>
      <vt:lpstr>Family business goals represent the nature of the firm’s decision making and are driving forces (i.e., antecedents) of family firm behavior, performance, continuity, competitiveness, and sustainability. </vt:lpstr>
      <vt:lpstr>Current Situation &amp; Problem Statement</vt:lpstr>
      <vt:lpstr>Hier kan een tussentitel</vt:lpstr>
      <vt:lpstr>Theoretical Framework</vt:lpstr>
      <vt:lpstr>Hypotheses</vt:lpstr>
      <vt:lpstr>Methodology</vt:lpstr>
      <vt:lpstr>So What?</vt:lpstr>
      <vt:lpstr>Bibliographical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VANDEVENNE Céline</dc:creator>
  <cp:lastModifiedBy>VANDEVENNE Céline</cp:lastModifiedBy>
  <cp:revision>86</cp:revision>
  <cp:lastPrinted>2025-02-27T15:44:48Z</cp:lastPrinted>
  <dcterms:created xsi:type="dcterms:W3CDTF">2025-02-24T15:52:17Z</dcterms:created>
  <dcterms:modified xsi:type="dcterms:W3CDTF">2025-09-02T14:19:07Z</dcterms:modified>
</cp:coreProperties>
</file>