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340" r:id="rId3"/>
    <p:sldId id="342" r:id="rId4"/>
    <p:sldId id="352" r:id="rId5"/>
    <p:sldId id="345" r:id="rId6"/>
    <p:sldId id="323" r:id="rId7"/>
    <p:sldId id="324" r:id="rId8"/>
    <p:sldId id="351" r:id="rId9"/>
    <p:sldId id="322" r:id="rId10"/>
    <p:sldId id="353" r:id="rId11"/>
    <p:sldId id="354" r:id="rId12"/>
    <p:sldId id="347" r:id="rId13"/>
    <p:sldId id="330" r:id="rId14"/>
    <p:sldId id="332" r:id="rId15"/>
    <p:sldId id="336" r:id="rId16"/>
    <p:sldId id="348" r:id="rId17"/>
    <p:sldId id="337" r:id="rId18"/>
    <p:sldId id="350" r:id="rId19"/>
    <p:sldId id="321" r:id="rId2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Verdana" panose="020B060403050404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86" roundtripDataSignature="AMtx7mgN6lwe3GaJEFvMOjBF7IqCIs+XbA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7066AFA-45E0-C105-C094-DECC6449E1BB}" name="Robert Malina" initials="RM" userId="Robert Malina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ULLI Alessandro" initials="MA" lastIdx="1" clrIdx="0">
    <p:extLst>
      <p:ext uri="{19B8F6BF-5375-455C-9EA6-DF929625EA0E}">
        <p15:presenceInfo xmlns:p15="http://schemas.microsoft.com/office/powerpoint/2012/main" userId="S::alessandro.martulli@uhasselt.be::b2f19683-9678-4d7e-8520-37bc7f9dc2c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0E7677F-5980-4603-B146-B37128E7C7A2}">
  <a:tblStyle styleId="{30E7677F-5980-4603-B146-B37128E7C7A2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BF1E8"/>
          </a:solidFill>
        </a:fill>
      </a:tcStyle>
    </a:wholeTbl>
    <a:band1H>
      <a:tcTxStyle b="off" i="off"/>
      <a:tcStyle>
        <a:tcBdr/>
        <a:fill>
          <a:solidFill>
            <a:srgbClr val="D4E2CE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D4E2CE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6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6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51CA23D5-78EC-48E0-8392-C6BBD3C52CC4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BF1E8"/>
          </a:solidFill>
        </a:fill>
      </a:tcStyle>
    </a:wholeTbl>
    <a:band1H>
      <a:tcTxStyle/>
      <a:tcStyle>
        <a:tcBdr/>
        <a:fill>
          <a:solidFill>
            <a:srgbClr val="D4E2CE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4E2CE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6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6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43535" autoAdjust="0"/>
  </p:normalViewPr>
  <p:slideViewPr>
    <p:cSldViewPr snapToGrid="0">
      <p:cViewPr varScale="1">
        <p:scale>
          <a:sx n="60" d="100"/>
          <a:sy n="60" d="100"/>
        </p:scale>
        <p:origin x="3006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89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92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87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90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86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92539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132169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406844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128493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4" name="Google Shape;934;p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9875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8781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29389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663180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567603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725611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980621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18063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eldia">
  <p:cSld name="2_Titeldia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22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372855" y="201679"/>
            <a:ext cx="8418787" cy="474014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2"/>
          <p:cNvSpPr txBox="1">
            <a:spLocks noGrp="1"/>
          </p:cNvSpPr>
          <p:nvPr>
            <p:ph type="ctrTitle"/>
          </p:nvPr>
        </p:nvSpPr>
        <p:spPr>
          <a:xfrm>
            <a:off x="2254399" y="2571750"/>
            <a:ext cx="5805000" cy="11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2100"/>
              <a:buFont typeface="Verdana"/>
              <a:buNone/>
              <a:defRPr sz="2100" b="1">
                <a:solidFill>
                  <a:srgbClr val="385623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2"/>
          <p:cNvSpPr txBox="1">
            <a:spLocks noGrp="1"/>
          </p:cNvSpPr>
          <p:nvPr>
            <p:ph type="subTitle" idx="1"/>
          </p:nvPr>
        </p:nvSpPr>
        <p:spPr>
          <a:xfrm>
            <a:off x="2254399" y="3747089"/>
            <a:ext cx="4655700" cy="11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95C121"/>
              </a:buClr>
              <a:buSzPts val="1200"/>
              <a:buNone/>
              <a:defRPr sz="1200">
                <a:solidFill>
                  <a:srgbClr val="95C12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object">
  <p:cSld name="Titel en 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24"/>
          <p:cNvCxnSpPr/>
          <p:nvPr/>
        </p:nvCxnSpPr>
        <p:spPr>
          <a:xfrm>
            <a:off x="285750" y="4932118"/>
            <a:ext cx="8858400" cy="0"/>
          </a:xfrm>
          <a:prstGeom prst="straightConnector1">
            <a:avLst/>
          </a:prstGeom>
          <a:noFill/>
          <a:ln w="19050" cap="flat" cmpd="sng">
            <a:solidFill>
              <a:srgbClr val="29A23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" name="Google Shape;18;p24"/>
          <p:cNvSpPr txBox="1">
            <a:spLocks noGrp="1"/>
          </p:cNvSpPr>
          <p:nvPr>
            <p:ph type="title"/>
          </p:nvPr>
        </p:nvSpPr>
        <p:spPr>
          <a:xfrm>
            <a:off x="188640" y="43626"/>
            <a:ext cx="8870700" cy="4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5C121"/>
              </a:buClr>
              <a:buSzPts val="1500"/>
              <a:buFont typeface="Verdana"/>
              <a:buNone/>
              <a:defRPr sz="1500">
                <a:solidFill>
                  <a:schemeClr val="accent6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9" name="Google Shape;19;p24"/>
          <p:cNvSpPr txBox="1">
            <a:spLocks noGrp="1"/>
          </p:cNvSpPr>
          <p:nvPr>
            <p:ph type="dt" idx="10"/>
          </p:nvPr>
        </p:nvSpPr>
        <p:spPr>
          <a:xfrm>
            <a:off x="3040640" y="4937537"/>
            <a:ext cx="809700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4"/>
          <p:cNvSpPr txBox="1">
            <a:spLocks noGrp="1"/>
          </p:cNvSpPr>
          <p:nvPr>
            <p:ph type="ftr" idx="11"/>
          </p:nvPr>
        </p:nvSpPr>
        <p:spPr>
          <a:xfrm>
            <a:off x="3905034" y="4937537"/>
            <a:ext cx="2371200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24" name="Google Shape;24;p24"/>
          <p:cNvPicPr preferRelativeResize="0"/>
          <p:nvPr/>
        </p:nvPicPr>
        <p:blipFill rotWithShape="1">
          <a:blip r:embed="rId2">
            <a:alphaModFix/>
          </a:blip>
          <a:srcRect t="39" b="37"/>
          <a:stretch/>
        </p:blipFill>
        <p:spPr>
          <a:xfrm>
            <a:off x="8382977" y="4672011"/>
            <a:ext cx="676273" cy="418184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4"/>
          <p:cNvSpPr txBox="1">
            <a:spLocks noGrp="1"/>
          </p:cNvSpPr>
          <p:nvPr>
            <p:ph type="sldNum" idx="12"/>
          </p:nvPr>
        </p:nvSpPr>
        <p:spPr>
          <a:xfrm>
            <a:off x="6858586" y="4950442"/>
            <a:ext cx="564300" cy="1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1" i="0" u="none" strike="noStrike" cap="none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eldia">
  <p:cSld name="1_Titeldia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8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2607" y="140194"/>
            <a:ext cx="8418787" cy="4740142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27"/>
          <p:cNvSpPr txBox="1">
            <a:spLocks noGrp="1"/>
          </p:cNvSpPr>
          <p:nvPr>
            <p:ph type="ctrTitle"/>
          </p:nvPr>
        </p:nvSpPr>
        <p:spPr>
          <a:xfrm>
            <a:off x="2254399" y="2571750"/>
            <a:ext cx="5805000" cy="11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Verdana"/>
              <a:buNone/>
              <a:defRPr sz="21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7"/>
          <p:cNvSpPr txBox="1">
            <a:spLocks noGrp="1"/>
          </p:cNvSpPr>
          <p:nvPr>
            <p:ph type="subTitle" idx="1"/>
          </p:nvPr>
        </p:nvSpPr>
        <p:spPr>
          <a:xfrm>
            <a:off x="2254399" y="3747089"/>
            <a:ext cx="4655700" cy="11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95C121"/>
              </a:buClr>
              <a:buSzPts val="1200"/>
              <a:buNone/>
              <a:defRPr sz="1200">
                <a:solidFill>
                  <a:srgbClr val="95C12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ekop">
  <p:cSld name="Sectiekop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8471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28"/>
          <p:cNvSpPr/>
          <p:nvPr/>
        </p:nvSpPr>
        <p:spPr>
          <a:xfrm>
            <a:off x="1012248" y="3398477"/>
            <a:ext cx="1728600" cy="106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28"/>
          <p:cNvSpPr/>
          <p:nvPr/>
        </p:nvSpPr>
        <p:spPr>
          <a:xfrm>
            <a:off x="1012247" y="914400"/>
            <a:ext cx="7119600" cy="3153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" name="Google Shape;34;p28"/>
          <p:cNvPicPr preferRelativeResize="0"/>
          <p:nvPr/>
        </p:nvPicPr>
        <p:blipFill rotWithShape="1">
          <a:blip r:embed="rId3">
            <a:alphaModFix/>
          </a:blip>
          <a:srcRect t="39" b="37"/>
          <a:stretch/>
        </p:blipFill>
        <p:spPr>
          <a:xfrm>
            <a:off x="1012249" y="3398477"/>
            <a:ext cx="1728687" cy="1068963"/>
          </a:xfrm>
          <a:prstGeom prst="rect">
            <a:avLst/>
          </a:prstGeom>
          <a:solidFill>
            <a:schemeClr val="dk1"/>
          </a:solidFill>
          <a:ln>
            <a:noFill/>
          </a:ln>
        </p:spPr>
      </p:pic>
      <p:sp>
        <p:nvSpPr>
          <p:cNvPr id="35" name="Google Shape;35;p28"/>
          <p:cNvSpPr/>
          <p:nvPr/>
        </p:nvSpPr>
        <p:spPr>
          <a:xfrm>
            <a:off x="1028699" y="914400"/>
            <a:ext cx="7103100" cy="3153600"/>
          </a:xfrm>
          <a:prstGeom prst="rect">
            <a:avLst/>
          </a:prstGeom>
          <a:noFill/>
          <a:ln w="444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28"/>
          <p:cNvSpPr txBox="1">
            <a:spLocks noGrp="1"/>
          </p:cNvSpPr>
          <p:nvPr>
            <p:ph type="ctrTitle"/>
          </p:nvPr>
        </p:nvSpPr>
        <p:spPr>
          <a:xfrm>
            <a:off x="1345999" y="1158586"/>
            <a:ext cx="6493800" cy="13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erdana"/>
              <a:buNone/>
              <a:defRPr sz="24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8"/>
          <p:cNvSpPr txBox="1">
            <a:spLocks noGrp="1"/>
          </p:cNvSpPr>
          <p:nvPr>
            <p:ph type="subTitle" idx="1"/>
          </p:nvPr>
        </p:nvSpPr>
        <p:spPr>
          <a:xfrm>
            <a:off x="1345999" y="2480756"/>
            <a:ext cx="6493800" cy="8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Image">
  <p:cSld name="Text and Imag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3427ee5da67_0_99"/>
          <p:cNvSpPr>
            <a:spLocks noGrp="1"/>
          </p:cNvSpPr>
          <p:nvPr>
            <p:ph type="pic" idx="2"/>
          </p:nvPr>
        </p:nvSpPr>
        <p:spPr>
          <a:xfrm>
            <a:off x="5100638" y="1473995"/>
            <a:ext cx="3725400" cy="3052800"/>
          </a:xfrm>
          <a:prstGeom prst="rect">
            <a:avLst/>
          </a:prstGeom>
          <a:noFill/>
          <a:ln>
            <a:noFill/>
          </a:ln>
        </p:spPr>
      </p:sp>
      <p:sp>
        <p:nvSpPr>
          <p:cNvPr id="40" name="Google Shape;40;g3427ee5da67_0_99"/>
          <p:cNvSpPr txBox="1">
            <a:spLocks noGrp="1"/>
          </p:cNvSpPr>
          <p:nvPr>
            <p:ph type="title"/>
          </p:nvPr>
        </p:nvSpPr>
        <p:spPr>
          <a:xfrm>
            <a:off x="-7454" y="65122"/>
            <a:ext cx="9144000" cy="486600"/>
          </a:xfrm>
          <a:prstGeom prst="rect">
            <a:avLst/>
          </a:prstGeom>
          <a:solidFill>
            <a:srgbClr val="1F3864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g3427ee5da67_0_99"/>
          <p:cNvSpPr txBox="1">
            <a:spLocks noGrp="1"/>
          </p:cNvSpPr>
          <p:nvPr>
            <p:ph type="body" idx="1"/>
          </p:nvPr>
        </p:nvSpPr>
        <p:spPr>
          <a:xfrm>
            <a:off x="332185" y="1473995"/>
            <a:ext cx="4528500" cy="31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g3427ee5da67_0_9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g3427ee5da67_0_9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g3427ee5da67_0_99"/>
          <p:cNvSpPr txBox="1">
            <a:spLocks noGrp="1"/>
          </p:cNvSpPr>
          <p:nvPr>
            <p:ph type="sldNum" idx="12"/>
          </p:nvPr>
        </p:nvSpPr>
        <p:spPr>
          <a:xfrm>
            <a:off x="-1684564" y="489999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0"/>
          <p:cNvSpPr txBox="1">
            <a:spLocks noGrp="1"/>
          </p:cNvSpPr>
          <p:nvPr>
            <p:ph type="ctrTitle"/>
          </p:nvPr>
        </p:nvSpPr>
        <p:spPr>
          <a:xfrm>
            <a:off x="2254399" y="2571750"/>
            <a:ext cx="6019092" cy="11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US" sz="2000" dirty="0"/>
              <a:t>First-order cost analysis of increased hydrogen and decreased </a:t>
            </a:r>
            <a:r>
              <a:rPr lang="en-US" sz="2000" dirty="0" err="1"/>
              <a:t>sulphur</a:t>
            </a:r>
            <a:r>
              <a:rPr lang="en-US" sz="2000" dirty="0"/>
              <a:t> content in jet fuel</a:t>
            </a:r>
            <a:endParaRPr sz="2000" dirty="0"/>
          </a:p>
        </p:txBody>
      </p:sp>
      <p:sp>
        <p:nvSpPr>
          <p:cNvPr id="4" name="Google Shape;937;p57">
            <a:extLst>
              <a:ext uri="{FF2B5EF4-FFF2-40B4-BE49-F238E27FC236}">
                <a16:creationId xmlns:a16="http://schemas.microsoft.com/office/drawing/2014/main" id="{DC29AE1F-1AC1-4927-A97A-4B9874C0D8D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254399" y="3747089"/>
            <a:ext cx="4655700" cy="11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Alessandro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Martulli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Robert Malina</a:t>
            </a:r>
            <a:endParaRPr lang="en-US" dirty="0"/>
          </a:p>
          <a:p>
            <a:pPr marL="0" indent="0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European Aviation Fuel Stakeholder Forum </a:t>
            </a: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</a:pPr>
            <a:r>
              <a:rPr lang="en-US" dirty="0"/>
              <a:t>Brussels, February 3</a:t>
            </a:r>
            <a:r>
              <a:rPr lang="en-US" baseline="30000" dirty="0"/>
              <a:t>rd</a:t>
            </a:r>
            <a:r>
              <a:rPr lang="en-US" dirty="0"/>
              <a:t> 2026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6F1E4-60AB-4C3F-88B7-4A94814F7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55" y="2365650"/>
            <a:ext cx="9003889" cy="412200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/>
              <a:t>Capital cost approach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CA44CC-9C8B-45C1-96C2-41CD2039FFD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01877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0"/>
          <p:cNvSpPr txBox="1">
            <a:spLocks noGrp="1"/>
          </p:cNvSpPr>
          <p:nvPr>
            <p:ph type="title"/>
          </p:nvPr>
        </p:nvSpPr>
        <p:spPr>
          <a:xfrm>
            <a:off x="142650" y="76200"/>
            <a:ext cx="88587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5622"/>
              <a:buNone/>
            </a:pPr>
            <a:endParaRPr sz="217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45622"/>
              <a:buNone/>
            </a:pPr>
            <a:r>
              <a:rPr lang="en-US" sz="2170" b="1" dirty="0"/>
              <a:t>First-order cost analysis - modeling approach</a:t>
            </a:r>
            <a:endParaRPr sz="2170" b="1"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5622"/>
              <a:buNone/>
            </a:pPr>
            <a:endParaRPr sz="217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9" name="Google Shape;99;p10"/>
          <p:cNvSpPr txBox="1"/>
          <p:nvPr/>
        </p:nvSpPr>
        <p:spPr>
          <a:xfrm>
            <a:off x="47065" y="472500"/>
            <a:ext cx="9096935" cy="249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635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</a:pPr>
            <a:r>
              <a:rPr lang="en-US" sz="1600" b="1" dirty="0">
                <a:latin typeface="Calibri"/>
                <a:ea typeface="Calibri"/>
                <a:cs typeface="Calibri"/>
                <a:sym typeface="Calibri"/>
              </a:rPr>
              <a:t>Capital costs (CAPEX) considerations</a:t>
            </a:r>
          </a:p>
          <a:p>
            <a:pPr marL="635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</a:pPr>
            <a:endParaRPr lang="en-US" b="1" dirty="0">
              <a:latin typeface="Calibri"/>
              <a:ea typeface="Calibri"/>
              <a:cs typeface="Calibri"/>
              <a:sym typeface="Calibri"/>
            </a:endParaRPr>
          </a:p>
          <a:p>
            <a:pPr marL="29210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 pitchFamily="34" charset="0"/>
              <a:buChar char="•"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Specific data on kerosene hydrotreatment processing and hydrogen production capacity is not available </a:t>
            </a:r>
            <a:r>
              <a:rPr lang="en" dirty="0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 uncertain whether installed capacity is sufficient to accom</a:t>
            </a:r>
            <a:r>
              <a:rPr lang="nl-BE" dirty="0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m</a:t>
            </a:r>
            <a:r>
              <a:rPr lang="en" dirty="0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odate larger kerosene fraction in each refinery</a:t>
            </a:r>
          </a:p>
          <a:p>
            <a:pPr marL="29210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 pitchFamily="34" charset="0"/>
              <a:buChar char="•"/>
            </a:pPr>
            <a:endParaRPr lang="en" dirty="0">
              <a:latin typeface="Calibri"/>
              <a:ea typeface="Calibri"/>
              <a:cs typeface="Calibri"/>
              <a:sym typeface="Calibri"/>
            </a:endParaRPr>
          </a:p>
          <a:p>
            <a:pPr marL="29210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 pitchFamily="34" charset="0"/>
              <a:buChar char="•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All refinery configurations available in PRELIM include kerosene hydrotreatment and hydrogen production units.</a:t>
            </a:r>
          </a:p>
          <a:p>
            <a:pPr marL="6350"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      Their capacities is typically greater for deep-conversion refineries than </a:t>
            </a:r>
            <a:r>
              <a:rPr lang="en-US" dirty="0" err="1">
                <a:latin typeface="Calibri"/>
                <a:ea typeface="Calibri"/>
                <a:cs typeface="Calibri"/>
                <a:sym typeface="Calibri"/>
              </a:rPr>
              <a:t>hydroskimming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/medium-conversion refineries</a:t>
            </a:r>
          </a:p>
          <a:p>
            <a:pPr marL="6350"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</a:pPr>
            <a:endParaRPr lang="en-US" b="1" dirty="0">
              <a:latin typeface="Calibri"/>
              <a:ea typeface="Calibri"/>
              <a:cs typeface="Calibri"/>
              <a:sym typeface="Calibri"/>
            </a:endParaRPr>
          </a:p>
          <a:p>
            <a:pPr marL="6350"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</a:pP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      Scenario 1 – No additional CAPEX needed for any refinery type </a:t>
            </a:r>
            <a:r>
              <a:rPr lang="en-US" b="1" dirty="0"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 cost increase only due to OPEX increase</a:t>
            </a:r>
            <a:endParaRPr lang="en-US" b="1" dirty="0">
              <a:latin typeface="Calibri"/>
              <a:ea typeface="Calibri"/>
              <a:cs typeface="Calibri"/>
              <a:sym typeface="Calibri"/>
            </a:endParaRPr>
          </a:p>
          <a:p>
            <a:pPr marL="6350"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</a:pPr>
            <a:endParaRPr lang="en-US" b="1" dirty="0">
              <a:latin typeface="Calibri"/>
              <a:ea typeface="Calibri"/>
              <a:cs typeface="Calibri"/>
              <a:sym typeface="Calibri"/>
            </a:endParaRPr>
          </a:p>
          <a:p>
            <a:pPr marL="6350"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</a:pP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      Scenario 2 – Additional CAPEX in </a:t>
            </a:r>
            <a:r>
              <a:rPr lang="en-US" b="1" dirty="0" err="1">
                <a:latin typeface="Calibri"/>
                <a:ea typeface="Calibri"/>
                <a:cs typeface="Calibri"/>
                <a:sym typeface="Calibri"/>
              </a:rPr>
              <a:t>hydroskimming</a:t>
            </a: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 and medium conversion refineries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D0F9A1-D451-4179-ADCE-7B3D902C19E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 dirty="0"/>
          </a:p>
        </p:txBody>
      </p:sp>
      <p:graphicFrame>
        <p:nvGraphicFramePr>
          <p:cNvPr id="7" name="Table 3">
            <a:extLst>
              <a:ext uri="{FF2B5EF4-FFF2-40B4-BE49-F238E27FC236}">
                <a16:creationId xmlns:a16="http://schemas.microsoft.com/office/drawing/2014/main" id="{BE4DBFF2-B131-45E0-ABBF-F70DD32346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4602986"/>
              </p:ext>
            </p:extLst>
          </p:nvPr>
        </p:nvGraphicFramePr>
        <p:xfrm>
          <a:off x="284973" y="2965450"/>
          <a:ext cx="7981202" cy="1724660"/>
        </p:xfrm>
        <a:graphic>
          <a:graphicData uri="http://schemas.openxmlformats.org/drawingml/2006/table">
            <a:tbl>
              <a:tblPr firstRow="1" bandRow="1">
                <a:tableStyleId>{30E7677F-5980-4603-B146-B37128E7C7A2}</a:tableStyleId>
              </a:tblPr>
              <a:tblGrid>
                <a:gridCol w="2660401">
                  <a:extLst>
                    <a:ext uri="{9D8B030D-6E8A-4147-A177-3AD203B41FA5}">
                      <a16:colId xmlns:a16="http://schemas.microsoft.com/office/drawing/2014/main" val="3399333790"/>
                    </a:ext>
                  </a:extLst>
                </a:gridCol>
                <a:gridCol w="2678837">
                  <a:extLst>
                    <a:ext uri="{9D8B030D-6E8A-4147-A177-3AD203B41FA5}">
                      <a16:colId xmlns:a16="http://schemas.microsoft.com/office/drawing/2014/main" val="2334355303"/>
                    </a:ext>
                  </a:extLst>
                </a:gridCol>
                <a:gridCol w="2641964">
                  <a:extLst>
                    <a:ext uri="{9D8B030D-6E8A-4147-A177-3AD203B41FA5}">
                      <a16:colId xmlns:a16="http://schemas.microsoft.com/office/drawing/2014/main" val="4284292028"/>
                    </a:ext>
                  </a:extLst>
                </a:gridCol>
              </a:tblGrid>
              <a:tr h="627380">
                <a:tc>
                  <a:txBody>
                    <a:bodyPr/>
                    <a:lstStyle/>
                    <a:p>
                      <a:endParaRPr lang="nl-BE" sz="11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Hydrogen production capacity</a:t>
                      </a:r>
                      <a:endParaRPr lang="nl-BE" sz="11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Hydrotreatment capacity</a:t>
                      </a:r>
                      <a:endParaRPr lang="nl-BE" sz="11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0693823"/>
                  </a:ext>
                </a:extLst>
              </a:tr>
              <a:tr h="396715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CAPEX consideration</a:t>
                      </a:r>
                      <a:endParaRPr lang="nl-BE" sz="12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0.26 </a:t>
                      </a:r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€/kg of hydrogen produced</a:t>
                      </a:r>
                      <a:r>
                        <a:rPr lang="en-US" sz="1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 (European Hydrogen Observatory, 2023)</a:t>
                      </a:r>
                      <a:endParaRPr lang="nl-BE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50 million </a:t>
                      </a:r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€ (adjusted using CEPCI from Gary et al. 2007 and depreciated for 15 years)</a:t>
                      </a:r>
                      <a:endParaRPr lang="nl-BE" sz="12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1469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Refinery type</a:t>
                      </a:r>
                      <a:endParaRPr lang="nl-BE" sz="12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Hydroskimming</a:t>
                      </a:r>
                      <a:r>
                        <a:rPr lang="en-US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and medium conversion</a:t>
                      </a:r>
                      <a:endParaRPr lang="nl-BE" sz="12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Hydroskimming</a:t>
                      </a:r>
                      <a:r>
                        <a:rPr lang="en-US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and medium conversion </a:t>
                      </a:r>
                      <a:endParaRPr lang="nl-BE" sz="12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70080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8356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6F1E4-60AB-4C3F-88B7-4A94814F7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55" y="2365650"/>
            <a:ext cx="9003889" cy="412200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/>
              <a:t>First-order refinery cost analysis</a:t>
            </a:r>
            <a:br>
              <a:rPr lang="en-US" sz="2400" b="1" dirty="0"/>
            </a:br>
            <a:br>
              <a:rPr lang="en-US" sz="2400" b="1" dirty="0"/>
            </a:br>
            <a:r>
              <a:rPr lang="en-US" sz="2400" i="1" dirty="0"/>
              <a:t>Results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CA44CC-9C8B-45C1-96C2-41CD2039FFD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400549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0"/>
          <p:cNvSpPr txBox="1">
            <a:spLocks noGrp="1"/>
          </p:cNvSpPr>
          <p:nvPr>
            <p:ph type="title"/>
          </p:nvPr>
        </p:nvSpPr>
        <p:spPr>
          <a:xfrm>
            <a:off x="0" y="0"/>
            <a:ext cx="88587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5622"/>
              <a:buNone/>
            </a:pPr>
            <a:endParaRPr sz="2170" b="1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5622"/>
              <a:buNone/>
            </a:pPr>
            <a:endParaRPr sz="217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45622"/>
              <a:buNone/>
            </a:pPr>
            <a:r>
              <a:rPr lang="en-US" sz="2170" b="1" dirty="0"/>
              <a:t>First-order refinery cost analysis - Results</a:t>
            </a:r>
            <a:endParaRPr sz="2170" b="1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5622"/>
              <a:buNone/>
            </a:pPr>
            <a:endParaRPr sz="2170" b="1"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5622"/>
              <a:buNone/>
            </a:pPr>
            <a:endParaRPr sz="217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" name="Google Shape;99;p10">
            <a:extLst>
              <a:ext uri="{FF2B5EF4-FFF2-40B4-BE49-F238E27FC236}">
                <a16:creationId xmlns:a16="http://schemas.microsoft.com/office/drawing/2014/main" id="{EB0E8A36-B451-4A71-812C-B2DEE9EEF23F}"/>
              </a:ext>
            </a:extLst>
          </p:cNvPr>
          <p:cNvSpPr txBox="1"/>
          <p:nvPr/>
        </p:nvSpPr>
        <p:spPr>
          <a:xfrm>
            <a:off x="55477" y="503958"/>
            <a:ext cx="9088523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6350">
              <a:buSzPts val="1700"/>
            </a:pPr>
            <a:r>
              <a:rPr lang="en" sz="1600" b="1" dirty="0">
                <a:latin typeface="Calibri"/>
                <a:ea typeface="Calibri"/>
                <a:cs typeface="Calibri"/>
                <a:sym typeface="Calibri"/>
              </a:rPr>
              <a:t>Operational cost increase range </a:t>
            </a:r>
            <a:r>
              <a:rPr lang="en" sz="1600" dirty="0">
                <a:latin typeface="Calibri"/>
                <a:ea typeface="Calibri"/>
                <a:cs typeface="Calibri"/>
                <a:sym typeface="Calibri"/>
              </a:rPr>
              <a:t>= +21.90 to +26.20 €/ton of jet fuel</a:t>
            </a:r>
          </a:p>
          <a:p>
            <a:pPr marL="6350">
              <a:buSzPts val="1700"/>
            </a:pPr>
            <a:endParaRPr lang="en" sz="1600" dirty="0">
              <a:latin typeface="Calibri"/>
              <a:ea typeface="Calibri"/>
              <a:cs typeface="Calibri"/>
              <a:sym typeface="Calibri"/>
            </a:endParaRPr>
          </a:p>
          <a:p>
            <a:pPr marL="6350">
              <a:buSzPts val="1700"/>
            </a:pPr>
            <a:r>
              <a:rPr lang="en" sz="1600" dirty="0">
                <a:latin typeface="Calibri"/>
                <a:ea typeface="Calibri"/>
                <a:cs typeface="Calibri"/>
                <a:sym typeface="Calibri"/>
              </a:rPr>
              <a:t>Corresponding </a:t>
            </a:r>
            <a:r>
              <a:rPr lang="en" sz="1600" b="1" dirty="0">
                <a:latin typeface="Calibri"/>
                <a:ea typeface="Calibri"/>
                <a:cs typeface="Calibri"/>
                <a:sym typeface="Calibri"/>
              </a:rPr>
              <a:t>jet fuel price increase range </a:t>
            </a:r>
            <a:r>
              <a:rPr lang="en" sz="1600" dirty="0">
                <a:latin typeface="Calibri"/>
                <a:ea typeface="Calibri"/>
                <a:cs typeface="Calibri"/>
                <a:sym typeface="Calibri"/>
              </a:rPr>
              <a:t>= +2.98% to +3.57% </a:t>
            </a:r>
          </a:p>
          <a:p>
            <a:pPr marL="6350">
              <a:buSzPts val="1700"/>
            </a:pPr>
            <a:endParaRPr lang="en" sz="1600" dirty="0">
              <a:latin typeface="Calibri"/>
              <a:ea typeface="Calibri"/>
              <a:cs typeface="Calibri"/>
              <a:sym typeface="Calibri"/>
            </a:endParaRPr>
          </a:p>
          <a:p>
            <a:pPr marL="6350" lvl="1">
              <a:buSzPts val="1700"/>
            </a:pPr>
            <a:r>
              <a:rPr lang="en" sz="1600" dirty="0">
                <a:latin typeface="Calibri"/>
                <a:ea typeface="Calibri"/>
                <a:cs typeface="Calibri"/>
                <a:sym typeface="Calibri"/>
              </a:rPr>
              <a:t>Hydrogen content increase accounts for 55-66% of increased costs depending on refinery configuration</a:t>
            </a:r>
            <a:endParaRPr sz="16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E29C30C-274C-49AF-A9AC-3F31DEB7977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FDFE315-B5EA-43F2-868E-F3A546BE894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31" y="2158271"/>
            <a:ext cx="4129898" cy="2681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9F8DDD-AFFB-45FA-B7A7-FB23DFC7ED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7429" y="1840631"/>
            <a:ext cx="4083801" cy="299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4135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0"/>
          <p:cNvSpPr txBox="1">
            <a:spLocks noGrp="1"/>
          </p:cNvSpPr>
          <p:nvPr>
            <p:ph type="title"/>
          </p:nvPr>
        </p:nvSpPr>
        <p:spPr>
          <a:xfrm>
            <a:off x="0" y="-20977"/>
            <a:ext cx="88587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5622"/>
              <a:buNone/>
            </a:pPr>
            <a:endParaRPr sz="217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45622"/>
              <a:buNone/>
            </a:pPr>
            <a:r>
              <a:rPr lang="en-US" sz="2170" b="1" dirty="0"/>
              <a:t>First-order refinery cost analysis - Results</a:t>
            </a:r>
            <a:endParaRPr sz="2170" b="1"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5622"/>
              <a:buNone/>
            </a:pPr>
            <a:endParaRPr sz="217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9" name="Google Shape;99;p10"/>
          <p:cNvSpPr txBox="1"/>
          <p:nvPr/>
        </p:nvSpPr>
        <p:spPr>
          <a:xfrm>
            <a:off x="0" y="476683"/>
            <a:ext cx="8379600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635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</a:pPr>
            <a:r>
              <a:rPr lang="en-US" sz="1600" b="1" dirty="0">
                <a:latin typeface="Calibri"/>
                <a:ea typeface="Calibri"/>
                <a:cs typeface="Calibri"/>
                <a:sym typeface="Calibri"/>
              </a:rPr>
              <a:t>Sensitivity Analysis: Natural Gas and Electricity Price</a:t>
            </a:r>
          </a:p>
          <a:p>
            <a:pPr marL="29210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/>
                <a:ea typeface="Calibri"/>
                <a:cs typeface="Calibri"/>
                <a:sym typeface="Calibri"/>
              </a:rPr>
              <a:t>Min and max are defined by NG and the electricity price in EU countries.</a:t>
            </a:r>
          </a:p>
          <a:p>
            <a:pPr marL="29210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/>
                <a:ea typeface="Calibri"/>
                <a:cs typeface="Calibri"/>
                <a:sym typeface="Calibri"/>
              </a:rPr>
              <a:t>An 80% rise in natural gas prices compared to the baseline results in a 74% increase in additional production costs. </a:t>
            </a:r>
          </a:p>
          <a:p>
            <a:pPr marL="29210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Minor cost changes due to the electricity price variation</a:t>
            </a:r>
            <a:endParaRPr lang="en" sz="16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0A55CF-B96E-495A-A50E-56DCE6B352C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404177-BF27-429A-AFD3-C463309A11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096" y="1767242"/>
            <a:ext cx="7031317" cy="315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851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0"/>
          <p:cNvSpPr txBox="1">
            <a:spLocks noGrp="1"/>
          </p:cNvSpPr>
          <p:nvPr>
            <p:ph type="title"/>
          </p:nvPr>
        </p:nvSpPr>
        <p:spPr>
          <a:xfrm>
            <a:off x="0" y="9920"/>
            <a:ext cx="88587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5622"/>
              <a:buNone/>
            </a:pPr>
            <a:endParaRPr sz="2170" b="1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5622"/>
              <a:buNone/>
            </a:pPr>
            <a:endParaRPr sz="217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45622"/>
              <a:buNone/>
            </a:pPr>
            <a:r>
              <a:rPr lang="en-US" sz="2170" b="1" dirty="0"/>
              <a:t>First-order refinery cost analysis - Results</a:t>
            </a:r>
            <a:endParaRPr sz="2170" b="1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5622"/>
              <a:buNone/>
            </a:pPr>
            <a:endParaRPr sz="2170" b="1"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5622"/>
              <a:buNone/>
            </a:pPr>
            <a:endParaRPr sz="2170" b="1" dirty="0">
              <a:latin typeface="Verdana"/>
              <a:ea typeface="Verdana"/>
              <a:cs typeface="Verdana"/>
              <a:sym typeface="Verdana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2C335A2-690A-49DF-8E99-70759A4D55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8688829"/>
              </p:ext>
            </p:extLst>
          </p:nvPr>
        </p:nvGraphicFramePr>
        <p:xfrm>
          <a:off x="95570" y="1127646"/>
          <a:ext cx="8952860" cy="3008923"/>
        </p:xfrm>
        <a:graphic>
          <a:graphicData uri="http://schemas.openxmlformats.org/drawingml/2006/table">
            <a:tbl>
              <a:tblPr firstRow="1">
                <a:tableStyleId>{93296810-A885-4BE3-A3E7-6D5BEEA58F35}</a:tableStyleId>
              </a:tblPr>
              <a:tblGrid>
                <a:gridCol w="1235012">
                  <a:extLst>
                    <a:ext uri="{9D8B030D-6E8A-4147-A177-3AD203B41FA5}">
                      <a16:colId xmlns:a16="http://schemas.microsoft.com/office/drawing/2014/main" val="745937708"/>
                    </a:ext>
                  </a:extLst>
                </a:gridCol>
                <a:gridCol w="1201429">
                  <a:extLst>
                    <a:ext uri="{9D8B030D-6E8A-4147-A177-3AD203B41FA5}">
                      <a16:colId xmlns:a16="http://schemas.microsoft.com/office/drawing/2014/main" val="2946132152"/>
                    </a:ext>
                  </a:extLst>
                </a:gridCol>
                <a:gridCol w="1346900">
                  <a:extLst>
                    <a:ext uri="{9D8B030D-6E8A-4147-A177-3AD203B41FA5}">
                      <a16:colId xmlns:a16="http://schemas.microsoft.com/office/drawing/2014/main" val="1353210993"/>
                    </a:ext>
                  </a:extLst>
                </a:gridCol>
                <a:gridCol w="1330172">
                  <a:extLst>
                    <a:ext uri="{9D8B030D-6E8A-4147-A177-3AD203B41FA5}">
                      <a16:colId xmlns:a16="http://schemas.microsoft.com/office/drawing/2014/main" val="2992870008"/>
                    </a:ext>
                  </a:extLst>
                </a:gridCol>
                <a:gridCol w="1925248">
                  <a:extLst>
                    <a:ext uri="{9D8B030D-6E8A-4147-A177-3AD203B41FA5}">
                      <a16:colId xmlns:a16="http://schemas.microsoft.com/office/drawing/2014/main" val="935701172"/>
                    </a:ext>
                  </a:extLst>
                </a:gridCol>
                <a:gridCol w="1914099">
                  <a:extLst>
                    <a:ext uri="{9D8B030D-6E8A-4147-A177-3AD203B41FA5}">
                      <a16:colId xmlns:a16="http://schemas.microsoft.com/office/drawing/2014/main" val="1913736554"/>
                    </a:ext>
                  </a:extLst>
                </a:gridCol>
              </a:tblGrid>
              <a:tr h="268380">
                <a:tc>
                  <a:txBody>
                    <a:bodyPr/>
                    <a:lstStyle/>
                    <a:p>
                      <a:r>
                        <a:rPr lang="en-US" sz="105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Parameter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Cost increase due to OPEX</a:t>
                      </a:r>
                    </a:p>
                    <a:p>
                      <a:r>
                        <a:rPr lang="en-US" sz="105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(No additional CAPEX, €/ton jet fuel)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Cost Increase with additional Hydrogen CAPEX (€/ton jet fuel)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Cost Increase </a:t>
                      </a:r>
                    </a:p>
                    <a:p>
                      <a:r>
                        <a:rPr lang="en-US" sz="105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with additional Hydrotreat CAPEX, €/ton)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Total Cost Increase</a:t>
                      </a:r>
                    </a:p>
                    <a:p>
                      <a:r>
                        <a:rPr lang="en-US" sz="105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(with additional Hydrotreat and H production CAPEX, €/ton jet fuel)</a:t>
                      </a:r>
                    </a:p>
                    <a:p>
                      <a:endParaRPr lang="en-US" sz="105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Jet Fuel Price </a:t>
                      </a:r>
                      <a:r>
                        <a:rPr lang="it-IT" sz="105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increase</a:t>
                      </a:r>
                      <a:r>
                        <a:rPr lang="it-IT" sz="105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(baseline jet fuel price = 734 </a:t>
                      </a:r>
                      <a:r>
                        <a:rPr lang="en-US" sz="105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€/ton)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777858"/>
                  </a:ext>
                </a:extLst>
              </a:tr>
              <a:tr h="146386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nl-BE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Hydroskimming</a:t>
                      </a:r>
                      <a:endParaRPr lang="nl-BE" sz="14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nl-BE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25.76</a:t>
                      </a:r>
                      <a:endParaRPr lang="nl-BE" sz="14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nl-BE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2.68</a:t>
                      </a:r>
                      <a:endParaRPr lang="nl-BE" sz="14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nl-BE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6.49</a:t>
                      </a:r>
                      <a:endParaRPr lang="nl-BE" sz="14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nl-BE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34.92</a:t>
                      </a:r>
                      <a:endParaRPr lang="nl-BE" sz="14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nl-BE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4.76%</a:t>
                      </a:r>
                      <a:endParaRPr lang="nl-BE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5581088"/>
                  </a:ext>
                </a:extLst>
              </a:tr>
              <a:tr h="278217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nl-B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Medium – FCC</a:t>
                      </a:r>
                      <a:endParaRPr lang="nl-BE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nl-B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26.20</a:t>
                      </a:r>
                      <a:endParaRPr lang="nl-BE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nl-B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2.94</a:t>
                      </a:r>
                      <a:endParaRPr lang="nl-BE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nl-B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6.33</a:t>
                      </a:r>
                      <a:endParaRPr lang="nl-BE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nl-B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35.47</a:t>
                      </a:r>
                      <a:endParaRPr lang="nl-BE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nl-BE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4.83%</a:t>
                      </a:r>
                      <a:endParaRPr lang="nl-BE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2321341"/>
                  </a:ext>
                </a:extLst>
              </a:tr>
              <a:tr h="270843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nl-B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Medium – GO-HC</a:t>
                      </a:r>
                      <a:endParaRPr lang="nl-BE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nl-B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23.09</a:t>
                      </a:r>
                      <a:endParaRPr lang="nl-BE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nl-B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2.61</a:t>
                      </a:r>
                      <a:endParaRPr lang="nl-BE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nl-B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5.58</a:t>
                      </a:r>
                      <a:endParaRPr lang="nl-BE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nl-B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31.27</a:t>
                      </a:r>
                      <a:endParaRPr lang="nl-BE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nl-BE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4.26%</a:t>
                      </a:r>
                      <a:endParaRPr lang="nl-BE" sz="1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9421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nl-B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Medium – FCC &amp; GO-HC</a:t>
                      </a:r>
                      <a:endParaRPr lang="nl-BE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nl-B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23.96</a:t>
                      </a:r>
                      <a:endParaRPr lang="nl-BE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nl-B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2.86</a:t>
                      </a:r>
                      <a:endParaRPr lang="nl-BE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nl-B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5.96</a:t>
                      </a:r>
                      <a:endParaRPr lang="nl-BE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nl-B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32.78</a:t>
                      </a:r>
                      <a:endParaRPr lang="nl-BE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nl-BE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4.47%</a:t>
                      </a:r>
                      <a:endParaRPr lang="nl-BE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0293142"/>
                  </a:ext>
                </a:extLst>
              </a:tr>
              <a:tr h="215696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nl-B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Deep – FCC</a:t>
                      </a:r>
                      <a:endParaRPr lang="nl-BE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nl-B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25.61</a:t>
                      </a:r>
                      <a:endParaRPr lang="nl-BE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nl-B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nl-BE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nl-B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nl-BE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nl-B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25.61</a:t>
                      </a:r>
                      <a:endParaRPr lang="nl-BE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nl-BE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3.49%</a:t>
                      </a:r>
                      <a:endParaRPr lang="nl-BE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5108502"/>
                  </a:ext>
                </a:extLst>
              </a:tr>
              <a:tr h="207584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nl-B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Deep – GO-HC</a:t>
                      </a:r>
                      <a:endParaRPr lang="nl-BE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nl-B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21.90</a:t>
                      </a:r>
                      <a:endParaRPr lang="nl-BE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nl-B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nl-BE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nl-B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nl-BE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nl-B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21.90</a:t>
                      </a:r>
                      <a:endParaRPr lang="nl-BE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nl-BE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2.98%</a:t>
                      </a:r>
                      <a:endParaRPr lang="nl-BE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537668"/>
                  </a:ext>
                </a:extLst>
              </a:tr>
              <a:tr h="377848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nl-B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Deep – FCC &amp; GO-HC</a:t>
                      </a:r>
                      <a:endParaRPr lang="nl-BE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nl-B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23.19</a:t>
                      </a:r>
                      <a:endParaRPr lang="nl-BE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nl-B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nl-BE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nl-B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nl-BE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nl-B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23.19</a:t>
                      </a:r>
                      <a:endParaRPr lang="nl-BE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nl-BE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3.16%</a:t>
                      </a:r>
                      <a:endParaRPr lang="nl-BE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0273319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F56440-310C-4024-97C0-D056D3C896B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13A445-325C-4DAA-92C3-5EC7025F26AB}"/>
              </a:ext>
            </a:extLst>
          </p:cNvPr>
          <p:cNvSpPr txBox="1"/>
          <p:nvPr/>
        </p:nvSpPr>
        <p:spPr>
          <a:xfrm>
            <a:off x="142650" y="635963"/>
            <a:ext cx="776136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</a:pPr>
            <a:r>
              <a:rPr lang="en-US" sz="1600" b="1" dirty="0">
                <a:latin typeface="Calibri"/>
                <a:ea typeface="Calibri"/>
                <a:cs typeface="Calibri"/>
                <a:sym typeface="Calibri"/>
              </a:rPr>
              <a:t>Additional CAPEX in </a:t>
            </a:r>
            <a:r>
              <a:rPr lang="en-US" sz="1600" b="1" dirty="0" err="1">
                <a:latin typeface="Calibri"/>
                <a:ea typeface="Calibri"/>
                <a:cs typeface="Calibri"/>
                <a:sym typeface="Calibri"/>
              </a:rPr>
              <a:t>hydroskimming</a:t>
            </a:r>
            <a:r>
              <a:rPr lang="en-US" sz="1600" b="1" dirty="0">
                <a:latin typeface="Calibri"/>
                <a:ea typeface="Calibri"/>
                <a:cs typeface="Calibri"/>
                <a:sym typeface="Calibri"/>
              </a:rPr>
              <a:t> and medium conversion refineries 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5C4B4A82-18B8-4C63-9B41-868E0C2867C8}"/>
              </a:ext>
            </a:extLst>
          </p:cNvPr>
          <p:cNvSpPr/>
          <p:nvPr/>
        </p:nvSpPr>
        <p:spPr>
          <a:xfrm rot="10800000">
            <a:off x="8383020" y="2316991"/>
            <a:ext cx="171835" cy="100952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06BB408C-FEE7-4D90-B69D-D8BFDEDFBEDB}"/>
              </a:ext>
            </a:extLst>
          </p:cNvPr>
          <p:cNvSpPr/>
          <p:nvPr/>
        </p:nvSpPr>
        <p:spPr>
          <a:xfrm rot="10800000">
            <a:off x="8383019" y="3506336"/>
            <a:ext cx="171835" cy="100952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A6C817-0A21-41D1-962E-B1D3197E3490}"/>
              </a:ext>
            </a:extLst>
          </p:cNvPr>
          <p:cNvSpPr txBox="1"/>
          <p:nvPr/>
        </p:nvSpPr>
        <p:spPr>
          <a:xfrm>
            <a:off x="8564127" y="2213578"/>
            <a:ext cx="5891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</a:pP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Max</a:t>
            </a:r>
            <a:endParaRPr lang="en-US" sz="16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165727-F003-4FDB-8888-243F63DA4B3A}"/>
              </a:ext>
            </a:extLst>
          </p:cNvPr>
          <p:cNvSpPr txBox="1"/>
          <p:nvPr/>
        </p:nvSpPr>
        <p:spPr>
          <a:xfrm>
            <a:off x="8564127" y="3402923"/>
            <a:ext cx="5798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</a:pP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Min</a:t>
            </a:r>
            <a:endParaRPr lang="en-US" sz="1600" b="1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0207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6F1E4-60AB-4C3F-88B7-4A94814F7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55" y="2365650"/>
            <a:ext cx="9003889" cy="412200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/>
              <a:t>First-order refinery cost analysis</a:t>
            </a:r>
            <a:br>
              <a:rPr lang="en-US" sz="2400" b="1" dirty="0"/>
            </a:br>
            <a:br>
              <a:rPr lang="en-US" sz="2400" b="1" dirty="0"/>
            </a:br>
            <a:r>
              <a:rPr lang="en-US" sz="2400" i="1" dirty="0"/>
              <a:t>Takeaways and limitations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CA44CC-9C8B-45C1-96C2-41CD2039FFD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9305657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0"/>
          <p:cNvSpPr txBox="1">
            <a:spLocks noGrp="1"/>
          </p:cNvSpPr>
          <p:nvPr>
            <p:ph type="title"/>
          </p:nvPr>
        </p:nvSpPr>
        <p:spPr>
          <a:xfrm>
            <a:off x="-1" y="0"/>
            <a:ext cx="88587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45622"/>
              <a:buNone/>
            </a:pPr>
            <a:r>
              <a:rPr lang="en-US" sz="2000" b="1" dirty="0"/>
              <a:t>First-order refinery cost analysis - Conclusions</a:t>
            </a:r>
            <a:endParaRPr sz="20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9" name="Google Shape;99;p10"/>
          <p:cNvSpPr txBox="1"/>
          <p:nvPr/>
        </p:nvSpPr>
        <p:spPr>
          <a:xfrm>
            <a:off x="322187" y="994415"/>
            <a:ext cx="8499625" cy="3277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92100" indent="-285750">
              <a:buSzPts val="17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/>
                <a:ea typeface="Calibri"/>
                <a:cs typeface="Calibri"/>
                <a:sym typeface="Calibri"/>
              </a:rPr>
              <a:t>Jet fuel </a:t>
            </a:r>
            <a:r>
              <a:rPr lang="en-US" sz="1600" b="1" dirty="0">
                <a:latin typeface="Calibri"/>
                <a:ea typeface="Calibri"/>
                <a:cs typeface="Calibri"/>
                <a:sym typeface="Calibri"/>
              </a:rPr>
              <a:t>refining costs increase </a:t>
            </a:r>
            <a:r>
              <a:rPr lang="en-US" sz="1600" dirty="0">
                <a:latin typeface="Calibri"/>
                <a:ea typeface="Calibri"/>
                <a:cs typeface="Calibri"/>
                <a:sym typeface="Calibri"/>
              </a:rPr>
              <a:t>due to OPEX changes, ranging from </a:t>
            </a:r>
            <a:r>
              <a:rPr lang="en-US" sz="1600" b="1" dirty="0">
                <a:latin typeface="Calibri"/>
                <a:ea typeface="Calibri"/>
                <a:cs typeface="Calibri"/>
                <a:sym typeface="Calibri"/>
              </a:rPr>
              <a:t>21.60 € to</a:t>
            </a:r>
            <a:r>
              <a:rPr lang="en" sz="1600" b="1" dirty="0">
                <a:latin typeface="Calibri"/>
                <a:ea typeface="Calibri"/>
                <a:cs typeface="Calibri"/>
                <a:sym typeface="Calibri"/>
              </a:rPr>
              <a:t> 26.20 €/ton</a:t>
            </a:r>
            <a:r>
              <a:rPr lang="en" sz="1600" dirty="0"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marL="6350">
              <a:buSzPts val="1700"/>
            </a:pPr>
            <a:r>
              <a:rPr lang="en" sz="1600" dirty="0">
                <a:latin typeface="Calibri"/>
                <a:ea typeface="Calibri"/>
                <a:cs typeface="Calibri"/>
                <a:sym typeface="Calibri"/>
              </a:rPr>
              <a:t>       Assuming an average value of 734 €/ton, this is an </a:t>
            </a:r>
            <a:r>
              <a:rPr lang="en" sz="1600" b="1" dirty="0">
                <a:latin typeface="Calibri"/>
                <a:ea typeface="Calibri"/>
                <a:cs typeface="Calibri"/>
                <a:sym typeface="Calibri"/>
              </a:rPr>
              <a:t>increase of 3.0%-3.6% on the jet fuel price</a:t>
            </a:r>
          </a:p>
          <a:p>
            <a:pPr marL="6350">
              <a:buSzPts val="1700"/>
            </a:pPr>
            <a:endParaRPr lang="en" sz="1600" b="1" dirty="0">
              <a:latin typeface="Calibri"/>
              <a:ea typeface="Calibri"/>
              <a:cs typeface="Calibri"/>
              <a:sym typeface="Calibri"/>
            </a:endParaRPr>
          </a:p>
          <a:p>
            <a:pPr marL="292100" indent="-285750">
              <a:buSzPts val="1700"/>
              <a:buFont typeface="Arial" panose="020B0604020202020204" pitchFamily="34" charset="0"/>
              <a:buChar char="•"/>
            </a:pPr>
            <a:endParaRPr lang="en-US" sz="1600" dirty="0">
              <a:latin typeface="Calibri"/>
              <a:ea typeface="Calibri"/>
              <a:cs typeface="Calibri"/>
              <a:sym typeface="Calibri"/>
            </a:endParaRPr>
          </a:p>
          <a:p>
            <a:pPr marL="292100" indent="-285750">
              <a:buSzPts val="17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/>
                <a:ea typeface="Calibri"/>
                <a:cs typeface="Calibri"/>
                <a:sym typeface="Calibri"/>
              </a:rPr>
              <a:t>When </a:t>
            </a:r>
            <a:r>
              <a:rPr lang="en-US" sz="1600" b="1" dirty="0">
                <a:latin typeface="Calibri"/>
                <a:ea typeface="Calibri"/>
                <a:cs typeface="Calibri"/>
                <a:sym typeface="Calibri"/>
              </a:rPr>
              <a:t>additional capital investments (CAPEX) are included</a:t>
            </a:r>
            <a:r>
              <a:rPr lang="en-US" sz="1600" dirty="0">
                <a:latin typeface="Calibri"/>
                <a:ea typeface="Calibri"/>
                <a:cs typeface="Calibri"/>
                <a:sym typeface="Calibri"/>
              </a:rPr>
              <a:t>—such as for hydrogen production or hydrotreatment units—the total refining cost increases, ranging </a:t>
            </a:r>
            <a:r>
              <a:rPr lang="en-US" sz="1600" b="1" dirty="0">
                <a:latin typeface="Calibri"/>
                <a:ea typeface="Calibri"/>
                <a:cs typeface="Calibri"/>
                <a:sym typeface="Calibri"/>
              </a:rPr>
              <a:t>from 21.90 € to 35.47 €/ton </a:t>
            </a:r>
            <a:r>
              <a:rPr lang="en-US" sz="1600" dirty="0">
                <a:latin typeface="Calibri"/>
                <a:ea typeface="Calibri"/>
                <a:cs typeface="Calibri"/>
                <a:sym typeface="Calibri"/>
              </a:rPr>
              <a:t>of jet fuel. This </a:t>
            </a:r>
            <a:r>
              <a:rPr lang="en-US" sz="1600" b="1" dirty="0">
                <a:latin typeface="Calibri"/>
                <a:ea typeface="Calibri"/>
                <a:cs typeface="Calibri"/>
                <a:sym typeface="Calibri"/>
              </a:rPr>
              <a:t>translates to a 3.0% to 4.8% increase </a:t>
            </a:r>
            <a:r>
              <a:rPr lang="en-US" sz="1600" dirty="0">
                <a:latin typeface="Calibri"/>
                <a:ea typeface="Calibri"/>
                <a:cs typeface="Calibri"/>
                <a:sym typeface="Calibri"/>
              </a:rPr>
              <a:t>reference </a:t>
            </a:r>
            <a:r>
              <a:rPr lang="en-US" sz="1600" b="1" dirty="0">
                <a:latin typeface="Calibri"/>
                <a:ea typeface="Calibri"/>
                <a:cs typeface="Calibri"/>
                <a:sym typeface="Calibri"/>
              </a:rPr>
              <a:t>price of jet fuel</a:t>
            </a:r>
          </a:p>
          <a:p>
            <a:pPr marL="292100" indent="-285750">
              <a:buSzPts val="1700"/>
              <a:buFont typeface="Arial" panose="020B0604020202020204" pitchFamily="34" charset="0"/>
              <a:buChar char="•"/>
            </a:pPr>
            <a:endParaRPr lang="en-US" sz="1600" b="1" dirty="0">
              <a:latin typeface="Calibri"/>
              <a:ea typeface="Calibri"/>
              <a:cs typeface="Calibri"/>
              <a:sym typeface="Calibri"/>
            </a:endParaRPr>
          </a:p>
          <a:p>
            <a:pPr marL="292100" indent="-285750">
              <a:buSzPts val="1700"/>
              <a:buFont typeface="Arial" panose="020B0604020202020204" pitchFamily="34" charset="0"/>
              <a:buChar char="•"/>
            </a:pPr>
            <a:endParaRPr lang="en-US" sz="1600" dirty="0">
              <a:latin typeface="Calibri"/>
              <a:ea typeface="Calibri"/>
              <a:cs typeface="Calibri"/>
              <a:sym typeface="Calibri"/>
            </a:endParaRPr>
          </a:p>
          <a:p>
            <a:pPr marL="292100" indent="-285750">
              <a:buSzPts val="1700"/>
              <a:buFont typeface="Arial" panose="020B0604020202020204" pitchFamily="34" charset="0"/>
              <a:buChar char="•"/>
            </a:pPr>
            <a:r>
              <a:rPr lang="en" sz="1600" dirty="0">
                <a:latin typeface="Calibri"/>
                <a:ea typeface="Calibri"/>
                <a:cs typeface="Calibri"/>
                <a:sym typeface="Calibri"/>
              </a:rPr>
              <a:t>Overall, the increase in hydrogen content leads to a larger cost increase than the sulphur reduction. Natural Gas prices are a major factor influencing the cost increase.</a:t>
            </a:r>
          </a:p>
          <a:p>
            <a:pPr marL="292100" indent="-285750">
              <a:buSzPts val="1700"/>
              <a:buFont typeface="Arial" panose="020B0604020202020204" pitchFamily="34" charset="0"/>
              <a:buChar char="•"/>
            </a:pPr>
            <a:endParaRPr lang="en" dirty="0">
              <a:latin typeface="Calibri"/>
              <a:ea typeface="Calibri"/>
              <a:cs typeface="Calibri"/>
              <a:sym typeface="Calibri"/>
            </a:endParaRPr>
          </a:p>
          <a:p>
            <a:pPr marL="29210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 pitchFamily="34" charset="0"/>
              <a:buChar char="•"/>
            </a:pPr>
            <a:endParaRPr lang="en-US" sz="17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BFEE0E-B0B3-4D4A-AE54-6DB11098B01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2624235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0"/>
          <p:cNvSpPr txBox="1">
            <a:spLocks noGrp="1"/>
          </p:cNvSpPr>
          <p:nvPr>
            <p:ph type="title"/>
          </p:nvPr>
        </p:nvSpPr>
        <p:spPr>
          <a:xfrm>
            <a:off x="0" y="-9007"/>
            <a:ext cx="88587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5622"/>
              <a:buNone/>
            </a:pPr>
            <a:r>
              <a:rPr lang="en-US" sz="2000" b="1" dirty="0"/>
              <a:t>Limitations of the first-order refinery cost analysis</a:t>
            </a:r>
            <a:endParaRPr sz="20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65E63E-B874-439F-B283-BAC84D8A741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2ABA032B-EB29-42FD-9EBA-2B5441E37E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8718098"/>
              </p:ext>
            </p:extLst>
          </p:nvPr>
        </p:nvGraphicFramePr>
        <p:xfrm>
          <a:off x="921367" y="775327"/>
          <a:ext cx="2150881" cy="3846119"/>
        </p:xfrm>
        <a:graphic>
          <a:graphicData uri="http://schemas.openxmlformats.org/drawingml/2006/table">
            <a:tbl>
              <a:tblPr>
                <a:tableStyleId>{30E7677F-5980-4603-B146-B37128E7C7A2}</a:tableStyleId>
              </a:tblPr>
              <a:tblGrid>
                <a:gridCol w="2150881">
                  <a:extLst>
                    <a:ext uri="{9D8B030D-6E8A-4147-A177-3AD203B41FA5}">
                      <a16:colId xmlns:a16="http://schemas.microsoft.com/office/drawing/2014/main" val="316430023"/>
                    </a:ext>
                  </a:extLst>
                </a:gridCol>
              </a:tblGrid>
              <a:tr h="7122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Modeling based on EU-wide crude oil blend</a:t>
                      </a:r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1483482"/>
                  </a:ext>
                </a:extLst>
              </a:tr>
              <a:tr h="67046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Only major input changes are considered</a:t>
                      </a:r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5743192"/>
                  </a:ext>
                </a:extLst>
              </a:tr>
              <a:tr h="7872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Only modified two largest fractions of final jet fuel</a:t>
                      </a:r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5676093"/>
                  </a:ext>
                </a:extLst>
              </a:tr>
              <a:tr h="86920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Only the cost side of refinery changes is considered</a:t>
                      </a:r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9804506"/>
                  </a:ext>
                </a:extLst>
              </a:tr>
              <a:tr h="8069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CAPEX based on blanket approach per refinery type</a:t>
                      </a:r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6826431"/>
                  </a:ext>
                </a:extLst>
              </a:tr>
            </a:tbl>
          </a:graphicData>
        </a:graphic>
      </p:graphicFrame>
      <p:sp>
        <p:nvSpPr>
          <p:cNvPr id="8" name="Arrow: Right 7">
            <a:extLst>
              <a:ext uri="{FF2B5EF4-FFF2-40B4-BE49-F238E27FC236}">
                <a16:creationId xmlns:a16="http://schemas.microsoft.com/office/drawing/2014/main" id="{41705E1F-DEFD-43B1-A29F-7AAA47FB42B9}"/>
              </a:ext>
            </a:extLst>
          </p:cNvPr>
          <p:cNvSpPr/>
          <p:nvPr/>
        </p:nvSpPr>
        <p:spPr>
          <a:xfrm>
            <a:off x="3412091" y="967262"/>
            <a:ext cx="434092" cy="297873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F1F0859B-C4D9-4DD2-BCA1-E0960A51ADF1}"/>
              </a:ext>
            </a:extLst>
          </p:cNvPr>
          <p:cNvSpPr/>
          <p:nvPr/>
        </p:nvSpPr>
        <p:spPr>
          <a:xfrm>
            <a:off x="3412091" y="1717884"/>
            <a:ext cx="434092" cy="297873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25CD94-ED01-4F2D-89DB-5985637E2039}"/>
              </a:ext>
            </a:extLst>
          </p:cNvPr>
          <p:cNvSpPr txBox="1"/>
          <p:nvPr/>
        </p:nvSpPr>
        <p:spPr>
          <a:xfrm>
            <a:off x="4646018" y="493773"/>
            <a:ext cx="26323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Deep-dive analysis could</a:t>
            </a:r>
            <a:endParaRPr lang="nl-BE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0529FDD9-C3B0-42B8-B405-AB05E11AEAB9}"/>
              </a:ext>
            </a:extLst>
          </p:cNvPr>
          <p:cNvSpPr/>
          <p:nvPr/>
        </p:nvSpPr>
        <p:spPr>
          <a:xfrm>
            <a:off x="3412091" y="2428624"/>
            <a:ext cx="434092" cy="297873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1CE1EF53-8515-4895-A66B-C3A742AF1EBA}"/>
              </a:ext>
            </a:extLst>
          </p:cNvPr>
          <p:cNvSpPr/>
          <p:nvPr/>
        </p:nvSpPr>
        <p:spPr>
          <a:xfrm>
            <a:off x="3412091" y="4127083"/>
            <a:ext cx="434092" cy="297873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394C1C98-0C51-427F-99C8-349DB75F5BA8}"/>
              </a:ext>
            </a:extLst>
          </p:cNvPr>
          <p:cNvSpPr/>
          <p:nvPr/>
        </p:nvSpPr>
        <p:spPr>
          <a:xfrm>
            <a:off x="3412091" y="3229293"/>
            <a:ext cx="434092" cy="297873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FC9CC11-4735-4A70-8769-C1480414FF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5447615"/>
              </p:ext>
            </p:extLst>
          </p:nvPr>
        </p:nvGraphicFramePr>
        <p:xfrm>
          <a:off x="4065897" y="775327"/>
          <a:ext cx="3792606" cy="3846119"/>
        </p:xfrm>
        <a:graphic>
          <a:graphicData uri="http://schemas.openxmlformats.org/drawingml/2006/table">
            <a:tbl>
              <a:tblPr>
                <a:tableStyleId>{30E7677F-5980-4603-B146-B37128E7C7A2}</a:tableStyleId>
              </a:tblPr>
              <a:tblGrid>
                <a:gridCol w="3792606">
                  <a:extLst>
                    <a:ext uri="{9D8B030D-6E8A-4147-A177-3AD203B41FA5}">
                      <a16:colId xmlns:a16="http://schemas.microsoft.com/office/drawing/2014/main" val="2040058736"/>
                    </a:ext>
                  </a:extLst>
                </a:gridCol>
              </a:tblGrid>
              <a:tr h="7122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Match the crude oil assays with appropriate refinery configurations to reflect European real-world operations. </a:t>
                      </a:r>
                      <a:endParaRPr lang="nl-BE" sz="12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348394"/>
                  </a:ext>
                </a:extLst>
              </a:tr>
              <a:tr h="67046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Include additional processing inputs and costs would provide a more comprehensive assessment of the operational costs. </a:t>
                      </a:r>
                      <a:endParaRPr lang="nl-BE" sz="12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6784875"/>
                  </a:ext>
                </a:extLst>
              </a:tr>
              <a:tr h="78729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Evaluate the trade-off of modifying other fractions than those modified in this study and the effects on the overall cost increase</a:t>
                      </a:r>
                      <a:endParaRPr lang="nl-BE" sz="12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4362253"/>
                  </a:ext>
                </a:extLst>
              </a:tr>
              <a:tr h="86920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Match specific jet fuel outputs to refinery configurations and jet fuel selling prices and study revenue impact</a:t>
                      </a:r>
                      <a:endParaRPr lang="nl-BE" sz="12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4577418"/>
                  </a:ext>
                </a:extLst>
              </a:tr>
              <a:tr h="80695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Identify the installed capacity of units for each refinery type and more accurately define the needed CAPEX </a:t>
                      </a:r>
                      <a:endParaRPr lang="nl-BE" sz="12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1423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8045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p57"/>
          <p:cNvSpPr txBox="1">
            <a:spLocks noGrp="1"/>
          </p:cNvSpPr>
          <p:nvPr>
            <p:ph type="ctrTitle"/>
          </p:nvPr>
        </p:nvSpPr>
        <p:spPr>
          <a:xfrm>
            <a:off x="2233901" y="2571750"/>
            <a:ext cx="5805000" cy="781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US" dirty="0"/>
              <a:t>Thank you very much. </a:t>
            </a:r>
            <a:br>
              <a:rPr lang="en-US" dirty="0"/>
            </a:br>
            <a:endParaRPr dirty="0"/>
          </a:p>
        </p:txBody>
      </p:sp>
      <p:sp>
        <p:nvSpPr>
          <p:cNvPr id="937" name="Google Shape;937;p57"/>
          <p:cNvSpPr txBox="1">
            <a:spLocks noGrp="1"/>
          </p:cNvSpPr>
          <p:nvPr>
            <p:ph type="subTitle" idx="1"/>
          </p:nvPr>
        </p:nvSpPr>
        <p:spPr>
          <a:xfrm>
            <a:off x="2233901" y="3103664"/>
            <a:ext cx="4655700" cy="652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indent="0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European Aviation Fuel Stakeholder Forum </a:t>
            </a: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</a:pPr>
            <a:r>
              <a:rPr lang="en-US" dirty="0"/>
              <a:t>Brussels, February 3</a:t>
            </a:r>
            <a:r>
              <a:rPr lang="en-US" baseline="30000" dirty="0"/>
              <a:t>rd</a:t>
            </a:r>
            <a:r>
              <a:rPr lang="en-US" dirty="0"/>
              <a:t> 2026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047DE5-73E8-460D-B3A5-05729DAF4528}"/>
              </a:ext>
            </a:extLst>
          </p:cNvPr>
          <p:cNvSpPr txBox="1"/>
          <p:nvPr/>
        </p:nvSpPr>
        <p:spPr>
          <a:xfrm>
            <a:off x="2233901" y="4095858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385623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t>alessandro.martulli@uhasselt.be</a:t>
            </a:r>
            <a:b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385623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</a:b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385623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t>robert.malina@uhasselt.be </a:t>
            </a:r>
            <a:endParaRPr lang="nl-BE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1"/>
          <p:cNvSpPr txBox="1">
            <a:spLocks noGrp="1"/>
          </p:cNvSpPr>
          <p:nvPr>
            <p:ph type="title"/>
          </p:nvPr>
        </p:nvSpPr>
        <p:spPr>
          <a:xfrm>
            <a:off x="142650" y="76200"/>
            <a:ext cx="88587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5622"/>
              <a:buNone/>
            </a:pPr>
            <a:r>
              <a:rPr lang="en-US" sz="2170" b="1" dirty="0">
                <a:solidFill>
                  <a:schemeClr val="accent6">
                    <a:lumMod val="75000"/>
                  </a:schemeClr>
                </a:solidFill>
              </a:rPr>
              <a:t>Background and goal of the analysis</a:t>
            </a:r>
            <a:endParaRPr sz="217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21D077-A116-439A-AB71-3C03CC46F95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 dirty="0"/>
          </a:p>
        </p:txBody>
      </p:sp>
      <p:sp>
        <p:nvSpPr>
          <p:cNvPr id="4" name="Google Shape;89;p31">
            <a:extLst>
              <a:ext uri="{FF2B5EF4-FFF2-40B4-BE49-F238E27FC236}">
                <a16:creationId xmlns:a16="http://schemas.microsoft.com/office/drawing/2014/main" id="{F4981594-0511-495D-BEE3-B691A1026AC2}"/>
              </a:ext>
            </a:extLst>
          </p:cNvPr>
          <p:cNvSpPr txBox="1"/>
          <p:nvPr/>
        </p:nvSpPr>
        <p:spPr>
          <a:xfrm>
            <a:off x="0" y="831401"/>
            <a:ext cx="4491533" cy="3293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9210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Reducing the levels of </a:t>
            </a:r>
            <a:r>
              <a:rPr lang="en-US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sulphur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increasing the hydrogen content in aviation fuels can help to reduce contrail formation and decrease air-quality-related impacts </a:t>
            </a:r>
          </a:p>
          <a:p>
            <a:pPr marL="29210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 pitchFamily="34" charset="0"/>
              <a:buChar char="•"/>
            </a:pPr>
            <a:endParaRPr lang="en-US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2100" indent="-285750">
              <a:buSzPts val="1700"/>
              <a:buFont typeface="Arial" panose="020B0604020202020204" pitchFamily="34" charset="0"/>
              <a:buChar char="•"/>
            </a:pPr>
            <a:r>
              <a:rPr lang="en-US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Hydroprocessing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methods can increase hydrogen content and significantly reduce </a:t>
            </a:r>
            <a:r>
              <a:rPr lang="en-US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sulphur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resulting in jet fuels with lower aromatic and </a:t>
            </a:r>
            <a:r>
              <a:rPr lang="en-US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sulphur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content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at the expense of </a:t>
            </a:r>
            <a:r>
              <a:rPr lang="en-US" sz="16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additional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operational and capital costs.</a:t>
            </a:r>
          </a:p>
          <a:p>
            <a:pPr marL="292100" indent="-285750">
              <a:buSzPts val="1700"/>
              <a:buFont typeface="Arial" panose="020B0604020202020204" pitchFamily="34" charset="0"/>
              <a:buChar char="•"/>
            </a:pPr>
            <a:endParaRPr lang="en-US" sz="1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2100" indent="-285750">
              <a:buSzPts val="1700"/>
              <a:buFont typeface="Arial" panose="020B0604020202020204" pitchFamily="34" charset="0"/>
              <a:buChar char="•"/>
            </a:pPr>
            <a:r>
              <a:rPr lang="en-US" sz="16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 the end of Phase I, 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first-order estimate of these additional costs was needed.</a:t>
            </a:r>
            <a:endParaRPr lang="en-US" sz="1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A6F79A-EFE7-4ED3-B2B4-34F6E6A1A401}"/>
              </a:ext>
            </a:extLst>
          </p:cNvPr>
          <p:cNvSpPr/>
          <p:nvPr/>
        </p:nvSpPr>
        <p:spPr>
          <a:xfrm>
            <a:off x="5185454" y="2423208"/>
            <a:ext cx="3899339" cy="42530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35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</a:pPr>
            <a:r>
              <a:rPr lang="en-US" sz="14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Sulphur </a:t>
            </a:r>
            <a:r>
              <a:rPr lang="en-US" sz="1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content reduction to </a:t>
            </a:r>
            <a:r>
              <a:rPr lang="en-US" sz="14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10 ppm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66A16D-4328-4ECE-B0E1-99653D18D8AF}"/>
              </a:ext>
            </a:extLst>
          </p:cNvPr>
          <p:cNvSpPr/>
          <p:nvPr/>
        </p:nvSpPr>
        <p:spPr>
          <a:xfrm>
            <a:off x="5185454" y="3198927"/>
            <a:ext cx="3899339" cy="42530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35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</a:pPr>
            <a:r>
              <a:rPr lang="en-US" sz="14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Hydrogen </a:t>
            </a:r>
            <a:r>
              <a:rPr lang="en-US" sz="1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content increase from 13.8% to </a:t>
            </a:r>
            <a:r>
              <a:rPr lang="en-US" sz="14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14.6%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5F12081-4EF6-43E2-B646-D3BC6298FF24}"/>
              </a:ext>
            </a:extLst>
          </p:cNvPr>
          <p:cNvSpPr/>
          <p:nvPr/>
        </p:nvSpPr>
        <p:spPr>
          <a:xfrm>
            <a:off x="4856543" y="1349150"/>
            <a:ext cx="4144807" cy="5954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350"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</a:pPr>
            <a:r>
              <a:rPr lang="en-US" sz="1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First-order refinery cost analysis </a:t>
            </a:r>
            <a:r>
              <a:rPr lang="en-US" sz="1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in the EU due to:</a:t>
            </a:r>
          </a:p>
        </p:txBody>
      </p:sp>
      <p:cxnSp>
        <p:nvCxnSpPr>
          <p:cNvPr id="12" name="Elbow Connector 12">
            <a:extLst>
              <a:ext uri="{FF2B5EF4-FFF2-40B4-BE49-F238E27FC236}">
                <a16:creationId xmlns:a16="http://schemas.microsoft.com/office/drawing/2014/main" id="{D5F92128-E145-4FC4-98EB-B7E9C9C49D9B}"/>
              </a:ext>
            </a:extLst>
          </p:cNvPr>
          <p:cNvCxnSpPr>
            <a:cxnSpLocks/>
            <a:stCxn id="8" idx="1"/>
            <a:endCxn id="9" idx="1"/>
          </p:cNvCxnSpPr>
          <p:nvPr/>
        </p:nvCxnSpPr>
        <p:spPr>
          <a:xfrm rot="10800000">
            <a:off x="4856544" y="1646863"/>
            <a:ext cx="328911" cy="1764717"/>
          </a:xfrm>
          <a:prstGeom prst="bentConnector3">
            <a:avLst>
              <a:gd name="adj1" fmla="val 169502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57AA4C38-020A-4023-AEB7-075399C85F4B}"/>
              </a:ext>
            </a:extLst>
          </p:cNvPr>
          <p:cNvCxnSpPr>
            <a:stCxn id="7" idx="1"/>
            <a:endCxn id="9" idx="1"/>
          </p:cNvCxnSpPr>
          <p:nvPr/>
        </p:nvCxnSpPr>
        <p:spPr>
          <a:xfrm rot="10800000">
            <a:off x="4856544" y="1646862"/>
            <a:ext cx="328911" cy="988998"/>
          </a:xfrm>
          <a:prstGeom prst="bentConnector3">
            <a:avLst>
              <a:gd name="adj1" fmla="val 169502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6936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6F1E4-60AB-4C3F-88B7-4A94814F7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55" y="2365650"/>
            <a:ext cx="9003889" cy="412200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/>
              <a:t>First-order refinery cost analysis</a:t>
            </a:r>
            <a:br>
              <a:rPr lang="en-US" sz="2400" b="1" dirty="0"/>
            </a:br>
            <a:br>
              <a:rPr lang="en-US" sz="2400" b="1" dirty="0"/>
            </a:br>
            <a:r>
              <a:rPr lang="en-US" sz="2400" i="1" dirty="0"/>
              <a:t>Modeling approach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CA44CC-9C8B-45C1-96C2-41CD2039FFD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169474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1"/>
          <p:cNvSpPr txBox="1">
            <a:spLocks noGrp="1"/>
          </p:cNvSpPr>
          <p:nvPr>
            <p:ph type="title"/>
          </p:nvPr>
        </p:nvSpPr>
        <p:spPr>
          <a:xfrm>
            <a:off x="0" y="6871"/>
            <a:ext cx="88587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5622"/>
              <a:buNone/>
            </a:pPr>
            <a:br>
              <a:rPr lang="en-US" sz="2170" b="1" dirty="0">
                <a:latin typeface="Verdana"/>
                <a:ea typeface="Verdana"/>
                <a:cs typeface="Verdana"/>
                <a:sym typeface="Verdana"/>
              </a:rPr>
            </a:br>
            <a:br>
              <a:rPr lang="en-US" sz="2170" b="1" dirty="0">
                <a:latin typeface="Verdana"/>
                <a:ea typeface="Verdana"/>
                <a:cs typeface="Verdana"/>
                <a:sym typeface="Verdana"/>
              </a:rPr>
            </a:br>
            <a:r>
              <a:rPr lang="en-US" sz="2170" b="1" dirty="0">
                <a:latin typeface="Verdana"/>
                <a:ea typeface="Verdana"/>
                <a:cs typeface="Verdana"/>
                <a:sym typeface="Verdana"/>
              </a:rPr>
              <a:t>First-order cost estimation - modeling approach</a:t>
            </a:r>
            <a:endParaRPr sz="2170" b="1"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5622"/>
              <a:buNone/>
            </a:pPr>
            <a:endParaRPr sz="2170" b="1"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5622"/>
              <a:buNone/>
            </a:pPr>
            <a:endParaRPr sz="217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CE31F2-174D-4423-99C4-210DF023E6E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26B250-3D5F-4AF6-995D-F5E429FB5659}"/>
              </a:ext>
            </a:extLst>
          </p:cNvPr>
          <p:cNvSpPr txBox="1"/>
          <p:nvPr/>
        </p:nvSpPr>
        <p:spPr>
          <a:xfrm>
            <a:off x="5911989" y="827480"/>
            <a:ext cx="197475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"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</a:pP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Crude oil selection</a:t>
            </a: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7F9AC604-9759-4B85-9A12-E3E4542C3558}"/>
              </a:ext>
            </a:extLst>
          </p:cNvPr>
          <p:cNvSpPr/>
          <p:nvPr/>
        </p:nvSpPr>
        <p:spPr>
          <a:xfrm>
            <a:off x="5435090" y="458019"/>
            <a:ext cx="281354" cy="1046701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EDEE3998-CBF3-4E99-93EB-078E7E49A069}"/>
              </a:ext>
            </a:extLst>
          </p:cNvPr>
          <p:cNvSpPr/>
          <p:nvPr/>
        </p:nvSpPr>
        <p:spPr>
          <a:xfrm>
            <a:off x="5435090" y="1606261"/>
            <a:ext cx="281354" cy="1589648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665973-9C0E-405F-AA0F-1E959F497044}"/>
              </a:ext>
            </a:extLst>
          </p:cNvPr>
          <p:cNvSpPr txBox="1"/>
          <p:nvPr/>
        </p:nvSpPr>
        <p:spPr>
          <a:xfrm>
            <a:off x="5871209" y="1970725"/>
            <a:ext cx="197475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"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</a:pP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Modeling processing inputs changes based on crude oil blend and refinery configuration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1A62A7-9D20-48C5-BCFD-3E6C346CCC68}"/>
              </a:ext>
            </a:extLst>
          </p:cNvPr>
          <p:cNvSpPr txBox="1"/>
          <p:nvPr/>
        </p:nvSpPr>
        <p:spPr>
          <a:xfrm>
            <a:off x="5911990" y="3722943"/>
            <a:ext cx="197475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"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</a:pP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Quantification of additional costs (OPEX, CAPEX, jet fuel)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FE5A2407-2C66-4E2F-AB37-802144253613}"/>
              </a:ext>
            </a:extLst>
          </p:cNvPr>
          <p:cNvSpPr/>
          <p:nvPr/>
        </p:nvSpPr>
        <p:spPr>
          <a:xfrm>
            <a:off x="5435090" y="3297451"/>
            <a:ext cx="281354" cy="1589648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43F2374-CA4E-4087-8101-D1633C5944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6420"/>
          <a:stretch/>
        </p:blipFill>
        <p:spPr>
          <a:xfrm>
            <a:off x="2348493" y="481365"/>
            <a:ext cx="3009213" cy="10467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0406081-6212-487F-9CF6-C4C2FFE37C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8847"/>
          <a:stretch/>
        </p:blipFill>
        <p:spPr>
          <a:xfrm>
            <a:off x="2348493" y="481365"/>
            <a:ext cx="3009213" cy="271454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C7615ED-D1AB-45FF-92AD-199C67C328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8493" y="458019"/>
            <a:ext cx="3009213" cy="443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26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8587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5622"/>
              <a:buNone/>
            </a:pPr>
            <a:endParaRPr sz="2170" b="1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5622"/>
              <a:buNone/>
            </a:pPr>
            <a:r>
              <a:rPr lang="en-US" sz="2170" b="1" dirty="0"/>
              <a:t>F</a:t>
            </a:r>
            <a:r>
              <a:rPr lang="en-US" sz="2170" b="1" dirty="0">
                <a:latin typeface="Verdana"/>
                <a:ea typeface="Verdana"/>
                <a:cs typeface="Verdana"/>
                <a:sym typeface="Verdana"/>
              </a:rPr>
              <a:t>irst-order cost analysis - modeling approach</a:t>
            </a:r>
            <a:endParaRPr sz="2170" b="1"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5622"/>
              <a:buNone/>
            </a:pPr>
            <a:endParaRPr sz="217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9" name="Google Shape;89;p31"/>
          <p:cNvSpPr txBox="1"/>
          <p:nvPr/>
        </p:nvSpPr>
        <p:spPr>
          <a:xfrm>
            <a:off x="-33476" y="455741"/>
            <a:ext cx="9125642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635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</a:pPr>
            <a:r>
              <a:rPr lang="en-US" sz="1600" b="1" dirty="0">
                <a:latin typeface="Calibri"/>
                <a:ea typeface="Calibri"/>
                <a:cs typeface="Calibri"/>
                <a:sym typeface="Calibri"/>
              </a:rPr>
              <a:t>Refinery Model</a:t>
            </a:r>
            <a:endParaRPr lang="en-US" sz="1600" dirty="0">
              <a:latin typeface="Calibri"/>
              <a:ea typeface="Calibri"/>
              <a:cs typeface="Calibri"/>
              <a:sym typeface="Calibri"/>
            </a:endParaRPr>
          </a:p>
          <a:p>
            <a:pPr marL="635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</a:pPr>
            <a:r>
              <a:rPr lang="en-US" sz="1200" i="1" dirty="0">
                <a:latin typeface="Calibri"/>
                <a:ea typeface="Calibri"/>
                <a:cs typeface="Calibri"/>
                <a:sym typeface="Calibri"/>
              </a:rPr>
              <a:t>The Petroleum Refinery Life Cycle Inventory Model (PRELIM) is a mass and energy-based process unit-level tool for the estimation of energy use and greenhouse gas (GHG) emissions associated with processing a variety of crude oils within a range of configurations in a refinery</a:t>
            </a: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93D023-5E90-4CF4-A6D6-3F95F537325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965207-469E-428F-B277-BFACB00017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8" y="3690889"/>
            <a:ext cx="3182042" cy="11517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0E2EA45-2E3F-4471-B3F9-2928516875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81" y="2256780"/>
            <a:ext cx="3006195" cy="1434109"/>
          </a:xfrm>
          <a:prstGeom prst="rect">
            <a:avLst/>
          </a:prstGeom>
        </p:spPr>
      </p:pic>
      <p:sp>
        <p:nvSpPr>
          <p:cNvPr id="7" name="Google Shape;89;p31">
            <a:extLst>
              <a:ext uri="{FF2B5EF4-FFF2-40B4-BE49-F238E27FC236}">
                <a16:creationId xmlns:a16="http://schemas.microsoft.com/office/drawing/2014/main" id="{CB2C8530-9BAC-4123-8420-95509A6AF54F}"/>
              </a:ext>
            </a:extLst>
          </p:cNvPr>
          <p:cNvSpPr txBox="1"/>
          <p:nvPr/>
        </p:nvSpPr>
        <p:spPr>
          <a:xfrm>
            <a:off x="-33476" y="1244473"/>
            <a:ext cx="4106072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9210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 pitchFamily="34" charset="0"/>
              <a:buChar char="•"/>
            </a:pP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Peer-reviewed, open source, detailed, and representative of refining operations.</a:t>
            </a:r>
          </a:p>
          <a:p>
            <a:pPr marL="29210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 pitchFamily="34" charset="0"/>
              <a:buChar char="•"/>
            </a:pP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Widely employed in high-impact academic publications on petroleum refining and jet fuel.</a:t>
            </a:r>
          </a:p>
        </p:txBody>
      </p:sp>
      <p:sp>
        <p:nvSpPr>
          <p:cNvPr id="8" name="Google Shape;89;p31">
            <a:extLst>
              <a:ext uri="{FF2B5EF4-FFF2-40B4-BE49-F238E27FC236}">
                <a16:creationId xmlns:a16="http://schemas.microsoft.com/office/drawing/2014/main" id="{D4BEEA11-8B5E-49A6-910F-A4A0E9C69C91}"/>
              </a:ext>
            </a:extLst>
          </p:cNvPr>
          <p:cNvSpPr txBox="1"/>
          <p:nvPr/>
        </p:nvSpPr>
        <p:spPr>
          <a:xfrm>
            <a:off x="4805550" y="1481194"/>
            <a:ext cx="4106072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6350" algn="ctr">
              <a:buSzPts val="1700"/>
            </a:pP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How PRELIM is used in this analysis</a:t>
            </a:r>
            <a:endParaRPr lang="en-US" sz="1200" b="1" dirty="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BD6CCB34-D90A-4804-8B49-5A5B101F08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1100077"/>
              </p:ext>
            </p:extLst>
          </p:nvPr>
        </p:nvGraphicFramePr>
        <p:xfrm>
          <a:off x="4745249" y="1888797"/>
          <a:ext cx="4346917" cy="2591393"/>
        </p:xfrm>
        <a:graphic>
          <a:graphicData uri="http://schemas.openxmlformats.org/drawingml/2006/table">
            <a:tbl>
              <a:tblPr>
                <a:tableStyleId>{51CA23D5-78EC-48E0-8392-C6BBD3C52CC4}</a:tableStyleId>
              </a:tblPr>
              <a:tblGrid>
                <a:gridCol w="494786">
                  <a:extLst>
                    <a:ext uri="{9D8B030D-6E8A-4147-A177-3AD203B41FA5}">
                      <a16:colId xmlns:a16="http://schemas.microsoft.com/office/drawing/2014/main" val="401890289"/>
                    </a:ext>
                  </a:extLst>
                </a:gridCol>
                <a:gridCol w="3852131">
                  <a:extLst>
                    <a:ext uri="{9D8B030D-6E8A-4147-A177-3AD203B41FA5}">
                      <a16:colId xmlns:a16="http://schemas.microsoft.com/office/drawing/2014/main" val="3137503194"/>
                    </a:ext>
                  </a:extLst>
                </a:gridCol>
              </a:tblGrid>
              <a:tr h="65745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nl-BE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Create an average EU crude oil blend for each refinery type available in PRELIM</a:t>
                      </a:r>
                      <a:endParaRPr lang="nl-BE" sz="12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3917359"/>
                  </a:ext>
                </a:extLst>
              </a:tr>
              <a:tr h="63971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nl-BE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Change the hydrogen and sulfur content of jet fuel to match the defined requirements.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2403669"/>
                  </a:ext>
                </a:extLst>
              </a:tr>
              <a:tr h="62601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nl-BE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Derive changes in processing inputs due to new requirements.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687839"/>
                  </a:ext>
                </a:extLst>
              </a:tr>
              <a:tr h="66821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nl-BE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Link changes in processing inputs to cost estimates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4734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9391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8587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5622"/>
              <a:buNone/>
            </a:pPr>
            <a:endParaRPr sz="2170" b="1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5622"/>
              <a:buNone/>
            </a:pPr>
            <a:r>
              <a:rPr lang="en-US" sz="2170" b="1" dirty="0"/>
              <a:t>First-order cost analysis - modeling approach</a:t>
            </a:r>
            <a:endParaRPr sz="2170" b="1"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5622"/>
              <a:buNone/>
            </a:pPr>
            <a:endParaRPr sz="217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9" name="Google Shape;89;p31"/>
          <p:cNvSpPr txBox="1"/>
          <p:nvPr/>
        </p:nvSpPr>
        <p:spPr>
          <a:xfrm>
            <a:off x="0" y="863382"/>
            <a:ext cx="5477862" cy="3170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635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</a:pPr>
            <a:r>
              <a:rPr lang="en-US" sz="1600" b="1" dirty="0">
                <a:latin typeface="Calibri"/>
                <a:ea typeface="Calibri"/>
                <a:cs typeface="Calibri"/>
                <a:sym typeface="Calibri"/>
              </a:rPr>
              <a:t>Crude Oil Selection</a:t>
            </a:r>
          </a:p>
          <a:p>
            <a:pPr marL="635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</a:pPr>
            <a:endParaRPr lang="en-US" sz="1600" dirty="0">
              <a:latin typeface="Calibri"/>
              <a:ea typeface="Calibri"/>
              <a:cs typeface="Calibri"/>
              <a:sym typeface="Calibri"/>
            </a:endParaRPr>
          </a:p>
          <a:p>
            <a:pPr marL="29210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 pitchFamily="34" charset="0"/>
              <a:buChar char="•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In PRELIM, it is possible to build a crude blend with max 10 crude oils.</a:t>
            </a:r>
          </a:p>
          <a:p>
            <a:pPr marL="635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</a:pPr>
            <a:endParaRPr lang="en-US" dirty="0">
              <a:latin typeface="Calibri"/>
              <a:ea typeface="Calibri"/>
              <a:cs typeface="Calibri"/>
              <a:sym typeface="Calibri"/>
            </a:endParaRPr>
          </a:p>
          <a:p>
            <a:pPr marL="292100" indent="-285750">
              <a:buSzPts val="1700"/>
              <a:buFont typeface="Arial" panose="020B0604020202020204" pitchFamily="34" charset="0"/>
              <a:buChar char="•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A list of crude oils by country/field of origin entering European refineries was considered </a:t>
            </a:r>
            <a:r>
              <a:rPr lang="en-US" sz="900" dirty="0">
                <a:latin typeface="Calibri"/>
                <a:ea typeface="Calibri"/>
                <a:cs typeface="Calibri"/>
                <a:sym typeface="Calibri"/>
              </a:rPr>
              <a:t>(Eurostat, 2023)</a:t>
            </a:r>
          </a:p>
          <a:p>
            <a:pPr marL="292100" indent="-285750">
              <a:buSzPts val="1700"/>
              <a:buFont typeface="Arial" panose="020B0604020202020204" pitchFamily="34" charset="0"/>
              <a:buChar char="•"/>
            </a:pPr>
            <a:endParaRPr lang="en-US" dirty="0">
              <a:latin typeface="Calibri"/>
              <a:ea typeface="Calibri"/>
              <a:cs typeface="Calibri"/>
              <a:sym typeface="Calibri"/>
            </a:endParaRPr>
          </a:p>
          <a:p>
            <a:pPr marL="29210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 pitchFamily="34" charset="0"/>
              <a:buChar char="•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The 10 largest crude oils were included in the blend in PRELIM with mass ratio adjusted using the available data on the amount of imports in the EU</a:t>
            </a:r>
          </a:p>
          <a:p>
            <a:pPr marL="29210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 pitchFamily="34" charset="0"/>
              <a:buChar char="•"/>
            </a:pPr>
            <a:endParaRPr lang="en-US" dirty="0">
              <a:latin typeface="Calibri"/>
              <a:ea typeface="Calibri"/>
              <a:cs typeface="Calibri"/>
              <a:sym typeface="Calibri"/>
            </a:endParaRPr>
          </a:p>
          <a:p>
            <a:pPr marL="292100" indent="-285750">
              <a:buSzPts val="1700"/>
              <a:buFont typeface="Arial" panose="020B0604020202020204" pitchFamily="34" charset="0"/>
              <a:buChar char="•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The 10 oils considered represent &gt;60% of European crude refineries intake.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331EDA32-CB11-4D9F-9B6C-6F6E05F059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1276599"/>
              </p:ext>
            </p:extLst>
          </p:nvPr>
        </p:nvGraphicFramePr>
        <p:xfrm>
          <a:off x="5477862" y="863382"/>
          <a:ext cx="3523488" cy="3306818"/>
        </p:xfrm>
        <a:graphic>
          <a:graphicData uri="http://schemas.openxmlformats.org/drawingml/2006/table">
            <a:tbl>
              <a:tblPr firstRow="1">
                <a:tableStyleId>{51CA23D5-78EC-48E0-8392-C6BBD3C52CC4}</a:tableStyleId>
              </a:tblPr>
              <a:tblGrid>
                <a:gridCol w="2322673">
                  <a:extLst>
                    <a:ext uri="{9D8B030D-6E8A-4147-A177-3AD203B41FA5}">
                      <a16:colId xmlns:a16="http://schemas.microsoft.com/office/drawing/2014/main" val="2340113868"/>
                    </a:ext>
                  </a:extLst>
                </a:gridCol>
                <a:gridCol w="1200815">
                  <a:extLst>
                    <a:ext uri="{9D8B030D-6E8A-4147-A177-3AD203B41FA5}">
                      <a16:colId xmlns:a16="http://schemas.microsoft.com/office/drawing/2014/main" val="18389247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Crude Oil Assay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Mass Ratio used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133019"/>
                  </a:ext>
                </a:extLst>
              </a:tr>
              <a:tr h="20605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West Texas Intermediate (WTI)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23.37%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0588835"/>
                  </a:ext>
                </a:extLst>
              </a:tr>
              <a:tr h="22669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Kazak (CPC)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15.58%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253988"/>
                  </a:ext>
                </a:extLst>
              </a:tr>
              <a:tr h="28421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Norway (Ekofisk)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13.64%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815472"/>
                  </a:ext>
                </a:extLst>
              </a:tr>
              <a:tr h="17698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Arab light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9.02%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3496440"/>
                  </a:ext>
                </a:extLst>
              </a:tr>
              <a:tr h="22712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Libya (</a:t>
                      </a:r>
                      <a:r>
                        <a:rPr lang="en-US" sz="12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EsSider</a:t>
                      </a:r>
                      <a:r>
                        <a:rPr lang="en-US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7.50%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150732"/>
                  </a:ext>
                </a:extLst>
              </a:tr>
              <a:tr h="23302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Azeri BTC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7.35%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7507199"/>
                  </a:ext>
                </a:extLst>
              </a:tr>
              <a:tr h="20942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Brazil (Lula)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6.25%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5851795"/>
                  </a:ext>
                </a:extLst>
              </a:tr>
              <a:tr h="24482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UK (Brent)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5.86%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668458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Nigeria (</a:t>
                      </a:r>
                      <a:r>
                        <a:rPr lang="en-US" sz="12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Escravos</a:t>
                      </a:r>
                      <a:r>
                        <a:rPr lang="en-US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5.75%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1875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Iraq (</a:t>
                      </a:r>
                      <a:r>
                        <a:rPr lang="en-US" sz="12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Basrah</a:t>
                      </a:r>
                      <a:r>
                        <a:rPr lang="en-US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5.68%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298049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94DA37-7E19-4B7D-A136-AAC05B63159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1FB95C-4636-A7B0-CFC1-614BD8F49140}"/>
              </a:ext>
            </a:extLst>
          </p:cNvPr>
          <p:cNvSpPr txBox="1"/>
          <p:nvPr/>
        </p:nvSpPr>
        <p:spPr>
          <a:xfrm>
            <a:off x="5669280" y="4237172"/>
            <a:ext cx="3386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/>
              <a:t>Mass </a:t>
            </a:r>
            <a:r>
              <a:rPr lang="nl-NL" sz="1000" dirty="0" err="1"/>
              <a:t>ratios</a:t>
            </a:r>
            <a:r>
              <a:rPr lang="nl-NL" sz="1000" dirty="0"/>
              <a:t> </a:t>
            </a:r>
            <a:r>
              <a:rPr lang="nl-NL" sz="1000" dirty="0" err="1"/>
              <a:t>based</a:t>
            </a:r>
            <a:r>
              <a:rPr lang="nl-NL" sz="1000" dirty="0"/>
              <a:t> on EU import shares </a:t>
            </a:r>
            <a:r>
              <a:rPr lang="nl-NL" sz="1000" dirty="0" err="1"/>
              <a:t>for</a:t>
            </a:r>
            <a:r>
              <a:rPr lang="nl-NL" sz="1000" dirty="0"/>
              <a:t> </a:t>
            </a:r>
            <a:r>
              <a:rPr lang="nl-NL" sz="1000" dirty="0" err="1"/>
              <a:t>the</a:t>
            </a:r>
            <a:r>
              <a:rPr lang="nl-NL" sz="1000" dirty="0"/>
              <a:t> top 10 blends, </a:t>
            </a:r>
            <a:r>
              <a:rPr lang="nl-NL" sz="1000" dirty="0" err="1"/>
              <a:t>scaled</a:t>
            </a:r>
            <a:r>
              <a:rPr lang="nl-NL" sz="1000" dirty="0"/>
              <a:t> </a:t>
            </a:r>
            <a:r>
              <a:rPr lang="nl-NL" sz="1000" dirty="0" err="1"/>
              <a:t>to</a:t>
            </a:r>
            <a:r>
              <a:rPr lang="nl-NL" sz="1000" dirty="0"/>
              <a:t> 100%.  </a:t>
            </a:r>
          </a:p>
        </p:txBody>
      </p:sp>
    </p:spTree>
    <p:extLst>
      <p:ext uri="{BB962C8B-B14F-4D97-AF65-F5344CB8AC3E}">
        <p14:creationId xmlns:p14="http://schemas.microsoft.com/office/powerpoint/2010/main" val="2745616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1"/>
          <p:cNvSpPr txBox="1">
            <a:spLocks noGrp="1"/>
          </p:cNvSpPr>
          <p:nvPr>
            <p:ph type="title"/>
          </p:nvPr>
        </p:nvSpPr>
        <p:spPr>
          <a:xfrm>
            <a:off x="142650" y="76200"/>
            <a:ext cx="88587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5622"/>
              <a:buNone/>
            </a:pPr>
            <a:endParaRPr sz="2170" b="1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5622"/>
              <a:buNone/>
            </a:pPr>
            <a:r>
              <a:rPr lang="en-US" sz="2170" b="1" dirty="0"/>
              <a:t>First-order cost analysis - modeling approach</a:t>
            </a:r>
            <a:endParaRPr sz="2170" b="1"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5622"/>
              <a:buNone/>
            </a:pPr>
            <a:endParaRPr sz="217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9" name="Google Shape;89;p31"/>
          <p:cNvSpPr txBox="1"/>
          <p:nvPr/>
        </p:nvSpPr>
        <p:spPr>
          <a:xfrm>
            <a:off x="105407" y="472500"/>
            <a:ext cx="8895943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635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</a:pPr>
            <a:r>
              <a:rPr lang="en-US" sz="1600" b="1" dirty="0">
                <a:latin typeface="Calibri"/>
                <a:ea typeface="Calibri"/>
                <a:cs typeface="Calibri"/>
                <a:sym typeface="Calibri"/>
              </a:rPr>
              <a:t>Refinery configurations </a:t>
            </a:r>
          </a:p>
          <a:p>
            <a:pPr marL="6350">
              <a:buSzPts val="1700"/>
            </a:pPr>
            <a:endParaRPr lang="nl-BE" sz="1200" dirty="0">
              <a:latin typeface="Calibri"/>
              <a:ea typeface="Calibri"/>
              <a:cs typeface="Calibri"/>
              <a:sym typeface="Calibri"/>
            </a:endParaRPr>
          </a:p>
          <a:p>
            <a:pPr marL="6350">
              <a:buSzPts val="1700"/>
            </a:pPr>
            <a:r>
              <a:rPr lang="nl-BE" dirty="0" err="1">
                <a:latin typeface="Calibri"/>
                <a:ea typeface="Calibri"/>
                <a:cs typeface="Calibri"/>
                <a:sym typeface="Calibri"/>
              </a:rPr>
              <a:t>Refinery</a:t>
            </a:r>
            <a:r>
              <a:rPr lang="nl-BE" dirty="0">
                <a:latin typeface="Calibri"/>
                <a:ea typeface="Calibri"/>
                <a:cs typeface="Calibri"/>
                <a:sym typeface="Calibri"/>
              </a:rPr>
              <a:t> types </a:t>
            </a:r>
            <a:r>
              <a:rPr lang="nl-BE" dirty="0" err="1">
                <a:latin typeface="Calibri"/>
                <a:ea typeface="Calibri"/>
                <a:cs typeface="Calibri"/>
                <a:sym typeface="Calibri"/>
              </a:rPr>
              <a:t>differ</a:t>
            </a:r>
            <a:r>
              <a:rPr lang="nl-BE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based on their complexity, the types of processing units, and the yields</a:t>
            </a:r>
            <a:r>
              <a:rPr lang="nl-BE" dirty="0">
                <a:latin typeface="Calibri"/>
                <a:ea typeface="Calibri"/>
                <a:cs typeface="Calibri"/>
                <a:sym typeface="Calibri"/>
              </a:rPr>
              <a:t> of transportation </a:t>
            </a:r>
            <a:r>
              <a:rPr lang="nl-BE" dirty="0" err="1">
                <a:latin typeface="Calibri"/>
                <a:ea typeface="Calibri"/>
                <a:cs typeface="Calibri"/>
                <a:sym typeface="Calibri"/>
              </a:rPr>
              <a:t>fuels</a:t>
            </a:r>
            <a:r>
              <a:rPr lang="nl-BE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n-US" dirty="0">
              <a:latin typeface="Calibri"/>
              <a:ea typeface="Calibri"/>
              <a:cs typeface="Calibri"/>
              <a:sym typeface="Calibri"/>
            </a:endParaRPr>
          </a:p>
          <a:p>
            <a:pPr marL="635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</a:pPr>
            <a:r>
              <a:rPr lang="en-US" u="sng" dirty="0">
                <a:latin typeface="Calibri"/>
                <a:ea typeface="Calibri"/>
                <a:cs typeface="Calibri"/>
                <a:sym typeface="Calibri"/>
              </a:rPr>
              <a:t>Seven refinery configurations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are available in PRELIM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D73554F-CF9B-47F0-83BF-4AB4D7C49C9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 dirty="0"/>
          </a:p>
        </p:txBody>
      </p:sp>
      <p:graphicFrame>
        <p:nvGraphicFramePr>
          <p:cNvPr id="13" name="Table 3">
            <a:extLst>
              <a:ext uri="{FF2B5EF4-FFF2-40B4-BE49-F238E27FC236}">
                <a16:creationId xmlns:a16="http://schemas.microsoft.com/office/drawing/2014/main" id="{96E1DF7C-9773-4A2E-BAA4-00718626F8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0470224"/>
              </p:ext>
            </p:extLst>
          </p:nvPr>
        </p:nvGraphicFramePr>
        <p:xfrm>
          <a:off x="101024" y="1892041"/>
          <a:ext cx="3868613" cy="2885915"/>
        </p:xfrm>
        <a:graphic>
          <a:graphicData uri="http://schemas.openxmlformats.org/drawingml/2006/table">
            <a:tbl>
              <a:tblPr>
                <a:tableStyleId>{51CA23D5-78EC-48E0-8392-C6BBD3C52CC4}</a:tableStyleId>
              </a:tblPr>
              <a:tblGrid>
                <a:gridCol w="440344">
                  <a:extLst>
                    <a:ext uri="{9D8B030D-6E8A-4147-A177-3AD203B41FA5}">
                      <a16:colId xmlns:a16="http://schemas.microsoft.com/office/drawing/2014/main" val="401890289"/>
                    </a:ext>
                  </a:extLst>
                </a:gridCol>
                <a:gridCol w="3428269">
                  <a:extLst>
                    <a:ext uri="{9D8B030D-6E8A-4147-A177-3AD203B41FA5}">
                      <a16:colId xmlns:a16="http://schemas.microsoft.com/office/drawing/2014/main" val="3137503194"/>
                    </a:ext>
                  </a:extLst>
                </a:gridCol>
              </a:tblGrid>
              <a:tr h="37285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nl-BE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Hydroskimming</a:t>
                      </a:r>
                      <a:endParaRPr lang="nl-BE" sz="12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3917359"/>
                  </a:ext>
                </a:extLst>
              </a:tr>
              <a:tr h="42906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nl-BE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+mj-lt"/>
                        <a:buNone/>
                      </a:pP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Medium Conversion: FCC (Fluid Catalytic Cracking)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2403669"/>
                  </a:ext>
                </a:extLst>
              </a:tr>
              <a:tr h="39389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nl-BE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+mj-lt"/>
                        <a:buNone/>
                      </a:pP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Medium Conversion: GO-HC (Gas Oil Hydrocracker)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687839"/>
                  </a:ext>
                </a:extLst>
              </a:tr>
              <a:tr h="42995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nl-BE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+mj-lt"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Medium Conversion: FCC &amp; GO-HC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6180592"/>
                  </a:ext>
                </a:extLst>
              </a:tr>
              <a:tr h="4423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nl-BE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+mj-lt"/>
                        <a:buNone/>
                      </a:pP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Deep Conversion: FCC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473436"/>
                  </a:ext>
                </a:extLst>
              </a:tr>
              <a:tr h="38672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nl-BE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+mj-lt"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Deep Conversion: GO-HC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2165396"/>
                  </a:ext>
                </a:extLst>
              </a:tr>
              <a:tr h="43103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nl-BE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+mj-lt"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Deep Conversion: FCC &amp; GO-HC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4112904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37A2774C-B8FB-447D-BBD4-354993B83FA5}"/>
              </a:ext>
            </a:extLst>
          </p:cNvPr>
          <p:cNvSpPr txBox="1"/>
          <p:nvPr/>
        </p:nvSpPr>
        <p:spPr>
          <a:xfrm>
            <a:off x="4668501" y="1791776"/>
            <a:ext cx="34331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"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</a:pP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Include crude distillation, support services, catalytic reforming, hydrotreating, and blending to upgrade naphtha to gasoline and reduce sulfur in products.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BD2ABDF-EAC4-4962-84F9-C6347C30848F}"/>
              </a:ext>
            </a:extLst>
          </p:cNvPr>
          <p:cNvCxnSpPr>
            <a:cxnSpLocks/>
          </p:cNvCxnSpPr>
          <p:nvPr/>
        </p:nvCxnSpPr>
        <p:spPr>
          <a:xfrm>
            <a:off x="4107766" y="2100874"/>
            <a:ext cx="46423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ight Brace 23">
            <a:extLst>
              <a:ext uri="{FF2B5EF4-FFF2-40B4-BE49-F238E27FC236}">
                <a16:creationId xmlns:a16="http://schemas.microsoft.com/office/drawing/2014/main" id="{DFE77B9B-F340-493B-BE93-AB5F8D33E726}"/>
              </a:ext>
            </a:extLst>
          </p:cNvPr>
          <p:cNvSpPr/>
          <p:nvPr/>
        </p:nvSpPr>
        <p:spPr>
          <a:xfrm>
            <a:off x="4110891" y="2327204"/>
            <a:ext cx="281354" cy="1161582"/>
          </a:xfrm>
          <a:prstGeom prst="rightBrace">
            <a:avLst>
              <a:gd name="adj1" fmla="val 8333"/>
              <a:gd name="adj2" fmla="val 52834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070797A-6466-4546-BA6E-87DE6890AF4E}"/>
              </a:ext>
            </a:extLst>
          </p:cNvPr>
          <p:cNvSpPr txBox="1"/>
          <p:nvPr/>
        </p:nvSpPr>
        <p:spPr>
          <a:xfrm>
            <a:off x="4668500" y="2656924"/>
            <a:ext cx="34331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"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</a:pP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Conversion refineries build on hydro-skimming units with catalytic cracking and/or hydrocracking to further process heavier fractions.</a:t>
            </a:r>
          </a:p>
        </p:txBody>
      </p:sp>
      <p:sp>
        <p:nvSpPr>
          <p:cNvPr id="30" name="Right Brace 29">
            <a:extLst>
              <a:ext uri="{FF2B5EF4-FFF2-40B4-BE49-F238E27FC236}">
                <a16:creationId xmlns:a16="http://schemas.microsoft.com/office/drawing/2014/main" id="{E9F08372-61A4-4395-8E4F-2C2A58B28168}"/>
              </a:ext>
            </a:extLst>
          </p:cNvPr>
          <p:cNvSpPr/>
          <p:nvPr/>
        </p:nvSpPr>
        <p:spPr>
          <a:xfrm>
            <a:off x="4110891" y="3565163"/>
            <a:ext cx="281354" cy="1161582"/>
          </a:xfrm>
          <a:prstGeom prst="rightBrace">
            <a:avLst>
              <a:gd name="adj1" fmla="val 8333"/>
              <a:gd name="adj2" fmla="val 52834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90FB3A6-39CD-4F54-9806-3ED6643CC98F}"/>
              </a:ext>
            </a:extLst>
          </p:cNvPr>
          <p:cNvSpPr txBox="1"/>
          <p:nvPr/>
        </p:nvSpPr>
        <p:spPr>
          <a:xfrm>
            <a:off x="4751757" y="3743233"/>
            <a:ext cx="343314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"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</a:pP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Deep conversion refineries go further by adding coking units, which break down residual oil into lighter streams for use in conversion and upgrading processes, maximizing fuel yield</a:t>
            </a:r>
          </a:p>
        </p:txBody>
      </p:sp>
    </p:spTree>
    <p:extLst>
      <p:ext uri="{BB962C8B-B14F-4D97-AF65-F5344CB8AC3E}">
        <p14:creationId xmlns:p14="http://schemas.microsoft.com/office/powerpoint/2010/main" val="733529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6F1E4-60AB-4C3F-88B7-4A94814F7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55" y="2365650"/>
            <a:ext cx="9003889" cy="412200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/>
              <a:t>Operational cost approach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CA44CC-9C8B-45C1-96C2-41CD2039FFD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83269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1"/>
          <p:cNvSpPr txBox="1">
            <a:spLocks noGrp="1"/>
          </p:cNvSpPr>
          <p:nvPr>
            <p:ph type="title"/>
          </p:nvPr>
        </p:nvSpPr>
        <p:spPr>
          <a:xfrm>
            <a:off x="142650" y="76200"/>
            <a:ext cx="88587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5622"/>
              <a:buNone/>
            </a:pPr>
            <a:endParaRPr sz="2170" b="1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5622"/>
              <a:buNone/>
            </a:pPr>
            <a:r>
              <a:rPr lang="en-US" sz="2170" b="1" dirty="0"/>
              <a:t>First-order cost analysis - modeling approach</a:t>
            </a:r>
            <a:endParaRPr sz="2170" b="1"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5622"/>
              <a:buNone/>
            </a:pPr>
            <a:endParaRPr sz="217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9" name="Google Shape;89;p31"/>
          <p:cNvSpPr txBox="1"/>
          <p:nvPr/>
        </p:nvSpPr>
        <p:spPr>
          <a:xfrm>
            <a:off x="-2" y="472500"/>
            <a:ext cx="88587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635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</a:pPr>
            <a:r>
              <a:rPr lang="en-US" sz="1600" b="1" dirty="0">
                <a:latin typeface="Calibri"/>
                <a:ea typeface="Calibri"/>
                <a:cs typeface="Calibri"/>
                <a:sym typeface="Calibri"/>
              </a:rPr>
              <a:t>Operational costs (OPEX)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D90250C-A106-441C-B2E9-EDE6FB91CB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6431107"/>
              </p:ext>
            </p:extLst>
          </p:nvPr>
        </p:nvGraphicFramePr>
        <p:xfrm>
          <a:off x="482474" y="3191747"/>
          <a:ext cx="8179049" cy="1302331"/>
        </p:xfrm>
        <a:graphic>
          <a:graphicData uri="http://schemas.openxmlformats.org/drawingml/2006/table">
            <a:tbl>
              <a:tblPr firstRow="1">
                <a:tableStyleId>{93296810-A885-4BE3-A3E7-6D5BEEA58F35}</a:tableStyleId>
              </a:tblPr>
              <a:tblGrid>
                <a:gridCol w="3073272">
                  <a:extLst>
                    <a:ext uri="{9D8B030D-6E8A-4147-A177-3AD203B41FA5}">
                      <a16:colId xmlns:a16="http://schemas.microsoft.com/office/drawing/2014/main" val="745937708"/>
                    </a:ext>
                  </a:extLst>
                </a:gridCol>
                <a:gridCol w="1227815">
                  <a:extLst>
                    <a:ext uri="{9D8B030D-6E8A-4147-A177-3AD203B41FA5}">
                      <a16:colId xmlns:a16="http://schemas.microsoft.com/office/drawing/2014/main" val="2946132152"/>
                    </a:ext>
                  </a:extLst>
                </a:gridCol>
                <a:gridCol w="1213607">
                  <a:extLst>
                    <a:ext uri="{9D8B030D-6E8A-4147-A177-3AD203B41FA5}">
                      <a16:colId xmlns:a16="http://schemas.microsoft.com/office/drawing/2014/main" val="718538750"/>
                    </a:ext>
                  </a:extLst>
                </a:gridCol>
                <a:gridCol w="916661">
                  <a:extLst>
                    <a:ext uri="{9D8B030D-6E8A-4147-A177-3AD203B41FA5}">
                      <a16:colId xmlns:a16="http://schemas.microsoft.com/office/drawing/2014/main" val="1353210993"/>
                    </a:ext>
                  </a:extLst>
                </a:gridCol>
                <a:gridCol w="1747694">
                  <a:extLst>
                    <a:ext uri="{9D8B030D-6E8A-4147-A177-3AD203B41FA5}">
                      <a16:colId xmlns:a16="http://schemas.microsoft.com/office/drawing/2014/main" val="859383468"/>
                    </a:ext>
                  </a:extLst>
                </a:gridCol>
              </a:tblGrid>
              <a:tr h="25074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Parameter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Baseline Value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Min - Max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Unit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Source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777858"/>
                  </a:ext>
                </a:extLst>
              </a:tr>
              <a:tr h="25074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Electricity price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0.1685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0.0882 – 0.2580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€/kWh</a:t>
                      </a:r>
                      <a:endParaRPr lang="en-US" sz="12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EUROSTAT (2024)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5581088"/>
                  </a:ext>
                </a:extLst>
              </a:tr>
              <a:tr h="25074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Natural gas price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0.0432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0.0349 – 0.0772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€/kWh</a:t>
                      </a:r>
                      <a:endParaRPr lang="en-US" sz="12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EUROSTAT (2024)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2321341"/>
                  </a:ext>
                </a:extLst>
              </a:tr>
              <a:tr h="494611">
                <a:tc>
                  <a:txBody>
                    <a:bodyPr/>
                    <a:lstStyle/>
                    <a:p>
                      <a:r>
                        <a:rPr lang="it-IT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Jet Fuel Price </a:t>
                      </a:r>
                      <a:endParaRPr lang="en-US" sz="12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734</a:t>
                      </a:r>
                      <a:endParaRPr lang="en-US" sz="12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€/ton</a:t>
                      </a:r>
                      <a:endParaRPr lang="en-US" sz="12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Jet A1 Reference Price (EASA, 2024)</a:t>
                      </a:r>
                      <a:endParaRPr lang="en-US" sz="105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7982001"/>
                  </a:ext>
                </a:extLst>
              </a:tr>
            </a:tbl>
          </a:graphicData>
        </a:graphic>
      </p:graphicFrame>
      <p:sp>
        <p:nvSpPr>
          <p:cNvPr id="7" name="Google Shape;89;p31">
            <a:extLst>
              <a:ext uri="{FF2B5EF4-FFF2-40B4-BE49-F238E27FC236}">
                <a16:creationId xmlns:a16="http://schemas.microsoft.com/office/drawing/2014/main" id="{FFCA9547-44FB-4E94-B791-65F5E877D73F}"/>
              </a:ext>
            </a:extLst>
          </p:cNvPr>
          <p:cNvSpPr txBox="1"/>
          <p:nvPr/>
        </p:nvSpPr>
        <p:spPr>
          <a:xfrm>
            <a:off x="-2" y="708759"/>
            <a:ext cx="9144002" cy="224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9210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T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 meet the fuel requirements, modifications to the straight-run and hydrotreated kerosene fractions are needed. SR kerosene needs to undergo hydrotreatment to reduce its </a:t>
            </a:r>
            <a:r>
              <a:rPr lang="en-US" sz="1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sulphur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content. </a:t>
            </a:r>
            <a:r>
              <a:rPr lang="en-US" dirty="0">
                <a:latin typeface="Calibri" panose="020F0502020204030204" pitchFamily="34" charset="0"/>
              </a:rPr>
              <a:t>T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 increase the overall hydrogen content of the final jet fuel product, more hydrogen must be added during hydrotreatment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b="1" dirty="0">
                <a:latin typeface="Calibri" panose="020F0502020204030204" pitchFamily="34" charset="0"/>
              </a:rPr>
              <a:t>(derived from PRELIM)</a:t>
            </a:r>
          </a:p>
          <a:p>
            <a:pPr marL="29210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 pitchFamily="34" charset="0"/>
              <a:buChar char="•"/>
            </a:pPr>
            <a:endParaRPr lang="en-US" sz="1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92100" indent="-285750">
              <a:buSzPts val="1700"/>
              <a:buFont typeface="Arial" panose="020B0604020202020204" pitchFamily="34" charset="0"/>
              <a:buChar char="•"/>
            </a:pPr>
            <a:r>
              <a:rPr lang="en-US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Additional processing inputs needed: natural gas, electricity, hydrogen, and steam consumption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b="1" dirty="0">
                <a:latin typeface="Calibri" panose="020F0502020204030204" pitchFamily="34" charset="0"/>
              </a:rPr>
              <a:t>(</a:t>
            </a:r>
            <a:r>
              <a:rPr lang="en-US" sz="1400" b="1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</a:rPr>
              <a:t>derived from PRELIM)</a:t>
            </a:r>
          </a:p>
          <a:p>
            <a:pPr marL="29210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9210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The results are computed as additional operational cost per ton of jet fuel produced by each refinery type</a:t>
            </a:r>
          </a:p>
          <a:p>
            <a:pPr marL="635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</a:pPr>
            <a:r>
              <a:rPr lang="en-US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29210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The additional costs are assumed to be added to the baseline jet fuel price to obtain an estimate of the jet fuel price increase range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15B6E5-10EF-48E2-91CC-E65B3189C2A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76710029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1577</Words>
  <Application>Microsoft Office PowerPoint</Application>
  <PresentationFormat>On-screen Show (16:9)</PresentationFormat>
  <Paragraphs>258</Paragraphs>
  <Slides>19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Verdana</vt:lpstr>
      <vt:lpstr>Arial</vt:lpstr>
      <vt:lpstr>Calibri</vt:lpstr>
      <vt:lpstr>Kantoorthema</vt:lpstr>
      <vt:lpstr>First-order cost analysis of increased hydrogen and decreased sulphur content in jet fuel</vt:lpstr>
      <vt:lpstr>Background and goal of the analysis</vt:lpstr>
      <vt:lpstr>First-order refinery cost analysis  Modeling approach</vt:lpstr>
      <vt:lpstr>  First-order cost estimation - modeling approach  </vt:lpstr>
      <vt:lpstr> First-order cost analysis - modeling approach </vt:lpstr>
      <vt:lpstr> First-order cost analysis - modeling approach </vt:lpstr>
      <vt:lpstr> First-order cost analysis - modeling approach </vt:lpstr>
      <vt:lpstr>Operational cost approach</vt:lpstr>
      <vt:lpstr> First-order cost analysis - modeling approach </vt:lpstr>
      <vt:lpstr>Capital cost approach</vt:lpstr>
      <vt:lpstr> First-order cost analysis - modeling approach </vt:lpstr>
      <vt:lpstr>First-order refinery cost analysis  Results</vt:lpstr>
      <vt:lpstr>  First-order refinery cost analysis - Results  </vt:lpstr>
      <vt:lpstr> First-order refinery cost analysis - Results </vt:lpstr>
      <vt:lpstr>  First-order refinery cost analysis - Results  </vt:lpstr>
      <vt:lpstr>First-order refinery cost analysis  Takeaways and limitations</vt:lpstr>
      <vt:lpstr>First-order refinery cost analysis - Conclusions</vt:lpstr>
      <vt:lpstr>Limitations of the first-order refinery cost analysis</vt:lpstr>
      <vt:lpstr>Thank you very much.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First-order cost analysis of modified jet fuel standard</dc:title>
  <dc:creator>GOOSSENS Marjan</dc:creator>
  <cp:lastModifiedBy>MARTULLI Alessandro</cp:lastModifiedBy>
  <cp:revision>305</cp:revision>
  <dcterms:modified xsi:type="dcterms:W3CDTF">2026-02-09T08:40:43Z</dcterms:modified>
</cp:coreProperties>
</file>