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6" r:id="rId3"/>
    <p:sldId id="267" r:id="rId4"/>
    <p:sldId id="268" r:id="rId5"/>
    <p:sldId id="274" r:id="rId6"/>
    <p:sldId id="269" r:id="rId7"/>
    <p:sldId id="270" r:id="rId8"/>
    <p:sldId id="271" r:id="rId9"/>
    <p:sldId id="272" r:id="rId10"/>
    <p:sldId id="273" r:id="rId11"/>
    <p:sldId id="275" r:id="rId1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5" autoAdjust="0"/>
    <p:restoredTop sz="83503" autoAdjust="0"/>
  </p:normalViewPr>
  <p:slideViewPr>
    <p:cSldViewPr snapToGrid="0">
      <p:cViewPr varScale="1">
        <p:scale>
          <a:sx n="79" d="100"/>
          <a:sy n="79" d="100"/>
        </p:scale>
        <p:origin x="61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antwerpen-my.sharepoint.com/personal/cvangenechten_ad_ua_ac_be/Documents/PhD/Congo/Mei%202024/Captures%20RESTOREID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03398057405467E-2"/>
          <c:y val="4.5512771269444981E-2"/>
          <c:w val="0.64961196397212939"/>
          <c:h val="0.8374630094315134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Sheet4!$S$4</c:f>
              <c:strCache>
                <c:ptCount val="1"/>
                <c:pt idx="0">
                  <c:v>Cricetomys spp.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Sheet4!$S$5:$S$8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A6-47F6-8198-4BBB78EE807A}"/>
            </c:ext>
          </c:extLst>
        </c:ser>
        <c:ser>
          <c:idx val="1"/>
          <c:order val="1"/>
          <c:tx>
            <c:strRef>
              <c:f>Sheet4!$T$4</c:f>
              <c:strCache>
                <c:ptCount val="1"/>
                <c:pt idx="0">
                  <c:v>Crocidura spp.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Sheet4!$T$5:$T$8</c:f>
              <c:numCache>
                <c:formatCode>General</c:formatCode>
                <c:ptCount val="4"/>
                <c:pt idx="0">
                  <c:v>24</c:v>
                </c:pt>
                <c:pt idx="1">
                  <c:v>35</c:v>
                </c:pt>
                <c:pt idx="2">
                  <c:v>45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A6-47F6-8198-4BBB78EE807A}"/>
            </c:ext>
          </c:extLst>
        </c:ser>
        <c:ser>
          <c:idx val="2"/>
          <c:order val="2"/>
          <c:tx>
            <c:strRef>
              <c:f>Sheet4!$U$4</c:f>
              <c:strCache>
                <c:ptCount val="1"/>
                <c:pt idx="0">
                  <c:v>Deomys spp.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Sheet4!$U$5:$U$8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A6-47F6-8198-4BBB78EE807A}"/>
            </c:ext>
          </c:extLst>
        </c:ser>
        <c:ser>
          <c:idx val="3"/>
          <c:order val="3"/>
          <c:tx>
            <c:strRef>
              <c:f>Sheet4!$V$4</c:f>
              <c:strCache>
                <c:ptCount val="1"/>
                <c:pt idx="0">
                  <c:v>Hybomys spp.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Sheet4!$V$5:$V$8</c:f>
              <c:numCache>
                <c:formatCode>General</c:formatCode>
                <c:ptCount val="4"/>
                <c:pt idx="0">
                  <c:v>1</c:v>
                </c:pt>
                <c:pt idx="1">
                  <c:v>7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A6-47F6-8198-4BBB78EE807A}"/>
            </c:ext>
          </c:extLst>
        </c:ser>
        <c:ser>
          <c:idx val="4"/>
          <c:order val="4"/>
          <c:tx>
            <c:strRef>
              <c:f>Sheet4!$W$4</c:f>
              <c:strCache>
                <c:ptCount val="1"/>
                <c:pt idx="0">
                  <c:v>Hylomyscus spp.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Sheet4!$W$5:$W$8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A6-47F6-8198-4BBB78EE807A}"/>
            </c:ext>
          </c:extLst>
        </c:ser>
        <c:ser>
          <c:idx val="5"/>
          <c:order val="5"/>
          <c:tx>
            <c:strRef>
              <c:f>Sheet4!$X$4</c:f>
              <c:strCache>
                <c:ptCount val="1"/>
                <c:pt idx="0">
                  <c:v>Lemniscomys spp.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Sheet4!$X$5:$X$8</c:f>
              <c:numCache>
                <c:formatCode>General</c:formatCode>
                <c:ptCount val="4"/>
                <c:pt idx="0">
                  <c:v>7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A6-47F6-8198-4BBB78EE807A}"/>
            </c:ext>
          </c:extLst>
        </c:ser>
        <c:ser>
          <c:idx val="6"/>
          <c:order val="6"/>
          <c:tx>
            <c:strRef>
              <c:f>Sheet4!$Y$4</c:f>
              <c:strCache>
                <c:ptCount val="1"/>
                <c:pt idx="0">
                  <c:v>Lophuromys spp.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Sheet4!$Y$5:$Y$8</c:f>
              <c:numCache>
                <c:formatCode>General</c:formatCode>
                <c:ptCount val="4"/>
                <c:pt idx="0">
                  <c:v>30</c:v>
                </c:pt>
                <c:pt idx="1">
                  <c:v>25</c:v>
                </c:pt>
                <c:pt idx="2">
                  <c:v>22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A6-47F6-8198-4BBB78EE807A}"/>
            </c:ext>
          </c:extLst>
        </c:ser>
        <c:ser>
          <c:idx val="7"/>
          <c:order val="7"/>
          <c:tx>
            <c:strRef>
              <c:f>Sheet4!$Z$4</c:f>
              <c:strCache>
                <c:ptCount val="1"/>
                <c:pt idx="0">
                  <c:v>Malacomys spp.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Sheet4!$Z$5:$Z$8</c:f>
              <c:numCache>
                <c:formatCode>General</c:formatCode>
                <c:ptCount val="4"/>
                <c:pt idx="0">
                  <c:v>3</c:v>
                </c:pt>
                <c:pt idx="1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BA6-47F6-8198-4BBB78EE807A}"/>
            </c:ext>
          </c:extLst>
        </c:ser>
        <c:ser>
          <c:idx val="8"/>
          <c:order val="8"/>
          <c:tx>
            <c:strRef>
              <c:f>Sheet4!$AA$4</c:f>
              <c:strCache>
                <c:ptCount val="1"/>
                <c:pt idx="0">
                  <c:v>Mastomys spp.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Sheet4!$AA$5:$AA$8</c:f>
              <c:numCache>
                <c:formatCode>General</c:formatCode>
                <c:ptCount val="4"/>
                <c:pt idx="0">
                  <c:v>18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A6-47F6-8198-4BBB78EE807A}"/>
            </c:ext>
          </c:extLst>
        </c:ser>
        <c:ser>
          <c:idx val="9"/>
          <c:order val="9"/>
          <c:tx>
            <c:strRef>
              <c:f>Sheet4!$AB$4</c:f>
              <c:strCache>
                <c:ptCount val="1"/>
                <c:pt idx="0">
                  <c:v>Nannomys spp.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Sheet4!$AB$5:$AB$8</c:f>
              <c:numCache>
                <c:formatCode>General</c:formatCode>
                <c:ptCount val="4"/>
                <c:pt idx="0">
                  <c:v>27</c:v>
                </c:pt>
                <c:pt idx="1">
                  <c:v>23</c:v>
                </c:pt>
                <c:pt idx="2">
                  <c:v>10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BA6-47F6-8198-4BBB78EE807A}"/>
            </c:ext>
          </c:extLst>
        </c:ser>
        <c:ser>
          <c:idx val="10"/>
          <c:order val="10"/>
          <c:tx>
            <c:strRef>
              <c:f>Sheet4!$AC$4</c:f>
              <c:strCache>
                <c:ptCount val="1"/>
                <c:pt idx="0">
                  <c:v>Oenomys spp.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Sheet4!$AC$5:$AC$8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BA6-47F6-8198-4BBB78EE807A}"/>
            </c:ext>
          </c:extLst>
        </c:ser>
        <c:ser>
          <c:idx val="11"/>
          <c:order val="11"/>
          <c:tx>
            <c:strRef>
              <c:f>Sheet4!$AD$4</c:f>
              <c:strCache>
                <c:ptCount val="1"/>
                <c:pt idx="0">
                  <c:v>Paracrocidura spp.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Sheet4!$AD$5:$AD$8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BA6-47F6-8198-4BBB78EE807A}"/>
            </c:ext>
          </c:extLst>
        </c:ser>
        <c:ser>
          <c:idx val="12"/>
          <c:order val="12"/>
          <c:tx>
            <c:strRef>
              <c:f>Sheet4!$AE$4</c:f>
              <c:strCache>
                <c:ptCount val="1"/>
                <c:pt idx="0">
                  <c:v>Praomys spp.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Sheet4!$AE$5:$AE$8</c:f>
              <c:numCache>
                <c:formatCode>General</c:formatCode>
                <c:ptCount val="4"/>
                <c:pt idx="0">
                  <c:v>18</c:v>
                </c:pt>
                <c:pt idx="1">
                  <c:v>37</c:v>
                </c:pt>
                <c:pt idx="2">
                  <c:v>35</c:v>
                </c:pt>
                <c:pt idx="3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BA6-47F6-8198-4BBB78EE807A}"/>
            </c:ext>
          </c:extLst>
        </c:ser>
        <c:ser>
          <c:idx val="13"/>
          <c:order val="13"/>
          <c:tx>
            <c:strRef>
              <c:f>Sheet4!$AF$4</c:f>
              <c:strCache>
                <c:ptCount val="1"/>
                <c:pt idx="0">
                  <c:v>Rattus spp.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Sheet4!$AF$5:$AF$8</c:f>
              <c:numCache>
                <c:formatCode>General</c:formatCode>
                <c:ptCount val="4"/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BA6-47F6-8198-4BBB78EE807A}"/>
            </c:ext>
          </c:extLst>
        </c:ser>
        <c:ser>
          <c:idx val="14"/>
          <c:order val="14"/>
          <c:tx>
            <c:strRef>
              <c:f>Sheet4!$AG$4</c:f>
              <c:strCache>
                <c:ptCount val="1"/>
                <c:pt idx="0">
                  <c:v>Stochomys spp.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Sheet4!$R$5:$R$8</c:f>
              <c:strCache>
                <c:ptCount val="4"/>
                <c:pt idx="0">
                  <c:v>BANG1, BANG2, BANG3, BANG4</c:v>
                </c:pt>
                <c:pt idx="1">
                  <c:v>JEU2, JEU3, JEU4, JEU5</c:v>
                </c:pt>
                <c:pt idx="2">
                  <c:v>YGP1, YGP2, YGP7</c:v>
                </c:pt>
                <c:pt idx="3">
                  <c:v>GIL3, MIX2, MIX5, MIX6</c:v>
                </c:pt>
              </c:strCache>
            </c:strRef>
          </c:cat>
          <c:val>
            <c:numRef>
              <c:f>Sheet4!$AG$5:$AG$8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BA6-47F6-8198-4BBB78EE80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49776"/>
        <c:axId val="7150256"/>
      </c:barChart>
      <c:catAx>
        <c:axId val="71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7150256"/>
        <c:crosses val="autoZero"/>
        <c:auto val="1"/>
        <c:lblAlgn val="ctr"/>
        <c:lblOffset val="100"/>
        <c:noMultiLvlLbl val="0"/>
      </c:catAx>
      <c:valAx>
        <c:axId val="715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714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534999169567084"/>
          <c:y val="4.5085229730899026E-2"/>
          <c:w val="0.24327940123623001"/>
          <c:h val="0.888980836236933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0.76136</cdr:x>
      <cdr:y>0.16054</cdr:y>
    </cdr:from>
    <cdr:to>
      <cdr:x>0.92658</cdr:x>
      <cdr:y>0.21671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AC2DAF0C-7CD5-4F8E-94E8-7D554A244F74}"/>
            </a:ext>
          </a:extLst>
        </cdr:cNvPr>
        <cdr:cNvSpPr/>
      </cdr:nvSpPr>
      <cdr:spPr>
        <a:xfrm xmlns:a="http://schemas.openxmlformats.org/drawingml/2006/main">
          <a:off x="4574958" y="647158"/>
          <a:ext cx="992777" cy="2264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nl-BE"/>
        </a:p>
      </cdr:txBody>
    </cdr:sp>
  </cdr:relSizeAnchor>
  <cdr:relSizeAnchor xmlns:cdr="http://schemas.openxmlformats.org/drawingml/2006/chartDrawing">
    <cdr:from>
      <cdr:x>0.76402</cdr:x>
      <cdr:y>0.39649</cdr:y>
    </cdr:from>
    <cdr:to>
      <cdr:x>0.94397</cdr:x>
      <cdr:y>0.46083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5443D290-AF19-4DC7-BFC4-F41A1F131489}"/>
            </a:ext>
          </a:extLst>
        </cdr:cNvPr>
        <cdr:cNvSpPr/>
      </cdr:nvSpPr>
      <cdr:spPr>
        <a:xfrm xmlns:a="http://schemas.openxmlformats.org/drawingml/2006/main">
          <a:off x="4590924" y="1598275"/>
          <a:ext cx="1081314" cy="2593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nl-BE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B4211-E1A8-423A-ABFD-7CC022F27D1B}" type="datetimeFigureOut">
              <a:rPr lang="nl-BE" smtClean="0"/>
              <a:t>15/04/2026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742A4-D84A-4211-981B-D10567BE44B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25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06911-2AB0-42B8-B37C-BFFA6AFA3F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25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742A4-D84A-4211-981B-D10567BE44B2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5636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742A4-D84A-4211-981B-D10567BE44B2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175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742A4-D84A-4211-981B-D10567BE44B2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6998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742A4-D84A-4211-981B-D10567BE44B2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3400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742A4-D84A-4211-981B-D10567BE44B2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050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742A4-D84A-4211-981B-D10567BE44B2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8798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742A4-D84A-4211-981B-D10567BE44B2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9092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742A4-D84A-4211-981B-D10567BE44B2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2287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742A4-D84A-4211-981B-D10567BE44B2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6126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742A4-D84A-4211-981B-D10567BE44B2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098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C6D09-87DF-4F75-AE7E-8B424C5F0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49040-1AB6-4B3D-8BE4-FDE1D03E8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F9A0A-C755-4556-B876-8937E9375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8A9C-AC42-400A-9774-A65D6176665E}" type="datetimeFigureOut">
              <a:rPr lang="nl-BE" smtClean="0"/>
              <a:t>15/04/2026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D41E3-6A1B-48AD-96D9-3681D7226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5CC-6139-423C-88DB-58CBDF16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9DEB-D279-438F-A101-06AEE162BF0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029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E845-BD97-4563-8283-385B374F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D6FFC4-EEFE-48CC-BF88-DD002A056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0690C-FAA7-469A-B58A-9DD3A9F05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8A9C-AC42-400A-9774-A65D6176665E}" type="datetimeFigureOut">
              <a:rPr lang="nl-BE" smtClean="0"/>
              <a:t>15/04/2026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BD7C5-0724-4002-9C1C-D96A7348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18C0F-62B9-496A-9E64-22715EA7E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9DEB-D279-438F-A101-06AEE162BF0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183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784C34-2623-4089-940F-AE9076181D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A17D6-ED17-4EBE-93E1-0945000E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FE0B3-95F4-424E-85F0-A38C7BE10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8A9C-AC42-400A-9774-A65D6176665E}" type="datetimeFigureOut">
              <a:rPr lang="nl-BE" smtClean="0"/>
              <a:t>15/04/2026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5BD8B-BE7E-4717-BFEA-C282AE14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B85A1-9CEB-420B-9F19-846D8046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9DEB-D279-438F-A101-06AEE162BF0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7148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6D5E08E-DB2D-8812-0C5D-972405F467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60000" y="0"/>
            <a:ext cx="9133200" cy="6858000"/>
          </a:xfrm>
          <a:custGeom>
            <a:avLst/>
            <a:gdLst>
              <a:gd name="connsiteX0" fmla="*/ 0 w 9133200"/>
              <a:gd name="connsiteY0" fmla="*/ 0 h 6858000"/>
              <a:gd name="connsiteX1" fmla="*/ 9133200 w 9133200"/>
              <a:gd name="connsiteY1" fmla="*/ 0 h 6858000"/>
              <a:gd name="connsiteX2" fmla="*/ 9133200 w 9133200"/>
              <a:gd name="connsiteY2" fmla="*/ 6858000 h 6858000"/>
              <a:gd name="connsiteX3" fmla="*/ 0 w 9133200"/>
              <a:gd name="connsiteY3" fmla="*/ 6858000 h 6858000"/>
              <a:gd name="connsiteX4" fmla="*/ 0 w 9133200"/>
              <a:gd name="connsiteY4" fmla="*/ 6210000 h 6858000"/>
              <a:gd name="connsiteX5" fmla="*/ 3042000 w 9133200"/>
              <a:gd name="connsiteY5" fmla="*/ 6210000 h 6858000"/>
              <a:gd name="connsiteX6" fmla="*/ 3042000 w 9133200"/>
              <a:gd name="connsiteY6" fmla="*/ 792000 h 6858000"/>
              <a:gd name="connsiteX7" fmla="*/ 0 w 9133200"/>
              <a:gd name="connsiteY7" fmla="*/ 792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3200" h="6858000">
                <a:moveTo>
                  <a:pt x="0" y="0"/>
                </a:moveTo>
                <a:lnTo>
                  <a:pt x="9133200" y="0"/>
                </a:lnTo>
                <a:lnTo>
                  <a:pt x="9133200" y="6858000"/>
                </a:lnTo>
                <a:lnTo>
                  <a:pt x="0" y="6858000"/>
                </a:lnTo>
                <a:lnTo>
                  <a:pt x="0" y="6210000"/>
                </a:lnTo>
                <a:lnTo>
                  <a:pt x="3042000" y="6210000"/>
                </a:lnTo>
                <a:lnTo>
                  <a:pt x="3042000" y="792000"/>
                </a:lnTo>
                <a:lnTo>
                  <a:pt x="0" y="79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769357-2887-AB98-2B43-5EAEBE3854EB}"/>
              </a:ext>
            </a:extLst>
          </p:cNvPr>
          <p:cNvSpPr/>
          <p:nvPr/>
        </p:nvSpPr>
        <p:spPr>
          <a:xfrm>
            <a:off x="0" y="792000"/>
            <a:ext cx="6120000" cy="541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00319-A578-334F-5791-38D304F07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916000"/>
            <a:ext cx="4968000" cy="1800000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5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86BB62-B6EF-D0CB-3F9F-723537A18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4986000"/>
            <a:ext cx="4968000" cy="936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2C865F-CA75-1080-B10B-F6ECA7C7A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000"/>
            <a:ext cx="287493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91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8D26C-2338-4626-837C-1582E8E62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48421-54CE-40FF-B29D-D86CBD31B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6DC1F-C7AE-4A91-B72B-1295E0DC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8A9C-AC42-400A-9774-A65D6176665E}" type="datetimeFigureOut">
              <a:rPr lang="nl-BE" smtClean="0"/>
              <a:t>15/04/2026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F68DB-2059-42FC-9B13-F4DC7328E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45367-7DCB-4DD5-B05C-829219DFD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9DEB-D279-438F-A101-06AEE162BF0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868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3DD7A-9A95-40B0-8329-007AE495E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77D0A-0A9A-4FC0-B5E9-BA391E8A6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BAFBF-D954-4D18-A0F4-9CBA1C2DF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8A9C-AC42-400A-9774-A65D6176665E}" type="datetimeFigureOut">
              <a:rPr lang="nl-BE" smtClean="0"/>
              <a:t>15/04/2026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DCD4-FFA0-4C34-9906-CB72D93B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9B432-E49D-4204-A684-2B4A3BAF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9DEB-D279-438F-A101-06AEE162BF0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855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F8813-1BC3-45F8-99EF-11E55213E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FEC52-DEB9-4AB5-8D0F-9C7909983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00D3E-18A2-4FFF-8BB6-6F01C418B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7CF28-D3B1-4511-A607-9E67506C3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8A9C-AC42-400A-9774-A65D6176665E}" type="datetimeFigureOut">
              <a:rPr lang="nl-BE" smtClean="0"/>
              <a:t>15/04/2026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7F178-973B-49F9-BAF3-63BB37C8E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D139D-3D37-47F5-9B61-606978F3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9DEB-D279-438F-A101-06AEE162BF0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907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D2367-2263-4C1A-8D36-AF80AED0C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3FC4D-7EAA-40F5-B8DD-D8A627356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EC57B-4B69-49D9-A118-84A164516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CB4F43-A8B7-457B-8DCF-EDB6D87D1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AA401-54F9-4E82-B900-FA7B1CE13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0631C3-BEA5-44FA-95AB-819E2553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8A9C-AC42-400A-9774-A65D6176665E}" type="datetimeFigureOut">
              <a:rPr lang="nl-BE" smtClean="0"/>
              <a:t>15/04/2026</a:t>
            </a:fld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2FA7A2-4BB5-4F73-811F-DC1A7B3D4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D72A9-8A02-457B-B392-9A5F309D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9DEB-D279-438F-A101-06AEE162BF0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656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FAE68-A706-4EC1-8007-542E96476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C2108-E93A-4B31-BF21-5C09156F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8A9C-AC42-400A-9774-A65D6176665E}" type="datetimeFigureOut">
              <a:rPr lang="nl-BE" smtClean="0"/>
              <a:t>15/04/2026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96F18-6710-45B1-8B3E-DA7411E94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CF9AB-E50F-4DA8-91DC-6C0276C3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9DEB-D279-438F-A101-06AEE162BF0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157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74A0E-E1E7-4EFF-AEA4-67CFF3B7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8A9C-AC42-400A-9774-A65D6176665E}" type="datetimeFigureOut">
              <a:rPr lang="nl-BE" smtClean="0"/>
              <a:t>15/04/2026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4C386-1E92-4BB9-9175-AE5A51B6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1A123-0E76-43C2-9856-1C72022FE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9DEB-D279-438F-A101-06AEE162BF0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927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5D6AD-2AA8-4580-8B8C-EEB44A5C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554CC-76DB-409F-B0D9-352F31E13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F90B9-473D-465B-9AF1-BB2CA41BD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C81188-2DC2-42D8-8BBD-2069EFC7B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8A9C-AC42-400A-9774-A65D6176665E}" type="datetimeFigureOut">
              <a:rPr lang="nl-BE" smtClean="0"/>
              <a:t>15/04/2026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07153-0E12-4CD5-B1FC-D4C4FC388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27E046-C872-42ED-A37B-4FD7BA4B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9DEB-D279-438F-A101-06AEE162BF0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325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F6EB-A322-4D13-A6DA-BCB6E627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8CC471-EB97-4B52-B157-7D2BD71241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9537AB-FAEC-4447-ABA6-4D6FC34BA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F104C-1956-4674-B9B3-16C5FB0A7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8A9C-AC42-400A-9774-A65D6176665E}" type="datetimeFigureOut">
              <a:rPr lang="nl-BE" smtClean="0"/>
              <a:t>15/04/2026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E6855-1E5E-4323-B0A8-EA6E74768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AFDEE-16A4-44EB-B86B-F0D8D6B7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9DEB-D279-438F-A101-06AEE162BF0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3962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107A74-B75B-4284-9D90-048382FA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47FFC-CDEA-4AFE-BA84-1FD86B475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A6E3A-36CD-458A-A6E9-7BFFB513A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48A9C-AC42-400A-9774-A65D6176665E}" type="datetimeFigureOut">
              <a:rPr lang="nl-BE" smtClean="0"/>
              <a:t>15/04/2026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F09AD-F59C-499B-9768-C87FFE8EE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F1989-7A08-486D-8A6B-A282851E6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E9DEB-D279-438F-A101-06AEE162BF0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653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7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"/><Relationship Id="rId5" Type="http://schemas.openxmlformats.org/officeDocument/2006/relationships/image" Target="../media/image26.tif"/><Relationship Id="rId4" Type="http://schemas.openxmlformats.org/officeDocument/2006/relationships/image" Target="../media/image25.t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12.jpeg"/><Relationship Id="rId4" Type="http://schemas.openxmlformats.org/officeDocument/2006/relationships/image" Target="../media/image29.pn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7FE472A-4D32-5A5C-71AC-1F5BDD51FD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r="20870"/>
          <a:stretch/>
        </p:blipFill>
        <p:spPr>
          <a:xfrm>
            <a:off x="3060000" y="0"/>
            <a:ext cx="9133200" cy="6858000"/>
          </a:xfr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916BC593-4A0E-115A-1734-ECFF4C346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595" y="4758805"/>
            <a:ext cx="4968000" cy="9360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Emilie G</a:t>
            </a:r>
            <a:r>
              <a:rPr lang="nl-BE" b="1" dirty="0" err="1"/>
              <a:t>oo</a:t>
            </a:r>
            <a:r>
              <a:rPr lang="en-US" b="1" dirty="0" err="1"/>
              <a:t>ssens</a:t>
            </a:r>
            <a:r>
              <a:rPr lang="en-US" dirty="0"/>
              <a:t>, Guy Crispin </a:t>
            </a:r>
            <a:r>
              <a:rPr lang="en-US" dirty="0" err="1"/>
              <a:t>Gembu</a:t>
            </a:r>
            <a:r>
              <a:rPr lang="en-US" dirty="0"/>
              <a:t>, Nikol </a:t>
            </a:r>
            <a:r>
              <a:rPr lang="en-US" dirty="0" err="1"/>
              <a:t>Kmentová</a:t>
            </a:r>
            <a:r>
              <a:rPr lang="en-US" dirty="0"/>
              <a:t>, Joachim Mariën, Tine </a:t>
            </a:r>
            <a:r>
              <a:rPr lang="en-US" dirty="0" err="1"/>
              <a:t>Huyse</a:t>
            </a:r>
            <a:r>
              <a:rPr lang="en-US" dirty="0"/>
              <a:t> &amp; Maarten Vanhove</a:t>
            </a:r>
          </a:p>
          <a:p>
            <a:r>
              <a:rPr lang="en-US" dirty="0" err="1"/>
              <a:t>Yangambi</a:t>
            </a:r>
            <a:r>
              <a:rPr lang="en-US" dirty="0"/>
              <a:t> and Beyond 2026, </a:t>
            </a:r>
            <a:r>
              <a:rPr lang="en-US" dirty="0" err="1"/>
              <a:t>Bruxelles</a:t>
            </a:r>
            <a:endParaRPr lang="en-US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12FD1ADD-FC11-30B5-69B3-1C2DF9B548B2}"/>
              </a:ext>
            </a:extLst>
          </p:cNvPr>
          <p:cNvSpPr/>
          <p:nvPr/>
        </p:nvSpPr>
        <p:spPr>
          <a:xfrm>
            <a:off x="323385" y="1405054"/>
            <a:ext cx="2573210" cy="11039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B81B8F-2EFA-11C9-D70E-0B8FE0671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595" y="1323122"/>
            <a:ext cx="5683405" cy="2978780"/>
          </a:xfrm>
        </p:spPr>
        <p:txBody>
          <a:bodyPr>
            <a:noAutofit/>
          </a:bodyPr>
          <a:lstStyle/>
          <a:p>
            <a:r>
              <a:rPr lang="fr-FR" sz="3600" dirty="0">
                <a:effectLst/>
                <a:latin typeface="Helvetica" pitchFamily="2" charset="0"/>
              </a:rPr>
              <a:t>Parasitologie en RDC: diversité parasitaire et écologie des maladies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31433-C261-41DF-9C1A-5F8481D2C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667" l="10000" r="90000">
                        <a14:foregroundMark x1="58657" y1="89753" x2="58750" y2="89753"/>
                        <a14:foregroundMark x1="58750" y1="90000" x2="6125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012248"/>
            <a:ext cx="6718300" cy="5038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F807C-4CA1-482D-84D2-A40A2F0CB6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0" y="931529"/>
            <a:ext cx="2067958" cy="490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BB202-20BC-A7C0-5DED-4898F3B0A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20" y="750051"/>
            <a:ext cx="1676646" cy="77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E111C-11BC-48BE-3452-53F65ABBC2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488" y="931529"/>
            <a:ext cx="1117016" cy="467323"/>
          </a:xfrm>
          <a:prstGeom prst="rect">
            <a:avLst/>
          </a:prstGeom>
        </p:spPr>
      </p:pic>
      <p:pic>
        <p:nvPicPr>
          <p:cNvPr id="10" name="Picture 2" descr="Aucune description de photo disponible.">
            <a:extLst>
              <a:ext uri="{FF2B5EF4-FFF2-40B4-BE49-F238E27FC236}">
                <a16:creationId xmlns:a16="http://schemas.microsoft.com/office/drawing/2014/main" id="{ACBAE39C-696F-9D9C-1573-0C2A0CE54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472" y="780152"/>
            <a:ext cx="831813" cy="8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927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B4461-E0F0-4EA3-A87B-EAC2245C6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49" y="1904190"/>
            <a:ext cx="10515600" cy="4351338"/>
          </a:xfrm>
        </p:spPr>
        <p:txBody>
          <a:bodyPr/>
          <a:lstStyle/>
          <a:p>
            <a:r>
              <a:rPr lang="nl-BE" dirty="0"/>
              <a:t>Parasitologie des </a:t>
            </a:r>
            <a:r>
              <a:rPr lang="nl-BE" dirty="0" err="1"/>
              <a:t>poissons</a:t>
            </a:r>
            <a:r>
              <a:rPr lang="nl-BE" dirty="0"/>
              <a:t>, </a:t>
            </a:r>
            <a:br>
              <a:rPr lang="nl-BE" dirty="0"/>
            </a:br>
            <a:r>
              <a:rPr lang="nl-BE" dirty="0" err="1"/>
              <a:t>évolution</a:t>
            </a:r>
            <a:r>
              <a:rPr lang="nl-BE" dirty="0"/>
              <a:t> des parasites et surveillance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40C668-DE26-4F34-9694-E589CAA0CE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/>
              <a:t>Beyond Yangambi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6E085-4947-43B5-8502-D2DD2D589B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67" t="10386" r="10825" b="10386"/>
          <a:stretch/>
        </p:blipFill>
        <p:spPr>
          <a:xfrm>
            <a:off x="445776" y="2921772"/>
            <a:ext cx="5190308" cy="3255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7323CC-E957-4129-AB48-912A5CC77C34}"/>
              </a:ext>
            </a:extLst>
          </p:cNvPr>
          <p:cNvSpPr txBox="1"/>
          <p:nvPr/>
        </p:nvSpPr>
        <p:spPr>
          <a:xfrm>
            <a:off x="385354" y="617696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Kmentová </a:t>
            </a:r>
            <a:r>
              <a:rPr lang="cs-CZ" i="1" dirty="0"/>
              <a:t>et al. </a:t>
            </a:r>
            <a:r>
              <a:rPr lang="nl-BE" dirty="0"/>
              <a:t>(</a:t>
            </a:r>
            <a:r>
              <a:rPr lang="cs-CZ" dirty="0"/>
              <a:t>2018</a:t>
            </a:r>
            <a:r>
              <a:rPr lang="nl-BE" dirty="0"/>
              <a:t>,</a:t>
            </a:r>
            <a:r>
              <a:rPr lang="cs-CZ" dirty="0"/>
              <a:t> </a:t>
            </a:r>
            <a:r>
              <a:rPr lang="cs-CZ" i="1" dirty="0"/>
              <a:t>Cont</a:t>
            </a:r>
            <a:r>
              <a:rPr lang="nl-BE" i="1" dirty="0" err="1"/>
              <a:t>ributions</a:t>
            </a:r>
            <a:r>
              <a:rPr lang="nl-BE" i="1" dirty="0"/>
              <a:t> </a:t>
            </a:r>
            <a:r>
              <a:rPr lang="nl-BE" i="1" dirty="0" err="1"/>
              <a:t>to</a:t>
            </a:r>
            <a:r>
              <a:rPr lang="cs-CZ" i="1" dirty="0"/>
              <a:t> Zool</a:t>
            </a:r>
            <a:r>
              <a:rPr lang="nl-BE" i="1" dirty="0" err="1"/>
              <a:t>ogy</a:t>
            </a:r>
            <a:r>
              <a:rPr lang="nl-BE" dirty="0"/>
              <a:t>)</a:t>
            </a:r>
            <a:br>
              <a:rPr lang="nl-BE" dirty="0"/>
            </a:br>
            <a:r>
              <a:rPr lang="nl-BE" dirty="0" err="1"/>
              <a:t>Vanhove</a:t>
            </a:r>
            <a:r>
              <a:rPr lang="cs-CZ" dirty="0"/>
              <a:t> </a:t>
            </a:r>
            <a:r>
              <a:rPr lang="cs-CZ" i="1" dirty="0"/>
              <a:t>et al. </a:t>
            </a:r>
            <a:r>
              <a:rPr lang="nl-BE" dirty="0"/>
              <a:t>(</a:t>
            </a:r>
            <a:r>
              <a:rPr lang="cs-CZ" dirty="0"/>
              <a:t>20</a:t>
            </a:r>
            <a:r>
              <a:rPr lang="nl-BE" dirty="0"/>
              <a:t>21,</a:t>
            </a:r>
            <a:r>
              <a:rPr lang="cs-CZ" dirty="0"/>
              <a:t> </a:t>
            </a:r>
            <a:r>
              <a:rPr lang="nl-BE" dirty="0"/>
              <a:t> </a:t>
            </a:r>
            <a:r>
              <a:rPr lang="nl-BE" i="1" dirty="0"/>
              <a:t>Animals</a:t>
            </a:r>
            <a:r>
              <a:rPr lang="nl-BE" dirty="0"/>
              <a:t>)</a:t>
            </a:r>
            <a:endParaRPr lang="en-GB" b="1" dirty="0"/>
          </a:p>
        </p:txBody>
      </p:sp>
      <p:pic>
        <p:nvPicPr>
          <p:cNvPr id="9" name="Picture 6" descr="EGI Council - BELSPO">
            <a:extLst>
              <a:ext uri="{FF2B5EF4-FFF2-40B4-BE49-F238E27FC236}">
                <a16:creationId xmlns:a16="http://schemas.microsoft.com/office/drawing/2014/main" id="{4B4CA5D4-08F4-4434-BE56-E35C5B695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69" y="5234066"/>
            <a:ext cx="971263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8851836-F1AB-4EE9-A8CA-1D73603F4696}"/>
              </a:ext>
            </a:extLst>
          </p:cNvPr>
          <p:cNvSpPr txBox="1">
            <a:spLocks/>
          </p:cNvSpPr>
          <p:nvPr/>
        </p:nvSpPr>
        <p:spPr>
          <a:xfrm>
            <a:off x="7372097" y="2616930"/>
            <a:ext cx="3290128" cy="2509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Surveillance de </a:t>
            </a:r>
            <a:r>
              <a:rPr lang="en-US" sz="2800" dirty="0" err="1"/>
              <a:t>l’état</a:t>
            </a:r>
            <a:r>
              <a:rPr lang="en-US" sz="2800" dirty="0"/>
              <a:t> des zones </a:t>
            </a:r>
            <a:r>
              <a:rPr lang="en-US" sz="2800" dirty="0" err="1"/>
              <a:t>humides</a:t>
            </a:r>
            <a:r>
              <a:rPr lang="en-US" sz="2800" dirty="0"/>
              <a:t> </a:t>
            </a:r>
            <a:r>
              <a:rPr lang="en-US" sz="2800" dirty="0" err="1"/>
              <a:t>Africaines</a:t>
            </a:r>
            <a:r>
              <a:rPr lang="en-US" sz="2800" dirty="0"/>
              <a:t> à </a:t>
            </a:r>
            <a:r>
              <a:rPr lang="en-US" sz="2800" dirty="0" err="1"/>
              <a:t>l’aide</a:t>
            </a:r>
            <a:r>
              <a:rPr lang="en-US" sz="2800" dirty="0"/>
              <a:t> des </a:t>
            </a:r>
            <a:r>
              <a:rPr lang="en-US" sz="2800" dirty="0" err="1"/>
              <a:t>macroinvertébrés</a:t>
            </a:r>
            <a:r>
              <a:rPr lang="en-US" sz="2800" dirty="0"/>
              <a:t> et des parasites,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utilisant</a:t>
            </a:r>
            <a:r>
              <a:rPr lang="en-US" sz="2800" dirty="0"/>
              <a:t> des </a:t>
            </a:r>
            <a:r>
              <a:rPr lang="en-US" sz="2800" dirty="0" err="1"/>
              <a:t>outils</a:t>
            </a:r>
            <a:r>
              <a:rPr lang="en-US" sz="2800" dirty="0"/>
              <a:t> </a:t>
            </a:r>
            <a:r>
              <a:rPr lang="en-US" sz="2800" dirty="0" err="1"/>
              <a:t>traditionnels</a:t>
            </a:r>
            <a:r>
              <a:rPr lang="en-US" sz="2800" dirty="0"/>
              <a:t> et </a:t>
            </a:r>
            <a:r>
              <a:rPr lang="en-US" sz="2800" dirty="0" err="1"/>
              <a:t>modernes</a:t>
            </a:r>
            <a:endParaRPr lang="en-CZ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11A5C3-006F-41A6-A5A7-9385E8377F09}"/>
              </a:ext>
            </a:extLst>
          </p:cNvPr>
          <p:cNvSpPr txBox="1"/>
          <p:nvPr/>
        </p:nvSpPr>
        <p:spPr>
          <a:xfrm>
            <a:off x="6384962" y="184322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FED-tWIN Afr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WetMaP</a:t>
            </a:r>
          </a:p>
        </p:txBody>
      </p:sp>
      <p:pic>
        <p:nvPicPr>
          <p:cNvPr id="13" name="Picture 2" descr="Wetland Icons - Free SVG &amp; PNG Wetland Images - Noun Project">
            <a:extLst>
              <a:ext uri="{FF2B5EF4-FFF2-40B4-BE49-F238E27FC236}">
                <a16:creationId xmlns:a16="http://schemas.microsoft.com/office/drawing/2014/main" id="{3F0343FC-C499-4AD6-85B9-430480D2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2225" y="2860809"/>
            <a:ext cx="1161173" cy="116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oyal Belgian Institute of Natural Sciences (RBINS) - EuroGOOS">
            <a:extLst>
              <a:ext uri="{FF2B5EF4-FFF2-40B4-BE49-F238E27FC236}">
                <a16:creationId xmlns:a16="http://schemas.microsoft.com/office/drawing/2014/main" id="{9FAAA09D-549F-42FC-BC42-F7EBDD473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382" y="5192700"/>
            <a:ext cx="1161681" cy="72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157650-2CB9-414C-8344-6A56339F06D7}"/>
              </a:ext>
            </a:extLst>
          </p:cNvPr>
          <p:cNvSpPr txBox="1"/>
          <p:nvPr/>
        </p:nvSpPr>
        <p:spPr>
          <a:xfrm>
            <a:off x="5986969" y="58906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Prof. Koen Martens, </a:t>
            </a:r>
            <a:r>
              <a:rPr lang="en-US" dirty="0"/>
              <a:t>Prof. Maarten </a:t>
            </a:r>
            <a:r>
              <a:rPr lang="en-US" dirty="0" err="1"/>
              <a:t>Vanhove</a:t>
            </a:r>
            <a:endParaRPr lang="en-US" sz="1800" dirty="0"/>
          </a:p>
        </p:txBody>
      </p:sp>
      <p:pic>
        <p:nvPicPr>
          <p:cNvPr id="16" name="Picture 2" descr="Wetland Icons - Free SVG &amp; PNG Wetland Images - Noun Project">
            <a:extLst>
              <a:ext uri="{FF2B5EF4-FFF2-40B4-BE49-F238E27FC236}">
                <a16:creationId xmlns:a16="http://schemas.microsoft.com/office/drawing/2014/main" id="{295FC708-E7A7-4DBC-9381-5F379EA06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924" y="2860809"/>
            <a:ext cx="1161173" cy="116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2FAAF3-A981-4D27-AE22-E5519704C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594" y="5432217"/>
            <a:ext cx="977617" cy="231715"/>
          </a:xfrm>
          <a:prstGeom prst="rect">
            <a:avLst/>
          </a:prstGeom>
        </p:spPr>
      </p:pic>
      <p:pic>
        <p:nvPicPr>
          <p:cNvPr id="7170" name="Picture 2" descr="Nikol Kmentová - Biodiversity Lab">
            <a:extLst>
              <a:ext uri="{FF2B5EF4-FFF2-40B4-BE49-F238E27FC236}">
                <a16:creationId xmlns:a16="http://schemas.microsoft.com/office/drawing/2014/main" id="{D09F01A3-9451-46DA-8C68-589028CD6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908" y="4761391"/>
            <a:ext cx="1731484" cy="173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A14FC4-D9D3-4A4B-BC1D-F0C0720E8890}"/>
              </a:ext>
            </a:extLst>
          </p:cNvPr>
          <p:cNvSpPr txBox="1"/>
          <p:nvPr/>
        </p:nvSpPr>
        <p:spPr>
          <a:xfrm>
            <a:off x="10075818" y="6469030"/>
            <a:ext cx="213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Prof. </a:t>
            </a:r>
            <a:r>
              <a:rPr lang="nl-BE" dirty="0" err="1"/>
              <a:t>Nikol</a:t>
            </a:r>
            <a:r>
              <a:rPr lang="nl-BE" dirty="0"/>
              <a:t> </a:t>
            </a:r>
            <a:r>
              <a:rPr lang="nl-BE" dirty="0" err="1"/>
              <a:t>Kmentová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68701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01F553-0AA6-482D-A24E-6ABD027F3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64" y="2015078"/>
            <a:ext cx="6873136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0B2BCCF-E679-46F4-A5B8-D41F82FE2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dirty="0"/>
              <a:t>Merci!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25241-D987-418E-BE08-F43BE227DDE3}"/>
              </a:ext>
            </a:extLst>
          </p:cNvPr>
          <p:cNvSpPr txBox="1"/>
          <p:nvPr/>
        </p:nvSpPr>
        <p:spPr>
          <a:xfrm>
            <a:off x="838200" y="2140085"/>
            <a:ext cx="3286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Prof. Guy </a:t>
            </a:r>
            <a:r>
              <a:rPr lang="nl-BE" dirty="0" err="1"/>
              <a:t>Crispin</a:t>
            </a:r>
            <a:r>
              <a:rPr lang="nl-BE" dirty="0"/>
              <a:t> </a:t>
            </a:r>
            <a:r>
              <a:rPr lang="nl-BE" dirty="0" err="1"/>
              <a:t>Gembu</a:t>
            </a:r>
            <a:br>
              <a:rPr lang="nl-BE" dirty="0"/>
            </a:br>
            <a:r>
              <a:rPr lang="nl-BE" dirty="0"/>
              <a:t>Prof. Joachim </a:t>
            </a:r>
            <a:r>
              <a:rPr lang="nl-BE" dirty="0" err="1"/>
              <a:t>Mariën</a:t>
            </a:r>
            <a:br>
              <a:rPr lang="nl-BE" dirty="0"/>
            </a:br>
            <a:r>
              <a:rPr lang="nl-BE" dirty="0"/>
              <a:t>Dr. Claude Mande</a:t>
            </a:r>
            <a:br>
              <a:rPr lang="nl-BE" dirty="0"/>
            </a:br>
            <a:r>
              <a:rPr lang="nl-BE" dirty="0"/>
              <a:t>Pascal </a:t>
            </a:r>
            <a:r>
              <a:rPr lang="nl-BE" dirty="0" err="1"/>
              <a:t>Baelo</a:t>
            </a:r>
            <a:endParaRPr lang="nl-BE" dirty="0"/>
          </a:p>
          <a:p>
            <a:r>
              <a:rPr lang="nl-BE" dirty="0"/>
              <a:t>Steve </a:t>
            </a:r>
            <a:r>
              <a:rPr lang="nl-BE" dirty="0" err="1"/>
              <a:t>Ngoy</a:t>
            </a:r>
            <a:endParaRPr lang="nl-BE" dirty="0"/>
          </a:p>
          <a:p>
            <a:r>
              <a:rPr lang="nl-BE" dirty="0"/>
              <a:t>Ali Hassan </a:t>
            </a:r>
            <a:r>
              <a:rPr lang="nl-BE" dirty="0" err="1"/>
              <a:t>Twaha</a:t>
            </a:r>
            <a:endParaRPr lang="nl-BE" dirty="0"/>
          </a:p>
          <a:p>
            <a:r>
              <a:rPr lang="nl-BE" dirty="0"/>
              <a:t>Madeleine </a:t>
            </a:r>
            <a:r>
              <a:rPr lang="nl-BE" dirty="0" err="1"/>
              <a:t>Alimasi</a:t>
            </a:r>
            <a:br>
              <a:rPr lang="nl-BE" dirty="0"/>
            </a:br>
            <a:r>
              <a:rPr lang="nl-BE" dirty="0"/>
              <a:t>Corneille </a:t>
            </a:r>
            <a:r>
              <a:rPr lang="nl-BE" dirty="0" err="1"/>
              <a:t>Kahandi</a:t>
            </a:r>
            <a:br>
              <a:rPr lang="nl-BE" dirty="0"/>
            </a:br>
            <a:r>
              <a:rPr lang="nl-BE" dirty="0"/>
              <a:t>Joël </a:t>
            </a:r>
            <a:r>
              <a:rPr lang="nl-BE" dirty="0" err="1"/>
              <a:t>Kango</a:t>
            </a:r>
            <a:br>
              <a:rPr lang="nl-BE" dirty="0"/>
            </a:br>
            <a:r>
              <a:rPr lang="nl-BE" dirty="0"/>
              <a:t>Cato </a:t>
            </a:r>
            <a:r>
              <a:rPr lang="nl-BE" dirty="0" err="1"/>
              <a:t>Vangenechten</a:t>
            </a:r>
            <a:br>
              <a:rPr lang="nl-BE" dirty="0"/>
            </a:br>
            <a:r>
              <a:rPr lang="nl-BE" dirty="0"/>
              <a:t>Tine </a:t>
            </a:r>
            <a:r>
              <a:rPr lang="nl-BE" dirty="0" err="1"/>
              <a:t>Cooreman</a:t>
            </a:r>
            <a:br>
              <a:rPr lang="nl-BE" dirty="0"/>
            </a:br>
            <a:endParaRPr lang="nl-BE" dirty="0"/>
          </a:p>
          <a:p>
            <a:endParaRPr lang="nl-B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DAE3A3-6D24-4694-BFE2-7BBDCF238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13" y="6016975"/>
            <a:ext cx="1474308" cy="34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E17DB9-C440-49B9-ACD0-71A0DFDF5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64" y="5169755"/>
            <a:ext cx="1676646" cy="77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69AB6B-4818-4B84-86A4-3DDEEB39D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5" y="5917526"/>
            <a:ext cx="1310661" cy="548338"/>
          </a:xfrm>
          <a:prstGeom prst="rect">
            <a:avLst/>
          </a:prstGeom>
        </p:spPr>
      </p:pic>
      <p:pic>
        <p:nvPicPr>
          <p:cNvPr id="12" name="Picture 2" descr="Aucune description de photo disponible.">
            <a:extLst>
              <a:ext uri="{FF2B5EF4-FFF2-40B4-BE49-F238E27FC236}">
                <a16:creationId xmlns:a16="http://schemas.microsoft.com/office/drawing/2014/main" id="{5AFECA66-F4B5-4D78-9C8E-3B2756951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38" y="5255674"/>
            <a:ext cx="1133958" cy="11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4 FWO Logo Kleur">
            <a:extLst>
              <a:ext uri="{FF2B5EF4-FFF2-40B4-BE49-F238E27FC236}">
                <a16:creationId xmlns:a16="http://schemas.microsoft.com/office/drawing/2014/main" id="{A61BF39D-CDC8-4937-96BB-34CAE217E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49" y="5411857"/>
            <a:ext cx="1050587" cy="41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96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2DE90-F600-4441-94D2-EB65D273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92" y="365125"/>
            <a:ext cx="10718015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4000" dirty="0"/>
              <a:t>Perturbation anthropique, perte de biodiversité et dynamique des parasites helminthes</a:t>
            </a:r>
            <a:endParaRPr lang="nl-BE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5883B4-E282-4077-937D-813F4E1DA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25" y="4656899"/>
            <a:ext cx="1676645" cy="16925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61272C-51E1-46C8-9180-2116CBF408C4}"/>
              </a:ext>
            </a:extLst>
          </p:cNvPr>
          <p:cNvSpPr txBox="1"/>
          <p:nvPr/>
        </p:nvSpPr>
        <p:spPr>
          <a:xfrm>
            <a:off x="9782983" y="6349411"/>
            <a:ext cx="1838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Emilie Goossens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7E007-48B2-4D4A-9B29-EEFD5713F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091" y="1822541"/>
            <a:ext cx="1474308" cy="349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C09A6-92E9-4852-8D2B-99BCCC80A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24" y="2148810"/>
            <a:ext cx="1676646" cy="77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0073D7-F70D-4626-A0D6-EEFAC3932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24" y="2825953"/>
            <a:ext cx="1740372" cy="728115"/>
          </a:xfrm>
          <a:prstGeom prst="rect">
            <a:avLst/>
          </a:prstGeom>
        </p:spPr>
      </p:pic>
      <p:pic>
        <p:nvPicPr>
          <p:cNvPr id="13" name="Tijdelijke aanduiding voor inhoud 13">
            <a:extLst>
              <a:ext uri="{FF2B5EF4-FFF2-40B4-BE49-F238E27FC236}">
                <a16:creationId xmlns:a16="http://schemas.microsoft.com/office/drawing/2014/main" id="{9E907D2C-0719-43F0-A3E0-65864A44A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993" y="4124529"/>
            <a:ext cx="6358234" cy="2594214"/>
          </a:xfrm>
          <a:prstGeom prst="rect">
            <a:avLst/>
          </a:prstGeom>
        </p:spPr>
      </p:pic>
      <p:pic>
        <p:nvPicPr>
          <p:cNvPr id="2050" name="Picture 2" descr="Aucune description de photo disponible.">
            <a:extLst>
              <a:ext uri="{FF2B5EF4-FFF2-40B4-BE49-F238E27FC236}">
                <a16:creationId xmlns:a16="http://schemas.microsoft.com/office/drawing/2014/main" id="{DB3C8C3E-E206-4B0E-9EDC-432215461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166" y="3428778"/>
            <a:ext cx="1133958" cy="11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32A2B1-8FE7-40AC-BE63-BA7D6CE857E5}"/>
              </a:ext>
            </a:extLst>
          </p:cNvPr>
          <p:cNvSpPr txBox="1"/>
          <p:nvPr/>
        </p:nvSpPr>
        <p:spPr>
          <a:xfrm>
            <a:off x="534555" y="1887974"/>
            <a:ext cx="7442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Perturbation anthropique et perte de biodiversité → maladies infectieuses émergentes et parasites zoonotiques</a:t>
            </a:r>
            <a:br>
              <a:rPr lang="nl-BE" dirty="0">
                <a:sym typeface="Wingdings" panose="05000000000000000000" pitchFamily="2" charset="2"/>
              </a:rPr>
            </a:br>
            <a:endParaRPr lang="nl-BE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parasites de la faune sauvage jouent des rôles écologiques importants</a:t>
            </a:r>
            <a:br>
              <a:rPr lang="nl-BE" dirty="0">
                <a:sym typeface="Wingdings" panose="05000000000000000000" pitchFamily="2" charset="2"/>
              </a:rPr>
            </a:br>
            <a:endParaRPr lang="nl-BE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Quelle est la relation entre la perturbation de l’habitat, la biodiversité et la diversité des parasites helminthes ainsi que les paramètres d’infestation ?</a:t>
            </a:r>
            <a:endParaRPr lang="nl-B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FE7AD1-76DC-4CD1-B8BC-1FDADE31EF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1667" l="10000" r="90000">
                        <a14:foregroundMark x1="58657" y1="89753" x2="58750" y2="89753"/>
                        <a14:foregroundMark x1="58750" y1="90000" x2="6125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925" y="4326197"/>
            <a:ext cx="1740372" cy="1305279"/>
          </a:xfrm>
          <a:prstGeom prst="rect">
            <a:avLst/>
          </a:prstGeom>
        </p:spPr>
      </p:pic>
      <p:pic>
        <p:nvPicPr>
          <p:cNvPr id="2052" name="Picture 4" descr="593 Proglottide Royalty-Free Images, Stock Photos &amp; Pictures | Shutterstock">
            <a:extLst>
              <a:ext uri="{FF2B5EF4-FFF2-40B4-BE49-F238E27FC236}">
                <a16:creationId xmlns:a16="http://schemas.microsoft.com/office/drawing/2014/main" id="{59B420D5-4C9D-411D-886A-016C998E5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 r="6554" b="12041"/>
          <a:stretch/>
        </p:blipFill>
        <p:spPr bwMode="auto">
          <a:xfrm rot="6256822">
            <a:off x="7007773" y="4991532"/>
            <a:ext cx="1763979" cy="11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asciola hepatica - liver fluke Stock Photo - Alamy">
            <a:extLst>
              <a:ext uri="{FF2B5EF4-FFF2-40B4-BE49-F238E27FC236}">
                <a16:creationId xmlns:a16="http://schemas.microsoft.com/office/drawing/2014/main" id="{230EB311-5589-4DA0-9DD9-DEB6137E3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t="5324" r="23972" b="13016"/>
          <a:stretch/>
        </p:blipFill>
        <p:spPr bwMode="auto">
          <a:xfrm rot="2400307" flipH="1">
            <a:off x="8750409" y="5462224"/>
            <a:ext cx="512213" cy="107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Question mark with solid fill">
            <a:extLst>
              <a:ext uri="{FF2B5EF4-FFF2-40B4-BE49-F238E27FC236}">
                <a16:creationId xmlns:a16="http://schemas.microsoft.com/office/drawing/2014/main" id="{2C2C1F9F-F7DC-430F-896D-038230D027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8031" y="3298403"/>
            <a:ext cx="520138" cy="5201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891941-EF54-4021-A210-C259376B135C}"/>
              </a:ext>
            </a:extLst>
          </p:cNvPr>
          <p:cNvSpPr txBox="1"/>
          <p:nvPr/>
        </p:nvSpPr>
        <p:spPr>
          <a:xfrm rot="721222">
            <a:off x="960364" y="4382185"/>
            <a:ext cx="25727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200" dirty="0" err="1"/>
              <a:t>diversité</a:t>
            </a:r>
            <a:r>
              <a:rPr lang="nl-BE" sz="1200" dirty="0"/>
              <a:t> des </a:t>
            </a:r>
            <a:r>
              <a:rPr lang="nl-BE" sz="1200" dirty="0" err="1"/>
              <a:t>helminthes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371580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D15D9-947C-4D99-8F90-8C5E83D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nl-BE" sz="4000" dirty="0"/>
              <a:t>Sites </a:t>
            </a:r>
            <a:r>
              <a:rPr lang="nl-BE" sz="4000" dirty="0" err="1"/>
              <a:t>d’échantillonnage</a:t>
            </a:r>
            <a:endParaRPr lang="nl-BE" sz="4000" dirty="0"/>
          </a:p>
        </p:txBody>
      </p:sp>
      <p:pic>
        <p:nvPicPr>
          <p:cNvPr id="4" name="Afbeelding 6">
            <a:extLst>
              <a:ext uri="{FF2B5EF4-FFF2-40B4-BE49-F238E27FC236}">
                <a16:creationId xmlns:a16="http://schemas.microsoft.com/office/drawing/2014/main" id="{BD02F274-D694-4FA7-A3D5-D76AEF133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905" y="2472432"/>
            <a:ext cx="6752164" cy="4113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B6EF66-B047-4296-B045-364D88D52861}"/>
              </a:ext>
            </a:extLst>
          </p:cNvPr>
          <p:cNvSpPr txBox="1"/>
          <p:nvPr/>
        </p:nvSpPr>
        <p:spPr>
          <a:xfrm>
            <a:off x="838199" y="1896894"/>
            <a:ext cx="579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Sites </a:t>
            </a:r>
            <a:r>
              <a:rPr lang="nl-BE" dirty="0" err="1"/>
              <a:t>Cobimfo</a:t>
            </a:r>
            <a:r>
              <a:rPr lang="nl-BE" dirty="0"/>
              <a:t> (RESTOREID) et </a:t>
            </a:r>
            <a:r>
              <a:rPr lang="nl-BE" dirty="0" err="1"/>
              <a:t>Megatransect</a:t>
            </a:r>
            <a:r>
              <a:rPr lang="nl-BE" dirty="0"/>
              <a:t> (</a:t>
            </a:r>
            <a:r>
              <a:rPr lang="nl-BE" dirty="0" err="1"/>
              <a:t>PilotMAB</a:t>
            </a:r>
            <a:r>
              <a:rPr lang="nl-BE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2C1F3E-DDF1-4849-9DEA-50A9E1A14011}"/>
              </a:ext>
            </a:extLst>
          </p:cNvPr>
          <p:cNvSpPr txBox="1"/>
          <p:nvPr/>
        </p:nvSpPr>
        <p:spPr>
          <a:xfrm>
            <a:off x="5456366" y="6185098"/>
            <a:ext cx="2262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</a:t>
            </a:r>
            <a:r>
              <a:rPr lang="nl-BE" sz="1400" dirty="0"/>
              <a:t>Wannes </a:t>
            </a:r>
            <a:r>
              <a:rPr lang="nl-BE" sz="1400" dirty="0" err="1"/>
              <a:t>Hubau</a:t>
            </a:r>
            <a:endParaRPr lang="nl-BE" sz="1400" dirty="0"/>
          </a:p>
        </p:txBody>
      </p:sp>
      <p:pic>
        <p:nvPicPr>
          <p:cNvPr id="11" name="Picture 10" descr="A map of a forest with red dots&#10;&#10;AI-generated content may be incorrect.">
            <a:extLst>
              <a:ext uri="{FF2B5EF4-FFF2-40B4-BE49-F238E27FC236}">
                <a16:creationId xmlns:a16="http://schemas.microsoft.com/office/drawing/2014/main" id="{EBF2CC0B-787F-44B5-A1F4-F744C04171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047" y="2081560"/>
            <a:ext cx="4454903" cy="45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32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6D254-78C2-4416-B17C-84E63F7146F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nl-BE" dirty="0"/>
              <a:t>Méthodologie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E99A1-B7D9-4465-A004-7C6B6E5C6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Capture</a:t>
            </a:r>
            <a:r>
              <a:rPr lang="nl-BE" dirty="0"/>
              <a:t> de </a:t>
            </a:r>
            <a:r>
              <a:rPr lang="nl-BE" dirty="0" err="1"/>
              <a:t>rongeurs</a:t>
            </a:r>
            <a:endParaRPr lang="nl-BE" dirty="0"/>
          </a:p>
          <a:p>
            <a:r>
              <a:rPr lang="fr-FR" dirty="0"/>
              <a:t>Dissection en laboratoire de terrain</a:t>
            </a:r>
          </a:p>
          <a:p>
            <a:r>
              <a:rPr lang="fr-FR" dirty="0"/>
              <a:t>Différents organes sont utilisés par les </a:t>
            </a:r>
            <a:br>
              <a:rPr lang="fr-FR" dirty="0"/>
            </a:br>
            <a:r>
              <a:rPr lang="fr-FR" dirty="0"/>
              <a:t>chercheurs RESTOREID et </a:t>
            </a:r>
            <a:r>
              <a:rPr lang="fr-FR" dirty="0" err="1"/>
              <a:t>PilotMAB</a:t>
            </a:r>
            <a:r>
              <a:rPr lang="fr-FR" dirty="0"/>
              <a:t>+ à </a:t>
            </a:r>
            <a:br>
              <a:rPr lang="fr-FR" dirty="0"/>
            </a:br>
            <a:r>
              <a:rPr lang="fr-FR" dirty="0"/>
              <a:t>des fins variées</a:t>
            </a:r>
          </a:p>
          <a:p>
            <a:pPr marL="0" indent="0">
              <a:buNone/>
            </a:pPr>
            <a:br>
              <a:rPr lang="fr-FR" dirty="0"/>
            </a:br>
            <a:endParaRPr lang="fr-FR" dirty="0"/>
          </a:p>
          <a:p>
            <a:r>
              <a:rPr lang="fr-FR" dirty="0"/>
              <a:t>Dissection d’intestins afin d’isoler les helminthes</a:t>
            </a:r>
          </a:p>
          <a:p>
            <a:r>
              <a:rPr lang="fr-FR" dirty="0"/>
              <a:t>Identification morphologique et moléculaire</a:t>
            </a:r>
            <a:endParaRPr lang="nl-BE" dirty="0"/>
          </a:p>
        </p:txBody>
      </p:sp>
      <p:pic>
        <p:nvPicPr>
          <p:cNvPr id="6" name="Afbeelding 8" descr="Afbeelding met boom, buitenshuis, Tuintafel, plant&#10;&#10;Automatisch gegenereerde beschrijving">
            <a:extLst>
              <a:ext uri="{FF2B5EF4-FFF2-40B4-BE49-F238E27FC236}">
                <a16:creationId xmlns:a16="http://schemas.microsoft.com/office/drawing/2014/main" id="{0C3BAAB6-E1DC-422C-AF00-185808D905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24" r="-2" b="-2"/>
          <a:stretch/>
        </p:blipFill>
        <p:spPr>
          <a:xfrm>
            <a:off x="9326098" y="1748557"/>
            <a:ext cx="1916736" cy="2529488"/>
          </a:xfrm>
          <a:prstGeom prst="rect">
            <a:avLst/>
          </a:prstGeom>
        </p:spPr>
      </p:pic>
      <p:pic>
        <p:nvPicPr>
          <p:cNvPr id="7" name="Afbeelding 9" descr="Afbeelding met kleding, persoon, mensen, buitenshuis&#10;&#10;Automatisch gegenereerde beschrijving">
            <a:extLst>
              <a:ext uri="{FF2B5EF4-FFF2-40B4-BE49-F238E27FC236}">
                <a16:creationId xmlns:a16="http://schemas.microsoft.com/office/drawing/2014/main" id="{BEBC8393-8F87-40E3-A752-03782C52E0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52" r="20224"/>
          <a:stretch/>
        </p:blipFill>
        <p:spPr>
          <a:xfrm>
            <a:off x="7109940" y="1748559"/>
            <a:ext cx="1916735" cy="2529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11B94-9576-4473-B19B-F04C997D64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t="18334" r="17161" b="33055"/>
          <a:stretch/>
        </p:blipFill>
        <p:spPr>
          <a:xfrm>
            <a:off x="9331144" y="4467495"/>
            <a:ext cx="1940589" cy="2310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04315D-8D4E-4595-A470-2DEC3FF9BC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590"/>
          <a:stretch/>
        </p:blipFill>
        <p:spPr>
          <a:xfrm>
            <a:off x="4847430" y="1690688"/>
            <a:ext cx="790220" cy="659123"/>
          </a:xfrm>
          <a:prstGeom prst="rect">
            <a:avLst/>
          </a:prstGeom>
        </p:spPr>
      </p:pic>
      <p:pic>
        <p:nvPicPr>
          <p:cNvPr id="10" name="Picture 2" descr="Sherman Trap (Extra Large Folding 15 inch) | NHBS Wildlife Survey &amp;  Monitoring">
            <a:extLst>
              <a:ext uri="{FF2B5EF4-FFF2-40B4-BE49-F238E27FC236}">
                <a16:creationId xmlns:a16="http://schemas.microsoft.com/office/drawing/2014/main" id="{4653D772-E0F1-4E36-BA6C-41513E11E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81" y="1825625"/>
            <a:ext cx="851565" cy="52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64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AE697-8E1C-4F02-83F1-316D63901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Jusqu’à présent, 113 rongeurs ont été examinés</a:t>
            </a:r>
          </a:p>
          <a:p>
            <a:endParaRPr lang="nl-B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CF36C4-E08F-4EC2-9C88-4DEC959E9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nl-BE" dirty="0" err="1"/>
              <a:t>Résultats</a:t>
            </a:r>
            <a:r>
              <a:rPr lang="nl-BE" dirty="0"/>
              <a:t> </a:t>
            </a:r>
            <a:r>
              <a:rPr lang="nl-BE" dirty="0" err="1"/>
              <a:t>préliminaires</a:t>
            </a:r>
            <a:endParaRPr lang="nl-BE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C0E486E-A739-4628-9526-D502826E8E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6726892"/>
              </p:ext>
            </p:extLst>
          </p:nvPr>
        </p:nvGraphicFramePr>
        <p:xfrm>
          <a:off x="937568" y="2461802"/>
          <a:ext cx="6008914" cy="4031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18" name="Picture 2" descr="Praomys - Wikipedia">
            <a:extLst>
              <a:ext uri="{FF2B5EF4-FFF2-40B4-BE49-F238E27FC236}">
                <a16:creationId xmlns:a16="http://schemas.microsoft.com/office/drawing/2014/main" id="{9F1E7C3A-995E-4BB1-A89F-A78C9658D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66" y="2650673"/>
            <a:ext cx="2123023" cy="159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553F18-681D-4420-8AED-07B3CB25B4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22" t="17265" r="23043" b="14512"/>
          <a:stretch/>
        </p:blipFill>
        <p:spPr>
          <a:xfrm>
            <a:off x="8122966" y="4373882"/>
            <a:ext cx="2123023" cy="19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60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175A2-514D-4D70-A517-94163BCFB21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nl-BE" dirty="0" err="1"/>
              <a:t>Résultats</a:t>
            </a:r>
            <a:r>
              <a:rPr lang="nl-BE" dirty="0"/>
              <a:t> </a:t>
            </a:r>
            <a:r>
              <a:rPr lang="nl-BE" dirty="0" err="1"/>
              <a:t>préliminaires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FB75A-47A7-4285-83DF-EEAEFEAF9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plupart des vers trouvés sont des nématodes</a:t>
            </a:r>
          </a:p>
          <a:p>
            <a:r>
              <a:rPr lang="fr-FR" dirty="0"/>
              <a:t>Quelques cestodes, pas de trématodes</a:t>
            </a:r>
          </a:p>
          <a:p>
            <a:r>
              <a:rPr lang="fr-FR" dirty="0"/>
              <a:t>Identification est en cours</a:t>
            </a:r>
          </a:p>
          <a:p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BF60C-3AB6-483B-943D-B75B504539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8889" r="15104" b="10278"/>
          <a:stretch/>
        </p:blipFill>
        <p:spPr>
          <a:xfrm>
            <a:off x="695518" y="3944989"/>
            <a:ext cx="2406703" cy="2370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A3A152-28D8-4543-9EE2-43231FF18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69" y="3944987"/>
            <a:ext cx="3160069" cy="23700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69435-DECD-43FC-A809-F77BD1E9B9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4"/>
          <a:stretch/>
        </p:blipFill>
        <p:spPr>
          <a:xfrm>
            <a:off x="3102222" y="3944988"/>
            <a:ext cx="2662848" cy="2370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BE84D-2034-441E-8D02-2E508FBE3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603" y="3944985"/>
            <a:ext cx="2827383" cy="2370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D6E7B-7AE9-4FA2-A38C-C4CF79813708}"/>
              </a:ext>
            </a:extLst>
          </p:cNvPr>
          <p:cNvSpPr txBox="1"/>
          <p:nvPr/>
        </p:nvSpPr>
        <p:spPr>
          <a:xfrm>
            <a:off x="2499360" y="6420810"/>
            <a:ext cx="165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err="1"/>
              <a:t>Syphacia</a:t>
            </a:r>
            <a:r>
              <a:rPr lang="nl-BE" dirty="0"/>
              <a:t> </a:t>
            </a:r>
            <a:r>
              <a:rPr lang="nl-BE" dirty="0" err="1"/>
              <a:t>sp</a:t>
            </a:r>
            <a:r>
              <a:rPr lang="nl-BE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94F34E-49F5-4CFD-AF97-8A2185033C78}"/>
              </a:ext>
            </a:extLst>
          </p:cNvPr>
          <p:cNvSpPr txBox="1"/>
          <p:nvPr/>
        </p:nvSpPr>
        <p:spPr>
          <a:xfrm>
            <a:off x="6588034" y="6404811"/>
            <a:ext cx="165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err="1"/>
              <a:t>Trichuris</a:t>
            </a:r>
            <a:r>
              <a:rPr lang="nl-BE" dirty="0"/>
              <a:t> </a:t>
            </a:r>
            <a:r>
              <a:rPr lang="nl-BE" dirty="0" err="1"/>
              <a:t>sp</a:t>
            </a:r>
            <a:r>
              <a:rPr lang="nl-BE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79455E-3FAD-44D3-90B1-922D5462623D}"/>
              </a:ext>
            </a:extLst>
          </p:cNvPr>
          <p:cNvSpPr txBox="1"/>
          <p:nvPr/>
        </p:nvSpPr>
        <p:spPr>
          <a:xfrm>
            <a:off x="9692640" y="6419705"/>
            <a:ext cx="165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Spiruridae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254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0AE55-5664-4982-A9EB-470C788DA9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nl-BE" dirty="0" err="1"/>
              <a:t>Perspectives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AC542-3D60-44D7-9D91-514A18C4C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14211" cy="4351338"/>
          </a:xfrm>
        </p:spPr>
        <p:txBody>
          <a:bodyPr/>
          <a:lstStyle/>
          <a:p>
            <a:r>
              <a:rPr lang="fr-FR" dirty="0"/>
              <a:t>Intégrer des rongeurs et sites d’habitat additionnels</a:t>
            </a:r>
          </a:p>
          <a:p>
            <a:r>
              <a:rPr lang="nl-BE" dirty="0" err="1"/>
              <a:t>Terminer</a:t>
            </a:r>
            <a:r>
              <a:rPr lang="nl-BE" dirty="0"/>
              <a:t> les analyses</a:t>
            </a:r>
          </a:p>
          <a:p>
            <a:endParaRPr lang="nl-BE" dirty="0"/>
          </a:p>
          <a:p>
            <a:r>
              <a:rPr lang="nl-BE" b="0" i="0" dirty="0" err="1">
                <a:effectLst/>
                <a:latin typeface="Google Sans"/>
              </a:rPr>
              <a:t>Développer</a:t>
            </a:r>
            <a:r>
              <a:rPr lang="fr-FR" dirty="0"/>
              <a:t> un protocole moléculaire pour détecter les helminthes dans les fèces des mêmes spécimens</a:t>
            </a:r>
            <a:br>
              <a:rPr lang="fr-FR" dirty="0"/>
            </a:br>
            <a:endParaRPr lang="fr-FR" dirty="0"/>
          </a:p>
          <a:p>
            <a:r>
              <a:rPr lang="fr-FR" dirty="0"/>
              <a:t>Intégrer les résultats des virus et des helminthes afin d’évaluer les modèles de co-infection</a:t>
            </a:r>
          </a:p>
          <a:p>
            <a:endParaRPr lang="fr-FR" dirty="0"/>
          </a:p>
        </p:txBody>
      </p:sp>
      <p:pic>
        <p:nvPicPr>
          <p:cNvPr id="4102" name="Picture 6" descr="What Does Mouse and Rat Poop Look Like?">
            <a:extLst>
              <a:ext uri="{FF2B5EF4-FFF2-40B4-BE49-F238E27FC236}">
                <a16:creationId xmlns:a16="http://schemas.microsoft.com/office/drawing/2014/main" id="{EC8FF47F-95B4-4BB2-9B10-AE98390DD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411" y="3499657"/>
            <a:ext cx="854484" cy="58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E93567-3700-4925-BA37-A1172A09A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9586" y="3375022"/>
            <a:ext cx="1294468" cy="83828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DBF61F-845D-4EA6-A337-4D4FE8AC775B}"/>
              </a:ext>
            </a:extLst>
          </p:cNvPr>
          <p:cNvCxnSpPr>
            <a:cxnSpLocks/>
            <a:stCxn id="4102" idx="3"/>
          </p:cNvCxnSpPr>
          <p:nvPr/>
        </p:nvCxnSpPr>
        <p:spPr>
          <a:xfrm flipV="1">
            <a:off x="9806895" y="3794164"/>
            <a:ext cx="547596" cy="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Virus png Images - Free Download on Freepik">
            <a:extLst>
              <a:ext uri="{FF2B5EF4-FFF2-40B4-BE49-F238E27FC236}">
                <a16:creationId xmlns:a16="http://schemas.microsoft.com/office/drawing/2014/main" id="{CF783E3D-BDDA-4DD8-8438-AB2381C5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72" y="5312388"/>
            <a:ext cx="1095293" cy="10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E5DAEE-511B-4417-ABB3-427E12A83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667" l="10000" r="90000">
                        <a14:foregroundMark x1="58657" y1="89753" x2="58750" y2="89753"/>
                        <a14:foregroundMark x1="58750" y1="90000" x2="6125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08" y="5199138"/>
            <a:ext cx="1023803" cy="767852"/>
          </a:xfrm>
          <a:prstGeom prst="rect">
            <a:avLst/>
          </a:prstGeom>
        </p:spPr>
      </p:pic>
      <p:pic>
        <p:nvPicPr>
          <p:cNvPr id="15" name="Picture 4" descr="593 Proglottide Royalty-Free Images, Stock Photos &amp; Pictures | Shutterstock">
            <a:extLst>
              <a:ext uri="{FF2B5EF4-FFF2-40B4-BE49-F238E27FC236}">
                <a16:creationId xmlns:a16="http://schemas.microsoft.com/office/drawing/2014/main" id="{7E8C3E31-937D-495E-8AF7-0B44AEB9C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 r="6554" b="12041"/>
          <a:stretch/>
        </p:blipFill>
        <p:spPr bwMode="auto">
          <a:xfrm rot="6256822">
            <a:off x="7485273" y="5590502"/>
            <a:ext cx="1037690" cy="67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asciola hepatica - liver fluke Stock Photo - Alamy">
            <a:extLst>
              <a:ext uri="{FF2B5EF4-FFF2-40B4-BE49-F238E27FC236}">
                <a16:creationId xmlns:a16="http://schemas.microsoft.com/office/drawing/2014/main" id="{E8E1F3A1-4DE3-45CC-B224-B2E71B26D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t="5324" r="23972" b="13016"/>
          <a:stretch/>
        </p:blipFill>
        <p:spPr bwMode="auto">
          <a:xfrm rot="2400307" flipH="1">
            <a:off x="8507212" y="5936305"/>
            <a:ext cx="301318" cy="63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ato Vangenechten - Evolutionary Ecology Group (EVECO) | LinkedIn">
            <a:extLst>
              <a:ext uri="{FF2B5EF4-FFF2-40B4-BE49-F238E27FC236}">
                <a16:creationId xmlns:a16="http://schemas.microsoft.com/office/drawing/2014/main" id="{05FEA398-B6D1-4F56-BB81-915C0B712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895" y="4507814"/>
            <a:ext cx="1615374" cy="161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BFECE9-4739-4E5F-8B7D-130EA0B19CE8}"/>
              </a:ext>
            </a:extLst>
          </p:cNvPr>
          <p:cNvSpPr txBox="1"/>
          <p:nvPr/>
        </p:nvSpPr>
        <p:spPr>
          <a:xfrm>
            <a:off x="9744789" y="6123188"/>
            <a:ext cx="211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Cato </a:t>
            </a:r>
            <a:r>
              <a:rPr lang="nl-BE" dirty="0" err="1"/>
              <a:t>Vangenechten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1417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36B4F-DC89-4B98-8320-24D13F0BAE5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nl-BE" dirty="0"/>
              <a:t>Beyond </a:t>
            </a:r>
            <a:r>
              <a:rPr lang="nl-BE" dirty="0" err="1"/>
              <a:t>Yangambi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5E55E-EAB5-4170-9054-A2B9E8129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030" y="1981693"/>
            <a:ext cx="6863701" cy="4815839"/>
          </a:xfrm>
        </p:spPr>
        <p:txBody>
          <a:bodyPr>
            <a:normAutofit/>
          </a:bodyPr>
          <a:lstStyle/>
          <a:p>
            <a:r>
              <a:rPr lang="fr-FR" sz="2400" b="0" i="0" dirty="0">
                <a:effectLst/>
                <a:latin typeface="Google Sans"/>
              </a:rPr>
              <a:t>Parasitologie des poissons dans le bassin du Congo supérieur (</a:t>
            </a:r>
            <a:r>
              <a:rPr lang="fr-FR" sz="2400" b="0" i="0" dirty="0" err="1">
                <a:effectLst/>
                <a:latin typeface="Google Sans"/>
              </a:rPr>
              <a:t>Ecoregions</a:t>
            </a:r>
            <a:r>
              <a:rPr lang="fr-FR" sz="2400" b="0" i="0" dirty="0">
                <a:effectLst/>
                <a:latin typeface="Google Sans"/>
              </a:rPr>
              <a:t> Bangweulu-Mweru &amp; Lualaba)</a:t>
            </a:r>
            <a:endParaRPr lang="fr-FR" sz="2400" dirty="0"/>
          </a:p>
          <a:p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Évaluation des impacts anthropiques sur l'environnement aquatique et la diversité: Approche </a:t>
            </a:r>
            <a:r>
              <a:rPr lang="fr-FR" sz="2400" dirty="0" err="1"/>
              <a:t>ichthyoparasitologique</a:t>
            </a:r>
            <a:endParaRPr lang="nl-BE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66762-A7D0-4D5E-BC49-0AF5DC98AD20}"/>
              </a:ext>
            </a:extLst>
          </p:cNvPr>
          <p:cNvSpPr txBox="1"/>
          <p:nvPr/>
        </p:nvSpPr>
        <p:spPr>
          <a:xfrm>
            <a:off x="9801728" y="6280480"/>
            <a:ext cx="231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Gyrhaiss</a:t>
            </a:r>
            <a:r>
              <a:rPr lang="nl-BE" dirty="0"/>
              <a:t> </a:t>
            </a:r>
            <a:r>
              <a:rPr lang="nl-BE" dirty="0" err="1"/>
              <a:t>Kasembele</a:t>
            </a: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2F6AD2-0E65-4246-B004-B0354093F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33" y="5831532"/>
            <a:ext cx="1894133" cy="448948"/>
          </a:xfrm>
          <a:prstGeom prst="rect">
            <a:avLst/>
          </a:prstGeom>
        </p:spPr>
      </p:pic>
      <p:pic>
        <p:nvPicPr>
          <p:cNvPr id="6146" name="Picture 2" descr="Université de Lubumbashi - RéFIA">
            <a:extLst>
              <a:ext uri="{FF2B5EF4-FFF2-40B4-BE49-F238E27FC236}">
                <a16:creationId xmlns:a16="http://schemas.microsoft.com/office/drawing/2014/main" id="{413B7953-9C72-4501-9D49-DE89C453D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909" y="5678064"/>
            <a:ext cx="2212577" cy="63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2591AE-95AA-4CE3-8948-A0B3E83A2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3" y="2017031"/>
            <a:ext cx="4401818" cy="44018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896110-74ED-4CA3-B450-92413C5A39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91" y="1974501"/>
            <a:ext cx="1655098" cy="14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904B01-5C53-49A8-AC2D-D5B4DBFFAEF8}"/>
              </a:ext>
            </a:extLst>
          </p:cNvPr>
          <p:cNvSpPr/>
          <p:nvPr/>
        </p:nvSpPr>
        <p:spPr>
          <a:xfrm>
            <a:off x="439326" y="2077616"/>
            <a:ext cx="1126036" cy="1095429"/>
          </a:xfrm>
          <a:prstGeom prst="roundRect">
            <a:avLst>
              <a:gd name="adj" fmla="val 34524"/>
            </a:avLst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82081E-82B5-45E1-BAE6-6C873C1FE8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4" y="5050282"/>
            <a:ext cx="1614573" cy="14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">
            <a:extLst>
              <a:ext uri="{FF2B5EF4-FFF2-40B4-BE49-F238E27FC236}">
                <a16:creationId xmlns:a16="http://schemas.microsoft.com/office/drawing/2014/main" id="{149C0D3A-6928-4026-AD20-64CDBCA28FF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11929" r="442" b="12282"/>
          <a:stretch/>
        </p:blipFill>
        <p:spPr bwMode="auto">
          <a:xfrm>
            <a:off x="2792481" y="5100692"/>
            <a:ext cx="1715255" cy="14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BDC403-4A49-414B-8F59-79DE78D7A9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418" y="4876307"/>
            <a:ext cx="1433922" cy="143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97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C0E59-DB1A-4960-B9FB-30D4A15F3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E5E90-0E87-4997-8B51-67D6824D3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89B7C-07C0-45EC-9409-CC11A6D62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" t="11380" r="24384" b="44785"/>
          <a:stretch/>
        </p:blipFill>
        <p:spPr>
          <a:xfrm>
            <a:off x="838200" y="2830286"/>
            <a:ext cx="8422430" cy="2853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566FC-5A66-4815-B614-505B88E46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799" y="2180769"/>
            <a:ext cx="1905000" cy="1725264"/>
          </a:xfrm>
          <a:prstGeom prst="rect">
            <a:avLst/>
          </a:prstGeom>
        </p:spPr>
      </p:pic>
      <p:pic>
        <p:nvPicPr>
          <p:cNvPr id="6" name="Picture 5" descr="Sofie Leen - PhD student at Defence and UHasselt | LinkedIn">
            <a:extLst>
              <a:ext uri="{FF2B5EF4-FFF2-40B4-BE49-F238E27FC236}">
                <a16:creationId xmlns:a16="http://schemas.microsoft.com/office/drawing/2014/main" id="{36E60370-2BBE-4CB4-A847-35C3C2982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799" y="4275365"/>
            <a:ext cx="1905000" cy="190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ED8C9-5069-4373-99B5-4709016E6B97}"/>
              </a:ext>
            </a:extLst>
          </p:cNvPr>
          <p:cNvSpPr txBox="1"/>
          <p:nvPr/>
        </p:nvSpPr>
        <p:spPr>
          <a:xfrm>
            <a:off x="9877733" y="6176963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Sofie Leen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0C150A-9889-4AD7-9897-9699B9A6C9F8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/>
              <a:t>Beyond Yangambi</a:t>
            </a:r>
            <a:endParaRPr lang="nl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654907-3C9A-44C8-AACC-D56D26C83DF1}"/>
              </a:ext>
            </a:extLst>
          </p:cNvPr>
          <p:cNvSpPr txBox="1"/>
          <p:nvPr/>
        </p:nvSpPr>
        <p:spPr>
          <a:xfrm>
            <a:off x="2192246" y="3043401"/>
            <a:ext cx="6874396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600" dirty="0"/>
              <a:t>Voies à haut risque d’épidémies de choléra à travers l’écosystème et la pêche du lac Tanganyika</a:t>
            </a:r>
            <a:endParaRPr lang="nl-BE" sz="2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44AEED-556D-4D57-ADEB-9BDC8EB64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93" y="5749996"/>
            <a:ext cx="1894133" cy="44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07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</Words>
  <Application>Microsoft Office PowerPoint</Application>
  <PresentationFormat>Widescreen</PresentationFormat>
  <Paragraphs>67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Google Sans</vt:lpstr>
      <vt:lpstr>Helvetica</vt:lpstr>
      <vt:lpstr>Wingdings</vt:lpstr>
      <vt:lpstr>Office Theme</vt:lpstr>
      <vt:lpstr>Parasitologie en RDC: diversité parasitaire et écologie des maladies</vt:lpstr>
      <vt:lpstr>Perturbation anthropique, perte de biodiversité et dynamique des parasites helminthes</vt:lpstr>
      <vt:lpstr>Sites d’échantillonnage</vt:lpstr>
      <vt:lpstr>Méthodologie</vt:lpstr>
      <vt:lpstr>Résultats préliminaires</vt:lpstr>
      <vt:lpstr>Résultats préliminaires</vt:lpstr>
      <vt:lpstr>Perspectives</vt:lpstr>
      <vt:lpstr>Beyond Yangambi</vt:lpstr>
      <vt:lpstr>PowerPoint Presentation</vt:lpstr>
      <vt:lpstr>Beyond Yangambi</vt:lpstr>
      <vt:lpstr>Merci!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Anthropogenic disturbance, biodiversity loss and the dynamics of snail-borne parasites</dc:title>
  <dc:creator>GOOSSENS Emilie</dc:creator>
  <cp:lastModifiedBy>GOOSSENS Emilie</cp:lastModifiedBy>
  <cp:revision>74</cp:revision>
  <dcterms:created xsi:type="dcterms:W3CDTF">2025-03-14T10:39:21Z</dcterms:created>
  <dcterms:modified xsi:type="dcterms:W3CDTF">2026-04-15T09:40:48Z</dcterms:modified>
</cp:coreProperties>
</file>