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
  </p:notesMasterIdLst>
  <p:sldIdLst>
    <p:sldId id="256" r:id="rId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275" autoAdjust="0"/>
  </p:normalViewPr>
  <p:slideViewPr>
    <p:cSldViewPr snapToGrid="0">
      <p:cViewPr varScale="1">
        <p:scale>
          <a:sx n="44" d="100"/>
          <a:sy n="44" d="100"/>
        </p:scale>
        <p:origin x="152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65219-279D-4C35-9CE6-30673AAF2B44}"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B745A-55EB-4418-A2BE-FD3F75DC3AC7}" type="slidenum">
              <a:rPr lang="en-US" smtClean="0"/>
              <a:t>‹#›</a:t>
            </a:fld>
            <a:endParaRPr lang="en-US"/>
          </a:p>
        </p:txBody>
      </p:sp>
    </p:spTree>
    <p:extLst>
      <p:ext uri="{BB962C8B-B14F-4D97-AF65-F5344CB8AC3E}">
        <p14:creationId xmlns:p14="http://schemas.microsoft.com/office/powerpoint/2010/main" val="3026628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that parasites can serve as a powerful magnifying lens for changes in the natural world? In the recent years, it’s become apparent that parasites can be suitable indicators of ecosystem quality. Take for instance those with a complex life cycle and multiple hosts: a parasite’s presence in a certain host (some parasites typically infect macroinvertebrates like snails or insects in an intermediary stage) often reveals that there must be hosts for the previous and next life stages to exist, or how else would we observe this life stage? Parasites as bioindicators, especially in the Global South, are still very understudied: which is something the </a:t>
            </a:r>
            <a:r>
              <a:rPr lang="en-US" dirty="0" err="1"/>
              <a:t>AfroWetMaP</a:t>
            </a:r>
            <a:r>
              <a:rPr lang="en-US" dirty="0"/>
              <a:t> project would like to address. We aim to improve knowledge on invertebrates and their associated parasites, and also improve the efficiency of the tools used to study these organisms. Please feel free to pay me a visit if this has piqued </a:t>
            </a:r>
            <a:r>
              <a:rPr lang="en-US"/>
              <a:t>your interest!</a:t>
            </a:r>
            <a:endParaRPr lang="en-US" dirty="0"/>
          </a:p>
        </p:txBody>
      </p:sp>
      <p:sp>
        <p:nvSpPr>
          <p:cNvPr id="4" name="Slide Number Placeholder 3"/>
          <p:cNvSpPr>
            <a:spLocks noGrp="1"/>
          </p:cNvSpPr>
          <p:nvPr>
            <p:ph type="sldNum" sz="quarter" idx="5"/>
          </p:nvPr>
        </p:nvSpPr>
        <p:spPr/>
        <p:txBody>
          <a:bodyPr/>
          <a:lstStyle/>
          <a:p>
            <a:fld id="{CF8B745A-55EB-4418-A2BE-FD3F75DC3AC7}" type="slidenum">
              <a:rPr lang="en-US" smtClean="0"/>
              <a:t>1</a:t>
            </a:fld>
            <a:endParaRPr lang="en-US"/>
          </a:p>
        </p:txBody>
      </p:sp>
    </p:spTree>
    <p:extLst>
      <p:ext uri="{BB962C8B-B14F-4D97-AF65-F5344CB8AC3E}">
        <p14:creationId xmlns:p14="http://schemas.microsoft.com/office/powerpoint/2010/main" val="125641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6378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9066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49869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59533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529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02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55195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29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46578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86202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12/16/2025</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327515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12/16/2025</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4245391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5F60170-91B4-45F0-B88B-9C07AEC4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6856C62-FD73-E4CD-0BF3-C598F6FCFF41}"/>
              </a:ext>
            </a:extLst>
          </p:cNvPr>
          <p:cNvSpPr>
            <a:spLocks noGrp="1"/>
          </p:cNvSpPr>
          <p:nvPr>
            <p:ph type="subTitle" idx="1"/>
          </p:nvPr>
        </p:nvSpPr>
        <p:spPr>
          <a:xfrm>
            <a:off x="6066278" y="3107398"/>
            <a:ext cx="2609113" cy="437008"/>
          </a:xfrm>
        </p:spPr>
        <p:txBody>
          <a:bodyPr anchor="b">
            <a:normAutofit lnSpcReduction="10000"/>
          </a:bodyPr>
          <a:lstStyle/>
          <a:p>
            <a:r>
              <a:rPr lang="en-US" dirty="0"/>
              <a:t>Linde “Leo” Cools</a:t>
            </a:r>
          </a:p>
        </p:txBody>
      </p:sp>
      <p:pic>
        <p:nvPicPr>
          <p:cNvPr id="14" name="Picture 13">
            <a:extLst>
              <a:ext uri="{FF2B5EF4-FFF2-40B4-BE49-F238E27FC236}">
                <a16:creationId xmlns:a16="http://schemas.microsoft.com/office/drawing/2014/main" id="{F066B516-B067-1028-8EF3-78A273CE9573}"/>
              </a:ext>
            </a:extLst>
          </p:cNvPr>
          <p:cNvPicPr>
            <a:picLocks noChangeAspect="1"/>
          </p:cNvPicPr>
          <p:nvPr/>
        </p:nvPicPr>
        <p:blipFill>
          <a:blip r:embed="rId3">
            <a:alphaModFix/>
            <a:extLst>
              <a:ext uri="{28A0092B-C50C-407E-A947-70E740481C1C}">
                <a14:useLocalDpi xmlns:a14="http://schemas.microsoft.com/office/drawing/2010/main" val="0"/>
              </a:ext>
            </a:extLst>
          </a:blip>
          <a:srcRect l="19407" r="12341" b="-1"/>
          <a:stretch>
            <a:fillRect/>
          </a:stretch>
        </p:blipFill>
        <p:spPr>
          <a:xfrm>
            <a:off x="482600" y="489856"/>
            <a:ext cx="5349331" cy="5878282"/>
          </a:xfrm>
          <a:prstGeom prst="rect">
            <a:avLst/>
          </a:prstGeom>
        </p:spPr>
      </p:pic>
      <p:cxnSp>
        <p:nvCxnSpPr>
          <p:cNvPr id="33" name="Straight Connector 32">
            <a:extLst>
              <a:ext uri="{FF2B5EF4-FFF2-40B4-BE49-F238E27FC236}">
                <a16:creationId xmlns:a16="http://schemas.microsoft.com/office/drawing/2014/main" id="{A0903A68-F2F9-497C-84E3-828803AD62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5B4113D-3F0C-4EF3-B283-1A0B699B22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6" name="Rectangle: Diagonal Corners Rounded 5">
            <a:extLst>
              <a:ext uri="{FF2B5EF4-FFF2-40B4-BE49-F238E27FC236}">
                <a16:creationId xmlns:a16="http://schemas.microsoft.com/office/drawing/2014/main" id="{5F5B9888-7D99-02F8-84FA-BE93CCE261F9}"/>
              </a:ext>
            </a:extLst>
          </p:cNvPr>
          <p:cNvSpPr>
            <a:spLocks noGrp="1" noRot="1" noMove="1" noResize="1" noEditPoints="1" noAdjustHandles="1" noChangeArrowheads="1" noChangeShapeType="1"/>
          </p:cNvSpPr>
          <p:nvPr/>
        </p:nvSpPr>
        <p:spPr>
          <a:xfrm>
            <a:off x="6014675" y="653350"/>
            <a:ext cx="5786097" cy="2450636"/>
          </a:xfrm>
          <a:prstGeom prst="round2Diag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6557F4-C680-33E1-1D6C-BE642545FC3C}"/>
              </a:ext>
            </a:extLst>
          </p:cNvPr>
          <p:cNvSpPr>
            <a:spLocks noGrp="1"/>
          </p:cNvSpPr>
          <p:nvPr>
            <p:ph type="ctrTitle"/>
          </p:nvPr>
        </p:nvSpPr>
        <p:spPr>
          <a:xfrm>
            <a:off x="6118917" y="611020"/>
            <a:ext cx="5614993" cy="3093468"/>
          </a:xfrm>
        </p:spPr>
        <p:txBody>
          <a:bodyPr anchor="t">
            <a:normAutofit/>
          </a:bodyPr>
          <a:lstStyle/>
          <a:p>
            <a:pPr>
              <a:lnSpc>
                <a:spcPct val="90000"/>
              </a:lnSpc>
            </a:pPr>
            <a:r>
              <a:rPr lang="en-US" sz="36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THE BIOINDICATION POTENTIAL OF PARASITIC FAUNA INFECTING MACROINVERTEBRATES IN AFRICAN WETLANDS</a:t>
            </a:r>
            <a:br>
              <a:rPr lang="en-US" sz="3600" dirty="0">
                <a:latin typeface="Calibri" panose="020F0502020204030204" pitchFamily="34" charset="0"/>
                <a:ea typeface="Calibri" panose="020F0502020204030204" pitchFamily="34" charset="0"/>
                <a:cs typeface="Calibri" panose="020F0502020204030204" pitchFamily="34" charset="0"/>
              </a:rPr>
            </a:br>
            <a:endParaRPr lang="en-US" sz="3600" dirty="0"/>
          </a:p>
        </p:txBody>
      </p:sp>
      <p:grpSp>
        <p:nvGrpSpPr>
          <p:cNvPr id="25" name="Group 24">
            <a:extLst>
              <a:ext uri="{FF2B5EF4-FFF2-40B4-BE49-F238E27FC236}">
                <a16:creationId xmlns:a16="http://schemas.microsoft.com/office/drawing/2014/main" id="{3CE1A9BC-CAFD-B6A7-B666-C872735A7B95}"/>
              </a:ext>
            </a:extLst>
          </p:cNvPr>
          <p:cNvGrpSpPr/>
          <p:nvPr/>
        </p:nvGrpSpPr>
        <p:grpSpPr>
          <a:xfrm>
            <a:off x="6054869" y="3530699"/>
            <a:ext cx="5349330" cy="3011228"/>
            <a:chOff x="107806" y="80905"/>
            <a:chExt cx="11947215" cy="6806378"/>
          </a:xfrm>
        </p:grpSpPr>
        <p:pic>
          <p:nvPicPr>
            <p:cNvPr id="7" name="Content Placeholder 4" descr="Close-up of a mosquito's body&#10;&#10;AI-generated content may be incorrect.">
              <a:extLst>
                <a:ext uri="{FF2B5EF4-FFF2-40B4-BE49-F238E27FC236}">
                  <a16:creationId xmlns:a16="http://schemas.microsoft.com/office/drawing/2014/main" id="{607CF4E1-FFC6-D7E0-EAB3-77B10287B83A}"/>
                </a:ext>
              </a:extLst>
            </p:cNvPr>
            <p:cNvPicPr>
              <a:picLocks/>
            </p:cNvPicPr>
            <p:nvPr/>
          </p:nvPicPr>
          <p:blipFill>
            <a:blip r:embed="rId4">
              <a:extLst>
                <a:ext uri="{28A0092B-C50C-407E-A947-70E740481C1C}">
                  <a14:useLocalDpi xmlns:a14="http://schemas.microsoft.com/office/drawing/2010/main" val="0"/>
                </a:ext>
              </a:extLst>
            </a:blip>
            <a:srcRect r="-2" b="10616"/>
            <a:stretch>
              <a:fillRect/>
            </a:stretch>
          </p:blipFill>
          <p:spPr>
            <a:xfrm>
              <a:off x="292677" y="80905"/>
              <a:ext cx="5803323" cy="3890357"/>
            </a:xfrm>
            <a:prstGeom prst="rect">
              <a:avLst/>
            </a:prstGeom>
          </p:spPr>
        </p:pic>
        <p:pic>
          <p:nvPicPr>
            <p:cNvPr id="8" name="Picture 7" descr="A close up of a bug&#10;&#10;AI-generated content may be incorrect.">
              <a:extLst>
                <a:ext uri="{FF2B5EF4-FFF2-40B4-BE49-F238E27FC236}">
                  <a16:creationId xmlns:a16="http://schemas.microsoft.com/office/drawing/2014/main" id="{2F630816-7FB5-7603-0679-950504EFD729}"/>
                </a:ext>
              </a:extLst>
            </p:cNvPr>
            <p:cNvPicPr/>
            <p:nvPr/>
          </p:nvPicPr>
          <p:blipFill>
            <a:blip r:embed="rId5">
              <a:extLst>
                <a:ext uri="{BEBA8EAE-BF5A-486C-A8C5-ECC9F3942E4B}">
                  <a14:imgProps xmlns:a14="http://schemas.microsoft.com/office/drawing/2010/main">
                    <a14:imgLayer r:embed="rId6">
                      <a14:imgEffect>
                        <a14:backgroundRemoval t="8889" b="98951" l="5833" r="90000">
                          <a14:foregroundMark x1="14028" y1="81173" x2="9352" y2="94198"/>
                          <a14:foregroundMark x1="9352" y1="94198" x2="13056" y2="80432"/>
                          <a14:foregroundMark x1="13426" y1="80679" x2="8056" y2="95185"/>
                          <a14:foregroundMark x1="8056" y1="95185" x2="14398" y2="88951"/>
                          <a14:foregroundMark x1="9907" y1="87901" x2="5833" y2="98951"/>
                          <a14:foregroundMark x1="5833" y1="98951" x2="14630" y2="94506"/>
                          <a14:foregroundMark x1="14630" y1="94506" x2="13056" y2="90679"/>
                        </a14:backgroundRemoval>
                      </a14:imgEffect>
                    </a14:imgLayer>
                  </a14:imgProps>
                </a:ext>
                <a:ext uri="{28A0092B-C50C-407E-A947-70E740481C1C}">
                  <a14:useLocalDpi xmlns:a14="http://schemas.microsoft.com/office/drawing/2010/main" val="0"/>
                </a:ext>
              </a:extLst>
            </a:blip>
            <a:srcRect r="-2" b="10616"/>
            <a:stretch>
              <a:fillRect/>
            </a:stretch>
          </p:blipFill>
          <p:spPr>
            <a:xfrm>
              <a:off x="6251698" y="2583885"/>
              <a:ext cx="5803323" cy="3890357"/>
            </a:xfrm>
            <a:prstGeom prst="rect">
              <a:avLst/>
            </a:prstGeom>
          </p:spPr>
        </p:pic>
        <p:sp>
          <p:nvSpPr>
            <p:cNvPr id="10" name="Oval 9">
              <a:extLst>
                <a:ext uri="{FF2B5EF4-FFF2-40B4-BE49-F238E27FC236}">
                  <a16:creationId xmlns:a16="http://schemas.microsoft.com/office/drawing/2014/main" id="{71BFE214-4C0A-2245-A1E0-9A1A17067D92}"/>
                </a:ext>
              </a:extLst>
            </p:cNvPr>
            <p:cNvSpPr/>
            <p:nvPr/>
          </p:nvSpPr>
          <p:spPr>
            <a:xfrm>
              <a:off x="1001684" y="293914"/>
              <a:ext cx="3407030" cy="33310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D26129F-5212-77E7-362B-7519A51456A0}"/>
                </a:ext>
              </a:extLst>
            </p:cNvPr>
            <p:cNvCxnSpPr>
              <a:cxnSpLocks/>
            </p:cNvCxnSpPr>
            <p:nvPr/>
          </p:nvCxnSpPr>
          <p:spPr>
            <a:xfrm>
              <a:off x="3947008" y="834777"/>
              <a:ext cx="4047691" cy="318953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35B7DF0B-DA8F-5994-BDA4-C002D8DF863D}"/>
                </a:ext>
              </a:extLst>
            </p:cNvPr>
            <p:cNvCxnSpPr>
              <a:cxnSpLocks/>
              <a:endCxn id="18" idx="4"/>
            </p:cNvCxnSpPr>
            <p:nvPr/>
          </p:nvCxnSpPr>
          <p:spPr>
            <a:xfrm>
              <a:off x="2154134" y="3547324"/>
              <a:ext cx="5632253" cy="123768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Oval 17">
              <a:extLst>
                <a:ext uri="{FF2B5EF4-FFF2-40B4-BE49-F238E27FC236}">
                  <a16:creationId xmlns:a16="http://schemas.microsoft.com/office/drawing/2014/main" id="{E5EAD773-D5C2-077E-7B28-447CEF2FE482}"/>
                </a:ext>
              </a:extLst>
            </p:cNvPr>
            <p:cNvSpPr/>
            <p:nvPr/>
          </p:nvSpPr>
          <p:spPr>
            <a:xfrm>
              <a:off x="7416273" y="3916833"/>
              <a:ext cx="740228" cy="8681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bug&#10;&#10;AI-generated content may be incorrect.">
              <a:extLst>
                <a:ext uri="{FF2B5EF4-FFF2-40B4-BE49-F238E27FC236}">
                  <a16:creationId xmlns:a16="http://schemas.microsoft.com/office/drawing/2014/main" id="{3C037154-8EED-9D9F-9337-0A2BA7A798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9769">
                          <a14:foregroundMark x1="86296" y1="60309" x2="92315" y2="55802"/>
                          <a14:foregroundMark x1="92315" y1="55802" x2="92407" y2="47531"/>
                          <a14:foregroundMark x1="92407" y1="47531" x2="90972" y2="46667"/>
                          <a14:foregroundMark x1="89861" y1="64753" x2="97917" y2="62593"/>
                          <a14:foregroundMark x1="97917" y1="62593" x2="99769" y2="60309"/>
                          <a14:foregroundMark x1="70694" y1="47593" x2="77546" y2="54074"/>
                          <a14:foregroundMark x1="77546" y1="54074" x2="71944" y2="50926"/>
                          <a14:foregroundMark x1="71944" y1="50926" x2="71296" y2="49691"/>
                          <a14:foregroundMark x1="25231" y1="62531" x2="26806" y2="65370"/>
                          <a14:foregroundMark x1="39167" y1="57284" x2="40694" y2="58395"/>
                          <a14:foregroundMark x1="39769" y1="58580" x2="39537" y2="60185"/>
                        </a14:backgroundRemoval>
                      </a14:imgEffect>
                    </a14:imgLayer>
                  </a14:imgProps>
                </a:ext>
                <a:ext uri="{28A0092B-C50C-407E-A947-70E740481C1C}">
                  <a14:useLocalDpi xmlns:a14="http://schemas.microsoft.com/office/drawing/2010/main" val="0"/>
                </a:ext>
              </a:extLst>
            </a:blip>
            <a:stretch>
              <a:fillRect/>
            </a:stretch>
          </p:blipFill>
          <p:spPr>
            <a:xfrm>
              <a:off x="107806" y="2994293"/>
              <a:ext cx="5151609" cy="3863707"/>
            </a:xfrm>
            <a:prstGeom prst="rect">
              <a:avLst/>
            </a:prstGeom>
          </p:spPr>
        </p:pic>
        <p:pic>
          <p:nvPicPr>
            <p:cNvPr id="21" name="Picture 20" descr="A close-up of a sea creature&#10;&#10;AI-generated content may be incorrect.">
              <a:extLst>
                <a:ext uri="{FF2B5EF4-FFF2-40B4-BE49-F238E27FC236}">
                  <a16:creationId xmlns:a16="http://schemas.microsoft.com/office/drawing/2014/main" id="{28FD952D-BA94-52B1-D9AF-DA252BDF2E0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86" b="94753" l="10000" r="90000">
                          <a14:foregroundMark x1="12963" y1="20000" x2="15278" y2="10062"/>
                          <a14:foregroundMark x1="15278" y1="10062" x2="21157" y2="8148"/>
                          <a14:foregroundMark x1="21157" y1="8148" x2="31852" y2="10926"/>
                          <a14:foregroundMark x1="31852" y1="10926" x2="22315" y2="14877"/>
                          <a14:foregroundMark x1="22315" y1="14877" x2="17269" y2="14444"/>
                          <a14:foregroundMark x1="56296" y1="88272" x2="67778" y2="96173"/>
                          <a14:foregroundMark x1="67778" y1="96173" x2="75648" y2="94753"/>
                          <a14:foregroundMark x1="75648" y1="94753" x2="71574" y2="87160"/>
                          <a14:foregroundMark x1="71574" y1="87160" x2="58889" y2="85802"/>
                          <a14:foregroundMark x1="58889" y1="85802" x2="57269" y2="87963"/>
                          <a14:backgroundMark x1="13102" y1="4753" x2="12361" y2="4630"/>
                          <a14:backgroundMark x1="11806" y1="1111" x2="14954" y2="8210"/>
                          <a14:backgroundMark x1="14954" y1="8210" x2="6806" y2="4630"/>
                        </a14:backgroundRemoval>
                      </a14:imgEffect>
                    </a14:imgLayer>
                  </a14:imgProps>
                </a:ext>
                <a:ext uri="{28A0092B-C50C-407E-A947-70E740481C1C}">
                  <a14:useLocalDpi xmlns:a14="http://schemas.microsoft.com/office/drawing/2010/main" val="0"/>
                </a:ext>
              </a:extLst>
            </a:blip>
            <a:stretch>
              <a:fillRect/>
            </a:stretch>
          </p:blipFill>
          <p:spPr>
            <a:xfrm>
              <a:off x="5846373" y="223864"/>
              <a:ext cx="4180114" cy="3135086"/>
            </a:xfrm>
            <a:prstGeom prst="rect">
              <a:avLst/>
            </a:prstGeom>
          </p:spPr>
        </p:pic>
        <p:pic>
          <p:nvPicPr>
            <p:cNvPr id="23" name="Picture 22" descr="A bug with legs on a white background&#10;&#10;AI-generated content may be incorrect.">
              <a:extLst>
                <a:ext uri="{FF2B5EF4-FFF2-40B4-BE49-F238E27FC236}">
                  <a16:creationId xmlns:a16="http://schemas.microsoft.com/office/drawing/2014/main" id="{E9889A16-1442-03BE-085F-147EC252B6E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285023">
              <a:off x="3590411" y="4093324"/>
              <a:ext cx="3725279" cy="2793959"/>
            </a:xfrm>
            <a:prstGeom prst="rect">
              <a:avLst/>
            </a:prstGeom>
          </p:spPr>
        </p:pic>
      </p:grpSp>
    </p:spTree>
    <p:extLst>
      <p:ext uri="{BB962C8B-B14F-4D97-AF65-F5344CB8AC3E}">
        <p14:creationId xmlns:p14="http://schemas.microsoft.com/office/powerpoint/2010/main" val="2581015583"/>
      </p:ext>
    </p:extLst>
  </p:cSld>
  <p:clrMapOvr>
    <a:masterClrMapping/>
  </p:clrMapOvr>
</p:sld>
</file>

<file path=ppt/theme/theme1.xml><?xml version="1.0" encoding="utf-8"?>
<a:theme xmlns:a="http://schemas.openxmlformats.org/drawingml/2006/main" name="LevelVTI">
  <a:themeElements>
    <a:clrScheme name="Custom 88">
      <a:dk1>
        <a:sysClr val="windowText" lastClr="000000"/>
      </a:dk1>
      <a:lt1>
        <a:sysClr val="window" lastClr="FFFFFF"/>
      </a:lt1>
      <a:dk2>
        <a:srgbClr val="182230"/>
      </a:dk2>
      <a:lt2>
        <a:srgbClr val="F2F2F2"/>
      </a:lt2>
      <a:accent1>
        <a:srgbClr val="00BAC8"/>
      </a:accent1>
      <a:accent2>
        <a:srgbClr val="794DFF"/>
      </a:accent2>
      <a:accent3>
        <a:srgbClr val="00D17D"/>
      </a:accent3>
      <a:accent4>
        <a:srgbClr val="E69500"/>
      </a:accent4>
      <a:accent5>
        <a:srgbClr val="FE5D21"/>
      </a:accent5>
      <a:accent6>
        <a:srgbClr val="939393"/>
      </a:accent6>
      <a:hlink>
        <a:srgbClr val="3E8FF1"/>
      </a:hlink>
      <a:folHlink>
        <a:srgbClr val="939393"/>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TotalTime>
  <Words>184</Words>
  <Application>Microsoft Office PowerPoint</Application>
  <PresentationFormat>Widescreen</PresentationFormat>
  <Paragraphs>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Arial</vt:lpstr>
      <vt:lpstr>Calibri</vt:lpstr>
      <vt:lpstr>Seaford</vt:lpstr>
      <vt:lpstr>LevelVTI</vt:lpstr>
      <vt:lpstr>THE BIOINDICATION POTENTIAL OF PARASITIC FAUNA INFECTING MACROINVERTEBRATES IN AFRICAN WETLANDS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COOLS Linde</dc:creator>
  <cp:lastModifiedBy>COOLS Linde</cp:lastModifiedBy>
  <cp:revision>3</cp:revision>
  <dcterms:created xsi:type="dcterms:W3CDTF">2025-12-12T18:22:32Z</dcterms:created>
  <dcterms:modified xsi:type="dcterms:W3CDTF">2025-12-16T07:49:23Z</dcterms:modified>
</cp:coreProperties>
</file>