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640" r:id="rId4"/>
    <p:sldId id="641" r:id="rId5"/>
    <p:sldId id="647" r:id="rId6"/>
    <p:sldId id="645" r:id="rId7"/>
    <p:sldId id="646" r:id="rId8"/>
    <p:sldId id="664" r:id="rId9"/>
    <p:sldId id="644" r:id="rId10"/>
    <p:sldId id="648" r:id="rId11"/>
    <p:sldId id="665" r:id="rId12"/>
    <p:sldId id="650" r:id="rId13"/>
    <p:sldId id="651" r:id="rId14"/>
    <p:sldId id="667" r:id="rId15"/>
    <p:sldId id="666" r:id="rId16"/>
    <p:sldId id="522" r:id="rId17"/>
    <p:sldId id="653" r:id="rId18"/>
    <p:sldId id="521" r:id="rId19"/>
    <p:sldId id="668" r:id="rId20"/>
    <p:sldId id="29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A4"/>
    <a:srgbClr val="FF8C00"/>
    <a:srgbClr val="F89645"/>
    <a:srgbClr val="408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608" autoAdjust="0"/>
  </p:normalViewPr>
  <p:slideViewPr>
    <p:cSldViewPr snapToGrid="0" snapToObjects="1">
      <p:cViewPr varScale="1">
        <p:scale>
          <a:sx n="104" d="100"/>
          <a:sy n="104" d="100"/>
        </p:scale>
        <p:origin x="144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4895-D2A5-2A45-8909-02F8DEAA4DE7}" type="datetimeFigureOut">
              <a:t>29/04/2026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ED871-72F4-1E45-8CD2-56513724D1D2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73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84C14D5-82DD-E09A-D33E-02FC8A07A21C}"/>
              </a:ext>
            </a:extLst>
          </p:cNvPr>
          <p:cNvSpPr/>
          <p:nvPr userDrawn="1"/>
        </p:nvSpPr>
        <p:spPr>
          <a:xfrm>
            <a:off x="810490" y="6438420"/>
            <a:ext cx="11381510" cy="235375"/>
          </a:xfrm>
          <a:prstGeom prst="rect">
            <a:avLst/>
          </a:prstGeom>
          <a:solidFill>
            <a:srgbClr val="00A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728210" y="1835603"/>
            <a:ext cx="8784236" cy="203631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728210" y="5179211"/>
            <a:ext cx="8784236" cy="442100"/>
          </a:xfrm>
        </p:spPr>
        <p:txBody>
          <a:bodyPr anchor="b"/>
          <a:lstStyle>
            <a:lvl1pPr marL="0" indent="0" algn="r">
              <a:buNone/>
              <a:defRPr sz="2400" cap="sm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NAME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B28E9E6-93D5-4C81-DABD-621D940454F2}"/>
              </a:ext>
            </a:extLst>
          </p:cNvPr>
          <p:cNvSpPr/>
          <p:nvPr userDrawn="1"/>
        </p:nvSpPr>
        <p:spPr>
          <a:xfrm>
            <a:off x="0" y="1053367"/>
            <a:ext cx="11491731" cy="300460"/>
          </a:xfrm>
          <a:prstGeom prst="rect">
            <a:avLst/>
          </a:prstGeom>
          <a:solidFill>
            <a:srgbClr val="00A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439027" y="1037071"/>
            <a:ext cx="905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PRECISION PHYSIOTHERAPY IN CARDIORESPIRATORY DISEASES: </a:t>
            </a:r>
            <a:r>
              <a:rPr lang="it-IT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INTO THE</a:t>
            </a:r>
            <a:r>
              <a:rPr lang="it-IT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FUTURE</a:t>
            </a:r>
            <a:endParaRPr lang="it-IT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4441515" y="6386830"/>
            <a:ext cx="4119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/>
                <a:latin typeface="AvenirLTStd" charset="0"/>
              </a:rPr>
              <a:t>ASSAGO, MILAN · ITALY· 8-10 MAY 2026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1" name="Connettore 1 20"/>
          <p:cNvCxnSpPr/>
          <p:nvPr userDrawn="1"/>
        </p:nvCxnSpPr>
        <p:spPr>
          <a:xfrm flipH="1">
            <a:off x="4452079" y="5591331"/>
            <a:ext cx="7060368" cy="0"/>
          </a:xfrm>
          <a:prstGeom prst="line">
            <a:avLst/>
          </a:prstGeom>
          <a:ln>
            <a:solidFill>
              <a:srgbClr val="408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testo 35"/>
          <p:cNvSpPr>
            <a:spLocks noGrp="1"/>
          </p:cNvSpPr>
          <p:nvPr>
            <p:ph type="body" sz="quarter" idx="13" hasCustomPrompt="1"/>
          </p:nvPr>
        </p:nvSpPr>
        <p:spPr>
          <a:xfrm>
            <a:off x="2728913" y="5621338"/>
            <a:ext cx="8783637" cy="652220"/>
          </a:xfrm>
        </p:spPr>
        <p:txBody>
          <a:bodyPr/>
          <a:lstStyle>
            <a:lvl1pPr marL="0" indent="0" algn="r">
              <a:buNone/>
              <a:defRPr sz="1800" b="0" i="1"/>
            </a:lvl1pPr>
          </a:lstStyle>
          <a:p>
            <a:pPr lvl="0"/>
            <a:r>
              <a:rPr lang="it-IT" dirty="0" err="1"/>
              <a:t>Affiliations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810E394-2524-D454-4063-CF1FC053FEB7}"/>
              </a:ext>
            </a:extLst>
          </p:cNvPr>
          <p:cNvSpPr txBox="1"/>
          <p:nvPr userDrawn="1"/>
        </p:nvSpPr>
        <p:spPr>
          <a:xfrm>
            <a:off x="2963904" y="-41147"/>
            <a:ext cx="8701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600" b="1" spc="300" baseline="0" dirty="0">
                <a:latin typeface="+mj-lt"/>
              </a:rPr>
              <a:t>6</a:t>
            </a:r>
            <a:r>
              <a:rPr lang="en-GB" sz="3600" spc="300" baseline="30000" dirty="0">
                <a:latin typeface="+mj-lt"/>
              </a:rPr>
              <a:t>TH </a:t>
            </a:r>
            <a:r>
              <a:rPr lang="en-GB" sz="3600" spc="300" dirty="0">
                <a:latin typeface="+mj-lt"/>
              </a:rPr>
              <a:t> INTERNATIONAL </a:t>
            </a:r>
            <a:r>
              <a:rPr lang="en-GB" sz="3600" b="1" spc="300" dirty="0">
                <a:solidFill>
                  <a:srgbClr val="00ABA4"/>
                </a:solidFill>
                <a:latin typeface="+mj-lt"/>
              </a:rPr>
              <a:t>CONGRESS ON</a:t>
            </a:r>
          </a:p>
          <a:p>
            <a:pPr algn="just"/>
            <a:r>
              <a:rPr lang="en-GB" sz="3600" b="1" spc="300" dirty="0">
                <a:solidFill>
                  <a:srgbClr val="00ABA4"/>
                </a:solidFill>
                <a:latin typeface="+mj-lt"/>
              </a:rPr>
              <a:t>CARDIORESPIRATORY </a:t>
            </a:r>
            <a:r>
              <a:rPr lang="en-GB" sz="3600" spc="300" dirty="0">
                <a:latin typeface="+mj-lt"/>
              </a:rPr>
              <a:t>PHYSIOTHERAPY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9EEFD13C-3325-4564-A599-B7873CDD23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473" y="6411521"/>
            <a:ext cx="227449" cy="30541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6FD597-9B22-1812-1E87-0D33AAC3B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997" y="75287"/>
            <a:ext cx="2419671" cy="15122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304"/>
            <a:ext cx="2210108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Title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/>
              <a:t>Text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6</a:t>
            </a:r>
            <a:r>
              <a:rPr lang="en" baseline="30000" dirty="0"/>
              <a:t>TH</a:t>
            </a:r>
            <a:r>
              <a:rPr lang="en" dirty="0"/>
              <a:t> INTERNATIONAL CONGRESS ON RESPIRATORY PHYSIOTHERAPY</a:t>
            </a:r>
          </a:p>
        </p:txBody>
      </p:sp>
    </p:spTree>
    <p:extLst>
      <p:ext uri="{BB962C8B-B14F-4D97-AF65-F5344CB8AC3E}">
        <p14:creationId xmlns:p14="http://schemas.microsoft.com/office/powerpoint/2010/main" val="138920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Text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14463" y="6443353"/>
            <a:ext cx="500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1100" b="1">
                <a:effectLst/>
              </a:defRPr>
            </a:lvl1pPr>
          </a:lstStyle>
          <a:p>
            <a:r>
              <a:rPr lang="en" dirty="0"/>
              <a:t>6</a:t>
            </a:r>
            <a:r>
              <a:rPr lang="en" baseline="30000" dirty="0"/>
              <a:t>TH</a:t>
            </a:r>
            <a:r>
              <a:rPr lang="en" dirty="0"/>
              <a:t> INTERNATIONAL CONGRESS ON RESPIRATORY PHYSIOTHERAPY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88D8E5-3F56-8272-3752-222DDE594E31}"/>
              </a:ext>
            </a:extLst>
          </p:cNvPr>
          <p:cNvSpPr/>
          <p:nvPr userDrawn="1"/>
        </p:nvSpPr>
        <p:spPr>
          <a:xfrm>
            <a:off x="1093939" y="6360789"/>
            <a:ext cx="11114907" cy="112153"/>
          </a:xfrm>
          <a:prstGeom prst="rect">
            <a:avLst/>
          </a:prstGeom>
          <a:solidFill>
            <a:srgbClr val="00A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663E50-9F6E-ABB7-E64A-0A186E280A1F}"/>
              </a:ext>
            </a:extLst>
          </p:cNvPr>
          <p:cNvSpPr txBox="1"/>
          <p:nvPr userDrawn="1"/>
        </p:nvSpPr>
        <p:spPr>
          <a:xfrm rot="19978045">
            <a:off x="767567" y="648063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ABA4"/>
                </a:solidFill>
              </a:rPr>
              <a:t>2026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83646E-9F99-F944-BFE5-C873965BFA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660" y="6041359"/>
            <a:ext cx="1063383" cy="6646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28FD717-60E7-8D99-8116-09B0C66703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2131" y="6488340"/>
            <a:ext cx="263578" cy="3539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79"/>
            <a:ext cx="886888" cy="20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37901-0C9E-D3EF-91CF-C7DFF1B72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importance of measured or estimated anaerobic threshold in training programs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F97BE8-EF63-FAF9-554A-FFC26871C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Dominique Hansen, PhD, FESC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D9AB30-B982-3FD3-040D-4EECE94A7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Hasselt University, Hasselt, Belgium</a:t>
            </a:r>
          </a:p>
        </p:txBody>
      </p:sp>
    </p:spTree>
    <p:extLst>
      <p:ext uri="{BB962C8B-B14F-4D97-AF65-F5344CB8AC3E}">
        <p14:creationId xmlns:p14="http://schemas.microsoft.com/office/powerpoint/2010/main" val="76334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E58A-0A70-43D9-B608-27DDF8239D89}"/>
              </a:ext>
            </a:extLst>
          </p:cNvPr>
          <p:cNvSpPr txBox="1"/>
          <p:nvPr/>
        </p:nvSpPr>
        <p:spPr>
          <a:xfrm>
            <a:off x="1524000" y="857252"/>
            <a:ext cx="9144000" cy="25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						                    CASE 2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nl-B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BE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        CPET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7CC45BE-3B91-45E1-95FE-5B77537A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672" y="1521495"/>
            <a:ext cx="2339184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characteristics</a:t>
            </a:r>
            <a:endParaRPr lang="nl-BE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Female, 30 years, 164 cm, 88 kg</a:t>
            </a:r>
          </a:p>
          <a:p>
            <a:pPr algn="ctr" defTabSz="685800"/>
            <a:endParaRPr lang="en-GB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major diseases/events to be reported</a:t>
            </a:r>
          </a:p>
          <a:p>
            <a:pPr algn="ctr" defTabSz="685800"/>
            <a:endParaRPr lang="en-GB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 with obesity for several years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hemodynamic and ECG response during exercise testing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8F24D-B408-4BC3-BCFA-4A4609C8102C}"/>
              </a:ext>
            </a:extLst>
          </p:cNvPr>
          <p:cNvCxnSpPr>
            <a:stCxn id="5" idx="0"/>
          </p:cNvCxnSpPr>
          <p:nvPr/>
        </p:nvCxnSpPr>
        <p:spPr>
          <a:xfrm>
            <a:off x="6096000" y="857252"/>
            <a:ext cx="0" cy="5143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6F5E558C-90F7-43BB-A56D-2E01B89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096" y="1625369"/>
            <a:ext cx="210114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medication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Statin</a:t>
            </a:r>
          </a:p>
          <a:p>
            <a:pPr algn="ctr" defTabSz="685800"/>
            <a:endParaRPr lang="en-GB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profile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132/87 mmHg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LDL cholesterol: 143 mg/dl (3.7 mmol/l)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HbA1c: 4,5%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BMI: 32.7 kg/m²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2A97B-053B-4814-9AB7-043BBCEF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16" y="3326897"/>
            <a:ext cx="3232333" cy="25756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8B08C0-80CB-4B23-A76E-7EC31F57CC4B}"/>
              </a:ext>
            </a:extLst>
          </p:cNvPr>
          <p:cNvSpPr txBox="1">
            <a:spLocks/>
          </p:cNvSpPr>
          <p:nvPr/>
        </p:nvSpPr>
        <p:spPr>
          <a:xfrm>
            <a:off x="1775520" y="188640"/>
            <a:ext cx="8640960" cy="54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Let’s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give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anyway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470BE7F1-53CB-4164-85F6-6197766F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016825"/>
            <a:ext cx="4275647" cy="20575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15B501-1CB7-4982-A0AB-4C1C3EB4074E}"/>
              </a:ext>
            </a:extLst>
          </p:cNvPr>
          <p:cNvSpPr/>
          <p:nvPr/>
        </p:nvSpPr>
        <p:spPr>
          <a:xfrm>
            <a:off x="3294594" y="1787460"/>
            <a:ext cx="505081" cy="28803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59E7A-0619-4989-9506-21CF4C129FC1}"/>
              </a:ext>
            </a:extLst>
          </p:cNvPr>
          <p:cNvCxnSpPr>
            <a:cxnSpLocks/>
          </p:cNvCxnSpPr>
          <p:nvPr/>
        </p:nvCxnSpPr>
        <p:spPr>
          <a:xfrm>
            <a:off x="3537252" y="2083992"/>
            <a:ext cx="0" cy="163304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D6E09F-6AD4-468B-AFD2-8DE25E7A3B25}"/>
              </a:ext>
            </a:extLst>
          </p:cNvPr>
          <p:cNvSpPr txBox="1"/>
          <p:nvPr/>
        </p:nvSpPr>
        <p:spPr>
          <a:xfrm>
            <a:off x="2791441" y="3661574"/>
            <a:ext cx="1589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HR = 103-138 </a:t>
            </a:r>
            <a:r>
              <a:rPr lang="nl-BE" sz="1200" dirty="0" err="1"/>
              <a:t>bts</a:t>
            </a:r>
            <a:r>
              <a:rPr lang="nl-BE" sz="1200" dirty="0"/>
              <a:t>/min </a:t>
            </a:r>
          </a:p>
        </p:txBody>
      </p:sp>
      <p:pic>
        <p:nvPicPr>
          <p:cNvPr id="19" name="image3.png">
            <a:extLst>
              <a:ext uri="{FF2B5EF4-FFF2-40B4-BE49-F238E27FC236}">
                <a16:creationId xmlns:a16="http://schemas.microsoft.com/office/drawing/2014/main" id="{1AF2AA41-EAD6-45D0-83ED-C5B7369A860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39845" y="4437112"/>
            <a:ext cx="2822493" cy="1695820"/>
          </a:xfrm>
          <a:prstGeom prst="rect">
            <a:avLst/>
          </a:prstGeom>
          <a:ln/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F2EFB4-CB3F-4F0F-B93E-CF4D13964C2D}"/>
              </a:ext>
            </a:extLst>
          </p:cNvPr>
          <p:cNvCxnSpPr>
            <a:cxnSpLocks/>
          </p:cNvCxnSpPr>
          <p:nvPr/>
        </p:nvCxnSpPr>
        <p:spPr>
          <a:xfrm>
            <a:off x="2036918" y="5902501"/>
            <a:ext cx="45868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790EA1-489D-413C-B208-C6A64174852E}"/>
              </a:ext>
            </a:extLst>
          </p:cNvPr>
          <p:cNvCxnSpPr>
            <a:cxnSpLocks/>
          </p:cNvCxnSpPr>
          <p:nvPr/>
        </p:nvCxnSpPr>
        <p:spPr>
          <a:xfrm flipH="1">
            <a:off x="2207568" y="3938572"/>
            <a:ext cx="1346940" cy="186669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547E9C-0D54-4F05-AD25-E702511CE8F6}"/>
              </a:ext>
            </a:extLst>
          </p:cNvPr>
          <p:cNvSpPr txBox="1"/>
          <p:nvPr/>
        </p:nvSpPr>
        <p:spPr>
          <a:xfrm>
            <a:off x="8004671" y="3415365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C6FE2A-F6A6-4FD6-B851-5234933421CB}"/>
              </a:ext>
            </a:extLst>
          </p:cNvPr>
          <p:cNvSpPr txBox="1"/>
          <p:nvPr/>
        </p:nvSpPr>
        <p:spPr>
          <a:xfrm>
            <a:off x="8341000" y="3419383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VT2</a:t>
            </a:r>
          </a:p>
        </p:txBody>
      </p:sp>
    </p:spTree>
    <p:extLst>
      <p:ext uri="{BB962C8B-B14F-4D97-AF65-F5344CB8AC3E}">
        <p14:creationId xmlns:p14="http://schemas.microsoft.com/office/powerpoint/2010/main" val="404410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E58A-0A70-43D9-B608-27DDF8239D89}"/>
              </a:ext>
            </a:extLst>
          </p:cNvPr>
          <p:cNvSpPr txBox="1"/>
          <p:nvPr/>
        </p:nvSpPr>
        <p:spPr>
          <a:xfrm>
            <a:off x="1524000" y="857252"/>
            <a:ext cx="9144000" cy="25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						                    CASE 2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nl-B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BE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        CPET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7CC45BE-3B91-45E1-95FE-5B77537A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672" y="1521495"/>
            <a:ext cx="2339184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characteristics</a:t>
            </a:r>
            <a:endParaRPr lang="nl-BE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Female, 30 years, 164 cm, 88 kg</a:t>
            </a:r>
          </a:p>
          <a:p>
            <a:pPr algn="ctr" defTabSz="685800"/>
            <a:endParaRPr lang="en-GB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major diseases/events to be reported</a:t>
            </a:r>
          </a:p>
          <a:p>
            <a:pPr algn="ctr" defTabSz="685800"/>
            <a:endParaRPr lang="en-GB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 with obesity for several years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hemodynamic and ECG response during exercise testing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8F24D-B408-4BC3-BCFA-4A4609C8102C}"/>
              </a:ext>
            </a:extLst>
          </p:cNvPr>
          <p:cNvCxnSpPr>
            <a:stCxn id="5" idx="0"/>
          </p:cNvCxnSpPr>
          <p:nvPr/>
        </p:nvCxnSpPr>
        <p:spPr>
          <a:xfrm>
            <a:off x="6096000" y="857252"/>
            <a:ext cx="0" cy="5143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6F5E558C-90F7-43BB-A56D-2E01B89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096" y="1625369"/>
            <a:ext cx="210114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medication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Statin</a:t>
            </a:r>
          </a:p>
          <a:p>
            <a:pPr algn="ctr" defTabSz="685800"/>
            <a:endParaRPr lang="en-GB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profile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132/87 mmHg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LDL cholesterol: 143 mg/dl (3.7 mmol/l)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HbA1c: 4,5%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BMI: 32.7 kg/m²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2A97B-053B-4814-9AB7-043BBCEF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16" y="3326897"/>
            <a:ext cx="3232333" cy="25756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8B08C0-80CB-4B23-A76E-7EC31F57CC4B}"/>
              </a:ext>
            </a:extLst>
          </p:cNvPr>
          <p:cNvSpPr txBox="1">
            <a:spLocks/>
          </p:cNvSpPr>
          <p:nvPr/>
        </p:nvSpPr>
        <p:spPr>
          <a:xfrm>
            <a:off x="1775520" y="188640"/>
            <a:ext cx="8640960" cy="54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Let’s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give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anyway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470BE7F1-53CB-4164-85F6-6197766F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016825"/>
            <a:ext cx="4275647" cy="20575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528673C-6F67-403F-B3FE-FD0AA10B12E7}"/>
              </a:ext>
            </a:extLst>
          </p:cNvPr>
          <p:cNvSpPr/>
          <p:nvPr/>
        </p:nvSpPr>
        <p:spPr>
          <a:xfrm>
            <a:off x="2633661" y="1780437"/>
            <a:ext cx="505081" cy="28803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EB0B0D-F615-4EE6-A8DB-01D3AFAFE07B}"/>
              </a:ext>
            </a:extLst>
          </p:cNvPr>
          <p:cNvCxnSpPr>
            <a:cxnSpLocks/>
          </p:cNvCxnSpPr>
          <p:nvPr/>
        </p:nvCxnSpPr>
        <p:spPr>
          <a:xfrm>
            <a:off x="2870438" y="2075492"/>
            <a:ext cx="15762" cy="125140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372F77-10FD-4DCA-8BFA-E8B7C6273F8D}"/>
              </a:ext>
            </a:extLst>
          </p:cNvPr>
          <p:cNvSpPr txBox="1"/>
          <p:nvPr/>
        </p:nvSpPr>
        <p:spPr>
          <a:xfrm>
            <a:off x="2088548" y="3317841"/>
            <a:ext cx="1721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VO2 = 808-1393 ml/min </a:t>
            </a:r>
          </a:p>
        </p:txBody>
      </p:sp>
      <p:pic>
        <p:nvPicPr>
          <p:cNvPr id="19" name="image3.png">
            <a:extLst>
              <a:ext uri="{FF2B5EF4-FFF2-40B4-BE49-F238E27FC236}">
                <a16:creationId xmlns:a16="http://schemas.microsoft.com/office/drawing/2014/main" id="{1AF2AA41-EAD6-45D0-83ED-C5B7369A860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39845" y="4437112"/>
            <a:ext cx="2822493" cy="1695820"/>
          </a:xfrm>
          <a:prstGeom prst="rect">
            <a:avLst/>
          </a:prstGeom>
          <a:ln/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75F038-9415-4964-ACBB-BE311895C48F}"/>
              </a:ext>
            </a:extLst>
          </p:cNvPr>
          <p:cNvCxnSpPr>
            <a:cxnSpLocks/>
          </p:cNvCxnSpPr>
          <p:nvPr/>
        </p:nvCxnSpPr>
        <p:spPr>
          <a:xfrm flipH="1">
            <a:off x="2335290" y="3594839"/>
            <a:ext cx="550911" cy="224633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8848B4-317A-49AC-8924-015E5D594B1B}"/>
              </a:ext>
            </a:extLst>
          </p:cNvPr>
          <p:cNvCxnSpPr>
            <a:cxnSpLocks/>
          </p:cNvCxnSpPr>
          <p:nvPr/>
        </p:nvCxnSpPr>
        <p:spPr>
          <a:xfrm>
            <a:off x="2036918" y="5902501"/>
            <a:ext cx="59674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B6B2D1-7672-432B-9F67-8F802BF77702}"/>
              </a:ext>
            </a:extLst>
          </p:cNvPr>
          <p:cNvSpPr txBox="1"/>
          <p:nvPr/>
        </p:nvSpPr>
        <p:spPr>
          <a:xfrm>
            <a:off x="8004671" y="3438342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719A73-E81B-4886-9742-E5C0EB67E1AD}"/>
              </a:ext>
            </a:extLst>
          </p:cNvPr>
          <p:cNvSpPr txBox="1"/>
          <p:nvPr/>
        </p:nvSpPr>
        <p:spPr>
          <a:xfrm>
            <a:off x="8349878" y="3442066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VT2</a:t>
            </a:r>
          </a:p>
        </p:txBody>
      </p:sp>
    </p:spTree>
    <p:extLst>
      <p:ext uri="{BB962C8B-B14F-4D97-AF65-F5344CB8AC3E}">
        <p14:creationId xmlns:p14="http://schemas.microsoft.com/office/powerpoint/2010/main" val="268600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E5043-2DDB-4DD3-B91F-5F5C069F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</a:t>
            </a:r>
            <a:r>
              <a:rPr lang="nl-BE" dirty="0" err="1"/>
              <a:t>this</a:t>
            </a:r>
            <a:r>
              <a:rPr lang="nl-BE" dirty="0"/>
              <a:t> a </a:t>
            </a:r>
            <a:r>
              <a:rPr lang="nl-BE" dirty="0" err="1"/>
              <a:t>coincidence</a:t>
            </a:r>
            <a:r>
              <a:rPr lang="nl-BE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ECF8D-B74A-4CB5-9672-5161A4C85256}"/>
              </a:ext>
            </a:extLst>
          </p:cNvPr>
          <p:cNvSpPr txBox="1"/>
          <p:nvPr/>
        </p:nvSpPr>
        <p:spPr>
          <a:xfrm>
            <a:off x="1333592" y="6611779"/>
            <a:ext cx="934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00" dirty="0"/>
              <a:t>Hansen D, et al. </a:t>
            </a:r>
            <a:r>
              <a:rPr lang="nl-BE" sz="1000" dirty="0" err="1"/>
              <a:t>Exercise</a:t>
            </a:r>
            <a:r>
              <a:rPr lang="nl-BE" sz="1000" dirty="0"/>
              <a:t> training </a:t>
            </a:r>
            <a:r>
              <a:rPr lang="nl-BE" sz="1000" dirty="0" err="1"/>
              <a:t>intensity</a:t>
            </a:r>
            <a:r>
              <a:rPr lang="nl-BE" sz="1000" dirty="0"/>
              <a:t> </a:t>
            </a:r>
            <a:r>
              <a:rPr lang="nl-BE" sz="1000" dirty="0" err="1"/>
              <a:t>determination</a:t>
            </a:r>
            <a:r>
              <a:rPr lang="nl-BE" sz="1000" dirty="0"/>
              <a:t> in </a:t>
            </a:r>
            <a:r>
              <a:rPr lang="nl-BE" sz="1000" dirty="0" err="1"/>
              <a:t>cardiovascular</a:t>
            </a:r>
            <a:r>
              <a:rPr lang="nl-BE" sz="1000" dirty="0"/>
              <a:t> </a:t>
            </a:r>
            <a:r>
              <a:rPr lang="nl-BE" sz="1000" dirty="0" err="1"/>
              <a:t>rehabilitation</a:t>
            </a:r>
            <a:r>
              <a:rPr lang="nl-BE" sz="1000" dirty="0"/>
              <a:t>: </a:t>
            </a:r>
            <a:r>
              <a:rPr lang="nl-BE" sz="1000" dirty="0" err="1"/>
              <a:t>Should</a:t>
            </a:r>
            <a:r>
              <a:rPr lang="nl-BE" sz="1000" dirty="0"/>
              <a:t> </a:t>
            </a:r>
            <a:r>
              <a:rPr lang="nl-BE" sz="1000" dirty="0" err="1"/>
              <a:t>the</a:t>
            </a:r>
            <a:r>
              <a:rPr lang="nl-BE" sz="1000" dirty="0"/>
              <a:t> </a:t>
            </a:r>
            <a:r>
              <a:rPr lang="nl-BE" sz="1000" dirty="0" err="1"/>
              <a:t>guidelines</a:t>
            </a:r>
            <a:r>
              <a:rPr lang="nl-BE" sz="1000" dirty="0"/>
              <a:t> </a:t>
            </a:r>
            <a:r>
              <a:rPr lang="nl-BE" sz="1000" dirty="0" err="1"/>
              <a:t>be</a:t>
            </a:r>
            <a:r>
              <a:rPr lang="nl-BE" sz="1000" dirty="0"/>
              <a:t> </a:t>
            </a:r>
            <a:r>
              <a:rPr lang="nl-BE" sz="1000" dirty="0" err="1"/>
              <a:t>reconsidered</a:t>
            </a:r>
            <a:r>
              <a:rPr lang="nl-BE" sz="1000" dirty="0"/>
              <a:t>? </a:t>
            </a:r>
            <a:r>
              <a:rPr lang="nl-BE" sz="1000" dirty="0" err="1"/>
              <a:t>Eur</a:t>
            </a:r>
            <a:r>
              <a:rPr lang="nl-BE" sz="1000" dirty="0"/>
              <a:t> J </a:t>
            </a:r>
            <a:r>
              <a:rPr lang="nl-BE" sz="1000" dirty="0" err="1"/>
              <a:t>Prev</a:t>
            </a:r>
            <a:r>
              <a:rPr lang="nl-BE" sz="1000" dirty="0"/>
              <a:t> </a:t>
            </a:r>
            <a:r>
              <a:rPr lang="nl-BE" sz="1000" dirty="0" err="1"/>
              <a:t>Cardiol</a:t>
            </a:r>
            <a:r>
              <a:rPr lang="nl-BE" sz="1000" dirty="0"/>
              <a:t>. 2019;26(18):1921-1928.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851BB-1EBF-4D13-88D4-D6DEDF34A50D}"/>
              </a:ext>
            </a:extLst>
          </p:cNvPr>
          <p:cNvSpPr txBox="1"/>
          <p:nvPr/>
        </p:nvSpPr>
        <p:spPr>
          <a:xfrm>
            <a:off x="1665031" y="1382618"/>
            <a:ext cx="112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272 </a:t>
            </a:r>
            <a:r>
              <a:rPr lang="nl-BE" dirty="0" err="1"/>
              <a:t>CPETs</a:t>
            </a:r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54B6B-09E0-4E1B-BE0C-BD4260971E3F}"/>
              </a:ext>
            </a:extLst>
          </p:cNvPr>
          <p:cNvSpPr txBox="1"/>
          <p:nvPr/>
        </p:nvSpPr>
        <p:spPr>
          <a:xfrm>
            <a:off x="2538446" y="209830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69E6F-3A0A-4FCD-A366-9F2AB50986EE}"/>
              </a:ext>
            </a:extLst>
          </p:cNvPr>
          <p:cNvSpPr txBox="1"/>
          <p:nvPr/>
        </p:nvSpPr>
        <p:spPr>
          <a:xfrm>
            <a:off x="2538445" y="288943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C2D04-1126-4CAD-90BD-2CD26AB2EFFB}"/>
              </a:ext>
            </a:extLst>
          </p:cNvPr>
          <p:cNvSpPr txBox="1"/>
          <p:nvPr/>
        </p:nvSpPr>
        <p:spPr>
          <a:xfrm>
            <a:off x="4079777" y="1821305"/>
            <a:ext cx="119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%</a:t>
            </a:r>
            <a:r>
              <a:rPr lang="nl-BE" dirty="0" err="1"/>
              <a:t>HRpeak</a:t>
            </a:r>
            <a:endParaRPr lang="nl-BE" dirty="0"/>
          </a:p>
          <a:p>
            <a:r>
              <a:rPr lang="nl-BE" dirty="0"/>
              <a:t>%HRR</a:t>
            </a:r>
          </a:p>
          <a:p>
            <a:r>
              <a:rPr lang="nl-BE" dirty="0"/>
              <a:t>%VO2peak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CDA1A-D1AB-4240-9B82-8DCD6C8B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86" y="1637292"/>
            <a:ext cx="4408194" cy="2060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946DE1-A011-4D2B-B409-F76872B885BC}"/>
              </a:ext>
            </a:extLst>
          </p:cNvPr>
          <p:cNvSpPr txBox="1"/>
          <p:nvPr/>
        </p:nvSpPr>
        <p:spPr>
          <a:xfrm>
            <a:off x="4079777" y="2904126"/>
            <a:ext cx="119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%</a:t>
            </a:r>
            <a:r>
              <a:rPr lang="nl-BE" dirty="0" err="1"/>
              <a:t>HRpeak</a:t>
            </a:r>
            <a:endParaRPr lang="nl-BE" dirty="0"/>
          </a:p>
          <a:p>
            <a:r>
              <a:rPr lang="nl-BE" dirty="0"/>
              <a:t>%HRR</a:t>
            </a:r>
          </a:p>
          <a:p>
            <a:r>
              <a:rPr lang="nl-BE" dirty="0"/>
              <a:t>%VO2peak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65814702-E92B-4525-B4D7-BDA5C0C405CA}"/>
              </a:ext>
            </a:extLst>
          </p:cNvPr>
          <p:cNvSpPr/>
          <p:nvPr/>
        </p:nvSpPr>
        <p:spPr>
          <a:xfrm rot="5400000">
            <a:off x="1824821" y="2066946"/>
            <a:ext cx="850392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F609604-6C19-4A9B-86EE-4E490BAFF35A}"/>
              </a:ext>
            </a:extLst>
          </p:cNvPr>
          <p:cNvSpPr/>
          <p:nvPr/>
        </p:nvSpPr>
        <p:spPr>
          <a:xfrm>
            <a:off x="3382430" y="2098304"/>
            <a:ext cx="437526" cy="115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A55A14-A05D-460F-B073-A995B28F9F59}"/>
              </a:ext>
            </a:extLst>
          </p:cNvPr>
          <p:cNvSpPr/>
          <p:nvPr/>
        </p:nvSpPr>
        <p:spPr>
          <a:xfrm>
            <a:off x="5519936" y="2098304"/>
            <a:ext cx="437526" cy="115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B1A4F-6DA2-4131-917F-89CCD3C993FC}"/>
              </a:ext>
            </a:extLst>
          </p:cNvPr>
          <p:cNvSpPr txBox="1"/>
          <p:nvPr/>
        </p:nvSpPr>
        <p:spPr>
          <a:xfrm>
            <a:off x="6346160" y="3641707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37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E5043-2DDB-4DD3-B91F-5F5C069F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No,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: </a:t>
            </a:r>
            <a:r>
              <a:rPr lang="nl-BE" dirty="0" err="1"/>
              <a:t>it</a:t>
            </a:r>
            <a:r>
              <a:rPr lang="nl-BE" dirty="0"/>
              <a:t> is a </a:t>
            </a:r>
            <a:r>
              <a:rPr lang="nl-BE" dirty="0" err="1"/>
              <a:t>pattern</a:t>
            </a:r>
            <a:r>
              <a:rPr lang="nl-BE" dirty="0"/>
              <a:t>…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82709FF-F337-4337-B2C4-5EBF0A42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4638190"/>
            <a:ext cx="8640960" cy="1514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1000" dirty="0"/>
              <a:t>Others confirm:</a:t>
            </a:r>
          </a:p>
          <a:p>
            <a:r>
              <a:rPr lang="en-GB" sz="800" dirty="0" err="1"/>
              <a:t>Pymer</a:t>
            </a:r>
            <a:r>
              <a:rPr lang="en-GB" sz="800" dirty="0"/>
              <a:t> S, et al. Does exercise prescription based on estimated heart rate training zones exceed the ventilatory anaerobic threshold in patients with coronary heart disease undergoing usual-care cardiovascular rehabilitation? A United Kingdom perspective. Eur J </a:t>
            </a:r>
            <a:r>
              <a:rPr lang="en-GB" sz="800" dirty="0" err="1"/>
              <a:t>Prev</a:t>
            </a:r>
            <a:r>
              <a:rPr lang="en-GB" sz="800" dirty="0"/>
              <a:t> </a:t>
            </a:r>
            <a:r>
              <a:rPr lang="en-GB" sz="800" dirty="0" err="1"/>
              <a:t>Cardiol</a:t>
            </a:r>
            <a:r>
              <a:rPr lang="en-GB" sz="800" dirty="0"/>
              <a:t> 2020;27:579-589.</a:t>
            </a:r>
          </a:p>
          <a:p>
            <a:r>
              <a:rPr lang="en-GB" sz="800" dirty="0" err="1"/>
              <a:t>Iannetta</a:t>
            </a:r>
            <a:r>
              <a:rPr lang="en-GB" sz="800" dirty="0"/>
              <a:t> D, et al. A Critical Evaluation of Current Methods for Exercise Prescription in Women and Men. Med Sci Sports </a:t>
            </a:r>
            <a:r>
              <a:rPr lang="en-GB" sz="800" dirty="0" err="1"/>
              <a:t>Exerc</a:t>
            </a:r>
            <a:r>
              <a:rPr lang="en-GB" sz="800" dirty="0"/>
              <a:t> 2020;52:466-473.</a:t>
            </a:r>
            <a:endParaRPr lang="nl-BE" sz="800" dirty="0"/>
          </a:p>
          <a:p>
            <a:r>
              <a:rPr lang="en-GB" sz="800" dirty="0" err="1"/>
              <a:t>Jamnick</a:t>
            </a:r>
            <a:r>
              <a:rPr lang="en-GB" sz="800" dirty="0"/>
              <a:t> NA, et al. An Examination and Critique of Current Methods to Determine Exercise Intensity. Sports Med 2020;50:1729-1756.</a:t>
            </a:r>
            <a:endParaRPr lang="nl-BE" sz="800" dirty="0"/>
          </a:p>
          <a:p>
            <a:r>
              <a:rPr lang="en-GB" sz="800" dirty="0" err="1"/>
              <a:t>Anselmi</a:t>
            </a:r>
            <a:r>
              <a:rPr lang="en-GB" sz="800" dirty="0"/>
              <a:t> F, et al. The importance of ventilatory thresholds to define aerobic exercise intensity in cardiac patients and healthy subjects. </a:t>
            </a:r>
            <a:r>
              <a:rPr lang="en-GB" sz="800" dirty="0" err="1"/>
              <a:t>Scand</a:t>
            </a:r>
            <a:r>
              <a:rPr lang="en-GB" sz="800" dirty="0"/>
              <a:t> J Med Sci Sports. 2021;31(9):1796-1808.</a:t>
            </a:r>
          </a:p>
          <a:p>
            <a:r>
              <a:rPr lang="en-GB" sz="800" dirty="0"/>
              <a:t>Milani JGPO, et al. Exercise intensity domains determined by heart rate at the ventilatory thresholds in patients with cardiovascular disease: new insights and comparisons to cardiovascular rehabilitation prescription recommendations. BMJ Open Sport </a:t>
            </a:r>
            <a:r>
              <a:rPr lang="en-GB" sz="800" dirty="0" err="1"/>
              <a:t>Exerc</a:t>
            </a:r>
            <a:r>
              <a:rPr lang="en-GB" sz="800" dirty="0"/>
              <a:t> Med. 2023;9(3):e001601.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DE2C6-AA84-4A88-86CD-4169C9A1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41" y="1340768"/>
            <a:ext cx="7885718" cy="2913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8C08C-539A-44EB-BF23-4102630986BE}"/>
              </a:ext>
            </a:extLst>
          </p:cNvPr>
          <p:cNvSpPr txBox="1"/>
          <p:nvPr/>
        </p:nvSpPr>
        <p:spPr>
          <a:xfrm>
            <a:off x="1333592" y="6611779"/>
            <a:ext cx="934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00" dirty="0"/>
              <a:t>Hansen D, et al. </a:t>
            </a:r>
            <a:r>
              <a:rPr lang="nl-BE" sz="1000" dirty="0" err="1"/>
              <a:t>Exercise</a:t>
            </a:r>
            <a:r>
              <a:rPr lang="nl-BE" sz="1000" dirty="0"/>
              <a:t> training </a:t>
            </a:r>
            <a:r>
              <a:rPr lang="nl-BE" sz="1000" dirty="0" err="1"/>
              <a:t>intensity</a:t>
            </a:r>
            <a:r>
              <a:rPr lang="nl-BE" sz="1000" dirty="0"/>
              <a:t> </a:t>
            </a:r>
            <a:r>
              <a:rPr lang="nl-BE" sz="1000" dirty="0" err="1"/>
              <a:t>determination</a:t>
            </a:r>
            <a:r>
              <a:rPr lang="nl-BE" sz="1000" dirty="0"/>
              <a:t> in </a:t>
            </a:r>
            <a:r>
              <a:rPr lang="nl-BE" sz="1000" dirty="0" err="1"/>
              <a:t>cardiovascular</a:t>
            </a:r>
            <a:r>
              <a:rPr lang="nl-BE" sz="1000" dirty="0"/>
              <a:t> </a:t>
            </a:r>
            <a:r>
              <a:rPr lang="nl-BE" sz="1000" dirty="0" err="1"/>
              <a:t>rehabilitation</a:t>
            </a:r>
            <a:r>
              <a:rPr lang="nl-BE" sz="1000" dirty="0"/>
              <a:t>: </a:t>
            </a:r>
            <a:r>
              <a:rPr lang="nl-BE" sz="1000" dirty="0" err="1"/>
              <a:t>Should</a:t>
            </a:r>
            <a:r>
              <a:rPr lang="nl-BE" sz="1000" dirty="0"/>
              <a:t> </a:t>
            </a:r>
            <a:r>
              <a:rPr lang="nl-BE" sz="1000" dirty="0" err="1"/>
              <a:t>the</a:t>
            </a:r>
            <a:r>
              <a:rPr lang="nl-BE" sz="1000" dirty="0"/>
              <a:t> </a:t>
            </a:r>
            <a:r>
              <a:rPr lang="nl-BE" sz="1000" dirty="0" err="1"/>
              <a:t>guidelines</a:t>
            </a:r>
            <a:r>
              <a:rPr lang="nl-BE" sz="1000" dirty="0"/>
              <a:t> </a:t>
            </a:r>
            <a:r>
              <a:rPr lang="nl-BE" sz="1000" dirty="0" err="1"/>
              <a:t>be</a:t>
            </a:r>
            <a:r>
              <a:rPr lang="nl-BE" sz="1000" dirty="0"/>
              <a:t> </a:t>
            </a:r>
            <a:r>
              <a:rPr lang="nl-BE" sz="1000" dirty="0" err="1"/>
              <a:t>reconsidered</a:t>
            </a:r>
            <a:r>
              <a:rPr lang="nl-BE" sz="1000" dirty="0"/>
              <a:t>? </a:t>
            </a:r>
            <a:r>
              <a:rPr lang="nl-BE" sz="1000" dirty="0" err="1"/>
              <a:t>Eur</a:t>
            </a:r>
            <a:r>
              <a:rPr lang="nl-BE" sz="1000" dirty="0"/>
              <a:t> J </a:t>
            </a:r>
            <a:r>
              <a:rPr lang="nl-BE" sz="1000" dirty="0" err="1"/>
              <a:t>Prev</a:t>
            </a:r>
            <a:r>
              <a:rPr lang="nl-BE" sz="1000" dirty="0"/>
              <a:t> </a:t>
            </a:r>
            <a:r>
              <a:rPr lang="nl-BE" sz="1000" dirty="0" err="1"/>
              <a:t>Cardiol</a:t>
            </a:r>
            <a:r>
              <a:rPr lang="nl-BE" sz="1000" dirty="0"/>
              <a:t>. 2019;26(18):1921-1928.</a:t>
            </a:r>
          </a:p>
        </p:txBody>
      </p:sp>
    </p:spTree>
    <p:extLst>
      <p:ext uri="{BB962C8B-B14F-4D97-AF65-F5344CB8AC3E}">
        <p14:creationId xmlns:p14="http://schemas.microsoft.com/office/powerpoint/2010/main" val="6271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E4D9-FCA8-48C9-A314-2BAA8C3C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Newest</a:t>
            </a:r>
            <a:r>
              <a:rPr lang="nl-BE" dirty="0"/>
              <a:t> CR guideline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USA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C5B1C-2083-4661-9907-01FAF282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6</a:t>
            </a:r>
            <a:r>
              <a:rPr lang="en" baseline="30000"/>
              <a:t>TH</a:t>
            </a:r>
            <a:r>
              <a:rPr lang="en"/>
              <a:t> INTERNATIONAL CONGRESS ON RESPIRATORY PHYSIOTHERAPY</a:t>
            </a:r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6D518-1890-4CFA-97C8-3BC70A8FAB22}"/>
              </a:ext>
            </a:extLst>
          </p:cNvPr>
          <p:cNvSpPr txBox="1"/>
          <p:nvPr/>
        </p:nvSpPr>
        <p:spPr>
          <a:xfrm>
            <a:off x="1220253" y="5644319"/>
            <a:ext cx="1090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Brown TM, et al. Core Components of Cardiac Rehabilitation Programs: 2024 Update: A Scientific Statement From the American Heart Association and the American Association of Cardiovascular and Pulmonary Rehabilitation. Circulation 2024;150:e328–e347.</a:t>
            </a:r>
          </a:p>
          <a:p>
            <a:r>
              <a:rPr lang="en-US" sz="1000" dirty="0"/>
              <a:t>Brown TM, et al. Core Components of Cardiac Rehabilitation Programs: 2024 Update: A Scientific Statement From the American Heart Association and the American Association of Cardiovascular and Pulmonary Rehabilitation: Endorsed by the American College of Cardiology. J </a:t>
            </a:r>
            <a:r>
              <a:rPr lang="en-US" sz="1000" dirty="0" err="1"/>
              <a:t>Cardiopulm</a:t>
            </a:r>
            <a:r>
              <a:rPr lang="en-US" sz="1000" dirty="0"/>
              <a:t> </a:t>
            </a:r>
            <a:r>
              <a:rPr lang="en-US" sz="1000" dirty="0" err="1"/>
              <a:t>Rehabil</a:t>
            </a:r>
            <a:r>
              <a:rPr lang="en-US" sz="1000" dirty="0"/>
              <a:t> </a:t>
            </a:r>
            <a:r>
              <a:rPr lang="en-US" sz="1000" dirty="0" err="1"/>
              <a:t>Prev</a:t>
            </a:r>
            <a:r>
              <a:rPr lang="en-US" sz="1000" dirty="0"/>
              <a:t> 2025;45:E6–E25.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6A714-91D2-4AAD-9704-94AC0B1D1717}"/>
              </a:ext>
            </a:extLst>
          </p:cNvPr>
          <p:cNvSpPr txBox="1"/>
          <p:nvPr/>
        </p:nvSpPr>
        <p:spPr>
          <a:xfrm>
            <a:off x="1414463" y="1669457"/>
            <a:ext cx="114745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Recommendations on setting the intensity of endurance training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Moderate-intensity</a:t>
            </a:r>
          </a:p>
          <a:p>
            <a:r>
              <a:rPr lang="en-US" sz="1200" dirty="0"/>
              <a:t>  40%–59% of heart rate reserve</a:t>
            </a:r>
          </a:p>
          <a:p>
            <a:r>
              <a:rPr lang="en-US" sz="1200" dirty="0"/>
              <a:t>  Rating of perceived exertion of 12 or 13 on 6–20 Borg Scale</a:t>
            </a:r>
          </a:p>
          <a:p>
            <a:endParaRPr lang="en-US" sz="1200" dirty="0"/>
          </a:p>
          <a:p>
            <a:r>
              <a:rPr lang="en-US" sz="1200" dirty="0"/>
              <a:t>Vigorous-intensity</a:t>
            </a:r>
          </a:p>
          <a:p>
            <a:r>
              <a:rPr lang="en-US" sz="1200" dirty="0"/>
              <a:t>  60%–89% of heart rate reserve</a:t>
            </a:r>
          </a:p>
          <a:p>
            <a:r>
              <a:rPr lang="en-US" sz="1200" dirty="0"/>
              <a:t>  Rating of perceived exertion of 14–17 on 6–20 Borg Scale</a:t>
            </a:r>
          </a:p>
          <a:p>
            <a:endParaRPr lang="en-US" sz="1200" dirty="0"/>
          </a:p>
          <a:p>
            <a:r>
              <a:rPr lang="en-US" sz="1200" dirty="0"/>
              <a:t>10 beats/min below heart rate associated with any of the following criteria:</a:t>
            </a:r>
          </a:p>
          <a:p>
            <a:r>
              <a:rPr lang="en-US" sz="1200" dirty="0"/>
              <a:t>  Onset of angina or other symptoms of cardiovascular insufficiency</a:t>
            </a:r>
          </a:p>
          <a:p>
            <a:r>
              <a:rPr lang="en-US" sz="1200" dirty="0"/>
              <a:t>  Plateau or decrease in SBP, SBP &gt;240 mm Hg, or DBP &gt;110 mm Hg</a:t>
            </a:r>
          </a:p>
          <a:p>
            <a:r>
              <a:rPr lang="en-US" sz="1200" dirty="0"/>
              <a:t>  &gt;1 mm or horizontal or </a:t>
            </a:r>
            <a:r>
              <a:rPr lang="en-US" sz="1200" dirty="0" err="1"/>
              <a:t>downsloping</a:t>
            </a:r>
            <a:r>
              <a:rPr lang="en-US" sz="1200" dirty="0"/>
              <a:t> ST-segment depression</a:t>
            </a:r>
          </a:p>
          <a:p>
            <a:r>
              <a:rPr lang="en-US" sz="1200" dirty="0"/>
              <a:t>   Radionuclide evidence of reversible myocardial ischemia or echocardiographic evidence of moderate to severe wall motion abnormalities during exertion</a:t>
            </a:r>
          </a:p>
          <a:p>
            <a:r>
              <a:rPr lang="en-US" sz="1200" dirty="0"/>
              <a:t>  Increased frequency of ventricular dysrhythmias</a:t>
            </a:r>
          </a:p>
          <a:p>
            <a:r>
              <a:rPr lang="en-US" sz="1200" dirty="0"/>
              <a:t>  Other substantial electrocardiographic disturbances (</a:t>
            </a:r>
            <a:r>
              <a:rPr lang="en-US" sz="1200" dirty="0" err="1"/>
              <a:t>eg</a:t>
            </a:r>
            <a:r>
              <a:rPr lang="en-US" sz="1200" dirty="0"/>
              <a:t>, second- or third-degree atrioventricular block, atrial fibrillation, supraventricular tachycardia, complex </a:t>
            </a:r>
          </a:p>
          <a:p>
            <a:r>
              <a:rPr lang="en-US" sz="1200" dirty="0"/>
              <a:t>         ventricular ectopy)</a:t>
            </a:r>
          </a:p>
          <a:p>
            <a:r>
              <a:rPr lang="en-US" sz="1200" dirty="0"/>
              <a:t>  Other signs or symptoms of exertional intolerance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1109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E5043-2DDB-4DD3-B91F-5F5C069F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reality</a:t>
            </a:r>
            <a:r>
              <a:rPr lang="nl-BE" dirty="0"/>
              <a:t> check…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46D46-6191-41E5-997A-FDB36276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72" y="1690688"/>
            <a:ext cx="9225595" cy="3903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3EF4FE-23F5-4F76-95A2-86B95F26D195}"/>
              </a:ext>
            </a:extLst>
          </p:cNvPr>
          <p:cNvSpPr txBox="1"/>
          <p:nvPr/>
        </p:nvSpPr>
        <p:spPr>
          <a:xfrm>
            <a:off x="1337208" y="6462967"/>
            <a:ext cx="10622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Milani JGPO, et al. Cardiorespiratory Exercise Intensity Prescription in Cardiovascular Rehabilitation: Do Updated Guideline Recommendations Reflect Real Individual Effort Responses? Eur J </a:t>
            </a:r>
            <a:r>
              <a:rPr lang="en-US" sz="1000" dirty="0" err="1"/>
              <a:t>Prev</a:t>
            </a:r>
            <a:r>
              <a:rPr lang="en-US" sz="1000" dirty="0"/>
              <a:t> </a:t>
            </a:r>
            <a:r>
              <a:rPr lang="en-US" sz="1000" dirty="0" err="1"/>
              <a:t>Cardiol</a:t>
            </a:r>
            <a:r>
              <a:rPr lang="en-US" sz="1000" dirty="0"/>
              <a:t> 2026; in press.</a:t>
            </a:r>
            <a:endParaRPr lang="nl-BE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66EC-14AC-452E-97A9-0F89FA22E893}"/>
              </a:ext>
            </a:extLst>
          </p:cNvPr>
          <p:cNvSpPr txBox="1"/>
          <p:nvPr/>
        </p:nvSpPr>
        <p:spPr>
          <a:xfrm>
            <a:off x="4023765" y="1432806"/>
            <a:ext cx="610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2,554 individuals from 12 </a:t>
            </a:r>
            <a:r>
              <a:rPr lang="en-US" dirty="0" err="1"/>
              <a:t>centres</a:t>
            </a:r>
            <a:r>
              <a:rPr lang="en-US" dirty="0"/>
              <a:t> across 9 countries</a:t>
            </a:r>
            <a:endParaRPr lang="nl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F4E29-D3E4-425C-A432-DE0C8BA47453}"/>
              </a:ext>
            </a:extLst>
          </p:cNvPr>
          <p:cNvSpPr txBox="1"/>
          <p:nvPr/>
        </p:nvSpPr>
        <p:spPr>
          <a:xfrm>
            <a:off x="2068862" y="5593716"/>
            <a:ext cx="9199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AHA/AACVPR %HRR-based recommendations </a:t>
            </a:r>
            <a:r>
              <a:rPr lang="en-US" dirty="0">
                <a:solidFill>
                  <a:srgbClr val="00B050"/>
                </a:solidFill>
              </a:rPr>
              <a:t>accurately reflect the lower boundary of moderate-intensity exercise (VT1)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but underestimate the transition to higher intensities (VT2)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15D1-85F4-46DC-B5DE-13C38705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gets</a:t>
            </a:r>
            <a:r>
              <a:rPr lang="nl-BE" dirty="0"/>
              <a:t> even </a:t>
            </a:r>
            <a:r>
              <a:rPr lang="nl-BE" dirty="0" err="1"/>
              <a:t>worse</a:t>
            </a:r>
            <a:r>
              <a:rPr lang="nl-BE" dirty="0"/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8E2237-E610-4DDC-8474-D11344002DB5}"/>
              </a:ext>
            </a:extLst>
          </p:cNvPr>
          <p:cNvSpPr txBox="1"/>
          <p:nvPr/>
        </p:nvSpPr>
        <p:spPr>
          <a:xfrm>
            <a:off x="1340558" y="6457890"/>
            <a:ext cx="10560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00" dirty="0" err="1"/>
              <a:t>Meyler</a:t>
            </a:r>
            <a:r>
              <a:rPr lang="nl-BE" sz="1000" dirty="0"/>
              <a:t> SJR, et al. Changes in </a:t>
            </a:r>
            <a:r>
              <a:rPr lang="nl-BE" sz="1000" dirty="0" err="1"/>
              <a:t>Cardiorespiratory</a:t>
            </a:r>
            <a:r>
              <a:rPr lang="nl-BE" sz="1000" dirty="0"/>
              <a:t> Fitness </a:t>
            </a:r>
            <a:r>
              <a:rPr lang="nl-BE" sz="1000" dirty="0" err="1"/>
              <a:t>Following</a:t>
            </a:r>
            <a:r>
              <a:rPr lang="nl-BE" sz="1000" dirty="0"/>
              <a:t> </a:t>
            </a:r>
            <a:r>
              <a:rPr lang="nl-BE" sz="1000" dirty="0" err="1"/>
              <a:t>Exercise</a:t>
            </a:r>
            <a:r>
              <a:rPr lang="nl-BE" sz="1000" dirty="0"/>
              <a:t> Training </a:t>
            </a:r>
            <a:r>
              <a:rPr lang="nl-BE" sz="1000" dirty="0" err="1"/>
              <a:t>Prescribed</a:t>
            </a:r>
            <a:r>
              <a:rPr lang="nl-BE" sz="1000" dirty="0"/>
              <a:t> </a:t>
            </a:r>
            <a:r>
              <a:rPr lang="nl-BE" sz="1000" dirty="0" err="1"/>
              <a:t>Relative</a:t>
            </a:r>
            <a:r>
              <a:rPr lang="nl-BE" sz="1000" dirty="0"/>
              <a:t> </a:t>
            </a:r>
            <a:r>
              <a:rPr lang="nl-BE" sz="1000" dirty="0" err="1"/>
              <a:t>to</a:t>
            </a:r>
            <a:r>
              <a:rPr lang="nl-BE" sz="1000" dirty="0"/>
              <a:t> Traditional </a:t>
            </a:r>
            <a:r>
              <a:rPr lang="nl-BE" sz="1000" dirty="0" err="1"/>
              <a:t>Intensity</a:t>
            </a:r>
            <a:r>
              <a:rPr lang="nl-BE" sz="1000" dirty="0"/>
              <a:t> </a:t>
            </a:r>
            <a:r>
              <a:rPr lang="nl-BE" sz="1000" dirty="0" err="1"/>
              <a:t>Anchors</a:t>
            </a:r>
            <a:r>
              <a:rPr lang="nl-BE" sz="1000" dirty="0"/>
              <a:t> </a:t>
            </a:r>
            <a:r>
              <a:rPr lang="nl-BE" sz="1000" dirty="0" err="1"/>
              <a:t>and</a:t>
            </a:r>
            <a:r>
              <a:rPr lang="nl-BE" sz="1000" dirty="0"/>
              <a:t> </a:t>
            </a:r>
            <a:r>
              <a:rPr lang="nl-BE" sz="1000" dirty="0" err="1"/>
              <a:t>Physiological</a:t>
            </a:r>
            <a:r>
              <a:rPr lang="nl-BE" sz="1000" dirty="0"/>
              <a:t> </a:t>
            </a:r>
            <a:r>
              <a:rPr lang="nl-BE" sz="1000" dirty="0" err="1"/>
              <a:t>Thresholds</a:t>
            </a:r>
            <a:r>
              <a:rPr lang="nl-BE" sz="1000" dirty="0"/>
              <a:t>: A </a:t>
            </a:r>
            <a:r>
              <a:rPr lang="nl-BE" sz="1000" dirty="0" err="1"/>
              <a:t>Systematic</a:t>
            </a:r>
            <a:r>
              <a:rPr lang="nl-BE" sz="1000" dirty="0"/>
              <a:t> Review </a:t>
            </a:r>
            <a:r>
              <a:rPr lang="nl-BE" sz="1000" dirty="0" err="1"/>
              <a:t>with</a:t>
            </a:r>
            <a:r>
              <a:rPr lang="nl-BE" sz="1000" dirty="0"/>
              <a:t> Meta-analysis of </a:t>
            </a:r>
            <a:r>
              <a:rPr lang="nl-BE" sz="1000" dirty="0" err="1"/>
              <a:t>Individual</a:t>
            </a:r>
            <a:r>
              <a:rPr lang="nl-BE" sz="1000" dirty="0"/>
              <a:t> Participant Data. </a:t>
            </a:r>
            <a:r>
              <a:rPr lang="nl-BE" sz="1000" dirty="0" err="1"/>
              <a:t>Sports</a:t>
            </a:r>
            <a:r>
              <a:rPr lang="nl-BE" sz="1000" dirty="0"/>
              <a:t> </a:t>
            </a:r>
            <a:r>
              <a:rPr lang="nl-BE" sz="1000" dirty="0" err="1"/>
              <a:t>Med</a:t>
            </a:r>
            <a:r>
              <a:rPr lang="nl-BE" sz="1000" dirty="0"/>
              <a:t>. 2025 Feb;55(2):301-23.</a:t>
            </a:r>
          </a:p>
        </p:txBody>
      </p:sp>
      <p:pic>
        <p:nvPicPr>
          <p:cNvPr id="4098" name="Picture 2" descr="figure 2">
            <a:extLst>
              <a:ext uri="{FF2B5EF4-FFF2-40B4-BE49-F238E27FC236}">
                <a16:creationId xmlns:a16="http://schemas.microsoft.com/office/drawing/2014/main" id="{EB3D05D2-14F4-4821-AA04-B74C0BDD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93" y="1565254"/>
            <a:ext cx="65246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085DC-BCBD-418F-85E2-1D24544911DC}"/>
              </a:ext>
            </a:extLst>
          </p:cNvPr>
          <p:cNvSpPr txBox="1"/>
          <p:nvPr/>
        </p:nvSpPr>
        <p:spPr>
          <a:xfrm>
            <a:off x="8338230" y="3636990"/>
            <a:ext cx="13809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or </a:t>
            </a:r>
          </a:p>
          <a:p>
            <a:pPr algn="ctr"/>
            <a:r>
              <a:rPr lang="nl-BE" dirty="0"/>
              <a:t>%peak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DD3CF-C02E-48A6-B84E-B8A8E5C8E557}"/>
              </a:ext>
            </a:extLst>
          </p:cNvPr>
          <p:cNvSpPr txBox="1"/>
          <p:nvPr/>
        </p:nvSpPr>
        <p:spPr>
          <a:xfrm>
            <a:off x="8066398" y="1837462"/>
            <a:ext cx="171252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Exercise</a:t>
            </a:r>
            <a:r>
              <a:rPr lang="nl-BE" dirty="0"/>
              <a:t> training</a:t>
            </a:r>
          </a:p>
          <a:p>
            <a:pPr algn="ctr"/>
            <a:endParaRPr lang="nl-BE" dirty="0"/>
          </a:p>
          <a:p>
            <a:pPr algn="ctr"/>
            <a:r>
              <a:rPr lang="nl-BE" dirty="0" err="1"/>
              <a:t>based</a:t>
            </a:r>
            <a:r>
              <a:rPr lang="nl-BE" dirty="0"/>
              <a:t> on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VT or 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279F-B325-4E0D-AF02-A241DEEFC5A3}"/>
              </a:ext>
            </a:extLst>
          </p:cNvPr>
          <p:cNvSpPr txBox="1"/>
          <p:nvPr/>
        </p:nvSpPr>
        <p:spPr>
          <a:xfrm>
            <a:off x="1696480" y="3200506"/>
            <a:ext cx="1552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Difference</a:t>
            </a:r>
            <a:r>
              <a:rPr lang="nl-BE" dirty="0"/>
              <a:t> of </a:t>
            </a:r>
          </a:p>
          <a:p>
            <a:pPr algn="ctr"/>
            <a:r>
              <a:rPr lang="nl-BE" dirty="0"/>
              <a:t>2.3 ml/kg/min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AC288-B9BC-46A0-B86B-CDCC48A13134}"/>
              </a:ext>
            </a:extLst>
          </p:cNvPr>
          <p:cNvSpPr txBox="1"/>
          <p:nvPr/>
        </p:nvSpPr>
        <p:spPr>
          <a:xfrm>
            <a:off x="1988391" y="5708035"/>
            <a:ext cx="8458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Individuals were approximately four times more likely to experience an increase in VO2max greater than the minimally important difference (MID) with exercise training by VT or LT (64%) compared with %peak effort (16%)</a:t>
            </a:r>
            <a:endParaRPr lang="nl-BE" sz="1400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5457131-CC35-479A-B345-BDBFE741E633}"/>
              </a:ext>
            </a:extLst>
          </p:cNvPr>
          <p:cNvSpPr/>
          <p:nvPr/>
        </p:nvSpPr>
        <p:spPr>
          <a:xfrm rot="10800000">
            <a:off x="2413081" y="2547902"/>
            <a:ext cx="1179352" cy="6747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7C4330CD-C180-4139-AD42-11C6668F1DDD}"/>
              </a:ext>
            </a:extLst>
          </p:cNvPr>
          <p:cNvSpPr/>
          <p:nvPr/>
        </p:nvSpPr>
        <p:spPr>
          <a:xfrm rot="10800000" flipV="1">
            <a:off x="2413082" y="3960155"/>
            <a:ext cx="1179353" cy="54862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A0B40-AFC7-41F8-8EFB-94F302076375}"/>
              </a:ext>
            </a:extLst>
          </p:cNvPr>
          <p:cNvSpPr txBox="1"/>
          <p:nvPr/>
        </p:nvSpPr>
        <p:spPr>
          <a:xfrm>
            <a:off x="5550288" y="1226522"/>
            <a:ext cx="2899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In 1,544 </a:t>
            </a:r>
            <a:r>
              <a:rPr lang="nl-BE" sz="1200" dirty="0" err="1"/>
              <a:t>healthy</a:t>
            </a:r>
            <a:r>
              <a:rPr lang="nl-BE" sz="1200" dirty="0"/>
              <a:t> </a:t>
            </a:r>
            <a:r>
              <a:rPr lang="nl-BE" sz="1200" dirty="0" err="1"/>
              <a:t>individuals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42 studies</a:t>
            </a:r>
          </a:p>
        </p:txBody>
      </p:sp>
    </p:spTree>
    <p:extLst>
      <p:ext uri="{BB962C8B-B14F-4D97-AF65-F5344CB8AC3E}">
        <p14:creationId xmlns:p14="http://schemas.microsoft.com/office/powerpoint/2010/main" val="304138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67DA-C406-4669-80C2-FA74697E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Oops</a:t>
            </a:r>
            <a:r>
              <a:rPr lang="nl-BE" dirty="0"/>
              <a:t>…</a:t>
            </a:r>
            <a:r>
              <a:rPr lang="nl-BE" dirty="0" err="1"/>
              <a:t>now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?</a:t>
            </a:r>
          </a:p>
        </p:txBody>
      </p:sp>
      <p:pic>
        <p:nvPicPr>
          <p:cNvPr id="1026" name="Picture 2" descr="Exercise Stress Echocardiogram - One Heart Cardiology">
            <a:extLst>
              <a:ext uri="{FF2B5EF4-FFF2-40B4-BE49-F238E27FC236}">
                <a16:creationId xmlns:a16="http://schemas.microsoft.com/office/drawing/2014/main" id="{7280C8C2-DABD-4CDB-8EEA-019BD37F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04" y="1643394"/>
            <a:ext cx="8100392" cy="3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5AB22E-4D4F-4FCD-AF9C-995E3FC064BB}"/>
              </a:ext>
            </a:extLst>
          </p:cNvPr>
          <p:cNvSpPr txBox="1"/>
          <p:nvPr/>
        </p:nvSpPr>
        <p:spPr>
          <a:xfrm>
            <a:off x="2257612" y="1320228"/>
            <a:ext cx="180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No gas exchange </a:t>
            </a:r>
          </a:p>
          <a:p>
            <a:pPr algn="ctr"/>
            <a:r>
              <a:rPr lang="nl-BE" dirty="0"/>
              <a:t>analysis!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3980C9-0C76-467C-B83A-2C1B899B21E2}"/>
              </a:ext>
            </a:extLst>
          </p:cNvPr>
          <p:cNvSpPr/>
          <p:nvPr/>
        </p:nvSpPr>
        <p:spPr>
          <a:xfrm rot="1310987">
            <a:off x="3933854" y="1819047"/>
            <a:ext cx="978408" cy="178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67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4ECA-E5A8-4743-9364-538A727E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No gas exchange analysis? No </a:t>
            </a:r>
            <a:r>
              <a:rPr lang="nl-BE" dirty="0" err="1"/>
              <a:t>worry</a:t>
            </a:r>
            <a:r>
              <a:rPr lang="nl-BE" dirty="0"/>
              <a:t>…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C964F50-D497-4993-ABD2-C6C4762053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0531" y="2492898"/>
            <a:ext cx="3579873" cy="1269907"/>
            <a:chOff x="1971" y="1497"/>
            <a:chExt cx="3738" cy="132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C17672C-CFB4-4299-BF87-3B3F3BBC4F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71" y="1497"/>
              <a:ext cx="3738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E3BED2E-F31E-426A-BFDF-8EFDD43B8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497"/>
              <a:ext cx="3742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F20C8B-EAB2-4F46-8B4E-DAAECB9AEA85}"/>
              </a:ext>
            </a:extLst>
          </p:cNvPr>
          <p:cNvSpPr txBox="1"/>
          <p:nvPr/>
        </p:nvSpPr>
        <p:spPr>
          <a:xfrm>
            <a:off x="2062499" y="2060848"/>
            <a:ext cx="380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600" b="1" dirty="0"/>
              <a:t>N = 975 CMD </a:t>
            </a:r>
            <a:r>
              <a:rPr lang="nl-BE" sz="1600" b="1" dirty="0" err="1"/>
              <a:t>patients</a:t>
            </a:r>
            <a:r>
              <a:rPr lang="nl-BE" sz="1600" b="1" dirty="0"/>
              <a:t> </a:t>
            </a:r>
            <a:r>
              <a:rPr lang="nl-BE" sz="1600" b="1" dirty="0" err="1"/>
              <a:t>from</a:t>
            </a:r>
            <a:r>
              <a:rPr lang="nl-BE" sz="1600" b="1" dirty="0"/>
              <a:t> 8 EU </a:t>
            </a:r>
            <a:r>
              <a:rPr lang="nl-BE" sz="1600" b="1" dirty="0" err="1"/>
              <a:t>countries</a:t>
            </a:r>
            <a:endParaRPr lang="nl-BE" sz="1600" b="1" dirty="0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F5F0DAE9-731C-4D09-BB53-1ED2AD9F2B05}"/>
              </a:ext>
            </a:extLst>
          </p:cNvPr>
          <p:cNvSpPr/>
          <p:nvPr/>
        </p:nvSpPr>
        <p:spPr>
          <a:xfrm rot="5400000">
            <a:off x="2105276" y="3963340"/>
            <a:ext cx="792088" cy="731520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542A1-FBE0-47C1-9D93-348F04D73F00}"/>
              </a:ext>
            </a:extLst>
          </p:cNvPr>
          <p:cNvSpPr txBox="1"/>
          <p:nvPr/>
        </p:nvSpPr>
        <p:spPr>
          <a:xfrm>
            <a:off x="2878170" y="3918572"/>
            <a:ext cx="3147657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600" b="1" dirty="0" err="1"/>
              <a:t>Prediction</a:t>
            </a:r>
            <a:r>
              <a:rPr lang="nl-BE" sz="1600" b="1" dirty="0"/>
              <a:t> </a:t>
            </a:r>
            <a:r>
              <a:rPr lang="nl-BE" sz="1600" b="1" dirty="0" err="1"/>
              <a:t>equation</a:t>
            </a:r>
            <a:r>
              <a:rPr lang="nl-BE" sz="1600" b="1" dirty="0"/>
              <a:t> </a:t>
            </a:r>
            <a:r>
              <a:rPr lang="nl-BE" sz="1600" b="1" dirty="0" err="1"/>
              <a:t>for</a:t>
            </a:r>
            <a:r>
              <a:rPr lang="nl-BE" sz="1600" b="1" dirty="0"/>
              <a:t> HR @VT1</a:t>
            </a: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200" b="1" dirty="0"/>
              <a:t>= 4.866+(0.405 𝑥 𝐻𝑅𝑝𝑒𝑎𝑘)+(0.542 𝑥 𝐻𝑅𝑟𝑒𝑠𝑡)</a:t>
            </a: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endParaRPr lang="nl-BE" sz="1600" b="1" dirty="0"/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600" b="1" dirty="0" err="1">
                <a:latin typeface="+mj-lt"/>
              </a:rPr>
              <a:t>Prediction</a:t>
            </a:r>
            <a:r>
              <a:rPr lang="nl-BE" sz="1600" b="1" dirty="0">
                <a:latin typeface="+mj-lt"/>
              </a:rPr>
              <a:t> </a:t>
            </a:r>
            <a:r>
              <a:rPr lang="nl-BE" sz="1600" b="1" dirty="0" err="1">
                <a:latin typeface="+mj-lt"/>
              </a:rPr>
              <a:t>equation</a:t>
            </a:r>
            <a:r>
              <a:rPr lang="nl-BE" sz="1600" b="1" dirty="0">
                <a:latin typeface="+mj-lt"/>
              </a:rPr>
              <a:t> </a:t>
            </a:r>
            <a:r>
              <a:rPr lang="nl-BE" sz="1600" b="1" dirty="0" err="1">
                <a:latin typeface="+mj-lt"/>
              </a:rPr>
              <a:t>for</a:t>
            </a:r>
            <a:r>
              <a:rPr lang="nl-BE" sz="1600" b="1" dirty="0">
                <a:latin typeface="+mj-lt"/>
              </a:rPr>
              <a:t> HR @VT2</a:t>
            </a: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200" b="1" dirty="0"/>
              <a:t>= −2.606+(0.773 𝑥 𝐻𝑅𝑝𝑒𝑎𝑘)+(0.254 𝑥 𝐻𝑅𝑟𝑒𝑠𝑡)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D56CC83-CFBE-4EE8-9879-A241B9E10746}"/>
              </a:ext>
            </a:extLst>
          </p:cNvPr>
          <p:cNvSpPr/>
          <p:nvPr/>
        </p:nvSpPr>
        <p:spPr>
          <a:xfrm rot="18901560">
            <a:off x="5741350" y="2868957"/>
            <a:ext cx="2118392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845E4-B4D7-4285-862C-023DE7654567}"/>
              </a:ext>
            </a:extLst>
          </p:cNvPr>
          <p:cNvSpPr txBox="1"/>
          <p:nvPr/>
        </p:nvSpPr>
        <p:spPr>
          <a:xfrm>
            <a:off x="7199611" y="1941759"/>
            <a:ext cx="278390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b="1" dirty="0"/>
              <a:t>N = 1893 CMD </a:t>
            </a:r>
            <a:r>
              <a:rPr lang="nl-BE" sz="1400" b="1" dirty="0" err="1"/>
              <a:t>patients</a:t>
            </a:r>
            <a:r>
              <a:rPr lang="nl-BE" sz="1400" b="1" dirty="0"/>
              <a:t> </a:t>
            </a:r>
            <a:r>
              <a:rPr lang="nl-BE" sz="1400" b="1" dirty="0" err="1"/>
              <a:t>from</a:t>
            </a:r>
            <a:r>
              <a:rPr lang="nl-BE" sz="1400" b="1" dirty="0"/>
              <a:t> Brazil</a:t>
            </a:r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b="1" dirty="0" err="1"/>
              <a:t>External</a:t>
            </a:r>
            <a:r>
              <a:rPr lang="nl-BE" sz="1400" b="1" dirty="0"/>
              <a:t> </a:t>
            </a:r>
            <a:r>
              <a:rPr lang="nl-BE" sz="1400" b="1" dirty="0" err="1"/>
              <a:t>validation</a:t>
            </a:r>
            <a:endParaRPr lang="nl-B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AD593-7A45-49CB-8F69-792657508271}"/>
              </a:ext>
            </a:extLst>
          </p:cNvPr>
          <p:cNvSpPr txBox="1"/>
          <p:nvPr/>
        </p:nvSpPr>
        <p:spPr>
          <a:xfrm>
            <a:off x="6888090" y="3129822"/>
            <a:ext cx="3214663" cy="237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b="1" dirty="0" err="1"/>
              <a:t>mean</a:t>
            </a:r>
            <a:r>
              <a:rPr lang="nl-BE" sz="1400" b="1" dirty="0"/>
              <a:t> absolute percentage error (MAPE)</a:t>
            </a: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endParaRPr lang="nl-BE" sz="1400" b="1" dirty="0"/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b="1" dirty="0" err="1"/>
              <a:t>Equations</a:t>
            </a:r>
            <a:endParaRPr lang="nl-BE" sz="1400" b="1" dirty="0"/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dirty="0"/>
              <a:t>VT1: 7.1%</a:t>
            </a:r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dirty="0"/>
              <a:t>VT2: 5.0%</a:t>
            </a:r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endParaRPr lang="nl-BE" sz="1400" b="1" dirty="0"/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b="1" dirty="0"/>
              <a:t>%</a:t>
            </a:r>
            <a:r>
              <a:rPr lang="nl-BE" sz="1400" b="1" dirty="0" err="1"/>
              <a:t>HRpeak</a:t>
            </a:r>
            <a:r>
              <a:rPr lang="nl-BE" sz="1400" b="1" dirty="0"/>
              <a:t> (</a:t>
            </a:r>
            <a:r>
              <a:rPr lang="nl-BE" sz="1400" b="1" dirty="0" err="1"/>
              <a:t>guidelines</a:t>
            </a:r>
            <a:r>
              <a:rPr lang="nl-BE" sz="1400" b="1" dirty="0"/>
              <a:t>)</a:t>
            </a:r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dirty="0"/>
              <a:t>VT1: 21.3%</a:t>
            </a:r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nl-BE" sz="1400" dirty="0"/>
              <a:t>VT2: 16.7%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83BD3E6-FAAD-4935-ABD2-6C531355560D}"/>
              </a:ext>
            </a:extLst>
          </p:cNvPr>
          <p:cNvSpPr/>
          <p:nvPr/>
        </p:nvSpPr>
        <p:spPr>
          <a:xfrm rot="5400000">
            <a:off x="8178411" y="2642087"/>
            <a:ext cx="634019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58F4A-5F9B-48DC-BC1E-D7D2E1A10F99}"/>
              </a:ext>
            </a:extLst>
          </p:cNvPr>
          <p:cNvSpPr txBox="1"/>
          <p:nvPr/>
        </p:nvSpPr>
        <p:spPr>
          <a:xfrm>
            <a:off x="1332099" y="6544924"/>
            <a:ext cx="105604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dirty="0" err="1"/>
              <a:t>Milani</a:t>
            </a:r>
            <a:r>
              <a:rPr lang="nl-BE" sz="900" dirty="0"/>
              <a:t> JGPO, et al. Accurate </a:t>
            </a:r>
            <a:r>
              <a:rPr lang="nl-BE" sz="900" dirty="0" err="1"/>
              <a:t>Prediction</a:t>
            </a:r>
            <a:r>
              <a:rPr lang="nl-BE" sz="900" dirty="0"/>
              <a:t> </a:t>
            </a:r>
            <a:r>
              <a:rPr lang="nl-BE" sz="900" dirty="0" err="1"/>
              <a:t>Equations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</a:t>
            </a:r>
            <a:r>
              <a:rPr lang="nl-BE" sz="900" dirty="0" err="1"/>
              <a:t>Ventilatory</a:t>
            </a:r>
            <a:r>
              <a:rPr lang="nl-BE" sz="900" dirty="0"/>
              <a:t> </a:t>
            </a:r>
            <a:r>
              <a:rPr lang="nl-BE" sz="900" dirty="0" err="1"/>
              <a:t>Thresholds</a:t>
            </a:r>
            <a:r>
              <a:rPr lang="nl-BE" sz="900" dirty="0"/>
              <a:t> in </a:t>
            </a:r>
            <a:r>
              <a:rPr lang="nl-BE" sz="900" dirty="0" err="1"/>
              <a:t>Cardiometabolic</a:t>
            </a:r>
            <a:r>
              <a:rPr lang="nl-BE" sz="900" dirty="0"/>
              <a:t> </a:t>
            </a:r>
            <a:r>
              <a:rPr lang="nl-BE" sz="900" dirty="0" err="1"/>
              <a:t>Disease</a:t>
            </a:r>
            <a:r>
              <a:rPr lang="nl-BE" sz="900" dirty="0"/>
              <a:t> </a:t>
            </a:r>
            <a:r>
              <a:rPr lang="nl-BE" sz="900" dirty="0" err="1"/>
              <a:t>When</a:t>
            </a:r>
            <a:r>
              <a:rPr lang="nl-BE" sz="900" dirty="0"/>
              <a:t> Gas Exchange Analysis is </a:t>
            </a:r>
            <a:r>
              <a:rPr lang="nl-BE" sz="900" dirty="0" err="1"/>
              <a:t>Unavailable</a:t>
            </a:r>
            <a:r>
              <a:rPr lang="nl-BE" sz="900" dirty="0"/>
              <a:t>: Development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Validation</a:t>
            </a:r>
            <a:r>
              <a:rPr lang="nl-BE" sz="900" dirty="0"/>
              <a:t>. Eur J </a:t>
            </a:r>
            <a:r>
              <a:rPr lang="nl-BE" sz="900" dirty="0" err="1"/>
              <a:t>Prev</a:t>
            </a:r>
            <a:r>
              <a:rPr lang="nl-BE" sz="900" dirty="0"/>
              <a:t> </a:t>
            </a:r>
            <a:r>
              <a:rPr lang="nl-BE" sz="900" dirty="0" err="1"/>
              <a:t>Cardiol</a:t>
            </a:r>
            <a:r>
              <a:rPr lang="nl-BE" sz="900" dirty="0"/>
              <a:t>. 2024;31(16):1914-24.</a:t>
            </a:r>
          </a:p>
        </p:txBody>
      </p:sp>
    </p:spTree>
    <p:extLst>
      <p:ext uri="{BB962C8B-B14F-4D97-AF65-F5344CB8AC3E}">
        <p14:creationId xmlns:p14="http://schemas.microsoft.com/office/powerpoint/2010/main" val="1992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5730-01A7-40BC-BE6D-ADA2D297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Further</a:t>
            </a:r>
            <a:r>
              <a:rPr lang="nl-BE" dirty="0"/>
              <a:t> </a:t>
            </a:r>
            <a:r>
              <a:rPr lang="nl-BE" dirty="0" err="1"/>
              <a:t>finetuning</a:t>
            </a:r>
            <a:r>
              <a:rPr lang="nl-BE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756E8-3FA3-4362-810D-D72D6A3A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6</a:t>
            </a:r>
            <a:r>
              <a:rPr lang="en" baseline="30000"/>
              <a:t>TH</a:t>
            </a:r>
            <a:r>
              <a:rPr lang="en"/>
              <a:t> INTERNATIONAL CONGRESS ON RESPIRATORY PHYSIOTHERAPY</a:t>
            </a:r>
            <a:endParaRPr lang="en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350848-2AA9-498E-877A-B907BECF2C39}"/>
              </a:ext>
            </a:extLst>
          </p:cNvPr>
          <p:cNvCxnSpPr>
            <a:cxnSpLocks/>
          </p:cNvCxnSpPr>
          <p:nvPr/>
        </p:nvCxnSpPr>
        <p:spPr>
          <a:xfrm flipV="1">
            <a:off x="2152481" y="4474896"/>
            <a:ext cx="54944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537C571-95C6-4A46-9503-DEA33582F2BE}"/>
              </a:ext>
            </a:extLst>
          </p:cNvPr>
          <p:cNvSpPr/>
          <p:nvPr/>
        </p:nvSpPr>
        <p:spPr>
          <a:xfrm>
            <a:off x="2327564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Set </a:t>
            </a:r>
            <a:r>
              <a:rPr lang="nl-BE" sz="1200" dirty="0" err="1"/>
              <a:t>the</a:t>
            </a:r>
            <a:r>
              <a:rPr lang="nl-BE" sz="1200" dirty="0"/>
              <a:t> W or HR </a:t>
            </a:r>
            <a:r>
              <a:rPr lang="nl-BE" sz="1200" dirty="0" err="1"/>
              <a:t>from</a:t>
            </a:r>
            <a:r>
              <a:rPr lang="nl-BE" sz="1200" dirty="0"/>
              <a:t> </a:t>
            </a:r>
            <a:r>
              <a:rPr lang="nl-BE" sz="1200" dirty="0" err="1"/>
              <a:t>VTs</a:t>
            </a:r>
            <a:endParaRPr lang="nl-BE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3ACD03-D695-4A61-AE0D-6DC4668B34DA}"/>
              </a:ext>
            </a:extLst>
          </p:cNvPr>
          <p:cNvSpPr/>
          <p:nvPr/>
        </p:nvSpPr>
        <p:spPr>
          <a:xfrm>
            <a:off x="6313054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Finetune </a:t>
            </a:r>
            <a:r>
              <a:rPr lang="nl-BE" sz="1200" dirty="0" err="1"/>
              <a:t>by</a:t>
            </a:r>
            <a:r>
              <a:rPr lang="nl-BE" sz="1200" dirty="0"/>
              <a:t> Borg RPE or talk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8CFFE-8441-4469-8F13-532C139F0794}"/>
              </a:ext>
            </a:extLst>
          </p:cNvPr>
          <p:cNvSpPr txBox="1"/>
          <p:nvPr/>
        </p:nvSpPr>
        <p:spPr>
          <a:xfrm>
            <a:off x="2440141" y="215852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STEP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AB892-7FCE-4E99-ADD6-33640F6EEA73}"/>
              </a:ext>
            </a:extLst>
          </p:cNvPr>
          <p:cNvSpPr txBox="1"/>
          <p:nvPr/>
        </p:nvSpPr>
        <p:spPr>
          <a:xfrm>
            <a:off x="6423390" y="215852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STEP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9566E0-66F3-4F9F-91C6-5A4FC6D994B6}"/>
              </a:ext>
            </a:extLst>
          </p:cNvPr>
          <p:cNvSpPr/>
          <p:nvPr/>
        </p:nvSpPr>
        <p:spPr>
          <a:xfrm>
            <a:off x="2327564" y="2498051"/>
            <a:ext cx="914400" cy="415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CPET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DB77C8-CC77-4A69-8704-F8329B9690AB}"/>
              </a:ext>
            </a:extLst>
          </p:cNvPr>
          <p:cNvSpPr/>
          <p:nvPr/>
        </p:nvSpPr>
        <p:spPr>
          <a:xfrm>
            <a:off x="6313054" y="2498051"/>
            <a:ext cx="914400" cy="415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sessions</a:t>
            </a:r>
            <a:endParaRPr lang="nl-BE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5039D2-5494-415D-8FD2-A354DEE57942}"/>
              </a:ext>
            </a:extLst>
          </p:cNvPr>
          <p:cNvCxnSpPr/>
          <p:nvPr/>
        </p:nvCxnSpPr>
        <p:spPr>
          <a:xfrm>
            <a:off x="7887855" y="4474896"/>
            <a:ext cx="4433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3C577C-FC54-46CB-B121-C9F245C805D5}"/>
              </a:ext>
            </a:extLst>
          </p:cNvPr>
          <p:cNvCxnSpPr>
            <a:cxnSpLocks/>
          </p:cNvCxnSpPr>
          <p:nvPr/>
        </p:nvCxnSpPr>
        <p:spPr>
          <a:xfrm flipH="1" flipV="1">
            <a:off x="8248073" y="1690688"/>
            <a:ext cx="64655" cy="2784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3DF7C0-B273-473E-9BC8-A53A5CACC5C0}"/>
              </a:ext>
            </a:extLst>
          </p:cNvPr>
          <p:cNvCxnSpPr/>
          <p:nvPr/>
        </p:nvCxnSpPr>
        <p:spPr>
          <a:xfrm flipH="1">
            <a:off x="3260436" y="1690688"/>
            <a:ext cx="5006109" cy="1015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8D44F1-3F86-40A2-9109-0794533432D1}"/>
              </a:ext>
            </a:extLst>
          </p:cNvPr>
          <p:cNvCxnSpPr/>
          <p:nvPr/>
        </p:nvCxnSpPr>
        <p:spPr>
          <a:xfrm flipV="1">
            <a:off x="7646973" y="4257964"/>
            <a:ext cx="120809" cy="40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0BF30F-9E6B-437D-A237-9C5739ED9833}"/>
              </a:ext>
            </a:extLst>
          </p:cNvPr>
          <p:cNvCxnSpPr/>
          <p:nvPr/>
        </p:nvCxnSpPr>
        <p:spPr>
          <a:xfrm flipV="1">
            <a:off x="7752823" y="4257964"/>
            <a:ext cx="120809" cy="40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95AD8C-7BF0-419E-BEF7-96E3282CBC8C}"/>
              </a:ext>
            </a:extLst>
          </p:cNvPr>
          <p:cNvSpPr txBox="1"/>
          <p:nvPr/>
        </p:nvSpPr>
        <p:spPr>
          <a:xfrm>
            <a:off x="3122221" y="4552247"/>
            <a:ext cx="355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intervention</a:t>
            </a:r>
            <a:r>
              <a:rPr lang="nl-BE" dirty="0"/>
              <a:t> or CR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78266C-6047-4EC8-AD9D-6146A9F1CBC9}"/>
              </a:ext>
            </a:extLst>
          </p:cNvPr>
          <p:cNvSpPr txBox="1"/>
          <p:nvPr/>
        </p:nvSpPr>
        <p:spPr>
          <a:xfrm>
            <a:off x="8376881" y="201361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STEP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F874BD-5A7F-4417-8E83-78E0A8BFA9F4}"/>
              </a:ext>
            </a:extLst>
          </p:cNvPr>
          <p:cNvSpPr/>
          <p:nvPr/>
        </p:nvSpPr>
        <p:spPr>
          <a:xfrm>
            <a:off x="8368717" y="23829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Re-</a:t>
            </a:r>
            <a:r>
              <a:rPr lang="nl-BE" sz="1200" dirty="0" err="1"/>
              <a:t>assess</a:t>
            </a:r>
            <a:r>
              <a:rPr lang="nl-BE" sz="1200" dirty="0"/>
              <a:t> W or HR at </a:t>
            </a:r>
            <a:r>
              <a:rPr lang="nl-BE" sz="1200" dirty="0" err="1"/>
              <a:t>VTs</a:t>
            </a:r>
            <a:endParaRPr lang="nl-BE" sz="12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7325057-B07C-4114-BFB3-34A10B793344}"/>
              </a:ext>
            </a:extLst>
          </p:cNvPr>
          <p:cNvSpPr/>
          <p:nvPr/>
        </p:nvSpPr>
        <p:spPr>
          <a:xfrm>
            <a:off x="2524252" y="2913688"/>
            <a:ext cx="484632" cy="51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113E8D4-C836-4057-A639-A0584F3EDF26}"/>
              </a:ext>
            </a:extLst>
          </p:cNvPr>
          <p:cNvSpPr/>
          <p:nvPr/>
        </p:nvSpPr>
        <p:spPr>
          <a:xfrm>
            <a:off x="6509742" y="2922801"/>
            <a:ext cx="484632" cy="51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3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96B9C-8DA7-5036-66BB-3E9AE56B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No conflicts of interest to be declared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BF354-1587-D85B-9307-A6C61F21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6</a:t>
            </a:r>
            <a:r>
              <a:rPr lang="en" baseline="30000" dirty="0"/>
              <a:t>TH</a:t>
            </a:r>
            <a:r>
              <a:rPr lang="en" dirty="0"/>
              <a:t> INTERNATIONAL CONGRESS ON CARDIORESPIRATORY PHYSIOTHERAPY</a:t>
            </a:r>
          </a:p>
        </p:txBody>
      </p:sp>
    </p:spTree>
    <p:extLst>
      <p:ext uri="{BB962C8B-B14F-4D97-AF65-F5344CB8AC3E}">
        <p14:creationId xmlns:p14="http://schemas.microsoft.com/office/powerpoint/2010/main" val="3957287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27647" y="4509120"/>
            <a:ext cx="6624736" cy="1872208"/>
          </a:xfrm>
        </p:spPr>
        <p:txBody>
          <a:bodyPr/>
          <a:lstStyle/>
          <a:p>
            <a:pPr marL="0" indent="0">
              <a:buNone/>
            </a:pPr>
            <a:endParaRPr lang="nl-BE" sz="1600" dirty="0"/>
          </a:p>
          <a:p>
            <a:pPr marL="0" indent="0" algn="ctr">
              <a:buNone/>
            </a:pPr>
            <a:r>
              <a:rPr lang="nl-BE" sz="1600" dirty="0"/>
              <a:t>E-mail: Dominique.hansen@uhasselt.be</a:t>
            </a:r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1600" dirty="0"/>
              <a:t>https://www.researchgate.net/profile/Dominique_Hansen2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7410" name="Picture 2" descr="THANK YOU FOR YOUR ATTENTION | Attention, Thank you, Keep calm post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40" y="188640"/>
            <a:ext cx="39501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8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855533" y="1808820"/>
            <a:ext cx="4405908" cy="989410"/>
            <a:chOff x="1373" y="1606"/>
            <a:chExt cx="4934" cy="11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3" y="1606"/>
              <a:ext cx="4934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1606"/>
              <a:ext cx="493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886" y="2978250"/>
            <a:ext cx="6408961" cy="2912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01996-C2CF-410E-9775-4EF811C7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20" y="679586"/>
            <a:ext cx="10888515" cy="549844"/>
          </a:xfrm>
        </p:spPr>
        <p:txBody>
          <a:bodyPr>
            <a:normAutofit fontScale="90000"/>
          </a:bodyPr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intensity</a:t>
            </a:r>
            <a:r>
              <a:rPr lang="nl-BE" dirty="0"/>
              <a:t> of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or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: </a:t>
            </a:r>
            <a:r>
              <a:rPr lang="nl-BE" dirty="0" err="1"/>
              <a:t>so</a:t>
            </a:r>
            <a:r>
              <a:rPr lang="nl-BE" dirty="0"/>
              <a:t> easy…</a:t>
            </a:r>
            <a:br>
              <a:rPr lang="nl-BE" dirty="0"/>
            </a:br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81938-03A6-405F-A73D-5A306E4706C1}"/>
              </a:ext>
            </a:extLst>
          </p:cNvPr>
          <p:cNvSpPr txBox="1"/>
          <p:nvPr/>
        </p:nvSpPr>
        <p:spPr>
          <a:xfrm>
            <a:off x="1584667" y="664100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00" dirty="0" err="1"/>
              <a:t>Pelliccia</a:t>
            </a:r>
            <a:r>
              <a:rPr lang="nl-BE" sz="1000" dirty="0"/>
              <a:t> A, et al. </a:t>
            </a:r>
            <a:r>
              <a:rPr lang="nl-BE" sz="1000" dirty="0" err="1"/>
              <a:t>Eur</a:t>
            </a:r>
            <a:r>
              <a:rPr lang="nl-BE" sz="1000" dirty="0"/>
              <a:t> </a:t>
            </a:r>
            <a:r>
              <a:rPr lang="nl-BE" sz="1000" dirty="0" err="1"/>
              <a:t>Heart</a:t>
            </a:r>
            <a:r>
              <a:rPr lang="nl-BE" sz="1000" dirty="0"/>
              <a:t> J. 2021;42:17-96.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0A8B78-7041-49E1-9443-FEBA099699DD}"/>
              </a:ext>
            </a:extLst>
          </p:cNvPr>
          <p:cNvSpPr/>
          <p:nvPr/>
        </p:nvSpPr>
        <p:spPr>
          <a:xfrm>
            <a:off x="2811775" y="4082473"/>
            <a:ext cx="6193678" cy="35098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88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8AD5BE-7E1C-4E0B-A99E-9B8404BF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24" y="1124744"/>
            <a:ext cx="6809682" cy="47238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4A4B82-18AD-4255-85EE-023A193C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39" y="489782"/>
            <a:ext cx="10960413" cy="549844"/>
          </a:xfrm>
        </p:spPr>
        <p:txBody>
          <a:bodyPr>
            <a:normAutofit fontScale="90000"/>
          </a:bodyPr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intensity</a:t>
            </a:r>
            <a:r>
              <a:rPr lang="nl-BE" dirty="0"/>
              <a:t> of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: </a:t>
            </a:r>
            <a:r>
              <a:rPr lang="nl-BE" dirty="0" err="1"/>
              <a:t>which</a:t>
            </a:r>
            <a:r>
              <a:rPr lang="nl-BE" dirty="0"/>
              <a:t> guideline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choose</a:t>
            </a:r>
            <a:r>
              <a:rPr lang="nl-BE" dirty="0"/>
              <a:t>?</a:t>
            </a:r>
            <a:br>
              <a:rPr lang="nl-BE" dirty="0"/>
            </a:br>
            <a:endParaRPr lang="nl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4DC41-0E82-4960-BC8C-1774E756EB99}"/>
              </a:ext>
            </a:extLst>
          </p:cNvPr>
          <p:cNvSpPr/>
          <p:nvPr/>
        </p:nvSpPr>
        <p:spPr>
          <a:xfrm>
            <a:off x="4241548" y="954508"/>
            <a:ext cx="144016" cy="17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C9C00D-5FD1-4E57-99BB-518D9932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742" y="5848577"/>
            <a:ext cx="3667910" cy="411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FE1603-73E7-4D44-8621-1F6DE56713D0}"/>
              </a:ext>
            </a:extLst>
          </p:cNvPr>
          <p:cNvSpPr txBox="1"/>
          <p:nvPr/>
        </p:nvSpPr>
        <p:spPr>
          <a:xfrm>
            <a:off x="1524001" y="6581000"/>
            <a:ext cx="10176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Hansen D, et al. </a:t>
            </a:r>
            <a:r>
              <a:rPr lang="nl-BE" sz="1000" dirty="0" err="1"/>
              <a:t>Advancing</a:t>
            </a:r>
            <a:r>
              <a:rPr lang="nl-BE" sz="1000" dirty="0"/>
              <a:t> Aerobic </a:t>
            </a:r>
            <a:r>
              <a:rPr lang="nl-BE" sz="1000" dirty="0" err="1"/>
              <a:t>Exercise</a:t>
            </a:r>
            <a:r>
              <a:rPr lang="nl-BE" sz="1000" dirty="0"/>
              <a:t> Training </a:t>
            </a:r>
            <a:r>
              <a:rPr lang="nl-BE" sz="1000" dirty="0" err="1"/>
              <a:t>Intensity</a:t>
            </a:r>
            <a:r>
              <a:rPr lang="nl-BE" sz="1000" dirty="0"/>
              <a:t> </a:t>
            </a:r>
            <a:r>
              <a:rPr lang="nl-BE" sz="1000" dirty="0" err="1"/>
              <a:t>Prescription</a:t>
            </a:r>
            <a:r>
              <a:rPr lang="nl-BE" sz="1000" dirty="0"/>
              <a:t> in Health </a:t>
            </a:r>
            <a:r>
              <a:rPr lang="nl-BE" sz="1000" dirty="0" err="1"/>
              <a:t>and</a:t>
            </a:r>
            <a:r>
              <a:rPr lang="nl-BE" sz="1000" dirty="0"/>
              <a:t> </a:t>
            </a:r>
            <a:r>
              <a:rPr lang="nl-BE" sz="1000" dirty="0" err="1"/>
              <a:t>Disease</a:t>
            </a:r>
            <a:r>
              <a:rPr lang="nl-BE" sz="1000" dirty="0"/>
              <a:t> Beyond Standard </a:t>
            </a:r>
            <a:r>
              <a:rPr lang="nl-BE" sz="1000" dirty="0" err="1"/>
              <a:t>Recommendations</a:t>
            </a:r>
            <a:r>
              <a:rPr lang="nl-BE" sz="1000" dirty="0"/>
              <a:t>: A Call </a:t>
            </a:r>
            <a:r>
              <a:rPr lang="nl-BE" sz="1000" dirty="0" err="1"/>
              <a:t>to</a:t>
            </a:r>
            <a:r>
              <a:rPr lang="nl-BE" sz="1000" dirty="0"/>
              <a:t> Action. </a:t>
            </a:r>
            <a:r>
              <a:rPr lang="nl-BE" sz="1000" dirty="0" err="1"/>
              <a:t>Sports</a:t>
            </a:r>
            <a:r>
              <a:rPr lang="nl-BE" sz="1000" dirty="0"/>
              <a:t> </a:t>
            </a:r>
            <a:r>
              <a:rPr lang="nl-BE" sz="1000" dirty="0" err="1"/>
              <a:t>Med</a:t>
            </a:r>
            <a:r>
              <a:rPr lang="nl-BE" sz="1000" dirty="0"/>
              <a:t>. 2025 Sep;55(9):2111-35.</a:t>
            </a:r>
          </a:p>
        </p:txBody>
      </p:sp>
    </p:spTree>
    <p:extLst>
      <p:ext uri="{BB962C8B-B14F-4D97-AF65-F5344CB8AC3E}">
        <p14:creationId xmlns:p14="http://schemas.microsoft.com/office/powerpoint/2010/main" val="162303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FEBA-1207-4DD3-94E9-98FF254D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0387"/>
            <a:ext cx="10515600" cy="1325563"/>
          </a:xfrm>
        </p:spPr>
        <p:txBody>
          <a:bodyPr/>
          <a:lstStyle/>
          <a:p>
            <a:r>
              <a:rPr lang="nl-BE" dirty="0"/>
              <a:t>The concept of VT </a:t>
            </a:r>
            <a:r>
              <a:rPr lang="nl-BE" dirty="0" err="1"/>
              <a:t>and</a:t>
            </a:r>
            <a:r>
              <a:rPr lang="nl-BE" dirty="0"/>
              <a:t> AT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A134A655-A676-4229-A8FF-B4B7F48BBA9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63553" y="954294"/>
            <a:ext cx="7534203" cy="4949413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88329-AB59-42A9-9522-6D7E594CE18A}"/>
              </a:ext>
            </a:extLst>
          </p:cNvPr>
          <p:cNvSpPr txBox="1"/>
          <p:nvPr/>
        </p:nvSpPr>
        <p:spPr>
          <a:xfrm>
            <a:off x="1524001" y="6581000"/>
            <a:ext cx="10176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Hansen D, et al. </a:t>
            </a:r>
            <a:r>
              <a:rPr lang="nl-BE" sz="1000" dirty="0" err="1"/>
              <a:t>Advancing</a:t>
            </a:r>
            <a:r>
              <a:rPr lang="nl-BE" sz="1000" dirty="0"/>
              <a:t> Aerobic </a:t>
            </a:r>
            <a:r>
              <a:rPr lang="nl-BE" sz="1000" dirty="0" err="1"/>
              <a:t>Exercise</a:t>
            </a:r>
            <a:r>
              <a:rPr lang="nl-BE" sz="1000" dirty="0"/>
              <a:t> Training </a:t>
            </a:r>
            <a:r>
              <a:rPr lang="nl-BE" sz="1000" dirty="0" err="1"/>
              <a:t>Intensity</a:t>
            </a:r>
            <a:r>
              <a:rPr lang="nl-BE" sz="1000" dirty="0"/>
              <a:t> </a:t>
            </a:r>
            <a:r>
              <a:rPr lang="nl-BE" sz="1000" dirty="0" err="1"/>
              <a:t>Prescription</a:t>
            </a:r>
            <a:r>
              <a:rPr lang="nl-BE" sz="1000" dirty="0"/>
              <a:t> in Health </a:t>
            </a:r>
            <a:r>
              <a:rPr lang="nl-BE" sz="1000" dirty="0" err="1"/>
              <a:t>and</a:t>
            </a:r>
            <a:r>
              <a:rPr lang="nl-BE" sz="1000" dirty="0"/>
              <a:t> </a:t>
            </a:r>
            <a:r>
              <a:rPr lang="nl-BE" sz="1000" dirty="0" err="1"/>
              <a:t>Disease</a:t>
            </a:r>
            <a:r>
              <a:rPr lang="nl-BE" sz="1000" dirty="0"/>
              <a:t> Beyond Standard </a:t>
            </a:r>
            <a:r>
              <a:rPr lang="nl-BE" sz="1000" dirty="0" err="1"/>
              <a:t>Recommendations</a:t>
            </a:r>
            <a:r>
              <a:rPr lang="nl-BE" sz="1000" dirty="0"/>
              <a:t>: A Call </a:t>
            </a:r>
            <a:r>
              <a:rPr lang="nl-BE" sz="1000" dirty="0" err="1"/>
              <a:t>to</a:t>
            </a:r>
            <a:r>
              <a:rPr lang="nl-BE" sz="1000" dirty="0"/>
              <a:t> Action. </a:t>
            </a:r>
            <a:r>
              <a:rPr lang="nl-BE" sz="1000" dirty="0" err="1"/>
              <a:t>Sports</a:t>
            </a:r>
            <a:r>
              <a:rPr lang="nl-BE" sz="1000" dirty="0"/>
              <a:t> </a:t>
            </a:r>
            <a:r>
              <a:rPr lang="nl-BE" sz="1000" dirty="0" err="1"/>
              <a:t>Med</a:t>
            </a:r>
            <a:r>
              <a:rPr lang="nl-BE" sz="1000" dirty="0"/>
              <a:t>. 2025 Sep;55(9):2111-35.</a:t>
            </a:r>
          </a:p>
        </p:txBody>
      </p:sp>
    </p:spTree>
    <p:extLst>
      <p:ext uri="{BB962C8B-B14F-4D97-AF65-F5344CB8AC3E}">
        <p14:creationId xmlns:p14="http://schemas.microsoft.com/office/powerpoint/2010/main" val="321178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E58A-0A70-43D9-B608-27DDF8239D89}"/>
              </a:ext>
            </a:extLst>
          </p:cNvPr>
          <p:cNvSpPr txBox="1"/>
          <p:nvPr/>
        </p:nvSpPr>
        <p:spPr>
          <a:xfrm>
            <a:off x="1524000" y="857252"/>
            <a:ext cx="9144000" cy="2192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CASE 1						      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nl-B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BE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CPET						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9DB41C1-D5E4-462C-A49A-B81392E4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27" y="1521496"/>
            <a:ext cx="2101147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characteristics</a:t>
            </a:r>
            <a:endParaRPr lang="nl-BE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Male, 57 years, 99.6 kg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STEMI, for which urgent PCI on LAD &amp; RAC (4 months ago)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2 diabetes (&gt;20 years ago)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coronary irregularities, no severe stenosis left over (full revascularisation achieved)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LVEF 61%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21.png">
            <a:extLst>
              <a:ext uri="{FF2B5EF4-FFF2-40B4-BE49-F238E27FC236}">
                <a16:creationId xmlns:a16="http://schemas.microsoft.com/office/drawing/2014/main" id="{4411AF33-EC13-466D-ABF5-CC1BC8A328D4}"/>
              </a:ext>
            </a:extLst>
          </p:cNvPr>
          <p:cNvPicPr/>
          <p:nvPr/>
        </p:nvPicPr>
        <p:blipFill>
          <a:blip r:embed="rId2"/>
          <a:srcRect l="23239" t="29715" r="41337" b="25823"/>
          <a:stretch>
            <a:fillRect/>
          </a:stretch>
        </p:blipFill>
        <p:spPr>
          <a:xfrm>
            <a:off x="1808496" y="3429001"/>
            <a:ext cx="3897554" cy="2341957"/>
          </a:xfrm>
          <a:prstGeom prst="rect">
            <a:avLst/>
          </a:prstGeom>
          <a:ln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8F24D-B408-4BC3-BCFA-4A4609C8102C}"/>
              </a:ext>
            </a:extLst>
          </p:cNvPr>
          <p:cNvCxnSpPr>
            <a:stCxn id="5" idx="0"/>
          </p:cNvCxnSpPr>
          <p:nvPr/>
        </p:nvCxnSpPr>
        <p:spPr>
          <a:xfrm>
            <a:off x="6096000" y="857252"/>
            <a:ext cx="0" cy="5143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75A7407D-403C-4AA2-A58C-40FF525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00" y="1521495"/>
            <a:ext cx="2101147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medication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Beta-blocker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ACE-inhibitor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Antiplatelet 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Metformin &amp; SGLT-2 inhibitor</a:t>
            </a:r>
          </a:p>
          <a:p>
            <a:pPr algn="ctr" defTabSz="685800"/>
            <a:endParaRPr lang="en-GB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profile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125/70 mmHg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LDL cholesterol: 93 mg/dl (2.4 mmol/l)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HbA1c: 8.2%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BMI: 32.4 kg/m², waist circumference of 114 cm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C55C2-D13E-4461-852E-A34B73DA7678}"/>
              </a:ext>
            </a:extLst>
          </p:cNvPr>
          <p:cNvSpPr txBox="1">
            <a:spLocks/>
          </p:cNvSpPr>
          <p:nvPr/>
        </p:nvSpPr>
        <p:spPr>
          <a:xfrm>
            <a:off x="1775520" y="188640"/>
            <a:ext cx="8640960" cy="54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Let’s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give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anyway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2CB89F2C-2365-41E0-8CA9-1C8FC16B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996" y="1438994"/>
            <a:ext cx="4297484" cy="2057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9FBE9-4634-469C-8232-0C7004C32DA9}"/>
              </a:ext>
            </a:extLst>
          </p:cNvPr>
          <p:cNvSpPr txBox="1"/>
          <p:nvPr/>
        </p:nvSpPr>
        <p:spPr>
          <a:xfrm>
            <a:off x="3363729" y="3525208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5DD4A-3B31-4384-96BE-21F79F8D7733}"/>
              </a:ext>
            </a:extLst>
          </p:cNvPr>
          <p:cNvSpPr txBox="1"/>
          <p:nvPr/>
        </p:nvSpPr>
        <p:spPr>
          <a:xfrm>
            <a:off x="3737549" y="3525208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VT2</a:t>
            </a:r>
          </a:p>
        </p:txBody>
      </p:sp>
    </p:spTree>
    <p:extLst>
      <p:ext uri="{BB962C8B-B14F-4D97-AF65-F5344CB8AC3E}">
        <p14:creationId xmlns:p14="http://schemas.microsoft.com/office/powerpoint/2010/main" val="370657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E58A-0A70-43D9-B608-27DDF8239D89}"/>
              </a:ext>
            </a:extLst>
          </p:cNvPr>
          <p:cNvSpPr txBox="1"/>
          <p:nvPr/>
        </p:nvSpPr>
        <p:spPr>
          <a:xfrm>
            <a:off x="1524000" y="857252"/>
            <a:ext cx="9144000" cy="2192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CASE 1						      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nl-B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BE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CPET						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9DB41C1-D5E4-462C-A49A-B81392E4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27" y="1521496"/>
            <a:ext cx="2101147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characteristics</a:t>
            </a:r>
            <a:endParaRPr lang="nl-BE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Male, 57 years, 99.6 kg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STEMI, for which urgent PCI on LAD &amp; RAC (4 months ago)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2 diabetes (&gt;20 years ago)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coronary irregularities, no severe stenosis left over (full revascularisation achieved)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LVEF 61%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21.png">
            <a:extLst>
              <a:ext uri="{FF2B5EF4-FFF2-40B4-BE49-F238E27FC236}">
                <a16:creationId xmlns:a16="http://schemas.microsoft.com/office/drawing/2014/main" id="{4411AF33-EC13-466D-ABF5-CC1BC8A328D4}"/>
              </a:ext>
            </a:extLst>
          </p:cNvPr>
          <p:cNvPicPr/>
          <p:nvPr/>
        </p:nvPicPr>
        <p:blipFill>
          <a:blip r:embed="rId2"/>
          <a:srcRect l="23239" t="29715" r="41337" b="25823"/>
          <a:stretch>
            <a:fillRect/>
          </a:stretch>
        </p:blipFill>
        <p:spPr>
          <a:xfrm>
            <a:off x="1940057" y="3429001"/>
            <a:ext cx="3897554" cy="2341957"/>
          </a:xfrm>
          <a:prstGeom prst="rect">
            <a:avLst/>
          </a:prstGeom>
          <a:ln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8F24D-B408-4BC3-BCFA-4A4609C8102C}"/>
              </a:ext>
            </a:extLst>
          </p:cNvPr>
          <p:cNvCxnSpPr>
            <a:stCxn id="5" idx="0"/>
          </p:cNvCxnSpPr>
          <p:nvPr/>
        </p:nvCxnSpPr>
        <p:spPr>
          <a:xfrm>
            <a:off x="6096000" y="857252"/>
            <a:ext cx="0" cy="5143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75A7407D-403C-4AA2-A58C-40FF525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00" y="1521495"/>
            <a:ext cx="2101147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medication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Beta-blocker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ACE-inhibitor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Antiplatelet 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Metformin &amp; SGLT-2 inhibitor</a:t>
            </a:r>
          </a:p>
          <a:p>
            <a:pPr algn="ctr" defTabSz="685800"/>
            <a:endParaRPr lang="en-GB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profile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125/70 mmHg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LDL cholesterol: 93 mg/dl (2.4 mmol/l)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HbA1c: 8.2%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BMI: 32.4 kg/m², waist circumference of 114 cm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C55C2-D13E-4461-852E-A34B73DA7678}"/>
              </a:ext>
            </a:extLst>
          </p:cNvPr>
          <p:cNvSpPr txBox="1">
            <a:spLocks/>
          </p:cNvSpPr>
          <p:nvPr/>
        </p:nvSpPr>
        <p:spPr>
          <a:xfrm>
            <a:off x="1775520" y="188640"/>
            <a:ext cx="8640960" cy="54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Let’s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give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anyway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2CB89F2C-2365-41E0-8CA9-1C8FC16B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18" y="1434312"/>
            <a:ext cx="4298062" cy="205751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756C6F-A46A-4742-8897-FD6F60BC4FFD}"/>
              </a:ext>
            </a:extLst>
          </p:cNvPr>
          <p:cNvSpPr/>
          <p:nvPr/>
        </p:nvSpPr>
        <p:spPr>
          <a:xfrm>
            <a:off x="7682687" y="2175036"/>
            <a:ext cx="505081" cy="28803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81ED4A-BF15-48FC-8F41-55DD8F5E335C}"/>
              </a:ext>
            </a:extLst>
          </p:cNvPr>
          <p:cNvCxnSpPr>
            <a:cxnSpLocks/>
          </p:cNvCxnSpPr>
          <p:nvPr/>
        </p:nvCxnSpPr>
        <p:spPr>
          <a:xfrm>
            <a:off x="7935226" y="2463068"/>
            <a:ext cx="0" cy="161400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5CA6E6-41E3-41B7-9431-CC1B8983374C}"/>
              </a:ext>
            </a:extLst>
          </p:cNvPr>
          <p:cNvSpPr txBox="1"/>
          <p:nvPr/>
        </p:nvSpPr>
        <p:spPr>
          <a:xfrm>
            <a:off x="7248128" y="4077073"/>
            <a:ext cx="1432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HR = 57-76 </a:t>
            </a:r>
            <a:r>
              <a:rPr lang="nl-BE" sz="1200" dirty="0" err="1"/>
              <a:t>bts</a:t>
            </a:r>
            <a:r>
              <a:rPr lang="nl-BE" sz="1200" dirty="0"/>
              <a:t>/min </a:t>
            </a:r>
          </a:p>
        </p:txBody>
      </p:sp>
      <p:pic>
        <p:nvPicPr>
          <p:cNvPr id="15" name="image3.png">
            <a:extLst>
              <a:ext uri="{FF2B5EF4-FFF2-40B4-BE49-F238E27FC236}">
                <a16:creationId xmlns:a16="http://schemas.microsoft.com/office/drawing/2014/main" id="{B2700BAE-B967-4D91-9FD8-9EC0D50F3F5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54391" y="4437112"/>
            <a:ext cx="2822493" cy="1695820"/>
          </a:xfrm>
          <a:prstGeom prst="rect">
            <a:avLst/>
          </a:prstGeom>
          <a:ln/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DB578B-DAF0-43B5-9200-A1EBAEAECCFC}"/>
              </a:ext>
            </a:extLst>
          </p:cNvPr>
          <p:cNvCxnSpPr/>
          <p:nvPr/>
        </p:nvCxnSpPr>
        <p:spPr>
          <a:xfrm>
            <a:off x="6528048" y="5815347"/>
            <a:ext cx="57606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2BF0DA-8206-42E9-BB81-F51890E8E3E6}"/>
              </a:ext>
            </a:extLst>
          </p:cNvPr>
          <p:cNvCxnSpPr>
            <a:cxnSpLocks/>
          </p:cNvCxnSpPr>
          <p:nvPr/>
        </p:nvCxnSpPr>
        <p:spPr>
          <a:xfrm flipH="1">
            <a:off x="6816081" y="4354072"/>
            <a:ext cx="1104419" cy="137918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D1A0EA-D227-402F-86C6-6F9758766A1B}"/>
              </a:ext>
            </a:extLst>
          </p:cNvPr>
          <p:cNvSpPr txBox="1"/>
          <p:nvPr/>
        </p:nvSpPr>
        <p:spPr>
          <a:xfrm>
            <a:off x="3505772" y="3525208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A39A3-5C92-41CA-8798-A1A2D2475325}"/>
              </a:ext>
            </a:extLst>
          </p:cNvPr>
          <p:cNvSpPr txBox="1"/>
          <p:nvPr/>
        </p:nvSpPr>
        <p:spPr>
          <a:xfrm>
            <a:off x="3888470" y="3525208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VT2</a:t>
            </a:r>
          </a:p>
        </p:txBody>
      </p:sp>
    </p:spTree>
    <p:extLst>
      <p:ext uri="{BB962C8B-B14F-4D97-AF65-F5344CB8AC3E}">
        <p14:creationId xmlns:p14="http://schemas.microsoft.com/office/powerpoint/2010/main" val="36060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E58A-0A70-43D9-B608-27DDF8239D89}"/>
              </a:ext>
            </a:extLst>
          </p:cNvPr>
          <p:cNvSpPr txBox="1"/>
          <p:nvPr/>
        </p:nvSpPr>
        <p:spPr>
          <a:xfrm>
            <a:off x="1524000" y="857252"/>
            <a:ext cx="9144000" cy="2192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CASE 1						      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nl-B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BE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CPET						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9DB41C1-D5E4-462C-A49A-B81392E4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27" y="1521496"/>
            <a:ext cx="2101147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characteristics</a:t>
            </a:r>
            <a:endParaRPr lang="nl-BE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Male, 57 years, 99.6 kg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STEMI, for which urgent PCI on LAD &amp; RAC (4 months ago)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2 diabetes (&gt;20 years ago)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coronary irregularities, no severe stenosis left over (full revascularisation achieved)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LVEF 61%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21.png">
            <a:extLst>
              <a:ext uri="{FF2B5EF4-FFF2-40B4-BE49-F238E27FC236}">
                <a16:creationId xmlns:a16="http://schemas.microsoft.com/office/drawing/2014/main" id="{4411AF33-EC13-466D-ABF5-CC1BC8A328D4}"/>
              </a:ext>
            </a:extLst>
          </p:cNvPr>
          <p:cNvPicPr/>
          <p:nvPr/>
        </p:nvPicPr>
        <p:blipFill>
          <a:blip r:embed="rId2"/>
          <a:srcRect l="23239" t="29715" r="41337" b="25823"/>
          <a:stretch>
            <a:fillRect/>
          </a:stretch>
        </p:blipFill>
        <p:spPr>
          <a:xfrm>
            <a:off x="1940057" y="3429001"/>
            <a:ext cx="3897554" cy="2341957"/>
          </a:xfrm>
          <a:prstGeom prst="rect">
            <a:avLst/>
          </a:prstGeom>
          <a:ln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8F24D-B408-4BC3-BCFA-4A4609C8102C}"/>
              </a:ext>
            </a:extLst>
          </p:cNvPr>
          <p:cNvCxnSpPr>
            <a:stCxn id="5" idx="0"/>
          </p:cNvCxnSpPr>
          <p:nvPr/>
        </p:nvCxnSpPr>
        <p:spPr>
          <a:xfrm>
            <a:off x="6096000" y="857252"/>
            <a:ext cx="0" cy="5143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75A7407D-403C-4AA2-A58C-40FF525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00" y="1521495"/>
            <a:ext cx="2101147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medication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Beta-blocker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ACE-inhibitor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Antiplatelet 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Metformin &amp; SGLT-2 inhibitor</a:t>
            </a:r>
          </a:p>
          <a:p>
            <a:pPr algn="ctr" defTabSz="685800"/>
            <a:endParaRPr lang="en-GB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profile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125/70 mmHg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LDL cholesterol: 93 mg/dl (2.4 mmol/l)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HbA1c: 8.2%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BMI: 32.4 kg/m², waist circumference of 114 cm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C55C2-D13E-4461-852E-A34B73DA7678}"/>
              </a:ext>
            </a:extLst>
          </p:cNvPr>
          <p:cNvSpPr txBox="1">
            <a:spLocks/>
          </p:cNvSpPr>
          <p:nvPr/>
        </p:nvSpPr>
        <p:spPr>
          <a:xfrm>
            <a:off x="1775520" y="188640"/>
            <a:ext cx="8640960" cy="54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Let’s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give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anyway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2CB89F2C-2365-41E0-8CA9-1C8FC16B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18" y="1434312"/>
            <a:ext cx="4298062" cy="205751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2ED3E5F-2CB8-4A25-8415-B6FA77AB1691}"/>
              </a:ext>
            </a:extLst>
          </p:cNvPr>
          <p:cNvSpPr/>
          <p:nvPr/>
        </p:nvSpPr>
        <p:spPr>
          <a:xfrm>
            <a:off x="6982257" y="2179367"/>
            <a:ext cx="505081" cy="28803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C582C9-5EAF-48E1-8E54-6E313DC666D6}"/>
              </a:ext>
            </a:extLst>
          </p:cNvPr>
          <p:cNvCxnSpPr>
            <a:cxnSpLocks/>
          </p:cNvCxnSpPr>
          <p:nvPr/>
        </p:nvCxnSpPr>
        <p:spPr>
          <a:xfrm>
            <a:off x="7228947" y="2463068"/>
            <a:ext cx="0" cy="132597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7034A5-08BA-4B11-9202-718C8E1391E6}"/>
              </a:ext>
            </a:extLst>
          </p:cNvPr>
          <p:cNvSpPr txBox="1"/>
          <p:nvPr/>
        </p:nvSpPr>
        <p:spPr>
          <a:xfrm>
            <a:off x="6373756" y="3791887"/>
            <a:ext cx="1721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VO2 = 818-1410 ml/min </a:t>
            </a:r>
          </a:p>
        </p:txBody>
      </p:sp>
      <p:pic>
        <p:nvPicPr>
          <p:cNvPr id="15" name="image3.png">
            <a:extLst>
              <a:ext uri="{FF2B5EF4-FFF2-40B4-BE49-F238E27FC236}">
                <a16:creationId xmlns:a16="http://schemas.microsoft.com/office/drawing/2014/main" id="{B2700BAE-B967-4D91-9FD8-9EC0D50F3F5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54391" y="4368947"/>
            <a:ext cx="2822493" cy="1695820"/>
          </a:xfrm>
          <a:prstGeom prst="rect">
            <a:avLst/>
          </a:prstGeom>
          <a:ln/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3047FF-4BFC-4C69-9240-A66BB32C5E26}"/>
              </a:ext>
            </a:extLst>
          </p:cNvPr>
          <p:cNvCxnSpPr>
            <a:cxnSpLocks/>
          </p:cNvCxnSpPr>
          <p:nvPr/>
        </p:nvCxnSpPr>
        <p:spPr>
          <a:xfrm>
            <a:off x="6694224" y="5805264"/>
            <a:ext cx="105796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E98D1B-69BF-4C20-AA7E-C9A8B175CBBC}"/>
              </a:ext>
            </a:extLst>
          </p:cNvPr>
          <p:cNvCxnSpPr>
            <a:cxnSpLocks/>
          </p:cNvCxnSpPr>
          <p:nvPr/>
        </p:nvCxnSpPr>
        <p:spPr>
          <a:xfrm>
            <a:off x="7200420" y="4087621"/>
            <a:ext cx="34376" cy="166209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F8AC31-42AA-46B3-AEF3-60C8A5516B6B}"/>
              </a:ext>
            </a:extLst>
          </p:cNvPr>
          <p:cNvSpPr txBox="1"/>
          <p:nvPr/>
        </p:nvSpPr>
        <p:spPr>
          <a:xfrm>
            <a:off x="3496894" y="3525208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7123D-A094-4608-98CC-E9F5C40D3D44}"/>
              </a:ext>
            </a:extLst>
          </p:cNvPr>
          <p:cNvSpPr txBox="1"/>
          <p:nvPr/>
        </p:nvSpPr>
        <p:spPr>
          <a:xfrm>
            <a:off x="3906225" y="3525208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VT2</a:t>
            </a:r>
          </a:p>
        </p:txBody>
      </p:sp>
    </p:spTree>
    <p:extLst>
      <p:ext uri="{BB962C8B-B14F-4D97-AF65-F5344CB8AC3E}">
        <p14:creationId xmlns:p14="http://schemas.microsoft.com/office/powerpoint/2010/main" val="125646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E58A-0A70-43D9-B608-27DDF8239D89}"/>
              </a:ext>
            </a:extLst>
          </p:cNvPr>
          <p:cNvSpPr txBox="1"/>
          <p:nvPr/>
        </p:nvSpPr>
        <p:spPr>
          <a:xfrm>
            <a:off x="1524000" y="857252"/>
            <a:ext cx="9144000" cy="25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						                    CASE 2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nl-B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BE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        CPET</a:t>
            </a:r>
            <a:endParaRPr lang="nl-BE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7CC45BE-3B91-45E1-95FE-5B77537A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672" y="1521495"/>
            <a:ext cx="2339184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characteristics</a:t>
            </a:r>
            <a:endParaRPr lang="nl-BE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Female, 30 years, 164 cm, 88 kg</a:t>
            </a:r>
          </a:p>
          <a:p>
            <a:pPr algn="ctr" defTabSz="685800"/>
            <a:endParaRPr lang="en-GB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major diseases/events to be reported</a:t>
            </a:r>
          </a:p>
          <a:p>
            <a:pPr algn="ctr" defTabSz="685800"/>
            <a:endParaRPr lang="en-GB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 with obesity for several years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hemodynamic and ECG response during exercise testing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8F24D-B408-4BC3-BCFA-4A4609C8102C}"/>
              </a:ext>
            </a:extLst>
          </p:cNvPr>
          <p:cNvCxnSpPr>
            <a:stCxn id="5" idx="0"/>
          </p:cNvCxnSpPr>
          <p:nvPr/>
        </p:nvCxnSpPr>
        <p:spPr>
          <a:xfrm>
            <a:off x="6096000" y="857252"/>
            <a:ext cx="0" cy="5143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6F5E558C-90F7-43BB-A56D-2E01B89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096" y="1625369"/>
            <a:ext cx="210114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medication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Statin</a:t>
            </a:r>
          </a:p>
          <a:p>
            <a:pPr algn="ctr" defTabSz="685800"/>
            <a:endParaRPr lang="en-GB" sz="675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67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profile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132/87 mmHg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LDL cholesterol: 143 mg/dl (3.7 mmol/l)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HbA1c: 4,5%</a:t>
            </a:r>
          </a:p>
          <a:p>
            <a:pPr algn="ctr" defTabSz="685800"/>
            <a:r>
              <a:rPr lang="en-GB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BMI: 32.7 kg/m²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2A97B-053B-4814-9AB7-043BBCEF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16" y="3326897"/>
            <a:ext cx="3232333" cy="25756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8B08C0-80CB-4B23-A76E-7EC31F57CC4B}"/>
              </a:ext>
            </a:extLst>
          </p:cNvPr>
          <p:cNvSpPr txBox="1">
            <a:spLocks/>
          </p:cNvSpPr>
          <p:nvPr/>
        </p:nvSpPr>
        <p:spPr>
          <a:xfrm>
            <a:off x="1775520" y="188640"/>
            <a:ext cx="8640960" cy="54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Let’s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give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anyway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470BE7F1-53CB-4164-85F6-6197766F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391" y="1016825"/>
            <a:ext cx="4347654" cy="2057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68679B-A934-402D-80C2-876D243710E7}"/>
              </a:ext>
            </a:extLst>
          </p:cNvPr>
          <p:cNvSpPr txBox="1"/>
          <p:nvPr/>
        </p:nvSpPr>
        <p:spPr>
          <a:xfrm>
            <a:off x="7978037" y="3422695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1897A-0DD9-4B9E-B5C0-A5F29ACAD047}"/>
              </a:ext>
            </a:extLst>
          </p:cNvPr>
          <p:cNvSpPr txBox="1"/>
          <p:nvPr/>
        </p:nvSpPr>
        <p:spPr>
          <a:xfrm>
            <a:off x="8351857" y="3428435"/>
            <a:ext cx="3433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accent1"/>
                </a:solidFill>
              </a:rPr>
              <a:t>VT2</a:t>
            </a:r>
          </a:p>
        </p:txBody>
      </p:sp>
    </p:spTree>
    <p:extLst>
      <p:ext uri="{BB962C8B-B14F-4D97-AF65-F5344CB8AC3E}">
        <p14:creationId xmlns:p14="http://schemas.microsoft.com/office/powerpoint/2010/main" val="180551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3" id="{66F120F7-EF1C-BD4D-B322-0BA3B36C04BE}" vid="{47248EAB-D0B9-6C4B-A1A4-B9BF8B40B85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12960</TotalTime>
  <Words>1845</Words>
  <Application>Microsoft Office PowerPoint</Application>
  <PresentationFormat>Widescreen</PresentationFormat>
  <Paragraphs>296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AvenirLTStd</vt:lpstr>
      <vt:lpstr>Calibri</vt:lpstr>
      <vt:lpstr>Calibri Light</vt:lpstr>
      <vt:lpstr>Verdana</vt:lpstr>
      <vt:lpstr>Tema di Office</vt:lpstr>
      <vt:lpstr>The importance of measured or estimated anaerobic threshold in training programs</vt:lpstr>
      <vt:lpstr>PowerPoint Presentation</vt:lpstr>
      <vt:lpstr>Setting the intensity of endurance exercise or physical activity: so easy… </vt:lpstr>
      <vt:lpstr>Setting the intensity of endurance exercise: which guideline to choose? </vt:lpstr>
      <vt:lpstr>The concept of VT and 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a coincidence?</vt:lpstr>
      <vt:lpstr>No, it is not: it is a pattern…</vt:lpstr>
      <vt:lpstr>Newest CR guideline from the USA</vt:lpstr>
      <vt:lpstr>A reality check…</vt:lpstr>
      <vt:lpstr>And it gets even worse…</vt:lpstr>
      <vt:lpstr>Oops…now what?</vt:lpstr>
      <vt:lpstr>No gas exchange analysis? No worry…</vt:lpstr>
      <vt:lpstr>Further finetuning…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Nicolò</dc:creator>
  <cp:keywords/>
  <dc:description/>
  <cp:lastModifiedBy>HANSEN Dominique</cp:lastModifiedBy>
  <cp:revision>17</cp:revision>
  <dcterms:created xsi:type="dcterms:W3CDTF">2026-04-07T08:07:24Z</dcterms:created>
  <dcterms:modified xsi:type="dcterms:W3CDTF">2026-05-08T07:21:22Z</dcterms:modified>
  <cp:category/>
</cp:coreProperties>
</file>