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8" r:id="rId3"/>
    <p:sldId id="275" r:id="rId4"/>
    <p:sldId id="277" r:id="rId5"/>
    <p:sldId id="290" r:id="rId6"/>
    <p:sldId id="279" r:id="rId7"/>
    <p:sldId id="280" r:id="rId8"/>
    <p:sldId id="281" r:id="rId9"/>
    <p:sldId id="282" r:id="rId10"/>
    <p:sldId id="283" r:id="rId11"/>
    <p:sldId id="284" r:id="rId12"/>
    <p:sldId id="292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5"/>
    <p:restoredTop sz="96327"/>
  </p:normalViewPr>
  <p:slideViewPr>
    <p:cSldViewPr snapToGrid="0">
      <p:cViewPr varScale="1">
        <p:scale>
          <a:sx n="111" d="100"/>
          <a:sy n="111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71FF373-A9C8-7452-99B3-049CBD199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2" t="27381" b="24009"/>
          <a:stretch/>
        </p:blipFill>
        <p:spPr bwMode="auto">
          <a:xfrm>
            <a:off x="0" y="1925452"/>
            <a:ext cx="12187409" cy="39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B4D473C-906A-50CA-99B3-44032D70DA2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941538"/>
            <a:ext cx="1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E194B1C-111F-8111-17FA-F4E8CD60D4C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882131"/>
            <a:ext cx="1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3C5A7DF9-F6AC-BB2D-709C-E740209C3F6B}"/>
              </a:ext>
            </a:extLst>
          </p:cNvPr>
          <p:cNvSpPr/>
          <p:nvPr userDrawn="1"/>
        </p:nvSpPr>
        <p:spPr>
          <a:xfrm>
            <a:off x="655878" y="5605909"/>
            <a:ext cx="1999091" cy="9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0" i="0" dirty="0">
                <a:latin typeface="Verdana" panose="020B0604030504040204" pitchFamily="34" charset="0"/>
              </a:rPr>
              <a:t>v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D223A-B658-C387-0F17-7DC4848AF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852" y="5605910"/>
            <a:ext cx="2028117" cy="968311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042BB3C4-16DB-0ECB-AD35-995165568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962" y="254040"/>
            <a:ext cx="11128075" cy="626451"/>
          </a:xfrm>
        </p:spPr>
        <p:txBody>
          <a:bodyPr anchor="b">
            <a:normAutofit/>
          </a:bodyPr>
          <a:lstStyle>
            <a:lvl1pPr algn="ctr"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2" name="Ondertitel 2">
            <a:extLst>
              <a:ext uri="{FF2B5EF4-FFF2-40B4-BE49-F238E27FC236}">
                <a16:creationId xmlns:a16="http://schemas.microsoft.com/office/drawing/2014/main" id="{8CABEE33-56DF-9D10-EBC2-61809612C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109" y="1003007"/>
            <a:ext cx="9144000" cy="856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400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07CC1DF3-25E3-13D9-E305-A60279DE37C8}"/>
              </a:ext>
            </a:extLst>
          </p:cNvPr>
          <p:cNvCxnSpPr/>
          <p:nvPr userDrawn="1"/>
        </p:nvCxnSpPr>
        <p:spPr>
          <a:xfrm>
            <a:off x="5476775" y="946129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9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563221"/>
            <a:ext cx="10991491" cy="5343748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4872C7-A460-47EA-79A0-7297C32AA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B0C529A9-03F6-52F0-4E61-3747FC04139C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8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9804C-6021-7A42-B04B-B4FC9F72D468}"/>
              </a:ext>
            </a:extLst>
          </p:cNvPr>
          <p:cNvSpPr/>
          <p:nvPr userDrawn="1"/>
        </p:nvSpPr>
        <p:spPr>
          <a:xfrm>
            <a:off x="4303643" y="0"/>
            <a:ext cx="7888357" cy="68580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F4428BA9-B137-5B16-E609-A1454A1B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770" y="264550"/>
            <a:ext cx="6898975" cy="5653171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2E30598-640A-2CF0-E8EF-751D2C586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7067" y="6132521"/>
            <a:ext cx="1212783" cy="579035"/>
          </a:xfrm>
          <a:prstGeom prst="rect">
            <a:avLst/>
          </a:prstGeom>
        </p:spPr>
      </p:pic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235F24E6-B46F-9C0C-27BC-05B192AB0424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2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C83748-01E7-F700-F586-98B5DD4B3C13}"/>
              </a:ext>
            </a:extLst>
          </p:cNvPr>
          <p:cNvSpPr/>
          <p:nvPr userDrawn="1"/>
        </p:nvSpPr>
        <p:spPr>
          <a:xfrm>
            <a:off x="0" y="503587"/>
            <a:ext cx="12192000" cy="544428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6AAFA55-A6B7-1094-2A99-9CC1DFDA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735497"/>
            <a:ext cx="10991491" cy="5055704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A1C119B-BA6F-44D8-07B0-7105FA7B7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CB5F6EAD-C5B9-42C2-A30E-DEB5DCA6CD8A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0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3992DE-EFAB-79EB-2198-C32EBE21D3A8}"/>
              </a:ext>
            </a:extLst>
          </p:cNvPr>
          <p:cNvSpPr/>
          <p:nvPr userDrawn="1"/>
        </p:nvSpPr>
        <p:spPr>
          <a:xfrm>
            <a:off x="0" y="2002054"/>
            <a:ext cx="12192000" cy="485594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55E04A93-4A77-9679-193F-B8034AC1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2280829"/>
            <a:ext cx="10991491" cy="3729737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E062E15-7E67-B4E4-C217-C899CD0C4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6E61D4BD-160C-C832-6187-21449106B34A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4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3992DE-EFAB-79EB-2198-C32EBE21D3A8}"/>
              </a:ext>
            </a:extLst>
          </p:cNvPr>
          <p:cNvSpPr/>
          <p:nvPr userDrawn="1"/>
        </p:nvSpPr>
        <p:spPr>
          <a:xfrm>
            <a:off x="0" y="2002054"/>
            <a:ext cx="12192000" cy="485594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E062E15-7E67-B4E4-C217-C899CD0C4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6E61D4BD-160C-C832-6187-21449106B34A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0E2C11-DFA0-AAEB-F0EE-E2A0F023B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5" y="297412"/>
            <a:ext cx="10991850" cy="5557838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14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9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3992DE-EFAB-79EB-2198-C32EBE21D3A8}"/>
              </a:ext>
            </a:extLst>
          </p:cNvPr>
          <p:cNvSpPr/>
          <p:nvPr userDrawn="1"/>
        </p:nvSpPr>
        <p:spPr>
          <a:xfrm>
            <a:off x="3703982" y="0"/>
            <a:ext cx="8488017" cy="6857999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38CEF5C5-5176-F733-4AE3-E10A2F7A3477}"/>
              </a:ext>
            </a:extLst>
          </p:cNvPr>
          <p:cNvCxnSpPr/>
          <p:nvPr userDrawn="1"/>
        </p:nvCxnSpPr>
        <p:spPr>
          <a:xfrm>
            <a:off x="4145211" y="2733736"/>
            <a:ext cx="121278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897FFDB2-3FAC-D7BC-03B4-27B393011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211" y="152417"/>
            <a:ext cx="7446534" cy="2486220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A2F8A43A-3CD1-9A21-46AF-3C301F2B26B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145211" y="2822859"/>
            <a:ext cx="7446534" cy="2935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1189783-81DA-282F-E0C7-D5E91F49E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254" y="5373765"/>
            <a:ext cx="2542595" cy="1213946"/>
          </a:xfrm>
          <a:prstGeom prst="rect">
            <a:avLst/>
          </a:prstGeom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9137750C-D1FA-C052-CD9A-F728A8BB3D5C}"/>
              </a:ext>
            </a:extLst>
          </p:cNvPr>
          <p:cNvCxnSpPr>
            <a:cxnSpLocks/>
          </p:cNvCxnSpPr>
          <p:nvPr userDrawn="1"/>
        </p:nvCxnSpPr>
        <p:spPr>
          <a:xfrm>
            <a:off x="600254" y="5994136"/>
            <a:ext cx="10991491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2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15C01F-B78D-F2D9-51D5-C8944E04EA69}"/>
              </a:ext>
            </a:extLst>
          </p:cNvPr>
          <p:cNvSpPr/>
          <p:nvPr userDrawn="1"/>
        </p:nvSpPr>
        <p:spPr>
          <a:xfrm>
            <a:off x="3703982" y="0"/>
            <a:ext cx="8488018" cy="6857999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3139E9-BCE0-89CC-214A-7ED35C17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727" y="6132521"/>
            <a:ext cx="1212783" cy="5790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05C739-51F3-4B6B-FCAD-3F10F93BBF8E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D1C2B97-E918-3F39-D823-FE6340FA653C}"/>
              </a:ext>
            </a:extLst>
          </p:cNvPr>
          <p:cNvCxnSpPr>
            <a:cxnSpLocks/>
          </p:cNvCxnSpPr>
          <p:nvPr userDrawn="1"/>
        </p:nvCxnSpPr>
        <p:spPr>
          <a:xfrm>
            <a:off x="364466" y="3475299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0AB769D7-388F-3E5D-3134-F1802CC36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66" y="264550"/>
            <a:ext cx="3115334" cy="3115650"/>
          </a:xfrm>
        </p:spPr>
        <p:txBody>
          <a:bodyPr anchor="b">
            <a:no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C661B855-7103-7EBC-CEA4-A2CB00CDBD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4466" y="3564423"/>
            <a:ext cx="3115334" cy="23532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32576C1-142A-2F36-3B5A-39F37041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0" y="264550"/>
            <a:ext cx="7337245" cy="5653171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35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3992DE-EFAB-79EB-2198-C32EBE21D3A8}"/>
              </a:ext>
            </a:extLst>
          </p:cNvPr>
          <p:cNvSpPr/>
          <p:nvPr userDrawn="1"/>
        </p:nvSpPr>
        <p:spPr>
          <a:xfrm>
            <a:off x="3703982" y="0"/>
            <a:ext cx="8488017" cy="6857999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81F698-EBC1-63DE-097B-042F28FEC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727" y="6132521"/>
            <a:ext cx="1212783" cy="579035"/>
          </a:xfrm>
          <a:prstGeom prst="rect">
            <a:avLst/>
          </a:prstGeom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F7085682-95AD-F451-52C5-418786E169C4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4A5EDB-AC1C-D90B-3D8E-0D8BA75FC466}"/>
              </a:ext>
            </a:extLst>
          </p:cNvPr>
          <p:cNvCxnSpPr>
            <a:cxnSpLocks/>
          </p:cNvCxnSpPr>
          <p:nvPr userDrawn="1"/>
        </p:nvCxnSpPr>
        <p:spPr>
          <a:xfrm>
            <a:off x="364466" y="3475299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27156A54-5C3F-9111-BA11-74054DBC9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66" y="264550"/>
            <a:ext cx="3115334" cy="3115650"/>
          </a:xfrm>
        </p:spPr>
        <p:txBody>
          <a:bodyPr anchor="b">
            <a:no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9D2F61B4-A6C2-1607-1422-C963F6D252B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4466" y="3564423"/>
            <a:ext cx="3115334" cy="23532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76BE0A6-9FE7-8DC7-8262-B2B9AA43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0" y="264550"/>
            <a:ext cx="7337245" cy="565317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14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1552755"/>
            <a:ext cx="10991491" cy="435421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8AF95EB9-C2D7-6324-148A-5D5E9E70388D}"/>
              </a:ext>
            </a:extLst>
          </p:cNvPr>
          <p:cNvCxnSpPr/>
          <p:nvPr userDrawn="1"/>
        </p:nvCxnSpPr>
        <p:spPr>
          <a:xfrm>
            <a:off x="5476775" y="881623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6A56E5BB-3EA4-2F41-9FBC-E3CD25C76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444"/>
            <a:ext cx="9144000" cy="640080"/>
          </a:xfrm>
        </p:spPr>
        <p:txBody>
          <a:bodyPr anchor="b">
            <a:noAutofit/>
          </a:bodyPr>
          <a:lstStyle>
            <a:lvl1pPr algn="ctr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54A76018-0152-3341-AC72-2DC13CA22F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24000" y="970747"/>
            <a:ext cx="9144000" cy="4928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4872C7-A460-47EA-79A0-7297C32AA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B0C529A9-03F6-52F0-4E61-3747FC04139C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3992DE-EFAB-79EB-2198-C32EBE21D3A8}"/>
              </a:ext>
            </a:extLst>
          </p:cNvPr>
          <p:cNvSpPr/>
          <p:nvPr userDrawn="1"/>
        </p:nvSpPr>
        <p:spPr>
          <a:xfrm>
            <a:off x="0" y="2002054"/>
            <a:ext cx="12192000" cy="485594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38CEF5C5-5176-F733-4AE3-E10A2F7A3477}"/>
              </a:ext>
            </a:extLst>
          </p:cNvPr>
          <p:cNvCxnSpPr/>
          <p:nvPr userDrawn="1"/>
        </p:nvCxnSpPr>
        <p:spPr>
          <a:xfrm>
            <a:off x="600254" y="881623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897FFDB2-3FAC-D7BC-03B4-27B393011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254" y="146444"/>
            <a:ext cx="9144000" cy="640080"/>
          </a:xfrm>
        </p:spPr>
        <p:txBody>
          <a:bodyPr anchor="b">
            <a:no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A2F8A43A-3CD1-9A21-46AF-3C301F2B26B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0254" y="970747"/>
            <a:ext cx="9144000" cy="4928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55E04A93-4A77-9679-193F-B8034AC1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2280829"/>
            <a:ext cx="10991491" cy="3729737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E062E15-7E67-B4E4-C217-C899CD0C4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6E61D4BD-160C-C832-6187-21449106B34A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9804C-6021-7A42-B04B-B4FC9F72D468}"/>
              </a:ext>
            </a:extLst>
          </p:cNvPr>
          <p:cNvSpPr/>
          <p:nvPr userDrawn="1"/>
        </p:nvSpPr>
        <p:spPr>
          <a:xfrm>
            <a:off x="4303643" y="0"/>
            <a:ext cx="7888357" cy="68580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CABD28BB-256E-D133-AB43-86EA979FFC6A}"/>
              </a:ext>
            </a:extLst>
          </p:cNvPr>
          <p:cNvCxnSpPr/>
          <p:nvPr userDrawn="1"/>
        </p:nvCxnSpPr>
        <p:spPr>
          <a:xfrm>
            <a:off x="364466" y="3475299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81E5126B-AC98-5F1D-57AB-3F96A513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66" y="264550"/>
            <a:ext cx="3632440" cy="3115650"/>
          </a:xfrm>
        </p:spPr>
        <p:txBody>
          <a:bodyPr anchor="b">
            <a:no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A469A83-5442-44A0-39EE-CB82B0B64D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4466" y="3564423"/>
            <a:ext cx="3632440" cy="23532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F4428BA9-B137-5B16-E609-A1454A1B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770" y="264550"/>
            <a:ext cx="6898975" cy="5653171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2E30598-640A-2CF0-E8EF-751D2C586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7067" y="6132521"/>
            <a:ext cx="1212783" cy="579035"/>
          </a:xfrm>
          <a:prstGeom prst="rect">
            <a:avLst/>
          </a:prstGeom>
        </p:spPr>
      </p:pic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235F24E6-B46F-9C0C-27BC-05B192AB0424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C83748-01E7-F700-F586-98B5DD4B3C13}"/>
              </a:ext>
            </a:extLst>
          </p:cNvPr>
          <p:cNvSpPr/>
          <p:nvPr userDrawn="1"/>
        </p:nvSpPr>
        <p:spPr>
          <a:xfrm>
            <a:off x="0" y="2002056"/>
            <a:ext cx="12192000" cy="3945816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3E236B2-0DE1-85E6-375F-E51E14627866}"/>
              </a:ext>
            </a:extLst>
          </p:cNvPr>
          <p:cNvCxnSpPr/>
          <p:nvPr userDrawn="1"/>
        </p:nvCxnSpPr>
        <p:spPr>
          <a:xfrm>
            <a:off x="600254" y="881623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31098AC2-0ECB-29BA-4B17-CDCDCF49C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254" y="146444"/>
            <a:ext cx="9144000" cy="640080"/>
          </a:xfrm>
        </p:spPr>
        <p:txBody>
          <a:bodyPr anchor="b">
            <a:no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91DCB60-6FAE-24FA-7A92-027CA8200D7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0254" y="970747"/>
            <a:ext cx="9144000" cy="4928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40039C8-B531-01D1-3363-B2CA5D1C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2280829"/>
            <a:ext cx="10991491" cy="346436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F354BA2-67CE-558F-2311-D5E865867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0683EC54-BED2-1568-ADB7-C07A608B7C40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3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C83748-01E7-F700-F586-98B5DD4B3C13}"/>
              </a:ext>
            </a:extLst>
          </p:cNvPr>
          <p:cNvSpPr/>
          <p:nvPr userDrawn="1"/>
        </p:nvSpPr>
        <p:spPr>
          <a:xfrm>
            <a:off x="0" y="2002056"/>
            <a:ext cx="12192000" cy="3945816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cxnSp>
        <p:nvCxnSpPr>
          <p:cNvPr id="2" name="Straight Connector 4">
            <a:extLst>
              <a:ext uri="{FF2B5EF4-FFF2-40B4-BE49-F238E27FC236}">
                <a16:creationId xmlns:a16="http://schemas.microsoft.com/office/drawing/2014/main" id="{DA789190-7101-584F-8EDF-6979EF52085A}"/>
              </a:ext>
            </a:extLst>
          </p:cNvPr>
          <p:cNvCxnSpPr/>
          <p:nvPr userDrawn="1"/>
        </p:nvCxnSpPr>
        <p:spPr>
          <a:xfrm>
            <a:off x="5476775" y="881623"/>
            <a:ext cx="1212783" cy="0"/>
          </a:xfrm>
          <a:prstGeom prst="line">
            <a:avLst/>
          </a:prstGeom>
          <a:ln w="57150">
            <a:solidFill>
              <a:srgbClr val="E4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E1838B4B-195B-CC43-E841-F25795411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444"/>
            <a:ext cx="9144000" cy="640080"/>
          </a:xfrm>
        </p:spPr>
        <p:txBody>
          <a:bodyPr anchor="b">
            <a:noAutofit/>
          </a:bodyPr>
          <a:lstStyle>
            <a:lvl1pPr algn="ctr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B130645A-2D7E-C5EE-F0C4-E1D657A211B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24000" y="970747"/>
            <a:ext cx="9144000" cy="4928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6AAFA55-A6B7-1094-2A99-9CC1DFDA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54" y="2280829"/>
            <a:ext cx="10991491" cy="3510371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A1C119B-BA6F-44D8-07B0-7105FA7B7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9607" y="6132521"/>
            <a:ext cx="1212783" cy="579035"/>
          </a:xfrm>
          <a:prstGeom prst="rect">
            <a:avLst/>
          </a:prstGeom>
        </p:spPr>
      </p:pic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CB5F6EAD-C5B9-42C2-A30E-DEB5DCA6CD8A}"/>
              </a:ext>
            </a:extLst>
          </p:cNvPr>
          <p:cNvCxnSpPr>
            <a:cxnSpLocks/>
          </p:cNvCxnSpPr>
          <p:nvPr userDrawn="1"/>
        </p:nvCxnSpPr>
        <p:spPr>
          <a:xfrm>
            <a:off x="600254" y="6434284"/>
            <a:ext cx="1099149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B6F09A-3B1E-3DBA-5121-2A56FBF9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20C2D3-7D57-8972-F449-54E9FD87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7F4D1-4115-4950-2BD8-92F6A27A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6A332B58-8343-4245-9A0A-B5CA1C64E2A2}" type="datetimeFigureOut">
              <a:rPr lang="nl-BE" smtClean="0"/>
              <a:pPr/>
              <a:t>8/06/2026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FAF909-D5EE-A004-84B1-B56206E09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FF9130-0ABC-CE4E-2FBE-2B0BB463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0A8AF229-12E6-AC43-BE8D-D17E5BD64EB6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84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68" r:id="rId10"/>
    <p:sldLayoutId id="2147483670" r:id="rId11"/>
    <p:sldLayoutId id="2147483672" r:id="rId12"/>
    <p:sldLayoutId id="2147483673" r:id="rId13"/>
    <p:sldLayoutId id="2147483675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D22D-AA0D-DBC0-24A2-566AC8AEF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2000" dirty="0"/>
              <a:t>Proportionaliteit en maatwerk bij </a:t>
            </a:r>
            <a:r>
              <a:rPr lang="nl-BE" sz="2000" dirty="0" err="1"/>
              <a:t>bewindvoering</a:t>
            </a:r>
            <a:r>
              <a:rPr lang="nl-BE" sz="2000" dirty="0"/>
              <a:t>: nationale en mensenrechtelijke perspectieven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43BCE6-6326-2A71-F59E-394F2E772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nl-BE" dirty="0"/>
              <a:t>Bespreking arrest Hof van Cassatie C.23.0339.N d.d. 9 september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9A6D1-C39B-4498-BB1A-1CCCB76CE565}"/>
              </a:ext>
            </a:extLst>
          </p:cNvPr>
          <p:cNvSpPr txBox="1"/>
          <p:nvPr/>
        </p:nvSpPr>
        <p:spPr>
          <a:xfrm>
            <a:off x="5889072" y="6182686"/>
            <a:ext cx="610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Marie-Laure </a:t>
            </a:r>
            <a:r>
              <a:rPr lang="nl-BE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Luykx</a:t>
            </a:r>
            <a:r>
              <a:rPr lang="nl-B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doctoraatsbursaal personenrecht </a:t>
            </a:r>
            <a:r>
              <a:rPr lang="nl-BE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Uhasselt</a:t>
            </a:r>
            <a:r>
              <a:rPr lang="nl-BE" sz="1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(FWO G0A3924N)</a:t>
            </a:r>
            <a:endParaRPr lang="nl-BE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49D6A-F904-465F-8F9D-130F515A6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nl-BE" b="1" dirty="0"/>
              <a:t>Geen paradigmaverschuiving </a:t>
            </a:r>
            <a:r>
              <a:rPr lang="nl-BE" dirty="0"/>
              <a:t>cf. VN-Gehandicaptenverdrag</a:t>
            </a:r>
          </a:p>
          <a:p>
            <a:r>
              <a:rPr lang="nl-BE" b="1" dirty="0"/>
              <a:t>Beginselen subsidiariteit en proportionaliteit</a:t>
            </a:r>
          </a:p>
          <a:p>
            <a:pPr lvl="1"/>
            <a:r>
              <a:rPr lang="nl-BE" dirty="0"/>
              <a:t>Ontnemen handelingsbekwaamheid = inmenging art. 8 EVRM</a:t>
            </a:r>
          </a:p>
          <a:p>
            <a:pPr lvl="2"/>
            <a:r>
              <a:rPr lang="nl-BE" dirty="0"/>
              <a:t>Toelaatbaar, indien noodzakelijk in een democratische samenleving</a:t>
            </a:r>
          </a:p>
          <a:p>
            <a:pPr lvl="3"/>
            <a:r>
              <a:rPr lang="nl-BE" dirty="0"/>
              <a:t>Enkel ernstige cognitieve beperkingen, gestaafd door recent medisch verslag</a:t>
            </a:r>
          </a:p>
          <a:p>
            <a:r>
              <a:rPr lang="nl-BE" b="1" dirty="0"/>
              <a:t>Maatwerk</a:t>
            </a:r>
          </a:p>
          <a:p>
            <a:pPr lvl="1"/>
            <a:r>
              <a:rPr lang="nl-BE" dirty="0"/>
              <a:t>Individuele beoordeling is vereist </a:t>
            </a:r>
          </a:p>
          <a:p>
            <a:pPr lvl="2"/>
            <a:r>
              <a:rPr lang="nl-BE" dirty="0"/>
              <a:t>Onvoldoende: beperkte handelingsbekwaamheid</a:t>
            </a:r>
          </a:p>
          <a:p>
            <a:pPr lvl="1"/>
            <a:r>
              <a:rPr lang="nl-BE" dirty="0"/>
              <a:t>Geen vereiste van ondersteuningsfiguur</a:t>
            </a:r>
          </a:p>
          <a:p>
            <a:pPr lvl="1"/>
            <a:r>
              <a:rPr lang="nl-BE" u="sng" dirty="0"/>
              <a:t>Enkel bij omvang handelingsonbekwaamheid &amp; mandaat bewindvoerder</a:t>
            </a:r>
          </a:p>
          <a:p>
            <a:pPr lvl="2"/>
            <a:r>
              <a:rPr lang="nl-BE" dirty="0"/>
              <a:t>Niet in besluitvormingsproces (bv. naleven wil en voorkeuren cf. VN-verdrag)</a:t>
            </a:r>
          </a:p>
          <a:p>
            <a:pPr lvl="1"/>
            <a:r>
              <a:rPr lang="nl-BE" u="sng" dirty="0"/>
              <a:t>Functionele benadering </a:t>
            </a:r>
            <a:r>
              <a:rPr lang="nl-BE" dirty="0"/>
              <a:t>(tijds- en handelingsspecifiek)</a:t>
            </a:r>
          </a:p>
          <a:p>
            <a:pPr lvl="2"/>
            <a:r>
              <a:rPr lang="nl-BE" dirty="0"/>
              <a:t>Rekening houdend met evoluerende capaciteiten</a:t>
            </a:r>
          </a:p>
          <a:p>
            <a:pPr lvl="1"/>
            <a:r>
              <a:rPr lang="nl-BE" dirty="0"/>
              <a:t>Cf. Evaluatierapport: België cf. EVRM/EHRM?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C91288-B866-4D66-A79C-510F7547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Europees</a:t>
            </a:r>
            <a:r>
              <a:rPr lang="en-GB" dirty="0"/>
              <a:t> </a:t>
            </a:r>
            <a:r>
              <a:rPr lang="en-GB" dirty="0" err="1"/>
              <a:t>Verdrag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Rechten</a:t>
            </a:r>
            <a:r>
              <a:rPr lang="en-GB" dirty="0"/>
              <a:t> van de </a:t>
            </a:r>
            <a:r>
              <a:rPr lang="en-GB" dirty="0" err="1"/>
              <a:t>Mens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BF402A6-071D-4A5E-997F-819ECC15E77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err="1"/>
              <a:t>Artikel</a:t>
            </a:r>
            <a:r>
              <a:rPr lang="en-GB" dirty="0"/>
              <a:t> 8 – Respect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privé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familieleven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95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0EABB7-D361-48EC-93C9-F00DD7E85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Besluit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0C5C32-52C2-48C0-BB22-DC9993DFAF5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76A69-C159-49F1-98B0-5AC014262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l-BE" b="1" dirty="0"/>
              <a:t>Beginselen subsidiariteit en proportionaliteit</a:t>
            </a:r>
          </a:p>
          <a:p>
            <a:pPr lvl="1"/>
            <a:r>
              <a:rPr lang="nl-BE" dirty="0"/>
              <a:t>Relevantie bij omvang handelingsonbekwaamheid &amp; mandaat bewindvoerder</a:t>
            </a:r>
          </a:p>
          <a:p>
            <a:pPr lvl="1"/>
            <a:r>
              <a:rPr lang="nl-BE" dirty="0"/>
              <a:t>Hof van Cassatie: </a:t>
            </a:r>
            <a:r>
              <a:rPr lang="nl-BE" u="sng" dirty="0"/>
              <a:t>rol bij overgang naar gerechtelijke bescherming</a:t>
            </a:r>
          </a:p>
          <a:p>
            <a:pPr lvl="2"/>
            <a:r>
              <a:rPr lang="nl-BE" dirty="0"/>
              <a:t>Elementen van buitengerechtelijke bescherming behouden (bv. vertrouwenspersoon)</a:t>
            </a:r>
          </a:p>
          <a:p>
            <a:pPr lvl="2"/>
            <a:r>
              <a:rPr lang="nl-BE" i="1" dirty="0"/>
              <a:t>Tenzij</a:t>
            </a:r>
            <a:r>
              <a:rPr lang="nl-BE" dirty="0"/>
              <a:t> </a:t>
            </a:r>
          </a:p>
          <a:p>
            <a:pPr lvl="3"/>
            <a:r>
              <a:rPr lang="nl-BE" dirty="0"/>
              <a:t>Belang van de beschermde persoon</a:t>
            </a:r>
          </a:p>
          <a:p>
            <a:pPr lvl="3"/>
            <a:r>
              <a:rPr lang="nl-BE" dirty="0"/>
              <a:t>Bedoeling van lastgevingsovereenkomst</a:t>
            </a:r>
          </a:p>
          <a:p>
            <a:r>
              <a:rPr lang="nl-BE" b="1" dirty="0"/>
              <a:t>Maatwerk</a:t>
            </a:r>
          </a:p>
          <a:p>
            <a:pPr lvl="1"/>
            <a:r>
              <a:rPr lang="nl-BE" dirty="0"/>
              <a:t>VN-Gehandicaptenverdrag: ook binnen besluitvormingsproces</a:t>
            </a:r>
          </a:p>
          <a:p>
            <a:pPr lvl="2"/>
            <a:r>
              <a:rPr lang="nl-BE" dirty="0"/>
              <a:t>Ondersteuningsfiguur – vertrouwenspersoon (wil en voorkeuren)</a:t>
            </a:r>
          </a:p>
          <a:p>
            <a:pPr lvl="1"/>
            <a:r>
              <a:rPr lang="nl-BE" u="sng" dirty="0"/>
              <a:t>Evoluerende </a:t>
            </a:r>
            <a:r>
              <a:rPr lang="nl-BE" u="sng" dirty="0">
                <a:sym typeface="Wingdings" panose="05000000000000000000" pitchFamily="2" charset="2"/>
              </a:rPr>
              <a:t>bekwaamheden </a:t>
            </a:r>
            <a:r>
              <a:rPr lang="nl-BE" dirty="0">
                <a:sym typeface="Wingdings" panose="05000000000000000000" pitchFamily="2" charset="2"/>
              </a:rPr>
              <a:t>personen met een beperking erkennen</a:t>
            </a:r>
          </a:p>
          <a:p>
            <a:r>
              <a:rPr lang="nl-BE" dirty="0">
                <a:sym typeface="Wingdings" panose="05000000000000000000" pitchFamily="2" charset="2"/>
              </a:rPr>
              <a:t>Autonomie </a:t>
            </a:r>
            <a:r>
              <a:rPr lang="nl-BE" b="1" dirty="0">
                <a:sym typeface="Wingdings" panose="05000000000000000000" pitchFamily="2" charset="2"/>
              </a:rPr>
              <a:t>&gt;</a:t>
            </a:r>
            <a:r>
              <a:rPr lang="nl-BE" dirty="0">
                <a:sym typeface="Wingdings" panose="05000000000000000000" pitchFamily="2" charset="2"/>
              </a:rPr>
              <a:t> bescherming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147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D22D-AA0D-DBC0-24A2-566AC8AEF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2000" dirty="0"/>
              <a:t>Proportionaliteit en maatwerk bij </a:t>
            </a:r>
            <a:r>
              <a:rPr lang="nl-BE" sz="2000" dirty="0" err="1"/>
              <a:t>bewindvoering</a:t>
            </a:r>
            <a:r>
              <a:rPr lang="nl-BE" sz="2000" dirty="0"/>
              <a:t>: nationale en mensenrechtelijke perspectieven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43BCE6-6326-2A71-F59E-394F2E772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nl-BE" dirty="0"/>
              <a:t>Bespreking arrest Hof van Cassatie C.23.0339.N d.d. 9 september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9A6D1-C39B-4498-BB1A-1CCCB76CE565}"/>
              </a:ext>
            </a:extLst>
          </p:cNvPr>
          <p:cNvSpPr txBox="1"/>
          <p:nvPr/>
        </p:nvSpPr>
        <p:spPr>
          <a:xfrm>
            <a:off x="5889072" y="6182686"/>
            <a:ext cx="610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Marie-Laure </a:t>
            </a:r>
            <a:r>
              <a:rPr lang="nl-BE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Luykx</a:t>
            </a:r>
            <a:r>
              <a:rPr lang="nl-BE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doctoraatsbursaal personenrecht </a:t>
            </a:r>
            <a:r>
              <a:rPr lang="nl-BE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UHasselt</a:t>
            </a:r>
            <a:endParaRPr lang="nl-BE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0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D417C-5C36-F425-4FC6-5A27AF26C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Inhoudstabel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9027A1-F2E1-AA74-62F5-781AFE888C7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75FCD6-0635-3190-A38B-29C747AE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l-BE" dirty="0"/>
              <a:t>Inleiding</a:t>
            </a:r>
          </a:p>
          <a:p>
            <a:r>
              <a:rPr lang="nl-BE" dirty="0"/>
              <a:t>Feiten </a:t>
            </a:r>
          </a:p>
          <a:p>
            <a:r>
              <a:rPr lang="nl-BE" dirty="0"/>
              <a:t>Belgisch perspectief</a:t>
            </a:r>
          </a:p>
          <a:p>
            <a:r>
              <a:rPr lang="nl-BE" dirty="0"/>
              <a:t>Mensenrechtelijk perspectief</a:t>
            </a:r>
          </a:p>
          <a:p>
            <a:pPr lvl="1"/>
            <a:r>
              <a:rPr lang="nl-BE" dirty="0"/>
              <a:t>VN-Gehandicaptenverdrag</a:t>
            </a:r>
          </a:p>
          <a:p>
            <a:pPr lvl="1"/>
            <a:r>
              <a:rPr lang="nl-BE" dirty="0"/>
              <a:t>EVRM</a:t>
            </a:r>
          </a:p>
          <a:p>
            <a:r>
              <a:rPr lang="nl-BE" dirty="0"/>
              <a:t>Besluit</a:t>
            </a:r>
          </a:p>
        </p:txBody>
      </p:sp>
    </p:spTree>
    <p:extLst>
      <p:ext uri="{BB962C8B-B14F-4D97-AF65-F5344CB8AC3E}">
        <p14:creationId xmlns:p14="http://schemas.microsoft.com/office/powerpoint/2010/main" val="188800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B6C62-FDEE-42E2-9DA4-71DFC5593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Inleiding</a:t>
            </a:r>
            <a:r>
              <a:rPr lang="en-GB" dirty="0"/>
              <a:t>	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05B19D4-D5F2-4023-9717-04084E1790E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963513-F675-4522-A1AF-9831CA548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l-BE" b="1" dirty="0"/>
              <a:t>Wet van 17 maart 2013</a:t>
            </a:r>
          </a:p>
          <a:p>
            <a:pPr lvl="1"/>
            <a:r>
              <a:rPr lang="nl-BE" dirty="0"/>
              <a:t>Verschuiving in benadering personen met een handicap </a:t>
            </a:r>
          </a:p>
          <a:p>
            <a:pPr lvl="1"/>
            <a:endParaRPr lang="nl-BE" dirty="0"/>
          </a:p>
          <a:p>
            <a:r>
              <a:rPr lang="nl-BE" b="1" dirty="0"/>
              <a:t>VN-Gehandicaptenverdrag </a:t>
            </a:r>
          </a:p>
          <a:p>
            <a:pPr lvl="1"/>
            <a:r>
              <a:rPr lang="nl-BE" dirty="0"/>
              <a:t>Bescherming &lt; autonomie</a:t>
            </a:r>
          </a:p>
          <a:p>
            <a:pPr lvl="1"/>
            <a:r>
              <a:rPr lang="nl-BE" u="sng" dirty="0"/>
              <a:t>Artikel 12: Gelijkheid voor de wet </a:t>
            </a:r>
          </a:p>
          <a:p>
            <a:pPr lvl="2"/>
            <a:r>
              <a:rPr lang="nl-BE" dirty="0"/>
              <a:t>Handelingsbekwaamheid</a:t>
            </a:r>
          </a:p>
          <a:p>
            <a:pPr lvl="2"/>
            <a:r>
              <a:rPr lang="nl-BE" dirty="0"/>
              <a:t>Ondersteuning i.p.v. vertegenwoordiging</a:t>
            </a:r>
          </a:p>
          <a:p>
            <a:pPr lvl="2"/>
            <a:endParaRPr lang="nl-BE" dirty="0"/>
          </a:p>
          <a:p>
            <a:pPr lvl="1"/>
            <a:r>
              <a:rPr lang="nl-BE" dirty="0"/>
              <a:t>VN-Comité 2024 m.b.t. België</a:t>
            </a:r>
          </a:p>
          <a:p>
            <a:pPr lvl="2"/>
            <a:r>
              <a:rPr lang="nl-BE" dirty="0"/>
              <a:t>Afschaffing vertegenwoordiging</a:t>
            </a:r>
          </a:p>
          <a:p>
            <a:pPr lvl="2"/>
            <a:r>
              <a:rPr lang="nl-BE" dirty="0"/>
              <a:t>Extra middelen vredegerechten: maatwerk </a:t>
            </a:r>
            <a:br>
              <a:rPr lang="nl-BE" dirty="0"/>
            </a:br>
            <a:endParaRPr lang="nl-BE" dirty="0"/>
          </a:p>
          <a:p>
            <a:r>
              <a:rPr lang="nl-BE" b="1" dirty="0"/>
              <a:t>Europees Verdrag voor de Rechten van de Mens </a:t>
            </a:r>
          </a:p>
          <a:p>
            <a:pPr lvl="1"/>
            <a:r>
              <a:rPr lang="nl-BE" u="sng" dirty="0"/>
              <a:t>Artikel 8: respect voor privé- en familieleven</a:t>
            </a:r>
            <a:r>
              <a:rPr lang="nl-BE" dirty="0"/>
              <a:t> </a:t>
            </a:r>
          </a:p>
          <a:p>
            <a:pPr lvl="2"/>
            <a:r>
              <a:rPr lang="nl-BE" dirty="0"/>
              <a:t>Beperkingen aan het bewind</a:t>
            </a:r>
          </a:p>
        </p:txBody>
      </p:sp>
    </p:spTree>
    <p:extLst>
      <p:ext uri="{BB962C8B-B14F-4D97-AF65-F5344CB8AC3E}">
        <p14:creationId xmlns:p14="http://schemas.microsoft.com/office/powerpoint/2010/main" val="326844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310ECE-C90B-4F8A-9D57-AB359CD1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2" t="5080" r="1523" b="5871"/>
          <a:stretch/>
        </p:blipFill>
        <p:spPr>
          <a:xfrm>
            <a:off x="1794933" y="1463631"/>
            <a:ext cx="8602134" cy="461430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7A34DB-E4AD-F926-B06F-2F7A31CC9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Feiten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8F293C-7976-AA5C-CE59-D14590E2981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Hof van Cassatie C.23.0339.N d.d. 9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93959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612AC5-5E31-49E1-849E-35EC1CD1A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Belgisch perspectief	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C8ECE6-7548-42EC-AFD5-544DAC989A3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 anchor="ctr"/>
          <a:lstStyle/>
          <a:p>
            <a:r>
              <a:rPr lang="nl-BE" dirty="0"/>
              <a:t>Beginselen van subsidiariteit en proportionaliteit, en de daaruit voortvloeiende verplichting tot maatwerk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7BFF3C70-328C-08D8-60C7-D99279C8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nl-BE" b="1" dirty="0"/>
              <a:t>Wet 17 maart 2013</a:t>
            </a:r>
          </a:p>
          <a:p>
            <a:pPr lvl="1"/>
            <a:r>
              <a:rPr lang="nl-BE" dirty="0"/>
              <a:t>Staat wilsonbekwaamheid en staat verkwisting</a:t>
            </a:r>
          </a:p>
          <a:p>
            <a:pPr lvl="2"/>
            <a:r>
              <a:rPr lang="nl-BE" i="1" dirty="0"/>
              <a:t>Noodzakelijk</a:t>
            </a:r>
            <a:r>
              <a:rPr lang="nl-BE" dirty="0"/>
              <a:t> om belangen te vrijwaren (art. 492 oud BW)</a:t>
            </a:r>
          </a:p>
          <a:p>
            <a:pPr lvl="1"/>
            <a:r>
              <a:rPr lang="nl-BE" u="sng" dirty="0"/>
              <a:t>Subsidiariteit en proportionaliteit</a:t>
            </a:r>
          </a:p>
          <a:p>
            <a:pPr lvl="2"/>
            <a:r>
              <a:rPr lang="nl-BE" dirty="0"/>
              <a:t>Enkel indien minder ingrijpende maatregelen niet beschikbaar zijn </a:t>
            </a:r>
          </a:p>
          <a:p>
            <a:pPr lvl="2"/>
            <a:r>
              <a:rPr lang="nl-BE" dirty="0"/>
              <a:t>Beperkt tot wat strikt noodzakelijk is </a:t>
            </a:r>
          </a:p>
          <a:p>
            <a:r>
              <a:rPr lang="nl-BE" b="1" dirty="0"/>
              <a:t>Maatwerk: rekening met persoonlijke situatie </a:t>
            </a:r>
          </a:p>
          <a:p>
            <a:pPr lvl="1"/>
            <a:r>
              <a:rPr lang="nl-BE" dirty="0"/>
              <a:t>Checklists persoon en goederen (art. 492/1 oud BW)</a:t>
            </a:r>
          </a:p>
          <a:p>
            <a:pPr lvl="1"/>
            <a:r>
              <a:rPr lang="nl-BE" u="sng" dirty="0"/>
              <a:t>Evaluatierapport (2025)</a:t>
            </a:r>
          </a:p>
          <a:p>
            <a:pPr lvl="2"/>
            <a:r>
              <a:rPr lang="nl-BE" dirty="0"/>
              <a:t>Maatwerk problematisch in de praktijk, vaak pragmatische redenen </a:t>
            </a:r>
          </a:p>
          <a:p>
            <a:r>
              <a:rPr lang="nl-BE" b="1" dirty="0"/>
              <a:t>Vertrouwenspersoon </a:t>
            </a:r>
          </a:p>
          <a:p>
            <a:pPr lvl="1"/>
            <a:r>
              <a:rPr lang="nl-BE" dirty="0"/>
              <a:t>Nauw contact met de beschermde persoon, vertolken wil en voorkeuren, ondersteunen bij communicatie</a:t>
            </a:r>
          </a:p>
          <a:p>
            <a:pPr lvl="1"/>
            <a:r>
              <a:rPr lang="nl-BE" dirty="0"/>
              <a:t>Zorgt voor </a:t>
            </a:r>
            <a:r>
              <a:rPr lang="nl-BE" u="sng" dirty="0"/>
              <a:t>maatwerk binnen besluitvormingsproces</a:t>
            </a:r>
          </a:p>
          <a:p>
            <a:pPr lvl="2"/>
            <a:r>
              <a:rPr lang="nl-BE" dirty="0"/>
              <a:t>Verbinding/brug tussen bewindvoerder en beschermde persoon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D0B26680-E1EE-A134-359D-435A63D76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Belgisch perspectief	</a:t>
            </a:r>
          </a:p>
        </p:txBody>
      </p:sp>
      <p:sp>
        <p:nvSpPr>
          <p:cNvPr id="23" name="Ondertitel 22">
            <a:extLst>
              <a:ext uri="{FF2B5EF4-FFF2-40B4-BE49-F238E27FC236}">
                <a16:creationId xmlns:a16="http://schemas.microsoft.com/office/drawing/2014/main" id="{0277A118-8BD4-0D2D-2A71-4738EFAEB13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Beginselen van subsidiariteit en proportionaliteit en maatwerk</a:t>
            </a:r>
          </a:p>
        </p:txBody>
      </p:sp>
    </p:spTree>
    <p:extLst>
      <p:ext uri="{BB962C8B-B14F-4D97-AF65-F5344CB8AC3E}">
        <p14:creationId xmlns:p14="http://schemas.microsoft.com/office/powerpoint/2010/main" val="242660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C9DB4-AD58-4C3E-AE99-9764DABE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l-BE" dirty="0"/>
              <a:t>Argumenten appelrechter</a:t>
            </a:r>
            <a:br>
              <a:rPr lang="nl-BE" dirty="0"/>
            </a:br>
            <a:endParaRPr lang="nl-BE" dirty="0"/>
          </a:p>
          <a:p>
            <a:pPr lvl="1"/>
            <a:r>
              <a:rPr lang="nl-BE" b="1" dirty="0"/>
              <a:t>Zorgvolmacht vormt één ondeelbaar geheel </a:t>
            </a:r>
          </a:p>
          <a:p>
            <a:pPr lvl="2"/>
            <a:r>
              <a:rPr lang="nl-BE" dirty="0"/>
              <a:t>Rollen lasthebber en vertrouwenspersoon </a:t>
            </a:r>
            <a:r>
              <a:rPr lang="nl-BE" u="sng" dirty="0"/>
              <a:t>juridisch en praktisch te onderscheiden</a:t>
            </a:r>
          </a:p>
          <a:p>
            <a:pPr lvl="2"/>
            <a:r>
              <a:rPr lang="nl-BE" dirty="0"/>
              <a:t>Opzegging mandaat lasthebber, niet automatisch einde mandaat vertrouwenspersoon</a:t>
            </a:r>
            <a:br>
              <a:rPr lang="nl-BE" dirty="0"/>
            </a:br>
            <a:endParaRPr lang="nl-BE" dirty="0"/>
          </a:p>
          <a:p>
            <a:pPr lvl="1"/>
            <a:r>
              <a:rPr lang="nl-BE" b="1" dirty="0"/>
              <a:t>Belang beschermde persoon staat centraal </a:t>
            </a:r>
            <a:r>
              <a:rPr lang="nl-BE" dirty="0"/>
              <a:t>(</a:t>
            </a:r>
            <a:r>
              <a:rPr lang="nl-BE" dirty="0" err="1"/>
              <a:t>o.w.v</a:t>
            </a:r>
            <a:r>
              <a:rPr lang="nl-BE" dirty="0"/>
              <a:t>. familiale spanningen en wederzijds wantrouwen)</a:t>
            </a:r>
          </a:p>
          <a:p>
            <a:pPr lvl="2"/>
            <a:r>
              <a:rPr lang="nl-BE" u="sng" dirty="0"/>
              <a:t>Actieve invulling</a:t>
            </a:r>
            <a:r>
              <a:rPr lang="nl-BE" dirty="0"/>
              <a:t> (participatie en autonomie)</a:t>
            </a:r>
          </a:p>
          <a:p>
            <a:pPr lvl="2"/>
            <a:r>
              <a:rPr lang="nl-BE" dirty="0"/>
              <a:t>Belang van de vertrouwenspersoon</a:t>
            </a:r>
          </a:p>
          <a:p>
            <a:pPr lvl="3"/>
            <a:r>
              <a:rPr lang="nl-BE" dirty="0"/>
              <a:t>Nadruk op persoonlijke voorkeuren om vertrouwenspersoon aan te duiden</a:t>
            </a:r>
          </a:p>
          <a:p>
            <a:pPr lvl="3"/>
            <a:r>
              <a:rPr lang="nl-BE" dirty="0"/>
              <a:t>Meer belang aan rol vertrouwenspersoon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EB2527-7C0B-45E6-A305-091DFB754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Belgisch</a:t>
            </a:r>
            <a:r>
              <a:rPr lang="en-GB" dirty="0"/>
              <a:t> </a:t>
            </a:r>
            <a:r>
              <a:rPr lang="en-GB" dirty="0" err="1"/>
              <a:t>perspectief</a:t>
            </a:r>
            <a:r>
              <a:rPr lang="en-GB" dirty="0"/>
              <a:t>	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3A3E1D-6D3B-4D25-B31F-2362FD94BA6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err="1"/>
              <a:t>Toegepast</a:t>
            </a:r>
            <a:r>
              <a:rPr lang="en-GB" dirty="0"/>
              <a:t> op het arrest	</a:t>
            </a:r>
          </a:p>
        </p:txBody>
      </p:sp>
    </p:spTree>
    <p:extLst>
      <p:ext uri="{BB962C8B-B14F-4D97-AF65-F5344CB8AC3E}">
        <p14:creationId xmlns:p14="http://schemas.microsoft.com/office/powerpoint/2010/main" val="110857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F79253-D8FA-4805-A084-4D1D85967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Mensenrechtelijke perspectieven	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9914644-9C0D-4E99-8D9D-34DA746C74D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 anchor="ctr"/>
          <a:lstStyle/>
          <a:p>
            <a:r>
              <a:rPr lang="en-GB" dirty="0"/>
              <a:t>VN-</a:t>
            </a:r>
            <a:r>
              <a:rPr lang="en-GB" dirty="0" err="1"/>
              <a:t>Gehandicaptenverdrag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Europees</a:t>
            </a:r>
            <a:r>
              <a:rPr lang="en-GB" dirty="0"/>
              <a:t> </a:t>
            </a:r>
            <a:r>
              <a:rPr lang="en-GB" dirty="0" err="1"/>
              <a:t>Verdrag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Rechten</a:t>
            </a:r>
            <a:r>
              <a:rPr lang="en-GB" dirty="0"/>
              <a:t> van de </a:t>
            </a:r>
            <a:r>
              <a:rPr lang="en-GB" dirty="0" err="1"/>
              <a:t>Mens</a:t>
            </a:r>
            <a:r>
              <a:rPr lang="en-GB" dirty="0"/>
              <a:t>: </a:t>
            </a:r>
          </a:p>
          <a:p>
            <a:r>
              <a:rPr lang="en-GB" dirty="0" err="1"/>
              <a:t>Beginselen</a:t>
            </a:r>
            <a:r>
              <a:rPr lang="en-GB" dirty="0"/>
              <a:t> van </a:t>
            </a:r>
            <a:r>
              <a:rPr lang="en-GB" dirty="0" err="1"/>
              <a:t>subsidiariteit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proportionaliteit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nl-BE" dirty="0"/>
              <a:t>de daaruit voortvloeiende verplichting tot maatwerk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18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445CD-BC91-443E-BFF2-904505FA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l-BE" dirty="0"/>
              <a:t>Interpretatie via</a:t>
            </a:r>
            <a:r>
              <a:rPr lang="nl-BE" b="1" dirty="0"/>
              <a:t> Algemene Commentaar Nr. 1 (2014) = paradigma-verschuiving</a:t>
            </a:r>
          </a:p>
          <a:p>
            <a:pPr lvl="1"/>
            <a:r>
              <a:rPr lang="nl-BE" dirty="0"/>
              <a:t>Van vertegenwoordiging (bv. bewind) naar ondersteuning</a:t>
            </a:r>
          </a:p>
          <a:p>
            <a:pPr lvl="1"/>
            <a:r>
              <a:rPr lang="nl-BE" dirty="0"/>
              <a:t>Handelingsbekwaamheid, losgekoppeld van cognitieve/ mentale bekwaamheden </a:t>
            </a:r>
          </a:p>
          <a:p>
            <a:r>
              <a:rPr lang="nl-BE" b="1" dirty="0"/>
              <a:t>Beginselen subsidiariteit en proportionaliteit</a:t>
            </a:r>
          </a:p>
          <a:p>
            <a:pPr lvl="1"/>
            <a:r>
              <a:rPr lang="nl-BE" dirty="0"/>
              <a:t>Enkel indien strikt noodzakelijk</a:t>
            </a:r>
          </a:p>
          <a:p>
            <a:pPr lvl="1"/>
            <a:r>
              <a:rPr lang="nl-BE" dirty="0"/>
              <a:t>Aard en omvang in verhouding tot </a:t>
            </a:r>
            <a:r>
              <a:rPr lang="nl-BE" u="sng" dirty="0"/>
              <a:t>ondersteuningsbehoefte</a:t>
            </a:r>
          </a:p>
          <a:p>
            <a:r>
              <a:rPr lang="nl-BE" b="1" dirty="0"/>
              <a:t>Maatwerk en ondersteuning</a:t>
            </a:r>
          </a:p>
          <a:p>
            <a:pPr lvl="1"/>
            <a:r>
              <a:rPr lang="nl-BE" dirty="0"/>
              <a:t>Nood aan flexibele ondersteuningsfiguren </a:t>
            </a:r>
          </a:p>
          <a:p>
            <a:pPr lvl="2"/>
            <a:r>
              <a:rPr lang="nl-BE" dirty="0"/>
              <a:t>Gelijkenis met </a:t>
            </a:r>
            <a:r>
              <a:rPr lang="nl-BE" u="sng" dirty="0"/>
              <a:t>vertrouwenspersoon</a:t>
            </a:r>
            <a:r>
              <a:rPr lang="nl-BE" dirty="0"/>
              <a:t> (mits nuance)</a:t>
            </a:r>
          </a:p>
          <a:p>
            <a:pPr lvl="1"/>
            <a:r>
              <a:rPr lang="nl-BE" dirty="0"/>
              <a:t>Rekening houdend met </a:t>
            </a:r>
            <a:r>
              <a:rPr lang="nl-BE" u="sng" dirty="0"/>
              <a:t>evoluerende bekwaamheden</a:t>
            </a:r>
            <a:r>
              <a:rPr lang="nl-BE" dirty="0"/>
              <a:t> (bv: dementie)</a:t>
            </a:r>
          </a:p>
          <a:p>
            <a:pPr lvl="2"/>
            <a:r>
              <a:rPr lang="nl-BE" dirty="0"/>
              <a:t>Statisch karakter van het Belgisch bewind</a:t>
            </a:r>
          </a:p>
          <a:p>
            <a:pPr lvl="2"/>
            <a:r>
              <a:rPr lang="nl-BE" dirty="0"/>
              <a:t>Evaluatie na 2 jaar afgeschaft in 2018</a:t>
            </a:r>
          </a:p>
          <a:p>
            <a:pPr lvl="3"/>
            <a:r>
              <a:rPr lang="nl-BE" dirty="0"/>
              <a:t>Nood aan periodiek onderzoek noodzaak maatregel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9427D2-9B93-40DA-8AB4-CD8B516A7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VN-</a:t>
            </a:r>
            <a:r>
              <a:rPr lang="en-GB" dirty="0" err="1"/>
              <a:t>Gehandicaptenverdrag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4EE188-15DA-4A56-A3D8-932DDD27BDB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err="1"/>
              <a:t>Artikel</a:t>
            </a:r>
            <a:r>
              <a:rPr lang="en-GB" dirty="0"/>
              <a:t> 12 – </a:t>
            </a:r>
            <a:r>
              <a:rPr lang="en-GB" dirty="0" err="1"/>
              <a:t>Gelijkheid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wet</a:t>
            </a:r>
          </a:p>
        </p:txBody>
      </p:sp>
    </p:spTree>
    <p:extLst>
      <p:ext uri="{BB962C8B-B14F-4D97-AF65-F5344CB8AC3E}">
        <p14:creationId xmlns:p14="http://schemas.microsoft.com/office/powerpoint/2010/main" val="23789572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664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Verdana</vt:lpstr>
      <vt:lpstr>Wingdings</vt:lpstr>
      <vt:lpstr>Kantoorthema</vt:lpstr>
      <vt:lpstr>Proportionaliteit en maatwerk bij bewindvoering: nationale en mensenrechtelijke perspectieven</vt:lpstr>
      <vt:lpstr>Inhoudstabel </vt:lpstr>
      <vt:lpstr>Inleiding </vt:lpstr>
      <vt:lpstr>Feiten </vt:lpstr>
      <vt:lpstr>Belgisch perspectief </vt:lpstr>
      <vt:lpstr>Belgisch perspectief </vt:lpstr>
      <vt:lpstr>Belgisch perspectief </vt:lpstr>
      <vt:lpstr>Mensenrechtelijke perspectieven </vt:lpstr>
      <vt:lpstr>VN-Gehandicaptenverdrag</vt:lpstr>
      <vt:lpstr>Europees Verdrag voor de Rechten van de Mens</vt:lpstr>
      <vt:lpstr>Besluit</vt:lpstr>
      <vt:lpstr>Proportionaliteit en maatwerk bij bewindvoering: nationale en mensenrechtelijke perspectieven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Mayte GOMEZ SANCHEZ</dc:creator>
  <cp:lastModifiedBy>LUYKX Marie-Laure</cp:lastModifiedBy>
  <cp:revision>53</cp:revision>
  <dcterms:created xsi:type="dcterms:W3CDTF">2023-05-11T09:17:19Z</dcterms:created>
  <dcterms:modified xsi:type="dcterms:W3CDTF">2026-06-08T07:39:29Z</dcterms:modified>
</cp:coreProperties>
</file>