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4" r:id="rId2"/>
    <p:sldId id="290" r:id="rId3"/>
    <p:sldId id="291" r:id="rId4"/>
    <p:sldId id="298" r:id="rId5"/>
    <p:sldId id="292" r:id="rId6"/>
    <p:sldId id="304" r:id="rId7"/>
    <p:sldId id="295" r:id="rId8"/>
    <p:sldId id="302" r:id="rId9"/>
    <p:sldId id="294" r:id="rId10"/>
    <p:sldId id="303" r:id="rId11"/>
    <p:sldId id="297" r:id="rId12"/>
    <p:sldId id="305" r:id="rId13"/>
    <p:sldId id="306" r:id="rId14"/>
    <p:sldId id="307" r:id="rId15"/>
    <p:sldId id="299" r:id="rId16"/>
    <p:sldId id="300" r:id="rId17"/>
    <p:sldId id="289" r:id="rId18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26" autoAdjust="0"/>
    <p:restoredTop sz="74853" autoAdjust="0"/>
  </p:normalViewPr>
  <p:slideViewPr>
    <p:cSldViewPr snapToGrid="0">
      <p:cViewPr varScale="1">
        <p:scale>
          <a:sx n="83" d="100"/>
          <a:sy n="83" d="100"/>
        </p:scale>
        <p:origin x="2166" y="90"/>
      </p:cViewPr>
      <p:guideLst/>
    </p:cSldViewPr>
  </p:slideViewPr>
  <p:outlineViewPr>
    <p:cViewPr>
      <p:scale>
        <a:sx n="33" d="100"/>
        <a:sy n="33" d="100"/>
      </p:scale>
      <p:origin x="0" y="-645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Decision-making model: the representative/support person …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E95-45B1-B4FA-09AECA466F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EE95-45B1-B4FA-09AECA466F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E95-45B1-B4FA-09AECA466F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EE95-45B1-B4FA-09AECA466FF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E95-45B1-B4FA-09AECA466FF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EE95-45B1-B4FA-09AECA466FF5}"/>
              </c:ext>
            </c:extLst>
          </c:dPt>
          <c:dLbls>
            <c:dLbl>
              <c:idx val="0"/>
              <c:layout>
                <c:manualLayout>
                  <c:x val="-5.434782608695652E-2"/>
                  <c:y val="-0.133138716597383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C7B3C6C-4399-4A17-BB76-861015AAA2A9}" type="CELLRANGE">
                      <a:rPr lang="en-US" baseline="0"/>
                      <a:pPr>
                        <a:defRPr/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27787325-58E5-4D8A-9709-9AF6A8D358AD}" type="CATEGORYNAME">
                      <a:rPr lang="en-US" baseline="0"/>
                      <a:pPr>
                        <a:defRPr/>
                      </a:pPr>
                      <a:t>[CATEGORY NAME]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E95-45B1-B4FA-09AECA466FF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05110A3-5E1E-4BFB-8681-947EF6D04A31}" type="CELLRAN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D886C09C-F7E0-4FD3-883B-D9199FE8052A}" type="CATEGORYNAM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E95-45B1-B4FA-09AECA466FF5}"/>
                </c:ext>
              </c:extLst>
            </c:dLbl>
            <c:dLbl>
              <c:idx val="2"/>
              <c:layout>
                <c:manualLayout>
                  <c:x val="-3.2608695652173912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A07F686-E1D3-447F-ADBA-7BE8835BC5F5}" type="CELLRANGE">
                      <a:rPr lang="en-US" baseline="0" dirty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 dirty="0"/>
                      <a:t>
</a:t>
                    </a:r>
                    <a:fld id="{460445CA-5365-4317-94B3-5F791426927C}" type="CATEGORYNAME">
                      <a:rPr lang="en-US" baseline="0" dirty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E95-45B1-B4FA-09AECA466FF5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A2EFAAC-DA7C-4C42-B284-5D6EEE2E0CCD}" type="CELLRAN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8AF025DB-0436-4895-8ECD-5A07F81AA2B0}" type="CATEGORYNAM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E95-45B1-B4FA-09AECA466FF5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6220F4-A7C9-4774-A4DB-7D1C002F7443}" type="CELLRAN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E05CAEB2-9C5F-4F19-85F6-135430668672}" type="CATEGORYNAM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EE95-45B1-B4FA-09AECA466FF5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3CD0B7-9216-4277-BE1B-EA663A587205}" type="CELLRAN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521FC045-55DE-4860-BFA9-1ED994749B00}" type="CATEGORYNAM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E95-45B1-B4FA-09AECA466FF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Can act in place of the adult</c:v>
                </c:pt>
                <c:pt idx="1">
                  <c:v>Can only act in place if necessary</c:v>
                </c:pt>
                <c:pt idx="2">
                  <c:v>Can act together with the adult</c:v>
                </c:pt>
                <c:pt idx="3">
                  <c:v>Can provide legal assistance</c:v>
                </c:pt>
                <c:pt idx="4">
                  <c:v>Can provide factual assistance</c:v>
                </c:pt>
                <c:pt idx="5">
                  <c:v>Can give approval to act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26</c:v>
                </c:pt>
                <c:pt idx="1">
                  <c:v>3</c:v>
                </c:pt>
                <c:pt idx="2">
                  <c:v>18</c:v>
                </c:pt>
                <c:pt idx="3">
                  <c:v>16</c:v>
                </c:pt>
                <c:pt idx="4">
                  <c:v>8</c:v>
                </c:pt>
                <c:pt idx="5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Sheet1!$B$2:$B$7</c15:f>
                <c15:dlblRangeCache>
                  <c:ptCount val="6"/>
                  <c:pt idx="0">
                    <c:v>26</c:v>
                  </c:pt>
                  <c:pt idx="1">
                    <c:v>3</c:v>
                  </c:pt>
                  <c:pt idx="2">
                    <c:v>18</c:v>
                  </c:pt>
                  <c:pt idx="3">
                    <c:v>16</c:v>
                  </c:pt>
                  <c:pt idx="4">
                    <c:v>8</c:v>
                  </c:pt>
                  <c:pt idx="5">
                    <c:v>14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E95-45B1-B4FA-09AECA466FF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Tailor-made approach?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90B-433E-9558-448C01C44D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F90B-433E-9558-448C01C44D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90B-433E-9558-448C01C44D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90B-433E-9558-448C01C44D47}"/>
              </c:ext>
            </c:extLst>
          </c:dPt>
          <c:dLbls>
            <c:dLbl>
              <c:idx val="0"/>
              <c:layout>
                <c:manualLayout>
                  <c:x val="0.11835748792270523"/>
                  <c:y val="6.613210747665133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0B-433E-9558-448C01C44D47}"/>
                </c:ext>
              </c:extLst>
            </c:dLbl>
            <c:dLbl>
              <c:idx val="1"/>
              <c:layout>
                <c:manualLayout>
                  <c:x val="0.11956521739130435"/>
                  <c:y val="0.142184031074800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0B-433E-9558-448C01C44D47}"/>
                </c:ext>
              </c:extLst>
            </c:dLbl>
            <c:dLbl>
              <c:idx val="2"/>
              <c:layout>
                <c:manualLayout>
                  <c:x val="-0.33937198067632857"/>
                  <c:y val="-1.98396322429955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0B-433E-9558-448C01C44D47}"/>
                </c:ext>
              </c:extLst>
            </c:dLbl>
            <c:dLbl>
              <c:idx val="3"/>
              <c:layout>
                <c:manualLayout>
                  <c:x val="-0.17149758454106281"/>
                  <c:y val="6.613210747665133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0B-433E-9558-448C01C44D4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Not tailor-made</c:v>
                </c:pt>
                <c:pt idx="1">
                  <c:v>Tailor-made by law</c:v>
                </c:pt>
                <c:pt idx="2">
                  <c:v>Tailor-made by judicial decision</c:v>
                </c:pt>
                <c:pt idx="3">
                  <c:v>Tailor-made by administrative decision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22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0B-433E-9558-448C01C44D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Duties towards the adult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237-4339-959F-B2A94C317D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6237-4339-959F-B2A94C317D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237-4339-959F-B2A94C317D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6237-4339-959F-B2A94C317D5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237-4339-959F-B2A94C317D5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6237-4339-959F-B2A94C317D5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237-4339-959F-B2A94C317D5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237-4339-959F-B2A94C317D5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237-4339-959F-B2A94C317D5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237-4339-959F-B2A94C317D5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237-4339-959F-B2A94C317D5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237-4339-959F-B2A94C317D5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237-4339-959F-B2A94C317D5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237-4339-959F-B2A94C317D5A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6237-4339-959F-B2A94C317D5A}"/>
                </c:ext>
              </c:extLst>
            </c:dLbl>
            <c:dLbl>
              <c:idx val="6"/>
              <c:layout>
                <c:manualLayout>
                  <c:x val="-3.3195717429565966E-2"/>
                  <c:y val="8.02558455062560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37-4339-959F-B2A94C317D5A}"/>
                </c:ext>
              </c:extLst>
            </c:dLbl>
            <c:dLbl>
              <c:idx val="7"/>
              <c:layout>
                <c:manualLayout>
                  <c:x val="-9.7634463028135179E-2"/>
                  <c:y val="3.91878254083651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37-4339-959F-B2A94C317D5A}"/>
                </c:ext>
              </c:extLst>
            </c:dLbl>
            <c:dLbl>
              <c:idx val="8"/>
              <c:layout>
                <c:manualLayout>
                  <c:x val="-4.2959163732379478E-2"/>
                  <c:y val="5.344941659760067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37-4339-959F-B2A94C317D5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Inform</c:v>
                </c:pt>
                <c:pt idx="1">
                  <c:v>Consult</c:v>
                </c:pt>
                <c:pt idx="2">
                  <c:v>Visit</c:v>
                </c:pt>
                <c:pt idx="3">
                  <c:v>Report</c:v>
                </c:pt>
                <c:pt idx="4">
                  <c:v>Contact</c:v>
                </c:pt>
                <c:pt idx="5">
                  <c:v>Care</c:v>
                </c:pt>
                <c:pt idx="6">
                  <c:v>Live together</c:v>
                </c:pt>
                <c:pt idx="7">
                  <c:v>Trusting or personal relationship</c:v>
                </c:pt>
                <c:pt idx="8">
                  <c:v>Eliminate reasons for deprivation LC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17</c:v>
                </c:pt>
                <c:pt idx="1">
                  <c:v>8</c:v>
                </c:pt>
                <c:pt idx="2">
                  <c:v>7</c:v>
                </c:pt>
                <c:pt idx="3">
                  <c:v>5</c:v>
                </c:pt>
                <c:pt idx="4">
                  <c:v>11</c:v>
                </c:pt>
                <c:pt idx="5">
                  <c:v>8</c:v>
                </c:pt>
                <c:pt idx="6">
                  <c:v>1</c:v>
                </c:pt>
                <c:pt idx="7">
                  <c:v>2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37-4339-959F-B2A94C317D5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Right to remuneration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0FB-4C9F-90B6-A45400540C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0FB-4C9F-90B6-A45400540C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D0FB-4C9F-90B6-A45400540C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0FB-4C9F-90B6-A45400540C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D0FB-4C9F-90B6-A45400540CD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D0FB-4C9F-90B6-A45400540CD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0FB-4C9F-90B6-A45400540CD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D0FB-4C9F-90B6-A45400540CD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0FB-4C9F-90B6-A45400540CD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0FB-4C9F-90B6-A45400540CD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D0FB-4C9F-90B6-A45400540CD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0FB-4C9F-90B6-A45400540CD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0FB-4C9F-90B6-A45400540CDF}"/>
                </c:ext>
              </c:extLst>
            </c:dLbl>
            <c:dLbl>
              <c:idx val="5"/>
              <c:layout>
                <c:manualLayout>
                  <c:x val="-0.13285024154589375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0FB-4C9F-90B6-A45400540CDF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D0FB-4C9F-90B6-A45400540CDF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D0FB-4C9F-90B6-A45400540CD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7"/>
                <c:pt idx="0">
                  <c:v>In principle, right to remuneration </c:v>
                </c:pt>
                <c:pt idx="1">
                  <c:v>No automatic right to remuneration</c:v>
                </c:pt>
                <c:pt idx="2">
                  <c:v>No right to remuneration</c:v>
                </c:pt>
                <c:pt idx="3">
                  <c:v>In exceptional cases, right to remuneration</c:v>
                </c:pt>
                <c:pt idx="4">
                  <c:v>Entitled to reimbursement of justified expenses</c:v>
                </c:pt>
                <c:pt idx="5">
                  <c:v>Reimbursement of jusitfied expenses and a fee that is reasonable in view of nature and extent of the task</c:v>
                </c:pt>
                <c:pt idx="6">
                  <c:v>In principe, right to remuneration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1">
                  <c:v>12</c:v>
                </c:pt>
                <c:pt idx="2">
                  <c:v>1</c:v>
                </c:pt>
                <c:pt idx="3">
                  <c:v>9</c:v>
                </c:pt>
                <c:pt idx="4">
                  <c:v>11</c:v>
                </c:pt>
                <c:pt idx="5">
                  <c:v>2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FB-4C9F-90B6-A45400540CD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For who?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FD8-483F-9188-AB2D9082CE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FD8-483F-9188-AB2D9082CE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FD8-483F-9188-AB2D9082CE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1FD8-483F-9188-AB2D9082CE5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FD8-483F-9188-AB2D9082CE51}"/>
                </c:ext>
              </c:extLst>
            </c:dLbl>
            <c:dLbl>
              <c:idx val="1"/>
              <c:layout>
                <c:manualLayout>
                  <c:x val="-7.7294685990338174E-2"/>
                  <c:y val="-6.39025059090962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53372132831223"/>
                      <c:h val="0.165204079193822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FD8-483F-9188-AB2D9082CE51}"/>
                </c:ext>
              </c:extLst>
            </c:dLbl>
            <c:dLbl>
              <c:idx val="2"/>
              <c:layout>
                <c:manualLayout>
                  <c:x val="2.3611354853966839E-4"/>
                  <c:y val="8.60240942637437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29951690821257"/>
                      <c:h val="0.269189306142062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FD8-483F-9188-AB2D9082CE51}"/>
                </c:ext>
              </c:extLst>
            </c:dLbl>
            <c:dLbl>
              <c:idx val="3"/>
              <c:layout>
                <c:manualLayout>
                  <c:x val="-0.11473429951690821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92270531400966"/>
                      <c:h val="0.290436889356836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FD8-483F-9188-AB2D9082CE5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No distinction between representative or support person</c:v>
                </c:pt>
                <c:pt idx="1">
                  <c:v>Only representatives</c:v>
                </c:pt>
                <c:pt idx="2">
                  <c:v>Only professional representatives/ support persons</c:v>
                </c:pt>
                <c:pt idx="3">
                  <c:v>Only representatives/ support persons who are not next of kin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D8-483F-9188-AB2D9082CE5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Provided by?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55-4E55-810D-1E09C07DFB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55-4E55-810D-1E09C07DFB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255-4E55-810D-1E09C07DFB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255-4E55-810D-1E09C07DFBD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255-4E55-810D-1E09C07DFBDA}"/>
                </c:ext>
              </c:extLst>
            </c:dLbl>
            <c:dLbl>
              <c:idx val="1"/>
              <c:layout>
                <c:manualLayout>
                  <c:x val="-7.7294685990338174E-2"/>
                  <c:y val="-6.39025059090962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53372132831223"/>
                      <c:h val="0.165204079193822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255-4E55-810D-1E09C07DFBDA}"/>
                </c:ext>
              </c:extLst>
            </c:dLbl>
            <c:dLbl>
              <c:idx val="2"/>
              <c:layout>
                <c:manualLayout>
                  <c:x val="2.3611354853966839E-4"/>
                  <c:y val="8.60240942637437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29951690821257"/>
                      <c:h val="0.269189306142062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255-4E55-810D-1E09C07DFBDA}"/>
                </c:ext>
              </c:extLst>
            </c:dLbl>
            <c:dLbl>
              <c:idx val="3"/>
              <c:layout>
                <c:manualLayout>
                  <c:x val="-0.11473429951690821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92270531400966"/>
                      <c:h val="0.290436889356836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255-4E55-810D-1E09C07DFBD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Adult</c:v>
                </c:pt>
                <c:pt idx="1">
                  <c:v>State</c:v>
                </c:pt>
                <c:pt idx="2">
                  <c:v>Adult, when it endagers the adult's own maintance, the state</c:v>
                </c:pt>
                <c:pt idx="3">
                  <c:v>Adult, third party funds or the state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4</c:v>
                </c:pt>
                <c:pt idx="2">
                  <c:v>7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55-4E55-810D-1E09C07DFBD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750044-AA81-43D5-A938-A614972D56D3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8FC2834C-D720-4648-B97D-B50CC1E675F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1900" dirty="0"/>
            <a:t>Q 25: Powers and duties of representative/support person</a:t>
          </a:r>
        </a:p>
      </dgm:t>
    </dgm:pt>
    <dgm:pt modelId="{5AB15B1D-538D-4074-8386-88012F313A5F}" type="parTrans" cxnId="{15C1ED41-34DE-42BC-8D00-D9A6C0AF978F}">
      <dgm:prSet/>
      <dgm:spPr/>
      <dgm:t>
        <a:bodyPr/>
        <a:lstStyle/>
        <a:p>
          <a:endParaRPr lang="en-GB"/>
        </a:p>
      </dgm:t>
    </dgm:pt>
    <dgm:pt modelId="{81C73DF7-7327-4A40-885A-B740CA7C5C70}" type="sibTrans" cxnId="{15C1ED41-34DE-42BC-8D00-D9A6C0AF978F}">
      <dgm:prSet/>
      <dgm:spPr/>
      <dgm:t>
        <a:bodyPr/>
        <a:lstStyle/>
        <a:p>
          <a:endParaRPr lang="en-GB"/>
        </a:p>
      </dgm:t>
    </dgm:pt>
    <dgm:pt modelId="{9C781390-EC97-4F58-8201-FE6335145575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Decision-making models</a:t>
          </a:r>
        </a:p>
      </dgm:t>
    </dgm:pt>
    <dgm:pt modelId="{453303B0-9A03-4598-90B8-E9B058518CE1}" type="parTrans" cxnId="{F899FDC8-C9DB-48E3-8038-FF916097B10F}">
      <dgm:prSet/>
      <dgm:spPr/>
      <dgm:t>
        <a:bodyPr/>
        <a:lstStyle/>
        <a:p>
          <a:endParaRPr lang="en-GB"/>
        </a:p>
      </dgm:t>
    </dgm:pt>
    <dgm:pt modelId="{B4BD04BE-6C6F-4B77-875C-96692DF8D691}" type="sibTrans" cxnId="{F899FDC8-C9DB-48E3-8038-FF916097B10F}">
      <dgm:prSet/>
      <dgm:spPr/>
      <dgm:t>
        <a:bodyPr/>
        <a:lstStyle/>
        <a:p>
          <a:endParaRPr lang="en-GB"/>
        </a:p>
      </dgm:t>
    </dgm:pt>
    <dgm:pt modelId="{155C0D89-7617-414F-87A8-9B1B0B97957C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Q 26: Interaction between multiple representatives/support persons</a:t>
          </a:r>
        </a:p>
      </dgm:t>
    </dgm:pt>
    <dgm:pt modelId="{0607DE19-61EC-4349-A4FF-6CF86B189BFD}" type="parTrans" cxnId="{5752F175-DA50-4D58-9E30-337F7A319949}">
      <dgm:prSet/>
      <dgm:spPr/>
      <dgm:t>
        <a:bodyPr/>
        <a:lstStyle/>
        <a:p>
          <a:endParaRPr lang="en-GB"/>
        </a:p>
      </dgm:t>
    </dgm:pt>
    <dgm:pt modelId="{EC658D43-6ED3-4060-BCD5-779AFB1923AB}" type="sibTrans" cxnId="{5752F175-DA50-4D58-9E30-337F7A319949}">
      <dgm:prSet/>
      <dgm:spPr/>
      <dgm:t>
        <a:bodyPr/>
        <a:lstStyle/>
        <a:p>
          <a:endParaRPr lang="en-GB"/>
        </a:p>
      </dgm:t>
    </dgm:pt>
    <dgm:pt modelId="{5A68AF55-BEDA-4D02-A839-36804BCBC169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Manner of interaction </a:t>
          </a:r>
        </a:p>
      </dgm:t>
    </dgm:pt>
    <dgm:pt modelId="{5341A5A5-712A-4BFB-8E7E-2EF92C8AD260}" type="parTrans" cxnId="{4C0A2E8C-0679-4174-8D54-D7AB2435E1ED}">
      <dgm:prSet/>
      <dgm:spPr/>
      <dgm:t>
        <a:bodyPr/>
        <a:lstStyle/>
        <a:p>
          <a:endParaRPr lang="en-GB"/>
        </a:p>
      </dgm:t>
    </dgm:pt>
    <dgm:pt modelId="{2E416168-0920-4CFF-8154-0845849B5E2E}" type="sibTrans" cxnId="{4C0A2E8C-0679-4174-8D54-D7AB2435E1ED}">
      <dgm:prSet/>
      <dgm:spPr/>
      <dgm:t>
        <a:bodyPr/>
        <a:lstStyle/>
        <a:p>
          <a:endParaRPr lang="en-GB"/>
        </a:p>
      </dgm:t>
    </dgm:pt>
    <dgm:pt modelId="{013E6BEF-4537-49F1-9068-7F406070FA09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Scope of competence </a:t>
          </a:r>
        </a:p>
      </dgm:t>
    </dgm:pt>
    <dgm:pt modelId="{8D8F6381-EBB1-4322-BC84-5EEDD7B90F09}" type="parTrans" cxnId="{C5025145-3560-4C00-8BCA-C51A23AF0AF8}">
      <dgm:prSet/>
      <dgm:spPr/>
      <dgm:t>
        <a:bodyPr/>
        <a:lstStyle/>
        <a:p>
          <a:endParaRPr lang="en-GB"/>
        </a:p>
      </dgm:t>
    </dgm:pt>
    <dgm:pt modelId="{81206B93-54AA-4CE3-9B6E-BED012CC8BA5}" type="sibTrans" cxnId="{C5025145-3560-4C00-8BCA-C51A23AF0AF8}">
      <dgm:prSet/>
      <dgm:spPr/>
      <dgm:t>
        <a:bodyPr/>
        <a:lstStyle/>
        <a:p>
          <a:endParaRPr lang="en-GB"/>
        </a:p>
      </dgm:t>
    </dgm:pt>
    <dgm:pt modelId="{3DB42D26-49BE-4654-A312-4C0A4E82A72B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Duties towards vulnerable adult, his/hers family and supervisory authority</a:t>
          </a:r>
        </a:p>
      </dgm:t>
    </dgm:pt>
    <dgm:pt modelId="{99CFC361-6345-4B53-A598-B2AA0A77A98B}" type="parTrans" cxnId="{323ECA70-49EB-4216-ABA8-209FD80053C4}">
      <dgm:prSet/>
      <dgm:spPr/>
      <dgm:t>
        <a:bodyPr/>
        <a:lstStyle/>
        <a:p>
          <a:endParaRPr lang="en-GB"/>
        </a:p>
      </dgm:t>
    </dgm:pt>
    <dgm:pt modelId="{CB518C22-6E46-4FD5-B88F-4DE72C218109}" type="sibTrans" cxnId="{323ECA70-49EB-4216-ABA8-209FD80053C4}">
      <dgm:prSet/>
      <dgm:spPr/>
      <dgm:t>
        <a:bodyPr/>
        <a:lstStyle/>
        <a:p>
          <a:endParaRPr lang="en-GB"/>
        </a:p>
      </dgm:t>
    </dgm:pt>
    <dgm:pt modelId="{7FF8082B-0421-4D7C-89DD-380D6B1E4B38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Right to remuneration</a:t>
          </a:r>
        </a:p>
      </dgm:t>
    </dgm:pt>
    <dgm:pt modelId="{F0E489C5-89B7-4B50-93D0-13A6A04C6F51}" type="parTrans" cxnId="{5C5CC597-901C-4B32-9B26-C8802C0249E0}">
      <dgm:prSet/>
      <dgm:spPr/>
      <dgm:t>
        <a:bodyPr/>
        <a:lstStyle/>
        <a:p>
          <a:endParaRPr lang="en-GB"/>
        </a:p>
      </dgm:t>
    </dgm:pt>
    <dgm:pt modelId="{AFCFEF45-7F7D-4472-AA7E-377771E08537}" type="sibTrans" cxnId="{5C5CC597-901C-4B32-9B26-C8802C0249E0}">
      <dgm:prSet/>
      <dgm:spPr/>
      <dgm:t>
        <a:bodyPr/>
        <a:lstStyle/>
        <a:p>
          <a:endParaRPr lang="en-GB"/>
        </a:p>
      </dgm:t>
    </dgm:pt>
    <dgm:pt modelId="{635440D6-41F2-4CED-9047-11A4B22B3489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Criteria for decision-making</a:t>
          </a:r>
        </a:p>
      </dgm:t>
    </dgm:pt>
    <dgm:pt modelId="{05002916-11BA-47DF-BA06-39F621FAF895}" type="parTrans" cxnId="{A5037073-461E-4B1D-A643-0DBB71296973}">
      <dgm:prSet/>
      <dgm:spPr/>
      <dgm:t>
        <a:bodyPr/>
        <a:lstStyle/>
        <a:p>
          <a:endParaRPr lang="en-GB"/>
        </a:p>
      </dgm:t>
    </dgm:pt>
    <dgm:pt modelId="{DB83304A-63DF-46B1-B202-02723AAAF758}" type="sibTrans" cxnId="{A5037073-461E-4B1D-A643-0DBB71296973}">
      <dgm:prSet/>
      <dgm:spPr/>
      <dgm:t>
        <a:bodyPr/>
        <a:lstStyle/>
        <a:p>
          <a:endParaRPr lang="en-GB"/>
        </a:p>
      </dgm:t>
    </dgm:pt>
    <dgm:pt modelId="{9C66D266-AD74-4993-9292-866AD6F49473}" type="pres">
      <dgm:prSet presAssocID="{21750044-AA81-43D5-A938-A614972D56D3}" presName="linear" presStyleCnt="0">
        <dgm:presLayoutVars>
          <dgm:dir/>
          <dgm:animLvl val="lvl"/>
          <dgm:resizeHandles val="exact"/>
        </dgm:presLayoutVars>
      </dgm:prSet>
      <dgm:spPr/>
    </dgm:pt>
    <dgm:pt modelId="{371C0F17-9EDA-42DC-96D5-F280A62A31F7}" type="pres">
      <dgm:prSet presAssocID="{8FC2834C-D720-4648-B97D-B50CC1E675FA}" presName="parentLin" presStyleCnt="0"/>
      <dgm:spPr/>
    </dgm:pt>
    <dgm:pt modelId="{59AF5024-F248-4C7D-991C-5E22F31B20AF}" type="pres">
      <dgm:prSet presAssocID="{8FC2834C-D720-4648-B97D-B50CC1E675FA}" presName="parentLeftMargin" presStyleLbl="node1" presStyleIdx="0" presStyleCnt="2"/>
      <dgm:spPr/>
    </dgm:pt>
    <dgm:pt modelId="{1C8F71A1-99E4-4C9C-B581-CD3F53A06F62}" type="pres">
      <dgm:prSet presAssocID="{8FC2834C-D720-4648-B97D-B50CC1E675FA}" presName="parentText" presStyleLbl="node1" presStyleIdx="0" presStyleCnt="2" custScaleX="111713" custScaleY="136361">
        <dgm:presLayoutVars>
          <dgm:chMax val="0"/>
          <dgm:bulletEnabled val="1"/>
        </dgm:presLayoutVars>
      </dgm:prSet>
      <dgm:spPr/>
    </dgm:pt>
    <dgm:pt modelId="{5D31365A-7A5A-4EC6-A05C-DEF41EAE4B4E}" type="pres">
      <dgm:prSet presAssocID="{8FC2834C-D720-4648-B97D-B50CC1E675FA}" presName="negativeSpace" presStyleCnt="0"/>
      <dgm:spPr/>
    </dgm:pt>
    <dgm:pt modelId="{62A11092-611B-4004-80B0-8C98518A4D67}" type="pres">
      <dgm:prSet presAssocID="{8FC2834C-D720-4648-B97D-B50CC1E675FA}" presName="childText" presStyleLbl="conFgAcc1" presStyleIdx="0" presStyleCnt="2">
        <dgm:presLayoutVars>
          <dgm:bulletEnabled val="1"/>
        </dgm:presLayoutVars>
      </dgm:prSet>
      <dgm:spPr/>
    </dgm:pt>
    <dgm:pt modelId="{1C933AEA-8367-43A1-BAF4-4C9C938824B2}" type="pres">
      <dgm:prSet presAssocID="{81C73DF7-7327-4A40-885A-B740CA7C5C70}" presName="spaceBetweenRectangles" presStyleCnt="0"/>
      <dgm:spPr/>
    </dgm:pt>
    <dgm:pt modelId="{CAE783A0-5183-4B3A-9454-961A5B4FD67E}" type="pres">
      <dgm:prSet presAssocID="{155C0D89-7617-414F-87A8-9B1B0B97957C}" presName="parentLin" presStyleCnt="0"/>
      <dgm:spPr/>
    </dgm:pt>
    <dgm:pt modelId="{B19053F5-2956-4BD4-9692-369364944384}" type="pres">
      <dgm:prSet presAssocID="{155C0D89-7617-414F-87A8-9B1B0B97957C}" presName="parentLeftMargin" presStyleLbl="node1" presStyleIdx="0" presStyleCnt="2"/>
      <dgm:spPr/>
    </dgm:pt>
    <dgm:pt modelId="{7FC80854-2573-4FE0-93D3-6173BFE54BA3}" type="pres">
      <dgm:prSet presAssocID="{155C0D89-7617-414F-87A8-9B1B0B97957C}" presName="parentText" presStyleLbl="node1" presStyleIdx="1" presStyleCnt="2" custScaleX="110757" custScaleY="136298">
        <dgm:presLayoutVars>
          <dgm:chMax val="0"/>
          <dgm:bulletEnabled val="1"/>
        </dgm:presLayoutVars>
      </dgm:prSet>
      <dgm:spPr/>
    </dgm:pt>
    <dgm:pt modelId="{A1F91E0D-7E19-4B0C-B866-7413AA0857D3}" type="pres">
      <dgm:prSet presAssocID="{155C0D89-7617-414F-87A8-9B1B0B97957C}" presName="negativeSpace" presStyleCnt="0"/>
      <dgm:spPr/>
    </dgm:pt>
    <dgm:pt modelId="{65E5C283-AFF9-4AB7-8C57-34721BE59CA6}" type="pres">
      <dgm:prSet presAssocID="{155C0D89-7617-414F-87A8-9B1B0B97957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95890E-93A8-4FE4-886E-FABE41A87F6C}" type="presOf" srcId="{9C781390-EC97-4F58-8201-FE6335145575}" destId="{62A11092-611B-4004-80B0-8C98518A4D67}" srcOrd="0" destOrd="0" presId="urn:microsoft.com/office/officeart/2005/8/layout/list1"/>
    <dgm:cxn modelId="{63754720-906E-4C1E-A4D8-35644653DF85}" type="presOf" srcId="{013E6BEF-4537-49F1-9068-7F406070FA09}" destId="{62A11092-611B-4004-80B0-8C98518A4D67}" srcOrd="0" destOrd="2" presId="urn:microsoft.com/office/officeart/2005/8/layout/list1"/>
    <dgm:cxn modelId="{4ADBF05B-2190-4016-AF6B-F9FCE48FEDFE}" type="presOf" srcId="{635440D6-41F2-4CED-9047-11A4B22B3489}" destId="{62A11092-611B-4004-80B0-8C98518A4D67}" srcOrd="0" destOrd="1" presId="urn:microsoft.com/office/officeart/2005/8/layout/list1"/>
    <dgm:cxn modelId="{15C1ED41-34DE-42BC-8D00-D9A6C0AF978F}" srcId="{21750044-AA81-43D5-A938-A614972D56D3}" destId="{8FC2834C-D720-4648-B97D-B50CC1E675FA}" srcOrd="0" destOrd="0" parTransId="{5AB15B1D-538D-4074-8386-88012F313A5F}" sibTransId="{81C73DF7-7327-4A40-885A-B740CA7C5C70}"/>
    <dgm:cxn modelId="{C5025145-3560-4C00-8BCA-C51A23AF0AF8}" srcId="{8FC2834C-D720-4648-B97D-B50CC1E675FA}" destId="{013E6BEF-4537-49F1-9068-7F406070FA09}" srcOrd="2" destOrd="0" parTransId="{8D8F6381-EBB1-4322-BC84-5EEDD7B90F09}" sibTransId="{81206B93-54AA-4CE3-9B6E-BED012CC8BA5}"/>
    <dgm:cxn modelId="{323ECA70-49EB-4216-ABA8-209FD80053C4}" srcId="{8FC2834C-D720-4648-B97D-B50CC1E675FA}" destId="{3DB42D26-49BE-4654-A312-4C0A4E82A72B}" srcOrd="3" destOrd="0" parTransId="{99CFC361-6345-4B53-A598-B2AA0A77A98B}" sibTransId="{CB518C22-6E46-4FD5-B88F-4DE72C218109}"/>
    <dgm:cxn modelId="{A5037073-461E-4B1D-A643-0DBB71296973}" srcId="{8FC2834C-D720-4648-B97D-B50CC1E675FA}" destId="{635440D6-41F2-4CED-9047-11A4B22B3489}" srcOrd="1" destOrd="0" parTransId="{05002916-11BA-47DF-BA06-39F621FAF895}" sibTransId="{DB83304A-63DF-46B1-B202-02723AAAF758}"/>
    <dgm:cxn modelId="{5752F175-DA50-4D58-9E30-337F7A319949}" srcId="{21750044-AA81-43D5-A938-A614972D56D3}" destId="{155C0D89-7617-414F-87A8-9B1B0B97957C}" srcOrd="1" destOrd="0" parTransId="{0607DE19-61EC-4349-A4FF-6CF86B189BFD}" sibTransId="{EC658D43-6ED3-4060-BCD5-779AFB1923AB}"/>
    <dgm:cxn modelId="{BBDEA856-083A-4A3D-95B6-025D01CDA9A5}" type="presOf" srcId="{3DB42D26-49BE-4654-A312-4C0A4E82A72B}" destId="{62A11092-611B-4004-80B0-8C98518A4D67}" srcOrd="0" destOrd="3" presId="urn:microsoft.com/office/officeart/2005/8/layout/list1"/>
    <dgm:cxn modelId="{215A6978-8072-4EC3-A2EE-A3CB83746612}" type="presOf" srcId="{155C0D89-7617-414F-87A8-9B1B0B97957C}" destId="{7FC80854-2573-4FE0-93D3-6173BFE54BA3}" srcOrd="1" destOrd="0" presId="urn:microsoft.com/office/officeart/2005/8/layout/list1"/>
    <dgm:cxn modelId="{3FE04A7E-EDE0-4A26-BE61-81855CFA5DB2}" type="presOf" srcId="{8FC2834C-D720-4648-B97D-B50CC1E675FA}" destId="{1C8F71A1-99E4-4C9C-B581-CD3F53A06F62}" srcOrd="1" destOrd="0" presId="urn:microsoft.com/office/officeart/2005/8/layout/list1"/>
    <dgm:cxn modelId="{BB262D89-476C-44ED-AB67-B3FFAF5620EA}" type="presOf" srcId="{155C0D89-7617-414F-87A8-9B1B0B97957C}" destId="{B19053F5-2956-4BD4-9692-369364944384}" srcOrd="0" destOrd="0" presId="urn:microsoft.com/office/officeart/2005/8/layout/list1"/>
    <dgm:cxn modelId="{4C0A2E8C-0679-4174-8D54-D7AB2435E1ED}" srcId="{155C0D89-7617-414F-87A8-9B1B0B97957C}" destId="{5A68AF55-BEDA-4D02-A839-36804BCBC169}" srcOrd="0" destOrd="0" parTransId="{5341A5A5-712A-4BFB-8E7E-2EF92C8AD260}" sibTransId="{2E416168-0920-4CFF-8154-0845849B5E2E}"/>
    <dgm:cxn modelId="{921AB58E-ECA3-4D1A-8B26-C56F495C948E}" type="presOf" srcId="{8FC2834C-D720-4648-B97D-B50CC1E675FA}" destId="{59AF5024-F248-4C7D-991C-5E22F31B20AF}" srcOrd="0" destOrd="0" presId="urn:microsoft.com/office/officeart/2005/8/layout/list1"/>
    <dgm:cxn modelId="{5C5CC597-901C-4B32-9B26-C8802C0249E0}" srcId="{8FC2834C-D720-4648-B97D-B50CC1E675FA}" destId="{7FF8082B-0421-4D7C-89DD-380D6B1E4B38}" srcOrd="4" destOrd="0" parTransId="{F0E489C5-89B7-4B50-93D0-13A6A04C6F51}" sibTransId="{AFCFEF45-7F7D-4472-AA7E-377771E08537}"/>
    <dgm:cxn modelId="{0F5EBFB5-0192-4DFF-A369-E5364BD6BB45}" type="presOf" srcId="{21750044-AA81-43D5-A938-A614972D56D3}" destId="{9C66D266-AD74-4993-9292-866AD6F49473}" srcOrd="0" destOrd="0" presId="urn:microsoft.com/office/officeart/2005/8/layout/list1"/>
    <dgm:cxn modelId="{F899FDC8-C9DB-48E3-8038-FF916097B10F}" srcId="{8FC2834C-D720-4648-B97D-B50CC1E675FA}" destId="{9C781390-EC97-4F58-8201-FE6335145575}" srcOrd="0" destOrd="0" parTransId="{453303B0-9A03-4598-90B8-E9B058518CE1}" sibTransId="{B4BD04BE-6C6F-4B77-875C-96692DF8D691}"/>
    <dgm:cxn modelId="{062095CC-A201-4666-A45E-77BADB2ABC42}" type="presOf" srcId="{7FF8082B-0421-4D7C-89DD-380D6B1E4B38}" destId="{62A11092-611B-4004-80B0-8C98518A4D67}" srcOrd="0" destOrd="4" presId="urn:microsoft.com/office/officeart/2005/8/layout/list1"/>
    <dgm:cxn modelId="{B4234FD9-6F49-4B35-9A12-1CBDDF613E68}" type="presOf" srcId="{5A68AF55-BEDA-4D02-A839-36804BCBC169}" destId="{65E5C283-AFF9-4AB7-8C57-34721BE59CA6}" srcOrd="0" destOrd="0" presId="urn:microsoft.com/office/officeart/2005/8/layout/list1"/>
    <dgm:cxn modelId="{15200A71-4FDF-4FB4-9E08-D1C5323AE5F2}" type="presParOf" srcId="{9C66D266-AD74-4993-9292-866AD6F49473}" destId="{371C0F17-9EDA-42DC-96D5-F280A62A31F7}" srcOrd="0" destOrd="0" presId="urn:microsoft.com/office/officeart/2005/8/layout/list1"/>
    <dgm:cxn modelId="{09EDD0C9-830A-4E44-9DB5-C982F5E75468}" type="presParOf" srcId="{371C0F17-9EDA-42DC-96D5-F280A62A31F7}" destId="{59AF5024-F248-4C7D-991C-5E22F31B20AF}" srcOrd="0" destOrd="0" presId="urn:microsoft.com/office/officeart/2005/8/layout/list1"/>
    <dgm:cxn modelId="{32E65109-68A5-45EE-8147-482D78872980}" type="presParOf" srcId="{371C0F17-9EDA-42DC-96D5-F280A62A31F7}" destId="{1C8F71A1-99E4-4C9C-B581-CD3F53A06F62}" srcOrd="1" destOrd="0" presId="urn:microsoft.com/office/officeart/2005/8/layout/list1"/>
    <dgm:cxn modelId="{366BE12A-51EB-4BFC-8469-9D3FB24F8925}" type="presParOf" srcId="{9C66D266-AD74-4993-9292-866AD6F49473}" destId="{5D31365A-7A5A-4EC6-A05C-DEF41EAE4B4E}" srcOrd="1" destOrd="0" presId="urn:microsoft.com/office/officeart/2005/8/layout/list1"/>
    <dgm:cxn modelId="{1BBF52B5-263A-4742-9718-BBBA78E091CA}" type="presParOf" srcId="{9C66D266-AD74-4993-9292-866AD6F49473}" destId="{62A11092-611B-4004-80B0-8C98518A4D67}" srcOrd="2" destOrd="0" presId="urn:microsoft.com/office/officeart/2005/8/layout/list1"/>
    <dgm:cxn modelId="{944473EF-1BBB-41AA-8825-4888A58A3BDE}" type="presParOf" srcId="{9C66D266-AD74-4993-9292-866AD6F49473}" destId="{1C933AEA-8367-43A1-BAF4-4C9C938824B2}" srcOrd="3" destOrd="0" presId="urn:microsoft.com/office/officeart/2005/8/layout/list1"/>
    <dgm:cxn modelId="{26808A6F-7A03-4057-BAE2-D2E4203F7FAA}" type="presParOf" srcId="{9C66D266-AD74-4993-9292-866AD6F49473}" destId="{CAE783A0-5183-4B3A-9454-961A5B4FD67E}" srcOrd="4" destOrd="0" presId="urn:microsoft.com/office/officeart/2005/8/layout/list1"/>
    <dgm:cxn modelId="{5C91EB71-29B3-4212-A514-74CEE9B61590}" type="presParOf" srcId="{CAE783A0-5183-4B3A-9454-961A5B4FD67E}" destId="{B19053F5-2956-4BD4-9692-369364944384}" srcOrd="0" destOrd="0" presId="urn:microsoft.com/office/officeart/2005/8/layout/list1"/>
    <dgm:cxn modelId="{6D6020C8-7320-448C-BA67-7BE4E23BB1D9}" type="presParOf" srcId="{CAE783A0-5183-4B3A-9454-961A5B4FD67E}" destId="{7FC80854-2573-4FE0-93D3-6173BFE54BA3}" srcOrd="1" destOrd="0" presId="urn:microsoft.com/office/officeart/2005/8/layout/list1"/>
    <dgm:cxn modelId="{A14645EF-9000-4881-A03C-510DB4DFBBC2}" type="presParOf" srcId="{9C66D266-AD74-4993-9292-866AD6F49473}" destId="{A1F91E0D-7E19-4B0C-B866-7413AA0857D3}" srcOrd="5" destOrd="0" presId="urn:microsoft.com/office/officeart/2005/8/layout/list1"/>
    <dgm:cxn modelId="{08B267ED-067A-46B3-B832-F76F8E64F685}" type="presParOf" srcId="{9C66D266-AD74-4993-9292-866AD6F49473}" destId="{65E5C283-AFF9-4AB7-8C57-34721BE59CA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DA86A-11BA-4526-BF7C-20B87621120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1EC89B-1AEE-419C-9F9C-ECABA5BE9875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Towards the adult’s family</a:t>
          </a:r>
        </a:p>
      </dgm:t>
    </dgm:pt>
    <dgm:pt modelId="{BA331C0E-3D66-49D6-A520-FE81CAC8D2BA}" type="parTrans" cxnId="{3EB17C83-832A-4529-80FE-D004FF6C7CCD}">
      <dgm:prSet/>
      <dgm:spPr/>
      <dgm:t>
        <a:bodyPr/>
        <a:lstStyle/>
        <a:p>
          <a:endParaRPr lang="en-GB"/>
        </a:p>
      </dgm:t>
    </dgm:pt>
    <dgm:pt modelId="{189CB799-A88D-4D58-BA18-3B75E86EC03A}" type="sibTrans" cxnId="{3EB17C83-832A-4529-80FE-D004FF6C7CCD}">
      <dgm:prSet/>
      <dgm:spPr/>
      <dgm:t>
        <a:bodyPr/>
        <a:lstStyle/>
        <a:p>
          <a:endParaRPr lang="en-GB"/>
        </a:p>
      </dgm:t>
    </dgm:pt>
    <dgm:pt modelId="{CB53296C-D810-432D-BCC3-F06B4EC5F87F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Towards the supervisory authority</a:t>
          </a:r>
        </a:p>
      </dgm:t>
    </dgm:pt>
    <dgm:pt modelId="{41A42943-E50A-4FD6-978A-1D81AAD25BCE}" type="parTrans" cxnId="{9FBEC07C-E927-4205-AFEB-D2E776366845}">
      <dgm:prSet/>
      <dgm:spPr/>
      <dgm:t>
        <a:bodyPr/>
        <a:lstStyle/>
        <a:p>
          <a:endParaRPr lang="en-GB"/>
        </a:p>
      </dgm:t>
    </dgm:pt>
    <dgm:pt modelId="{9FF366A5-51AA-4B8C-9516-AA2FC40FF940}" type="sibTrans" cxnId="{9FBEC07C-E927-4205-AFEB-D2E776366845}">
      <dgm:prSet/>
      <dgm:spPr/>
      <dgm:t>
        <a:bodyPr/>
        <a:lstStyle/>
        <a:p>
          <a:endParaRPr lang="en-GB"/>
        </a:p>
      </dgm:t>
    </dgm:pt>
    <dgm:pt modelId="{82BF1F45-A2A2-4DEC-904C-3E81815C5CF6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General limited obligations </a:t>
          </a:r>
        </a:p>
      </dgm:t>
    </dgm:pt>
    <dgm:pt modelId="{33A41D0B-AC09-4C17-874B-671089A0772D}" type="parTrans" cxnId="{ADAD5555-4E53-48B2-8096-3A4D677FDEC1}">
      <dgm:prSet/>
      <dgm:spPr/>
      <dgm:t>
        <a:bodyPr/>
        <a:lstStyle/>
        <a:p>
          <a:endParaRPr lang="en-GB"/>
        </a:p>
      </dgm:t>
    </dgm:pt>
    <dgm:pt modelId="{DE73331D-3D98-41D7-9C9A-A2057D9B93B8}" type="sibTrans" cxnId="{ADAD5555-4E53-48B2-8096-3A4D677FDEC1}">
      <dgm:prSet/>
      <dgm:spPr/>
      <dgm:t>
        <a:bodyPr/>
        <a:lstStyle/>
        <a:p>
          <a:endParaRPr lang="en-GB"/>
        </a:p>
      </dgm:t>
    </dgm:pt>
    <dgm:pt modelId="{73BD1B13-82D2-4447-A680-F94252312FAF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In some countries: duty to consult third parties to assess best interests</a:t>
          </a:r>
        </a:p>
      </dgm:t>
    </dgm:pt>
    <dgm:pt modelId="{C1313FE3-A5F5-4B41-8510-36E35144B811}" type="parTrans" cxnId="{F0E57BFD-4902-40E3-84A1-FBE0C56A61E5}">
      <dgm:prSet/>
      <dgm:spPr/>
      <dgm:t>
        <a:bodyPr/>
        <a:lstStyle/>
        <a:p>
          <a:endParaRPr lang="en-GB"/>
        </a:p>
      </dgm:t>
    </dgm:pt>
    <dgm:pt modelId="{47F373E0-09DF-458D-94C6-42CEE67A90E0}" type="sibTrans" cxnId="{F0E57BFD-4902-40E3-84A1-FBE0C56A61E5}">
      <dgm:prSet/>
      <dgm:spPr/>
      <dgm:t>
        <a:bodyPr/>
        <a:lstStyle/>
        <a:p>
          <a:endParaRPr lang="en-GB"/>
        </a:p>
      </dgm:t>
    </dgm:pt>
    <dgm:pt modelId="{E2F725BB-3E6A-408B-BAE9-23A8C8650EF2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Common obligation to report to a judicial or administrative authority</a:t>
          </a:r>
        </a:p>
      </dgm:t>
    </dgm:pt>
    <dgm:pt modelId="{A226F9AA-D3C5-43A2-B999-82E4DCA25BE8}" type="parTrans" cxnId="{E1760CF3-E62E-48E6-84DB-F16E13B9B34F}">
      <dgm:prSet/>
      <dgm:spPr/>
      <dgm:t>
        <a:bodyPr/>
        <a:lstStyle/>
        <a:p>
          <a:endParaRPr lang="en-GB"/>
        </a:p>
      </dgm:t>
    </dgm:pt>
    <dgm:pt modelId="{704A0B0B-24B2-403D-824A-29CC36E5923C}" type="sibTrans" cxnId="{E1760CF3-E62E-48E6-84DB-F16E13B9B34F}">
      <dgm:prSet/>
      <dgm:spPr/>
      <dgm:t>
        <a:bodyPr/>
        <a:lstStyle/>
        <a:p>
          <a:endParaRPr lang="en-GB"/>
        </a:p>
      </dgm:t>
    </dgm:pt>
    <dgm:pt modelId="{9FFB4E70-5208-424F-934B-6956F5E27C9B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Limited authority to share information with family</a:t>
          </a:r>
        </a:p>
      </dgm:t>
    </dgm:pt>
    <dgm:pt modelId="{9894A07E-5747-4306-A6A6-CA3F9073D20E}" type="parTrans" cxnId="{FCB2378B-BED0-4351-ACBF-0B475BCD7E89}">
      <dgm:prSet/>
      <dgm:spPr/>
      <dgm:t>
        <a:bodyPr/>
        <a:lstStyle/>
        <a:p>
          <a:endParaRPr lang="en-GB"/>
        </a:p>
      </dgm:t>
    </dgm:pt>
    <dgm:pt modelId="{2A55D11D-80E4-48D5-B4C0-791D324D7222}" type="sibTrans" cxnId="{FCB2378B-BED0-4351-ACBF-0B475BCD7E89}">
      <dgm:prSet/>
      <dgm:spPr/>
      <dgm:t>
        <a:bodyPr/>
        <a:lstStyle/>
        <a:p>
          <a:endParaRPr lang="en-GB"/>
        </a:p>
      </dgm:t>
    </dgm:pt>
    <dgm:pt modelId="{1117094D-265F-4F13-9A40-5DDAEC2E2177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Only with the adult’s consent and if not harmful to their well-being</a:t>
          </a:r>
        </a:p>
      </dgm:t>
    </dgm:pt>
    <dgm:pt modelId="{B14173D6-426B-4549-8A93-8B563B33F8D8}" type="parTrans" cxnId="{F8DF4047-8D0C-4335-9A35-DBADDEA32975}">
      <dgm:prSet/>
      <dgm:spPr/>
      <dgm:t>
        <a:bodyPr/>
        <a:lstStyle/>
        <a:p>
          <a:endParaRPr lang="en-GB"/>
        </a:p>
      </dgm:t>
    </dgm:pt>
    <dgm:pt modelId="{9DA8F9CD-35FE-4929-8A9D-D126CE94B81D}" type="sibTrans" cxnId="{F8DF4047-8D0C-4335-9A35-DBADDEA32975}">
      <dgm:prSet/>
      <dgm:spPr/>
      <dgm:t>
        <a:bodyPr/>
        <a:lstStyle/>
        <a:p>
          <a:endParaRPr lang="en-GB"/>
        </a:p>
      </dgm:t>
    </dgm:pt>
    <dgm:pt modelId="{F8EB6803-9E4B-4A4A-A92E-E68FC0C6B04A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E.g. England &amp; Wales, Romania</a:t>
          </a:r>
        </a:p>
      </dgm:t>
    </dgm:pt>
    <dgm:pt modelId="{D8584ABA-2D56-46B7-B1CC-0F85EBAD4B56}" type="parTrans" cxnId="{50DD97C4-026F-4B67-83FF-9960B1991E48}">
      <dgm:prSet/>
      <dgm:spPr/>
      <dgm:t>
        <a:bodyPr/>
        <a:lstStyle/>
        <a:p>
          <a:endParaRPr lang="en-GB"/>
        </a:p>
      </dgm:t>
    </dgm:pt>
    <dgm:pt modelId="{68DF82EF-B8EE-460D-A6B6-E6D543E78D04}" type="sibTrans" cxnId="{50DD97C4-026F-4B67-83FF-9960B1991E48}">
      <dgm:prSet/>
      <dgm:spPr/>
      <dgm:t>
        <a:bodyPr/>
        <a:lstStyle/>
        <a:p>
          <a:endParaRPr lang="en-GB"/>
        </a:p>
      </dgm:t>
    </dgm:pt>
    <dgm:pt modelId="{B10DB662-7718-4F08-BF16-2D72A3A1F084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E.g. Austria, North Macedonia, Finland and Germany</a:t>
          </a:r>
        </a:p>
      </dgm:t>
    </dgm:pt>
    <dgm:pt modelId="{904738D5-B890-41CC-BAE6-EF14DF43BE0F}" type="parTrans" cxnId="{F0691864-1564-47C0-ABA8-CA2091619BE7}">
      <dgm:prSet/>
      <dgm:spPr/>
    </dgm:pt>
    <dgm:pt modelId="{8CF018A5-209B-4238-809A-503AB502A86C}" type="sibTrans" cxnId="{F0691864-1564-47C0-ABA8-CA2091619BE7}">
      <dgm:prSet/>
      <dgm:spPr/>
    </dgm:pt>
    <dgm:pt modelId="{4DA0B37A-5D19-456A-B859-ED4CBB70193E}" type="pres">
      <dgm:prSet presAssocID="{9A7DA86A-11BA-4526-BF7C-20B876211209}" presName="Name0" presStyleCnt="0">
        <dgm:presLayoutVars>
          <dgm:dir/>
          <dgm:animLvl val="lvl"/>
          <dgm:resizeHandles val="exact"/>
        </dgm:presLayoutVars>
      </dgm:prSet>
      <dgm:spPr/>
    </dgm:pt>
    <dgm:pt modelId="{FBFDD110-9189-4358-926E-2202D951927A}" type="pres">
      <dgm:prSet presAssocID="{DD1EC89B-1AEE-419C-9F9C-ECABA5BE9875}" presName="composite" presStyleCnt="0"/>
      <dgm:spPr/>
    </dgm:pt>
    <dgm:pt modelId="{2557C0F2-2943-47AA-B3D9-A9EE04A751B7}" type="pres">
      <dgm:prSet presAssocID="{DD1EC89B-1AEE-419C-9F9C-ECABA5BE987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34C6AAD-A087-4944-9BEE-BBDA1BB160B7}" type="pres">
      <dgm:prSet presAssocID="{DD1EC89B-1AEE-419C-9F9C-ECABA5BE9875}" presName="desTx" presStyleLbl="alignAccFollowNode1" presStyleIdx="0" presStyleCnt="2">
        <dgm:presLayoutVars>
          <dgm:bulletEnabled val="1"/>
        </dgm:presLayoutVars>
      </dgm:prSet>
      <dgm:spPr/>
    </dgm:pt>
    <dgm:pt modelId="{BC198C44-B65A-4818-A79E-63630BEDBB43}" type="pres">
      <dgm:prSet presAssocID="{189CB799-A88D-4D58-BA18-3B75E86EC03A}" presName="space" presStyleCnt="0"/>
      <dgm:spPr/>
    </dgm:pt>
    <dgm:pt modelId="{EBABF0B4-F132-4E3B-B869-804C54CB813F}" type="pres">
      <dgm:prSet presAssocID="{CB53296C-D810-432D-BCC3-F06B4EC5F87F}" presName="composite" presStyleCnt="0"/>
      <dgm:spPr/>
    </dgm:pt>
    <dgm:pt modelId="{FE56F954-5F42-40A9-B8FE-C75A3DCB997E}" type="pres">
      <dgm:prSet presAssocID="{CB53296C-D810-432D-BCC3-F06B4EC5F87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E323555-197E-42D4-BD91-E3C9E91D1AD6}" type="pres">
      <dgm:prSet presAssocID="{CB53296C-D810-432D-BCC3-F06B4EC5F87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0AD0B2E-3810-4A08-AC7A-2B6E2FC16E7A}" type="presOf" srcId="{82BF1F45-A2A2-4DEC-904C-3E81815C5CF6}" destId="{934C6AAD-A087-4944-9BEE-BBDA1BB160B7}" srcOrd="0" destOrd="0" presId="urn:microsoft.com/office/officeart/2005/8/layout/hList1"/>
    <dgm:cxn modelId="{547A1333-FFF7-4963-9BAB-B3DCF8F9C04C}" type="presOf" srcId="{9FFB4E70-5208-424F-934B-6956F5E27C9B}" destId="{934C6AAD-A087-4944-9BEE-BBDA1BB160B7}" srcOrd="0" destOrd="3" presId="urn:microsoft.com/office/officeart/2005/8/layout/hList1"/>
    <dgm:cxn modelId="{F0691864-1564-47C0-ABA8-CA2091619BE7}" srcId="{1117094D-265F-4F13-9A40-5DDAEC2E2177}" destId="{B10DB662-7718-4F08-BF16-2D72A3A1F084}" srcOrd="0" destOrd="0" parTransId="{904738D5-B890-41CC-BAE6-EF14DF43BE0F}" sibTransId="{8CF018A5-209B-4238-809A-503AB502A86C}"/>
    <dgm:cxn modelId="{F8DF4047-8D0C-4335-9A35-DBADDEA32975}" srcId="{9FFB4E70-5208-424F-934B-6956F5E27C9B}" destId="{1117094D-265F-4F13-9A40-5DDAEC2E2177}" srcOrd="0" destOrd="0" parTransId="{B14173D6-426B-4549-8A93-8B563B33F8D8}" sibTransId="{9DA8F9CD-35FE-4929-8A9D-D126CE94B81D}"/>
    <dgm:cxn modelId="{2A10A470-52EA-442D-8BDF-B13FF25657E9}" type="presOf" srcId="{DD1EC89B-1AEE-419C-9F9C-ECABA5BE9875}" destId="{2557C0F2-2943-47AA-B3D9-A9EE04A751B7}" srcOrd="0" destOrd="0" presId="urn:microsoft.com/office/officeart/2005/8/layout/hList1"/>
    <dgm:cxn modelId="{CE535B72-54A5-469B-896F-C4D37491BB10}" type="presOf" srcId="{B10DB662-7718-4F08-BF16-2D72A3A1F084}" destId="{934C6AAD-A087-4944-9BEE-BBDA1BB160B7}" srcOrd="0" destOrd="5" presId="urn:microsoft.com/office/officeart/2005/8/layout/hList1"/>
    <dgm:cxn modelId="{ADAD5555-4E53-48B2-8096-3A4D677FDEC1}" srcId="{DD1EC89B-1AEE-419C-9F9C-ECABA5BE9875}" destId="{82BF1F45-A2A2-4DEC-904C-3E81815C5CF6}" srcOrd="0" destOrd="0" parTransId="{33A41D0B-AC09-4C17-874B-671089A0772D}" sibTransId="{DE73331D-3D98-41D7-9C9A-A2057D9B93B8}"/>
    <dgm:cxn modelId="{9FBEC07C-E927-4205-AFEB-D2E776366845}" srcId="{9A7DA86A-11BA-4526-BF7C-20B876211209}" destId="{CB53296C-D810-432D-BCC3-F06B4EC5F87F}" srcOrd="1" destOrd="0" parTransId="{41A42943-E50A-4FD6-978A-1D81AAD25BCE}" sibTransId="{9FF366A5-51AA-4B8C-9516-AA2FC40FF940}"/>
    <dgm:cxn modelId="{4CECF880-F87A-40CA-B6D5-B6847EF6B6D1}" type="presOf" srcId="{CB53296C-D810-432D-BCC3-F06B4EC5F87F}" destId="{FE56F954-5F42-40A9-B8FE-C75A3DCB997E}" srcOrd="0" destOrd="0" presId="urn:microsoft.com/office/officeart/2005/8/layout/hList1"/>
    <dgm:cxn modelId="{51B42383-575E-45BA-9729-6C524D32930B}" type="presOf" srcId="{9A7DA86A-11BA-4526-BF7C-20B876211209}" destId="{4DA0B37A-5D19-456A-B859-ED4CBB70193E}" srcOrd="0" destOrd="0" presId="urn:microsoft.com/office/officeart/2005/8/layout/hList1"/>
    <dgm:cxn modelId="{3EB17C83-832A-4529-80FE-D004FF6C7CCD}" srcId="{9A7DA86A-11BA-4526-BF7C-20B876211209}" destId="{DD1EC89B-1AEE-419C-9F9C-ECABA5BE9875}" srcOrd="0" destOrd="0" parTransId="{BA331C0E-3D66-49D6-A520-FE81CAC8D2BA}" sibTransId="{189CB799-A88D-4D58-BA18-3B75E86EC03A}"/>
    <dgm:cxn modelId="{FCB2378B-BED0-4351-ACBF-0B475BCD7E89}" srcId="{DD1EC89B-1AEE-419C-9F9C-ECABA5BE9875}" destId="{9FFB4E70-5208-424F-934B-6956F5E27C9B}" srcOrd="2" destOrd="0" parTransId="{9894A07E-5747-4306-A6A6-CA3F9073D20E}" sibTransId="{2A55D11D-80E4-48D5-B4C0-791D324D7222}"/>
    <dgm:cxn modelId="{38C110AC-B639-4879-A950-36B165D56582}" type="presOf" srcId="{1117094D-265F-4F13-9A40-5DDAEC2E2177}" destId="{934C6AAD-A087-4944-9BEE-BBDA1BB160B7}" srcOrd="0" destOrd="4" presId="urn:microsoft.com/office/officeart/2005/8/layout/hList1"/>
    <dgm:cxn modelId="{4F5DA0C0-3DB8-4480-AD45-644630F358C4}" type="presOf" srcId="{E2F725BB-3E6A-408B-BAE9-23A8C8650EF2}" destId="{FE323555-197E-42D4-BD91-E3C9E91D1AD6}" srcOrd="0" destOrd="0" presId="urn:microsoft.com/office/officeart/2005/8/layout/hList1"/>
    <dgm:cxn modelId="{50DD97C4-026F-4B67-83FF-9960B1991E48}" srcId="{73BD1B13-82D2-4447-A680-F94252312FAF}" destId="{F8EB6803-9E4B-4A4A-A92E-E68FC0C6B04A}" srcOrd="0" destOrd="0" parTransId="{D8584ABA-2D56-46B7-B1CC-0F85EBAD4B56}" sibTransId="{68DF82EF-B8EE-460D-A6B6-E6D543E78D04}"/>
    <dgm:cxn modelId="{EBD3B5EC-B119-4F02-BB24-1D7E229F6C93}" type="presOf" srcId="{73BD1B13-82D2-4447-A680-F94252312FAF}" destId="{934C6AAD-A087-4944-9BEE-BBDA1BB160B7}" srcOrd="0" destOrd="1" presId="urn:microsoft.com/office/officeart/2005/8/layout/hList1"/>
    <dgm:cxn modelId="{E1760CF3-E62E-48E6-84DB-F16E13B9B34F}" srcId="{CB53296C-D810-432D-BCC3-F06B4EC5F87F}" destId="{E2F725BB-3E6A-408B-BAE9-23A8C8650EF2}" srcOrd="0" destOrd="0" parTransId="{A226F9AA-D3C5-43A2-B999-82E4DCA25BE8}" sibTransId="{704A0B0B-24B2-403D-824A-29CC36E5923C}"/>
    <dgm:cxn modelId="{11501BF3-891A-4922-BB99-86D584FB5F38}" type="presOf" srcId="{F8EB6803-9E4B-4A4A-A92E-E68FC0C6B04A}" destId="{934C6AAD-A087-4944-9BEE-BBDA1BB160B7}" srcOrd="0" destOrd="2" presId="urn:microsoft.com/office/officeart/2005/8/layout/hList1"/>
    <dgm:cxn modelId="{F0E57BFD-4902-40E3-84A1-FBE0C56A61E5}" srcId="{DD1EC89B-1AEE-419C-9F9C-ECABA5BE9875}" destId="{73BD1B13-82D2-4447-A680-F94252312FAF}" srcOrd="1" destOrd="0" parTransId="{C1313FE3-A5F5-4B41-8510-36E35144B811}" sibTransId="{47F373E0-09DF-458D-94C6-42CEE67A90E0}"/>
    <dgm:cxn modelId="{CD3DFB18-1122-40C7-9A06-239E37DF9320}" type="presParOf" srcId="{4DA0B37A-5D19-456A-B859-ED4CBB70193E}" destId="{FBFDD110-9189-4358-926E-2202D951927A}" srcOrd="0" destOrd="0" presId="urn:microsoft.com/office/officeart/2005/8/layout/hList1"/>
    <dgm:cxn modelId="{ED702B99-641F-483E-8A5B-A4C4E3C0C3C8}" type="presParOf" srcId="{FBFDD110-9189-4358-926E-2202D951927A}" destId="{2557C0F2-2943-47AA-B3D9-A9EE04A751B7}" srcOrd="0" destOrd="0" presId="urn:microsoft.com/office/officeart/2005/8/layout/hList1"/>
    <dgm:cxn modelId="{C02E06AF-7C2F-4886-AB63-28404906D7AF}" type="presParOf" srcId="{FBFDD110-9189-4358-926E-2202D951927A}" destId="{934C6AAD-A087-4944-9BEE-BBDA1BB160B7}" srcOrd="1" destOrd="0" presId="urn:microsoft.com/office/officeart/2005/8/layout/hList1"/>
    <dgm:cxn modelId="{0F34D796-C17F-45D8-B4A6-C4913E2BF56A}" type="presParOf" srcId="{4DA0B37A-5D19-456A-B859-ED4CBB70193E}" destId="{BC198C44-B65A-4818-A79E-63630BEDBB43}" srcOrd="1" destOrd="0" presId="urn:microsoft.com/office/officeart/2005/8/layout/hList1"/>
    <dgm:cxn modelId="{64C991CF-9406-4E8D-BEA5-F6928D201335}" type="presParOf" srcId="{4DA0B37A-5D19-456A-B859-ED4CBB70193E}" destId="{EBABF0B4-F132-4E3B-B869-804C54CB813F}" srcOrd="2" destOrd="0" presId="urn:microsoft.com/office/officeart/2005/8/layout/hList1"/>
    <dgm:cxn modelId="{91268572-0DAB-4D19-A672-44B68FD193E4}" type="presParOf" srcId="{EBABF0B4-F132-4E3B-B869-804C54CB813F}" destId="{FE56F954-5F42-40A9-B8FE-C75A3DCB997E}" srcOrd="0" destOrd="0" presId="urn:microsoft.com/office/officeart/2005/8/layout/hList1"/>
    <dgm:cxn modelId="{E24EC7DC-80A5-4EE9-A726-2ECD8CC52FA7}" type="presParOf" srcId="{EBABF0B4-F132-4E3B-B869-804C54CB813F}" destId="{FE323555-197E-42D4-BD91-E3C9E91D1AD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750044-AA81-43D5-A938-A614972D56D3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8FC2834C-D720-4648-B97D-B50CC1E675F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1900" dirty="0"/>
            <a:t>Q 25: Powers and duties of representative/support person</a:t>
          </a:r>
        </a:p>
      </dgm:t>
    </dgm:pt>
    <dgm:pt modelId="{5AB15B1D-538D-4074-8386-88012F313A5F}" type="parTrans" cxnId="{15C1ED41-34DE-42BC-8D00-D9A6C0AF978F}">
      <dgm:prSet/>
      <dgm:spPr/>
      <dgm:t>
        <a:bodyPr/>
        <a:lstStyle/>
        <a:p>
          <a:endParaRPr lang="en-GB"/>
        </a:p>
      </dgm:t>
    </dgm:pt>
    <dgm:pt modelId="{81C73DF7-7327-4A40-885A-B740CA7C5C70}" type="sibTrans" cxnId="{15C1ED41-34DE-42BC-8D00-D9A6C0AF978F}">
      <dgm:prSet/>
      <dgm:spPr/>
      <dgm:t>
        <a:bodyPr/>
        <a:lstStyle/>
        <a:p>
          <a:endParaRPr lang="en-GB"/>
        </a:p>
      </dgm:t>
    </dgm:pt>
    <dgm:pt modelId="{9C781390-EC97-4F58-8201-FE6335145575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Decision-making models</a:t>
          </a:r>
        </a:p>
      </dgm:t>
    </dgm:pt>
    <dgm:pt modelId="{453303B0-9A03-4598-90B8-E9B058518CE1}" type="parTrans" cxnId="{F899FDC8-C9DB-48E3-8038-FF916097B10F}">
      <dgm:prSet/>
      <dgm:spPr/>
      <dgm:t>
        <a:bodyPr/>
        <a:lstStyle/>
        <a:p>
          <a:endParaRPr lang="en-GB"/>
        </a:p>
      </dgm:t>
    </dgm:pt>
    <dgm:pt modelId="{B4BD04BE-6C6F-4B77-875C-96692DF8D691}" type="sibTrans" cxnId="{F899FDC8-C9DB-48E3-8038-FF916097B10F}">
      <dgm:prSet/>
      <dgm:spPr/>
      <dgm:t>
        <a:bodyPr/>
        <a:lstStyle/>
        <a:p>
          <a:endParaRPr lang="en-GB"/>
        </a:p>
      </dgm:t>
    </dgm:pt>
    <dgm:pt modelId="{155C0D89-7617-414F-87A8-9B1B0B97957C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Q 26: Interaction between multiple representatives/support persons</a:t>
          </a:r>
        </a:p>
      </dgm:t>
    </dgm:pt>
    <dgm:pt modelId="{0607DE19-61EC-4349-A4FF-6CF86B189BFD}" type="parTrans" cxnId="{5752F175-DA50-4D58-9E30-337F7A319949}">
      <dgm:prSet/>
      <dgm:spPr/>
      <dgm:t>
        <a:bodyPr/>
        <a:lstStyle/>
        <a:p>
          <a:endParaRPr lang="en-GB"/>
        </a:p>
      </dgm:t>
    </dgm:pt>
    <dgm:pt modelId="{EC658D43-6ED3-4060-BCD5-779AFB1923AB}" type="sibTrans" cxnId="{5752F175-DA50-4D58-9E30-337F7A319949}">
      <dgm:prSet/>
      <dgm:spPr/>
      <dgm:t>
        <a:bodyPr/>
        <a:lstStyle/>
        <a:p>
          <a:endParaRPr lang="en-GB"/>
        </a:p>
      </dgm:t>
    </dgm:pt>
    <dgm:pt modelId="{5A68AF55-BEDA-4D02-A839-36804BCBC169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Manner of interaction </a:t>
          </a:r>
        </a:p>
      </dgm:t>
    </dgm:pt>
    <dgm:pt modelId="{5341A5A5-712A-4BFB-8E7E-2EF92C8AD260}" type="parTrans" cxnId="{4C0A2E8C-0679-4174-8D54-D7AB2435E1ED}">
      <dgm:prSet/>
      <dgm:spPr/>
      <dgm:t>
        <a:bodyPr/>
        <a:lstStyle/>
        <a:p>
          <a:endParaRPr lang="en-GB"/>
        </a:p>
      </dgm:t>
    </dgm:pt>
    <dgm:pt modelId="{2E416168-0920-4CFF-8154-0845849B5E2E}" type="sibTrans" cxnId="{4C0A2E8C-0679-4174-8D54-D7AB2435E1ED}">
      <dgm:prSet/>
      <dgm:spPr/>
      <dgm:t>
        <a:bodyPr/>
        <a:lstStyle/>
        <a:p>
          <a:endParaRPr lang="en-GB"/>
        </a:p>
      </dgm:t>
    </dgm:pt>
    <dgm:pt modelId="{013E6BEF-4537-49F1-9068-7F406070FA09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Scope of competence </a:t>
          </a:r>
        </a:p>
      </dgm:t>
    </dgm:pt>
    <dgm:pt modelId="{8D8F6381-EBB1-4322-BC84-5EEDD7B90F09}" type="parTrans" cxnId="{C5025145-3560-4C00-8BCA-C51A23AF0AF8}">
      <dgm:prSet/>
      <dgm:spPr/>
      <dgm:t>
        <a:bodyPr/>
        <a:lstStyle/>
        <a:p>
          <a:endParaRPr lang="en-GB"/>
        </a:p>
      </dgm:t>
    </dgm:pt>
    <dgm:pt modelId="{81206B93-54AA-4CE3-9B6E-BED012CC8BA5}" type="sibTrans" cxnId="{C5025145-3560-4C00-8BCA-C51A23AF0AF8}">
      <dgm:prSet/>
      <dgm:spPr/>
      <dgm:t>
        <a:bodyPr/>
        <a:lstStyle/>
        <a:p>
          <a:endParaRPr lang="en-GB"/>
        </a:p>
      </dgm:t>
    </dgm:pt>
    <dgm:pt modelId="{3DB42D26-49BE-4654-A312-4C0A4E82A72B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Duties towards vulnerable adult, his/hers family and supervisory authority</a:t>
          </a:r>
        </a:p>
      </dgm:t>
    </dgm:pt>
    <dgm:pt modelId="{99CFC361-6345-4B53-A598-B2AA0A77A98B}" type="parTrans" cxnId="{323ECA70-49EB-4216-ABA8-209FD80053C4}">
      <dgm:prSet/>
      <dgm:spPr/>
      <dgm:t>
        <a:bodyPr/>
        <a:lstStyle/>
        <a:p>
          <a:endParaRPr lang="en-GB"/>
        </a:p>
      </dgm:t>
    </dgm:pt>
    <dgm:pt modelId="{CB518C22-6E46-4FD5-B88F-4DE72C218109}" type="sibTrans" cxnId="{323ECA70-49EB-4216-ABA8-209FD80053C4}">
      <dgm:prSet/>
      <dgm:spPr/>
      <dgm:t>
        <a:bodyPr/>
        <a:lstStyle/>
        <a:p>
          <a:endParaRPr lang="en-GB"/>
        </a:p>
      </dgm:t>
    </dgm:pt>
    <dgm:pt modelId="{7FF8082B-0421-4D7C-89DD-380D6B1E4B38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Right to remuneration</a:t>
          </a:r>
        </a:p>
      </dgm:t>
    </dgm:pt>
    <dgm:pt modelId="{F0E489C5-89B7-4B50-93D0-13A6A04C6F51}" type="parTrans" cxnId="{5C5CC597-901C-4B32-9B26-C8802C0249E0}">
      <dgm:prSet/>
      <dgm:spPr/>
      <dgm:t>
        <a:bodyPr/>
        <a:lstStyle/>
        <a:p>
          <a:endParaRPr lang="en-GB"/>
        </a:p>
      </dgm:t>
    </dgm:pt>
    <dgm:pt modelId="{AFCFEF45-7F7D-4472-AA7E-377771E08537}" type="sibTrans" cxnId="{5C5CC597-901C-4B32-9B26-C8802C0249E0}">
      <dgm:prSet/>
      <dgm:spPr/>
      <dgm:t>
        <a:bodyPr/>
        <a:lstStyle/>
        <a:p>
          <a:endParaRPr lang="en-GB"/>
        </a:p>
      </dgm:t>
    </dgm:pt>
    <dgm:pt modelId="{635440D6-41F2-4CED-9047-11A4B22B3489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Criteria for decision-making</a:t>
          </a:r>
        </a:p>
      </dgm:t>
    </dgm:pt>
    <dgm:pt modelId="{05002916-11BA-47DF-BA06-39F621FAF895}" type="parTrans" cxnId="{A5037073-461E-4B1D-A643-0DBB71296973}">
      <dgm:prSet/>
      <dgm:spPr/>
      <dgm:t>
        <a:bodyPr/>
        <a:lstStyle/>
        <a:p>
          <a:endParaRPr lang="en-GB"/>
        </a:p>
      </dgm:t>
    </dgm:pt>
    <dgm:pt modelId="{DB83304A-63DF-46B1-B202-02723AAAF758}" type="sibTrans" cxnId="{A5037073-461E-4B1D-A643-0DBB71296973}">
      <dgm:prSet/>
      <dgm:spPr/>
      <dgm:t>
        <a:bodyPr/>
        <a:lstStyle/>
        <a:p>
          <a:endParaRPr lang="en-GB"/>
        </a:p>
      </dgm:t>
    </dgm:pt>
    <dgm:pt modelId="{9C66D266-AD74-4993-9292-866AD6F49473}" type="pres">
      <dgm:prSet presAssocID="{21750044-AA81-43D5-A938-A614972D56D3}" presName="linear" presStyleCnt="0">
        <dgm:presLayoutVars>
          <dgm:dir/>
          <dgm:animLvl val="lvl"/>
          <dgm:resizeHandles val="exact"/>
        </dgm:presLayoutVars>
      </dgm:prSet>
      <dgm:spPr/>
    </dgm:pt>
    <dgm:pt modelId="{371C0F17-9EDA-42DC-96D5-F280A62A31F7}" type="pres">
      <dgm:prSet presAssocID="{8FC2834C-D720-4648-B97D-B50CC1E675FA}" presName="parentLin" presStyleCnt="0"/>
      <dgm:spPr/>
    </dgm:pt>
    <dgm:pt modelId="{59AF5024-F248-4C7D-991C-5E22F31B20AF}" type="pres">
      <dgm:prSet presAssocID="{8FC2834C-D720-4648-B97D-B50CC1E675FA}" presName="parentLeftMargin" presStyleLbl="node1" presStyleIdx="0" presStyleCnt="2"/>
      <dgm:spPr/>
    </dgm:pt>
    <dgm:pt modelId="{1C8F71A1-99E4-4C9C-B581-CD3F53A06F62}" type="pres">
      <dgm:prSet presAssocID="{8FC2834C-D720-4648-B97D-B50CC1E675FA}" presName="parentText" presStyleLbl="node1" presStyleIdx="0" presStyleCnt="2" custScaleX="111713" custScaleY="136361">
        <dgm:presLayoutVars>
          <dgm:chMax val="0"/>
          <dgm:bulletEnabled val="1"/>
        </dgm:presLayoutVars>
      </dgm:prSet>
      <dgm:spPr/>
    </dgm:pt>
    <dgm:pt modelId="{5D31365A-7A5A-4EC6-A05C-DEF41EAE4B4E}" type="pres">
      <dgm:prSet presAssocID="{8FC2834C-D720-4648-B97D-B50CC1E675FA}" presName="negativeSpace" presStyleCnt="0"/>
      <dgm:spPr/>
    </dgm:pt>
    <dgm:pt modelId="{62A11092-611B-4004-80B0-8C98518A4D67}" type="pres">
      <dgm:prSet presAssocID="{8FC2834C-D720-4648-B97D-B50CC1E675FA}" presName="childText" presStyleLbl="conFgAcc1" presStyleIdx="0" presStyleCnt="2">
        <dgm:presLayoutVars>
          <dgm:bulletEnabled val="1"/>
        </dgm:presLayoutVars>
      </dgm:prSet>
      <dgm:spPr/>
    </dgm:pt>
    <dgm:pt modelId="{1C933AEA-8367-43A1-BAF4-4C9C938824B2}" type="pres">
      <dgm:prSet presAssocID="{81C73DF7-7327-4A40-885A-B740CA7C5C70}" presName="spaceBetweenRectangles" presStyleCnt="0"/>
      <dgm:spPr/>
    </dgm:pt>
    <dgm:pt modelId="{CAE783A0-5183-4B3A-9454-961A5B4FD67E}" type="pres">
      <dgm:prSet presAssocID="{155C0D89-7617-414F-87A8-9B1B0B97957C}" presName="parentLin" presStyleCnt="0"/>
      <dgm:spPr/>
    </dgm:pt>
    <dgm:pt modelId="{B19053F5-2956-4BD4-9692-369364944384}" type="pres">
      <dgm:prSet presAssocID="{155C0D89-7617-414F-87A8-9B1B0B97957C}" presName="parentLeftMargin" presStyleLbl="node1" presStyleIdx="0" presStyleCnt="2"/>
      <dgm:spPr/>
    </dgm:pt>
    <dgm:pt modelId="{7FC80854-2573-4FE0-93D3-6173BFE54BA3}" type="pres">
      <dgm:prSet presAssocID="{155C0D89-7617-414F-87A8-9B1B0B97957C}" presName="parentText" presStyleLbl="node1" presStyleIdx="1" presStyleCnt="2" custScaleX="110757" custScaleY="136298">
        <dgm:presLayoutVars>
          <dgm:chMax val="0"/>
          <dgm:bulletEnabled val="1"/>
        </dgm:presLayoutVars>
      </dgm:prSet>
      <dgm:spPr/>
    </dgm:pt>
    <dgm:pt modelId="{A1F91E0D-7E19-4B0C-B866-7413AA0857D3}" type="pres">
      <dgm:prSet presAssocID="{155C0D89-7617-414F-87A8-9B1B0B97957C}" presName="negativeSpace" presStyleCnt="0"/>
      <dgm:spPr/>
    </dgm:pt>
    <dgm:pt modelId="{65E5C283-AFF9-4AB7-8C57-34721BE59CA6}" type="pres">
      <dgm:prSet presAssocID="{155C0D89-7617-414F-87A8-9B1B0B97957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95890E-93A8-4FE4-886E-FABE41A87F6C}" type="presOf" srcId="{9C781390-EC97-4F58-8201-FE6335145575}" destId="{62A11092-611B-4004-80B0-8C98518A4D67}" srcOrd="0" destOrd="0" presId="urn:microsoft.com/office/officeart/2005/8/layout/list1"/>
    <dgm:cxn modelId="{63754720-906E-4C1E-A4D8-35644653DF85}" type="presOf" srcId="{013E6BEF-4537-49F1-9068-7F406070FA09}" destId="{62A11092-611B-4004-80B0-8C98518A4D67}" srcOrd="0" destOrd="2" presId="urn:microsoft.com/office/officeart/2005/8/layout/list1"/>
    <dgm:cxn modelId="{4ADBF05B-2190-4016-AF6B-F9FCE48FEDFE}" type="presOf" srcId="{635440D6-41F2-4CED-9047-11A4B22B3489}" destId="{62A11092-611B-4004-80B0-8C98518A4D67}" srcOrd="0" destOrd="1" presId="urn:microsoft.com/office/officeart/2005/8/layout/list1"/>
    <dgm:cxn modelId="{15C1ED41-34DE-42BC-8D00-D9A6C0AF978F}" srcId="{21750044-AA81-43D5-A938-A614972D56D3}" destId="{8FC2834C-D720-4648-B97D-B50CC1E675FA}" srcOrd="0" destOrd="0" parTransId="{5AB15B1D-538D-4074-8386-88012F313A5F}" sibTransId="{81C73DF7-7327-4A40-885A-B740CA7C5C70}"/>
    <dgm:cxn modelId="{C5025145-3560-4C00-8BCA-C51A23AF0AF8}" srcId="{8FC2834C-D720-4648-B97D-B50CC1E675FA}" destId="{013E6BEF-4537-49F1-9068-7F406070FA09}" srcOrd="2" destOrd="0" parTransId="{8D8F6381-EBB1-4322-BC84-5EEDD7B90F09}" sibTransId="{81206B93-54AA-4CE3-9B6E-BED012CC8BA5}"/>
    <dgm:cxn modelId="{323ECA70-49EB-4216-ABA8-209FD80053C4}" srcId="{8FC2834C-D720-4648-B97D-B50CC1E675FA}" destId="{3DB42D26-49BE-4654-A312-4C0A4E82A72B}" srcOrd="3" destOrd="0" parTransId="{99CFC361-6345-4B53-A598-B2AA0A77A98B}" sibTransId="{CB518C22-6E46-4FD5-B88F-4DE72C218109}"/>
    <dgm:cxn modelId="{A5037073-461E-4B1D-A643-0DBB71296973}" srcId="{8FC2834C-D720-4648-B97D-B50CC1E675FA}" destId="{635440D6-41F2-4CED-9047-11A4B22B3489}" srcOrd="1" destOrd="0" parTransId="{05002916-11BA-47DF-BA06-39F621FAF895}" sibTransId="{DB83304A-63DF-46B1-B202-02723AAAF758}"/>
    <dgm:cxn modelId="{5752F175-DA50-4D58-9E30-337F7A319949}" srcId="{21750044-AA81-43D5-A938-A614972D56D3}" destId="{155C0D89-7617-414F-87A8-9B1B0B97957C}" srcOrd="1" destOrd="0" parTransId="{0607DE19-61EC-4349-A4FF-6CF86B189BFD}" sibTransId="{EC658D43-6ED3-4060-BCD5-779AFB1923AB}"/>
    <dgm:cxn modelId="{BBDEA856-083A-4A3D-95B6-025D01CDA9A5}" type="presOf" srcId="{3DB42D26-49BE-4654-A312-4C0A4E82A72B}" destId="{62A11092-611B-4004-80B0-8C98518A4D67}" srcOrd="0" destOrd="3" presId="urn:microsoft.com/office/officeart/2005/8/layout/list1"/>
    <dgm:cxn modelId="{215A6978-8072-4EC3-A2EE-A3CB83746612}" type="presOf" srcId="{155C0D89-7617-414F-87A8-9B1B0B97957C}" destId="{7FC80854-2573-4FE0-93D3-6173BFE54BA3}" srcOrd="1" destOrd="0" presId="urn:microsoft.com/office/officeart/2005/8/layout/list1"/>
    <dgm:cxn modelId="{3FE04A7E-EDE0-4A26-BE61-81855CFA5DB2}" type="presOf" srcId="{8FC2834C-D720-4648-B97D-B50CC1E675FA}" destId="{1C8F71A1-99E4-4C9C-B581-CD3F53A06F62}" srcOrd="1" destOrd="0" presId="urn:microsoft.com/office/officeart/2005/8/layout/list1"/>
    <dgm:cxn modelId="{BB262D89-476C-44ED-AB67-B3FFAF5620EA}" type="presOf" srcId="{155C0D89-7617-414F-87A8-9B1B0B97957C}" destId="{B19053F5-2956-4BD4-9692-369364944384}" srcOrd="0" destOrd="0" presId="urn:microsoft.com/office/officeart/2005/8/layout/list1"/>
    <dgm:cxn modelId="{4C0A2E8C-0679-4174-8D54-D7AB2435E1ED}" srcId="{155C0D89-7617-414F-87A8-9B1B0B97957C}" destId="{5A68AF55-BEDA-4D02-A839-36804BCBC169}" srcOrd="0" destOrd="0" parTransId="{5341A5A5-712A-4BFB-8E7E-2EF92C8AD260}" sibTransId="{2E416168-0920-4CFF-8154-0845849B5E2E}"/>
    <dgm:cxn modelId="{921AB58E-ECA3-4D1A-8B26-C56F495C948E}" type="presOf" srcId="{8FC2834C-D720-4648-B97D-B50CC1E675FA}" destId="{59AF5024-F248-4C7D-991C-5E22F31B20AF}" srcOrd="0" destOrd="0" presId="urn:microsoft.com/office/officeart/2005/8/layout/list1"/>
    <dgm:cxn modelId="{5C5CC597-901C-4B32-9B26-C8802C0249E0}" srcId="{8FC2834C-D720-4648-B97D-B50CC1E675FA}" destId="{7FF8082B-0421-4D7C-89DD-380D6B1E4B38}" srcOrd="4" destOrd="0" parTransId="{F0E489C5-89B7-4B50-93D0-13A6A04C6F51}" sibTransId="{AFCFEF45-7F7D-4472-AA7E-377771E08537}"/>
    <dgm:cxn modelId="{0F5EBFB5-0192-4DFF-A369-E5364BD6BB45}" type="presOf" srcId="{21750044-AA81-43D5-A938-A614972D56D3}" destId="{9C66D266-AD74-4993-9292-866AD6F49473}" srcOrd="0" destOrd="0" presId="urn:microsoft.com/office/officeart/2005/8/layout/list1"/>
    <dgm:cxn modelId="{F899FDC8-C9DB-48E3-8038-FF916097B10F}" srcId="{8FC2834C-D720-4648-B97D-B50CC1E675FA}" destId="{9C781390-EC97-4F58-8201-FE6335145575}" srcOrd="0" destOrd="0" parTransId="{453303B0-9A03-4598-90B8-E9B058518CE1}" sibTransId="{B4BD04BE-6C6F-4B77-875C-96692DF8D691}"/>
    <dgm:cxn modelId="{062095CC-A201-4666-A45E-77BADB2ABC42}" type="presOf" srcId="{7FF8082B-0421-4D7C-89DD-380D6B1E4B38}" destId="{62A11092-611B-4004-80B0-8C98518A4D67}" srcOrd="0" destOrd="4" presId="urn:microsoft.com/office/officeart/2005/8/layout/list1"/>
    <dgm:cxn modelId="{B4234FD9-6F49-4B35-9A12-1CBDDF613E68}" type="presOf" srcId="{5A68AF55-BEDA-4D02-A839-36804BCBC169}" destId="{65E5C283-AFF9-4AB7-8C57-34721BE59CA6}" srcOrd="0" destOrd="0" presId="urn:microsoft.com/office/officeart/2005/8/layout/list1"/>
    <dgm:cxn modelId="{15200A71-4FDF-4FB4-9E08-D1C5323AE5F2}" type="presParOf" srcId="{9C66D266-AD74-4993-9292-866AD6F49473}" destId="{371C0F17-9EDA-42DC-96D5-F280A62A31F7}" srcOrd="0" destOrd="0" presId="urn:microsoft.com/office/officeart/2005/8/layout/list1"/>
    <dgm:cxn modelId="{09EDD0C9-830A-4E44-9DB5-C982F5E75468}" type="presParOf" srcId="{371C0F17-9EDA-42DC-96D5-F280A62A31F7}" destId="{59AF5024-F248-4C7D-991C-5E22F31B20AF}" srcOrd="0" destOrd="0" presId="urn:microsoft.com/office/officeart/2005/8/layout/list1"/>
    <dgm:cxn modelId="{32E65109-68A5-45EE-8147-482D78872980}" type="presParOf" srcId="{371C0F17-9EDA-42DC-96D5-F280A62A31F7}" destId="{1C8F71A1-99E4-4C9C-B581-CD3F53A06F62}" srcOrd="1" destOrd="0" presId="urn:microsoft.com/office/officeart/2005/8/layout/list1"/>
    <dgm:cxn modelId="{366BE12A-51EB-4BFC-8469-9D3FB24F8925}" type="presParOf" srcId="{9C66D266-AD74-4993-9292-866AD6F49473}" destId="{5D31365A-7A5A-4EC6-A05C-DEF41EAE4B4E}" srcOrd="1" destOrd="0" presId="urn:microsoft.com/office/officeart/2005/8/layout/list1"/>
    <dgm:cxn modelId="{1BBF52B5-263A-4742-9718-BBBA78E091CA}" type="presParOf" srcId="{9C66D266-AD74-4993-9292-866AD6F49473}" destId="{62A11092-611B-4004-80B0-8C98518A4D67}" srcOrd="2" destOrd="0" presId="urn:microsoft.com/office/officeart/2005/8/layout/list1"/>
    <dgm:cxn modelId="{944473EF-1BBB-41AA-8825-4888A58A3BDE}" type="presParOf" srcId="{9C66D266-AD74-4993-9292-866AD6F49473}" destId="{1C933AEA-8367-43A1-BAF4-4C9C938824B2}" srcOrd="3" destOrd="0" presId="urn:microsoft.com/office/officeart/2005/8/layout/list1"/>
    <dgm:cxn modelId="{26808A6F-7A03-4057-BAE2-D2E4203F7FAA}" type="presParOf" srcId="{9C66D266-AD74-4993-9292-866AD6F49473}" destId="{CAE783A0-5183-4B3A-9454-961A5B4FD67E}" srcOrd="4" destOrd="0" presId="urn:microsoft.com/office/officeart/2005/8/layout/list1"/>
    <dgm:cxn modelId="{5C91EB71-29B3-4212-A514-74CEE9B61590}" type="presParOf" srcId="{CAE783A0-5183-4B3A-9454-961A5B4FD67E}" destId="{B19053F5-2956-4BD4-9692-369364944384}" srcOrd="0" destOrd="0" presId="urn:microsoft.com/office/officeart/2005/8/layout/list1"/>
    <dgm:cxn modelId="{6D6020C8-7320-448C-BA67-7BE4E23BB1D9}" type="presParOf" srcId="{CAE783A0-5183-4B3A-9454-961A5B4FD67E}" destId="{7FC80854-2573-4FE0-93D3-6173BFE54BA3}" srcOrd="1" destOrd="0" presId="urn:microsoft.com/office/officeart/2005/8/layout/list1"/>
    <dgm:cxn modelId="{A14645EF-9000-4881-A03C-510DB4DFBBC2}" type="presParOf" srcId="{9C66D266-AD74-4993-9292-866AD6F49473}" destId="{A1F91E0D-7E19-4B0C-B866-7413AA0857D3}" srcOrd="5" destOrd="0" presId="urn:microsoft.com/office/officeart/2005/8/layout/list1"/>
    <dgm:cxn modelId="{08B267ED-067A-46B3-B832-F76F8E64F685}" type="presParOf" srcId="{9C66D266-AD74-4993-9292-866AD6F49473}" destId="{65E5C283-AFF9-4AB7-8C57-34721BE59CA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11092-611B-4004-80B0-8C98518A4D67}">
      <dsp:nvSpPr>
        <dsp:cNvPr id="0" name=""/>
        <dsp:cNvSpPr/>
      </dsp:nvSpPr>
      <dsp:spPr>
        <a:xfrm>
          <a:off x="0" y="1519721"/>
          <a:ext cx="10515600" cy="215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95732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Decision-making models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Criteria for decision-making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Scope of competence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Duties towards vulnerable adult, his/hers family and supervisory authority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Right to remuneration</a:t>
          </a:r>
        </a:p>
      </dsp:txBody>
      <dsp:txXfrm>
        <a:off x="0" y="1519721"/>
        <a:ext cx="10515600" cy="2154600"/>
      </dsp:txXfrm>
    </dsp:sp>
    <dsp:sp modelId="{1C8F71A1-99E4-4C9C-B581-CD3F53A06F62}">
      <dsp:nvSpPr>
        <dsp:cNvPr id="0" name=""/>
        <dsp:cNvSpPr/>
      </dsp:nvSpPr>
      <dsp:spPr>
        <a:xfrm>
          <a:off x="525780" y="1035340"/>
          <a:ext cx="8223104" cy="764821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Q 25: Powers and duties of representative/support person</a:t>
          </a:r>
        </a:p>
      </dsp:txBody>
      <dsp:txXfrm>
        <a:off x="563115" y="1072675"/>
        <a:ext cx="8148434" cy="690151"/>
      </dsp:txXfrm>
    </dsp:sp>
    <dsp:sp modelId="{65E5C283-AFF9-4AB7-8C57-34721BE59CA6}">
      <dsp:nvSpPr>
        <dsp:cNvPr id="0" name=""/>
        <dsp:cNvSpPr/>
      </dsp:nvSpPr>
      <dsp:spPr>
        <a:xfrm>
          <a:off x="0" y="4260950"/>
          <a:ext cx="10515600" cy="822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95732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Manner of interaction </a:t>
          </a:r>
        </a:p>
      </dsp:txBody>
      <dsp:txXfrm>
        <a:off x="0" y="4260950"/>
        <a:ext cx="10515600" cy="822937"/>
      </dsp:txXfrm>
    </dsp:sp>
    <dsp:sp modelId="{7FC80854-2573-4FE0-93D3-6173BFE54BA3}">
      <dsp:nvSpPr>
        <dsp:cNvPr id="0" name=""/>
        <dsp:cNvSpPr/>
      </dsp:nvSpPr>
      <dsp:spPr>
        <a:xfrm>
          <a:off x="525780" y="3776921"/>
          <a:ext cx="8152734" cy="764468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Q 26: Interaction between multiple representatives/support persons</a:t>
          </a:r>
        </a:p>
      </dsp:txBody>
      <dsp:txXfrm>
        <a:off x="563098" y="3814239"/>
        <a:ext cx="8078098" cy="689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7C0F2-2943-47AA-B3D9-A9EE04A751B7}">
      <dsp:nvSpPr>
        <dsp:cNvPr id="0" name=""/>
        <dsp:cNvSpPr/>
      </dsp:nvSpPr>
      <dsp:spPr>
        <a:xfrm>
          <a:off x="51" y="32181"/>
          <a:ext cx="4913783" cy="60480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Towards the adult’s family</a:t>
          </a:r>
        </a:p>
      </dsp:txBody>
      <dsp:txXfrm>
        <a:off x="51" y="32181"/>
        <a:ext cx="4913783" cy="604800"/>
      </dsp:txXfrm>
    </dsp:sp>
    <dsp:sp modelId="{934C6AAD-A087-4944-9BEE-BBDA1BB160B7}">
      <dsp:nvSpPr>
        <dsp:cNvPr id="0" name=""/>
        <dsp:cNvSpPr/>
      </dsp:nvSpPr>
      <dsp:spPr>
        <a:xfrm>
          <a:off x="51" y="636981"/>
          <a:ext cx="4913783" cy="34587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General limited obligations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In some countries: duty to consult third parties to assess best interests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E.g. England &amp; Wales, Romania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Limited authority to share information with family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Only with the adult’s consent and if not harmful to their well-being</a:t>
          </a:r>
        </a:p>
        <a:p>
          <a:pPr marL="685800" lvl="3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E.g. Austria, North Macedonia, Finland and Germany</a:t>
          </a:r>
        </a:p>
      </dsp:txBody>
      <dsp:txXfrm>
        <a:off x="51" y="636981"/>
        <a:ext cx="4913783" cy="3458700"/>
      </dsp:txXfrm>
    </dsp:sp>
    <dsp:sp modelId="{FE56F954-5F42-40A9-B8FE-C75A3DCB997E}">
      <dsp:nvSpPr>
        <dsp:cNvPr id="0" name=""/>
        <dsp:cNvSpPr/>
      </dsp:nvSpPr>
      <dsp:spPr>
        <a:xfrm>
          <a:off x="5601764" y="32181"/>
          <a:ext cx="4913783" cy="604800"/>
        </a:xfrm>
        <a:prstGeom prst="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Towards the supervisory authority</a:t>
          </a:r>
        </a:p>
      </dsp:txBody>
      <dsp:txXfrm>
        <a:off x="5601764" y="32181"/>
        <a:ext cx="4913783" cy="604800"/>
      </dsp:txXfrm>
    </dsp:sp>
    <dsp:sp modelId="{FE323555-197E-42D4-BD91-E3C9E91D1AD6}">
      <dsp:nvSpPr>
        <dsp:cNvPr id="0" name=""/>
        <dsp:cNvSpPr/>
      </dsp:nvSpPr>
      <dsp:spPr>
        <a:xfrm>
          <a:off x="5601764" y="636981"/>
          <a:ext cx="4913783" cy="34587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Common obligation to report to a judicial or administrative authority</a:t>
          </a:r>
        </a:p>
      </dsp:txBody>
      <dsp:txXfrm>
        <a:off x="5601764" y="636981"/>
        <a:ext cx="4913783" cy="3458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11092-611B-4004-80B0-8C98518A4D67}">
      <dsp:nvSpPr>
        <dsp:cNvPr id="0" name=""/>
        <dsp:cNvSpPr/>
      </dsp:nvSpPr>
      <dsp:spPr>
        <a:xfrm>
          <a:off x="0" y="1519721"/>
          <a:ext cx="10515600" cy="215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95732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Decision-making models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Criteria for decision-making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Scope of competence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Duties towards vulnerable adult, his/hers family and supervisory authority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Right to remuneration</a:t>
          </a:r>
        </a:p>
      </dsp:txBody>
      <dsp:txXfrm>
        <a:off x="0" y="1519721"/>
        <a:ext cx="10515600" cy="2154600"/>
      </dsp:txXfrm>
    </dsp:sp>
    <dsp:sp modelId="{1C8F71A1-99E4-4C9C-B581-CD3F53A06F62}">
      <dsp:nvSpPr>
        <dsp:cNvPr id="0" name=""/>
        <dsp:cNvSpPr/>
      </dsp:nvSpPr>
      <dsp:spPr>
        <a:xfrm>
          <a:off x="525780" y="1035340"/>
          <a:ext cx="8223104" cy="764821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Q 25: Powers and duties of representative/support person</a:t>
          </a:r>
        </a:p>
      </dsp:txBody>
      <dsp:txXfrm>
        <a:off x="563115" y="1072675"/>
        <a:ext cx="8148434" cy="690151"/>
      </dsp:txXfrm>
    </dsp:sp>
    <dsp:sp modelId="{65E5C283-AFF9-4AB7-8C57-34721BE59CA6}">
      <dsp:nvSpPr>
        <dsp:cNvPr id="0" name=""/>
        <dsp:cNvSpPr/>
      </dsp:nvSpPr>
      <dsp:spPr>
        <a:xfrm>
          <a:off x="0" y="4260950"/>
          <a:ext cx="10515600" cy="822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95732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Manner of interaction </a:t>
          </a:r>
        </a:p>
      </dsp:txBody>
      <dsp:txXfrm>
        <a:off x="0" y="4260950"/>
        <a:ext cx="10515600" cy="822937"/>
      </dsp:txXfrm>
    </dsp:sp>
    <dsp:sp modelId="{7FC80854-2573-4FE0-93D3-6173BFE54BA3}">
      <dsp:nvSpPr>
        <dsp:cNvPr id="0" name=""/>
        <dsp:cNvSpPr/>
      </dsp:nvSpPr>
      <dsp:spPr>
        <a:xfrm>
          <a:off x="525780" y="3776921"/>
          <a:ext cx="8152734" cy="764468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Q 26: Interaction between multiple representatives/support persons</a:t>
          </a:r>
        </a:p>
      </dsp:txBody>
      <dsp:txXfrm>
        <a:off x="563098" y="3814239"/>
        <a:ext cx="8078098" cy="689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0.6234</cdr:x>
      <cdr:y>0.22718</cdr:y>
    </cdr:from>
    <cdr:to>
      <cdr:x>0.71035</cdr:x>
      <cdr:y>0.45011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F2A4A7-04F5-4BFD-B129-60DA6C37DA40}"/>
            </a:ext>
          </a:extLst>
        </cdr:cNvPr>
        <cdr:cNvSpPr txBox="1"/>
      </cdr:nvSpPr>
      <cdr:spPr>
        <a:xfrm xmlns:a="http://schemas.openxmlformats.org/drawingml/2006/main">
          <a:off x="6555377" y="9318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0.52484</cdr:x>
      <cdr:y>0.13376</cdr:y>
    </cdr:from>
    <cdr:to>
      <cdr:x>0.97205</cdr:x>
      <cdr:y>0.33926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7E93265-2506-40A8-A34F-9A1521DBFCFA}"/>
            </a:ext>
          </a:extLst>
        </cdr:cNvPr>
        <cdr:cNvSpPr txBox="1"/>
      </cdr:nvSpPr>
      <cdr:spPr>
        <a:xfrm xmlns:a="http://schemas.openxmlformats.org/drawingml/2006/main">
          <a:off x="5519057" y="548640"/>
          <a:ext cx="4702629" cy="8429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Austria, Belgium, Croatia, Czech Republic, Denmark, England &amp; Wales, Estonia, France, Finland, Greece, Hungary, Ireland, Italy, North Macedonia, (Norway), Poland, Portugal, Romania, Russia, Scotland, (Spain), Sweden, Switzerland, The Netherlands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0.60774</cdr:y>
    </cdr:from>
    <cdr:to>
      <cdr:x>0.26915</cdr:x>
      <cdr:y>0.91611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2DFAAB1-6567-4CE3-A8E8-9ED515D03865}"/>
            </a:ext>
          </a:extLst>
        </cdr:cNvPr>
        <cdr:cNvSpPr txBox="1"/>
      </cdr:nvSpPr>
      <cdr:spPr>
        <a:xfrm xmlns:a="http://schemas.openxmlformats.org/drawingml/2006/main">
          <a:off x="0" y="2334217"/>
          <a:ext cx="2830286" cy="11843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Austria, Belgium, Croatia, Czech Republic, Denmark, England &amp; Wales, Estonia, Finland, France, Germany, Greece, Hungary, Ireland, Italy, Norway, Poland, Portugal, Romania, Serbia, Slovenia, Spain, Sweden</a:t>
          </a:r>
        </a:p>
      </cdr:txBody>
    </cdr:sp>
  </cdr:relSizeAnchor>
  <cdr:relSizeAnchor xmlns:cdr="http://schemas.openxmlformats.org/drawingml/2006/chartDrawing">
    <cdr:from>
      <cdr:x>0.10497</cdr:x>
      <cdr:y>0.152</cdr:y>
    </cdr:from>
    <cdr:to>
      <cdr:x>0.34596</cdr:x>
      <cdr:y>0.28974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ADFEF4F-0BCE-46A1-9071-27A83A4053EC}"/>
            </a:ext>
          </a:extLst>
        </cdr:cNvPr>
        <cdr:cNvSpPr txBox="1"/>
      </cdr:nvSpPr>
      <cdr:spPr>
        <a:xfrm xmlns:a="http://schemas.openxmlformats.org/drawingml/2006/main">
          <a:off x="1103811" y="583792"/>
          <a:ext cx="2534195" cy="5290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North Macedonia, Switzerland</a:t>
          </a:r>
        </a:p>
      </cdr:txBody>
    </cdr:sp>
  </cdr:relSizeAnchor>
  <cdr:relSizeAnchor xmlns:cdr="http://schemas.openxmlformats.org/drawingml/2006/chartDrawing">
    <cdr:from>
      <cdr:x>0.63251</cdr:x>
      <cdr:y>0.09985</cdr:y>
    </cdr:from>
    <cdr:to>
      <cdr:x>0.84451</cdr:x>
      <cdr:y>0.17467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95BE39A-0FCA-46C4-AE79-343057960A8A}"/>
            </a:ext>
          </a:extLst>
        </cdr:cNvPr>
        <cdr:cNvSpPr txBox="1"/>
      </cdr:nvSpPr>
      <cdr:spPr>
        <a:xfrm xmlns:a="http://schemas.openxmlformats.org/drawingml/2006/main">
          <a:off x="6651171" y="383495"/>
          <a:ext cx="2229395" cy="287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Bulgaria, Ukraine</a:t>
          </a:r>
        </a:p>
      </cdr:txBody>
    </cdr:sp>
  </cdr:relSizeAnchor>
  <cdr:relSizeAnchor xmlns:cdr="http://schemas.openxmlformats.org/drawingml/2006/chartDrawing">
    <cdr:from>
      <cdr:x>0.70787</cdr:x>
      <cdr:y>0.28974</cdr:y>
    </cdr:from>
    <cdr:to>
      <cdr:x>0.94638</cdr:x>
      <cdr:y>0.37987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3843B290-B918-49A6-A40D-C1F179762294}"/>
            </a:ext>
          </a:extLst>
        </cdr:cNvPr>
        <cdr:cNvSpPr txBox="1"/>
      </cdr:nvSpPr>
      <cdr:spPr>
        <a:xfrm xmlns:a="http://schemas.openxmlformats.org/drawingml/2006/main">
          <a:off x="7443652" y="1112838"/>
          <a:ext cx="2508068" cy="3461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The Netherlands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0.6499</cdr:x>
      <cdr:y>0.21921</cdr:y>
    </cdr:from>
    <cdr:to>
      <cdr:x>0.91408</cdr:x>
      <cdr:y>0.44639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AF3AE7F-63A6-46E5-8D8C-12139EC2456D}"/>
            </a:ext>
          </a:extLst>
        </cdr:cNvPr>
        <cdr:cNvSpPr txBox="1"/>
      </cdr:nvSpPr>
      <cdr:spPr>
        <a:xfrm xmlns:a="http://schemas.openxmlformats.org/drawingml/2006/main">
          <a:off x="6834052" y="899160"/>
          <a:ext cx="2778034" cy="931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Austria, Belgium, England &amp; Wales, </a:t>
          </a:r>
          <a:r>
            <a:rPr lang="en-GB" dirty="0"/>
            <a:t>France,</a:t>
          </a:r>
          <a:r>
            <a:rPr lang="en-GB" sz="1100" dirty="0"/>
            <a:t> </a:t>
          </a:r>
          <a:r>
            <a:rPr lang="en-GB" dirty="0"/>
            <a:t>Germany,</a:t>
          </a:r>
          <a:r>
            <a:rPr lang="en-GB" sz="1100" dirty="0"/>
            <a:t> </a:t>
          </a:r>
          <a:r>
            <a:rPr lang="en-GB" dirty="0"/>
            <a:t>Greece, </a:t>
          </a:r>
          <a:r>
            <a:rPr lang="en-GB" sz="1100" dirty="0"/>
            <a:t>Italy, North Macedonia, Norway, Poland, Portugal, Russia</a:t>
          </a:r>
        </a:p>
      </cdr:txBody>
    </cdr:sp>
  </cdr:relSizeAnchor>
  <cdr:relSizeAnchor xmlns:cdr="http://schemas.openxmlformats.org/drawingml/2006/chartDrawing">
    <cdr:from>
      <cdr:x>0.65901</cdr:x>
      <cdr:y>0.5966</cdr:y>
    </cdr:from>
    <cdr:to>
      <cdr:x>0.8352</cdr:x>
      <cdr:y>0.67728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04C7BDA3-4BB7-4503-B630-AC34A8C6A744}"/>
            </a:ext>
          </a:extLst>
        </cdr:cNvPr>
        <cdr:cNvSpPr txBox="1"/>
      </cdr:nvSpPr>
      <cdr:spPr>
        <a:xfrm xmlns:a="http://schemas.openxmlformats.org/drawingml/2006/main">
          <a:off x="6929846" y="2447108"/>
          <a:ext cx="1852749" cy="330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Bulgaria </a:t>
          </a:r>
        </a:p>
      </cdr:txBody>
    </cdr:sp>
  </cdr:relSizeAnchor>
  <cdr:relSizeAnchor xmlns:cdr="http://schemas.openxmlformats.org/drawingml/2006/chartDrawing">
    <cdr:from>
      <cdr:x>0.60766</cdr:x>
      <cdr:y>0.92781</cdr:y>
    </cdr:from>
    <cdr:to>
      <cdr:x>0.97288</cdr:x>
      <cdr:y>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80041535-110D-4F6D-A925-447E6ADAC386}"/>
            </a:ext>
          </a:extLst>
        </cdr:cNvPr>
        <cdr:cNvSpPr txBox="1"/>
      </cdr:nvSpPr>
      <cdr:spPr>
        <a:xfrm xmlns:a="http://schemas.openxmlformats.org/drawingml/2006/main">
          <a:off x="6389915" y="3805646"/>
          <a:ext cx="3840480" cy="296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dirty="0"/>
            <a:t>E.g. Czech Republic, Estonia, France, Greece, Norway,  </a:t>
          </a:r>
          <a:endParaRPr lang="en-GB" sz="1100" dirty="0"/>
        </a:p>
      </cdr:txBody>
    </cdr:sp>
  </cdr:relSizeAnchor>
  <cdr:relSizeAnchor xmlns:cdr="http://schemas.openxmlformats.org/drawingml/2006/chartDrawing">
    <cdr:from>
      <cdr:x>0.10663</cdr:x>
      <cdr:y>0.17569</cdr:y>
    </cdr:from>
    <cdr:to>
      <cdr:x>0.3559</cdr:x>
      <cdr:y>0.3328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77B55814-5125-450B-AAB5-B9516F7C6C4A}"/>
            </a:ext>
          </a:extLst>
        </cdr:cNvPr>
        <cdr:cNvSpPr txBox="1"/>
      </cdr:nvSpPr>
      <cdr:spPr>
        <a:xfrm xmlns:a="http://schemas.openxmlformats.org/drawingml/2006/main">
          <a:off x="1121228" y="720635"/>
          <a:ext cx="2621280" cy="644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Austria, Croatia, England &amp; Wales, Ireland, </a:t>
          </a:r>
          <a:r>
            <a:rPr lang="en-GB" dirty="0"/>
            <a:t>Norway,</a:t>
          </a:r>
          <a:r>
            <a:rPr lang="en-GB" sz="1100" dirty="0"/>
            <a:t> Serbia, Slovenia, Norway, Sweden, Switzerland, The Netherlands </a:t>
          </a:r>
        </a:p>
      </cdr:txBody>
    </cdr:sp>
  </cdr:relSizeAnchor>
  <cdr:relSizeAnchor xmlns:cdr="http://schemas.openxmlformats.org/drawingml/2006/chartDrawing">
    <cdr:from>
      <cdr:x>0</cdr:x>
      <cdr:y>0.58386</cdr:y>
    </cdr:from>
    <cdr:to>
      <cdr:x>0.21698</cdr:x>
      <cdr:y>0.6879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335319C4-FA1F-420E-8878-E51D766019CE}"/>
            </a:ext>
          </a:extLst>
        </cdr:cNvPr>
        <cdr:cNvSpPr txBox="1"/>
      </cdr:nvSpPr>
      <cdr:spPr>
        <a:xfrm xmlns:a="http://schemas.openxmlformats.org/drawingml/2006/main">
          <a:off x="0" y="2394857"/>
          <a:ext cx="2281646" cy="4267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</a:t>
          </a:r>
          <a:r>
            <a:rPr lang="en-GB" dirty="0"/>
            <a:t>Finland, Belgium</a:t>
          </a:r>
          <a:endParaRPr lang="en-GB" sz="1100" dirty="0"/>
        </a:p>
      </cdr:txBody>
    </cdr:sp>
  </cdr:relSizeAnchor>
  <cdr:relSizeAnchor xmlns:cdr="http://schemas.openxmlformats.org/drawingml/2006/chartDrawing">
    <cdr:from>
      <cdr:x>0</cdr:x>
      <cdr:y>0.7414</cdr:y>
    </cdr:from>
    <cdr:to>
      <cdr:x>0.18137</cdr:x>
      <cdr:y>0.98089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7286B068-E159-4AB4-AA00-550CFFC04D74}"/>
            </a:ext>
          </a:extLst>
        </cdr:cNvPr>
        <cdr:cNvSpPr txBox="1"/>
      </cdr:nvSpPr>
      <cdr:spPr>
        <a:xfrm xmlns:a="http://schemas.openxmlformats.org/drawingml/2006/main">
          <a:off x="0" y="3041034"/>
          <a:ext cx="1907177" cy="9823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Austria, Belgium, Germany, Serbia, Slovenia, Sweden, Norway, Switzerland, The Netherlands, North Macedonia, </a:t>
          </a:r>
          <a:r>
            <a:rPr lang="en-GB" dirty="0"/>
            <a:t>H</a:t>
          </a:r>
          <a:r>
            <a:rPr lang="en-GB" sz="1100" dirty="0"/>
            <a:t>ungary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0.69327</cdr:y>
    </cdr:from>
    <cdr:to>
      <cdr:x>0.24073</cdr:x>
      <cdr:y>0.80167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DD57532-9F29-4C60-AF7B-D35E605FD07A}"/>
            </a:ext>
          </a:extLst>
        </cdr:cNvPr>
        <cdr:cNvSpPr txBox="1"/>
      </cdr:nvSpPr>
      <cdr:spPr>
        <a:xfrm xmlns:a="http://schemas.openxmlformats.org/drawingml/2006/main">
          <a:off x="0" y="2755606"/>
          <a:ext cx="1286691" cy="43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</a:t>
          </a:r>
          <a:r>
            <a:rPr lang="en-GB" dirty="0"/>
            <a:t>Croatia, Denmark, Hungary</a:t>
          </a:r>
          <a:endParaRPr lang="en-GB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0.69735</cdr:x>
      <cdr:y>0.17721</cdr:y>
    </cdr:from>
    <cdr:to>
      <cdr:x>1</cdr:x>
      <cdr:y>0.3282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83B1EDE-5B14-40E0-8EB3-3325E291C905}"/>
            </a:ext>
          </a:extLst>
        </cdr:cNvPr>
        <cdr:cNvSpPr txBox="1"/>
      </cdr:nvSpPr>
      <cdr:spPr>
        <a:xfrm xmlns:a="http://schemas.openxmlformats.org/drawingml/2006/main">
          <a:off x="3727267" y="704374"/>
          <a:ext cx="1617619" cy="6001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Belgium, France, Portugal, Serbia, Spain, Sweden </a:t>
          </a:r>
        </a:p>
      </cdr:txBody>
    </cdr:sp>
  </cdr:relSizeAnchor>
  <cdr:relSizeAnchor xmlns:cdr="http://schemas.openxmlformats.org/drawingml/2006/chartDrawing">
    <cdr:from>
      <cdr:x>0.70061</cdr:x>
      <cdr:y>0.86197</cdr:y>
    </cdr:from>
    <cdr:to>
      <cdr:x>0.94012</cdr:x>
      <cdr:y>0.96933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0DA077-C1FE-4005-8413-82C52EC70E7A}"/>
            </a:ext>
          </a:extLst>
        </cdr:cNvPr>
        <cdr:cNvSpPr txBox="1"/>
      </cdr:nvSpPr>
      <cdr:spPr>
        <a:xfrm xmlns:a="http://schemas.openxmlformats.org/drawingml/2006/main">
          <a:off x="3744684" y="3426167"/>
          <a:ext cx="1280160" cy="426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0.01629</cdr:x>
      <cdr:y>0.78415</cdr:y>
    </cdr:from>
    <cdr:to>
      <cdr:x>0.36497</cdr:x>
      <cdr:y>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88175C98-1156-4B35-B7DD-7EEBEFC93C8B}"/>
            </a:ext>
          </a:extLst>
        </cdr:cNvPr>
        <cdr:cNvSpPr txBox="1"/>
      </cdr:nvSpPr>
      <cdr:spPr>
        <a:xfrm xmlns:a="http://schemas.openxmlformats.org/drawingml/2006/main">
          <a:off x="87086" y="3116827"/>
          <a:ext cx="1863634" cy="8579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Austria, England &amp; Wales, Germany, North Macedonia, Norway, Poland, the Netherlands 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DBDA1-9B46-4070-9480-C1AF8203825D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F2652-26BC-4D0C-9D21-7660C3EAD9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63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754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486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695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74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099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111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026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239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796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7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022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093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98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023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57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591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05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 descr="foto-1-breed.jpg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45" b="971"/>
          <a:stretch/>
        </p:blipFill>
        <p:spPr bwMode="auto">
          <a:xfrm>
            <a:off x="-499544" y="-399515"/>
            <a:ext cx="13506418" cy="442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581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C83748-01E7-F700-F586-98B5DD4B3C13}"/>
              </a:ext>
            </a:extLst>
          </p:cNvPr>
          <p:cNvSpPr/>
          <p:nvPr userDrawn="1"/>
        </p:nvSpPr>
        <p:spPr>
          <a:xfrm>
            <a:off x="0" y="2002056"/>
            <a:ext cx="12192000" cy="3945816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32500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BB1C8133-78BE-7591-3900-52AEC6A1983C}"/>
              </a:ext>
            </a:extLst>
          </p:cNvPr>
          <p:cNvCxnSpPr/>
          <p:nvPr userDrawn="1"/>
        </p:nvCxnSpPr>
        <p:spPr>
          <a:xfrm>
            <a:off x="5300766" y="1587683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1">
            <a:extLst>
              <a:ext uri="{FF2B5EF4-FFF2-40B4-BE49-F238E27FC236}">
                <a16:creationId xmlns:a16="http://schemas.microsoft.com/office/drawing/2014/main" id="{043C79C2-C249-FF43-9D8A-84D80A76C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500227"/>
            <a:ext cx="10515600" cy="615412"/>
          </a:xfrm>
        </p:spPr>
        <p:txBody>
          <a:bodyPr anchor="b">
            <a:no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B2119678-A153-6F4D-9B82-F34743BF770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8201" y="1091183"/>
            <a:ext cx="10515600" cy="47388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7496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4566"/>
          <a:stretch/>
        </p:blipFill>
        <p:spPr bwMode="auto">
          <a:xfrm>
            <a:off x="-5504" y="-2112313"/>
            <a:ext cx="12203008" cy="613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49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0498"/>
          <a:stretch/>
        </p:blipFill>
        <p:spPr bwMode="auto">
          <a:xfrm>
            <a:off x="-136849" y="-1691866"/>
            <a:ext cx="12328848" cy="571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48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675" b="22225"/>
          <a:stretch/>
        </p:blipFill>
        <p:spPr bwMode="auto">
          <a:xfrm>
            <a:off x="-44531" y="-1451727"/>
            <a:ext cx="12248110" cy="547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97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895" b="21118"/>
          <a:stretch/>
        </p:blipFill>
        <p:spPr bwMode="auto">
          <a:xfrm>
            <a:off x="-22244" y="-367645"/>
            <a:ext cx="12209654" cy="439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6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703"/>
            <a:ext cx="10515600" cy="38762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8AF95EB9-C2D7-6324-148A-5D5E9E70388D}"/>
              </a:ext>
            </a:extLst>
          </p:cNvPr>
          <p:cNvCxnSpPr/>
          <p:nvPr userDrawn="1"/>
        </p:nvCxnSpPr>
        <p:spPr>
          <a:xfrm>
            <a:off x="5476775" y="1566030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6A56E5BB-3EA4-2F41-9FBC-E3CD25C76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5559"/>
            <a:ext cx="9144000" cy="640080"/>
          </a:xfrm>
        </p:spPr>
        <p:txBody>
          <a:bodyPr anchor="b">
            <a:no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54A76018-0152-3341-AC72-2DC13CA22F0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1072189"/>
            <a:ext cx="9144000" cy="492884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8249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513992DE-EFAB-79EB-2198-C32EBE21D3A8}"/>
              </a:ext>
            </a:extLst>
          </p:cNvPr>
          <p:cNvSpPr/>
          <p:nvPr userDrawn="1"/>
        </p:nvSpPr>
        <p:spPr>
          <a:xfrm>
            <a:off x="0" y="2002054"/>
            <a:ext cx="12192000" cy="4855945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32500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8AF95EB9-C2D7-6324-148A-5D5E9E70388D}"/>
              </a:ext>
            </a:extLst>
          </p:cNvPr>
          <p:cNvCxnSpPr/>
          <p:nvPr userDrawn="1"/>
        </p:nvCxnSpPr>
        <p:spPr>
          <a:xfrm>
            <a:off x="954471" y="1511166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743B0EBA-D0B9-D649-9ECB-A12570B52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500227"/>
            <a:ext cx="10515600" cy="615412"/>
          </a:xfrm>
        </p:spPr>
        <p:txBody>
          <a:bodyPr anchor="b">
            <a:noAutofit/>
          </a:bodyPr>
          <a:lstStyle>
            <a:lvl1pPr algn="l">
              <a:defRPr sz="44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77E80C5D-DC9D-3749-8945-F4CA16880F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8201" y="1091183"/>
            <a:ext cx="10515600" cy="4738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893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79804C-6021-7A42-B04B-B4FC9F72D468}"/>
              </a:ext>
            </a:extLst>
          </p:cNvPr>
          <p:cNvSpPr/>
          <p:nvPr userDrawn="1"/>
        </p:nvSpPr>
        <p:spPr>
          <a:xfrm>
            <a:off x="4303643" y="0"/>
            <a:ext cx="7888357" cy="6858000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504" y="954157"/>
            <a:ext cx="6374296" cy="46117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8AF95EB9-C2D7-6324-148A-5D5E9E70388D}"/>
              </a:ext>
            </a:extLst>
          </p:cNvPr>
          <p:cNvCxnSpPr/>
          <p:nvPr userDrawn="1"/>
        </p:nvCxnSpPr>
        <p:spPr>
          <a:xfrm>
            <a:off x="954471" y="2096382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5A88F7B6-85BB-2F46-978A-A643B97DC1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591312"/>
            <a:ext cx="3303103" cy="1391167"/>
          </a:xfrm>
        </p:spPr>
        <p:txBody>
          <a:bodyPr anchor="b">
            <a:noAutofit/>
          </a:bodyPr>
          <a:lstStyle>
            <a:lvl1pPr algn="l">
              <a:defRPr sz="4400" b="1">
                <a:latin typeface="+mn-lt"/>
              </a:defRPr>
            </a:lvl1pPr>
          </a:lstStyle>
          <a:p>
            <a:r>
              <a:rPr lang="nl-NL" dirty="0"/>
              <a:t>Klik om stijl </a:t>
            </a:r>
            <a:br>
              <a:rPr lang="nl-NL" dirty="0"/>
            </a:br>
            <a:r>
              <a:rPr lang="nl-NL" dirty="0"/>
              <a:t>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962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C83748-01E7-F700-F586-98B5DD4B3C13}"/>
              </a:ext>
            </a:extLst>
          </p:cNvPr>
          <p:cNvSpPr/>
          <p:nvPr userDrawn="1"/>
        </p:nvSpPr>
        <p:spPr>
          <a:xfrm>
            <a:off x="0" y="2002056"/>
            <a:ext cx="12192000" cy="3945816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32500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9" name="Straight Connector 4">
            <a:extLst>
              <a:ext uri="{FF2B5EF4-FFF2-40B4-BE49-F238E27FC236}">
                <a16:creationId xmlns:a16="http://schemas.microsoft.com/office/drawing/2014/main" id="{66AA30E3-0C5A-1447-91D8-E3E750A90C3E}"/>
              </a:ext>
            </a:extLst>
          </p:cNvPr>
          <p:cNvCxnSpPr/>
          <p:nvPr userDrawn="1"/>
        </p:nvCxnSpPr>
        <p:spPr>
          <a:xfrm>
            <a:off x="954471" y="1511166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F8B6DE5A-528A-B647-A285-0296F0EAF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500227"/>
            <a:ext cx="10515600" cy="615412"/>
          </a:xfrm>
        </p:spPr>
        <p:txBody>
          <a:bodyPr anchor="b">
            <a:noAutofit/>
          </a:bodyPr>
          <a:lstStyle>
            <a:lvl1pPr algn="l">
              <a:defRPr sz="44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178AE2A5-9CC0-D94A-896E-9FBF0BCEA448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8201" y="1091183"/>
            <a:ext cx="10515600" cy="4738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1133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3B6F09A-3B1E-3DBA-5121-2A56FBF9D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20C2D3-7D57-8972-F449-54E9FD870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C7F4D1-4115-4950-2BD8-92F6A27A7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FAF909-D5EE-A004-84B1-B56206E09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FF9130-0ABC-CE4E-2FBE-2B0BB4634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AF229-12E6-AC43-BE8D-D17E5BD64E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840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71" r:id="rId4"/>
    <p:sldLayoutId id="2147483666" r:id="rId5"/>
    <p:sldLayoutId id="2147483650" r:id="rId6"/>
    <p:sldLayoutId id="2147483660" r:id="rId7"/>
    <p:sldLayoutId id="2147483661" r:id="rId8"/>
    <p:sldLayoutId id="2147483662" r:id="rId9"/>
    <p:sldLayoutId id="214748366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4B45-4FC2-4200-AC92-F4AA64964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dirty="0"/>
              <a:t>FL-EUR Reports: Preliminary Analysis and Key Trends</a:t>
            </a:r>
            <a:endParaRPr lang="nl-B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53F02-7381-4A11-B8E1-F1727612B4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Marie-Laure </a:t>
            </a:r>
            <a:r>
              <a:rPr lang="en-US" dirty="0" err="1"/>
              <a:t>Luykx</a:t>
            </a:r>
            <a:r>
              <a:rPr lang="en-US" dirty="0"/>
              <a:t>, PhD Candidate </a:t>
            </a:r>
            <a:r>
              <a:rPr lang="en-US"/>
              <a:t>Hasselt University (FWO G0A3924N)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987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1ECAC7-4DB4-4F88-9D7C-4F3C0061C1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(5)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989216-36CF-43CE-BED5-A4CB79791A4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Duties towards the adult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56933BA-0D1A-4CB7-BACE-605766A816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185309"/>
              </p:ext>
            </p:extLst>
          </p:nvPr>
        </p:nvGraphicFramePr>
        <p:xfrm>
          <a:off x="235131" y="2024458"/>
          <a:ext cx="6503851" cy="483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947BA5C-FFAA-4961-897D-57B063BEB2F7}"/>
              </a:ext>
            </a:extLst>
          </p:cNvPr>
          <p:cNvSpPr txBox="1"/>
          <p:nvPr/>
        </p:nvSpPr>
        <p:spPr>
          <a:xfrm>
            <a:off x="6738982" y="2333897"/>
            <a:ext cx="46148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Most common duties: inform, contact, consult and involve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Less emphasised duties: report and visit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Less common/specific duties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Provide care (e.g. Croatia, Russia) or to live with the adult (e.g. Bulgaria)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Maintain a personal or trusting relationship (e.g. Romania, Switzerland)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Noteworthy duties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Restore the adult’s capacity or eliminate the cause of legal incapacity (e.g. Russia, Belgium, Germany, Serbia, Slovenia, North Macedonia)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804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0A7034BC-CDC0-447C-BB7C-8D7E1AF6F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15654"/>
              </p:ext>
            </p:extLst>
          </p:nvPr>
        </p:nvGraphicFramePr>
        <p:xfrm>
          <a:off x="838200" y="2020389"/>
          <a:ext cx="10515600" cy="4127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881ECAC7-4DB4-4F88-9D7C-4F3C0061C1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(6)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989216-36CF-43CE-BED5-A4CB79791A4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Duties towards the adult’s family and supervisory authority</a:t>
            </a:r>
          </a:p>
        </p:txBody>
      </p:sp>
    </p:spTree>
    <p:extLst>
      <p:ext uri="{BB962C8B-B14F-4D97-AF65-F5344CB8AC3E}">
        <p14:creationId xmlns:p14="http://schemas.microsoft.com/office/powerpoint/2010/main" val="421369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80D0EE0D-0E74-4E2E-9C80-B5D0B5DE1E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3013993"/>
              </p:ext>
            </p:extLst>
          </p:nvPr>
        </p:nvGraphicFramePr>
        <p:xfrm>
          <a:off x="838200" y="2063931"/>
          <a:ext cx="10515600" cy="4101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6026E5E-6107-4AD0-B059-B5F019F471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(7)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8B2974B-7F68-46EF-B332-3EF845E669C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Right to remuneration for representative/support person</a:t>
            </a:r>
          </a:p>
        </p:txBody>
      </p:sp>
    </p:spTree>
    <p:extLst>
      <p:ext uri="{BB962C8B-B14F-4D97-AF65-F5344CB8AC3E}">
        <p14:creationId xmlns:p14="http://schemas.microsoft.com/office/powerpoint/2010/main" val="1416366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0EE2295-19CE-4BCE-97C0-5F0E0EEFC8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1984756"/>
              </p:ext>
            </p:extLst>
          </p:nvPr>
        </p:nvGraphicFramePr>
        <p:xfrm>
          <a:off x="838200" y="2156028"/>
          <a:ext cx="5344886" cy="3974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0AEE5F3-1EC3-4A71-9BFB-C07885AB95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(8)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6D18D51-DC84-4145-8CE6-E873CD02EDAE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Right to remuneration: For who? Provided by?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65DB655D-BB0D-460E-9A62-CC2FCD2CD8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7283283"/>
              </p:ext>
            </p:extLst>
          </p:nvPr>
        </p:nvGraphicFramePr>
        <p:xfrm>
          <a:off x="6183086" y="2156027"/>
          <a:ext cx="5344886" cy="3974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9C3A128-1466-425D-AC25-5DE2DFAA1036}"/>
              </a:ext>
            </a:extLst>
          </p:cNvPr>
          <p:cNvSpPr txBox="1"/>
          <p:nvPr/>
        </p:nvSpPr>
        <p:spPr>
          <a:xfrm>
            <a:off x="4641668" y="2741750"/>
            <a:ext cx="1672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Slovenia, North </a:t>
            </a:r>
            <a:br>
              <a:rPr lang="en-GB" sz="1100" dirty="0"/>
            </a:br>
            <a:r>
              <a:rPr lang="en-GB" sz="1100" dirty="0"/>
              <a:t>Macedonia, England &amp; </a:t>
            </a:r>
            <a:br>
              <a:rPr lang="en-GB" sz="1100" dirty="0"/>
            </a:br>
            <a:r>
              <a:rPr lang="en-GB" sz="1100" dirty="0"/>
              <a:t>Wales, Spain, Switzerland, </a:t>
            </a:r>
            <a:br>
              <a:rPr lang="en-GB" sz="1100" dirty="0"/>
            </a:br>
            <a:r>
              <a:rPr lang="en-GB" sz="1100" dirty="0"/>
              <a:t>Russia, France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C8A29-1AF2-4FCA-8F8B-E061E9025076}"/>
              </a:ext>
            </a:extLst>
          </p:cNvPr>
          <p:cNvSpPr txBox="1"/>
          <p:nvPr/>
        </p:nvSpPr>
        <p:spPr>
          <a:xfrm>
            <a:off x="984070" y="6008913"/>
            <a:ext cx="2020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Poland, Portugal, Serbia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58A8A5-C522-4212-AF12-C5F965E2A8E9}"/>
              </a:ext>
            </a:extLst>
          </p:cNvPr>
          <p:cNvSpPr txBox="1"/>
          <p:nvPr/>
        </p:nvSpPr>
        <p:spPr>
          <a:xfrm>
            <a:off x="9840686" y="5573486"/>
            <a:ext cx="1863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Croatia, Denmark, Slovenia, Hungary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FD0A18-B60C-4DFB-9461-E077151E90B0}"/>
              </a:ext>
            </a:extLst>
          </p:cNvPr>
          <p:cNvSpPr txBox="1"/>
          <p:nvPr/>
        </p:nvSpPr>
        <p:spPr>
          <a:xfrm>
            <a:off x="6435634" y="2908486"/>
            <a:ext cx="14891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/>
              <a:t>E.g. Russia </a:t>
            </a:r>
          </a:p>
        </p:txBody>
      </p:sp>
    </p:spTree>
    <p:extLst>
      <p:ext uri="{BB962C8B-B14F-4D97-AF65-F5344CB8AC3E}">
        <p14:creationId xmlns:p14="http://schemas.microsoft.com/office/powerpoint/2010/main" val="1094734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F001E0-45AA-4731-AE6A-51AC864CEC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FL-EUR Reports Analysis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F6C6B11-6AE2-488A-8D4F-C47E4954CEBE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Preliminary Findings and Key Trends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3FF6834-556D-443F-A85D-BC50633478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7962783"/>
              </p:ext>
            </p:extLst>
          </p:nvPr>
        </p:nvGraphicFramePr>
        <p:xfrm>
          <a:off x="838199" y="807933"/>
          <a:ext cx="10515600" cy="611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8410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37824A-45A4-42D1-A075-D5A33BBBB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6"/>
            <a:ext cx="10515600" cy="3902103"/>
          </a:xfrm>
        </p:spPr>
        <p:txBody>
          <a:bodyPr>
            <a:normAutofit/>
          </a:bodyPr>
          <a:lstStyle/>
          <a:p>
            <a:r>
              <a:rPr lang="en-GB" dirty="0"/>
              <a:t>Not foreseen in all countries (</a:t>
            </a:r>
            <a:r>
              <a:rPr lang="en-GB" dirty="0" err="1"/>
              <a:t>fe</a:t>
            </a:r>
            <a:r>
              <a:rPr lang="en-GB" dirty="0"/>
              <a:t>: Serbia)</a:t>
            </a:r>
          </a:p>
          <a:p>
            <a:r>
              <a:rPr lang="en-GB" dirty="0"/>
              <a:t>When allowed, often</a:t>
            </a:r>
          </a:p>
          <a:p>
            <a:pPr lvl="1"/>
            <a:r>
              <a:rPr lang="en-GB" dirty="0"/>
              <a:t>Predefined order of priority applies (e.g. Slovenia, Spain, Switzerland)</a:t>
            </a:r>
          </a:p>
          <a:p>
            <a:pPr lvl="2"/>
            <a:r>
              <a:rPr lang="en-GB" dirty="0"/>
              <a:t>If unspecified, persons usually act jointly </a:t>
            </a:r>
          </a:p>
          <a:p>
            <a:pPr lvl="3"/>
            <a:r>
              <a:rPr lang="en-GB" dirty="0"/>
              <a:t>E.g. Czech Republic, Greece, Hungary, Norway </a:t>
            </a:r>
          </a:p>
          <a:p>
            <a:pPr lvl="1"/>
            <a:r>
              <a:rPr lang="en-GB" dirty="0"/>
              <a:t>In most countries: </a:t>
            </a:r>
          </a:p>
          <a:p>
            <a:pPr lvl="2"/>
            <a:r>
              <a:rPr lang="en-GB" dirty="0"/>
              <a:t>Representatives/support person act only for a specific matter</a:t>
            </a:r>
          </a:p>
          <a:p>
            <a:pPr lvl="2"/>
            <a:r>
              <a:rPr lang="en-GB" dirty="0"/>
              <a:t>Joint or simultaneous action on the same matter is rare </a:t>
            </a:r>
          </a:p>
          <a:p>
            <a:r>
              <a:rPr lang="en-GB" dirty="0"/>
              <a:t>Disagreements between multiple persons </a:t>
            </a:r>
          </a:p>
          <a:p>
            <a:pPr lvl="1"/>
            <a:r>
              <a:rPr lang="en-GB" dirty="0"/>
              <a:t>Supervisory authority (judicial or administrative) decides </a:t>
            </a:r>
          </a:p>
          <a:p>
            <a:pPr lvl="2"/>
            <a:r>
              <a:rPr lang="en-GB" dirty="0"/>
              <a:t>E.g. Belgium, Denmark, England &amp; Wales, France, Finland, Germany, Hungary, Poland, Portugal, Scotland, Slovenia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F99486-8D58-44F9-B422-0F1F53D564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100" dirty="0"/>
              <a:t>Interaction between multiple representatives/support persons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204FC7-5153-4132-945B-40D9F0CF962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If several measures can be simultaneously applied to the same adult</a:t>
            </a:r>
          </a:p>
        </p:txBody>
      </p:sp>
    </p:spTree>
    <p:extLst>
      <p:ext uri="{BB962C8B-B14F-4D97-AF65-F5344CB8AC3E}">
        <p14:creationId xmlns:p14="http://schemas.microsoft.com/office/powerpoint/2010/main" val="3491096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8B078-449C-4F13-9EDC-DBAD59270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Variation between countries in legal frameworks 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Many states still rely heavily on (elements of) substituted decision-making </a:t>
            </a:r>
          </a:p>
          <a:p>
            <a:pPr lvl="1"/>
            <a:r>
              <a:rPr lang="en-GB" sz="2000" dirty="0"/>
              <a:t>Despite clear obligations under Article 12 CRPD 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000" dirty="0"/>
              <a:t>National contexts lead to diverse interpretations, practices and legal nuances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Creating typologies of systems remains a complex and delicate task</a:t>
            </a:r>
          </a:p>
          <a:p>
            <a:pPr lvl="1"/>
            <a:r>
              <a:rPr lang="en-GB" sz="2000" dirty="0"/>
              <a:t>A true balancing act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5296A8-1D2E-4F38-8B4B-24FD396267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9030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4B45-4FC2-4200-AC92-F4AA64964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dirty="0"/>
              <a:t>FL-EUR Reports: Preliminary Analysis and Key Trends</a:t>
            </a:r>
            <a:endParaRPr lang="nl-B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53F02-7381-4A11-B8E1-F1727612B4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Marie-Laure </a:t>
            </a:r>
            <a:r>
              <a:rPr lang="en-US" dirty="0" err="1"/>
              <a:t>Luykx</a:t>
            </a:r>
            <a:r>
              <a:rPr lang="en-US" dirty="0"/>
              <a:t>, PhD Candidate University of Hasselt, Belgium</a:t>
            </a:r>
          </a:p>
        </p:txBody>
      </p:sp>
    </p:spTree>
    <p:extLst>
      <p:ext uri="{BB962C8B-B14F-4D97-AF65-F5344CB8AC3E}">
        <p14:creationId xmlns:p14="http://schemas.microsoft.com/office/powerpoint/2010/main" val="1809812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E96396-89C4-486A-B967-84FB6A076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GB" sz="2400" dirty="0"/>
              <a:t>Use of FL-EUR Reports in My Future Research</a:t>
            </a:r>
          </a:p>
          <a:p>
            <a:r>
              <a:rPr lang="en-GB" sz="2400" dirty="0"/>
              <a:t>Methodology of the FL-EUR analysis</a:t>
            </a:r>
          </a:p>
          <a:p>
            <a:r>
              <a:rPr lang="en-GB" sz="2400" dirty="0"/>
              <a:t>Analysis of Powers and Duties of the Representative and/or Support Person</a:t>
            </a:r>
          </a:p>
          <a:p>
            <a:r>
              <a:rPr lang="en-GB" sz="2400" dirty="0"/>
              <a:t>Interaction between Multiple Representatives and/or Support Persons</a:t>
            </a:r>
          </a:p>
          <a:p>
            <a:r>
              <a:rPr lang="en-GB" sz="2400" dirty="0"/>
              <a:t>Conclusion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B54CF0-B318-4BE5-9FF1-D1F5EB293B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205605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B25164-124D-449C-A821-D681BED7D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3838240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/>
              <a:t>Title: “Civil law autonomy and protection of adults with a disability: striking the right balance”</a:t>
            </a:r>
          </a:p>
          <a:p>
            <a:pPr lvl="1"/>
            <a:r>
              <a:rPr lang="en-GB" sz="2000" dirty="0"/>
              <a:t>Main normative research question: </a:t>
            </a:r>
          </a:p>
          <a:p>
            <a:pPr lvl="2"/>
            <a:r>
              <a:rPr lang="nl-BE" sz="2000" dirty="0" err="1"/>
              <a:t>Which</a:t>
            </a:r>
            <a:r>
              <a:rPr lang="nl-BE" sz="2000" dirty="0"/>
              <a:t> </a:t>
            </a:r>
            <a:r>
              <a:rPr lang="nl-BE" sz="2000" dirty="0" err="1"/>
              <a:t>decision</a:t>
            </a:r>
            <a:r>
              <a:rPr lang="nl-BE" sz="2000" dirty="0"/>
              <a:t>-making model </a:t>
            </a:r>
            <a:r>
              <a:rPr lang="nl-BE" sz="2000" dirty="0" err="1"/>
              <a:t>for</a:t>
            </a:r>
            <a:r>
              <a:rPr lang="nl-BE" sz="2000" dirty="0"/>
              <a:t> </a:t>
            </a:r>
            <a:r>
              <a:rPr lang="nl-BE" sz="2000" dirty="0" err="1"/>
              <a:t>adults</a:t>
            </a:r>
            <a:r>
              <a:rPr lang="nl-BE" sz="2000" dirty="0"/>
              <a:t> </a:t>
            </a:r>
            <a:r>
              <a:rPr lang="nl-BE" sz="2000" dirty="0" err="1"/>
              <a:t>with</a:t>
            </a:r>
            <a:r>
              <a:rPr lang="nl-BE" sz="2000" dirty="0"/>
              <a:t> a </a:t>
            </a:r>
            <a:r>
              <a:rPr lang="nl-BE" sz="2000" dirty="0" err="1"/>
              <a:t>disability</a:t>
            </a:r>
            <a:endParaRPr lang="nl-BE" sz="2000" dirty="0"/>
          </a:p>
          <a:p>
            <a:pPr lvl="3"/>
            <a:r>
              <a:rPr lang="nl-BE" sz="2000" dirty="0" err="1"/>
              <a:t>Complies</a:t>
            </a:r>
            <a:r>
              <a:rPr lang="nl-BE" sz="2000" dirty="0"/>
              <a:t> </a:t>
            </a:r>
            <a:r>
              <a:rPr lang="nl-BE" sz="2000" dirty="0" err="1"/>
              <a:t>with</a:t>
            </a:r>
            <a:r>
              <a:rPr lang="nl-BE" sz="2000" dirty="0"/>
              <a:t> </a:t>
            </a:r>
            <a:r>
              <a:rPr lang="nl-BE" sz="2000" dirty="0" err="1"/>
              <a:t>Article</a:t>
            </a:r>
            <a:r>
              <a:rPr lang="nl-BE" sz="2000" dirty="0"/>
              <a:t> 12 CRPD, </a:t>
            </a:r>
            <a:r>
              <a:rPr lang="nl-BE" sz="2000" dirty="0" err="1"/>
              <a:t>and</a:t>
            </a:r>
            <a:endParaRPr lang="nl-BE" sz="2000" dirty="0"/>
          </a:p>
          <a:p>
            <a:pPr lvl="3"/>
            <a:r>
              <a:rPr lang="en-GB" sz="2000" dirty="0"/>
              <a:t>Ensures a just and fair balance between protection and autonomy?</a:t>
            </a:r>
          </a:p>
          <a:p>
            <a:pPr lvl="1"/>
            <a:r>
              <a:rPr lang="en-GB" sz="2000" dirty="0"/>
              <a:t>Article 12 CRPD – key insight: </a:t>
            </a:r>
          </a:p>
          <a:p>
            <a:pPr lvl="2"/>
            <a:r>
              <a:rPr lang="en-GB" sz="2000" dirty="0"/>
              <a:t>Calls for the abolition of substituted decision-making</a:t>
            </a:r>
          </a:p>
          <a:p>
            <a:pPr lvl="2"/>
            <a:r>
              <a:rPr lang="en-GB" sz="2000" dirty="0"/>
              <a:t>Promotes supported decision-making as the standard</a:t>
            </a:r>
          </a:p>
          <a:p>
            <a:pPr lvl="1"/>
            <a:r>
              <a:rPr lang="en-GB" sz="2000" dirty="0"/>
              <a:t>Finding a right balance</a:t>
            </a:r>
          </a:p>
          <a:p>
            <a:pPr lvl="2"/>
            <a:r>
              <a:rPr lang="en-GB" sz="2000" dirty="0"/>
              <a:t>Comparative analysis of legal frameworks in (several) FL-EUR countries</a:t>
            </a:r>
          </a:p>
          <a:p>
            <a:pPr lvl="2"/>
            <a:r>
              <a:rPr lang="en-GB" sz="2000" dirty="0"/>
              <a:t>Focus on how each system balances autonomy and protection </a:t>
            </a:r>
          </a:p>
          <a:p>
            <a:pPr lvl="3"/>
            <a:r>
              <a:rPr lang="en-GB" sz="2000" dirty="0"/>
              <a:t>Countries to be determined later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364200-9AC3-4771-95E6-226666965B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300" dirty="0"/>
              <a:t>Use of FL-EUR Reports in my Future Research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6CA9F1C-53E2-4391-8848-7DEE1BE25CA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Balance between autonomy and protection of vulnerable adults within civil law </a:t>
            </a:r>
          </a:p>
        </p:txBody>
      </p:sp>
    </p:spTree>
    <p:extLst>
      <p:ext uri="{BB962C8B-B14F-4D97-AF65-F5344CB8AC3E}">
        <p14:creationId xmlns:p14="http://schemas.microsoft.com/office/powerpoint/2010/main" val="36875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652851-3435-4C2E-9467-9116F7A22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504" y="591312"/>
            <a:ext cx="6374296" cy="5060551"/>
          </a:xfrm>
        </p:spPr>
        <p:txBody>
          <a:bodyPr>
            <a:normAutofit/>
          </a:bodyPr>
          <a:lstStyle/>
          <a:p>
            <a:r>
              <a:rPr lang="en-GB" sz="2000" dirty="0"/>
              <a:t>Potential interpretative divergences</a:t>
            </a:r>
          </a:p>
          <a:p>
            <a:pPr lvl="1"/>
            <a:r>
              <a:rPr lang="en-GB" sz="2000" dirty="0"/>
              <a:t>Interpretation rapporteurs vs. researcher(s)</a:t>
            </a:r>
          </a:p>
          <a:p>
            <a:r>
              <a:rPr lang="en-GB" sz="2000" dirty="0"/>
              <a:t>Necessity of categorisation </a:t>
            </a:r>
          </a:p>
          <a:p>
            <a:pPr lvl="1"/>
            <a:r>
              <a:rPr lang="en-GB" sz="2000" dirty="0"/>
              <a:t>Loss of nuance or contextual depth </a:t>
            </a:r>
          </a:p>
          <a:p>
            <a:r>
              <a:rPr lang="en-GB" sz="2000" dirty="0"/>
              <a:t>Absence of data ≠ absence of practice</a:t>
            </a:r>
          </a:p>
          <a:p>
            <a:pPr lvl="1"/>
            <a:r>
              <a:rPr lang="en-GB" sz="2000" dirty="0"/>
              <a:t>Lack of information in depth </a:t>
            </a:r>
          </a:p>
          <a:p>
            <a:r>
              <a:rPr lang="en-GB" sz="2000" dirty="0"/>
              <a:t>Narrow scope of core questions</a:t>
            </a:r>
          </a:p>
          <a:p>
            <a:pPr lvl="1"/>
            <a:r>
              <a:rPr lang="en-GB" sz="2000" dirty="0"/>
              <a:t>Only reliance on Q25 and Q26</a:t>
            </a:r>
          </a:p>
          <a:p>
            <a:r>
              <a:rPr lang="en-GB" sz="2000" dirty="0"/>
              <a:t>No full review by national rapporteurs yet </a:t>
            </a:r>
          </a:p>
          <a:p>
            <a:pPr lvl="1"/>
            <a:r>
              <a:rPr lang="en-GB" sz="2000" dirty="0"/>
              <a:t>Impact accuracy of certain elements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/>
              <a:t>Need for continued dialogue for further clarification to strengthen the accuracy, depth, and reliability of findings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77EB5-BC46-4A50-8A42-DE62518B5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371" y="591312"/>
            <a:ext cx="3763933" cy="1391167"/>
          </a:xfrm>
        </p:spPr>
        <p:txBody>
          <a:bodyPr/>
          <a:lstStyle/>
          <a:p>
            <a:r>
              <a:rPr lang="en-GB" sz="3600" dirty="0"/>
              <a:t>Methodological limitations of </a:t>
            </a:r>
            <a:br>
              <a:rPr lang="en-GB" sz="3600" dirty="0"/>
            </a:br>
            <a:r>
              <a:rPr lang="en-GB" sz="3600" dirty="0"/>
              <a:t>FL-EUR analysis</a:t>
            </a:r>
          </a:p>
        </p:txBody>
      </p:sp>
    </p:spTree>
    <p:extLst>
      <p:ext uri="{BB962C8B-B14F-4D97-AF65-F5344CB8AC3E}">
        <p14:creationId xmlns:p14="http://schemas.microsoft.com/office/powerpoint/2010/main" val="1752996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F001E0-45AA-4731-AE6A-51AC864CEC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FL-EUR Reports Analysis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F6C6B11-6AE2-488A-8D4F-C47E4954CEBE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Preliminary Findings and Key Trends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3FF6834-556D-443F-A85D-BC50633478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1507252"/>
              </p:ext>
            </p:extLst>
          </p:nvPr>
        </p:nvGraphicFramePr>
        <p:xfrm>
          <a:off x="838199" y="807933"/>
          <a:ext cx="10515600" cy="611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2324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E216D8-ECC6-43C3-BD94-5661AA4483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6C3BE8B-05F3-40BE-968E-BACBDCBBD0D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Different decision-making models 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61C5E1FA-2C3F-4B0E-B918-B09D4DB2B0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008653"/>
              </p:ext>
            </p:extLst>
          </p:nvPr>
        </p:nvGraphicFramePr>
        <p:xfrm>
          <a:off x="838200" y="2046514"/>
          <a:ext cx="10515600" cy="410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4564FD2-F9C5-4AE9-9075-6C69CCD355CA}"/>
              </a:ext>
            </a:extLst>
          </p:cNvPr>
          <p:cNvSpPr txBox="1"/>
          <p:nvPr/>
        </p:nvSpPr>
        <p:spPr>
          <a:xfrm>
            <a:off x="6982097" y="5588332"/>
            <a:ext cx="3997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Belgium, Czech Republic, Denmark, England &amp; Wales, France, Finland, Germany, Hungary, Ireland, Italy, North Macedonia, Norway, Portugal, Slovenia, Spain, Switzerland, Ukraine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BDDFFD-569B-4EA6-9707-52CCAB148F1A}"/>
              </a:ext>
            </a:extLst>
          </p:cNvPr>
          <p:cNvSpPr txBox="1"/>
          <p:nvPr/>
        </p:nvSpPr>
        <p:spPr>
          <a:xfrm>
            <a:off x="7700555" y="5095351"/>
            <a:ext cx="2908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Germany, Spain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A1D25-82E1-463D-9B4A-43801321EF88}"/>
              </a:ext>
            </a:extLst>
          </p:cNvPr>
          <p:cNvSpPr txBox="1"/>
          <p:nvPr/>
        </p:nvSpPr>
        <p:spPr>
          <a:xfrm>
            <a:off x="439783" y="5588331"/>
            <a:ext cx="3470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Belgium, Czech Republic, England &amp; Wales, Finland, Germany, Greece, Ireland, Italy, Norway, Portugal, Spain, Sweden, Switzerland, The Netherlands, North-Macedonia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B958D4-FFA6-46B7-B71E-77369A916C2E}"/>
              </a:ext>
            </a:extLst>
          </p:cNvPr>
          <p:cNvSpPr txBox="1"/>
          <p:nvPr/>
        </p:nvSpPr>
        <p:spPr>
          <a:xfrm>
            <a:off x="465909" y="3927564"/>
            <a:ext cx="25080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England &amp; Wales, Germany, Ireland, Norway, Spain, North Macedonia, Switzerland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0534F-653B-4145-B3B0-9EDBE0CC4D65}"/>
              </a:ext>
            </a:extLst>
          </p:cNvPr>
          <p:cNvSpPr txBox="1"/>
          <p:nvPr/>
        </p:nvSpPr>
        <p:spPr>
          <a:xfrm>
            <a:off x="465909" y="2560320"/>
            <a:ext cx="29217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Belgium, Estonia, Germany, Greece, Hungary, Ireland, Poland, Portugal, Romania, Russia, Serbia, Slovenia, Ukraine </a:t>
            </a:r>
          </a:p>
        </p:txBody>
      </p:sp>
    </p:spTree>
    <p:extLst>
      <p:ext uri="{BB962C8B-B14F-4D97-AF65-F5344CB8AC3E}">
        <p14:creationId xmlns:p14="http://schemas.microsoft.com/office/powerpoint/2010/main" val="138764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BBED5F-6E7E-4F11-89F7-EB9DEEA7F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6"/>
            <a:ext cx="10515600" cy="387597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When will and preferences cannot be verified </a:t>
            </a:r>
          </a:p>
          <a:p>
            <a:pPr lvl="1"/>
            <a:r>
              <a:rPr lang="en-GB" dirty="0"/>
              <a:t>Most countries: decision must reflect the adult’s best interests </a:t>
            </a:r>
          </a:p>
          <a:p>
            <a:pPr lvl="2"/>
            <a:r>
              <a:rPr lang="en-GB" dirty="0"/>
              <a:t>E.g. Bulgaria, Croatia, Czech Republic, England &amp; Wales, Finland, Greece, Hungary, North Macedonia, Poland, Russia, Serbia, Sweden, Switzerland, The Netherlands</a:t>
            </a:r>
          </a:p>
          <a:p>
            <a:pPr lvl="1"/>
            <a:r>
              <a:rPr lang="en-GB" dirty="0"/>
              <a:t>Few countries: representative/support person must seek to determine the adult’s actual will </a:t>
            </a:r>
          </a:p>
          <a:p>
            <a:pPr lvl="2"/>
            <a:r>
              <a:rPr lang="en-GB" dirty="0"/>
              <a:t>E.g. Austria, Belgium, Croatia, Germany, Norway, Portugal, Spain </a:t>
            </a:r>
          </a:p>
          <a:p>
            <a:pPr lvl="1"/>
            <a:r>
              <a:rPr lang="en-GB" dirty="0"/>
              <a:t>Competent authorities generally do not intervene to establish will and preferences</a:t>
            </a:r>
          </a:p>
          <a:p>
            <a:endParaRPr lang="en-GB" dirty="0"/>
          </a:p>
          <a:p>
            <a:r>
              <a:rPr lang="en-GB" dirty="0"/>
              <a:t>Role of third parties </a:t>
            </a:r>
          </a:p>
          <a:p>
            <a:pPr lvl="1"/>
            <a:r>
              <a:rPr lang="en-GB" dirty="0"/>
              <a:t>Only a few countries formally allow third parties to assist the adult </a:t>
            </a:r>
          </a:p>
          <a:p>
            <a:pPr lvl="2"/>
            <a:r>
              <a:rPr lang="en-GB" dirty="0"/>
              <a:t>E.g. ‘</a:t>
            </a:r>
            <a:r>
              <a:rPr lang="en-GB" dirty="0" err="1"/>
              <a:t>vertrouwenspersoon</a:t>
            </a:r>
            <a:r>
              <a:rPr lang="en-GB" dirty="0"/>
              <a:t>’ in Belgium, England &amp; Wales, Scotland, Serbia</a:t>
            </a:r>
          </a:p>
          <a:p>
            <a:pPr lvl="1"/>
            <a:r>
              <a:rPr lang="en-GB" dirty="0"/>
              <a:t>In some systems, third parties (e.g. relatives and confidants) are involved when direct verification is not possible </a:t>
            </a:r>
          </a:p>
          <a:p>
            <a:pPr lvl="2"/>
            <a:r>
              <a:rPr lang="en-GB" dirty="0"/>
              <a:t>E.g. Austria, Finland, Germany, Norway, Poland, Slovenia</a:t>
            </a:r>
          </a:p>
          <a:p>
            <a:pPr lvl="2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1ECAC7-4DB4-4F88-9D7C-4F3C0061C1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(2)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989216-36CF-43CE-BED5-A4CB79791A4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Decision-making criteria	</a:t>
            </a:r>
          </a:p>
        </p:txBody>
      </p:sp>
    </p:spTree>
    <p:extLst>
      <p:ext uri="{BB962C8B-B14F-4D97-AF65-F5344CB8AC3E}">
        <p14:creationId xmlns:p14="http://schemas.microsoft.com/office/powerpoint/2010/main" val="89471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8729B74-A3A3-4255-9094-78B7E53A74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50432"/>
              </p:ext>
            </p:extLst>
          </p:nvPr>
        </p:nvGraphicFramePr>
        <p:xfrm>
          <a:off x="838200" y="2316162"/>
          <a:ext cx="10515600" cy="3840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9048D88-0CD2-4487-8617-A679B0530D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(3)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E37BB4F-84B9-464D-9E32-AE6C48E5C98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A tailor-made approach?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568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1ECAC7-4DB4-4F88-9D7C-4F3C0061C1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(4)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989216-36CF-43CE-BED5-A4CB79791A4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To which matters?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5E3E64F-3BBA-4610-8C94-B3907DC7D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Scope of the matters: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Most systems: broad scope across multiple domains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Common exceptions: highly personal matters, several property and financial matters, medical matters, donations and will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Court approval often required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  <a:p>
            <a:pPr marL="285750" lvl="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Only a few</a:t>
            </a:r>
            <a:r>
              <a:rPr lang="en-GB" dirty="0"/>
              <a:t> countries (e.g. France, Greece, Ireland, Italy and Poland) allow the representative/support person to act in all matters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99322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30551</TotalTime>
  <Words>1687</Words>
  <Application>Microsoft Office PowerPoint</Application>
  <PresentationFormat>Widescreen</PresentationFormat>
  <Paragraphs>204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Kantoorthema</vt:lpstr>
      <vt:lpstr>FL-EUR Reports: Preliminary Analysis and Key Trends</vt:lpstr>
      <vt:lpstr>Table of contents</vt:lpstr>
      <vt:lpstr>Use of FL-EUR Reports in my Future Research</vt:lpstr>
      <vt:lpstr>Methodological limitations of  FL-EUR analysis</vt:lpstr>
      <vt:lpstr>FL-EUR Reports Analysis</vt:lpstr>
      <vt:lpstr>Powers and duties of representative/support person</vt:lpstr>
      <vt:lpstr>Powers and duties of representative/support person (2)</vt:lpstr>
      <vt:lpstr>Powers and duties of representative/support person (3)</vt:lpstr>
      <vt:lpstr>Powers and duties of representative/support person (4)</vt:lpstr>
      <vt:lpstr>Powers and duties of representative/support person (5)</vt:lpstr>
      <vt:lpstr>Powers and duties of representative/support person (6)</vt:lpstr>
      <vt:lpstr>Powers and duties of representative/support person (7)</vt:lpstr>
      <vt:lpstr>Powers and duties of representative/support person (8)</vt:lpstr>
      <vt:lpstr>FL-EUR Reports Analysis</vt:lpstr>
      <vt:lpstr>Interaction between multiple representatives/support persons</vt:lpstr>
      <vt:lpstr>Conclusion</vt:lpstr>
      <vt:lpstr>FL-EUR Reports: Preliminary Analysis and Key Trends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Mayte GOMEZ SANCHEZ</dc:creator>
  <cp:lastModifiedBy>LUYKX Marie-Laure</cp:lastModifiedBy>
  <cp:revision>114</cp:revision>
  <cp:lastPrinted>2025-04-28T14:39:29Z</cp:lastPrinted>
  <dcterms:created xsi:type="dcterms:W3CDTF">2023-05-11T09:17:19Z</dcterms:created>
  <dcterms:modified xsi:type="dcterms:W3CDTF">2026-06-08T07:46:39Z</dcterms:modified>
</cp:coreProperties>
</file>