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2" r:id="rId5"/>
    <p:sldId id="263" r:id="rId6"/>
    <p:sldId id="264" r:id="rId7"/>
    <p:sldId id="268" r:id="rId8"/>
    <p:sldId id="274" r:id="rId9"/>
    <p:sldId id="266" r:id="rId10"/>
    <p:sldId id="267" r:id="rId11"/>
    <p:sldId id="269" r:id="rId12"/>
    <p:sldId id="270" r:id="rId13"/>
    <p:sldId id="271" r:id="rId14"/>
    <p:sldId id="273" r:id="rId15"/>
    <p:sldId id="275" r:id="rId16"/>
    <p:sldId id="276" r:id="rId17"/>
    <p:sldId id="272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3"/>
    <p:restoredTop sz="94658"/>
  </p:normalViewPr>
  <p:slideViewPr>
    <p:cSldViewPr snapToGrid="0">
      <p:cViewPr varScale="1">
        <p:scale>
          <a:sx n="105" d="100"/>
          <a:sy n="105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3AA78-8AE1-4C58-8346-0DBFA761C784}" type="doc">
      <dgm:prSet loTypeId="urn:microsoft.com/office/officeart/2005/8/layout/arrow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C0D67FD-FA67-4D1F-AE37-FAAB84BE297C}" type="pres">
      <dgm:prSet presAssocID="{1063AA78-8AE1-4C58-8346-0DBFA761C784}" presName="cycle" presStyleCnt="0">
        <dgm:presLayoutVars>
          <dgm:dir/>
          <dgm:resizeHandles val="exact"/>
        </dgm:presLayoutVars>
      </dgm:prSet>
      <dgm:spPr/>
    </dgm:pt>
  </dgm:ptLst>
  <dgm:cxnLst>
    <dgm:cxn modelId="{10517511-1C85-44D8-AE55-F87B37D7B986}" type="presOf" srcId="{1063AA78-8AE1-4C58-8346-0DBFA761C784}" destId="{CC0D67FD-FA67-4D1F-AE37-FAAB84BE297C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3FD402-5FC3-47CE-8A0E-4BF54B7FD89F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F4EF17BF-DB4E-4FA5-9E3D-9D50A458C15E}">
      <dgm:prSet phldrT="[Text]"/>
      <dgm:spPr>
        <a:solidFill>
          <a:srgbClr val="C00000"/>
        </a:solidFill>
      </dgm:spPr>
      <dgm:t>
        <a:bodyPr/>
        <a:lstStyle/>
        <a:p>
          <a:r>
            <a:rPr lang="nl-BE" dirty="0">
              <a:latin typeface="Verdana" panose="020B0604030504040204" pitchFamily="34" charset="0"/>
              <a:ea typeface="Verdana" panose="020B0604030504040204" pitchFamily="34" charset="0"/>
            </a:rPr>
            <a:t>Wat is </a:t>
          </a:r>
          <a:r>
            <a:rPr lang="nl-BE" b="0" dirty="0">
              <a:latin typeface="Verdana" panose="020B0604030504040204" pitchFamily="34" charset="0"/>
              <a:ea typeface="Verdana" panose="020B0604030504040204" pitchFamily="34" charset="0"/>
            </a:rPr>
            <a:t>de</a:t>
          </a:r>
          <a:r>
            <a:rPr lang="nl-BE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b="1" u="sng" dirty="0">
              <a:latin typeface="Verdana" panose="020B0604030504040204" pitchFamily="34" charset="0"/>
              <a:ea typeface="Verdana" panose="020B0604030504040204" pitchFamily="34" charset="0"/>
            </a:rPr>
            <a:t>juiste balans tussen autonomie en bescherming</a:t>
          </a:r>
          <a:r>
            <a:rPr lang="nl-BE" dirty="0">
              <a:latin typeface="Verdana" panose="020B0604030504040204" pitchFamily="34" charset="0"/>
              <a:ea typeface="Verdana" panose="020B0604030504040204" pitchFamily="34" charset="0"/>
            </a:rPr>
            <a:t> voor personen met een handicap?</a:t>
          </a:r>
        </a:p>
      </dgm:t>
    </dgm:pt>
    <dgm:pt modelId="{AE100DBE-A5F5-41D5-A428-179D7C798B7E}" type="parTrans" cxnId="{3051FFA3-4392-475B-9108-9648BD9DC098}">
      <dgm:prSet/>
      <dgm:spPr/>
      <dgm:t>
        <a:bodyPr/>
        <a:lstStyle/>
        <a:p>
          <a:endParaRPr lang="nl-BE"/>
        </a:p>
      </dgm:t>
    </dgm:pt>
    <dgm:pt modelId="{FE01F58B-B0F7-4D80-BB31-F92DE230B810}" type="sibTrans" cxnId="{3051FFA3-4392-475B-9108-9648BD9DC098}">
      <dgm:prSet/>
      <dgm:spPr/>
      <dgm:t>
        <a:bodyPr/>
        <a:lstStyle/>
        <a:p>
          <a:endParaRPr lang="nl-BE"/>
        </a:p>
      </dgm:t>
    </dgm:pt>
    <dgm:pt modelId="{1BB39220-85D9-46B1-B709-DEDE36F2D951}">
      <dgm:prSet phldrT="[Text]"/>
      <dgm:spPr>
        <a:solidFill>
          <a:srgbClr val="C00000"/>
        </a:solidFill>
      </dgm:spPr>
      <dgm:t>
        <a:bodyPr/>
        <a:lstStyle/>
        <a:p>
          <a:r>
            <a:rPr lang="nl-BE" b="1" u="sng" dirty="0">
              <a:latin typeface="Verdana" panose="020B0604030504040204" pitchFamily="34" charset="0"/>
              <a:ea typeface="Verdana" panose="020B0604030504040204" pitchFamily="34" charset="0"/>
            </a:rPr>
            <a:t>Nu:</a:t>
          </a:r>
          <a:r>
            <a:rPr lang="nl-BE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r>
            <a:rPr lang="nl-BE" dirty="0">
              <a:latin typeface="Verdana" panose="020B0604030504040204" pitchFamily="34" charset="0"/>
              <a:ea typeface="Verdana" panose="020B0604030504040204" pitchFamily="34" charset="0"/>
            </a:rPr>
            <a:t>Iedereen heeft handelingsbekwaamheid, ongeacht mentale toestand</a:t>
          </a:r>
        </a:p>
      </dgm:t>
    </dgm:pt>
    <dgm:pt modelId="{8E056102-4544-4E51-A9A6-3C80A0030391}" type="parTrans" cxnId="{19FB5D7F-5949-4F4B-B350-E91D9A648E9A}">
      <dgm:prSet/>
      <dgm:spPr/>
      <dgm:t>
        <a:bodyPr/>
        <a:lstStyle/>
        <a:p>
          <a:endParaRPr lang="nl-BE"/>
        </a:p>
      </dgm:t>
    </dgm:pt>
    <dgm:pt modelId="{3DCFA559-1FFA-4889-8251-C72C8B1D7F59}" type="sibTrans" cxnId="{19FB5D7F-5949-4F4B-B350-E91D9A648E9A}">
      <dgm:prSet/>
      <dgm:spPr/>
      <dgm:t>
        <a:bodyPr/>
        <a:lstStyle/>
        <a:p>
          <a:endParaRPr lang="nl-BE"/>
        </a:p>
      </dgm:t>
    </dgm:pt>
    <dgm:pt modelId="{C257FE04-B59D-459C-AF45-301F65714AA1}">
      <dgm:prSet phldrT="[Text]"/>
      <dgm:spPr>
        <a:solidFill>
          <a:srgbClr val="C00000"/>
        </a:solidFill>
      </dgm:spPr>
      <dgm:t>
        <a:bodyPr/>
        <a:lstStyle/>
        <a:p>
          <a:r>
            <a:rPr lang="nl-BE" b="1" u="sng" dirty="0">
              <a:latin typeface="Verdana" panose="020B0604030504040204" pitchFamily="34" charset="0"/>
              <a:ea typeface="Verdana" panose="020B0604030504040204" pitchFamily="34" charset="0"/>
            </a:rPr>
            <a:t>Vroeger:</a:t>
          </a:r>
          <a:r>
            <a:rPr lang="nl-BE" b="0" u="non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r>
            <a:rPr lang="nl-BE" dirty="0">
              <a:latin typeface="Verdana" panose="020B0604030504040204" pitchFamily="34" charset="0"/>
              <a:ea typeface="Verdana" panose="020B0604030504040204" pitchFamily="34" charset="0"/>
            </a:rPr>
            <a:t>Mentale, cognitieve capaciteiten bepalen handelingsbekwaamheid</a:t>
          </a:r>
        </a:p>
      </dgm:t>
    </dgm:pt>
    <dgm:pt modelId="{113B0FCF-00BF-4EA9-B1D6-51242918FECE}" type="parTrans" cxnId="{9AAE9951-11BA-4F5A-8B0B-C3C6AE9C26B1}">
      <dgm:prSet/>
      <dgm:spPr/>
      <dgm:t>
        <a:bodyPr/>
        <a:lstStyle/>
        <a:p>
          <a:endParaRPr lang="nl-BE"/>
        </a:p>
      </dgm:t>
    </dgm:pt>
    <dgm:pt modelId="{6D3E5532-FB7B-4E7D-9450-ABFA997903EA}" type="sibTrans" cxnId="{9AAE9951-11BA-4F5A-8B0B-C3C6AE9C26B1}">
      <dgm:prSet/>
      <dgm:spPr/>
      <dgm:t>
        <a:bodyPr/>
        <a:lstStyle/>
        <a:p>
          <a:endParaRPr lang="nl-BE"/>
        </a:p>
      </dgm:t>
    </dgm:pt>
    <dgm:pt modelId="{E225D01B-2BB1-4A2B-BE32-247FA679A950}" type="pres">
      <dgm:prSet presAssocID="{AE3FD402-5FC3-47CE-8A0E-4BF54B7FD89F}" presName="Name0" presStyleCnt="0">
        <dgm:presLayoutVars>
          <dgm:dir/>
          <dgm:resizeHandles val="exact"/>
        </dgm:presLayoutVars>
      </dgm:prSet>
      <dgm:spPr/>
    </dgm:pt>
    <dgm:pt modelId="{19B3CDDB-A80B-409E-A0B9-D96958230749}" type="pres">
      <dgm:prSet presAssocID="{F4EF17BF-DB4E-4FA5-9E3D-9D50A458C15E}" presName="node" presStyleLbl="node1" presStyleIdx="0" presStyleCnt="3" custScaleX="109430" custScaleY="107391" custRadScaleRad="80549" custRadScaleInc="-1679">
        <dgm:presLayoutVars>
          <dgm:bulletEnabled val="1"/>
        </dgm:presLayoutVars>
      </dgm:prSet>
      <dgm:spPr/>
    </dgm:pt>
    <dgm:pt modelId="{33BD17CA-2C9C-42D5-B20A-2BBB2142CB94}" type="pres">
      <dgm:prSet presAssocID="{FE01F58B-B0F7-4D80-BB31-F92DE230B810}" presName="sibTrans" presStyleLbl="sibTrans2D1" presStyleIdx="0" presStyleCnt="3"/>
      <dgm:spPr/>
    </dgm:pt>
    <dgm:pt modelId="{082E1F42-F592-46B8-ABE4-AD70B9AB60D3}" type="pres">
      <dgm:prSet presAssocID="{FE01F58B-B0F7-4D80-BB31-F92DE230B810}" presName="connectorText" presStyleLbl="sibTrans2D1" presStyleIdx="0" presStyleCnt="3"/>
      <dgm:spPr/>
    </dgm:pt>
    <dgm:pt modelId="{012274BA-FA67-4088-89AA-35E9D6796608}" type="pres">
      <dgm:prSet presAssocID="{1BB39220-85D9-46B1-B709-DEDE36F2D951}" presName="node" presStyleLbl="node1" presStyleIdx="1" presStyleCnt="3" custScaleX="102987" custScaleY="120392" custRadScaleRad="98069" custRadScaleInc="-3359">
        <dgm:presLayoutVars>
          <dgm:bulletEnabled val="1"/>
        </dgm:presLayoutVars>
      </dgm:prSet>
      <dgm:spPr/>
    </dgm:pt>
    <dgm:pt modelId="{80DB4730-1536-4E66-950F-1EFEAF79EE9A}" type="pres">
      <dgm:prSet presAssocID="{3DCFA559-1FFA-4889-8251-C72C8B1D7F59}" presName="sibTrans" presStyleLbl="sibTrans2D1" presStyleIdx="1" presStyleCnt="3"/>
      <dgm:spPr/>
    </dgm:pt>
    <dgm:pt modelId="{74366F1C-C9DB-4EAE-B95E-468FCB03FCAA}" type="pres">
      <dgm:prSet presAssocID="{3DCFA559-1FFA-4889-8251-C72C8B1D7F59}" presName="connectorText" presStyleLbl="sibTrans2D1" presStyleIdx="1" presStyleCnt="3"/>
      <dgm:spPr/>
    </dgm:pt>
    <dgm:pt modelId="{44A86FF9-4BB1-4DAF-8E55-2C4B5E7BEE86}" type="pres">
      <dgm:prSet presAssocID="{C257FE04-B59D-459C-AF45-301F65714AA1}" presName="node" presStyleLbl="node1" presStyleIdx="2" presStyleCnt="3" custScaleX="108388" custScaleY="123067" custRadScaleRad="96879" custRadScaleInc="3476">
        <dgm:presLayoutVars>
          <dgm:bulletEnabled val="1"/>
        </dgm:presLayoutVars>
      </dgm:prSet>
      <dgm:spPr/>
    </dgm:pt>
    <dgm:pt modelId="{F3AADA35-F9C2-41FA-948D-F457C0657AD9}" type="pres">
      <dgm:prSet presAssocID="{6D3E5532-FB7B-4E7D-9450-ABFA997903EA}" presName="sibTrans" presStyleLbl="sibTrans2D1" presStyleIdx="2" presStyleCnt="3"/>
      <dgm:spPr/>
    </dgm:pt>
    <dgm:pt modelId="{ECDC3A71-5F92-4CA4-9AFD-D01A35971756}" type="pres">
      <dgm:prSet presAssocID="{6D3E5532-FB7B-4E7D-9450-ABFA997903EA}" presName="connectorText" presStyleLbl="sibTrans2D1" presStyleIdx="2" presStyleCnt="3"/>
      <dgm:spPr/>
    </dgm:pt>
  </dgm:ptLst>
  <dgm:cxnLst>
    <dgm:cxn modelId="{54C0540E-6F1D-4E06-BC41-C2BCA49A3828}" type="presOf" srcId="{6D3E5532-FB7B-4E7D-9450-ABFA997903EA}" destId="{ECDC3A71-5F92-4CA4-9AFD-D01A35971756}" srcOrd="1" destOrd="0" presId="urn:microsoft.com/office/officeart/2005/8/layout/cycle7"/>
    <dgm:cxn modelId="{50579417-88AE-4738-B26B-F72077C3340D}" type="presOf" srcId="{F4EF17BF-DB4E-4FA5-9E3D-9D50A458C15E}" destId="{19B3CDDB-A80B-409E-A0B9-D96958230749}" srcOrd="0" destOrd="0" presId="urn:microsoft.com/office/officeart/2005/8/layout/cycle7"/>
    <dgm:cxn modelId="{F3447761-E143-4CBA-9FB8-F5AD73D9CD78}" type="presOf" srcId="{3DCFA559-1FFA-4889-8251-C72C8B1D7F59}" destId="{80DB4730-1536-4E66-950F-1EFEAF79EE9A}" srcOrd="0" destOrd="0" presId="urn:microsoft.com/office/officeart/2005/8/layout/cycle7"/>
    <dgm:cxn modelId="{22B8B069-2CBD-403C-9A2A-9476786782CD}" type="presOf" srcId="{C257FE04-B59D-459C-AF45-301F65714AA1}" destId="{44A86FF9-4BB1-4DAF-8E55-2C4B5E7BEE86}" srcOrd="0" destOrd="0" presId="urn:microsoft.com/office/officeart/2005/8/layout/cycle7"/>
    <dgm:cxn modelId="{3EF1606A-EF8D-44E7-BD61-BB9AB6C6E14A}" type="presOf" srcId="{6D3E5532-FB7B-4E7D-9450-ABFA997903EA}" destId="{F3AADA35-F9C2-41FA-948D-F457C0657AD9}" srcOrd="0" destOrd="0" presId="urn:microsoft.com/office/officeart/2005/8/layout/cycle7"/>
    <dgm:cxn modelId="{2C48FC4B-04F4-4C5C-AF9C-8BAF1062E981}" type="presOf" srcId="{1BB39220-85D9-46B1-B709-DEDE36F2D951}" destId="{012274BA-FA67-4088-89AA-35E9D6796608}" srcOrd="0" destOrd="0" presId="urn:microsoft.com/office/officeart/2005/8/layout/cycle7"/>
    <dgm:cxn modelId="{9AAE9951-11BA-4F5A-8B0B-C3C6AE9C26B1}" srcId="{AE3FD402-5FC3-47CE-8A0E-4BF54B7FD89F}" destId="{C257FE04-B59D-459C-AF45-301F65714AA1}" srcOrd="2" destOrd="0" parTransId="{113B0FCF-00BF-4EA9-B1D6-51242918FECE}" sibTransId="{6D3E5532-FB7B-4E7D-9450-ABFA997903EA}"/>
    <dgm:cxn modelId="{BEB44573-5DBB-4EE5-8390-C38A144C3402}" type="presOf" srcId="{AE3FD402-5FC3-47CE-8A0E-4BF54B7FD89F}" destId="{E225D01B-2BB1-4A2B-BE32-247FA679A950}" srcOrd="0" destOrd="0" presId="urn:microsoft.com/office/officeart/2005/8/layout/cycle7"/>
    <dgm:cxn modelId="{19FB5D7F-5949-4F4B-B350-E91D9A648E9A}" srcId="{AE3FD402-5FC3-47CE-8A0E-4BF54B7FD89F}" destId="{1BB39220-85D9-46B1-B709-DEDE36F2D951}" srcOrd="1" destOrd="0" parTransId="{8E056102-4544-4E51-A9A6-3C80A0030391}" sibTransId="{3DCFA559-1FFA-4889-8251-C72C8B1D7F59}"/>
    <dgm:cxn modelId="{3051FFA3-4392-475B-9108-9648BD9DC098}" srcId="{AE3FD402-5FC3-47CE-8A0E-4BF54B7FD89F}" destId="{F4EF17BF-DB4E-4FA5-9E3D-9D50A458C15E}" srcOrd="0" destOrd="0" parTransId="{AE100DBE-A5F5-41D5-A428-179D7C798B7E}" sibTransId="{FE01F58B-B0F7-4D80-BB31-F92DE230B810}"/>
    <dgm:cxn modelId="{FB9F9BAD-4BEC-4F2A-A1B5-7AC1D6403CF2}" type="presOf" srcId="{FE01F58B-B0F7-4D80-BB31-F92DE230B810}" destId="{082E1F42-F592-46B8-ABE4-AD70B9AB60D3}" srcOrd="1" destOrd="0" presId="urn:microsoft.com/office/officeart/2005/8/layout/cycle7"/>
    <dgm:cxn modelId="{67FCA9F2-FF11-4E44-9278-2918D376258D}" type="presOf" srcId="{FE01F58B-B0F7-4D80-BB31-F92DE230B810}" destId="{33BD17CA-2C9C-42D5-B20A-2BBB2142CB94}" srcOrd="0" destOrd="0" presId="urn:microsoft.com/office/officeart/2005/8/layout/cycle7"/>
    <dgm:cxn modelId="{122910FA-40A4-4634-ADCC-E3B867940C3B}" type="presOf" srcId="{3DCFA559-1FFA-4889-8251-C72C8B1D7F59}" destId="{74366F1C-C9DB-4EAE-B95E-468FCB03FCAA}" srcOrd="1" destOrd="0" presId="urn:microsoft.com/office/officeart/2005/8/layout/cycle7"/>
    <dgm:cxn modelId="{82E44BD1-092F-41FD-88A6-0BD8F7B95ACC}" type="presParOf" srcId="{E225D01B-2BB1-4A2B-BE32-247FA679A950}" destId="{19B3CDDB-A80B-409E-A0B9-D96958230749}" srcOrd="0" destOrd="0" presId="urn:microsoft.com/office/officeart/2005/8/layout/cycle7"/>
    <dgm:cxn modelId="{5C6B0FC2-9350-465B-9F1E-B1B32EF7A6AF}" type="presParOf" srcId="{E225D01B-2BB1-4A2B-BE32-247FA679A950}" destId="{33BD17CA-2C9C-42D5-B20A-2BBB2142CB94}" srcOrd="1" destOrd="0" presId="urn:microsoft.com/office/officeart/2005/8/layout/cycle7"/>
    <dgm:cxn modelId="{D49BAC1E-DA69-4146-B0F4-D3393FD71A75}" type="presParOf" srcId="{33BD17CA-2C9C-42D5-B20A-2BBB2142CB94}" destId="{082E1F42-F592-46B8-ABE4-AD70B9AB60D3}" srcOrd="0" destOrd="0" presId="urn:microsoft.com/office/officeart/2005/8/layout/cycle7"/>
    <dgm:cxn modelId="{DFAB786E-8FE8-43F0-ADA0-11773255E186}" type="presParOf" srcId="{E225D01B-2BB1-4A2B-BE32-247FA679A950}" destId="{012274BA-FA67-4088-89AA-35E9D6796608}" srcOrd="2" destOrd="0" presId="urn:microsoft.com/office/officeart/2005/8/layout/cycle7"/>
    <dgm:cxn modelId="{375E7735-7594-4701-B533-F9E5855501DD}" type="presParOf" srcId="{E225D01B-2BB1-4A2B-BE32-247FA679A950}" destId="{80DB4730-1536-4E66-950F-1EFEAF79EE9A}" srcOrd="3" destOrd="0" presId="urn:microsoft.com/office/officeart/2005/8/layout/cycle7"/>
    <dgm:cxn modelId="{57D6FBF5-911A-428A-AF6C-E9FC547FAE79}" type="presParOf" srcId="{80DB4730-1536-4E66-950F-1EFEAF79EE9A}" destId="{74366F1C-C9DB-4EAE-B95E-468FCB03FCAA}" srcOrd="0" destOrd="0" presId="urn:microsoft.com/office/officeart/2005/8/layout/cycle7"/>
    <dgm:cxn modelId="{774E0D44-5B3F-407E-B89F-493DA787B642}" type="presParOf" srcId="{E225D01B-2BB1-4A2B-BE32-247FA679A950}" destId="{44A86FF9-4BB1-4DAF-8E55-2C4B5E7BEE86}" srcOrd="4" destOrd="0" presId="urn:microsoft.com/office/officeart/2005/8/layout/cycle7"/>
    <dgm:cxn modelId="{9F0266B7-0E23-49AA-B651-DA23C5C32970}" type="presParOf" srcId="{E225D01B-2BB1-4A2B-BE32-247FA679A950}" destId="{F3AADA35-F9C2-41FA-948D-F457C0657AD9}" srcOrd="5" destOrd="0" presId="urn:microsoft.com/office/officeart/2005/8/layout/cycle7"/>
    <dgm:cxn modelId="{D10A61E4-AA91-4776-8AD6-9346902BEEDF}" type="presParOf" srcId="{F3AADA35-F9C2-41FA-948D-F457C0657AD9}" destId="{ECDC3A71-5F92-4CA4-9AFD-D01A3597175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63AA78-8AE1-4C58-8346-0DBFA761C784}" type="doc">
      <dgm:prSet loTypeId="urn:microsoft.com/office/officeart/2005/8/layout/arrow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C0D67FD-FA67-4D1F-AE37-FAAB84BE297C}" type="pres">
      <dgm:prSet presAssocID="{1063AA78-8AE1-4C58-8346-0DBFA761C784}" presName="cycle" presStyleCnt="0">
        <dgm:presLayoutVars>
          <dgm:dir/>
          <dgm:resizeHandles val="exact"/>
        </dgm:presLayoutVars>
      </dgm:prSet>
      <dgm:spPr/>
    </dgm:pt>
  </dgm:ptLst>
  <dgm:cxnLst>
    <dgm:cxn modelId="{10517511-1C85-44D8-AE55-F87B37D7B986}" type="presOf" srcId="{1063AA78-8AE1-4C58-8346-0DBFA761C784}" destId="{CC0D67FD-FA67-4D1F-AE37-FAAB84BE297C}" srcOrd="0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3FD402-5FC3-47CE-8A0E-4BF54B7FD89F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F4EF17BF-DB4E-4FA5-9E3D-9D50A458C15E}">
      <dgm:prSet phldrT="[Text]"/>
      <dgm:spPr>
        <a:solidFill>
          <a:srgbClr val="C00000"/>
        </a:solidFill>
      </dgm:spPr>
      <dgm:t>
        <a:bodyPr/>
        <a:lstStyle/>
        <a:p>
          <a:r>
            <a:rPr lang="nl-BE" dirty="0">
              <a:latin typeface="Verdana" panose="020B0604030504040204" pitchFamily="34" charset="0"/>
              <a:ea typeface="Verdana" panose="020B0604030504040204" pitchFamily="34" charset="0"/>
            </a:rPr>
            <a:t>Wat is </a:t>
          </a:r>
          <a:r>
            <a:rPr lang="nl-BE" b="0" dirty="0">
              <a:latin typeface="Verdana" panose="020B0604030504040204" pitchFamily="34" charset="0"/>
              <a:ea typeface="Verdana" panose="020B0604030504040204" pitchFamily="34" charset="0"/>
            </a:rPr>
            <a:t>de</a:t>
          </a:r>
          <a:r>
            <a:rPr lang="nl-BE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b="1" u="sng" dirty="0">
              <a:latin typeface="Verdana" panose="020B0604030504040204" pitchFamily="34" charset="0"/>
              <a:ea typeface="Verdana" panose="020B0604030504040204" pitchFamily="34" charset="0"/>
            </a:rPr>
            <a:t>juiste balans tussen autonomie en bescherming</a:t>
          </a:r>
          <a:r>
            <a:rPr lang="nl-BE" dirty="0">
              <a:latin typeface="Verdana" panose="020B0604030504040204" pitchFamily="34" charset="0"/>
              <a:ea typeface="Verdana" panose="020B0604030504040204" pitchFamily="34" charset="0"/>
            </a:rPr>
            <a:t> voor personen met een handicap?</a:t>
          </a:r>
        </a:p>
      </dgm:t>
    </dgm:pt>
    <dgm:pt modelId="{AE100DBE-A5F5-41D5-A428-179D7C798B7E}" type="parTrans" cxnId="{3051FFA3-4392-475B-9108-9648BD9DC098}">
      <dgm:prSet/>
      <dgm:spPr/>
      <dgm:t>
        <a:bodyPr/>
        <a:lstStyle/>
        <a:p>
          <a:endParaRPr lang="nl-BE"/>
        </a:p>
      </dgm:t>
    </dgm:pt>
    <dgm:pt modelId="{FE01F58B-B0F7-4D80-BB31-F92DE230B810}" type="sibTrans" cxnId="{3051FFA3-4392-475B-9108-9648BD9DC098}">
      <dgm:prSet/>
      <dgm:spPr/>
      <dgm:t>
        <a:bodyPr/>
        <a:lstStyle/>
        <a:p>
          <a:endParaRPr lang="nl-BE"/>
        </a:p>
      </dgm:t>
    </dgm:pt>
    <dgm:pt modelId="{1BB39220-85D9-46B1-B709-DEDE36F2D951}">
      <dgm:prSet phldrT="[Text]"/>
      <dgm:spPr>
        <a:solidFill>
          <a:srgbClr val="C00000"/>
        </a:solidFill>
      </dgm:spPr>
      <dgm:t>
        <a:bodyPr/>
        <a:lstStyle/>
        <a:p>
          <a:r>
            <a:rPr lang="nl-BE" b="1" u="sng" dirty="0">
              <a:latin typeface="Verdana" panose="020B0604030504040204" pitchFamily="34" charset="0"/>
              <a:ea typeface="Verdana" panose="020B0604030504040204" pitchFamily="34" charset="0"/>
            </a:rPr>
            <a:t>Nu:</a:t>
          </a:r>
          <a:r>
            <a:rPr lang="nl-BE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r>
            <a:rPr lang="nl-BE" dirty="0">
              <a:latin typeface="Verdana" panose="020B0604030504040204" pitchFamily="34" charset="0"/>
              <a:ea typeface="Verdana" panose="020B0604030504040204" pitchFamily="34" charset="0"/>
            </a:rPr>
            <a:t>Iedereen heeft handelingsbekwaamheid, ongeacht mentale toestand</a:t>
          </a:r>
        </a:p>
      </dgm:t>
    </dgm:pt>
    <dgm:pt modelId="{8E056102-4544-4E51-A9A6-3C80A0030391}" type="parTrans" cxnId="{19FB5D7F-5949-4F4B-B350-E91D9A648E9A}">
      <dgm:prSet/>
      <dgm:spPr/>
      <dgm:t>
        <a:bodyPr/>
        <a:lstStyle/>
        <a:p>
          <a:endParaRPr lang="nl-BE"/>
        </a:p>
      </dgm:t>
    </dgm:pt>
    <dgm:pt modelId="{3DCFA559-1FFA-4889-8251-C72C8B1D7F59}" type="sibTrans" cxnId="{19FB5D7F-5949-4F4B-B350-E91D9A648E9A}">
      <dgm:prSet/>
      <dgm:spPr/>
      <dgm:t>
        <a:bodyPr/>
        <a:lstStyle/>
        <a:p>
          <a:endParaRPr lang="nl-BE"/>
        </a:p>
      </dgm:t>
    </dgm:pt>
    <dgm:pt modelId="{C257FE04-B59D-459C-AF45-301F65714AA1}">
      <dgm:prSet phldrT="[Text]"/>
      <dgm:spPr>
        <a:solidFill>
          <a:srgbClr val="C00000"/>
        </a:solidFill>
      </dgm:spPr>
      <dgm:t>
        <a:bodyPr/>
        <a:lstStyle/>
        <a:p>
          <a:r>
            <a:rPr lang="nl-BE" b="1" u="sng" dirty="0">
              <a:latin typeface="Verdana" panose="020B0604030504040204" pitchFamily="34" charset="0"/>
              <a:ea typeface="Verdana" panose="020B0604030504040204" pitchFamily="34" charset="0"/>
            </a:rPr>
            <a:t>Vroeger:</a:t>
          </a:r>
          <a:r>
            <a:rPr lang="nl-BE" b="0" u="none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r>
            <a:rPr lang="nl-BE" dirty="0">
              <a:latin typeface="Verdana" panose="020B0604030504040204" pitchFamily="34" charset="0"/>
              <a:ea typeface="Verdana" panose="020B0604030504040204" pitchFamily="34" charset="0"/>
            </a:rPr>
            <a:t>Mentale, cognitieve capaciteiten bepalen handelingsbekwaamheid</a:t>
          </a:r>
        </a:p>
      </dgm:t>
    </dgm:pt>
    <dgm:pt modelId="{113B0FCF-00BF-4EA9-B1D6-51242918FECE}" type="parTrans" cxnId="{9AAE9951-11BA-4F5A-8B0B-C3C6AE9C26B1}">
      <dgm:prSet/>
      <dgm:spPr/>
      <dgm:t>
        <a:bodyPr/>
        <a:lstStyle/>
        <a:p>
          <a:endParaRPr lang="nl-BE"/>
        </a:p>
      </dgm:t>
    </dgm:pt>
    <dgm:pt modelId="{6D3E5532-FB7B-4E7D-9450-ABFA997903EA}" type="sibTrans" cxnId="{9AAE9951-11BA-4F5A-8B0B-C3C6AE9C26B1}">
      <dgm:prSet/>
      <dgm:spPr/>
      <dgm:t>
        <a:bodyPr/>
        <a:lstStyle/>
        <a:p>
          <a:endParaRPr lang="nl-BE"/>
        </a:p>
      </dgm:t>
    </dgm:pt>
    <dgm:pt modelId="{E225D01B-2BB1-4A2B-BE32-247FA679A950}" type="pres">
      <dgm:prSet presAssocID="{AE3FD402-5FC3-47CE-8A0E-4BF54B7FD89F}" presName="Name0" presStyleCnt="0">
        <dgm:presLayoutVars>
          <dgm:dir/>
          <dgm:resizeHandles val="exact"/>
        </dgm:presLayoutVars>
      </dgm:prSet>
      <dgm:spPr/>
    </dgm:pt>
    <dgm:pt modelId="{19B3CDDB-A80B-409E-A0B9-D96958230749}" type="pres">
      <dgm:prSet presAssocID="{F4EF17BF-DB4E-4FA5-9E3D-9D50A458C15E}" presName="node" presStyleLbl="node1" presStyleIdx="0" presStyleCnt="3" custScaleX="109430" custScaleY="107391" custRadScaleRad="80549" custRadScaleInc="-1679">
        <dgm:presLayoutVars>
          <dgm:bulletEnabled val="1"/>
        </dgm:presLayoutVars>
      </dgm:prSet>
      <dgm:spPr/>
    </dgm:pt>
    <dgm:pt modelId="{33BD17CA-2C9C-42D5-B20A-2BBB2142CB94}" type="pres">
      <dgm:prSet presAssocID="{FE01F58B-B0F7-4D80-BB31-F92DE230B810}" presName="sibTrans" presStyleLbl="sibTrans2D1" presStyleIdx="0" presStyleCnt="3"/>
      <dgm:spPr/>
    </dgm:pt>
    <dgm:pt modelId="{082E1F42-F592-46B8-ABE4-AD70B9AB60D3}" type="pres">
      <dgm:prSet presAssocID="{FE01F58B-B0F7-4D80-BB31-F92DE230B810}" presName="connectorText" presStyleLbl="sibTrans2D1" presStyleIdx="0" presStyleCnt="3"/>
      <dgm:spPr/>
    </dgm:pt>
    <dgm:pt modelId="{012274BA-FA67-4088-89AA-35E9D6796608}" type="pres">
      <dgm:prSet presAssocID="{1BB39220-85D9-46B1-B709-DEDE36F2D951}" presName="node" presStyleLbl="node1" presStyleIdx="1" presStyleCnt="3" custScaleX="102987" custScaleY="120392" custRadScaleRad="98069" custRadScaleInc="-3359">
        <dgm:presLayoutVars>
          <dgm:bulletEnabled val="1"/>
        </dgm:presLayoutVars>
      </dgm:prSet>
      <dgm:spPr/>
    </dgm:pt>
    <dgm:pt modelId="{80DB4730-1536-4E66-950F-1EFEAF79EE9A}" type="pres">
      <dgm:prSet presAssocID="{3DCFA559-1FFA-4889-8251-C72C8B1D7F59}" presName="sibTrans" presStyleLbl="sibTrans2D1" presStyleIdx="1" presStyleCnt="3"/>
      <dgm:spPr/>
    </dgm:pt>
    <dgm:pt modelId="{74366F1C-C9DB-4EAE-B95E-468FCB03FCAA}" type="pres">
      <dgm:prSet presAssocID="{3DCFA559-1FFA-4889-8251-C72C8B1D7F59}" presName="connectorText" presStyleLbl="sibTrans2D1" presStyleIdx="1" presStyleCnt="3"/>
      <dgm:spPr/>
    </dgm:pt>
    <dgm:pt modelId="{44A86FF9-4BB1-4DAF-8E55-2C4B5E7BEE86}" type="pres">
      <dgm:prSet presAssocID="{C257FE04-B59D-459C-AF45-301F65714AA1}" presName="node" presStyleLbl="node1" presStyleIdx="2" presStyleCnt="3" custScaleX="108388" custScaleY="123067" custRadScaleRad="96879" custRadScaleInc="3476">
        <dgm:presLayoutVars>
          <dgm:bulletEnabled val="1"/>
        </dgm:presLayoutVars>
      </dgm:prSet>
      <dgm:spPr/>
    </dgm:pt>
    <dgm:pt modelId="{F3AADA35-F9C2-41FA-948D-F457C0657AD9}" type="pres">
      <dgm:prSet presAssocID="{6D3E5532-FB7B-4E7D-9450-ABFA997903EA}" presName="sibTrans" presStyleLbl="sibTrans2D1" presStyleIdx="2" presStyleCnt="3"/>
      <dgm:spPr/>
    </dgm:pt>
    <dgm:pt modelId="{ECDC3A71-5F92-4CA4-9AFD-D01A35971756}" type="pres">
      <dgm:prSet presAssocID="{6D3E5532-FB7B-4E7D-9450-ABFA997903EA}" presName="connectorText" presStyleLbl="sibTrans2D1" presStyleIdx="2" presStyleCnt="3"/>
      <dgm:spPr/>
    </dgm:pt>
  </dgm:ptLst>
  <dgm:cxnLst>
    <dgm:cxn modelId="{54C0540E-6F1D-4E06-BC41-C2BCA49A3828}" type="presOf" srcId="{6D3E5532-FB7B-4E7D-9450-ABFA997903EA}" destId="{ECDC3A71-5F92-4CA4-9AFD-D01A35971756}" srcOrd="1" destOrd="0" presId="urn:microsoft.com/office/officeart/2005/8/layout/cycle7"/>
    <dgm:cxn modelId="{50579417-88AE-4738-B26B-F72077C3340D}" type="presOf" srcId="{F4EF17BF-DB4E-4FA5-9E3D-9D50A458C15E}" destId="{19B3CDDB-A80B-409E-A0B9-D96958230749}" srcOrd="0" destOrd="0" presId="urn:microsoft.com/office/officeart/2005/8/layout/cycle7"/>
    <dgm:cxn modelId="{F3447761-E143-4CBA-9FB8-F5AD73D9CD78}" type="presOf" srcId="{3DCFA559-1FFA-4889-8251-C72C8B1D7F59}" destId="{80DB4730-1536-4E66-950F-1EFEAF79EE9A}" srcOrd="0" destOrd="0" presId="urn:microsoft.com/office/officeart/2005/8/layout/cycle7"/>
    <dgm:cxn modelId="{22B8B069-2CBD-403C-9A2A-9476786782CD}" type="presOf" srcId="{C257FE04-B59D-459C-AF45-301F65714AA1}" destId="{44A86FF9-4BB1-4DAF-8E55-2C4B5E7BEE86}" srcOrd="0" destOrd="0" presId="urn:microsoft.com/office/officeart/2005/8/layout/cycle7"/>
    <dgm:cxn modelId="{3EF1606A-EF8D-44E7-BD61-BB9AB6C6E14A}" type="presOf" srcId="{6D3E5532-FB7B-4E7D-9450-ABFA997903EA}" destId="{F3AADA35-F9C2-41FA-948D-F457C0657AD9}" srcOrd="0" destOrd="0" presId="urn:microsoft.com/office/officeart/2005/8/layout/cycle7"/>
    <dgm:cxn modelId="{2C48FC4B-04F4-4C5C-AF9C-8BAF1062E981}" type="presOf" srcId="{1BB39220-85D9-46B1-B709-DEDE36F2D951}" destId="{012274BA-FA67-4088-89AA-35E9D6796608}" srcOrd="0" destOrd="0" presId="urn:microsoft.com/office/officeart/2005/8/layout/cycle7"/>
    <dgm:cxn modelId="{9AAE9951-11BA-4F5A-8B0B-C3C6AE9C26B1}" srcId="{AE3FD402-5FC3-47CE-8A0E-4BF54B7FD89F}" destId="{C257FE04-B59D-459C-AF45-301F65714AA1}" srcOrd="2" destOrd="0" parTransId="{113B0FCF-00BF-4EA9-B1D6-51242918FECE}" sibTransId="{6D3E5532-FB7B-4E7D-9450-ABFA997903EA}"/>
    <dgm:cxn modelId="{BEB44573-5DBB-4EE5-8390-C38A144C3402}" type="presOf" srcId="{AE3FD402-5FC3-47CE-8A0E-4BF54B7FD89F}" destId="{E225D01B-2BB1-4A2B-BE32-247FA679A950}" srcOrd="0" destOrd="0" presId="urn:microsoft.com/office/officeart/2005/8/layout/cycle7"/>
    <dgm:cxn modelId="{19FB5D7F-5949-4F4B-B350-E91D9A648E9A}" srcId="{AE3FD402-5FC3-47CE-8A0E-4BF54B7FD89F}" destId="{1BB39220-85D9-46B1-B709-DEDE36F2D951}" srcOrd="1" destOrd="0" parTransId="{8E056102-4544-4E51-A9A6-3C80A0030391}" sibTransId="{3DCFA559-1FFA-4889-8251-C72C8B1D7F59}"/>
    <dgm:cxn modelId="{3051FFA3-4392-475B-9108-9648BD9DC098}" srcId="{AE3FD402-5FC3-47CE-8A0E-4BF54B7FD89F}" destId="{F4EF17BF-DB4E-4FA5-9E3D-9D50A458C15E}" srcOrd="0" destOrd="0" parTransId="{AE100DBE-A5F5-41D5-A428-179D7C798B7E}" sibTransId="{FE01F58B-B0F7-4D80-BB31-F92DE230B810}"/>
    <dgm:cxn modelId="{FB9F9BAD-4BEC-4F2A-A1B5-7AC1D6403CF2}" type="presOf" srcId="{FE01F58B-B0F7-4D80-BB31-F92DE230B810}" destId="{082E1F42-F592-46B8-ABE4-AD70B9AB60D3}" srcOrd="1" destOrd="0" presId="urn:microsoft.com/office/officeart/2005/8/layout/cycle7"/>
    <dgm:cxn modelId="{67FCA9F2-FF11-4E44-9278-2918D376258D}" type="presOf" srcId="{FE01F58B-B0F7-4D80-BB31-F92DE230B810}" destId="{33BD17CA-2C9C-42D5-B20A-2BBB2142CB94}" srcOrd="0" destOrd="0" presId="urn:microsoft.com/office/officeart/2005/8/layout/cycle7"/>
    <dgm:cxn modelId="{122910FA-40A4-4634-ADCC-E3B867940C3B}" type="presOf" srcId="{3DCFA559-1FFA-4889-8251-C72C8B1D7F59}" destId="{74366F1C-C9DB-4EAE-B95E-468FCB03FCAA}" srcOrd="1" destOrd="0" presId="urn:microsoft.com/office/officeart/2005/8/layout/cycle7"/>
    <dgm:cxn modelId="{82E44BD1-092F-41FD-88A6-0BD8F7B95ACC}" type="presParOf" srcId="{E225D01B-2BB1-4A2B-BE32-247FA679A950}" destId="{19B3CDDB-A80B-409E-A0B9-D96958230749}" srcOrd="0" destOrd="0" presId="urn:microsoft.com/office/officeart/2005/8/layout/cycle7"/>
    <dgm:cxn modelId="{5C6B0FC2-9350-465B-9F1E-B1B32EF7A6AF}" type="presParOf" srcId="{E225D01B-2BB1-4A2B-BE32-247FA679A950}" destId="{33BD17CA-2C9C-42D5-B20A-2BBB2142CB94}" srcOrd="1" destOrd="0" presId="urn:microsoft.com/office/officeart/2005/8/layout/cycle7"/>
    <dgm:cxn modelId="{D49BAC1E-DA69-4146-B0F4-D3393FD71A75}" type="presParOf" srcId="{33BD17CA-2C9C-42D5-B20A-2BBB2142CB94}" destId="{082E1F42-F592-46B8-ABE4-AD70B9AB60D3}" srcOrd="0" destOrd="0" presId="urn:microsoft.com/office/officeart/2005/8/layout/cycle7"/>
    <dgm:cxn modelId="{DFAB786E-8FE8-43F0-ADA0-11773255E186}" type="presParOf" srcId="{E225D01B-2BB1-4A2B-BE32-247FA679A950}" destId="{012274BA-FA67-4088-89AA-35E9D6796608}" srcOrd="2" destOrd="0" presId="urn:microsoft.com/office/officeart/2005/8/layout/cycle7"/>
    <dgm:cxn modelId="{375E7735-7594-4701-B533-F9E5855501DD}" type="presParOf" srcId="{E225D01B-2BB1-4A2B-BE32-247FA679A950}" destId="{80DB4730-1536-4E66-950F-1EFEAF79EE9A}" srcOrd="3" destOrd="0" presId="urn:microsoft.com/office/officeart/2005/8/layout/cycle7"/>
    <dgm:cxn modelId="{57D6FBF5-911A-428A-AF6C-E9FC547FAE79}" type="presParOf" srcId="{80DB4730-1536-4E66-950F-1EFEAF79EE9A}" destId="{74366F1C-C9DB-4EAE-B95E-468FCB03FCAA}" srcOrd="0" destOrd="0" presId="urn:microsoft.com/office/officeart/2005/8/layout/cycle7"/>
    <dgm:cxn modelId="{774E0D44-5B3F-407E-B89F-493DA787B642}" type="presParOf" srcId="{E225D01B-2BB1-4A2B-BE32-247FA679A950}" destId="{44A86FF9-4BB1-4DAF-8E55-2C4B5E7BEE86}" srcOrd="4" destOrd="0" presId="urn:microsoft.com/office/officeart/2005/8/layout/cycle7"/>
    <dgm:cxn modelId="{9F0266B7-0E23-49AA-B651-DA23C5C32970}" type="presParOf" srcId="{E225D01B-2BB1-4A2B-BE32-247FA679A950}" destId="{F3AADA35-F9C2-41FA-948D-F457C0657AD9}" srcOrd="5" destOrd="0" presId="urn:microsoft.com/office/officeart/2005/8/layout/cycle7"/>
    <dgm:cxn modelId="{D10A61E4-AA91-4776-8AD6-9346902BEEDF}" type="presParOf" srcId="{F3AADA35-F9C2-41FA-948D-F457C0657AD9}" destId="{ECDC3A71-5F92-4CA4-9AFD-D01A3597175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681609-9749-4414-A096-1C1EDABCD95C}" type="doc">
      <dgm:prSet loTypeId="urn:microsoft.com/office/officeart/2011/layout/Tab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799B277B-38C7-4C06-A2EA-F65471036CD8}">
      <dgm:prSet phldrT="[Text]" custT="1"/>
      <dgm:spPr>
        <a:solidFill>
          <a:srgbClr val="C00000"/>
        </a:solidFill>
      </dgm:spPr>
      <dgm:t>
        <a:bodyPr/>
        <a:lstStyle/>
        <a:p>
          <a:r>
            <a:rPr lang="nl-BE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Statusbenadering</a:t>
          </a:r>
        </a:p>
      </dgm:t>
    </dgm:pt>
    <dgm:pt modelId="{B32ADB9D-4E65-4F0A-883D-2C08039C7271}" type="parTrans" cxnId="{E15A6B02-2048-4D69-99C9-3C48E323F97B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F8F981-4518-4341-8608-627525A6A931}" type="sibTrans" cxnId="{E15A6B02-2048-4D69-99C9-3C48E323F97B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E8E5A71-5C72-410C-A126-D84DBC539362}">
      <dgm:prSet phldrT="[Text]" custT="1"/>
      <dgm:spPr/>
      <dgm:t>
        <a:bodyPr/>
        <a:lstStyle/>
        <a:p>
          <a:r>
            <a:rPr lang="nl-BE" sz="1800" b="1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Medische diagnose van een beperking</a:t>
          </a:r>
        </a:p>
      </dgm:t>
    </dgm:pt>
    <dgm:pt modelId="{87C669DC-ECA7-4346-8109-D4A8BC046814}" type="parTrans" cxnId="{9A9DD1B3-DB81-4974-B3C5-3E60A18A185D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26FF59-DAE1-456D-8F8C-56B5DD553F3A}" type="sibTrans" cxnId="{9A9DD1B3-DB81-4974-B3C5-3E60A18A185D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D7DE71-1D5A-4794-B359-CEED69036BD8}">
      <dgm:prSet phldrT="[Tex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§"/>
          </a:pPr>
          <a:r>
            <a:rPr lang="nl-BE" sz="16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Beslissing enkel op basis van de ‘status’ van de persoon, ongeacht de werkelijke capaciteiten</a:t>
          </a:r>
        </a:p>
      </dgm:t>
    </dgm:pt>
    <dgm:pt modelId="{F5D3C743-30F1-4EC9-A7AA-35BC1A4561D9}" type="parTrans" cxnId="{2F5AA586-EBA4-47DD-9E7D-5958F3E5D690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B5BFCC-ABB4-47D3-90D2-763947E0BD47}" type="sibTrans" cxnId="{2F5AA586-EBA4-47DD-9E7D-5958F3E5D690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EC50E51-8359-4B92-B581-33292DBF1488}">
      <dgm:prSet phldrT="[Text]" custT="1"/>
      <dgm:spPr>
        <a:solidFill>
          <a:srgbClr val="C00000"/>
        </a:solidFill>
      </dgm:spPr>
      <dgm:t>
        <a:bodyPr/>
        <a:lstStyle/>
        <a:p>
          <a:r>
            <a:rPr lang="nl-BE" sz="16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Outcome</a:t>
          </a:r>
          <a:r>
            <a:rPr lang="nl-BE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-benadering</a:t>
          </a:r>
        </a:p>
      </dgm:t>
    </dgm:pt>
    <dgm:pt modelId="{370EFD9C-4851-446E-BAF6-F6A105B12497}" type="parTrans" cxnId="{65286D53-D423-4D37-A5A8-21CDEDCAF28F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BADE996-F340-4D7F-A6D8-B4D0F255187C}" type="sibTrans" cxnId="{65286D53-D423-4D37-A5A8-21CDEDCAF28F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E1CBDC-8700-4CFD-9882-403C98202675}">
      <dgm:prSet phldrT="[Text]" custT="1"/>
      <dgm:spPr/>
      <dgm:t>
        <a:bodyPr/>
        <a:lstStyle/>
        <a:p>
          <a:r>
            <a:rPr lang="nl-BE" sz="1800" b="1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Gevolgen van de genomen beslissing</a:t>
          </a:r>
        </a:p>
      </dgm:t>
    </dgm:pt>
    <dgm:pt modelId="{A4571F2C-F57F-46A6-8B67-AC9FD85DE4B5}" type="parTrans" cxnId="{AE914839-D8C9-4E8A-94FF-DB8E4B86D12C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A25222-2B6A-4CB0-B1CF-77DBF11CA602}" type="sibTrans" cxnId="{AE914839-D8C9-4E8A-94FF-DB8E4B86D12C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64594BA-CAD5-408A-8934-47B1DEFB395E}">
      <dgm:prSet phldrT="[Tex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§"/>
          </a:pPr>
          <a:r>
            <a:rPr lang="nl-BE" sz="16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Afhankelijk van eventuele negatieve, nadelige gevolgen van besluiten</a:t>
          </a:r>
        </a:p>
      </dgm:t>
    </dgm:pt>
    <dgm:pt modelId="{D0C9539F-E51F-47A6-A6CB-118BA4583181}" type="parTrans" cxnId="{646C70D3-30E9-4322-B720-9D2C35F940DE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5EA34D4-D83D-4CF2-919F-F2E01E272D27}" type="sibTrans" cxnId="{646C70D3-30E9-4322-B720-9D2C35F940DE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254CF0C-3272-4AE5-932A-54AE80ACBEC7}">
      <dgm:prSet phldrT="[Text]" custT="1"/>
      <dgm:spPr>
        <a:solidFill>
          <a:srgbClr val="C00000"/>
        </a:solidFill>
      </dgm:spPr>
      <dgm:t>
        <a:bodyPr/>
        <a:lstStyle/>
        <a:p>
          <a:r>
            <a:rPr lang="nl-BE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Functionele</a:t>
          </a:r>
          <a:r>
            <a:rPr lang="nl-BE" sz="17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7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benadering</a:t>
          </a:r>
        </a:p>
      </dgm:t>
    </dgm:pt>
    <dgm:pt modelId="{DBD8C7A4-CBDC-49E2-A99D-A89656597590}" type="parTrans" cxnId="{C54F6EED-F05F-48F1-8B00-8FEEC99B1FDF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F3A6860-54A7-467C-BF6B-8C404D0FEC3F}" type="sibTrans" cxnId="{C54F6EED-F05F-48F1-8B00-8FEEC99B1FDF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923111-4B74-42A4-A5AF-1A923EBA99A3}">
      <dgm:prSet phldrT="[Text]" custT="1"/>
      <dgm:spPr/>
      <dgm:t>
        <a:bodyPr/>
        <a:lstStyle/>
        <a:p>
          <a:r>
            <a:rPr lang="nl-BE" sz="1800" b="1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Feitelijke besluitvormingscapaciteit</a:t>
          </a:r>
        </a:p>
      </dgm:t>
    </dgm:pt>
    <dgm:pt modelId="{88DBA1DE-28BB-4758-A186-00464C1C0B8A}" type="parTrans" cxnId="{E2DB3462-8F48-4567-A74E-93686C46EAF5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B50E5BC-7D4D-456A-A30A-1C013780D403}" type="sibTrans" cxnId="{E2DB3462-8F48-4567-A74E-93686C46EAF5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C505A18-F9AA-465A-85BA-0F8E9AC15816}">
      <dgm:prSet phldrT="[Tex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§"/>
          </a:pPr>
          <a:r>
            <a:rPr lang="nl-BE" sz="16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In staat zijn informatie te begrijpen, af te wegen, vast te houden en gevolgen van beslissingen begrijpen en communiceren</a:t>
          </a:r>
        </a:p>
      </dgm:t>
    </dgm:pt>
    <dgm:pt modelId="{CACA2D8D-1A13-4046-8EBB-F046116B0EFE}" type="parTrans" cxnId="{B52B73B6-C689-4A9F-80A0-3F5898889AD2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E9FEE0B-6E97-4E18-85E3-EE5E51F8C5DD}" type="sibTrans" cxnId="{B52B73B6-C689-4A9F-80A0-3F5898889AD2}">
      <dgm:prSet/>
      <dgm:spPr/>
      <dgm:t>
        <a:bodyPr/>
        <a:lstStyle/>
        <a:p>
          <a:endParaRPr lang="nl-B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EA51A8-64AD-4946-9792-C47E0D387DBA}">
      <dgm:prSet phldrT="[Tex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§"/>
          </a:pPr>
          <a:r>
            <a:rPr lang="nl-BE" sz="16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Strikte binaire benadering: wel of geen beperking is beslissend </a:t>
          </a:r>
        </a:p>
      </dgm:t>
    </dgm:pt>
    <dgm:pt modelId="{09802244-0CFE-4826-80A9-F98ACF21DED2}" type="parTrans" cxnId="{7D57CE1F-F046-4F34-80DB-97CC15A315C9}">
      <dgm:prSet/>
      <dgm:spPr/>
    </dgm:pt>
    <dgm:pt modelId="{EEDE488F-67DD-42B3-BBFA-57B0A59E7DDA}" type="sibTrans" cxnId="{7D57CE1F-F046-4F34-80DB-97CC15A315C9}">
      <dgm:prSet/>
      <dgm:spPr/>
    </dgm:pt>
    <dgm:pt modelId="{7680E553-B762-4064-B19C-073709EBF0F8}">
      <dgm:prSet phldrT="[Tex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§"/>
          </a:pPr>
          <a:r>
            <a:rPr lang="nl-BE" sz="16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Hogere standaard voor besluitvorming dan algemene bevolking</a:t>
          </a:r>
        </a:p>
      </dgm:t>
    </dgm:pt>
    <dgm:pt modelId="{3865E23D-179C-43E5-8E5C-432AC21B9A01}" type="parTrans" cxnId="{481F44E8-26A6-4578-87E2-3E109ECCD4A5}">
      <dgm:prSet/>
      <dgm:spPr/>
    </dgm:pt>
    <dgm:pt modelId="{6B025408-D13B-4E1C-ADF5-BCD6F99B7F82}" type="sibTrans" cxnId="{481F44E8-26A6-4578-87E2-3E109ECCD4A5}">
      <dgm:prSet/>
      <dgm:spPr/>
    </dgm:pt>
    <dgm:pt modelId="{A2D0EE73-60A7-475F-86C6-AE4141CEADF0}">
      <dgm:prSet phldrT="[Text]" custT="1"/>
      <dgm:spPr/>
      <dgm:t>
        <a:bodyPr/>
        <a:lstStyle/>
        <a:p>
          <a:pPr>
            <a:lnSpc>
              <a:spcPct val="150000"/>
            </a:lnSpc>
            <a:buFont typeface="Wingdings" panose="05000000000000000000" pitchFamily="2" charset="2"/>
            <a:buChar char="§"/>
          </a:pPr>
          <a:r>
            <a:rPr lang="nl-BE" sz="16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Beoordeling afhankelijk van de specifieke situatie en de aard van de beslissing</a:t>
          </a:r>
        </a:p>
      </dgm:t>
    </dgm:pt>
    <dgm:pt modelId="{5C5EC071-B9E0-4C59-9F9E-CEA04EC9E57A}" type="parTrans" cxnId="{73BAF6AC-CAD2-4C51-804A-6853AD5AE634}">
      <dgm:prSet/>
      <dgm:spPr/>
    </dgm:pt>
    <dgm:pt modelId="{E3A9B905-4A6E-41ED-8FA0-9B830CD4B364}" type="sibTrans" cxnId="{73BAF6AC-CAD2-4C51-804A-6853AD5AE634}">
      <dgm:prSet/>
      <dgm:spPr/>
    </dgm:pt>
    <dgm:pt modelId="{E9D4DFE1-0070-4A5F-AE54-0D953DB51736}" type="pres">
      <dgm:prSet presAssocID="{6C681609-9749-4414-A096-1C1EDABCD95C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7430334-1B16-46FA-B3E9-8FE2DE9CA377}" type="pres">
      <dgm:prSet presAssocID="{799B277B-38C7-4C06-A2EA-F65471036CD8}" presName="composite" presStyleCnt="0"/>
      <dgm:spPr/>
    </dgm:pt>
    <dgm:pt modelId="{C5A67C15-D628-4764-85F3-B640ADD5A34B}" type="pres">
      <dgm:prSet presAssocID="{799B277B-38C7-4C06-A2EA-F65471036CD8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07294ECA-B82E-4CF4-8211-010192D63103}" type="pres">
      <dgm:prSet presAssocID="{799B277B-38C7-4C06-A2EA-F65471036CD8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4380F4D4-0BC1-4A93-9F27-FC0556339B2F}" type="pres">
      <dgm:prSet presAssocID="{799B277B-38C7-4C06-A2EA-F65471036CD8}" presName="Accent" presStyleLbl="parChTrans1D1" presStyleIdx="0" presStyleCnt="3"/>
      <dgm:spPr/>
    </dgm:pt>
    <dgm:pt modelId="{8EECAFFE-0063-410A-A0EB-FD727DB6473E}" type="pres">
      <dgm:prSet presAssocID="{799B277B-38C7-4C06-A2EA-F65471036CD8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ED5CC753-D78C-439D-8E28-62A64488CDA5}" type="pres">
      <dgm:prSet presAssocID="{27F8F981-4518-4341-8608-627525A6A931}" presName="sibTrans" presStyleCnt="0"/>
      <dgm:spPr/>
    </dgm:pt>
    <dgm:pt modelId="{39C3BBF8-EBB9-48B1-84F0-3477C221649C}" type="pres">
      <dgm:prSet presAssocID="{DEC50E51-8359-4B92-B581-33292DBF1488}" presName="composite" presStyleCnt="0"/>
      <dgm:spPr/>
    </dgm:pt>
    <dgm:pt modelId="{BA645074-3CB3-4105-88D9-6AACBC6D0F33}" type="pres">
      <dgm:prSet presAssocID="{DEC50E51-8359-4B92-B581-33292DBF1488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F244640-359C-4B83-8E4C-C24887C7CD24}" type="pres">
      <dgm:prSet presAssocID="{DEC50E51-8359-4B92-B581-33292DBF1488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D35B026C-6D68-4E75-A3E9-B4F540E1EA52}" type="pres">
      <dgm:prSet presAssocID="{DEC50E51-8359-4B92-B581-33292DBF1488}" presName="Accent" presStyleLbl="parChTrans1D1" presStyleIdx="1" presStyleCnt="3"/>
      <dgm:spPr/>
    </dgm:pt>
    <dgm:pt modelId="{F7C243A6-9CEC-4C0E-9D86-3109C7D50AA5}" type="pres">
      <dgm:prSet presAssocID="{DEC50E51-8359-4B92-B581-33292DBF1488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95D3CE4-85B3-4F84-A739-879E6CDEF7DA}" type="pres">
      <dgm:prSet presAssocID="{BBADE996-F340-4D7F-A6D8-B4D0F255187C}" presName="sibTrans" presStyleCnt="0"/>
      <dgm:spPr/>
    </dgm:pt>
    <dgm:pt modelId="{FCCAA0AF-A3E4-4918-AA96-CDAC8BE40E7D}" type="pres">
      <dgm:prSet presAssocID="{E254CF0C-3272-4AE5-932A-54AE80ACBEC7}" presName="composite" presStyleCnt="0"/>
      <dgm:spPr/>
    </dgm:pt>
    <dgm:pt modelId="{D410371A-7FDE-45A9-B654-B48C28FFE64C}" type="pres">
      <dgm:prSet presAssocID="{E254CF0C-3272-4AE5-932A-54AE80ACBEC7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0BE97E6-1446-4A67-B4A7-D6B3A40672C4}" type="pres">
      <dgm:prSet presAssocID="{E254CF0C-3272-4AE5-932A-54AE80ACBEC7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BF51A1B3-19D4-4CD7-85DF-9F0EB73B7AA7}" type="pres">
      <dgm:prSet presAssocID="{E254CF0C-3272-4AE5-932A-54AE80ACBEC7}" presName="Accent" presStyleLbl="parChTrans1D1" presStyleIdx="2" presStyleCnt="3"/>
      <dgm:spPr/>
    </dgm:pt>
    <dgm:pt modelId="{B0379593-207E-4C63-99C9-9D6EF8879C98}" type="pres">
      <dgm:prSet presAssocID="{E254CF0C-3272-4AE5-932A-54AE80ACBEC7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15A6B02-2048-4D69-99C9-3C48E323F97B}" srcId="{6C681609-9749-4414-A096-1C1EDABCD95C}" destId="{799B277B-38C7-4C06-A2EA-F65471036CD8}" srcOrd="0" destOrd="0" parTransId="{B32ADB9D-4E65-4F0A-883D-2C08039C7271}" sibTransId="{27F8F981-4518-4341-8608-627525A6A931}"/>
    <dgm:cxn modelId="{63002D15-7B1C-4957-BA9D-6E05CBBD09B8}" type="presOf" srcId="{0C505A18-F9AA-465A-85BA-0F8E9AC15816}" destId="{B0379593-207E-4C63-99C9-9D6EF8879C98}" srcOrd="0" destOrd="0" presId="urn:microsoft.com/office/officeart/2011/layout/TabList"/>
    <dgm:cxn modelId="{7D57CE1F-F046-4F34-80DB-97CC15A315C9}" srcId="{799B277B-38C7-4C06-A2EA-F65471036CD8}" destId="{B5EA51A8-64AD-4946-9792-C47E0D387DBA}" srcOrd="2" destOrd="0" parTransId="{09802244-0CFE-4826-80A9-F98ACF21DED2}" sibTransId="{EEDE488F-67DD-42B3-BBFA-57B0A59E7DDA}"/>
    <dgm:cxn modelId="{A85C4F26-149D-4A3D-8687-E9CC8CB6F030}" type="presOf" srcId="{AB923111-4B74-42A4-A5AF-1A923EBA99A3}" destId="{D410371A-7FDE-45A9-B654-B48C28FFE64C}" srcOrd="0" destOrd="0" presId="urn:microsoft.com/office/officeart/2011/layout/TabList"/>
    <dgm:cxn modelId="{AE914839-D8C9-4E8A-94FF-DB8E4B86D12C}" srcId="{DEC50E51-8359-4B92-B581-33292DBF1488}" destId="{96E1CBDC-8700-4CFD-9882-403C98202675}" srcOrd="0" destOrd="0" parTransId="{A4571F2C-F57F-46A6-8B67-AC9FD85DE4B5}" sibTransId="{6CA25222-2B6A-4CB0-B1CF-77DBF11CA602}"/>
    <dgm:cxn modelId="{E2DB3462-8F48-4567-A74E-93686C46EAF5}" srcId="{E254CF0C-3272-4AE5-932A-54AE80ACBEC7}" destId="{AB923111-4B74-42A4-A5AF-1A923EBA99A3}" srcOrd="0" destOrd="0" parTransId="{88DBA1DE-28BB-4758-A186-00464C1C0B8A}" sibTransId="{EB50E5BC-7D4D-456A-A30A-1C013780D403}"/>
    <dgm:cxn modelId="{D4520E65-1A71-4AC5-B613-B9B3189ADFA3}" type="presOf" srcId="{DEC50E51-8359-4B92-B581-33292DBF1488}" destId="{DF244640-359C-4B83-8E4C-C24887C7CD24}" srcOrd="0" destOrd="0" presId="urn:microsoft.com/office/officeart/2011/layout/TabList"/>
    <dgm:cxn modelId="{CFF5074B-34A2-43A6-9DBA-E19EAB010561}" type="presOf" srcId="{764594BA-CAD5-408A-8934-47B1DEFB395E}" destId="{F7C243A6-9CEC-4C0E-9D86-3109C7D50AA5}" srcOrd="0" destOrd="0" presId="urn:microsoft.com/office/officeart/2011/layout/TabList"/>
    <dgm:cxn modelId="{AC4D0D4F-5FBA-4E1E-BE29-27CF1EDE8C53}" type="presOf" srcId="{6C681609-9749-4414-A096-1C1EDABCD95C}" destId="{E9D4DFE1-0070-4A5F-AE54-0D953DB51736}" srcOrd="0" destOrd="0" presId="urn:microsoft.com/office/officeart/2011/layout/TabList"/>
    <dgm:cxn modelId="{46DDCB4F-C1A7-4971-8AF3-7E826E7F3868}" type="presOf" srcId="{799B277B-38C7-4C06-A2EA-F65471036CD8}" destId="{07294ECA-B82E-4CF4-8211-010192D63103}" srcOrd="0" destOrd="0" presId="urn:microsoft.com/office/officeart/2011/layout/TabList"/>
    <dgm:cxn modelId="{1CC94B52-F768-4E1E-A91E-28E858F071BF}" type="presOf" srcId="{BE8E5A71-5C72-410C-A126-D84DBC539362}" destId="{C5A67C15-D628-4764-85F3-B640ADD5A34B}" srcOrd="0" destOrd="0" presId="urn:microsoft.com/office/officeart/2011/layout/TabList"/>
    <dgm:cxn modelId="{65286D53-D423-4D37-A5A8-21CDEDCAF28F}" srcId="{6C681609-9749-4414-A096-1C1EDABCD95C}" destId="{DEC50E51-8359-4B92-B581-33292DBF1488}" srcOrd="1" destOrd="0" parTransId="{370EFD9C-4851-446E-BAF6-F6A105B12497}" sibTransId="{BBADE996-F340-4D7F-A6D8-B4D0F255187C}"/>
    <dgm:cxn modelId="{2F5AA586-EBA4-47DD-9E7D-5958F3E5D690}" srcId="{799B277B-38C7-4C06-A2EA-F65471036CD8}" destId="{96D7DE71-1D5A-4794-B359-CEED69036BD8}" srcOrd="1" destOrd="0" parTransId="{F5D3C743-30F1-4EC9-A7AA-35BC1A4561D9}" sibTransId="{F4B5BFCC-ABB4-47D3-90D2-763947E0BD47}"/>
    <dgm:cxn modelId="{740BFF95-6375-4F78-B8A6-A0CA102564F8}" type="presOf" srcId="{E254CF0C-3272-4AE5-932A-54AE80ACBEC7}" destId="{A0BE97E6-1446-4A67-B4A7-D6B3A40672C4}" srcOrd="0" destOrd="0" presId="urn:microsoft.com/office/officeart/2011/layout/TabList"/>
    <dgm:cxn modelId="{202924A6-0B97-4161-A433-E7598093096B}" type="presOf" srcId="{96D7DE71-1D5A-4794-B359-CEED69036BD8}" destId="{8EECAFFE-0063-410A-A0EB-FD727DB6473E}" srcOrd="0" destOrd="0" presId="urn:microsoft.com/office/officeart/2011/layout/TabList"/>
    <dgm:cxn modelId="{4A347EA6-BAF5-489A-A4F5-1B2679BEDEDE}" type="presOf" srcId="{96E1CBDC-8700-4CFD-9882-403C98202675}" destId="{BA645074-3CB3-4105-88D9-6AACBC6D0F33}" srcOrd="0" destOrd="0" presId="urn:microsoft.com/office/officeart/2011/layout/TabList"/>
    <dgm:cxn modelId="{73BAF6AC-CAD2-4C51-804A-6853AD5AE634}" srcId="{E254CF0C-3272-4AE5-932A-54AE80ACBEC7}" destId="{A2D0EE73-60A7-475F-86C6-AE4141CEADF0}" srcOrd="2" destOrd="0" parTransId="{5C5EC071-B9E0-4C59-9F9E-CEA04EC9E57A}" sibTransId="{E3A9B905-4A6E-41ED-8FA0-9B830CD4B364}"/>
    <dgm:cxn modelId="{9A9DD1B3-DB81-4974-B3C5-3E60A18A185D}" srcId="{799B277B-38C7-4C06-A2EA-F65471036CD8}" destId="{BE8E5A71-5C72-410C-A126-D84DBC539362}" srcOrd="0" destOrd="0" parTransId="{87C669DC-ECA7-4346-8109-D4A8BC046814}" sibTransId="{EF26FF59-DAE1-456D-8F8C-56B5DD553F3A}"/>
    <dgm:cxn modelId="{B52B73B6-C689-4A9F-80A0-3F5898889AD2}" srcId="{E254CF0C-3272-4AE5-932A-54AE80ACBEC7}" destId="{0C505A18-F9AA-465A-85BA-0F8E9AC15816}" srcOrd="1" destOrd="0" parTransId="{CACA2D8D-1A13-4046-8EBB-F046116B0EFE}" sibTransId="{AE9FEE0B-6E97-4E18-85E3-EE5E51F8C5DD}"/>
    <dgm:cxn modelId="{646C70D3-30E9-4322-B720-9D2C35F940DE}" srcId="{DEC50E51-8359-4B92-B581-33292DBF1488}" destId="{764594BA-CAD5-408A-8934-47B1DEFB395E}" srcOrd="1" destOrd="0" parTransId="{D0C9539F-E51F-47A6-A6CB-118BA4583181}" sibTransId="{95EA34D4-D83D-4CF2-919F-F2E01E272D27}"/>
    <dgm:cxn modelId="{BCA56BE4-B6AA-4082-BBD7-6ADC98335F54}" type="presOf" srcId="{A2D0EE73-60A7-475F-86C6-AE4141CEADF0}" destId="{B0379593-207E-4C63-99C9-9D6EF8879C98}" srcOrd="0" destOrd="1" presId="urn:microsoft.com/office/officeart/2011/layout/TabList"/>
    <dgm:cxn modelId="{481F44E8-26A6-4578-87E2-3E109ECCD4A5}" srcId="{DEC50E51-8359-4B92-B581-33292DBF1488}" destId="{7680E553-B762-4064-B19C-073709EBF0F8}" srcOrd="2" destOrd="0" parTransId="{3865E23D-179C-43E5-8E5C-432AC21B9A01}" sibTransId="{6B025408-D13B-4E1C-ADF5-BCD6F99B7F82}"/>
    <dgm:cxn modelId="{C54F6EED-F05F-48F1-8B00-8FEEC99B1FDF}" srcId="{6C681609-9749-4414-A096-1C1EDABCD95C}" destId="{E254CF0C-3272-4AE5-932A-54AE80ACBEC7}" srcOrd="2" destOrd="0" parTransId="{DBD8C7A4-CBDC-49E2-A99D-A89656597590}" sibTransId="{4F3A6860-54A7-467C-BF6B-8C404D0FEC3F}"/>
    <dgm:cxn modelId="{7A6E6FEE-A5A5-49E1-A6A2-DC170D6EF76A}" type="presOf" srcId="{7680E553-B762-4064-B19C-073709EBF0F8}" destId="{F7C243A6-9CEC-4C0E-9D86-3109C7D50AA5}" srcOrd="0" destOrd="1" presId="urn:microsoft.com/office/officeart/2011/layout/TabList"/>
    <dgm:cxn modelId="{CAD366FA-0A3E-4EE7-99B5-7840930EF6B5}" type="presOf" srcId="{B5EA51A8-64AD-4946-9792-C47E0D387DBA}" destId="{8EECAFFE-0063-410A-A0EB-FD727DB6473E}" srcOrd="0" destOrd="1" presId="urn:microsoft.com/office/officeart/2011/layout/TabList"/>
    <dgm:cxn modelId="{22A1086C-B3A2-41A9-9C09-EBF1BAE0BB26}" type="presParOf" srcId="{E9D4DFE1-0070-4A5F-AE54-0D953DB51736}" destId="{17430334-1B16-46FA-B3E9-8FE2DE9CA377}" srcOrd="0" destOrd="0" presId="urn:microsoft.com/office/officeart/2011/layout/TabList"/>
    <dgm:cxn modelId="{FA1466F0-B392-4B39-A2A6-F64978DD5C33}" type="presParOf" srcId="{17430334-1B16-46FA-B3E9-8FE2DE9CA377}" destId="{C5A67C15-D628-4764-85F3-B640ADD5A34B}" srcOrd="0" destOrd="0" presId="urn:microsoft.com/office/officeart/2011/layout/TabList"/>
    <dgm:cxn modelId="{0277CD35-A57F-4F33-8123-F2611AC7C672}" type="presParOf" srcId="{17430334-1B16-46FA-B3E9-8FE2DE9CA377}" destId="{07294ECA-B82E-4CF4-8211-010192D63103}" srcOrd="1" destOrd="0" presId="urn:microsoft.com/office/officeart/2011/layout/TabList"/>
    <dgm:cxn modelId="{3D9E2998-4AFF-4090-92A1-AC23681CEF35}" type="presParOf" srcId="{17430334-1B16-46FA-B3E9-8FE2DE9CA377}" destId="{4380F4D4-0BC1-4A93-9F27-FC0556339B2F}" srcOrd="2" destOrd="0" presId="urn:microsoft.com/office/officeart/2011/layout/TabList"/>
    <dgm:cxn modelId="{A0ED69B5-EEEC-4995-BEBC-F2D2FCF65CAC}" type="presParOf" srcId="{E9D4DFE1-0070-4A5F-AE54-0D953DB51736}" destId="{8EECAFFE-0063-410A-A0EB-FD727DB6473E}" srcOrd="1" destOrd="0" presId="urn:microsoft.com/office/officeart/2011/layout/TabList"/>
    <dgm:cxn modelId="{45995F4D-C40C-4624-96F5-411FBE5DD68A}" type="presParOf" srcId="{E9D4DFE1-0070-4A5F-AE54-0D953DB51736}" destId="{ED5CC753-D78C-439D-8E28-62A64488CDA5}" srcOrd="2" destOrd="0" presId="urn:microsoft.com/office/officeart/2011/layout/TabList"/>
    <dgm:cxn modelId="{778F2A6A-6191-4DFB-A218-6F5B4C9B0541}" type="presParOf" srcId="{E9D4DFE1-0070-4A5F-AE54-0D953DB51736}" destId="{39C3BBF8-EBB9-48B1-84F0-3477C221649C}" srcOrd="3" destOrd="0" presId="urn:microsoft.com/office/officeart/2011/layout/TabList"/>
    <dgm:cxn modelId="{DF463F26-A561-4C29-9464-56D44B27226A}" type="presParOf" srcId="{39C3BBF8-EBB9-48B1-84F0-3477C221649C}" destId="{BA645074-3CB3-4105-88D9-6AACBC6D0F33}" srcOrd="0" destOrd="0" presId="urn:microsoft.com/office/officeart/2011/layout/TabList"/>
    <dgm:cxn modelId="{5ECE8E20-EC37-43E7-8F8E-35335BBDA02B}" type="presParOf" srcId="{39C3BBF8-EBB9-48B1-84F0-3477C221649C}" destId="{DF244640-359C-4B83-8E4C-C24887C7CD24}" srcOrd="1" destOrd="0" presId="urn:microsoft.com/office/officeart/2011/layout/TabList"/>
    <dgm:cxn modelId="{37C44568-A57D-4FD7-A7B9-98EA55F55F87}" type="presParOf" srcId="{39C3BBF8-EBB9-48B1-84F0-3477C221649C}" destId="{D35B026C-6D68-4E75-A3E9-B4F540E1EA52}" srcOrd="2" destOrd="0" presId="urn:microsoft.com/office/officeart/2011/layout/TabList"/>
    <dgm:cxn modelId="{93C2E862-5249-48CB-A90C-8A4F98FE58DB}" type="presParOf" srcId="{E9D4DFE1-0070-4A5F-AE54-0D953DB51736}" destId="{F7C243A6-9CEC-4C0E-9D86-3109C7D50AA5}" srcOrd="4" destOrd="0" presId="urn:microsoft.com/office/officeart/2011/layout/TabList"/>
    <dgm:cxn modelId="{AFE0A2E3-CB24-4597-BFD2-345884B13BF4}" type="presParOf" srcId="{E9D4DFE1-0070-4A5F-AE54-0D953DB51736}" destId="{995D3CE4-85B3-4F84-A739-879E6CDEF7DA}" srcOrd="5" destOrd="0" presId="urn:microsoft.com/office/officeart/2011/layout/TabList"/>
    <dgm:cxn modelId="{21AA37C3-88C1-493E-B6A7-B3E0BF360734}" type="presParOf" srcId="{E9D4DFE1-0070-4A5F-AE54-0D953DB51736}" destId="{FCCAA0AF-A3E4-4918-AA96-CDAC8BE40E7D}" srcOrd="6" destOrd="0" presId="urn:microsoft.com/office/officeart/2011/layout/TabList"/>
    <dgm:cxn modelId="{81B6606A-AD0A-402D-98FF-C54A9B9250CC}" type="presParOf" srcId="{FCCAA0AF-A3E4-4918-AA96-CDAC8BE40E7D}" destId="{D410371A-7FDE-45A9-B654-B48C28FFE64C}" srcOrd="0" destOrd="0" presId="urn:microsoft.com/office/officeart/2011/layout/TabList"/>
    <dgm:cxn modelId="{DDF87FB2-5EB8-4E1A-8CD6-C03410B85F3F}" type="presParOf" srcId="{FCCAA0AF-A3E4-4918-AA96-CDAC8BE40E7D}" destId="{A0BE97E6-1446-4A67-B4A7-D6B3A40672C4}" srcOrd="1" destOrd="0" presId="urn:microsoft.com/office/officeart/2011/layout/TabList"/>
    <dgm:cxn modelId="{834905CE-E99E-48D3-A5D0-23368FB2285B}" type="presParOf" srcId="{FCCAA0AF-A3E4-4918-AA96-CDAC8BE40E7D}" destId="{BF51A1B3-19D4-4CD7-85DF-9F0EB73B7AA7}" srcOrd="2" destOrd="0" presId="urn:microsoft.com/office/officeart/2011/layout/TabList"/>
    <dgm:cxn modelId="{02AD5299-A843-4135-87D0-1E3744E44673}" type="presParOf" srcId="{E9D4DFE1-0070-4A5F-AE54-0D953DB51736}" destId="{B0379593-207E-4C63-99C9-9D6EF8879C98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CDDB-A80B-409E-A0B9-D96958230749}">
      <dsp:nvSpPr>
        <dsp:cNvPr id="0" name=""/>
        <dsp:cNvSpPr/>
      </dsp:nvSpPr>
      <dsp:spPr>
        <a:xfrm>
          <a:off x="2528751" y="415400"/>
          <a:ext cx="3070503" cy="150664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Wat is </a:t>
          </a:r>
          <a:r>
            <a:rPr lang="nl-BE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de</a:t>
          </a:r>
          <a:r>
            <a:rPr lang="nl-BE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b="1" u="sng" kern="1200" dirty="0">
              <a:latin typeface="Verdana" panose="020B0604030504040204" pitchFamily="34" charset="0"/>
              <a:ea typeface="Verdana" panose="020B0604030504040204" pitchFamily="34" charset="0"/>
            </a:rPr>
            <a:t>juiste balans tussen autonomie en bescherming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voor personen met een handicap?</a:t>
          </a:r>
        </a:p>
      </dsp:txBody>
      <dsp:txXfrm>
        <a:off x="2572879" y="459528"/>
        <a:ext cx="2982247" cy="1418389"/>
      </dsp:txXfrm>
    </dsp:sp>
    <dsp:sp modelId="{33BD17CA-2C9C-42D5-B20A-2BBB2142CB94}">
      <dsp:nvSpPr>
        <dsp:cNvPr id="0" name=""/>
        <dsp:cNvSpPr/>
      </dsp:nvSpPr>
      <dsp:spPr>
        <a:xfrm rot="3310881">
          <a:off x="4553077" y="2570294"/>
          <a:ext cx="1312954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/>
        </a:p>
      </dsp:txBody>
      <dsp:txXfrm>
        <a:off x="4700387" y="2668501"/>
        <a:ext cx="1018334" cy="294619"/>
      </dsp:txXfrm>
    </dsp:sp>
    <dsp:sp modelId="{012274BA-FA67-4088-89AA-35E9D6796608}">
      <dsp:nvSpPr>
        <dsp:cNvPr id="0" name=""/>
        <dsp:cNvSpPr/>
      </dsp:nvSpPr>
      <dsp:spPr>
        <a:xfrm>
          <a:off x="4973675" y="3709576"/>
          <a:ext cx="2889718" cy="168904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u="sng" kern="1200" dirty="0">
              <a:latin typeface="Verdana" panose="020B0604030504040204" pitchFamily="34" charset="0"/>
              <a:ea typeface="Verdana" panose="020B0604030504040204" pitchFamily="34" charset="0"/>
            </a:rPr>
            <a:t>Nu:</a:t>
          </a:r>
          <a:r>
            <a:rPr lang="nl-BE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Iedereen heeft handelingsbekwaamheid, ongeacht mentale toestand</a:t>
          </a:r>
        </a:p>
      </dsp:txBody>
      <dsp:txXfrm>
        <a:off x="5023145" y="3759046"/>
        <a:ext cx="2790778" cy="1590103"/>
      </dsp:txXfrm>
    </dsp:sp>
    <dsp:sp modelId="{80DB4730-1536-4E66-950F-1EFEAF79EE9A}">
      <dsp:nvSpPr>
        <dsp:cNvPr id="0" name=""/>
        <dsp:cNvSpPr/>
      </dsp:nvSpPr>
      <dsp:spPr>
        <a:xfrm rot="10813240">
          <a:off x="3496607" y="4299856"/>
          <a:ext cx="1312954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/>
        </a:p>
      </dsp:txBody>
      <dsp:txXfrm rot="10800000">
        <a:off x="3643917" y="4398063"/>
        <a:ext cx="1018334" cy="294619"/>
      </dsp:txXfrm>
    </dsp:sp>
    <dsp:sp modelId="{44A86FF9-4BB1-4DAF-8E55-2C4B5E7BEE86}">
      <dsp:nvSpPr>
        <dsp:cNvPr id="0" name=""/>
        <dsp:cNvSpPr/>
      </dsp:nvSpPr>
      <dsp:spPr>
        <a:xfrm>
          <a:off x="291229" y="3673069"/>
          <a:ext cx="3041265" cy="172657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u="sng" kern="1200" dirty="0">
              <a:latin typeface="Verdana" panose="020B0604030504040204" pitchFamily="34" charset="0"/>
              <a:ea typeface="Verdana" panose="020B0604030504040204" pitchFamily="34" charset="0"/>
            </a:rPr>
            <a:t>Vroeger:</a:t>
          </a:r>
          <a:r>
            <a:rPr lang="nl-BE" sz="1600" b="0" u="none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Mentale, cognitieve capaciteiten bepalen handelingsbekwaamheid</a:t>
          </a:r>
        </a:p>
      </dsp:txBody>
      <dsp:txXfrm>
        <a:off x="341799" y="3723639"/>
        <a:ext cx="2940125" cy="1625432"/>
      </dsp:txXfrm>
    </dsp:sp>
    <dsp:sp modelId="{F3AADA35-F9C2-41FA-948D-F457C0657AD9}">
      <dsp:nvSpPr>
        <dsp:cNvPr id="0" name=""/>
        <dsp:cNvSpPr/>
      </dsp:nvSpPr>
      <dsp:spPr>
        <a:xfrm rot="18226384">
          <a:off x="2318225" y="2552041"/>
          <a:ext cx="1312954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/>
        </a:p>
      </dsp:txBody>
      <dsp:txXfrm>
        <a:off x="2465535" y="2650248"/>
        <a:ext cx="1018334" cy="294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3CDDB-A80B-409E-A0B9-D96958230749}">
      <dsp:nvSpPr>
        <dsp:cNvPr id="0" name=""/>
        <dsp:cNvSpPr/>
      </dsp:nvSpPr>
      <dsp:spPr>
        <a:xfrm>
          <a:off x="2528751" y="415400"/>
          <a:ext cx="3070503" cy="1506645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Wat is </a:t>
          </a:r>
          <a:r>
            <a:rPr lang="nl-BE" sz="1600" b="0" kern="1200" dirty="0">
              <a:latin typeface="Verdana" panose="020B0604030504040204" pitchFamily="34" charset="0"/>
              <a:ea typeface="Verdana" panose="020B0604030504040204" pitchFamily="34" charset="0"/>
            </a:rPr>
            <a:t>de</a:t>
          </a:r>
          <a:r>
            <a:rPr lang="nl-BE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b="1" u="sng" kern="1200" dirty="0">
              <a:latin typeface="Verdana" panose="020B0604030504040204" pitchFamily="34" charset="0"/>
              <a:ea typeface="Verdana" panose="020B0604030504040204" pitchFamily="34" charset="0"/>
            </a:rPr>
            <a:t>juiste balans tussen autonomie en bescherming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voor personen met een handicap?</a:t>
          </a:r>
        </a:p>
      </dsp:txBody>
      <dsp:txXfrm>
        <a:off x="2572879" y="459528"/>
        <a:ext cx="2982247" cy="1418389"/>
      </dsp:txXfrm>
    </dsp:sp>
    <dsp:sp modelId="{33BD17CA-2C9C-42D5-B20A-2BBB2142CB94}">
      <dsp:nvSpPr>
        <dsp:cNvPr id="0" name=""/>
        <dsp:cNvSpPr/>
      </dsp:nvSpPr>
      <dsp:spPr>
        <a:xfrm rot="3310881">
          <a:off x="4553077" y="2570294"/>
          <a:ext cx="1312954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/>
        </a:p>
      </dsp:txBody>
      <dsp:txXfrm>
        <a:off x="4700387" y="2668501"/>
        <a:ext cx="1018334" cy="294619"/>
      </dsp:txXfrm>
    </dsp:sp>
    <dsp:sp modelId="{012274BA-FA67-4088-89AA-35E9D6796608}">
      <dsp:nvSpPr>
        <dsp:cNvPr id="0" name=""/>
        <dsp:cNvSpPr/>
      </dsp:nvSpPr>
      <dsp:spPr>
        <a:xfrm>
          <a:off x="4973675" y="3709576"/>
          <a:ext cx="2889718" cy="1689043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u="sng" kern="1200" dirty="0">
              <a:latin typeface="Verdana" panose="020B0604030504040204" pitchFamily="34" charset="0"/>
              <a:ea typeface="Verdana" panose="020B0604030504040204" pitchFamily="34" charset="0"/>
            </a:rPr>
            <a:t>Nu:</a:t>
          </a:r>
          <a:r>
            <a:rPr lang="nl-BE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Iedereen heeft handelingsbekwaamheid, ongeacht mentale toestand</a:t>
          </a:r>
        </a:p>
      </dsp:txBody>
      <dsp:txXfrm>
        <a:off x="5023145" y="3759046"/>
        <a:ext cx="2790778" cy="1590103"/>
      </dsp:txXfrm>
    </dsp:sp>
    <dsp:sp modelId="{80DB4730-1536-4E66-950F-1EFEAF79EE9A}">
      <dsp:nvSpPr>
        <dsp:cNvPr id="0" name=""/>
        <dsp:cNvSpPr/>
      </dsp:nvSpPr>
      <dsp:spPr>
        <a:xfrm rot="10813240">
          <a:off x="3496607" y="4299856"/>
          <a:ext cx="1312954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/>
        </a:p>
      </dsp:txBody>
      <dsp:txXfrm rot="10800000">
        <a:off x="3643917" y="4398063"/>
        <a:ext cx="1018334" cy="294619"/>
      </dsp:txXfrm>
    </dsp:sp>
    <dsp:sp modelId="{44A86FF9-4BB1-4DAF-8E55-2C4B5E7BEE86}">
      <dsp:nvSpPr>
        <dsp:cNvPr id="0" name=""/>
        <dsp:cNvSpPr/>
      </dsp:nvSpPr>
      <dsp:spPr>
        <a:xfrm>
          <a:off x="291229" y="3673069"/>
          <a:ext cx="3041265" cy="1726572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u="sng" kern="1200" dirty="0">
              <a:latin typeface="Verdana" panose="020B0604030504040204" pitchFamily="34" charset="0"/>
              <a:ea typeface="Verdana" panose="020B0604030504040204" pitchFamily="34" charset="0"/>
            </a:rPr>
            <a:t>Vroeger:</a:t>
          </a:r>
          <a:r>
            <a:rPr lang="nl-BE" sz="1600" b="0" u="none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Mentale, cognitieve capaciteiten bepalen handelingsbekwaamheid</a:t>
          </a:r>
        </a:p>
      </dsp:txBody>
      <dsp:txXfrm>
        <a:off x="341799" y="3723639"/>
        <a:ext cx="2940125" cy="1625432"/>
      </dsp:txXfrm>
    </dsp:sp>
    <dsp:sp modelId="{F3AADA35-F9C2-41FA-948D-F457C0657AD9}">
      <dsp:nvSpPr>
        <dsp:cNvPr id="0" name=""/>
        <dsp:cNvSpPr/>
      </dsp:nvSpPr>
      <dsp:spPr>
        <a:xfrm rot="18226384">
          <a:off x="2318225" y="2552041"/>
          <a:ext cx="1312954" cy="491033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1300" kern="1200"/>
        </a:p>
      </dsp:txBody>
      <dsp:txXfrm>
        <a:off x="2465535" y="2650248"/>
        <a:ext cx="1018334" cy="294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1A1B3-19D4-4CD7-85DF-9F0EB73B7AA7}">
      <dsp:nvSpPr>
        <dsp:cNvPr id="0" name=""/>
        <dsp:cNvSpPr/>
      </dsp:nvSpPr>
      <dsp:spPr>
        <a:xfrm>
          <a:off x="0" y="3763716"/>
          <a:ext cx="11371263" cy="0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026C-6D68-4E75-A3E9-B4F540E1EA52}">
      <dsp:nvSpPr>
        <dsp:cNvPr id="0" name=""/>
        <dsp:cNvSpPr/>
      </dsp:nvSpPr>
      <dsp:spPr>
        <a:xfrm>
          <a:off x="0" y="2147140"/>
          <a:ext cx="11371263" cy="0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0F4D4-0BC1-4A93-9F27-FC0556339B2F}">
      <dsp:nvSpPr>
        <dsp:cNvPr id="0" name=""/>
        <dsp:cNvSpPr/>
      </dsp:nvSpPr>
      <dsp:spPr>
        <a:xfrm>
          <a:off x="0" y="530564"/>
          <a:ext cx="11371263" cy="0"/>
        </a:xfrm>
        <a:prstGeom prst="line">
          <a:avLst/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67C15-D628-4764-85F3-B640ADD5A34B}">
      <dsp:nvSpPr>
        <dsp:cNvPr id="0" name=""/>
        <dsp:cNvSpPr/>
      </dsp:nvSpPr>
      <dsp:spPr>
        <a:xfrm>
          <a:off x="2956528" y="591"/>
          <a:ext cx="8414734" cy="529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Medische diagnose van een beperking</a:t>
          </a:r>
        </a:p>
      </dsp:txBody>
      <dsp:txXfrm>
        <a:off x="2956528" y="591"/>
        <a:ext cx="8414734" cy="529972"/>
      </dsp:txXfrm>
    </dsp:sp>
    <dsp:sp modelId="{07294ECA-B82E-4CF4-8211-010192D63103}">
      <dsp:nvSpPr>
        <dsp:cNvPr id="0" name=""/>
        <dsp:cNvSpPr/>
      </dsp:nvSpPr>
      <dsp:spPr>
        <a:xfrm>
          <a:off x="0" y="591"/>
          <a:ext cx="2956528" cy="529972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Statusbenadering</a:t>
          </a:r>
        </a:p>
      </dsp:txBody>
      <dsp:txXfrm>
        <a:off x="25876" y="26467"/>
        <a:ext cx="2904776" cy="504096"/>
      </dsp:txXfrm>
    </dsp:sp>
    <dsp:sp modelId="{8EECAFFE-0063-410A-A0EB-FD727DB6473E}">
      <dsp:nvSpPr>
        <dsp:cNvPr id="0" name=""/>
        <dsp:cNvSpPr/>
      </dsp:nvSpPr>
      <dsp:spPr>
        <a:xfrm>
          <a:off x="0" y="530564"/>
          <a:ext cx="11371263" cy="1060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nl-BE" sz="1600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Beslissing enkel op basis van de ‘status’ van de persoon, ongeacht de werkelijke capaciteiten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nl-BE" sz="1600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Strikte binaire benadering: wel of geen beperking is beslissend </a:t>
          </a:r>
        </a:p>
      </dsp:txBody>
      <dsp:txXfrm>
        <a:off x="0" y="530564"/>
        <a:ext cx="11371263" cy="1060104"/>
      </dsp:txXfrm>
    </dsp:sp>
    <dsp:sp modelId="{BA645074-3CB3-4105-88D9-6AACBC6D0F33}">
      <dsp:nvSpPr>
        <dsp:cNvPr id="0" name=""/>
        <dsp:cNvSpPr/>
      </dsp:nvSpPr>
      <dsp:spPr>
        <a:xfrm>
          <a:off x="2956528" y="1617167"/>
          <a:ext cx="8414734" cy="529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Gevolgen van de genomen beslissing</a:t>
          </a:r>
        </a:p>
      </dsp:txBody>
      <dsp:txXfrm>
        <a:off x="2956528" y="1617167"/>
        <a:ext cx="8414734" cy="529972"/>
      </dsp:txXfrm>
    </dsp:sp>
    <dsp:sp modelId="{DF244640-359C-4B83-8E4C-C24887C7CD24}">
      <dsp:nvSpPr>
        <dsp:cNvPr id="0" name=""/>
        <dsp:cNvSpPr/>
      </dsp:nvSpPr>
      <dsp:spPr>
        <a:xfrm>
          <a:off x="0" y="1617167"/>
          <a:ext cx="2956528" cy="529972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Outcome</a:t>
          </a:r>
          <a:r>
            <a:rPr lang="nl-BE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-benadering</a:t>
          </a:r>
        </a:p>
      </dsp:txBody>
      <dsp:txXfrm>
        <a:off x="25876" y="1643043"/>
        <a:ext cx="2904776" cy="504096"/>
      </dsp:txXfrm>
    </dsp:sp>
    <dsp:sp modelId="{F7C243A6-9CEC-4C0E-9D86-3109C7D50AA5}">
      <dsp:nvSpPr>
        <dsp:cNvPr id="0" name=""/>
        <dsp:cNvSpPr/>
      </dsp:nvSpPr>
      <dsp:spPr>
        <a:xfrm>
          <a:off x="0" y="2147140"/>
          <a:ext cx="11371263" cy="1060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nl-BE" sz="1600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Afhankelijk van eventuele negatieve, nadelige gevolgen van besluiten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nl-BE" sz="1600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Hogere standaard voor besluitvorming dan algemene bevolking</a:t>
          </a:r>
        </a:p>
      </dsp:txBody>
      <dsp:txXfrm>
        <a:off x="0" y="2147140"/>
        <a:ext cx="11371263" cy="1060104"/>
      </dsp:txXfrm>
    </dsp:sp>
    <dsp:sp modelId="{D410371A-7FDE-45A9-B654-B48C28FFE64C}">
      <dsp:nvSpPr>
        <dsp:cNvPr id="0" name=""/>
        <dsp:cNvSpPr/>
      </dsp:nvSpPr>
      <dsp:spPr>
        <a:xfrm>
          <a:off x="2956528" y="3233743"/>
          <a:ext cx="8414734" cy="529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Feitelijke besluitvormingscapaciteit</a:t>
          </a:r>
        </a:p>
      </dsp:txBody>
      <dsp:txXfrm>
        <a:off x="2956528" y="3233743"/>
        <a:ext cx="8414734" cy="529972"/>
      </dsp:txXfrm>
    </dsp:sp>
    <dsp:sp modelId="{A0BE97E6-1446-4A67-B4A7-D6B3A40672C4}">
      <dsp:nvSpPr>
        <dsp:cNvPr id="0" name=""/>
        <dsp:cNvSpPr/>
      </dsp:nvSpPr>
      <dsp:spPr>
        <a:xfrm>
          <a:off x="0" y="3233743"/>
          <a:ext cx="2956528" cy="529972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Functionele</a:t>
          </a:r>
          <a:r>
            <a:rPr lang="nl-BE" sz="17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7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benadering</a:t>
          </a:r>
        </a:p>
      </dsp:txBody>
      <dsp:txXfrm>
        <a:off x="25876" y="3259619"/>
        <a:ext cx="2904776" cy="504096"/>
      </dsp:txXfrm>
    </dsp:sp>
    <dsp:sp modelId="{B0379593-207E-4C63-99C9-9D6EF8879C98}">
      <dsp:nvSpPr>
        <dsp:cNvPr id="0" name=""/>
        <dsp:cNvSpPr/>
      </dsp:nvSpPr>
      <dsp:spPr>
        <a:xfrm>
          <a:off x="0" y="3763716"/>
          <a:ext cx="11371263" cy="1060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nl-BE" sz="1600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In staat zijn informatie te begrijpen, af te wegen, vast te houden en gevolgen van beslissingen begrijpen en communiceren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nl-BE" sz="1600" kern="1200" dirty="0">
              <a:solidFill>
                <a:srgbClr val="515150"/>
              </a:solidFill>
              <a:latin typeface="Verdana" panose="020B0604030504040204" pitchFamily="34" charset="0"/>
              <a:ea typeface="Verdana" panose="020B0604030504040204" pitchFamily="34" charset="0"/>
            </a:rPr>
            <a:t>Beoordeling afhankelijk van de specifieke situatie en de aard van de beslissing</a:t>
          </a:r>
        </a:p>
      </dsp:txBody>
      <dsp:txXfrm>
        <a:off x="0" y="3763716"/>
        <a:ext cx="11371263" cy="1060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F80BB-B700-433E-8D11-13FDAD02A4CF}" type="datetimeFigureOut">
              <a:rPr lang="en-GB" smtClean="0"/>
              <a:t>08/06/2026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19F63-5845-4FF4-827C-3B1289EC5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2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9F63-5845-4FF4-827C-3B1289EC57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1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19F63-5845-4FF4-827C-3B1289EC57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67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A4DCE3F-8588-6519-B0F2-1DA3B284F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2" b="25958"/>
          <a:stretch/>
        </p:blipFill>
        <p:spPr>
          <a:xfrm>
            <a:off x="0" y="0"/>
            <a:ext cx="12192000" cy="41368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7EB706-BF28-B122-9FD6-513C94A96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3" y="4384047"/>
            <a:ext cx="11164337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AC2EB7D-CDAA-1A73-639E-95A899E5C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3" y="5032073"/>
            <a:ext cx="11164337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pic>
        <p:nvPicPr>
          <p:cNvPr id="10" name="Afbeelding 9" descr="KULEUVEN_CMYK_LOGO.jpg">
            <a:extLst>
              <a:ext uri="{FF2B5EF4-FFF2-40B4-BE49-F238E27FC236}">
                <a16:creationId xmlns:a16="http://schemas.microsoft.com/office/drawing/2014/main" id="{19AD2B0E-6D72-E62D-C5F9-EF21E9480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149527"/>
            <a:ext cx="1296144" cy="463014"/>
          </a:xfrm>
          <a:prstGeom prst="rect">
            <a:avLst/>
          </a:prstGeom>
        </p:spPr>
      </p:pic>
      <p:pic>
        <p:nvPicPr>
          <p:cNvPr id="11" name="Afbeelding 10" descr="Universitet Maastricht.jpg">
            <a:extLst>
              <a:ext uri="{FF2B5EF4-FFF2-40B4-BE49-F238E27FC236}">
                <a16:creationId xmlns:a16="http://schemas.microsoft.com/office/drawing/2014/main" id="{09E3657C-BFE6-15FD-617F-125D9FA732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84" y="6249090"/>
            <a:ext cx="2376264" cy="352878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FC9D9CA-0EEA-B623-837F-2338CBF17DDA}"/>
              </a:ext>
            </a:extLst>
          </p:cNvPr>
          <p:cNvSpPr/>
          <p:nvPr userDrawn="1"/>
        </p:nvSpPr>
        <p:spPr>
          <a:xfrm>
            <a:off x="268224" y="256032"/>
            <a:ext cx="11672256" cy="5675376"/>
          </a:xfrm>
          <a:prstGeom prst="rect">
            <a:avLst/>
          </a:prstGeom>
          <a:noFill/>
          <a:ln w="38100">
            <a:solidFill>
              <a:srgbClr val="03030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20298F1-24E0-0B74-4CD0-8FE1AC2046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5664989"/>
            <a:ext cx="1990692" cy="9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C7B2B69-FF80-D888-6DE3-21CB5440AE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082B"/>
          </a:solidFill>
          <a:ln>
            <a:solidFill>
              <a:srgbClr val="FFFFF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D39F13-ED90-B4FD-C7F5-02B225BD84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575" y="620688"/>
            <a:ext cx="10834741" cy="264720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7F702D3-786F-99E5-BF7D-204F60C9E4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575" y="3284938"/>
            <a:ext cx="10834741" cy="210878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81F8C44-A455-9963-0253-A6EC86EE2FF5}"/>
              </a:ext>
            </a:extLst>
          </p:cNvPr>
          <p:cNvSpPr/>
          <p:nvPr userDrawn="1"/>
        </p:nvSpPr>
        <p:spPr>
          <a:xfrm>
            <a:off x="268224" y="256032"/>
            <a:ext cx="11673326" cy="58887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A19755-FA19-D8B8-A966-260DF0B7D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450" y="5664989"/>
            <a:ext cx="1990691" cy="9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905BDE-C95B-6207-86C7-E4099CF1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332656"/>
            <a:ext cx="11370622" cy="338995"/>
          </a:xfrm>
          <a:ln>
            <a:noFill/>
          </a:ln>
        </p:spPr>
        <p:txBody>
          <a:bodyPr>
            <a:noAutofit/>
          </a:bodyPr>
          <a:lstStyle>
            <a:lvl1pPr algn="l"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C01681-D6CE-3A03-FB21-6916A69D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5736" y="6504768"/>
            <a:ext cx="1080120" cy="241685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DA3CCCA-6251-44DD-ADD8-E298992A778A}" type="datetime1">
              <a:rPr lang="nl-BE" smtClean="0"/>
              <a:t>8/06/2026</a:t>
            </a:fld>
            <a:endParaRPr lang="nl-BE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C870A53-8FF8-86CF-F7A6-1E714C20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9872" y="6504768"/>
            <a:ext cx="4752528" cy="241685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952FD8-AE50-7963-DCD4-0FB54D24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506356"/>
            <a:ext cx="752475" cy="241685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B2625E-E22D-324D-B6D3-F6234E5E9FE9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CBCB0E0-E1C0-0650-DBC2-05A972D1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898590"/>
            <a:ext cx="11370622" cy="4824536"/>
          </a:xfrm>
        </p:spPr>
        <p:txBody>
          <a:bodyPr/>
          <a:lstStyle>
            <a:lvl1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0FF2377-45E8-0084-5D09-E78015741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7" y="6112151"/>
            <a:ext cx="1328539" cy="634302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8A0F86FA-4CD4-AC09-E856-AA3822CF135F}"/>
              </a:ext>
            </a:extLst>
          </p:cNvPr>
          <p:cNvSpPr/>
          <p:nvPr userDrawn="1"/>
        </p:nvSpPr>
        <p:spPr>
          <a:xfrm>
            <a:off x="158495" y="188640"/>
            <a:ext cx="11781985" cy="6248736"/>
          </a:xfrm>
          <a:prstGeom prst="rect">
            <a:avLst/>
          </a:prstGeom>
          <a:noFill/>
          <a:ln w="28575">
            <a:solidFill>
              <a:srgbClr val="03030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200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5893F6B-D11C-4FB9-0E01-8B07668F6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1844" b="13240"/>
          <a:stretch/>
        </p:blipFill>
        <p:spPr>
          <a:xfrm>
            <a:off x="0" y="0"/>
            <a:ext cx="12192000" cy="38707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78B26F-8C8C-FB6D-CBF4-2E88276E4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59" y="4293096"/>
            <a:ext cx="10937193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435F222-4820-8163-8D18-859FE8CDB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59" y="4941122"/>
            <a:ext cx="10937193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F08E1EF-F7BD-E85F-2868-1A50E523E41A}"/>
              </a:ext>
            </a:extLst>
          </p:cNvPr>
          <p:cNvSpPr/>
          <p:nvPr userDrawn="1"/>
        </p:nvSpPr>
        <p:spPr>
          <a:xfrm>
            <a:off x="268224" y="256032"/>
            <a:ext cx="11672256" cy="5675376"/>
          </a:xfrm>
          <a:prstGeom prst="rect">
            <a:avLst/>
          </a:prstGeom>
          <a:noFill/>
          <a:ln w="38100">
            <a:solidFill>
              <a:srgbClr val="03030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FD21EAA-571A-86AB-106C-219D2F9900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5664989"/>
            <a:ext cx="1990692" cy="9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9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C54F208C-97C4-924B-5D82-483C26B74A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5E3ADA-3EAC-056A-2D73-DEF976007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5575" y="692696"/>
            <a:ext cx="10656611" cy="228366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B66053E-F0CC-D1A6-3EE9-A003FAD773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575" y="2993404"/>
            <a:ext cx="10656611" cy="16836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6E1A427-D502-B870-9368-29DBA3896C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2308900" cy="1656975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76C6AF82-E616-6930-50CE-71C2EA16819C}"/>
              </a:ext>
            </a:extLst>
          </p:cNvPr>
          <p:cNvSpPr/>
          <p:nvPr userDrawn="1"/>
        </p:nvSpPr>
        <p:spPr>
          <a:xfrm>
            <a:off x="345989" y="358346"/>
            <a:ext cx="11434333" cy="523089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56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7ADCA57-8CA7-DD16-1F57-4538CF2CD4AE}"/>
              </a:ext>
            </a:extLst>
          </p:cNvPr>
          <p:cNvSpPr/>
          <p:nvPr userDrawn="1"/>
        </p:nvSpPr>
        <p:spPr>
          <a:xfrm>
            <a:off x="141068" y="188640"/>
            <a:ext cx="11889959" cy="6139008"/>
          </a:xfrm>
          <a:prstGeom prst="rect">
            <a:avLst/>
          </a:prstGeom>
          <a:noFill/>
          <a:ln w="28575">
            <a:solidFill>
              <a:srgbClr val="03030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4DE846-FD9B-3893-FF10-B43DFA1E00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25" y="5999735"/>
            <a:ext cx="1040507" cy="74671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D165F0A-DF24-8D5C-0794-ABEB1633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332656"/>
            <a:ext cx="11370622" cy="338995"/>
          </a:xfrm>
          <a:ln>
            <a:noFill/>
          </a:ln>
        </p:spPr>
        <p:txBody>
          <a:bodyPr>
            <a:noAutofit/>
          </a:bodyPr>
          <a:lstStyle>
            <a:lvl1pPr algn="l"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C7E322A-FED4-AFBB-10B8-3DB790D640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068" y="6504768"/>
            <a:ext cx="1080120" cy="241685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955609C-AABA-4435-AE69-E97B36DDCD77}" type="datetime1">
              <a:rPr lang="nl-BE" smtClean="0"/>
              <a:t>8/06/2026</a:t>
            </a:fld>
            <a:endParaRPr lang="nl-B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1095EA9-6FAE-9571-7DD1-E5F2E244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5204" y="6504768"/>
            <a:ext cx="4752528" cy="241685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4E7E414-6016-FEA5-CBE1-D4BF3144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89740" y="6506356"/>
            <a:ext cx="752475" cy="241685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B2625E-E22D-324D-B6D3-F6234E5E9FE9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764385-5957-B1DB-89D7-0AB11073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34" y="898590"/>
            <a:ext cx="11370622" cy="4824536"/>
          </a:xfrm>
        </p:spPr>
        <p:txBody>
          <a:bodyPr/>
          <a:lstStyle>
            <a:lvl1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53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B3E7795-2BB1-F6FB-1915-37980133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E0F644-0F3E-4965-D5A1-25AB19FA3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147195-7DFD-F841-6292-9C63B21D4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68A8-920F-4D25-AB73-FF86CE4179B2}" type="datetime1">
              <a:rPr lang="nl-BE" smtClean="0"/>
              <a:t>8/06/2026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C97FCB-B9DA-C497-88D7-3FEBD0F38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E640DA-0D49-06C0-B9A0-173683C75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7877-3CD2-8B44-8BC4-88B446CCD7B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65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1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3.sv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7E98-10CE-A4CD-E4B2-6DA4A5FA7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2000" dirty="0"/>
              <a:t>Artikel 12 CRPD: De loskoppeling van mentale, cognitieve capaciteiten en handelingsbekwaamheid – Spanningen en uitdagingen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8539B1-71B7-DA04-D84A-5CC1754AE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Marie-Laure Luykx, </a:t>
            </a:r>
            <a:r>
              <a:rPr lang="nl-BE" dirty="0"/>
              <a:t>Doctoraatsstudent </a:t>
            </a:r>
            <a:r>
              <a:rPr lang="nl-BE"/>
              <a:t>Personenrecht (FWO G0A3924N)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6024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1E6A-48AA-4037-A882-ADCB5F71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CRPD en de kritiek van het Comité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AADA-732E-4815-A5FA-E19417795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General </a:t>
            </a:r>
            <a:r>
              <a:rPr lang="nl-BE" dirty="0" err="1"/>
              <a:t>Comment</a:t>
            </a:r>
            <a:r>
              <a:rPr lang="nl-BE" dirty="0"/>
              <a:t> No. 1 (2014)</a:t>
            </a:r>
          </a:p>
          <a:p>
            <a:pPr lvl="1"/>
            <a:r>
              <a:rPr lang="nl-BE" dirty="0"/>
              <a:t>Meer duiding bij artikel 12 CRPD na blijvende onzekerheid</a:t>
            </a:r>
          </a:p>
          <a:p>
            <a:pPr lvl="1"/>
            <a:r>
              <a:rPr lang="nl-BE" dirty="0"/>
              <a:t>Kritiek op de drie verschillende benaderingen </a:t>
            </a:r>
          </a:p>
          <a:p>
            <a:pPr lvl="1"/>
            <a:r>
              <a:rPr lang="nl-BE" dirty="0"/>
              <a:t>Handelingsbekwaamheid is een universeel recht</a:t>
            </a:r>
          </a:p>
          <a:p>
            <a:pPr lvl="2"/>
            <a:r>
              <a:rPr lang="nl-BE" dirty="0"/>
              <a:t>Geen test van mentale capaciteiten meer</a:t>
            </a:r>
          </a:p>
          <a:p>
            <a:pPr lvl="1"/>
            <a:endParaRPr lang="nl-BE" dirty="0"/>
          </a:p>
          <a:p>
            <a:r>
              <a:rPr lang="nl-BE" dirty="0"/>
              <a:t>Kritiek: </a:t>
            </a:r>
          </a:p>
          <a:p>
            <a:pPr lvl="1"/>
            <a:r>
              <a:rPr lang="nl-BE" dirty="0">
                <a:solidFill>
                  <a:srgbClr val="515150"/>
                </a:solidFill>
              </a:rPr>
              <a:t>Discriminatie van </a:t>
            </a:r>
            <a:r>
              <a:rPr lang="nl-BE" dirty="0"/>
              <a:t>personen met een beperking</a:t>
            </a:r>
          </a:p>
          <a:p>
            <a:pPr lvl="2"/>
            <a:r>
              <a:rPr lang="nl-BE" dirty="0"/>
              <a:t>Mentale capaciteiten gepresenteerd als objectief en wetenschappelijk</a:t>
            </a:r>
          </a:p>
          <a:p>
            <a:pPr lvl="3"/>
            <a:r>
              <a:rPr lang="nl-BE" dirty="0"/>
              <a:t>In realiteit: afhankelijk van sociale en politieke contexten </a:t>
            </a:r>
          </a:p>
          <a:p>
            <a:pPr lvl="1"/>
            <a:r>
              <a:rPr lang="nl-BE" dirty="0"/>
              <a:t>Onmogelijkheid om ‘innerlijke werking van de geest’ te beoordelen</a:t>
            </a:r>
          </a:p>
          <a:p>
            <a:pPr lvl="2"/>
            <a:r>
              <a:rPr lang="nl-BE" dirty="0"/>
              <a:t>‘Veronderstelde vermogen’ kan een mensenrecht verhinderen </a:t>
            </a:r>
          </a:p>
          <a:p>
            <a:pPr lvl="2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167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19D4-1595-4DDF-BFA8-CC170D8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Discriminatie t.a.v. personen met een handicap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B1BE-C29C-44A6-BD9B-87E6FC8F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Discriminatie: toepassing op de verschillende benaderingen </a:t>
            </a:r>
          </a:p>
          <a:p>
            <a:pPr marL="0" indent="0">
              <a:buNone/>
            </a:pPr>
            <a:endParaRPr lang="nl-BE" dirty="0"/>
          </a:p>
          <a:p>
            <a:pPr lvl="1">
              <a:lnSpc>
                <a:spcPct val="100000"/>
              </a:lnSpc>
            </a:pPr>
            <a:r>
              <a:rPr lang="nl-BE" dirty="0"/>
              <a:t>Status-benadering </a:t>
            </a:r>
          </a:p>
          <a:p>
            <a:pPr lvl="2">
              <a:lnSpc>
                <a:spcPct val="100000"/>
              </a:lnSpc>
            </a:pPr>
            <a:r>
              <a:rPr lang="nl-BE" dirty="0"/>
              <a:t>Directe discriminatie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nl-BE" dirty="0"/>
          </a:p>
          <a:p>
            <a:pPr marL="914400" lvl="2" indent="0">
              <a:lnSpc>
                <a:spcPct val="100000"/>
              </a:lnSpc>
              <a:buNone/>
            </a:pPr>
            <a:endParaRPr lang="nl-BE" dirty="0"/>
          </a:p>
          <a:p>
            <a:pPr lvl="1">
              <a:lnSpc>
                <a:spcPct val="100000"/>
              </a:lnSpc>
            </a:pPr>
            <a:r>
              <a:rPr lang="nl-BE" dirty="0"/>
              <a:t>Outcome en functionele benadering</a:t>
            </a:r>
          </a:p>
          <a:p>
            <a:pPr lvl="2">
              <a:lnSpc>
                <a:spcPct val="100000"/>
              </a:lnSpc>
            </a:pPr>
            <a:r>
              <a:rPr lang="nl-BE" dirty="0"/>
              <a:t>Vaak indirecte discriminatie</a:t>
            </a:r>
          </a:p>
          <a:p>
            <a:pPr lvl="2">
              <a:lnSpc>
                <a:spcPct val="100000"/>
              </a:lnSpc>
            </a:pPr>
            <a:r>
              <a:rPr lang="nl-BE" dirty="0"/>
              <a:t>Benaderingen discrimineren impliciet tegen mensen met een cognitieve beperking </a:t>
            </a:r>
          </a:p>
          <a:p>
            <a:pPr lvl="3">
              <a:lnSpc>
                <a:spcPct val="100000"/>
              </a:lnSpc>
            </a:pPr>
            <a:r>
              <a:rPr lang="nl-BE" dirty="0"/>
              <a:t>Cognitieve functies staan centraal in beide benaderingen </a:t>
            </a:r>
          </a:p>
          <a:p>
            <a:pPr lvl="3">
              <a:lnSpc>
                <a:spcPct val="100000"/>
              </a:lnSpc>
            </a:pPr>
            <a:r>
              <a:rPr lang="nl-BE" dirty="0"/>
              <a:t>Hogere standaard voor personen met een handicap </a:t>
            </a:r>
          </a:p>
        </p:txBody>
      </p:sp>
    </p:spTree>
    <p:extLst>
      <p:ext uri="{BB962C8B-B14F-4D97-AF65-F5344CB8AC3E}">
        <p14:creationId xmlns:p14="http://schemas.microsoft.com/office/powerpoint/2010/main" val="303113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F7FCE-A406-4C48-A768-50246F5A93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Spanningen en uitdagingen 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12665-3FF9-4F83-892E-CFF876E3CC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Is de totale loskoppeling van mentale, cognitieve capaciteiten en </a:t>
            </a:r>
            <a:r>
              <a:rPr lang="nl-BE" dirty="0" err="1"/>
              <a:t>handelings-bekwaamheid</a:t>
            </a:r>
            <a:r>
              <a:rPr lang="nl-BE" dirty="0"/>
              <a:t> realistisch en dus mogelijk in de praktijk? </a:t>
            </a:r>
          </a:p>
        </p:txBody>
      </p:sp>
    </p:spTree>
    <p:extLst>
      <p:ext uri="{BB962C8B-B14F-4D97-AF65-F5344CB8AC3E}">
        <p14:creationId xmlns:p14="http://schemas.microsoft.com/office/powerpoint/2010/main" val="119797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6A3E-C716-411D-85E4-940D2706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Kritiek op de volledige scheiding van mentale capaciteit en handelingsbekwaamheid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87BF-0031-45CF-926B-B4E64C446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Algemene kritieken gegeven door de rechtsleer: </a:t>
            </a:r>
          </a:p>
          <a:p>
            <a:pPr marL="0" indent="0">
              <a:buNone/>
            </a:pPr>
            <a:endParaRPr lang="nl-BE" dirty="0"/>
          </a:p>
          <a:p>
            <a:pPr lvl="1"/>
            <a:r>
              <a:rPr lang="nl-BE" dirty="0"/>
              <a:t>Sluit de ogen voor de werkelijke situatie van personen met een cognitieve beperking</a:t>
            </a:r>
          </a:p>
          <a:p>
            <a:pPr lvl="2"/>
            <a:r>
              <a:rPr lang="nl-BE" dirty="0"/>
              <a:t>Negeert de invloed van cognitieve stoornissen in de juridische wereld</a:t>
            </a:r>
          </a:p>
          <a:p>
            <a:pPr lvl="3"/>
            <a:r>
              <a:rPr lang="nl-BE" dirty="0"/>
              <a:t>Leidt tot discriminatie</a:t>
            </a:r>
          </a:p>
          <a:p>
            <a:pPr marL="1371600" lvl="3" indent="0">
              <a:buNone/>
            </a:pPr>
            <a:endParaRPr lang="nl-BE" dirty="0"/>
          </a:p>
          <a:p>
            <a:pPr lvl="1"/>
            <a:r>
              <a:rPr lang="nl-BE" dirty="0"/>
              <a:t>Niet haalbaar in iedere situatie, voor iedereen, te allen tijden </a:t>
            </a:r>
          </a:p>
          <a:p>
            <a:pPr lvl="2"/>
            <a:r>
              <a:rPr lang="nl-BE" dirty="0"/>
              <a:t>Bv: comapatiënten, acute psychoses, …</a:t>
            </a:r>
          </a:p>
          <a:p>
            <a:pPr marL="1371600" lvl="3" indent="0">
              <a:buNone/>
            </a:pPr>
            <a:endParaRPr lang="nl-BE" dirty="0"/>
          </a:p>
          <a:p>
            <a:pPr lvl="1"/>
            <a:r>
              <a:rPr lang="nl-BE" dirty="0"/>
              <a:t>Mentale capaciteiten noodzakelijk voor het uitvoeren van juridische handelingen</a:t>
            </a:r>
          </a:p>
          <a:p>
            <a:pPr lvl="2"/>
            <a:r>
              <a:rPr lang="nl-BE" dirty="0"/>
              <a:t>Strikte scheiding creëert juridische onzekerheid</a:t>
            </a:r>
          </a:p>
          <a:p>
            <a:pPr marL="914400" lvl="2" indent="0">
              <a:buNone/>
            </a:pPr>
            <a:r>
              <a:rPr lang="nl-BE" dirty="0"/>
              <a:t> </a:t>
            </a:r>
          </a:p>
          <a:p>
            <a:pPr lvl="1"/>
            <a:r>
              <a:rPr lang="nl-BE" dirty="0"/>
              <a:t>Wetgeving moet ruimte bieden voor beperking van handelingsbekwaamheid, mits juridische waarborgen 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867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D877D-DBE8-4E31-8A17-AF61E325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Analogieschets – Rijden met de auto vs. nemen van juridische beslissingen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CC06A6-DE26-46CD-AD26-FD5F2C483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097534"/>
              </p:ext>
            </p:extLst>
          </p:nvPr>
        </p:nvGraphicFramePr>
        <p:xfrm>
          <a:off x="320634" y="2256808"/>
          <a:ext cx="11371263" cy="2159000"/>
        </p:xfrm>
        <a:graphic>
          <a:graphicData uri="http://schemas.openxmlformats.org/drawingml/2006/table">
            <a:tbl>
              <a:tblPr firstRow="1" bandRow="1">
                <a:solidFill>
                  <a:srgbClr val="C00000"/>
                </a:solidFill>
                <a:tableStyleId>{F5AB1C69-6EDB-4FF4-983F-18BD219EF322}</a:tableStyleId>
              </a:tblPr>
              <a:tblGrid>
                <a:gridCol w="3790421">
                  <a:extLst>
                    <a:ext uri="{9D8B030D-6E8A-4147-A177-3AD203B41FA5}">
                      <a16:colId xmlns:a16="http://schemas.microsoft.com/office/drawing/2014/main" val="2686626666"/>
                    </a:ext>
                  </a:extLst>
                </a:gridCol>
                <a:gridCol w="3790421">
                  <a:extLst>
                    <a:ext uri="{9D8B030D-6E8A-4147-A177-3AD203B41FA5}">
                      <a16:colId xmlns:a16="http://schemas.microsoft.com/office/drawing/2014/main" val="124689864"/>
                    </a:ext>
                  </a:extLst>
                </a:gridCol>
                <a:gridCol w="3790421">
                  <a:extLst>
                    <a:ext uri="{9D8B030D-6E8A-4147-A177-3AD203B41FA5}">
                      <a16:colId xmlns:a16="http://schemas.microsoft.com/office/drawing/2014/main" val="2139560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Mentale capaciteit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Rijvaardigheid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Juridische beslissingen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Inzicht en begrip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Verkeersregels kennen en toepassen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4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Anticipatievermogen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Gevaarlijke situaties inschatten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9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Geheugen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Route en verkeersregels onthouden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66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Risicobesef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Gevaar herkennen en vermijden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837564"/>
                  </a:ext>
                </a:extLst>
              </a:tr>
              <a:tr h="283438"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Verantwoordelijkheid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Veilig rijden voor jezelf en anderen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647164"/>
                  </a:ext>
                </a:extLst>
              </a:tr>
            </a:tbl>
          </a:graphicData>
        </a:graphic>
      </p:graphicFrame>
      <p:pic>
        <p:nvPicPr>
          <p:cNvPr id="6" name="Graphic 5" descr="Car with solid fill">
            <a:extLst>
              <a:ext uri="{FF2B5EF4-FFF2-40B4-BE49-F238E27FC236}">
                <a16:creationId xmlns:a16="http://schemas.microsoft.com/office/drawing/2014/main" id="{19A03EFE-B1A6-4B72-B3A1-55ACD0973A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548745" y="1418208"/>
            <a:ext cx="914400" cy="914400"/>
          </a:xfrm>
          <a:prstGeom prst="rect">
            <a:avLst/>
          </a:prstGeom>
        </p:spPr>
      </p:pic>
      <p:pic>
        <p:nvPicPr>
          <p:cNvPr id="8" name="Graphic 7" descr="Gavel with solid fill">
            <a:extLst>
              <a:ext uri="{FF2B5EF4-FFF2-40B4-BE49-F238E27FC236}">
                <a16:creationId xmlns:a16="http://schemas.microsoft.com/office/drawing/2014/main" id="{A29074CE-F745-4BA0-9AE9-081EA6DCF9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8442" y="1342408"/>
            <a:ext cx="914400" cy="914400"/>
          </a:xfrm>
          <a:prstGeom prst="rect">
            <a:avLst/>
          </a:prstGeom>
        </p:spPr>
      </p:pic>
      <p:pic>
        <p:nvPicPr>
          <p:cNvPr id="10" name="Graphic 9" descr="Brain in head with solid fill">
            <a:extLst>
              <a:ext uri="{FF2B5EF4-FFF2-40B4-BE49-F238E27FC236}">
                <a16:creationId xmlns:a16="http://schemas.microsoft.com/office/drawing/2014/main" id="{5CC53453-18E5-41A2-9154-B9D18E514B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048" y="13424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61F417-9C93-4E4B-83BF-0421B0F2F0AF}"/>
              </a:ext>
            </a:extLst>
          </p:cNvPr>
          <p:cNvSpPr txBox="1"/>
          <p:nvPr/>
        </p:nvSpPr>
        <p:spPr>
          <a:xfrm>
            <a:off x="2911655" y="5254408"/>
            <a:ext cx="7102980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BE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Als we erkennen dat mentale, cognitieve capaciteiten essentieel zijn voor autorijden, waarom zouden deze dan géén rol spelen bij het nemen van belangrijke juridische beslissingen?</a:t>
            </a:r>
          </a:p>
        </p:txBody>
      </p:sp>
      <p:pic>
        <p:nvPicPr>
          <p:cNvPr id="13" name="Graphic 12" descr="Line arrow: Counter-clockwise curve with solid fill">
            <a:extLst>
              <a:ext uri="{FF2B5EF4-FFF2-40B4-BE49-F238E27FC236}">
                <a16:creationId xmlns:a16="http://schemas.microsoft.com/office/drawing/2014/main" id="{F374207D-1282-487B-B888-E5BD9E04C5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848666">
            <a:off x="8976776" y="4437141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1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C775-2BA0-4C41-866C-19A850FD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Uitdagingen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4677F-DDA9-496B-B526-76905D2E4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Spanningen en uitdagingen </a:t>
            </a:r>
            <a:br>
              <a:rPr lang="nl-BE" dirty="0"/>
            </a:br>
            <a:endParaRPr lang="nl-BE" dirty="0"/>
          </a:p>
          <a:p>
            <a:pPr lvl="1"/>
            <a:r>
              <a:rPr lang="nl-BE" dirty="0"/>
              <a:t>In veel juridische situaties spelen mentale, cognitieve vaardigheden wél een cruciale rol</a:t>
            </a:r>
          </a:p>
          <a:p>
            <a:pPr marL="457200" lvl="1" indent="0">
              <a:buNone/>
            </a:pPr>
            <a:endParaRPr lang="nl-BE" dirty="0"/>
          </a:p>
          <a:p>
            <a:pPr lvl="1"/>
            <a:r>
              <a:rPr lang="nl-BE" dirty="0"/>
              <a:t>Beschermingsparadox</a:t>
            </a:r>
          </a:p>
          <a:p>
            <a:pPr lvl="2"/>
            <a:r>
              <a:rPr lang="nl-BE" dirty="0"/>
              <a:t>Absolute primaat van autonomie </a:t>
            </a:r>
            <a:r>
              <a:rPr lang="nl-BE" dirty="0">
                <a:sym typeface="Wingdings" panose="05000000000000000000" pitchFamily="2" charset="2"/>
              </a:rPr>
              <a:t> uitholling van bescherming 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Risico: misbruik, manipulatie of schade </a:t>
            </a:r>
          </a:p>
          <a:p>
            <a:pPr marL="914400" lvl="2" indent="0">
              <a:buNone/>
            </a:pPr>
            <a:endParaRPr lang="nl-BE" sz="2000" dirty="0">
              <a:sym typeface="Wingdings" panose="05000000000000000000" pitchFamily="2" charset="2"/>
            </a:endParaRPr>
          </a:p>
          <a:p>
            <a:pPr lvl="1"/>
            <a:r>
              <a:rPr lang="nl-BE" dirty="0">
                <a:sym typeface="Wingdings" panose="05000000000000000000" pitchFamily="2" charset="2"/>
              </a:rPr>
              <a:t>Discriminatie-omkering: </a:t>
            </a:r>
          </a:p>
          <a:p>
            <a:pPr lvl="2"/>
            <a:r>
              <a:rPr lang="nl-BE" dirty="0">
                <a:sym typeface="Wingdings" panose="05000000000000000000" pitchFamily="2" charset="2"/>
              </a:rPr>
              <a:t>Gelijke behandeling zonder rekening houden met verschillen in mentale, cognitieve capaciteiten  ongelijkheid én rechtsongelijkheid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3781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C89F-0874-4962-9B0C-F136515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Kritische vraag als ‘Take-Home Message’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0016E0-ED1E-48C8-B363-33BEB93D1EA6}"/>
              </a:ext>
            </a:extLst>
          </p:cNvPr>
          <p:cNvSpPr/>
          <p:nvPr/>
        </p:nvSpPr>
        <p:spPr>
          <a:xfrm rot="18939820">
            <a:off x="2327425" y="3208595"/>
            <a:ext cx="3766555" cy="6495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Graphic 5" descr="Scales of justice with solid fill">
            <a:extLst>
              <a:ext uri="{FF2B5EF4-FFF2-40B4-BE49-F238E27FC236}">
                <a16:creationId xmlns:a16="http://schemas.microsoft.com/office/drawing/2014/main" id="{41ACB268-13A0-45D3-BCDD-C7723AADA7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38801" y="1367498"/>
            <a:ext cx="914400" cy="914400"/>
          </a:xfrm>
          <a:prstGeom prst="rect">
            <a:avLst/>
          </a:prstGeom>
        </p:spPr>
      </p:pic>
      <p:pic>
        <p:nvPicPr>
          <p:cNvPr id="7" name="Graphic 6" descr="Eyes with solid fill">
            <a:extLst>
              <a:ext uri="{FF2B5EF4-FFF2-40B4-BE49-F238E27FC236}">
                <a16:creationId xmlns:a16="http://schemas.microsoft.com/office/drawing/2014/main" id="{88EF22AF-6223-4C66-B7B2-3C238358E7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0055" y="4854072"/>
            <a:ext cx="914400" cy="914400"/>
          </a:xfrm>
          <a:prstGeom prst="rect">
            <a:avLst/>
          </a:prstGeom>
        </p:spPr>
      </p:pic>
      <p:pic>
        <p:nvPicPr>
          <p:cNvPr id="8" name="Graphic 7" descr="Muscular arm with solid fill">
            <a:extLst>
              <a:ext uri="{FF2B5EF4-FFF2-40B4-BE49-F238E27FC236}">
                <a16:creationId xmlns:a16="http://schemas.microsoft.com/office/drawing/2014/main" id="{9137C020-8E5B-495A-9A2C-766715B78B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57435" y="4852971"/>
            <a:ext cx="914400" cy="9144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887A9177-B35D-4E29-AC9D-624913BA0623}"/>
              </a:ext>
            </a:extLst>
          </p:cNvPr>
          <p:cNvSpPr/>
          <p:nvPr/>
        </p:nvSpPr>
        <p:spPr>
          <a:xfrm rot="13463027">
            <a:off x="6097259" y="3217972"/>
            <a:ext cx="3765600" cy="64957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A10B6-759D-435F-9D5E-33A38FA0181D}"/>
              </a:ext>
            </a:extLst>
          </p:cNvPr>
          <p:cNvSpPr txBox="1"/>
          <p:nvPr/>
        </p:nvSpPr>
        <p:spPr>
          <a:xfrm>
            <a:off x="2452314" y="2972195"/>
            <a:ext cx="7102980" cy="147732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Hoe kunnen we een juridisch kader ontwikkelen dat een evenwichtige balans vindt tussen het respecteren van autonomie en het bieden van voldoende bescherming aan personen met  (cognitieve) beperkingen?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B1FEFA21-D0FB-4B0C-9033-68F28C157538}"/>
              </a:ext>
            </a:extLst>
          </p:cNvPr>
          <p:cNvSpPr/>
          <p:nvPr/>
        </p:nvSpPr>
        <p:spPr>
          <a:xfrm>
            <a:off x="4121004" y="5074015"/>
            <a:ext cx="3765600" cy="64800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378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E7E98-10CE-A4CD-E4B2-6DA4A5FA7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" dirty="0" err="1"/>
              <a:t>Artikel</a:t>
            </a:r>
            <a:r>
              <a:rPr lang="en-GB" sz="2000" dirty="0"/>
              <a:t> 12 CRPD: De </a:t>
            </a:r>
            <a:r>
              <a:rPr lang="en-GB" sz="2000" dirty="0" err="1"/>
              <a:t>loskoppeling</a:t>
            </a:r>
            <a:r>
              <a:rPr lang="en-GB" sz="2000" dirty="0"/>
              <a:t> van </a:t>
            </a:r>
            <a:r>
              <a:rPr lang="en-GB" sz="2000" dirty="0" err="1"/>
              <a:t>mentale</a:t>
            </a:r>
            <a:r>
              <a:rPr lang="en-GB" sz="2000" dirty="0"/>
              <a:t>, </a:t>
            </a:r>
            <a:r>
              <a:rPr lang="en-GB" sz="2000" dirty="0" err="1"/>
              <a:t>cognitieve</a:t>
            </a:r>
            <a:r>
              <a:rPr lang="en-GB" sz="2000" dirty="0"/>
              <a:t> </a:t>
            </a:r>
            <a:r>
              <a:rPr lang="en-GB" sz="2000" dirty="0" err="1"/>
              <a:t>capaciteiten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handelingsbekwaamheid</a:t>
            </a:r>
            <a:r>
              <a:rPr lang="en-GB" sz="2000" dirty="0"/>
              <a:t> – </a:t>
            </a:r>
            <a:r>
              <a:rPr lang="en-GB" sz="2000" dirty="0" err="1"/>
              <a:t>Spanningen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uitdagingen</a:t>
            </a:r>
            <a:r>
              <a:rPr lang="en-GB" sz="2000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8539B1-71B7-DA04-D84A-5CC1754AE1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Marie-Laure Luykx, </a:t>
            </a:r>
            <a:r>
              <a:rPr lang="en-GB" dirty="0" err="1"/>
              <a:t>Doctoraatsstudent</a:t>
            </a:r>
            <a:r>
              <a:rPr lang="en-GB" dirty="0"/>
              <a:t> </a:t>
            </a:r>
            <a:r>
              <a:rPr lang="en-GB" dirty="0" err="1"/>
              <a:t>Personenrecht</a:t>
            </a:r>
            <a:r>
              <a:rPr lang="en-GB"/>
              <a:t> (FWO G0A3924N)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492FDD-4770-4900-8F40-40D8FD3464E7}"/>
              </a:ext>
            </a:extLst>
          </p:cNvPr>
          <p:cNvSpPr txBox="1"/>
          <p:nvPr/>
        </p:nvSpPr>
        <p:spPr>
          <a:xfrm>
            <a:off x="7457243" y="6187736"/>
            <a:ext cx="449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/>
              <a:t>Marielaure.luykx@uhasselt.be</a:t>
            </a:r>
          </a:p>
        </p:txBody>
      </p:sp>
    </p:spTree>
    <p:extLst>
      <p:ext uri="{BB962C8B-B14F-4D97-AF65-F5344CB8AC3E}">
        <p14:creationId xmlns:p14="http://schemas.microsoft.com/office/powerpoint/2010/main" val="40265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C6EDF-FB78-CB27-55B0-6E4033E17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Inleiding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718F5B6-78DE-E890-D5FA-845E04545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807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E1D4F-EFCE-9D75-AE00-22BB7D6A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Inleiding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EF3C2F-202A-8FA5-7F18-95605FD23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BE" dirty="0"/>
          </a:p>
          <a:p>
            <a:r>
              <a:rPr lang="nl-BE" dirty="0"/>
              <a:t>VN-verdrag voor de rechten van personen </a:t>
            </a:r>
            <a:br>
              <a:rPr lang="nl-BE" dirty="0"/>
            </a:br>
            <a:r>
              <a:rPr lang="nl-BE" dirty="0"/>
              <a:t>met een handicap (Engels: CRPD)</a:t>
            </a:r>
          </a:p>
          <a:p>
            <a:pPr lvl="1"/>
            <a:r>
              <a:rPr lang="nl-BE" dirty="0"/>
              <a:t>184 ratificaties (status 2024) </a:t>
            </a:r>
          </a:p>
          <a:p>
            <a:r>
              <a:rPr lang="nl-BE" dirty="0"/>
              <a:t>Wereldwijd 1,3 miljard (16%)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Doel: volledige participatie &amp; gelijke rechten voor personen met een handicap 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Belangrijkste principes: 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Gelijke behandeling &amp; non-discriminatie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Volledige inclusie in de samenleving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Recht op autonomie en zelfbeschikking</a:t>
            </a:r>
            <a:r>
              <a:rPr lang="nl-BE" dirty="0"/>
              <a:t>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90B117B8-A038-4AD3-A84D-AAA83018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70" y="671651"/>
            <a:ext cx="4662561" cy="23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89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66399-54F8-5DAE-4932-7B4016B3B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Artikel 12 CRPD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D1801A-A693-49A6-792F-64CDFE011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Artikel 12 CRPD breekt met de klassieke juridische concepten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546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7F8E0-4D3D-D24B-B54A-8117FB3AB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Artikel 12 CRPD: gelijke erkenning voor de wet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AE7FF1-90BD-2143-565C-8D199EAF8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“Gelijke erkenning voor de wet”</a:t>
            </a:r>
          </a:p>
          <a:p>
            <a:pPr lvl="1"/>
            <a:r>
              <a:rPr lang="nl-BE" dirty="0"/>
              <a:t>Recht op ‘universele gelding’ van handelingsbekwaamheid</a:t>
            </a:r>
          </a:p>
          <a:p>
            <a:pPr lvl="2"/>
            <a:r>
              <a:rPr lang="nl-BE" dirty="0"/>
              <a:t>Geen beperkingen meer mogelijk</a:t>
            </a:r>
            <a:br>
              <a:rPr lang="nl-BE" dirty="0"/>
            </a:br>
            <a:endParaRPr lang="nl-BE" dirty="0"/>
          </a:p>
          <a:p>
            <a:pPr lvl="1"/>
            <a:r>
              <a:rPr lang="nl-BE" dirty="0"/>
              <a:t>Staten moeten ondersteuning bieden in de uitoefening van deze </a:t>
            </a:r>
            <a:r>
              <a:rPr lang="nl-BE" dirty="0" err="1"/>
              <a:t>handelings-bekwaamheid</a:t>
            </a:r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lvl="1"/>
            <a:r>
              <a:rPr lang="nl-BE" dirty="0"/>
              <a:t>Vervangende besluitvorming moet verdwijnen</a:t>
            </a:r>
          </a:p>
          <a:p>
            <a:pPr lvl="2"/>
            <a:r>
              <a:rPr lang="nl-BE" dirty="0"/>
              <a:t>Geen mechanisme van </a:t>
            </a:r>
            <a:r>
              <a:rPr lang="nl-BE" dirty="0" err="1"/>
              <a:t>bewindvoering</a:t>
            </a:r>
            <a:r>
              <a:rPr lang="nl-BE" dirty="0"/>
              <a:t> meer</a:t>
            </a:r>
          </a:p>
          <a:p>
            <a:endParaRPr lang="nl-BE" dirty="0"/>
          </a:p>
          <a:p>
            <a:r>
              <a:rPr lang="nl-BE" dirty="0"/>
              <a:t>Focus van vandaag: </a:t>
            </a:r>
          </a:p>
          <a:p>
            <a:pPr lvl="1"/>
            <a:r>
              <a:rPr lang="nl-BE" dirty="0"/>
              <a:t>Artikel 12 CRPD verandert de basis van handelingsbekwaamheid</a:t>
            </a:r>
          </a:p>
          <a:p>
            <a:pPr lvl="2"/>
            <a:r>
              <a:rPr lang="nl-BE" dirty="0"/>
              <a:t>Mentale capaciteit niet langer een voorwaarde voor handelingsbekwaamheid </a:t>
            </a:r>
          </a:p>
          <a:p>
            <a:pPr lvl="2"/>
            <a:r>
              <a:rPr lang="nl-BE" dirty="0"/>
              <a:t>Naar Belgisch recht, ter voorbeeld: “wegens </a:t>
            </a:r>
            <a:r>
              <a:rPr lang="nl-BE" u="sng" dirty="0"/>
              <a:t>zijn</a:t>
            </a:r>
            <a:r>
              <a:rPr lang="nl-BE" dirty="0"/>
              <a:t> gezondheidstoestand … </a:t>
            </a:r>
            <a:r>
              <a:rPr lang="nl-BE" u="sng" dirty="0"/>
              <a:t>niet in staat </a:t>
            </a:r>
            <a:r>
              <a:rPr lang="nl-BE" dirty="0"/>
              <a:t>is zonder bijstand of andere beschermingsmaatregel, kan </a:t>
            </a:r>
            <a:r>
              <a:rPr lang="nl-BE" u="sng" dirty="0"/>
              <a:t>onder bescherming worden geplaatst</a:t>
            </a:r>
            <a:r>
              <a:rPr lang="nl-BE" dirty="0"/>
              <a:t>”</a:t>
            </a:r>
          </a:p>
          <a:p>
            <a:pPr lvl="2"/>
            <a:endParaRPr lang="nl-BE" dirty="0"/>
          </a:p>
          <a:p>
            <a:endParaRPr lang="nl-BE" dirty="0"/>
          </a:p>
          <a:p>
            <a:pPr lvl="2"/>
            <a:endParaRPr lang="nl-BE" dirty="0"/>
          </a:p>
          <a:p>
            <a:pPr marL="0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945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A20D-9986-4532-B3DE-CE3AF2193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 </a:t>
            </a:r>
            <a:r>
              <a:rPr lang="en-GB" dirty="0" err="1"/>
              <a:t>connectie</a:t>
            </a:r>
            <a:r>
              <a:rPr lang="en-GB" dirty="0"/>
              <a:t> </a:t>
            </a:r>
            <a:r>
              <a:rPr lang="en-GB" dirty="0" err="1"/>
              <a:t>tussen</a:t>
            </a:r>
            <a:r>
              <a:rPr lang="en-GB" dirty="0"/>
              <a:t> </a:t>
            </a:r>
            <a:r>
              <a:rPr lang="en-GB" dirty="0" err="1"/>
              <a:t>mentale</a:t>
            </a:r>
            <a:r>
              <a:rPr lang="en-GB" dirty="0"/>
              <a:t>, </a:t>
            </a:r>
            <a:r>
              <a:rPr lang="en-GB" dirty="0" err="1"/>
              <a:t>cognitieve</a:t>
            </a:r>
            <a:r>
              <a:rPr lang="en-GB" dirty="0"/>
              <a:t> </a:t>
            </a:r>
            <a:r>
              <a:rPr lang="en-GB" dirty="0" err="1"/>
              <a:t>capaciteiten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handelingsbekwaamheid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8E190-8B6C-4FD1-B5B4-5BCF843D7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24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E172-8BBA-4ACE-8933-B78E7E77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Centraal vraagstuk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83FEA2-01D6-44AA-8FEA-2B71E5B93B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675" y="898525"/>
          <a:ext cx="11371263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874AD9-0941-47F2-870D-5FD1D01FB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10276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6844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E172-8BBA-4ACE-8933-B78E7E77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Centraal vraagstuk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83FEA2-01D6-44AA-8FEA-2B71E5B93B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675" y="898525"/>
          <a:ext cx="11371263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874AD9-0941-47F2-870D-5FD1D01FB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5615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0B10D6-B65F-47B1-BFC5-2391D30FCE8A}"/>
              </a:ext>
            </a:extLst>
          </p:cNvPr>
          <p:cNvSpPr txBox="1"/>
          <p:nvPr/>
        </p:nvSpPr>
        <p:spPr>
          <a:xfrm>
            <a:off x="7963270" y="3062796"/>
            <a:ext cx="1846555" cy="36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Autonomie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FC55C-7F46-4DCD-9EA6-C30767A0752B}"/>
              </a:ext>
            </a:extLst>
          </p:cNvPr>
          <p:cNvSpPr txBox="1"/>
          <p:nvPr/>
        </p:nvSpPr>
        <p:spPr>
          <a:xfrm>
            <a:off x="3074880" y="3062796"/>
            <a:ext cx="1846555" cy="36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Bescherming</a:t>
            </a:r>
          </a:p>
        </p:txBody>
      </p:sp>
      <p:pic>
        <p:nvPicPr>
          <p:cNvPr id="5" name="Graphic 4" descr="Scales of justice with solid fill">
            <a:extLst>
              <a:ext uri="{FF2B5EF4-FFF2-40B4-BE49-F238E27FC236}">
                <a16:creationId xmlns:a16="http://schemas.microsoft.com/office/drawing/2014/main" id="{B640C7CD-0422-41B2-9F67-683D0C1BFE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38800" y="214451"/>
            <a:ext cx="914400" cy="914400"/>
          </a:xfrm>
          <a:prstGeom prst="rect">
            <a:avLst/>
          </a:prstGeom>
        </p:spPr>
      </p:pic>
      <p:pic>
        <p:nvPicPr>
          <p:cNvPr id="10" name="Graphic 9" descr="Muscular arm with solid fill">
            <a:extLst>
              <a:ext uri="{FF2B5EF4-FFF2-40B4-BE49-F238E27FC236}">
                <a16:creationId xmlns:a16="http://schemas.microsoft.com/office/drawing/2014/main" id="{E57C7361-79AA-4253-A575-40D38E5946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42302" y="3428999"/>
            <a:ext cx="914400" cy="914400"/>
          </a:xfrm>
          <a:prstGeom prst="rect">
            <a:avLst/>
          </a:prstGeom>
        </p:spPr>
      </p:pic>
      <p:pic>
        <p:nvPicPr>
          <p:cNvPr id="12" name="Graphic 11" descr="Eyes with solid fill">
            <a:extLst>
              <a:ext uri="{FF2B5EF4-FFF2-40B4-BE49-F238E27FC236}">
                <a16:creationId xmlns:a16="http://schemas.microsoft.com/office/drawing/2014/main" id="{32BD9054-FB8D-42A9-BA60-8933E165EC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14331" y="33107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9BF83-B0EC-4D93-A176-B702C681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Benaderingen van </a:t>
            </a:r>
            <a:r>
              <a:rPr lang="en-GB" dirty="0" err="1"/>
              <a:t>mentale</a:t>
            </a:r>
            <a:r>
              <a:rPr lang="en-GB" dirty="0"/>
              <a:t>, </a:t>
            </a:r>
            <a:r>
              <a:rPr lang="nl-BE" dirty="0"/>
              <a:t>cognitieve</a:t>
            </a:r>
            <a:r>
              <a:rPr lang="en-GB" dirty="0"/>
              <a:t> </a:t>
            </a:r>
            <a:r>
              <a:rPr lang="en-GB" dirty="0" err="1"/>
              <a:t>capaciteiten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handelingsbekwaamheid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EF93B-9EB1-4C1F-8A3F-1B839DC000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959295"/>
              </p:ext>
            </p:extLst>
          </p:nvPr>
        </p:nvGraphicFramePr>
        <p:xfrm>
          <a:off x="320675" y="898525"/>
          <a:ext cx="11371263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2545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8571</TotalTime>
  <Words>828</Words>
  <Application>Microsoft Office PowerPoint</Application>
  <PresentationFormat>Widescreen</PresentationFormat>
  <Paragraphs>142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Wingdings</vt:lpstr>
      <vt:lpstr>Kantoorthema</vt:lpstr>
      <vt:lpstr>Artikel 12 CRPD: De loskoppeling van mentale, cognitieve capaciteiten en handelingsbekwaamheid – Spanningen en uitdagingen </vt:lpstr>
      <vt:lpstr>Inleiding</vt:lpstr>
      <vt:lpstr>Inleiding </vt:lpstr>
      <vt:lpstr>Artikel 12 CRPD </vt:lpstr>
      <vt:lpstr>Artikel 12 CRPD: gelijke erkenning voor de wet </vt:lpstr>
      <vt:lpstr>De connectie tussen mentale, cognitieve capaciteiten en handelingsbekwaamheid</vt:lpstr>
      <vt:lpstr>Centraal vraagstuk</vt:lpstr>
      <vt:lpstr>Centraal vraagstuk</vt:lpstr>
      <vt:lpstr>Benaderingen van mentale, cognitieve capaciteiten en handelingsbekwaamheid</vt:lpstr>
      <vt:lpstr>CRPD en de kritiek van het Comité</vt:lpstr>
      <vt:lpstr>Discriminatie t.a.v. personen met een handicap  </vt:lpstr>
      <vt:lpstr>Spanningen en uitdagingen  </vt:lpstr>
      <vt:lpstr>Kritiek op de volledige scheiding van mentale capaciteit en handelingsbekwaamheid </vt:lpstr>
      <vt:lpstr>Analogieschets – Rijden met de auto vs. nemen van juridische beslissingen </vt:lpstr>
      <vt:lpstr>Uitdagingen  </vt:lpstr>
      <vt:lpstr>Kritische vraag als ‘Take-Home Message’</vt:lpstr>
      <vt:lpstr>Artikel 12 CRPD: De loskoppeling van mentale, cognitieve capaciteiten en handelingsbekwaamheid – Spanningen en uitdagingen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Bosmans</dc:creator>
  <cp:lastModifiedBy>LUYKX Marie-Laure</cp:lastModifiedBy>
  <cp:revision>48</cp:revision>
  <dcterms:created xsi:type="dcterms:W3CDTF">2024-11-20T08:44:59Z</dcterms:created>
  <dcterms:modified xsi:type="dcterms:W3CDTF">2026-06-08T07:40:33Z</dcterms:modified>
</cp:coreProperties>
</file>