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3" r:id="rId4"/>
    <p:sldId id="264" r:id="rId5"/>
    <p:sldId id="272" r:id="rId6"/>
    <p:sldId id="267" r:id="rId7"/>
    <p:sldId id="270" r:id="rId8"/>
    <p:sldId id="274" r:id="rId9"/>
    <p:sldId id="277" r:id="rId10"/>
    <p:sldId id="269"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6FB6"/>
    <a:srgbClr val="88B1D2"/>
    <a:srgbClr val="4585B8"/>
    <a:srgbClr val="C1FF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6E62FD-0214-45D9-BA35-C653E8656EE0}" v="9" dt="2026-04-24T11:32:35.53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6" autoAdjust="0"/>
    <p:restoredTop sz="95033" autoAdjust="0"/>
  </p:normalViewPr>
  <p:slideViewPr>
    <p:cSldViewPr snapToGrid="0">
      <p:cViewPr varScale="1">
        <p:scale>
          <a:sx n="79" d="100"/>
          <a:sy n="79" d="100"/>
        </p:scale>
        <p:origin x="6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pita Vyas" userId="c90cef1cbd67ecd7" providerId="LiveId" clId="{F76C29D9-E297-4BCE-8403-971109BD0BD8}"/>
    <pc:docChg chg="undo custSel modSld">
      <pc:chgData name="Arpita Vyas" userId="c90cef1cbd67ecd7" providerId="LiveId" clId="{F76C29D9-E297-4BCE-8403-971109BD0BD8}" dt="2026-04-24T11:34:31.236" v="142" actId="207"/>
      <pc:docMkLst>
        <pc:docMk/>
      </pc:docMkLst>
      <pc:sldChg chg="addSp delSp modSp mod setBg">
        <pc:chgData name="Arpita Vyas" userId="c90cef1cbd67ecd7" providerId="LiveId" clId="{F76C29D9-E297-4BCE-8403-971109BD0BD8}" dt="2026-04-24T11:33:53.146" v="136" actId="207"/>
        <pc:sldMkLst>
          <pc:docMk/>
          <pc:sldMk cId="1179197341" sldId="257"/>
        </pc:sldMkLst>
        <pc:spChg chg="mod">
          <ac:chgData name="Arpita Vyas" userId="c90cef1cbd67ecd7" providerId="LiveId" clId="{F76C29D9-E297-4BCE-8403-971109BD0BD8}" dt="2026-04-24T11:33:49.710" v="135" actId="207"/>
          <ac:spMkLst>
            <pc:docMk/>
            <pc:sldMk cId="1179197341" sldId="257"/>
            <ac:spMk id="7" creationId="{E0ED0960-F05D-394F-2A16-36EE5DBB82E4}"/>
          </ac:spMkLst>
        </pc:spChg>
        <pc:spChg chg="mod">
          <ac:chgData name="Arpita Vyas" userId="c90cef1cbd67ecd7" providerId="LiveId" clId="{F76C29D9-E297-4BCE-8403-971109BD0BD8}" dt="2026-04-24T11:33:53.146" v="136" actId="207"/>
          <ac:spMkLst>
            <pc:docMk/>
            <pc:sldMk cId="1179197341" sldId="257"/>
            <ac:spMk id="8" creationId="{69402602-AE07-E2F6-E9EA-EE624E96C60B}"/>
          </ac:spMkLst>
        </pc:spChg>
        <pc:spChg chg="mod">
          <ac:chgData name="Arpita Vyas" userId="c90cef1cbd67ecd7" providerId="LiveId" clId="{F76C29D9-E297-4BCE-8403-971109BD0BD8}" dt="2026-04-24T11:25:03.302" v="21" actId="207"/>
          <ac:spMkLst>
            <pc:docMk/>
            <pc:sldMk cId="1179197341" sldId="257"/>
            <ac:spMk id="9" creationId="{E452C731-E95B-1AEC-85A9-A1ABB03D6F11}"/>
          </ac:spMkLst>
        </pc:spChg>
        <pc:spChg chg="mod">
          <ac:chgData name="Arpita Vyas" userId="c90cef1cbd67ecd7" providerId="LiveId" clId="{F76C29D9-E297-4BCE-8403-971109BD0BD8}" dt="2026-04-24T11:25:05.374" v="22" actId="207"/>
          <ac:spMkLst>
            <pc:docMk/>
            <pc:sldMk cId="1179197341" sldId="257"/>
            <ac:spMk id="10" creationId="{5D5B4DDE-3EF8-77B8-C7A2-6FB7B01BD610}"/>
          </ac:spMkLst>
        </pc:spChg>
        <pc:spChg chg="mod">
          <ac:chgData name="Arpita Vyas" userId="c90cef1cbd67ecd7" providerId="LiveId" clId="{F76C29D9-E297-4BCE-8403-971109BD0BD8}" dt="2026-04-24T11:25:07.700" v="23" actId="207"/>
          <ac:spMkLst>
            <pc:docMk/>
            <pc:sldMk cId="1179197341" sldId="257"/>
            <ac:spMk id="11" creationId="{F186A24C-8668-C93F-ACD7-C8928856CF98}"/>
          </ac:spMkLst>
        </pc:spChg>
        <pc:picChg chg="add del">
          <ac:chgData name="Arpita Vyas" userId="c90cef1cbd67ecd7" providerId="LiveId" clId="{F76C29D9-E297-4BCE-8403-971109BD0BD8}" dt="2026-04-24T11:27:44.562" v="115" actId="478"/>
          <ac:picMkLst>
            <pc:docMk/>
            <pc:sldMk cId="1179197341" sldId="257"/>
            <ac:picMk id="25" creationId="{24728B00-A06C-AB63-6CA4-E1CA7A4F8D19}"/>
          </ac:picMkLst>
        </pc:picChg>
      </pc:sldChg>
      <pc:sldChg chg="modSp mod">
        <pc:chgData name="Arpita Vyas" userId="c90cef1cbd67ecd7" providerId="LiveId" clId="{F76C29D9-E297-4BCE-8403-971109BD0BD8}" dt="2026-04-24T11:33:58.775" v="137" actId="207"/>
        <pc:sldMkLst>
          <pc:docMk/>
          <pc:sldMk cId="2601871674" sldId="263"/>
        </pc:sldMkLst>
        <pc:spChg chg="mod">
          <ac:chgData name="Arpita Vyas" userId="c90cef1cbd67ecd7" providerId="LiveId" clId="{F76C29D9-E297-4BCE-8403-971109BD0BD8}" dt="2026-04-24T11:27:24.470" v="111" actId="207"/>
          <ac:spMkLst>
            <pc:docMk/>
            <pc:sldMk cId="2601871674" sldId="263"/>
            <ac:spMk id="2" creationId="{1D4D2831-250F-2625-1E3B-A912036B861A}"/>
          </ac:spMkLst>
        </pc:spChg>
        <pc:spChg chg="mod">
          <ac:chgData name="Arpita Vyas" userId="c90cef1cbd67ecd7" providerId="LiveId" clId="{F76C29D9-E297-4BCE-8403-971109BD0BD8}" dt="2026-04-24T11:33:58.775" v="137" actId="207"/>
          <ac:spMkLst>
            <pc:docMk/>
            <pc:sldMk cId="2601871674" sldId="263"/>
            <ac:spMk id="7" creationId="{92A731C2-D04E-A362-4AC6-291518BEB0A2}"/>
          </ac:spMkLst>
        </pc:spChg>
      </pc:sldChg>
      <pc:sldChg chg="modSp mod">
        <pc:chgData name="Arpita Vyas" userId="c90cef1cbd67ecd7" providerId="LiveId" clId="{F76C29D9-E297-4BCE-8403-971109BD0BD8}" dt="2026-04-24T11:34:02.430" v="138" actId="207"/>
        <pc:sldMkLst>
          <pc:docMk/>
          <pc:sldMk cId="3789614734" sldId="264"/>
        </pc:sldMkLst>
        <pc:spChg chg="mod">
          <ac:chgData name="Arpita Vyas" userId="c90cef1cbd67ecd7" providerId="LiveId" clId="{F76C29D9-E297-4BCE-8403-971109BD0BD8}" dt="2026-04-24T11:27:31.647" v="113" actId="207"/>
          <ac:spMkLst>
            <pc:docMk/>
            <pc:sldMk cId="3789614734" sldId="264"/>
            <ac:spMk id="2" creationId="{14799D3F-FBF2-184B-3238-F6C043262C02}"/>
          </ac:spMkLst>
        </pc:spChg>
        <pc:spChg chg="mod">
          <ac:chgData name="Arpita Vyas" userId="c90cef1cbd67ecd7" providerId="LiveId" clId="{F76C29D9-E297-4BCE-8403-971109BD0BD8}" dt="2026-04-24T11:34:02.430" v="138" actId="207"/>
          <ac:spMkLst>
            <pc:docMk/>
            <pc:sldMk cId="3789614734" sldId="264"/>
            <ac:spMk id="7" creationId="{DA72562F-5D10-DCE1-D0A4-2291BE094523}"/>
          </ac:spMkLst>
        </pc:spChg>
      </pc:sldChg>
      <pc:sldChg chg="modSp mod">
        <pc:chgData name="Arpita Vyas" userId="c90cef1cbd67ecd7" providerId="LiveId" clId="{F76C29D9-E297-4BCE-8403-971109BD0BD8}" dt="2026-04-24T11:34:05.232" v="139" actId="207"/>
        <pc:sldMkLst>
          <pc:docMk/>
          <pc:sldMk cId="1330684831" sldId="265"/>
        </pc:sldMkLst>
        <pc:spChg chg="mod">
          <ac:chgData name="Arpita Vyas" userId="c90cef1cbd67ecd7" providerId="LiveId" clId="{F76C29D9-E297-4BCE-8403-971109BD0BD8}" dt="2026-04-24T11:24:51.495" v="18" actId="207"/>
          <ac:spMkLst>
            <pc:docMk/>
            <pc:sldMk cId="1330684831" sldId="265"/>
            <ac:spMk id="2" creationId="{C24DB619-A3F6-9863-B307-AB368FF585E1}"/>
          </ac:spMkLst>
        </pc:spChg>
        <pc:spChg chg="mod">
          <ac:chgData name="Arpita Vyas" userId="c90cef1cbd67ecd7" providerId="LiveId" clId="{F76C29D9-E297-4BCE-8403-971109BD0BD8}" dt="2026-04-24T11:34:05.232" v="139" actId="207"/>
          <ac:spMkLst>
            <pc:docMk/>
            <pc:sldMk cId="1330684831" sldId="265"/>
            <ac:spMk id="7" creationId="{04656E07-1C5B-2A8F-C4DE-1384705A2FE2}"/>
          </ac:spMkLst>
        </pc:spChg>
      </pc:sldChg>
      <pc:sldChg chg="modSp mod">
        <pc:chgData name="Arpita Vyas" userId="c90cef1cbd67ecd7" providerId="LiveId" clId="{F76C29D9-E297-4BCE-8403-971109BD0BD8}" dt="2026-04-24T11:33:43.954" v="134" actId="207"/>
        <pc:sldMkLst>
          <pc:docMk/>
          <pc:sldMk cId="3955180897" sldId="266"/>
        </pc:sldMkLst>
        <pc:spChg chg="mod">
          <ac:chgData name="Arpita Vyas" userId="c90cef1cbd67ecd7" providerId="LiveId" clId="{F76C29D9-E297-4BCE-8403-971109BD0BD8}" dt="2026-04-24T11:24:46.818" v="16" actId="207"/>
          <ac:spMkLst>
            <pc:docMk/>
            <pc:sldMk cId="3955180897" sldId="266"/>
            <ac:spMk id="2" creationId="{1E70CD07-0081-53FB-1492-8C47AA74ED2D}"/>
          </ac:spMkLst>
        </pc:spChg>
        <pc:spChg chg="mod">
          <ac:chgData name="Arpita Vyas" userId="c90cef1cbd67ecd7" providerId="LiveId" clId="{F76C29D9-E297-4BCE-8403-971109BD0BD8}" dt="2026-04-24T11:33:43.954" v="134" actId="207"/>
          <ac:spMkLst>
            <pc:docMk/>
            <pc:sldMk cId="3955180897" sldId="266"/>
            <ac:spMk id="7" creationId="{34EC7829-D3DA-2C22-7D16-BD48F1331819}"/>
          </ac:spMkLst>
        </pc:spChg>
      </pc:sldChg>
      <pc:sldChg chg="modSp mod">
        <pc:chgData name="Arpita Vyas" userId="c90cef1cbd67ecd7" providerId="LiveId" clId="{F76C29D9-E297-4BCE-8403-971109BD0BD8}" dt="2026-04-24T11:34:18.888" v="140" actId="207"/>
        <pc:sldMkLst>
          <pc:docMk/>
          <pc:sldMk cId="2838690009" sldId="267"/>
        </pc:sldMkLst>
        <pc:spChg chg="mod">
          <ac:chgData name="Arpita Vyas" userId="c90cef1cbd67ecd7" providerId="LiveId" clId="{F76C29D9-E297-4BCE-8403-971109BD0BD8}" dt="2026-04-24T11:24:39.867" v="13" actId="207"/>
          <ac:spMkLst>
            <pc:docMk/>
            <pc:sldMk cId="2838690009" sldId="267"/>
            <ac:spMk id="2" creationId="{57DB80E6-CC25-B3C6-82CA-1658A13420A8}"/>
          </ac:spMkLst>
        </pc:spChg>
        <pc:spChg chg="mod">
          <ac:chgData name="Arpita Vyas" userId="c90cef1cbd67ecd7" providerId="LiveId" clId="{F76C29D9-E297-4BCE-8403-971109BD0BD8}" dt="2026-04-24T11:34:18.888" v="140" actId="207"/>
          <ac:spMkLst>
            <pc:docMk/>
            <pc:sldMk cId="2838690009" sldId="267"/>
            <ac:spMk id="7" creationId="{19A8BF7C-B6EC-8D97-E264-1570AFACD15F}"/>
          </ac:spMkLst>
        </pc:spChg>
      </pc:sldChg>
      <pc:sldChg chg="modSp mod">
        <pc:chgData name="Arpita Vyas" userId="c90cef1cbd67ecd7" providerId="LiveId" clId="{F76C29D9-E297-4BCE-8403-971109BD0BD8}" dt="2026-04-24T11:34:25.456" v="141" actId="207"/>
        <pc:sldMkLst>
          <pc:docMk/>
          <pc:sldMk cId="3918729772" sldId="268"/>
        </pc:sldMkLst>
        <pc:spChg chg="mod">
          <ac:chgData name="Arpita Vyas" userId="c90cef1cbd67ecd7" providerId="LiveId" clId="{F76C29D9-E297-4BCE-8403-971109BD0BD8}" dt="2026-04-24T11:24:33.151" v="11" actId="207"/>
          <ac:spMkLst>
            <pc:docMk/>
            <pc:sldMk cId="3918729772" sldId="268"/>
            <ac:spMk id="2" creationId="{100B1ED3-1609-CECF-6EDE-E2C25C648D02}"/>
          </ac:spMkLst>
        </pc:spChg>
        <pc:spChg chg="mod">
          <ac:chgData name="Arpita Vyas" userId="c90cef1cbd67ecd7" providerId="LiveId" clId="{F76C29D9-E297-4BCE-8403-971109BD0BD8}" dt="2026-04-24T11:34:25.456" v="141" actId="207"/>
          <ac:spMkLst>
            <pc:docMk/>
            <pc:sldMk cId="3918729772" sldId="268"/>
            <ac:spMk id="7" creationId="{312F52AD-BA3E-9891-4E5E-D172E33EF787}"/>
          </ac:spMkLst>
        </pc:spChg>
      </pc:sldChg>
      <pc:sldChg chg="addSp delSp modSp mod">
        <pc:chgData name="Arpita Vyas" userId="c90cef1cbd67ecd7" providerId="LiveId" clId="{F76C29D9-E297-4BCE-8403-971109BD0BD8}" dt="2026-04-24T11:34:31.236" v="142" actId="207"/>
        <pc:sldMkLst>
          <pc:docMk/>
          <pc:sldMk cId="3557425187" sldId="269"/>
        </pc:sldMkLst>
        <pc:spChg chg="mod">
          <ac:chgData name="Arpita Vyas" userId="c90cef1cbd67ecd7" providerId="LiveId" clId="{F76C29D9-E297-4BCE-8403-971109BD0BD8}" dt="2026-04-24T11:34:31.236" v="142" actId="207"/>
          <ac:spMkLst>
            <pc:docMk/>
            <pc:sldMk cId="3557425187" sldId="269"/>
            <ac:spMk id="7" creationId="{F6C24CB9-FA17-54D6-BA8D-51030DC464C2}"/>
          </ac:spMkLst>
        </pc:spChg>
        <pc:picChg chg="add del mod ord">
          <ac:chgData name="Arpita Vyas" userId="c90cef1cbd67ecd7" providerId="LiveId" clId="{F76C29D9-E297-4BCE-8403-971109BD0BD8}" dt="2026-04-24T11:27:58.742" v="117" actId="478"/>
          <ac:picMkLst>
            <pc:docMk/>
            <pc:sldMk cId="3557425187" sldId="269"/>
            <ac:picMk id="3" creationId="{61CE704F-3997-0A26-4166-9DDD69087894}"/>
          </ac:picMkLst>
        </pc:picChg>
        <pc:picChg chg="add del mod">
          <ac:chgData name="Arpita Vyas" userId="c90cef1cbd67ecd7" providerId="LiveId" clId="{F76C29D9-E297-4BCE-8403-971109BD0BD8}" dt="2026-04-24T11:29:31.516" v="123" actId="931"/>
          <ac:picMkLst>
            <pc:docMk/>
            <pc:sldMk cId="3557425187" sldId="269"/>
            <ac:picMk id="5" creationId="{D4A9E9F9-703D-329B-7CCF-8A529F72CA0C}"/>
          </ac:picMkLst>
        </pc:picChg>
        <pc:picChg chg="add mod">
          <ac:chgData name="Arpita Vyas" userId="c90cef1cbd67ecd7" providerId="LiveId" clId="{F76C29D9-E297-4BCE-8403-971109BD0BD8}" dt="2026-04-24T11:29:35.673" v="124"/>
          <ac:picMkLst>
            <pc:docMk/>
            <pc:sldMk cId="3557425187" sldId="269"/>
            <ac:picMk id="6" creationId="{8EA11275-C7CE-68FB-5F2D-D59EC7F59804}"/>
          </ac:picMkLst>
        </pc:picChg>
        <pc:picChg chg="del">
          <ac:chgData name="Arpita Vyas" userId="c90cef1cbd67ecd7" providerId="LiveId" clId="{F76C29D9-E297-4BCE-8403-971109BD0BD8}" dt="2026-04-24T11:23:50.172" v="6" actId="478"/>
          <ac:picMkLst>
            <pc:docMk/>
            <pc:sldMk cId="3557425187" sldId="269"/>
            <ac:picMk id="20" creationId="{EB72ECC7-8B6E-5E3C-AA7E-3909268E9A61}"/>
          </ac:picMkLst>
        </pc:picChg>
        <pc:picChg chg="add del">
          <ac:chgData name="Arpita Vyas" userId="c90cef1cbd67ecd7" providerId="LiveId" clId="{F76C29D9-E297-4BCE-8403-971109BD0BD8}" dt="2026-04-24T11:25:25.104" v="24" actId="478"/>
          <ac:picMkLst>
            <pc:docMk/>
            <pc:sldMk cId="3557425187" sldId="269"/>
            <ac:picMk id="25" creationId="{4DF4B6F0-660A-0EF9-2113-EC65727058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F35B8-6AFE-42E0-A709-43B5E20BFE92}" type="datetimeFigureOut">
              <a:rPr lang="nl-NL" smtClean="0"/>
              <a:t>28-5-2026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B81B4-BD0D-4BAB-A207-26D66B2DC434}" type="slidenum">
              <a:rPr lang="nl-NL" smtClean="0"/>
              <a:t>‹nr.›</a:t>
            </a:fld>
            <a:endParaRPr lang="nl-NL"/>
          </a:p>
        </p:txBody>
      </p:sp>
    </p:spTree>
    <p:extLst>
      <p:ext uri="{BB962C8B-B14F-4D97-AF65-F5344CB8AC3E}">
        <p14:creationId xmlns:p14="http://schemas.microsoft.com/office/powerpoint/2010/main" val="2208874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a:solidFill>
                  <a:schemeClr val="tx1"/>
                </a:solidFill>
                <a:effectLst/>
                <a:latin typeface="+mn-lt"/>
                <a:ea typeface="+mn-ea"/>
                <a:cs typeface="+mn-cs"/>
              </a:rPr>
              <a:t>Good morning everyone, and thank you for being here.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My name is Hanne </a:t>
            </a:r>
            <a:r>
              <a:rPr lang="en-US" sz="1200" kern="1200" dirty="0" err="1">
                <a:solidFill>
                  <a:schemeClr val="tx1"/>
                </a:solidFill>
                <a:effectLst/>
                <a:latin typeface="+mn-lt"/>
                <a:ea typeface="+mn-ea"/>
                <a:cs typeface="+mn-cs"/>
              </a:rPr>
              <a:t>Kreemers</a:t>
            </a:r>
            <a:r>
              <a:rPr lang="en-US" sz="1200" kern="1200" dirty="0">
                <a:solidFill>
                  <a:schemeClr val="tx1"/>
                </a:solidFill>
                <a:effectLst/>
                <a:latin typeface="+mn-lt"/>
                <a:ea typeface="+mn-ea"/>
                <a:cs typeface="+mn-cs"/>
              </a:rPr>
              <a:t> from the Research Center for Entrepreneurship and Family Firms at Hasselt University.</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I will present our work-in-progress paper titled: “</a:t>
            </a:r>
            <a:r>
              <a:rPr lang="en-US" sz="1200" i="1" kern="1200" dirty="0">
                <a:solidFill>
                  <a:schemeClr val="tx1"/>
                </a:solidFill>
                <a:effectLst/>
                <a:latin typeface="+mn-lt"/>
                <a:ea typeface="+mn-ea"/>
                <a:cs typeface="+mn-cs"/>
              </a:rPr>
              <a:t>Unpacking family CEO profiles in bifurcation-biased family firms: A fuzzy set qualitative comparative analysis.”</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developmental paper, and the main goal of this presentation is to receive feedback on our configurational logic, our </a:t>
            </a:r>
            <a:r>
              <a:rPr lang="en-US" sz="1200" kern="1200" dirty="0" err="1">
                <a:solidFill>
                  <a:schemeClr val="tx1"/>
                </a:solidFill>
                <a:effectLst/>
                <a:latin typeface="+mn-lt"/>
                <a:ea typeface="+mn-ea"/>
                <a:cs typeface="+mn-cs"/>
              </a:rPr>
              <a:t>fsQCA</a:t>
            </a:r>
            <a:r>
              <a:rPr lang="en-US" sz="1200" kern="1200" dirty="0">
                <a:solidFill>
                  <a:schemeClr val="tx1"/>
                </a:solidFill>
                <a:effectLst/>
                <a:latin typeface="+mn-lt"/>
                <a:ea typeface="+mn-ea"/>
                <a:cs typeface="+mn-cs"/>
              </a:rPr>
              <a:t> design, and the way we conceptualize and measure bifurcation bias.</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94EB81B4-BD0D-4BAB-A207-26D66B2DC434}" type="slidenum">
              <a:rPr lang="nl-NL" smtClean="0"/>
              <a:t>2</a:t>
            </a:fld>
            <a:endParaRPr lang="nl-NL"/>
          </a:p>
        </p:txBody>
      </p:sp>
    </p:spTree>
    <p:extLst>
      <p:ext uri="{BB962C8B-B14F-4D97-AF65-F5344CB8AC3E}">
        <p14:creationId xmlns:p14="http://schemas.microsoft.com/office/powerpoint/2010/main" val="2559247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en-US" sz="1200" kern="1200" dirty="0">
                <a:solidFill>
                  <a:schemeClr val="tx1"/>
                </a:solidFill>
                <a:effectLst/>
                <a:latin typeface="+mn-lt"/>
                <a:ea typeface="+mn-ea"/>
                <a:cs typeface="+mn-cs"/>
              </a:rPr>
              <a:t>The literature has traditionally framed this bias as favoritism toward family members, often linked to nepotism and socioemotional wealth preservation. However, more recent conceptual work suggests that bias can also operate in the opposite direction, where non-family managers are favored over family managers.</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paper therefore </a:t>
            </a:r>
            <a:r>
              <a:rPr lang="en-US" sz="1200" b="1" kern="1200" dirty="0">
                <a:solidFill>
                  <a:schemeClr val="tx1"/>
                </a:solidFill>
                <a:effectLst/>
                <a:latin typeface="+mn-lt"/>
                <a:ea typeface="+mn-ea"/>
                <a:cs typeface="+mn-cs"/>
              </a:rPr>
              <a:t>aims</a:t>
            </a:r>
            <a:r>
              <a:rPr lang="en-US" sz="1200" kern="1200" dirty="0">
                <a:solidFill>
                  <a:schemeClr val="tx1"/>
                </a:solidFill>
                <a:effectLst/>
                <a:latin typeface="+mn-lt"/>
                <a:ea typeface="+mn-ea"/>
                <a:cs typeface="+mn-cs"/>
              </a:rPr>
              <a:t> to better understand </a:t>
            </a:r>
            <a:r>
              <a:rPr lang="en-US" sz="1200" b="1" kern="1200" dirty="0">
                <a:solidFill>
                  <a:schemeClr val="tx1"/>
                </a:solidFill>
                <a:effectLst/>
                <a:latin typeface="+mn-lt"/>
                <a:ea typeface="+mn-ea"/>
                <a:cs typeface="+mn-cs"/>
              </a:rPr>
              <a:t>who</a:t>
            </a:r>
            <a:r>
              <a:rPr lang="en-US" sz="1200" kern="1200" dirty="0">
                <a:solidFill>
                  <a:schemeClr val="tx1"/>
                </a:solidFill>
                <a:effectLst/>
                <a:latin typeface="+mn-lt"/>
                <a:ea typeface="+mn-ea"/>
                <a:cs typeface="+mn-cs"/>
              </a:rPr>
              <a:t> actually drives bifurcation bias and </a:t>
            </a:r>
            <a:r>
              <a:rPr lang="en-US" sz="1200" b="1" kern="1200" dirty="0">
                <a:solidFill>
                  <a:schemeClr val="tx1"/>
                </a:solidFill>
                <a:effectLst/>
                <a:latin typeface="+mn-lt"/>
                <a:ea typeface="+mn-ea"/>
                <a:cs typeface="+mn-cs"/>
              </a:rPr>
              <a:t>why</a:t>
            </a:r>
            <a:r>
              <a:rPr lang="en-US" sz="1200" kern="1200" dirty="0">
                <a:solidFill>
                  <a:schemeClr val="tx1"/>
                </a:solidFill>
                <a:effectLst/>
                <a:latin typeface="+mn-lt"/>
                <a:ea typeface="+mn-ea"/>
                <a:cs typeface="+mn-cs"/>
              </a:rPr>
              <a:t> different directions of bias emerge across family firms.</a:t>
            </a:r>
            <a:endParaRPr lang="nl-NL"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starting point</a:t>
            </a:r>
            <a:r>
              <a:rPr lang="en-US" sz="1200" kern="1200" dirty="0">
                <a:solidFill>
                  <a:schemeClr val="tx1"/>
                </a:solidFill>
                <a:effectLst/>
                <a:latin typeface="+mn-lt"/>
                <a:ea typeface="+mn-ea"/>
                <a:cs typeface="+mn-cs"/>
              </a:rPr>
              <a:t> of our study is that </a:t>
            </a:r>
            <a:r>
              <a:rPr lang="en-US" sz="1200" b="1" kern="1200" dirty="0">
                <a:solidFill>
                  <a:schemeClr val="tx1"/>
                </a:solidFill>
                <a:effectLst/>
                <a:latin typeface="+mn-lt"/>
                <a:ea typeface="+mn-ea"/>
                <a:cs typeface="+mn-cs"/>
              </a:rPr>
              <a:t>the family CEO occupies a uniquely powerful position within private family firms.</a:t>
            </a:r>
            <a:endParaRPr lang="nl-NL"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Family CEOs are not only responsible for strategic decision-making, but they also often oversee HR management directly. This makes them key architects and implementers of bifurcation bias.</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existing literature mainly </a:t>
            </a:r>
            <a:r>
              <a:rPr lang="en-US" sz="1200" b="1" kern="1200" dirty="0">
                <a:solidFill>
                  <a:schemeClr val="tx1"/>
                </a:solidFill>
                <a:effectLst/>
                <a:latin typeface="+mn-lt"/>
                <a:ea typeface="+mn-ea"/>
                <a:cs typeface="+mn-cs"/>
              </a:rPr>
              <a:t>studies bifurcation bias at the firm level and often ignores the role of the individual decision-maker.</a:t>
            </a:r>
          </a:p>
          <a:p>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same time, prior studies generally examine CEO characteristics separately. For example, they look at the isolated effect of education, tenure, or age.</a:t>
            </a:r>
            <a:endParaRPr lang="nl-NL"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We argue that this is too simplistic because family CEOs embody multiple characteristics simultaneously.</a:t>
            </a:r>
            <a:endParaRPr lang="nl-NL"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CEO can, for example, be highly educated, strongly family-identified, and also have long tenure and CEO duality at the same time.</a:t>
            </a:r>
          </a:p>
          <a:p>
            <a:pPr lvl="0"/>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Therefore, bifurcation bias likely </a:t>
            </a:r>
            <a:r>
              <a:rPr lang="en-US" sz="1200" b="1" kern="1200" dirty="0">
                <a:solidFill>
                  <a:schemeClr val="tx1"/>
                </a:solidFill>
                <a:effectLst/>
                <a:latin typeface="+mn-lt"/>
                <a:ea typeface="+mn-ea"/>
                <a:cs typeface="+mn-cs"/>
              </a:rPr>
              <a:t>emerges from combinations of characteristics rather than single variables.</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we also </a:t>
            </a:r>
            <a:r>
              <a:rPr lang="en-US" sz="1200" b="1" kern="1200" dirty="0">
                <a:solidFill>
                  <a:schemeClr val="tx1"/>
                </a:solidFill>
                <a:effectLst/>
                <a:latin typeface="+mn-lt"/>
                <a:ea typeface="+mn-ea"/>
                <a:cs typeface="+mn-cs"/>
              </a:rPr>
              <a:t>move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beyond the traditional assumption that bifurcation bias always favors family members.</a:t>
            </a:r>
            <a:endParaRPr lang="nl-NL"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Recent conceptual work by Daspit and colleagues as well as Jennings and colleagues suggests that family firms can also display reverse favoritism, where non-family managers receive preferential treatment because they are perceived as more competent or objective.</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94EB81B4-BD0D-4BAB-A207-26D66B2DC434}" type="slidenum">
              <a:rPr lang="nl-NL" smtClean="0"/>
              <a:t>3</a:t>
            </a:fld>
            <a:endParaRPr lang="nl-NL"/>
          </a:p>
        </p:txBody>
      </p:sp>
    </p:spTree>
    <p:extLst>
      <p:ext uri="{BB962C8B-B14F-4D97-AF65-F5344CB8AC3E}">
        <p14:creationId xmlns:p14="http://schemas.microsoft.com/office/powerpoint/2010/main" val="2083137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en-US" sz="1200" b="1" kern="1200" dirty="0">
                <a:solidFill>
                  <a:schemeClr val="tx1"/>
                </a:solidFill>
                <a:effectLst/>
                <a:latin typeface="+mn-lt"/>
                <a:ea typeface="+mn-ea"/>
                <a:cs typeface="+mn-cs"/>
              </a:rPr>
              <a:t>Upper echelons theory </a:t>
            </a:r>
            <a:r>
              <a:rPr lang="en-US" sz="1200" kern="1200" dirty="0">
                <a:solidFill>
                  <a:schemeClr val="tx1"/>
                </a:solidFill>
                <a:effectLst/>
                <a:latin typeface="+mn-lt"/>
                <a:ea typeface="+mn-ea"/>
                <a:cs typeface="+mn-cs"/>
              </a:rPr>
              <a:t>argues that organizations become reflections of their top managers because CEOs interpret strategic situations through their own experiences, values, and cognitive frames.</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private family firms, this CEO effect becomes even stronger because family CEOs often operate with high discretion and relatively limited external monitoring.</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1</a:t>
            </a:r>
            <a:r>
              <a:rPr lang="en-US" sz="1200" b="1" i="0" kern="1200" baseline="30000" dirty="0">
                <a:solidFill>
                  <a:schemeClr val="tx1"/>
                </a:solidFill>
                <a:effectLst/>
                <a:latin typeface="+mn-lt"/>
                <a:ea typeface="+mn-ea"/>
                <a:cs typeface="+mn-cs"/>
              </a:rPr>
              <a:t>st</a:t>
            </a:r>
            <a:r>
              <a:rPr lang="en-US" sz="1200" b="1" i="0" kern="1200" dirty="0">
                <a:solidFill>
                  <a:schemeClr val="tx1"/>
                </a:solidFill>
                <a:effectLst/>
                <a:latin typeface="+mn-lt"/>
                <a:ea typeface="+mn-ea"/>
                <a:cs typeface="+mn-cs"/>
              </a:rPr>
              <a:t> dimension</a:t>
            </a:r>
            <a:r>
              <a:rPr lang="en-US" sz="1200" i="0" kern="1200" dirty="0">
                <a:solidFill>
                  <a:schemeClr val="tx1"/>
                </a:solidFill>
                <a:effectLst/>
                <a:latin typeface="+mn-lt"/>
                <a:ea typeface="+mn-ea"/>
                <a:cs typeface="+mn-cs"/>
              </a:rPr>
              <a:t> : higher education and external career experience may broaden the CEO’s cognitive frame and increase openness toward professionalized and merit-based HR practices.</a:t>
            </a:r>
            <a:endParaRPr lang="nl-NL"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2</a:t>
            </a:r>
            <a:r>
              <a:rPr lang="en-US" sz="1200" b="1" i="0" kern="1200" baseline="30000" dirty="0">
                <a:solidFill>
                  <a:schemeClr val="tx1"/>
                </a:solidFill>
                <a:effectLst/>
                <a:latin typeface="+mn-lt"/>
                <a:ea typeface="+mn-ea"/>
                <a:cs typeface="+mn-cs"/>
              </a:rPr>
              <a:t>nd</a:t>
            </a:r>
            <a:r>
              <a:rPr lang="en-US" sz="1200" b="1" i="0" kern="1200" dirty="0">
                <a:solidFill>
                  <a:schemeClr val="tx1"/>
                </a:solidFill>
                <a:effectLst/>
                <a:latin typeface="+mn-lt"/>
                <a:ea typeface="+mn-ea"/>
                <a:cs typeface="+mn-cs"/>
              </a:rPr>
              <a:t> dimension</a:t>
            </a:r>
            <a:r>
              <a:rPr lang="en-US" sz="1200" i="0" kern="1200" dirty="0">
                <a:solidFill>
                  <a:schemeClr val="tx1"/>
                </a:solidFill>
                <a:effectLst/>
                <a:latin typeface="+mn-lt"/>
                <a:ea typeface="+mn-ea"/>
                <a:cs typeface="+mn-cs"/>
              </a:rPr>
              <a:t> : family CEO duality may reduce board monitoring and strengthen the CEO’s ability to privilege family members.</a:t>
            </a:r>
            <a:endParaRPr lang="nl-NL"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baseline="30000" dirty="0">
                <a:solidFill>
                  <a:schemeClr val="tx1"/>
                </a:solidFill>
                <a:effectLst/>
                <a:latin typeface="+mn-lt"/>
                <a:ea typeface="+mn-ea"/>
                <a:cs typeface="+mn-cs"/>
              </a:rPr>
              <a:t>3nd</a:t>
            </a:r>
            <a:r>
              <a:rPr lang="en-US" sz="1200" b="1" i="0" kern="1200" dirty="0">
                <a:solidFill>
                  <a:schemeClr val="tx1"/>
                </a:solidFill>
                <a:effectLst/>
                <a:latin typeface="+mn-lt"/>
                <a:ea typeface="+mn-ea"/>
                <a:cs typeface="+mn-cs"/>
              </a:rPr>
              <a:t> dimension</a:t>
            </a:r>
            <a:r>
              <a:rPr lang="en-US" sz="1200" i="0" kern="1200" dirty="0">
                <a:solidFill>
                  <a:schemeClr val="tx1"/>
                </a:solidFill>
                <a:effectLst/>
                <a:latin typeface="+mn-lt"/>
                <a:ea typeface="+mn-ea"/>
                <a:cs typeface="+mn-cs"/>
              </a:rPr>
              <a:t> : Strongly family-identified CEOs may be more likely to prioritize family-centered goals and socioemotional wealth preservation.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At the same time, </a:t>
            </a:r>
            <a:r>
              <a:rPr lang="en-US" sz="1200" b="1" kern="1200" dirty="0">
                <a:solidFill>
                  <a:schemeClr val="tx1"/>
                </a:solidFill>
                <a:effectLst/>
                <a:latin typeface="+mn-lt"/>
                <a:ea typeface="+mn-ea"/>
                <a:cs typeface="+mn-cs"/>
              </a:rPr>
              <a:t>Picone and colleagues </a:t>
            </a:r>
            <a:r>
              <a:rPr lang="en-US" sz="1200" b="0" kern="1200" dirty="0">
                <a:solidFill>
                  <a:schemeClr val="tx1"/>
                </a:solidFill>
                <a:effectLst/>
                <a:latin typeface="+mn-lt"/>
                <a:ea typeface="+mn-ea"/>
                <a:cs typeface="+mn-cs"/>
              </a:rPr>
              <a:t>argue that biases in family firms cannot be understood solely through observable CEO characteristics. Instead, these biases emerge at the intersection of the CEO’s personal background and the broader family context.</a:t>
            </a:r>
            <a:endParaRPr lang="nl-NL"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Context: </a:t>
            </a:r>
            <a:r>
              <a:rPr lang="en-US" sz="1200" i="0" u="sng" kern="1200" dirty="0">
                <a:solidFill>
                  <a:schemeClr val="tx1"/>
                </a:solidFill>
                <a:effectLst/>
                <a:latin typeface="+mn-lt"/>
                <a:ea typeface="+mn-ea"/>
                <a:cs typeface="+mn-cs"/>
              </a:rPr>
              <a:t>Balanced</a:t>
            </a:r>
            <a:r>
              <a:rPr lang="en-US" sz="1200" i="0" kern="1200" dirty="0">
                <a:solidFill>
                  <a:schemeClr val="tx1"/>
                </a:solidFill>
                <a:effectLst/>
                <a:latin typeface="+mn-lt"/>
                <a:ea typeface="+mn-ea"/>
                <a:cs typeface="+mn-cs"/>
              </a:rPr>
              <a:t> systems are characterized by moderate cohesion and flexibility, while </a:t>
            </a:r>
            <a:r>
              <a:rPr lang="en-US" sz="1200" i="0" u="sng" kern="1200" dirty="0">
                <a:solidFill>
                  <a:schemeClr val="tx1"/>
                </a:solidFill>
                <a:effectLst/>
                <a:latin typeface="+mn-lt"/>
                <a:ea typeface="+mn-ea"/>
                <a:cs typeface="+mn-cs"/>
              </a:rPr>
              <a:t>unbalanced</a:t>
            </a:r>
            <a:r>
              <a:rPr lang="en-US" sz="1200" i="0" kern="1200" dirty="0">
                <a:solidFill>
                  <a:schemeClr val="tx1"/>
                </a:solidFill>
                <a:effectLst/>
                <a:latin typeface="+mn-lt"/>
                <a:ea typeface="+mn-ea"/>
                <a:cs typeface="+mn-cs"/>
              </a:rPr>
              <a:t> systems can become overly rigid, chaotic, disengaged, or enmeshed.</a:t>
            </a:r>
            <a:endParaRPr lang="nl-NL"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dirty="0"/>
          </a:p>
        </p:txBody>
      </p:sp>
      <p:sp>
        <p:nvSpPr>
          <p:cNvPr id="4" name="Tijdelijke aanduiding voor dianummer 3"/>
          <p:cNvSpPr>
            <a:spLocks noGrp="1"/>
          </p:cNvSpPr>
          <p:nvPr>
            <p:ph type="sldNum" sz="quarter" idx="5"/>
          </p:nvPr>
        </p:nvSpPr>
        <p:spPr/>
        <p:txBody>
          <a:bodyPr/>
          <a:lstStyle/>
          <a:p>
            <a:fld id="{94EB81B4-BD0D-4BAB-A207-26D66B2DC434}" type="slidenum">
              <a:rPr lang="nl-NL" smtClean="0"/>
              <a:t>4</a:t>
            </a:fld>
            <a:endParaRPr lang="nl-NL"/>
          </a:p>
        </p:txBody>
      </p:sp>
    </p:spTree>
    <p:extLst>
      <p:ext uri="{BB962C8B-B14F-4D97-AF65-F5344CB8AC3E}">
        <p14:creationId xmlns:p14="http://schemas.microsoft.com/office/powerpoint/2010/main" val="948646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3FDF3-A231-69E5-597E-CA5F05BDACF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6EA514E-FCE4-FFDC-5829-4FE34AA314A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0BA68D4-5B37-64F8-A494-299F23EEC689}"/>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Our first proposition</a:t>
            </a:r>
            <a:r>
              <a:rPr lang="en-US" sz="1200" kern="1200" dirty="0">
                <a:solidFill>
                  <a:schemeClr val="tx1"/>
                </a:solidFill>
                <a:effectLst/>
                <a:latin typeface="+mn-lt"/>
                <a:ea typeface="+mn-ea"/>
                <a:cs typeface="+mn-cs"/>
              </a:rPr>
              <a:t> is that </a:t>
            </a:r>
            <a:r>
              <a:rPr lang="en-US" sz="1200" b="1" kern="1200" dirty="0">
                <a:solidFill>
                  <a:schemeClr val="tx1"/>
                </a:solidFill>
                <a:effectLst/>
                <a:latin typeface="+mn-lt"/>
                <a:ea typeface="+mn-ea"/>
                <a:cs typeface="+mn-cs"/>
              </a:rPr>
              <a:t>no single CEO characteristic is sufficient</a:t>
            </a:r>
            <a:r>
              <a:rPr lang="en-US" sz="1200" kern="1200" dirty="0">
                <a:solidFill>
                  <a:schemeClr val="tx1"/>
                </a:solidFill>
                <a:effectLst/>
                <a:latin typeface="+mn-lt"/>
                <a:ea typeface="+mn-ea"/>
                <a:cs typeface="+mn-cs"/>
              </a:rPr>
              <a:t> to explain bifurcation bias on its own.</a:t>
            </a:r>
            <a:endParaRPr lang="nl-NL"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example, long CEO tenure can either reinforce entrenched family-centered routines or provide the legitimacy needed to professionalize HR systems.</a:t>
            </a:r>
            <a:endParaRPr lang="nl-NL"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Similarly, younger CEOs may be more innovative and merit-oriented, but they may also rely heavily on trusted family insiders.</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means that the same characteristic can function differently depending on the broader configuration in which it appears.</a:t>
            </a:r>
            <a:endParaRPr lang="nl-NL"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Our second proposition</a:t>
            </a:r>
            <a:r>
              <a:rPr lang="en-US" sz="1200" kern="1200" dirty="0">
                <a:solidFill>
                  <a:schemeClr val="tx1"/>
                </a:solidFill>
                <a:effectLst/>
                <a:latin typeface="+mn-lt"/>
                <a:ea typeface="+mn-ea"/>
                <a:cs typeface="+mn-cs"/>
              </a:rPr>
              <a:t> is that </a:t>
            </a:r>
            <a:r>
              <a:rPr lang="en-US" sz="1200" b="1" kern="1200" dirty="0">
                <a:solidFill>
                  <a:schemeClr val="tx1"/>
                </a:solidFill>
                <a:effectLst/>
                <a:latin typeface="+mn-lt"/>
                <a:ea typeface="+mn-ea"/>
                <a:cs typeface="+mn-cs"/>
              </a:rPr>
              <a:t>distinct configurations of CEO characteristics are associated with different forms of bifurcation bias</a:t>
            </a:r>
            <a:r>
              <a:rPr lang="en-US" sz="1200"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third</a:t>
            </a:r>
            <a:r>
              <a:rPr lang="en-US" sz="1200" kern="1200" dirty="0">
                <a:solidFill>
                  <a:schemeClr val="tx1"/>
                </a:solidFill>
                <a:effectLst/>
                <a:latin typeface="+mn-lt"/>
                <a:ea typeface="+mn-ea"/>
                <a:cs typeface="+mn-cs"/>
              </a:rPr>
              <a:t>, the family context shapes how these configurations operate.</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our logic focuses on combinations and causal complexity, we believe that </a:t>
            </a:r>
            <a:r>
              <a:rPr lang="en-US" sz="1200" b="1" kern="1200" dirty="0" err="1">
                <a:solidFill>
                  <a:schemeClr val="tx1"/>
                </a:solidFill>
                <a:effectLst/>
                <a:latin typeface="+mn-lt"/>
                <a:ea typeface="+mn-ea"/>
                <a:cs typeface="+mn-cs"/>
              </a:rPr>
              <a:t>fsQCA</a:t>
            </a:r>
            <a:r>
              <a:rPr lang="en-US" sz="1200" kern="1200" dirty="0">
                <a:solidFill>
                  <a:schemeClr val="tx1"/>
                </a:solidFill>
                <a:effectLst/>
                <a:latin typeface="+mn-lt"/>
                <a:ea typeface="+mn-ea"/>
                <a:cs typeface="+mn-cs"/>
              </a:rPr>
              <a:t> is the most appropriate methodological approach</a:t>
            </a:r>
            <a:endParaRPr lang="nl-NL" b="1" dirty="0"/>
          </a:p>
        </p:txBody>
      </p:sp>
      <p:sp>
        <p:nvSpPr>
          <p:cNvPr id="4" name="Tijdelijke aanduiding voor dianummer 3">
            <a:extLst>
              <a:ext uri="{FF2B5EF4-FFF2-40B4-BE49-F238E27FC236}">
                <a16:creationId xmlns:a16="http://schemas.microsoft.com/office/drawing/2014/main" id="{9FBB2EAB-E9BC-6A51-A9AC-3EA04244E054}"/>
              </a:ext>
            </a:extLst>
          </p:cNvPr>
          <p:cNvSpPr>
            <a:spLocks noGrp="1"/>
          </p:cNvSpPr>
          <p:nvPr>
            <p:ph type="sldNum" sz="quarter" idx="5"/>
          </p:nvPr>
        </p:nvSpPr>
        <p:spPr/>
        <p:txBody>
          <a:bodyPr/>
          <a:lstStyle/>
          <a:p>
            <a:fld id="{94EB81B4-BD0D-4BAB-A207-26D66B2DC434}" type="slidenum">
              <a:rPr lang="nl-NL" smtClean="0"/>
              <a:t>5</a:t>
            </a:fld>
            <a:endParaRPr lang="nl-NL"/>
          </a:p>
        </p:txBody>
      </p:sp>
    </p:spTree>
    <p:extLst>
      <p:ext uri="{BB962C8B-B14F-4D97-AF65-F5344CB8AC3E}">
        <p14:creationId xmlns:p14="http://schemas.microsoft.com/office/powerpoint/2010/main" val="3413296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a:solidFill>
                  <a:schemeClr val="tx1"/>
                </a:solidFill>
                <a:effectLst/>
                <a:latin typeface="+mn-lt"/>
                <a:ea typeface="+mn-ea"/>
                <a:cs typeface="+mn-cs"/>
              </a:rPr>
              <a:t>Regarding the analytical approach, we use </a:t>
            </a:r>
            <a:r>
              <a:rPr lang="en-US" sz="1200" b="1" kern="1200" dirty="0">
                <a:solidFill>
                  <a:schemeClr val="tx1"/>
                </a:solidFill>
                <a:effectLst/>
                <a:latin typeface="+mn-lt"/>
                <a:ea typeface="+mn-ea"/>
                <a:cs typeface="+mn-cs"/>
              </a:rPr>
              <a:t>fuzzy-set Qualitative Comparative Analysis, or </a:t>
            </a:r>
            <a:r>
              <a:rPr lang="en-US" sz="1200" b="1" kern="1200" dirty="0" err="1">
                <a:solidFill>
                  <a:schemeClr val="tx1"/>
                </a:solidFill>
                <a:effectLst/>
                <a:latin typeface="+mn-lt"/>
                <a:ea typeface="+mn-ea"/>
                <a:cs typeface="+mn-cs"/>
              </a:rPr>
              <a:t>fsQCA</a:t>
            </a:r>
            <a:r>
              <a:rPr lang="en-US" sz="1200" b="1"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FsQCA</a:t>
            </a:r>
            <a:r>
              <a:rPr lang="en-US" sz="1200" kern="1200" dirty="0">
                <a:solidFill>
                  <a:schemeClr val="tx1"/>
                </a:solidFill>
                <a:effectLst/>
                <a:latin typeface="+mn-lt"/>
                <a:ea typeface="+mn-ea"/>
                <a:cs typeface="+mn-cs"/>
              </a:rPr>
              <a:t> is particularly suitable because it allows us to identify combinations of conditions associated with an outcome.</a:t>
            </a:r>
            <a:endParaRPr lang="nl-NL"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Unlike regression analysis, </a:t>
            </a:r>
            <a:r>
              <a:rPr lang="en-US" sz="1200" kern="1200" dirty="0" err="1">
                <a:solidFill>
                  <a:schemeClr val="tx1"/>
                </a:solidFill>
                <a:effectLst/>
                <a:latin typeface="+mn-lt"/>
                <a:ea typeface="+mn-ea"/>
                <a:cs typeface="+mn-cs"/>
              </a:rPr>
              <a:t>fsQCA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does not assume linearity </a:t>
            </a:r>
            <a:r>
              <a:rPr lang="en-US" sz="1200" kern="1200" dirty="0">
                <a:solidFill>
                  <a:schemeClr val="tx1"/>
                </a:solidFill>
                <a:effectLst/>
                <a:latin typeface="+mn-lt"/>
                <a:ea typeface="+mn-ea"/>
                <a:cs typeface="+mn-cs"/>
              </a:rPr>
              <a:t>or one best solution.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Instead, it allows for </a:t>
            </a:r>
            <a:r>
              <a:rPr lang="en-US" sz="1200" b="1" kern="1200" dirty="0">
                <a:solidFill>
                  <a:schemeClr val="tx1"/>
                </a:solidFill>
                <a:effectLst/>
                <a:latin typeface="+mn-lt"/>
                <a:ea typeface="+mn-ea"/>
                <a:cs typeface="+mn-cs"/>
              </a:rPr>
              <a:t>equifinality</a:t>
            </a:r>
            <a:r>
              <a:rPr lang="en-US" sz="1200" kern="1200" dirty="0">
                <a:solidFill>
                  <a:schemeClr val="tx1"/>
                </a:solidFill>
                <a:effectLst/>
                <a:latin typeface="+mn-lt"/>
                <a:ea typeface="+mn-ea"/>
                <a:cs typeface="+mn-cs"/>
              </a:rPr>
              <a:t>, meaning that multiple different CEO profiles may lead to the same form of bifurcation bias.</a:t>
            </a: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Additionally, </a:t>
            </a:r>
            <a:r>
              <a:rPr lang="en-US" sz="1200" kern="1200" dirty="0" err="1">
                <a:solidFill>
                  <a:schemeClr val="tx1"/>
                </a:solidFill>
                <a:effectLst/>
                <a:latin typeface="+mn-lt"/>
                <a:ea typeface="+mn-ea"/>
                <a:cs typeface="+mn-cs"/>
              </a:rPr>
              <a:t>fsQCA</a:t>
            </a:r>
            <a:r>
              <a:rPr lang="en-US" sz="1200" kern="1200" dirty="0">
                <a:solidFill>
                  <a:schemeClr val="tx1"/>
                </a:solidFill>
                <a:effectLst/>
                <a:latin typeface="+mn-lt"/>
                <a:ea typeface="+mn-ea"/>
                <a:cs typeface="+mn-cs"/>
              </a:rPr>
              <a:t> acknowledges </a:t>
            </a:r>
            <a:r>
              <a:rPr lang="en-US" sz="1200" b="1" kern="1200" dirty="0">
                <a:solidFill>
                  <a:schemeClr val="tx1"/>
                </a:solidFill>
                <a:effectLst/>
                <a:latin typeface="+mn-lt"/>
                <a:ea typeface="+mn-ea"/>
                <a:cs typeface="+mn-cs"/>
              </a:rPr>
              <a:t>causal asymmetry</a:t>
            </a:r>
            <a:r>
              <a:rPr lang="en-US" sz="1200" kern="1200" dirty="0">
                <a:solidFill>
                  <a:schemeClr val="tx1"/>
                </a:solidFill>
                <a:effectLst/>
                <a:latin typeface="+mn-lt"/>
                <a:ea typeface="+mn-ea"/>
                <a:cs typeface="+mn-cs"/>
              </a:rPr>
              <a:t>, meaning that the conditions leading to low bifurcation bias are not simply the opposite of those leading to high bifurcation bias.</a:t>
            </a:r>
            <a:endParaRPr lang="nl-NL" sz="1200" kern="1200" dirty="0">
              <a:solidFill>
                <a:schemeClr val="tx1"/>
              </a:solidFill>
              <a:effectLst/>
              <a:latin typeface="+mn-lt"/>
              <a:ea typeface="+mn-ea"/>
              <a:cs typeface="+mn-cs"/>
            </a:endParaRPr>
          </a:p>
          <a:p>
            <a:pPr marL="0" indent="0">
              <a:buFont typeface="+mj-lt"/>
              <a:buNone/>
            </a:pPr>
            <a:endParaRPr lang="nl-NL" dirty="0"/>
          </a:p>
        </p:txBody>
      </p:sp>
      <p:sp>
        <p:nvSpPr>
          <p:cNvPr id="4" name="Tijdelijke aanduiding voor dianummer 3"/>
          <p:cNvSpPr>
            <a:spLocks noGrp="1"/>
          </p:cNvSpPr>
          <p:nvPr>
            <p:ph type="sldNum" sz="quarter" idx="5"/>
          </p:nvPr>
        </p:nvSpPr>
        <p:spPr/>
        <p:txBody>
          <a:bodyPr/>
          <a:lstStyle/>
          <a:p>
            <a:fld id="{94EB81B4-BD0D-4BAB-A207-26D66B2DC434}" type="slidenum">
              <a:rPr lang="nl-NL" smtClean="0"/>
              <a:t>6</a:t>
            </a:fld>
            <a:endParaRPr lang="nl-NL"/>
          </a:p>
        </p:txBody>
      </p:sp>
    </p:spTree>
    <p:extLst>
      <p:ext uri="{BB962C8B-B14F-4D97-AF65-F5344CB8AC3E}">
        <p14:creationId xmlns:p14="http://schemas.microsoft.com/office/powerpoint/2010/main" val="1952871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en-US" sz="1200" kern="1200" dirty="0">
                <a:solidFill>
                  <a:schemeClr val="tx1"/>
                </a:solidFill>
                <a:effectLst/>
                <a:latin typeface="+mn-lt"/>
                <a:ea typeface="+mn-ea"/>
                <a:cs typeface="+mn-cs"/>
              </a:rPr>
              <a:t>We conceptualize bifurcation bias as a </a:t>
            </a:r>
            <a:r>
              <a:rPr lang="en-US" sz="1200" b="1" kern="1200" dirty="0">
                <a:solidFill>
                  <a:schemeClr val="tx1"/>
                </a:solidFill>
                <a:effectLst/>
                <a:latin typeface="+mn-lt"/>
                <a:ea typeface="+mn-ea"/>
                <a:cs typeface="+mn-cs"/>
              </a:rPr>
              <a:t>continuum</a:t>
            </a:r>
            <a:r>
              <a:rPr lang="en-US" sz="1200" kern="1200" dirty="0">
                <a:solidFill>
                  <a:schemeClr val="tx1"/>
                </a:solidFill>
                <a:effectLst/>
                <a:latin typeface="+mn-lt"/>
                <a:ea typeface="+mn-ea"/>
                <a:cs typeface="+mn-cs"/>
              </a:rPr>
              <a:t> ranging from favoritism toward family managers to favoritism toward non-family managers.</a:t>
            </a:r>
            <a:endParaRPr lang="nl-NL"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do this, family CEOs evaluate </a:t>
            </a:r>
            <a:r>
              <a:rPr lang="en-US" sz="1200" b="1" kern="1200" dirty="0">
                <a:solidFill>
                  <a:schemeClr val="tx1"/>
                </a:solidFill>
                <a:effectLst/>
                <a:latin typeface="+mn-lt"/>
                <a:ea typeface="+mn-ea"/>
                <a:cs typeface="+mn-cs"/>
              </a:rPr>
              <a:t>several HR practices </a:t>
            </a:r>
            <a:r>
              <a:rPr lang="en-US" sz="1200" kern="1200" dirty="0">
                <a:solidFill>
                  <a:schemeClr val="tx1"/>
                </a:solidFill>
                <a:effectLst/>
                <a:latin typeface="+mn-lt"/>
                <a:ea typeface="+mn-ea"/>
                <a:cs typeface="+mn-cs"/>
              </a:rPr>
              <a:t>for both family and non-family managers separately.</a:t>
            </a:r>
            <a:endParaRPr lang="nl-NL"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HR practices include recruitment, selection, training and development, compensation, and appraisal.</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then calculate difference scores between the treatment of family and non-family managers.</a:t>
            </a:r>
            <a:endParaRPr lang="nl-NL"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Positive</a:t>
            </a:r>
            <a:r>
              <a:rPr lang="en-US" sz="1200" kern="1200" dirty="0">
                <a:solidFill>
                  <a:schemeClr val="tx1"/>
                </a:solidFill>
                <a:effectLst/>
                <a:latin typeface="+mn-lt"/>
                <a:ea typeface="+mn-ea"/>
                <a:cs typeface="+mn-cs"/>
              </a:rPr>
              <a:t> scores indicate bias favoring family managers.</a:t>
            </a:r>
            <a:endParaRPr lang="nl-NL"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Negative</a:t>
            </a:r>
            <a:r>
              <a:rPr lang="en-US" sz="1200" kern="1200" dirty="0">
                <a:solidFill>
                  <a:schemeClr val="tx1"/>
                </a:solidFill>
                <a:effectLst/>
                <a:latin typeface="+mn-lt"/>
                <a:ea typeface="+mn-ea"/>
                <a:cs typeface="+mn-cs"/>
              </a:rPr>
              <a:t> scores indicate bias favoring non-family managers.</a:t>
            </a:r>
            <a:endParaRPr lang="nl-NL"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scores around </a:t>
            </a:r>
            <a:r>
              <a:rPr lang="en-US" sz="1200" b="1" kern="1200" dirty="0">
                <a:solidFill>
                  <a:schemeClr val="tx1"/>
                </a:solidFill>
                <a:effectLst/>
                <a:latin typeface="+mn-lt"/>
                <a:ea typeface="+mn-ea"/>
                <a:cs typeface="+mn-cs"/>
              </a:rPr>
              <a:t>zero</a:t>
            </a:r>
            <a:r>
              <a:rPr lang="en-US" sz="1200" kern="1200" dirty="0">
                <a:solidFill>
                  <a:schemeClr val="tx1"/>
                </a:solidFill>
                <a:effectLst/>
                <a:latin typeface="+mn-lt"/>
                <a:ea typeface="+mn-ea"/>
                <a:cs typeface="+mn-cs"/>
              </a:rPr>
              <a:t> indicate little or no bifurcation bias.</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94EB81B4-BD0D-4BAB-A207-26D66B2DC434}" type="slidenum">
              <a:rPr lang="nl-NL" smtClean="0"/>
              <a:t>7</a:t>
            </a:fld>
            <a:endParaRPr lang="nl-NL"/>
          </a:p>
        </p:txBody>
      </p:sp>
    </p:spTree>
    <p:extLst>
      <p:ext uri="{BB962C8B-B14F-4D97-AF65-F5344CB8AC3E}">
        <p14:creationId xmlns:p14="http://schemas.microsoft.com/office/powerpoint/2010/main" val="3109001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2D5DD-BE9E-BA9D-F7C5-E094F395663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C43AA60-3FA6-90C5-D608-C05296DCCB5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1569366-55F4-4978-E128-790B143CDC4E}"/>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Theoretically</a:t>
            </a:r>
            <a:r>
              <a:rPr lang="en-US" sz="1200" kern="1200" dirty="0">
                <a:solidFill>
                  <a:schemeClr val="tx1"/>
                </a:solidFill>
                <a:effectLst/>
                <a:latin typeface="+mn-lt"/>
                <a:ea typeface="+mn-ea"/>
                <a:cs typeface="+mn-cs"/>
              </a:rPr>
              <a:t>, we provide the first configurational perspective on bifurcation bias.</a:t>
            </a:r>
            <a:endParaRPr lang="nl-NL"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Rather than treating CEOs as isolated bundles of independent variables, we identify holistic CEO profiles.</a:t>
            </a:r>
          </a:p>
          <a:p>
            <a:pPr lvl="0"/>
            <a:r>
              <a:rPr lang="en-US" sz="1200" kern="1200" dirty="0">
                <a:solidFill>
                  <a:schemeClr val="tx1"/>
                </a:solidFill>
                <a:effectLst/>
                <a:latin typeface="+mn-lt"/>
                <a:ea typeface="+mn-ea"/>
                <a:cs typeface="+mn-cs"/>
              </a:rPr>
              <a:t>This allows us to explain who drives bifurcation bias and under which contextual conditions.</a:t>
            </a:r>
            <a:endParaRPr lang="nl-NL"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Second</a:t>
            </a:r>
            <a:r>
              <a:rPr lang="en-US" sz="1200" kern="1200" dirty="0">
                <a:solidFill>
                  <a:schemeClr val="tx1"/>
                </a:solidFill>
                <a:effectLst/>
                <a:latin typeface="+mn-lt"/>
                <a:ea typeface="+mn-ea"/>
                <a:cs typeface="+mn-cs"/>
              </a:rPr>
              <a:t>, we contribute to the growing literature emphasizing causal complexity in family firms.</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study shows that bifurcation bias does not emerge through simple linear relationships, but through interacting combinations of characteristics.</a:t>
            </a:r>
            <a:endParaRPr lang="nl-NL" sz="1200"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3A3321CE-87E1-6034-A14A-3D034FEB6443}"/>
              </a:ext>
            </a:extLst>
          </p:cNvPr>
          <p:cNvSpPr>
            <a:spLocks noGrp="1"/>
          </p:cNvSpPr>
          <p:nvPr>
            <p:ph type="sldNum" sz="quarter" idx="5"/>
          </p:nvPr>
        </p:nvSpPr>
        <p:spPr/>
        <p:txBody>
          <a:bodyPr/>
          <a:lstStyle/>
          <a:p>
            <a:fld id="{94EB81B4-BD0D-4BAB-A207-26D66B2DC434}" type="slidenum">
              <a:rPr lang="nl-NL" smtClean="0"/>
              <a:t>8</a:t>
            </a:fld>
            <a:endParaRPr lang="nl-NL"/>
          </a:p>
        </p:txBody>
      </p:sp>
    </p:spTree>
    <p:extLst>
      <p:ext uri="{BB962C8B-B14F-4D97-AF65-F5344CB8AC3E}">
        <p14:creationId xmlns:p14="http://schemas.microsoft.com/office/powerpoint/2010/main" val="905217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a:solidFill>
                  <a:schemeClr val="tx1"/>
                </a:solidFill>
                <a:effectLst/>
                <a:latin typeface="+mn-lt"/>
                <a:ea typeface="+mn-ea"/>
                <a:cs typeface="+mn-cs"/>
              </a:rPr>
              <a:t>As this is still </a:t>
            </a:r>
            <a:r>
              <a:rPr lang="en-US" sz="1200" b="1" kern="1200" dirty="0">
                <a:solidFill>
                  <a:schemeClr val="tx1"/>
                </a:solidFill>
                <a:effectLst/>
                <a:latin typeface="+mn-lt"/>
                <a:ea typeface="+mn-ea"/>
                <a:cs typeface="+mn-cs"/>
              </a:rPr>
              <a:t>a work-in-progress paper</a:t>
            </a:r>
            <a:r>
              <a:rPr lang="en-US" sz="1200" kern="1200" dirty="0">
                <a:solidFill>
                  <a:schemeClr val="tx1"/>
                </a:solidFill>
                <a:effectLst/>
                <a:latin typeface="+mn-lt"/>
                <a:ea typeface="+mn-ea"/>
                <a:cs typeface="+mn-cs"/>
              </a:rPr>
              <a:t>, we would greatly appreciate your feedback.</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particular, we are looking for feedback on three aspects.</a:t>
            </a:r>
            <a:endParaRPr lang="nl-NL"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First</a:t>
            </a:r>
            <a:r>
              <a:rPr lang="en-US" sz="1200" kern="1200" dirty="0">
                <a:solidFill>
                  <a:schemeClr val="tx1"/>
                </a:solidFill>
                <a:effectLst/>
                <a:latin typeface="+mn-lt"/>
                <a:ea typeface="+mn-ea"/>
                <a:cs typeface="+mn-cs"/>
              </a:rPr>
              <a:t>, the configurational logic and whether the selected dimensions and antecedents make theoretical sense together.</a:t>
            </a:r>
            <a:endParaRPr lang="nl-NL"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Second</a:t>
            </a:r>
            <a:r>
              <a:rPr lang="en-US" sz="1200" kern="1200" dirty="0">
                <a:solidFill>
                  <a:schemeClr val="tx1"/>
                </a:solidFill>
                <a:effectLst/>
                <a:latin typeface="+mn-lt"/>
                <a:ea typeface="+mn-ea"/>
                <a:cs typeface="+mn-cs"/>
              </a:rPr>
              <a:t>, the </a:t>
            </a:r>
            <a:r>
              <a:rPr lang="en-US" sz="1200" kern="1200" dirty="0" err="1">
                <a:solidFill>
                  <a:schemeClr val="tx1"/>
                </a:solidFill>
                <a:effectLst/>
                <a:latin typeface="+mn-lt"/>
                <a:ea typeface="+mn-ea"/>
                <a:cs typeface="+mn-cs"/>
              </a:rPr>
              <a:t>fsQCA</a:t>
            </a:r>
            <a:r>
              <a:rPr lang="en-US" sz="1200" kern="1200" dirty="0">
                <a:solidFill>
                  <a:schemeClr val="tx1"/>
                </a:solidFill>
                <a:effectLst/>
                <a:latin typeface="+mn-lt"/>
                <a:ea typeface="+mn-ea"/>
                <a:cs typeface="+mn-cs"/>
              </a:rPr>
              <a:t> setup</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third</a:t>
            </a:r>
            <a:r>
              <a:rPr lang="en-US" sz="1200" kern="1200" dirty="0">
                <a:solidFill>
                  <a:schemeClr val="tx1"/>
                </a:solidFill>
                <a:effectLst/>
                <a:latin typeface="+mn-lt"/>
                <a:ea typeface="+mn-ea"/>
                <a:cs typeface="+mn-cs"/>
              </a:rPr>
              <a:t>, the way we conceptualize and measure bifurcation bias as a continuum ranging from favoritism toward family managers to favoritism toward non-family managers.</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very much for your attention, and I look forward to your questions and suggestions.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94EB81B4-BD0D-4BAB-A207-26D66B2DC434}" type="slidenum">
              <a:rPr lang="nl-NL" smtClean="0"/>
              <a:t>9</a:t>
            </a:fld>
            <a:endParaRPr lang="nl-NL"/>
          </a:p>
        </p:txBody>
      </p:sp>
    </p:spTree>
    <p:extLst>
      <p:ext uri="{BB962C8B-B14F-4D97-AF65-F5344CB8AC3E}">
        <p14:creationId xmlns:p14="http://schemas.microsoft.com/office/powerpoint/2010/main" val="1137768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For instance, a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positive score for bifurcated recruitment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(i.e., a high score for non-family managers minus a low score for family managers) indicates a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bias favoring family managers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 this HR practice.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On the other hand</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 negative score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(i.e., a low score for non-family managers minus a high score for family managers) indicates a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bias favoring non-family managers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for the respective HR practice.</a:t>
            </a:r>
            <a:endParaRPr lang="nl-NL" sz="1200" dirty="0">
              <a:effectLst/>
              <a:latin typeface="Times New Roman" panose="02020603050405020304" pitchFamily="18" charset="0"/>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94EB81B4-BD0D-4BAB-A207-26D66B2DC434}" type="slidenum">
              <a:rPr lang="nl-NL" smtClean="0"/>
              <a:t>11</a:t>
            </a:fld>
            <a:endParaRPr lang="nl-NL"/>
          </a:p>
        </p:txBody>
      </p:sp>
    </p:spTree>
    <p:extLst>
      <p:ext uri="{BB962C8B-B14F-4D97-AF65-F5344CB8AC3E}">
        <p14:creationId xmlns:p14="http://schemas.microsoft.com/office/powerpoint/2010/main" val="4013066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2CE7A-3589-3EF6-1B8F-593DAED9DA1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E"/>
          </a:p>
        </p:txBody>
      </p:sp>
      <p:sp>
        <p:nvSpPr>
          <p:cNvPr id="3" name="Subtitle 2">
            <a:extLst>
              <a:ext uri="{FF2B5EF4-FFF2-40B4-BE49-F238E27FC236}">
                <a16:creationId xmlns:a16="http://schemas.microsoft.com/office/drawing/2014/main" id="{8C8C5833-7356-078B-F51B-039181F33B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E"/>
          </a:p>
        </p:txBody>
      </p:sp>
      <p:sp>
        <p:nvSpPr>
          <p:cNvPr id="4" name="Date Placeholder 3">
            <a:extLst>
              <a:ext uri="{FF2B5EF4-FFF2-40B4-BE49-F238E27FC236}">
                <a16:creationId xmlns:a16="http://schemas.microsoft.com/office/drawing/2014/main" id="{29AFD0EA-79B9-C628-2B23-29CD92E88520}"/>
              </a:ext>
            </a:extLst>
          </p:cNvPr>
          <p:cNvSpPr>
            <a:spLocks noGrp="1"/>
          </p:cNvSpPr>
          <p:nvPr>
            <p:ph type="dt" sz="half" idx="10"/>
          </p:nvPr>
        </p:nvSpPr>
        <p:spPr/>
        <p:txBody>
          <a:bodyPr/>
          <a:lstStyle/>
          <a:p>
            <a:fld id="{6711F134-EA15-459A-9143-83DB1B1D5ECB}" type="datetimeFigureOut">
              <a:rPr lang="en-AE" smtClean="0"/>
              <a:t>28/05/2026</a:t>
            </a:fld>
            <a:endParaRPr lang="en-AE"/>
          </a:p>
        </p:txBody>
      </p:sp>
      <p:sp>
        <p:nvSpPr>
          <p:cNvPr id="5" name="Footer Placeholder 4">
            <a:extLst>
              <a:ext uri="{FF2B5EF4-FFF2-40B4-BE49-F238E27FC236}">
                <a16:creationId xmlns:a16="http://schemas.microsoft.com/office/drawing/2014/main" id="{9D2C7D6E-8E99-E12D-8B6F-F244EC798E6D}"/>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B2385F9F-5DA6-CF87-7FA7-BF29D400A58A}"/>
              </a:ext>
            </a:extLst>
          </p:cNvPr>
          <p:cNvSpPr>
            <a:spLocks noGrp="1"/>
          </p:cNvSpPr>
          <p:nvPr>
            <p:ph type="sldNum" sz="quarter" idx="12"/>
          </p:nvPr>
        </p:nvSpPr>
        <p:spPr/>
        <p:txBody>
          <a:bodyPr/>
          <a:lstStyle/>
          <a:p>
            <a:fld id="{B59079AF-1035-419D-B988-499EA707BC7B}" type="slidenum">
              <a:rPr lang="en-AE" smtClean="0"/>
              <a:t>‹nr.›</a:t>
            </a:fld>
            <a:endParaRPr lang="en-AE"/>
          </a:p>
        </p:txBody>
      </p:sp>
    </p:spTree>
    <p:extLst>
      <p:ext uri="{BB962C8B-B14F-4D97-AF65-F5344CB8AC3E}">
        <p14:creationId xmlns:p14="http://schemas.microsoft.com/office/powerpoint/2010/main" val="3047313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93BD-E515-1A19-1031-D177746CA8B5}"/>
              </a:ext>
            </a:extLst>
          </p:cNvPr>
          <p:cNvSpPr>
            <a:spLocks noGrp="1"/>
          </p:cNvSpPr>
          <p:nvPr>
            <p:ph type="title"/>
          </p:nvPr>
        </p:nvSpPr>
        <p:spPr/>
        <p:txBody>
          <a:bodyPr/>
          <a:lstStyle/>
          <a:p>
            <a:r>
              <a:rPr lang="en-GB"/>
              <a:t>Click to edit Master title style</a:t>
            </a:r>
            <a:endParaRPr lang="en-AE"/>
          </a:p>
        </p:txBody>
      </p:sp>
      <p:sp>
        <p:nvSpPr>
          <p:cNvPr id="3" name="Vertical Text Placeholder 2">
            <a:extLst>
              <a:ext uri="{FF2B5EF4-FFF2-40B4-BE49-F238E27FC236}">
                <a16:creationId xmlns:a16="http://schemas.microsoft.com/office/drawing/2014/main" id="{3E8974CF-5FE8-1166-E907-80AE1DB9FEC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E"/>
          </a:p>
        </p:txBody>
      </p:sp>
      <p:sp>
        <p:nvSpPr>
          <p:cNvPr id="4" name="Date Placeholder 3">
            <a:extLst>
              <a:ext uri="{FF2B5EF4-FFF2-40B4-BE49-F238E27FC236}">
                <a16:creationId xmlns:a16="http://schemas.microsoft.com/office/drawing/2014/main" id="{26517824-2CC4-1723-90E0-27BB5E7A165A}"/>
              </a:ext>
            </a:extLst>
          </p:cNvPr>
          <p:cNvSpPr>
            <a:spLocks noGrp="1"/>
          </p:cNvSpPr>
          <p:nvPr>
            <p:ph type="dt" sz="half" idx="10"/>
          </p:nvPr>
        </p:nvSpPr>
        <p:spPr/>
        <p:txBody>
          <a:bodyPr/>
          <a:lstStyle/>
          <a:p>
            <a:fld id="{6711F134-EA15-459A-9143-83DB1B1D5ECB}" type="datetimeFigureOut">
              <a:rPr lang="en-AE" smtClean="0"/>
              <a:t>28/05/2026</a:t>
            </a:fld>
            <a:endParaRPr lang="en-AE"/>
          </a:p>
        </p:txBody>
      </p:sp>
      <p:sp>
        <p:nvSpPr>
          <p:cNvPr id="5" name="Footer Placeholder 4">
            <a:extLst>
              <a:ext uri="{FF2B5EF4-FFF2-40B4-BE49-F238E27FC236}">
                <a16:creationId xmlns:a16="http://schemas.microsoft.com/office/drawing/2014/main" id="{1D64CEB9-4E1C-7291-5DE0-5C9FA364A347}"/>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ACB64BD9-21A1-4F87-4BB9-229C03880FAF}"/>
              </a:ext>
            </a:extLst>
          </p:cNvPr>
          <p:cNvSpPr>
            <a:spLocks noGrp="1"/>
          </p:cNvSpPr>
          <p:nvPr>
            <p:ph type="sldNum" sz="quarter" idx="12"/>
          </p:nvPr>
        </p:nvSpPr>
        <p:spPr/>
        <p:txBody>
          <a:bodyPr/>
          <a:lstStyle/>
          <a:p>
            <a:fld id="{B59079AF-1035-419D-B988-499EA707BC7B}" type="slidenum">
              <a:rPr lang="en-AE" smtClean="0"/>
              <a:t>‹nr.›</a:t>
            </a:fld>
            <a:endParaRPr lang="en-AE"/>
          </a:p>
        </p:txBody>
      </p:sp>
    </p:spTree>
    <p:extLst>
      <p:ext uri="{BB962C8B-B14F-4D97-AF65-F5344CB8AC3E}">
        <p14:creationId xmlns:p14="http://schemas.microsoft.com/office/powerpoint/2010/main" val="1815159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101112-6141-0143-7308-DC8DC83824A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E"/>
          </a:p>
        </p:txBody>
      </p:sp>
      <p:sp>
        <p:nvSpPr>
          <p:cNvPr id="3" name="Vertical Text Placeholder 2">
            <a:extLst>
              <a:ext uri="{FF2B5EF4-FFF2-40B4-BE49-F238E27FC236}">
                <a16:creationId xmlns:a16="http://schemas.microsoft.com/office/drawing/2014/main" id="{717AC266-79F1-2CE5-354E-A24999462AF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E"/>
          </a:p>
        </p:txBody>
      </p:sp>
      <p:sp>
        <p:nvSpPr>
          <p:cNvPr id="4" name="Date Placeholder 3">
            <a:extLst>
              <a:ext uri="{FF2B5EF4-FFF2-40B4-BE49-F238E27FC236}">
                <a16:creationId xmlns:a16="http://schemas.microsoft.com/office/drawing/2014/main" id="{F304818A-8797-1D28-FA70-46BC08AD9915}"/>
              </a:ext>
            </a:extLst>
          </p:cNvPr>
          <p:cNvSpPr>
            <a:spLocks noGrp="1"/>
          </p:cNvSpPr>
          <p:nvPr>
            <p:ph type="dt" sz="half" idx="10"/>
          </p:nvPr>
        </p:nvSpPr>
        <p:spPr/>
        <p:txBody>
          <a:bodyPr/>
          <a:lstStyle/>
          <a:p>
            <a:fld id="{6711F134-EA15-459A-9143-83DB1B1D5ECB}" type="datetimeFigureOut">
              <a:rPr lang="en-AE" smtClean="0"/>
              <a:t>28/05/2026</a:t>
            </a:fld>
            <a:endParaRPr lang="en-AE"/>
          </a:p>
        </p:txBody>
      </p:sp>
      <p:sp>
        <p:nvSpPr>
          <p:cNvPr id="5" name="Footer Placeholder 4">
            <a:extLst>
              <a:ext uri="{FF2B5EF4-FFF2-40B4-BE49-F238E27FC236}">
                <a16:creationId xmlns:a16="http://schemas.microsoft.com/office/drawing/2014/main" id="{D13521B8-7A4C-374E-AD9F-FA12822D64FE}"/>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24C03144-304D-20A3-D498-A7AB65B0618B}"/>
              </a:ext>
            </a:extLst>
          </p:cNvPr>
          <p:cNvSpPr>
            <a:spLocks noGrp="1"/>
          </p:cNvSpPr>
          <p:nvPr>
            <p:ph type="sldNum" sz="quarter" idx="12"/>
          </p:nvPr>
        </p:nvSpPr>
        <p:spPr/>
        <p:txBody>
          <a:bodyPr/>
          <a:lstStyle/>
          <a:p>
            <a:fld id="{B59079AF-1035-419D-B988-499EA707BC7B}" type="slidenum">
              <a:rPr lang="en-AE" smtClean="0"/>
              <a:t>‹nr.›</a:t>
            </a:fld>
            <a:endParaRPr lang="en-AE"/>
          </a:p>
        </p:txBody>
      </p:sp>
    </p:spTree>
    <p:extLst>
      <p:ext uri="{BB962C8B-B14F-4D97-AF65-F5344CB8AC3E}">
        <p14:creationId xmlns:p14="http://schemas.microsoft.com/office/powerpoint/2010/main" val="323227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1DAD8-696C-E5F6-FE37-BB62A51ACFE0}"/>
              </a:ext>
            </a:extLst>
          </p:cNvPr>
          <p:cNvSpPr>
            <a:spLocks noGrp="1"/>
          </p:cNvSpPr>
          <p:nvPr>
            <p:ph type="title"/>
          </p:nvPr>
        </p:nvSpPr>
        <p:spPr/>
        <p:txBody>
          <a:bodyPr/>
          <a:lstStyle/>
          <a:p>
            <a:r>
              <a:rPr lang="en-GB"/>
              <a:t>Click to edit Master title style</a:t>
            </a:r>
            <a:endParaRPr lang="en-AE"/>
          </a:p>
        </p:txBody>
      </p:sp>
      <p:sp>
        <p:nvSpPr>
          <p:cNvPr id="3" name="Content Placeholder 2">
            <a:extLst>
              <a:ext uri="{FF2B5EF4-FFF2-40B4-BE49-F238E27FC236}">
                <a16:creationId xmlns:a16="http://schemas.microsoft.com/office/drawing/2014/main" id="{224BE020-BD00-7C4F-B333-6A5DDA14072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E"/>
          </a:p>
        </p:txBody>
      </p:sp>
      <p:sp>
        <p:nvSpPr>
          <p:cNvPr id="4" name="Date Placeholder 3">
            <a:extLst>
              <a:ext uri="{FF2B5EF4-FFF2-40B4-BE49-F238E27FC236}">
                <a16:creationId xmlns:a16="http://schemas.microsoft.com/office/drawing/2014/main" id="{D0789D74-F259-854F-59F6-1B1AB40B10B5}"/>
              </a:ext>
            </a:extLst>
          </p:cNvPr>
          <p:cNvSpPr>
            <a:spLocks noGrp="1"/>
          </p:cNvSpPr>
          <p:nvPr>
            <p:ph type="dt" sz="half" idx="10"/>
          </p:nvPr>
        </p:nvSpPr>
        <p:spPr/>
        <p:txBody>
          <a:bodyPr/>
          <a:lstStyle/>
          <a:p>
            <a:fld id="{6711F134-EA15-459A-9143-83DB1B1D5ECB}" type="datetimeFigureOut">
              <a:rPr lang="en-AE" smtClean="0"/>
              <a:t>28/05/2026</a:t>
            </a:fld>
            <a:endParaRPr lang="en-AE"/>
          </a:p>
        </p:txBody>
      </p:sp>
      <p:sp>
        <p:nvSpPr>
          <p:cNvPr id="5" name="Footer Placeholder 4">
            <a:extLst>
              <a:ext uri="{FF2B5EF4-FFF2-40B4-BE49-F238E27FC236}">
                <a16:creationId xmlns:a16="http://schemas.microsoft.com/office/drawing/2014/main" id="{91CBD3F9-A842-05B4-913A-D4274D10EDCA}"/>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79AF0205-EDB7-621B-4FCD-A8652E723A0C}"/>
              </a:ext>
            </a:extLst>
          </p:cNvPr>
          <p:cNvSpPr>
            <a:spLocks noGrp="1"/>
          </p:cNvSpPr>
          <p:nvPr>
            <p:ph type="sldNum" sz="quarter" idx="12"/>
          </p:nvPr>
        </p:nvSpPr>
        <p:spPr/>
        <p:txBody>
          <a:bodyPr/>
          <a:lstStyle/>
          <a:p>
            <a:fld id="{B59079AF-1035-419D-B988-499EA707BC7B}" type="slidenum">
              <a:rPr lang="en-AE" smtClean="0"/>
              <a:t>‹nr.›</a:t>
            </a:fld>
            <a:endParaRPr lang="en-AE"/>
          </a:p>
        </p:txBody>
      </p:sp>
    </p:spTree>
    <p:extLst>
      <p:ext uri="{BB962C8B-B14F-4D97-AF65-F5344CB8AC3E}">
        <p14:creationId xmlns:p14="http://schemas.microsoft.com/office/powerpoint/2010/main" val="203920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21299-61CB-BAFF-C346-C352DBA62AE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E"/>
          </a:p>
        </p:txBody>
      </p:sp>
      <p:sp>
        <p:nvSpPr>
          <p:cNvPr id="3" name="Text Placeholder 2">
            <a:extLst>
              <a:ext uri="{FF2B5EF4-FFF2-40B4-BE49-F238E27FC236}">
                <a16:creationId xmlns:a16="http://schemas.microsoft.com/office/drawing/2014/main" id="{6215A5B6-B0CF-89E1-8AB7-0CE1B09F47A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BFE9336-7B0A-945C-15F6-9529EA1C8920}"/>
              </a:ext>
            </a:extLst>
          </p:cNvPr>
          <p:cNvSpPr>
            <a:spLocks noGrp="1"/>
          </p:cNvSpPr>
          <p:nvPr>
            <p:ph type="dt" sz="half" idx="10"/>
          </p:nvPr>
        </p:nvSpPr>
        <p:spPr/>
        <p:txBody>
          <a:bodyPr/>
          <a:lstStyle/>
          <a:p>
            <a:fld id="{6711F134-EA15-459A-9143-83DB1B1D5ECB}" type="datetimeFigureOut">
              <a:rPr lang="en-AE" smtClean="0"/>
              <a:t>28/05/2026</a:t>
            </a:fld>
            <a:endParaRPr lang="en-AE"/>
          </a:p>
        </p:txBody>
      </p:sp>
      <p:sp>
        <p:nvSpPr>
          <p:cNvPr id="5" name="Footer Placeholder 4">
            <a:extLst>
              <a:ext uri="{FF2B5EF4-FFF2-40B4-BE49-F238E27FC236}">
                <a16:creationId xmlns:a16="http://schemas.microsoft.com/office/drawing/2014/main" id="{498CDDC3-B2FA-9B1F-42E5-7A6FEE8AE685}"/>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6FA8899D-CF2B-97FE-6487-50AC3131B611}"/>
              </a:ext>
            </a:extLst>
          </p:cNvPr>
          <p:cNvSpPr>
            <a:spLocks noGrp="1"/>
          </p:cNvSpPr>
          <p:nvPr>
            <p:ph type="sldNum" sz="quarter" idx="12"/>
          </p:nvPr>
        </p:nvSpPr>
        <p:spPr/>
        <p:txBody>
          <a:bodyPr/>
          <a:lstStyle/>
          <a:p>
            <a:fld id="{B59079AF-1035-419D-B988-499EA707BC7B}" type="slidenum">
              <a:rPr lang="en-AE" smtClean="0"/>
              <a:t>‹nr.›</a:t>
            </a:fld>
            <a:endParaRPr lang="en-AE"/>
          </a:p>
        </p:txBody>
      </p:sp>
    </p:spTree>
    <p:extLst>
      <p:ext uri="{BB962C8B-B14F-4D97-AF65-F5344CB8AC3E}">
        <p14:creationId xmlns:p14="http://schemas.microsoft.com/office/powerpoint/2010/main" val="1324070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EF89D-37FA-43E8-1BBC-D47D035CAFD8}"/>
              </a:ext>
            </a:extLst>
          </p:cNvPr>
          <p:cNvSpPr>
            <a:spLocks noGrp="1"/>
          </p:cNvSpPr>
          <p:nvPr>
            <p:ph type="title"/>
          </p:nvPr>
        </p:nvSpPr>
        <p:spPr/>
        <p:txBody>
          <a:bodyPr/>
          <a:lstStyle/>
          <a:p>
            <a:r>
              <a:rPr lang="en-GB"/>
              <a:t>Click to edit Master title style</a:t>
            </a:r>
            <a:endParaRPr lang="en-AE"/>
          </a:p>
        </p:txBody>
      </p:sp>
      <p:sp>
        <p:nvSpPr>
          <p:cNvPr id="3" name="Content Placeholder 2">
            <a:extLst>
              <a:ext uri="{FF2B5EF4-FFF2-40B4-BE49-F238E27FC236}">
                <a16:creationId xmlns:a16="http://schemas.microsoft.com/office/drawing/2014/main" id="{B2C1A7C6-7CAD-3EAB-B761-6502787B5C7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E"/>
          </a:p>
        </p:txBody>
      </p:sp>
      <p:sp>
        <p:nvSpPr>
          <p:cNvPr id="4" name="Content Placeholder 3">
            <a:extLst>
              <a:ext uri="{FF2B5EF4-FFF2-40B4-BE49-F238E27FC236}">
                <a16:creationId xmlns:a16="http://schemas.microsoft.com/office/drawing/2014/main" id="{7E5D9028-E56B-6C71-C14F-C205EB714D4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E"/>
          </a:p>
        </p:txBody>
      </p:sp>
      <p:sp>
        <p:nvSpPr>
          <p:cNvPr id="5" name="Date Placeholder 4">
            <a:extLst>
              <a:ext uri="{FF2B5EF4-FFF2-40B4-BE49-F238E27FC236}">
                <a16:creationId xmlns:a16="http://schemas.microsoft.com/office/drawing/2014/main" id="{E35E79B0-3338-F8C6-714F-D84E5BB5B0F2}"/>
              </a:ext>
            </a:extLst>
          </p:cNvPr>
          <p:cNvSpPr>
            <a:spLocks noGrp="1"/>
          </p:cNvSpPr>
          <p:nvPr>
            <p:ph type="dt" sz="half" idx="10"/>
          </p:nvPr>
        </p:nvSpPr>
        <p:spPr/>
        <p:txBody>
          <a:bodyPr/>
          <a:lstStyle/>
          <a:p>
            <a:fld id="{6711F134-EA15-459A-9143-83DB1B1D5ECB}" type="datetimeFigureOut">
              <a:rPr lang="en-AE" smtClean="0"/>
              <a:t>28/05/2026</a:t>
            </a:fld>
            <a:endParaRPr lang="en-AE"/>
          </a:p>
        </p:txBody>
      </p:sp>
      <p:sp>
        <p:nvSpPr>
          <p:cNvPr id="6" name="Footer Placeholder 5">
            <a:extLst>
              <a:ext uri="{FF2B5EF4-FFF2-40B4-BE49-F238E27FC236}">
                <a16:creationId xmlns:a16="http://schemas.microsoft.com/office/drawing/2014/main" id="{A97C22ED-01D6-4C5D-8674-5E2D4D93EF0C}"/>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D81C4750-F63E-64FD-25DE-3AE410624C73}"/>
              </a:ext>
            </a:extLst>
          </p:cNvPr>
          <p:cNvSpPr>
            <a:spLocks noGrp="1"/>
          </p:cNvSpPr>
          <p:nvPr>
            <p:ph type="sldNum" sz="quarter" idx="12"/>
          </p:nvPr>
        </p:nvSpPr>
        <p:spPr/>
        <p:txBody>
          <a:bodyPr/>
          <a:lstStyle/>
          <a:p>
            <a:fld id="{B59079AF-1035-419D-B988-499EA707BC7B}" type="slidenum">
              <a:rPr lang="en-AE" smtClean="0"/>
              <a:t>‹nr.›</a:t>
            </a:fld>
            <a:endParaRPr lang="en-AE"/>
          </a:p>
        </p:txBody>
      </p:sp>
    </p:spTree>
    <p:extLst>
      <p:ext uri="{BB962C8B-B14F-4D97-AF65-F5344CB8AC3E}">
        <p14:creationId xmlns:p14="http://schemas.microsoft.com/office/powerpoint/2010/main" val="300222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4D765-4AD0-74D4-7FCB-81D638F421ED}"/>
              </a:ext>
            </a:extLst>
          </p:cNvPr>
          <p:cNvSpPr>
            <a:spLocks noGrp="1"/>
          </p:cNvSpPr>
          <p:nvPr>
            <p:ph type="title"/>
          </p:nvPr>
        </p:nvSpPr>
        <p:spPr>
          <a:xfrm>
            <a:off x="839788" y="365125"/>
            <a:ext cx="10515600" cy="1325563"/>
          </a:xfrm>
        </p:spPr>
        <p:txBody>
          <a:bodyPr/>
          <a:lstStyle/>
          <a:p>
            <a:r>
              <a:rPr lang="en-GB"/>
              <a:t>Click to edit Master title style</a:t>
            </a:r>
            <a:endParaRPr lang="en-AE"/>
          </a:p>
        </p:txBody>
      </p:sp>
      <p:sp>
        <p:nvSpPr>
          <p:cNvPr id="3" name="Text Placeholder 2">
            <a:extLst>
              <a:ext uri="{FF2B5EF4-FFF2-40B4-BE49-F238E27FC236}">
                <a16:creationId xmlns:a16="http://schemas.microsoft.com/office/drawing/2014/main" id="{2F9BD66C-E430-20C8-0FC8-3A502DF1F4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4CCFE4-33F3-89DD-DA92-C8830F3F1F3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E"/>
          </a:p>
        </p:txBody>
      </p:sp>
      <p:sp>
        <p:nvSpPr>
          <p:cNvPr id="5" name="Text Placeholder 4">
            <a:extLst>
              <a:ext uri="{FF2B5EF4-FFF2-40B4-BE49-F238E27FC236}">
                <a16:creationId xmlns:a16="http://schemas.microsoft.com/office/drawing/2014/main" id="{3D4E0216-48E1-D719-D010-1A60F4D10C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C326152-D9F1-9D8F-0DED-BE6F930ED05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E"/>
          </a:p>
        </p:txBody>
      </p:sp>
      <p:sp>
        <p:nvSpPr>
          <p:cNvPr id="7" name="Date Placeholder 6">
            <a:extLst>
              <a:ext uri="{FF2B5EF4-FFF2-40B4-BE49-F238E27FC236}">
                <a16:creationId xmlns:a16="http://schemas.microsoft.com/office/drawing/2014/main" id="{7DE48F9D-E954-8AD0-D8D8-4B42422E6DC2}"/>
              </a:ext>
            </a:extLst>
          </p:cNvPr>
          <p:cNvSpPr>
            <a:spLocks noGrp="1"/>
          </p:cNvSpPr>
          <p:nvPr>
            <p:ph type="dt" sz="half" idx="10"/>
          </p:nvPr>
        </p:nvSpPr>
        <p:spPr/>
        <p:txBody>
          <a:bodyPr/>
          <a:lstStyle/>
          <a:p>
            <a:fld id="{6711F134-EA15-459A-9143-83DB1B1D5ECB}" type="datetimeFigureOut">
              <a:rPr lang="en-AE" smtClean="0"/>
              <a:t>28/05/2026</a:t>
            </a:fld>
            <a:endParaRPr lang="en-AE"/>
          </a:p>
        </p:txBody>
      </p:sp>
      <p:sp>
        <p:nvSpPr>
          <p:cNvPr id="8" name="Footer Placeholder 7">
            <a:extLst>
              <a:ext uri="{FF2B5EF4-FFF2-40B4-BE49-F238E27FC236}">
                <a16:creationId xmlns:a16="http://schemas.microsoft.com/office/drawing/2014/main" id="{199B2877-D400-656F-0929-0443C889A781}"/>
              </a:ext>
            </a:extLst>
          </p:cNvPr>
          <p:cNvSpPr>
            <a:spLocks noGrp="1"/>
          </p:cNvSpPr>
          <p:nvPr>
            <p:ph type="ftr" sz="quarter" idx="11"/>
          </p:nvPr>
        </p:nvSpPr>
        <p:spPr/>
        <p:txBody>
          <a:bodyPr/>
          <a:lstStyle/>
          <a:p>
            <a:endParaRPr lang="en-AE"/>
          </a:p>
        </p:txBody>
      </p:sp>
      <p:sp>
        <p:nvSpPr>
          <p:cNvPr id="9" name="Slide Number Placeholder 8">
            <a:extLst>
              <a:ext uri="{FF2B5EF4-FFF2-40B4-BE49-F238E27FC236}">
                <a16:creationId xmlns:a16="http://schemas.microsoft.com/office/drawing/2014/main" id="{80D0D0B8-5038-ADC7-83A4-4545BE5D0BBE}"/>
              </a:ext>
            </a:extLst>
          </p:cNvPr>
          <p:cNvSpPr>
            <a:spLocks noGrp="1"/>
          </p:cNvSpPr>
          <p:nvPr>
            <p:ph type="sldNum" sz="quarter" idx="12"/>
          </p:nvPr>
        </p:nvSpPr>
        <p:spPr/>
        <p:txBody>
          <a:bodyPr/>
          <a:lstStyle/>
          <a:p>
            <a:fld id="{B59079AF-1035-419D-B988-499EA707BC7B}" type="slidenum">
              <a:rPr lang="en-AE" smtClean="0"/>
              <a:t>‹nr.›</a:t>
            </a:fld>
            <a:endParaRPr lang="en-AE"/>
          </a:p>
        </p:txBody>
      </p:sp>
    </p:spTree>
    <p:extLst>
      <p:ext uri="{BB962C8B-B14F-4D97-AF65-F5344CB8AC3E}">
        <p14:creationId xmlns:p14="http://schemas.microsoft.com/office/powerpoint/2010/main" val="17308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C566-8A30-BBB3-F9F7-7C61B9BD987A}"/>
              </a:ext>
            </a:extLst>
          </p:cNvPr>
          <p:cNvSpPr>
            <a:spLocks noGrp="1"/>
          </p:cNvSpPr>
          <p:nvPr>
            <p:ph type="title"/>
          </p:nvPr>
        </p:nvSpPr>
        <p:spPr/>
        <p:txBody>
          <a:bodyPr/>
          <a:lstStyle/>
          <a:p>
            <a:r>
              <a:rPr lang="en-GB"/>
              <a:t>Click to edit Master title style</a:t>
            </a:r>
            <a:endParaRPr lang="en-AE"/>
          </a:p>
        </p:txBody>
      </p:sp>
      <p:sp>
        <p:nvSpPr>
          <p:cNvPr id="3" name="Date Placeholder 2">
            <a:extLst>
              <a:ext uri="{FF2B5EF4-FFF2-40B4-BE49-F238E27FC236}">
                <a16:creationId xmlns:a16="http://schemas.microsoft.com/office/drawing/2014/main" id="{AF15650B-8498-8412-971B-D653FE87616F}"/>
              </a:ext>
            </a:extLst>
          </p:cNvPr>
          <p:cNvSpPr>
            <a:spLocks noGrp="1"/>
          </p:cNvSpPr>
          <p:nvPr>
            <p:ph type="dt" sz="half" idx="10"/>
          </p:nvPr>
        </p:nvSpPr>
        <p:spPr/>
        <p:txBody>
          <a:bodyPr/>
          <a:lstStyle/>
          <a:p>
            <a:fld id="{6711F134-EA15-459A-9143-83DB1B1D5ECB}" type="datetimeFigureOut">
              <a:rPr lang="en-AE" smtClean="0"/>
              <a:t>28/05/2026</a:t>
            </a:fld>
            <a:endParaRPr lang="en-AE"/>
          </a:p>
        </p:txBody>
      </p:sp>
      <p:sp>
        <p:nvSpPr>
          <p:cNvPr id="4" name="Footer Placeholder 3">
            <a:extLst>
              <a:ext uri="{FF2B5EF4-FFF2-40B4-BE49-F238E27FC236}">
                <a16:creationId xmlns:a16="http://schemas.microsoft.com/office/drawing/2014/main" id="{1A8103CC-3878-0512-68F0-F5568614F565}"/>
              </a:ext>
            </a:extLst>
          </p:cNvPr>
          <p:cNvSpPr>
            <a:spLocks noGrp="1"/>
          </p:cNvSpPr>
          <p:nvPr>
            <p:ph type="ftr" sz="quarter" idx="11"/>
          </p:nvPr>
        </p:nvSpPr>
        <p:spPr/>
        <p:txBody>
          <a:bodyPr/>
          <a:lstStyle/>
          <a:p>
            <a:endParaRPr lang="en-AE"/>
          </a:p>
        </p:txBody>
      </p:sp>
      <p:sp>
        <p:nvSpPr>
          <p:cNvPr id="5" name="Slide Number Placeholder 4">
            <a:extLst>
              <a:ext uri="{FF2B5EF4-FFF2-40B4-BE49-F238E27FC236}">
                <a16:creationId xmlns:a16="http://schemas.microsoft.com/office/drawing/2014/main" id="{08BE4C1F-3F2C-9A3C-FB44-50166C72EA04}"/>
              </a:ext>
            </a:extLst>
          </p:cNvPr>
          <p:cNvSpPr>
            <a:spLocks noGrp="1"/>
          </p:cNvSpPr>
          <p:nvPr>
            <p:ph type="sldNum" sz="quarter" idx="12"/>
          </p:nvPr>
        </p:nvSpPr>
        <p:spPr/>
        <p:txBody>
          <a:bodyPr/>
          <a:lstStyle/>
          <a:p>
            <a:fld id="{B59079AF-1035-419D-B988-499EA707BC7B}" type="slidenum">
              <a:rPr lang="en-AE" smtClean="0"/>
              <a:t>‹nr.›</a:t>
            </a:fld>
            <a:endParaRPr lang="en-AE"/>
          </a:p>
        </p:txBody>
      </p:sp>
    </p:spTree>
    <p:extLst>
      <p:ext uri="{BB962C8B-B14F-4D97-AF65-F5344CB8AC3E}">
        <p14:creationId xmlns:p14="http://schemas.microsoft.com/office/powerpoint/2010/main" val="1370583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7A4631-B5F3-C9FC-15CE-B64106481D81}"/>
              </a:ext>
            </a:extLst>
          </p:cNvPr>
          <p:cNvSpPr>
            <a:spLocks noGrp="1"/>
          </p:cNvSpPr>
          <p:nvPr>
            <p:ph type="dt" sz="half" idx="10"/>
          </p:nvPr>
        </p:nvSpPr>
        <p:spPr/>
        <p:txBody>
          <a:bodyPr/>
          <a:lstStyle/>
          <a:p>
            <a:fld id="{6711F134-EA15-459A-9143-83DB1B1D5ECB}" type="datetimeFigureOut">
              <a:rPr lang="en-AE" smtClean="0"/>
              <a:t>28/05/2026</a:t>
            </a:fld>
            <a:endParaRPr lang="en-AE"/>
          </a:p>
        </p:txBody>
      </p:sp>
      <p:sp>
        <p:nvSpPr>
          <p:cNvPr id="3" name="Footer Placeholder 2">
            <a:extLst>
              <a:ext uri="{FF2B5EF4-FFF2-40B4-BE49-F238E27FC236}">
                <a16:creationId xmlns:a16="http://schemas.microsoft.com/office/drawing/2014/main" id="{D0F4E1A7-A8B8-C07D-328F-7ECC845D9637}"/>
              </a:ext>
            </a:extLst>
          </p:cNvPr>
          <p:cNvSpPr>
            <a:spLocks noGrp="1"/>
          </p:cNvSpPr>
          <p:nvPr>
            <p:ph type="ftr" sz="quarter" idx="11"/>
          </p:nvPr>
        </p:nvSpPr>
        <p:spPr/>
        <p:txBody>
          <a:bodyPr/>
          <a:lstStyle/>
          <a:p>
            <a:endParaRPr lang="en-AE"/>
          </a:p>
        </p:txBody>
      </p:sp>
      <p:sp>
        <p:nvSpPr>
          <p:cNvPr id="4" name="Slide Number Placeholder 3">
            <a:extLst>
              <a:ext uri="{FF2B5EF4-FFF2-40B4-BE49-F238E27FC236}">
                <a16:creationId xmlns:a16="http://schemas.microsoft.com/office/drawing/2014/main" id="{BF91F7A5-3065-0AD8-000B-8D28E661EA67}"/>
              </a:ext>
            </a:extLst>
          </p:cNvPr>
          <p:cNvSpPr>
            <a:spLocks noGrp="1"/>
          </p:cNvSpPr>
          <p:nvPr>
            <p:ph type="sldNum" sz="quarter" idx="12"/>
          </p:nvPr>
        </p:nvSpPr>
        <p:spPr/>
        <p:txBody>
          <a:bodyPr/>
          <a:lstStyle/>
          <a:p>
            <a:fld id="{B59079AF-1035-419D-B988-499EA707BC7B}" type="slidenum">
              <a:rPr lang="en-AE" smtClean="0"/>
              <a:t>‹nr.›</a:t>
            </a:fld>
            <a:endParaRPr lang="en-AE"/>
          </a:p>
        </p:txBody>
      </p:sp>
    </p:spTree>
    <p:extLst>
      <p:ext uri="{BB962C8B-B14F-4D97-AF65-F5344CB8AC3E}">
        <p14:creationId xmlns:p14="http://schemas.microsoft.com/office/powerpoint/2010/main" val="154157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1C631-E3EE-3ABE-3807-BB1A898B6C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E"/>
          </a:p>
        </p:txBody>
      </p:sp>
      <p:sp>
        <p:nvSpPr>
          <p:cNvPr id="3" name="Content Placeholder 2">
            <a:extLst>
              <a:ext uri="{FF2B5EF4-FFF2-40B4-BE49-F238E27FC236}">
                <a16:creationId xmlns:a16="http://schemas.microsoft.com/office/drawing/2014/main" id="{76024731-F992-E5B2-B248-F45405DA28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E"/>
          </a:p>
        </p:txBody>
      </p:sp>
      <p:sp>
        <p:nvSpPr>
          <p:cNvPr id="4" name="Text Placeholder 3">
            <a:extLst>
              <a:ext uri="{FF2B5EF4-FFF2-40B4-BE49-F238E27FC236}">
                <a16:creationId xmlns:a16="http://schemas.microsoft.com/office/drawing/2014/main" id="{DC2C96C2-F052-0DF9-F253-35FD40DC89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DCBA9E8-5A4B-3B48-12DC-63E8AC5E0332}"/>
              </a:ext>
            </a:extLst>
          </p:cNvPr>
          <p:cNvSpPr>
            <a:spLocks noGrp="1"/>
          </p:cNvSpPr>
          <p:nvPr>
            <p:ph type="dt" sz="half" idx="10"/>
          </p:nvPr>
        </p:nvSpPr>
        <p:spPr/>
        <p:txBody>
          <a:bodyPr/>
          <a:lstStyle/>
          <a:p>
            <a:fld id="{6711F134-EA15-459A-9143-83DB1B1D5ECB}" type="datetimeFigureOut">
              <a:rPr lang="en-AE" smtClean="0"/>
              <a:t>28/05/2026</a:t>
            </a:fld>
            <a:endParaRPr lang="en-AE"/>
          </a:p>
        </p:txBody>
      </p:sp>
      <p:sp>
        <p:nvSpPr>
          <p:cNvPr id="6" name="Footer Placeholder 5">
            <a:extLst>
              <a:ext uri="{FF2B5EF4-FFF2-40B4-BE49-F238E27FC236}">
                <a16:creationId xmlns:a16="http://schemas.microsoft.com/office/drawing/2014/main" id="{27E2C624-E170-D726-EFD8-A095960B78B8}"/>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3E2474B8-83E8-E59E-DBDA-F92409382BB5}"/>
              </a:ext>
            </a:extLst>
          </p:cNvPr>
          <p:cNvSpPr>
            <a:spLocks noGrp="1"/>
          </p:cNvSpPr>
          <p:nvPr>
            <p:ph type="sldNum" sz="quarter" idx="12"/>
          </p:nvPr>
        </p:nvSpPr>
        <p:spPr/>
        <p:txBody>
          <a:bodyPr/>
          <a:lstStyle/>
          <a:p>
            <a:fld id="{B59079AF-1035-419D-B988-499EA707BC7B}" type="slidenum">
              <a:rPr lang="en-AE" smtClean="0"/>
              <a:t>‹nr.›</a:t>
            </a:fld>
            <a:endParaRPr lang="en-AE"/>
          </a:p>
        </p:txBody>
      </p:sp>
    </p:spTree>
    <p:extLst>
      <p:ext uri="{BB962C8B-B14F-4D97-AF65-F5344CB8AC3E}">
        <p14:creationId xmlns:p14="http://schemas.microsoft.com/office/powerpoint/2010/main" val="1549725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28417-93ED-DD26-99A5-70041E46B1E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E"/>
          </a:p>
        </p:txBody>
      </p:sp>
      <p:sp>
        <p:nvSpPr>
          <p:cNvPr id="3" name="Picture Placeholder 2">
            <a:extLst>
              <a:ext uri="{FF2B5EF4-FFF2-40B4-BE49-F238E27FC236}">
                <a16:creationId xmlns:a16="http://schemas.microsoft.com/office/drawing/2014/main" id="{31C411E9-EA93-2476-B49C-AB94789703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id="{702FF5E1-71F4-8336-3E8F-C38A8CD5BF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36C686-3B31-50F1-B4CE-15BC00FFFCEF}"/>
              </a:ext>
            </a:extLst>
          </p:cNvPr>
          <p:cNvSpPr>
            <a:spLocks noGrp="1"/>
          </p:cNvSpPr>
          <p:nvPr>
            <p:ph type="dt" sz="half" idx="10"/>
          </p:nvPr>
        </p:nvSpPr>
        <p:spPr/>
        <p:txBody>
          <a:bodyPr/>
          <a:lstStyle/>
          <a:p>
            <a:fld id="{6711F134-EA15-459A-9143-83DB1B1D5ECB}" type="datetimeFigureOut">
              <a:rPr lang="en-AE" smtClean="0"/>
              <a:t>28/05/2026</a:t>
            </a:fld>
            <a:endParaRPr lang="en-AE"/>
          </a:p>
        </p:txBody>
      </p:sp>
      <p:sp>
        <p:nvSpPr>
          <p:cNvPr id="6" name="Footer Placeholder 5">
            <a:extLst>
              <a:ext uri="{FF2B5EF4-FFF2-40B4-BE49-F238E27FC236}">
                <a16:creationId xmlns:a16="http://schemas.microsoft.com/office/drawing/2014/main" id="{CA650450-AB09-1DD8-5DDD-112F50C8CD27}"/>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C2D9D8F1-47A9-96FE-E7EB-AC5DDFC00D8E}"/>
              </a:ext>
            </a:extLst>
          </p:cNvPr>
          <p:cNvSpPr>
            <a:spLocks noGrp="1"/>
          </p:cNvSpPr>
          <p:nvPr>
            <p:ph type="sldNum" sz="quarter" idx="12"/>
          </p:nvPr>
        </p:nvSpPr>
        <p:spPr/>
        <p:txBody>
          <a:bodyPr/>
          <a:lstStyle/>
          <a:p>
            <a:fld id="{B59079AF-1035-419D-B988-499EA707BC7B}" type="slidenum">
              <a:rPr lang="en-AE" smtClean="0"/>
              <a:t>‹nr.›</a:t>
            </a:fld>
            <a:endParaRPr lang="en-AE"/>
          </a:p>
        </p:txBody>
      </p:sp>
    </p:spTree>
    <p:extLst>
      <p:ext uri="{BB962C8B-B14F-4D97-AF65-F5344CB8AC3E}">
        <p14:creationId xmlns:p14="http://schemas.microsoft.com/office/powerpoint/2010/main" val="2876401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C6D445-F37E-8E4F-5DDA-693DD2E171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E"/>
          </a:p>
        </p:txBody>
      </p:sp>
      <p:sp>
        <p:nvSpPr>
          <p:cNvPr id="3" name="Text Placeholder 2">
            <a:extLst>
              <a:ext uri="{FF2B5EF4-FFF2-40B4-BE49-F238E27FC236}">
                <a16:creationId xmlns:a16="http://schemas.microsoft.com/office/drawing/2014/main" id="{43CFF85D-844D-CB95-29BB-961AF7120A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E"/>
          </a:p>
        </p:txBody>
      </p:sp>
      <p:sp>
        <p:nvSpPr>
          <p:cNvPr id="4" name="Date Placeholder 3">
            <a:extLst>
              <a:ext uri="{FF2B5EF4-FFF2-40B4-BE49-F238E27FC236}">
                <a16:creationId xmlns:a16="http://schemas.microsoft.com/office/drawing/2014/main" id="{7F642FBC-DAB0-6E36-918A-C03ACF248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11F134-EA15-459A-9143-83DB1B1D5ECB}" type="datetimeFigureOut">
              <a:rPr lang="en-AE" smtClean="0"/>
              <a:t>28/05/2026</a:t>
            </a:fld>
            <a:endParaRPr lang="en-AE"/>
          </a:p>
        </p:txBody>
      </p:sp>
      <p:sp>
        <p:nvSpPr>
          <p:cNvPr id="5" name="Footer Placeholder 4">
            <a:extLst>
              <a:ext uri="{FF2B5EF4-FFF2-40B4-BE49-F238E27FC236}">
                <a16:creationId xmlns:a16="http://schemas.microsoft.com/office/drawing/2014/main" id="{6D7CAEBF-4D2A-87D2-E0AF-E1DF39367F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E"/>
          </a:p>
        </p:txBody>
      </p:sp>
      <p:sp>
        <p:nvSpPr>
          <p:cNvPr id="6" name="Slide Number Placeholder 5">
            <a:extLst>
              <a:ext uri="{FF2B5EF4-FFF2-40B4-BE49-F238E27FC236}">
                <a16:creationId xmlns:a16="http://schemas.microsoft.com/office/drawing/2014/main" id="{846128EB-597A-90EB-0A99-806C324C0F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9079AF-1035-419D-B988-499EA707BC7B}" type="slidenum">
              <a:rPr lang="en-AE" smtClean="0"/>
              <a:t>‹nr.›</a:t>
            </a:fld>
            <a:endParaRPr lang="en-AE"/>
          </a:p>
        </p:txBody>
      </p:sp>
    </p:spTree>
    <p:extLst>
      <p:ext uri="{BB962C8B-B14F-4D97-AF65-F5344CB8AC3E}">
        <p14:creationId xmlns:p14="http://schemas.microsoft.com/office/powerpoint/2010/main" val="563398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00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7918E-D163-0F80-2575-FDF34101FC7D}"/>
            </a:ext>
          </a:extLst>
        </p:cNvPr>
        <p:cNvGrpSpPr/>
        <p:nvPr/>
      </p:nvGrpSpPr>
      <p:grpSpPr>
        <a:xfrm>
          <a:off x="0" y="0"/>
          <a:ext cx="0" cy="0"/>
          <a:chOff x="0" y="0"/>
          <a:chExt cx="0" cy="0"/>
        </a:xfrm>
      </p:grpSpPr>
      <p:sp>
        <p:nvSpPr>
          <p:cNvPr id="7" name="Titolo 1">
            <a:extLst>
              <a:ext uri="{FF2B5EF4-FFF2-40B4-BE49-F238E27FC236}">
                <a16:creationId xmlns:a16="http://schemas.microsoft.com/office/drawing/2014/main" id="{F6C24CB9-FA17-54D6-BA8D-51030DC464C2}"/>
              </a:ext>
            </a:extLst>
          </p:cNvPr>
          <p:cNvSpPr txBox="1">
            <a:spLocks/>
          </p:cNvSpPr>
          <p:nvPr/>
        </p:nvSpPr>
        <p:spPr>
          <a:xfrm>
            <a:off x="1523998" y="2215851"/>
            <a:ext cx="9144000" cy="108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noProof="0" dirty="0">
                <a:solidFill>
                  <a:srgbClr val="92D050"/>
                </a:solidFill>
              </a:rPr>
              <a:t>Thank You</a:t>
            </a:r>
          </a:p>
        </p:txBody>
      </p:sp>
      <p:grpSp>
        <p:nvGrpSpPr>
          <p:cNvPr id="23" name="Group 22">
            <a:extLst>
              <a:ext uri="{FF2B5EF4-FFF2-40B4-BE49-F238E27FC236}">
                <a16:creationId xmlns:a16="http://schemas.microsoft.com/office/drawing/2014/main" id="{25471333-0ED9-E52C-8492-198B4AA83E3C}"/>
              </a:ext>
            </a:extLst>
          </p:cNvPr>
          <p:cNvGrpSpPr/>
          <p:nvPr/>
        </p:nvGrpSpPr>
        <p:grpSpPr>
          <a:xfrm>
            <a:off x="0" y="6138000"/>
            <a:ext cx="12192000" cy="714875"/>
            <a:chOff x="0" y="6138000"/>
            <a:chExt cx="12192000" cy="714875"/>
          </a:xfrm>
        </p:grpSpPr>
        <p:sp>
          <p:nvSpPr>
            <p:cNvPr id="16" name="Rettangolo 16">
              <a:extLst>
                <a:ext uri="{FF2B5EF4-FFF2-40B4-BE49-F238E27FC236}">
                  <a16:creationId xmlns:a16="http://schemas.microsoft.com/office/drawing/2014/main" id="{2A0E5643-A317-6202-4C80-70819DE3C7B1}"/>
                </a:ext>
              </a:extLst>
            </p:cNvPr>
            <p:cNvSpPr/>
            <p:nvPr/>
          </p:nvSpPr>
          <p:spPr>
            <a:xfrm>
              <a:off x="0" y="6138000"/>
              <a:ext cx="12192000" cy="714875"/>
            </a:xfrm>
            <a:prstGeom prst="rect">
              <a:avLst/>
            </a:prstGeom>
            <a:solidFill>
              <a:srgbClr val="4585B8"/>
            </a:solidFill>
            <a:ln w="38100">
              <a:solidFill>
                <a:srgbClr val="4585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Box 16">
              <a:extLst>
                <a:ext uri="{FF2B5EF4-FFF2-40B4-BE49-F238E27FC236}">
                  <a16:creationId xmlns:a16="http://schemas.microsoft.com/office/drawing/2014/main" id="{30E99C78-5A21-C61F-B0BB-321337156AD3}"/>
                </a:ext>
              </a:extLst>
            </p:cNvPr>
            <p:cNvSpPr txBox="1"/>
            <p:nvPr/>
          </p:nvSpPr>
          <p:spPr>
            <a:xfrm>
              <a:off x="75211" y="6217250"/>
              <a:ext cx="4289188" cy="492443"/>
            </a:xfrm>
            <a:prstGeom prst="rect">
              <a:avLst/>
            </a:prstGeom>
            <a:noFill/>
          </p:spPr>
          <p:txBody>
            <a:bodyPr wrap="none" rtlCol="0">
              <a:spAutoFit/>
            </a:bodyPr>
            <a:lstStyle/>
            <a:p>
              <a:r>
                <a:rPr lang="en-US" sz="1300" b="1" noProof="0" dirty="0">
                  <a:solidFill>
                    <a:schemeClr val="bg1"/>
                  </a:solidFill>
                </a:rPr>
                <a:t>2026 SPGC – FERC Global </a:t>
              </a:r>
              <a:r>
                <a:rPr lang="en-US" sz="1300" b="1" noProof="0" dirty="0">
                  <a:solidFill>
                    <a:srgbClr val="C1FF72"/>
                  </a:solidFill>
                </a:rPr>
                <a:t>Family</a:t>
              </a:r>
              <a:r>
                <a:rPr lang="en-US" sz="1300" b="1" noProof="0" dirty="0">
                  <a:solidFill>
                    <a:schemeClr val="bg1"/>
                  </a:solidFill>
                </a:rPr>
                <a:t> Business </a:t>
              </a:r>
              <a:r>
                <a:rPr lang="en-US" sz="1300" b="1" noProof="0" dirty="0">
                  <a:solidFill>
                    <a:srgbClr val="C1FF72"/>
                  </a:solidFill>
                </a:rPr>
                <a:t>Summit</a:t>
              </a:r>
            </a:p>
            <a:p>
              <a:r>
                <a:rPr lang="en-US" sz="1300" b="1" noProof="0" dirty="0">
                  <a:solidFill>
                    <a:schemeClr val="bg1"/>
                  </a:solidFill>
                </a:rPr>
                <a:t>IPAG Business School – Nice, France (May 26 -29, 2026)</a:t>
              </a:r>
            </a:p>
          </p:txBody>
        </p:sp>
        <p:sp>
          <p:nvSpPr>
            <p:cNvPr id="18" name="TextBox 17">
              <a:extLst>
                <a:ext uri="{FF2B5EF4-FFF2-40B4-BE49-F238E27FC236}">
                  <a16:creationId xmlns:a16="http://schemas.microsoft.com/office/drawing/2014/main" id="{F1536091-0BBE-3E1C-A33F-1855FD3210F2}"/>
                </a:ext>
              </a:extLst>
            </p:cNvPr>
            <p:cNvSpPr txBox="1"/>
            <p:nvPr/>
          </p:nvSpPr>
          <p:spPr>
            <a:xfrm>
              <a:off x="8494008" y="6217251"/>
              <a:ext cx="3612527" cy="492443"/>
            </a:xfrm>
            <a:prstGeom prst="rect">
              <a:avLst/>
            </a:prstGeom>
            <a:noFill/>
          </p:spPr>
          <p:txBody>
            <a:bodyPr wrap="none" rtlCol="0">
              <a:spAutoFit/>
            </a:bodyPr>
            <a:lstStyle/>
            <a:p>
              <a:pPr algn="ctr"/>
              <a:r>
                <a:rPr lang="en-US" sz="1300" b="1" noProof="0" dirty="0">
                  <a:solidFill>
                    <a:schemeClr val="bg1"/>
                  </a:solidFill>
                </a:rPr>
                <a:t>(IN)STABILITY AT THE FRONTIERS</a:t>
              </a:r>
              <a:endParaRPr lang="en-US" sz="1300" b="1" noProof="0" dirty="0">
                <a:solidFill>
                  <a:srgbClr val="C1FF72"/>
                </a:solidFill>
              </a:endParaRPr>
            </a:p>
            <a:p>
              <a:pPr algn="ctr"/>
              <a:r>
                <a:rPr lang="en-US" sz="1300" b="1" noProof="0" dirty="0">
                  <a:solidFill>
                    <a:schemeClr val="bg1"/>
                  </a:solidFill>
                </a:rPr>
                <a:t>Family Business in an Age of Shifting Grounds</a:t>
              </a:r>
            </a:p>
          </p:txBody>
        </p:sp>
      </p:grpSp>
      <p:pic>
        <p:nvPicPr>
          <p:cNvPr id="6" name="Picture 5" descr="PE&#10;&#10;AI-generated content may be incorrect.">
            <a:extLst>
              <a:ext uri="{FF2B5EF4-FFF2-40B4-BE49-F238E27FC236}">
                <a16:creationId xmlns:a16="http://schemas.microsoft.com/office/drawing/2014/main" id="{8EA11275-C7CE-68FB-5F2D-D59EC7F59804}"/>
              </a:ext>
            </a:extLst>
          </p:cNvPr>
          <p:cNvPicPr>
            <a:picLocks noChangeAspect="1"/>
          </p:cNvPicPr>
          <p:nvPr/>
        </p:nvPicPr>
        <p:blipFill>
          <a:blip r:embed="rId2">
            <a:extLst>
              <a:ext uri="{28A0092B-C50C-407E-A947-70E740481C1C}">
                <a14:useLocalDpi xmlns:a14="http://schemas.microsoft.com/office/drawing/2010/main" val="0"/>
              </a:ext>
            </a:extLst>
          </a:blip>
          <a:srcRect t="34070" b="45014"/>
          <a:stretch>
            <a:fillRect/>
          </a:stretch>
        </p:blipFill>
        <p:spPr>
          <a:xfrm>
            <a:off x="3729744" y="148938"/>
            <a:ext cx="4886075" cy="905697"/>
          </a:xfrm>
          <a:prstGeom prst="rect">
            <a:avLst/>
          </a:prstGeom>
        </p:spPr>
      </p:pic>
    </p:spTree>
    <p:extLst>
      <p:ext uri="{BB962C8B-B14F-4D97-AF65-F5344CB8AC3E}">
        <p14:creationId xmlns:p14="http://schemas.microsoft.com/office/powerpoint/2010/main" val="3557425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A7B03-1B53-D0A1-4EE3-8B852D53DB7E}"/>
            </a:ext>
          </a:extLst>
        </p:cNvPr>
        <p:cNvGrpSpPr/>
        <p:nvPr/>
      </p:nvGrpSpPr>
      <p:grpSpPr>
        <a:xfrm>
          <a:off x="0" y="0"/>
          <a:ext cx="0" cy="0"/>
          <a:chOff x="0" y="0"/>
          <a:chExt cx="0" cy="0"/>
        </a:xfrm>
      </p:grpSpPr>
      <p:sp>
        <p:nvSpPr>
          <p:cNvPr id="7" name="Titolo 1">
            <a:extLst>
              <a:ext uri="{FF2B5EF4-FFF2-40B4-BE49-F238E27FC236}">
                <a16:creationId xmlns:a16="http://schemas.microsoft.com/office/drawing/2014/main" id="{39960057-8923-E13E-B9DE-89AB39D3EC1D}"/>
              </a:ext>
            </a:extLst>
          </p:cNvPr>
          <p:cNvSpPr txBox="1">
            <a:spLocks/>
          </p:cNvSpPr>
          <p:nvPr/>
        </p:nvSpPr>
        <p:spPr>
          <a:xfrm>
            <a:off x="838200" y="1275014"/>
            <a:ext cx="9144000" cy="55061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noProof="0" dirty="0">
                <a:solidFill>
                  <a:srgbClr val="92D050"/>
                </a:solidFill>
              </a:rPr>
              <a:t>Back-up: measurement of Bifurcation bias</a:t>
            </a:r>
          </a:p>
        </p:txBody>
      </p:sp>
      <p:grpSp>
        <p:nvGrpSpPr>
          <p:cNvPr id="4" name="Group 3">
            <a:extLst>
              <a:ext uri="{FF2B5EF4-FFF2-40B4-BE49-F238E27FC236}">
                <a16:creationId xmlns:a16="http://schemas.microsoft.com/office/drawing/2014/main" id="{DD647F60-3DF1-A919-FCDE-40CC4D5F63F6}"/>
              </a:ext>
            </a:extLst>
          </p:cNvPr>
          <p:cNvGrpSpPr/>
          <p:nvPr/>
        </p:nvGrpSpPr>
        <p:grpSpPr>
          <a:xfrm>
            <a:off x="0" y="6138000"/>
            <a:ext cx="12192000" cy="714875"/>
            <a:chOff x="0" y="6138000"/>
            <a:chExt cx="12192000" cy="714875"/>
          </a:xfrm>
        </p:grpSpPr>
        <p:sp>
          <p:nvSpPr>
            <p:cNvPr id="16" name="Rettangolo 16">
              <a:extLst>
                <a:ext uri="{FF2B5EF4-FFF2-40B4-BE49-F238E27FC236}">
                  <a16:creationId xmlns:a16="http://schemas.microsoft.com/office/drawing/2014/main" id="{205843F1-89CC-20C7-DA86-CE6ECE964F80}"/>
                </a:ext>
              </a:extLst>
            </p:cNvPr>
            <p:cNvSpPr/>
            <p:nvPr/>
          </p:nvSpPr>
          <p:spPr>
            <a:xfrm>
              <a:off x="0" y="6138000"/>
              <a:ext cx="12192000" cy="714875"/>
            </a:xfrm>
            <a:prstGeom prst="rect">
              <a:avLst/>
            </a:prstGeom>
            <a:solidFill>
              <a:srgbClr val="4585B8"/>
            </a:solidFill>
            <a:ln w="38100">
              <a:solidFill>
                <a:srgbClr val="4585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Box 16">
              <a:extLst>
                <a:ext uri="{FF2B5EF4-FFF2-40B4-BE49-F238E27FC236}">
                  <a16:creationId xmlns:a16="http://schemas.microsoft.com/office/drawing/2014/main" id="{222C5EEC-D5ED-C861-3BDB-B800E01E0E23}"/>
                </a:ext>
              </a:extLst>
            </p:cNvPr>
            <p:cNvSpPr txBox="1"/>
            <p:nvPr/>
          </p:nvSpPr>
          <p:spPr>
            <a:xfrm>
              <a:off x="75211" y="6217250"/>
              <a:ext cx="4289188" cy="492443"/>
            </a:xfrm>
            <a:prstGeom prst="rect">
              <a:avLst/>
            </a:prstGeom>
            <a:noFill/>
          </p:spPr>
          <p:txBody>
            <a:bodyPr wrap="none" rtlCol="0">
              <a:spAutoFit/>
            </a:bodyPr>
            <a:lstStyle/>
            <a:p>
              <a:r>
                <a:rPr lang="en-US" sz="1300" b="1" noProof="0" dirty="0">
                  <a:solidFill>
                    <a:schemeClr val="bg1"/>
                  </a:solidFill>
                </a:rPr>
                <a:t>2026 SPGC – FERC Global </a:t>
              </a:r>
              <a:r>
                <a:rPr lang="en-US" sz="1300" b="1" noProof="0" dirty="0">
                  <a:solidFill>
                    <a:srgbClr val="C1FF72"/>
                  </a:solidFill>
                </a:rPr>
                <a:t>Family</a:t>
              </a:r>
              <a:r>
                <a:rPr lang="en-US" sz="1300" b="1" noProof="0" dirty="0">
                  <a:solidFill>
                    <a:schemeClr val="bg1"/>
                  </a:solidFill>
                </a:rPr>
                <a:t> Business </a:t>
              </a:r>
              <a:r>
                <a:rPr lang="en-US" sz="1300" b="1" noProof="0" dirty="0">
                  <a:solidFill>
                    <a:srgbClr val="C1FF72"/>
                  </a:solidFill>
                </a:rPr>
                <a:t>Summit</a:t>
              </a:r>
            </a:p>
            <a:p>
              <a:r>
                <a:rPr lang="en-US" sz="1300" b="1" noProof="0" dirty="0">
                  <a:solidFill>
                    <a:schemeClr val="bg1"/>
                  </a:solidFill>
                </a:rPr>
                <a:t>IPAG Business School – Nice, France (May 26 -29, 2026)</a:t>
              </a:r>
            </a:p>
          </p:txBody>
        </p:sp>
        <p:sp>
          <p:nvSpPr>
            <p:cNvPr id="18" name="TextBox 17">
              <a:extLst>
                <a:ext uri="{FF2B5EF4-FFF2-40B4-BE49-F238E27FC236}">
                  <a16:creationId xmlns:a16="http://schemas.microsoft.com/office/drawing/2014/main" id="{47140419-111D-C5C0-8075-6749D33D26DA}"/>
                </a:ext>
              </a:extLst>
            </p:cNvPr>
            <p:cNvSpPr txBox="1"/>
            <p:nvPr/>
          </p:nvSpPr>
          <p:spPr>
            <a:xfrm>
              <a:off x="8494008" y="6217251"/>
              <a:ext cx="3612527" cy="492443"/>
            </a:xfrm>
            <a:prstGeom prst="rect">
              <a:avLst/>
            </a:prstGeom>
            <a:noFill/>
          </p:spPr>
          <p:txBody>
            <a:bodyPr wrap="none" rtlCol="0">
              <a:spAutoFit/>
            </a:bodyPr>
            <a:lstStyle/>
            <a:p>
              <a:pPr algn="ctr"/>
              <a:r>
                <a:rPr lang="en-US" sz="1300" b="1" noProof="0" dirty="0">
                  <a:solidFill>
                    <a:schemeClr val="bg1"/>
                  </a:solidFill>
                </a:rPr>
                <a:t>(IN)STABILITY AT THE FRONTIERS</a:t>
              </a:r>
              <a:endParaRPr lang="en-US" sz="1300" b="1" noProof="0" dirty="0">
                <a:solidFill>
                  <a:srgbClr val="C1FF72"/>
                </a:solidFill>
              </a:endParaRPr>
            </a:p>
            <a:p>
              <a:pPr algn="ctr"/>
              <a:r>
                <a:rPr lang="en-US" sz="1300" b="1" noProof="0" dirty="0">
                  <a:solidFill>
                    <a:schemeClr val="bg1"/>
                  </a:solidFill>
                </a:rPr>
                <a:t>Family Business in an Age of Shifting Grounds</a:t>
              </a:r>
            </a:p>
          </p:txBody>
        </p:sp>
      </p:grpSp>
      <p:pic>
        <p:nvPicPr>
          <p:cNvPr id="20" name="Picture 19" descr="PE&#10;&#10;AI-generated content may be incorrect.">
            <a:extLst>
              <a:ext uri="{FF2B5EF4-FFF2-40B4-BE49-F238E27FC236}">
                <a16:creationId xmlns:a16="http://schemas.microsoft.com/office/drawing/2014/main" id="{B934CF26-5A83-5ABE-CF44-404E4A0177C7}"/>
              </a:ext>
            </a:extLst>
          </p:cNvPr>
          <p:cNvPicPr>
            <a:picLocks noChangeAspect="1"/>
          </p:cNvPicPr>
          <p:nvPr/>
        </p:nvPicPr>
        <p:blipFill>
          <a:blip r:embed="rId3">
            <a:extLst>
              <a:ext uri="{28A0092B-C50C-407E-A947-70E740481C1C}">
                <a14:useLocalDpi xmlns:a14="http://schemas.microsoft.com/office/drawing/2010/main" val="0"/>
              </a:ext>
            </a:extLst>
          </a:blip>
          <a:srcRect t="34070" b="45014"/>
          <a:stretch>
            <a:fillRect/>
          </a:stretch>
        </p:blipFill>
        <p:spPr>
          <a:xfrm>
            <a:off x="3729744" y="148938"/>
            <a:ext cx="4886075" cy="905697"/>
          </a:xfrm>
          <a:prstGeom prst="rect">
            <a:avLst/>
          </a:prstGeom>
        </p:spPr>
      </p:pic>
      <p:sp>
        <p:nvSpPr>
          <p:cNvPr id="2" name="Segnaposto contenuto 15">
            <a:extLst>
              <a:ext uri="{FF2B5EF4-FFF2-40B4-BE49-F238E27FC236}">
                <a16:creationId xmlns:a16="http://schemas.microsoft.com/office/drawing/2014/main" id="{CDE8A5EF-82AA-D4FD-DDA2-BC552B585626}"/>
              </a:ext>
            </a:extLst>
          </p:cNvPr>
          <p:cNvSpPr>
            <a:spLocks noGrp="1"/>
          </p:cNvSpPr>
          <p:nvPr>
            <p:ph idx="1"/>
          </p:nvPr>
        </p:nvSpPr>
        <p:spPr>
          <a:xfrm>
            <a:off x="838200" y="1904875"/>
            <a:ext cx="11429011" cy="4351338"/>
          </a:xfrm>
        </p:spPr>
        <p:txBody>
          <a:bodyPr>
            <a:normAutofit fontScale="92500" lnSpcReduction="10000"/>
          </a:bodyPr>
          <a:lstStyle/>
          <a:p>
            <a:pPr marL="0" indent="0">
              <a:buNone/>
            </a:pPr>
            <a:r>
              <a:rPr lang="en-US" b="1" i="1" noProof="0" dirty="0">
                <a:solidFill>
                  <a:srgbClr val="88B1D2"/>
                </a:solidFill>
              </a:rPr>
              <a:t>Calculation of the (continuous) dependent variable: </a:t>
            </a:r>
          </a:p>
          <a:p>
            <a:pPr marL="514350" indent="-514350">
              <a:buFont typeface="+mj-lt"/>
              <a:buAutoNum type="arabicPeriod"/>
            </a:pPr>
            <a:r>
              <a:rPr lang="en-US" noProof="0" dirty="0">
                <a:solidFill>
                  <a:srgbClr val="276FB6"/>
                </a:solidFill>
              </a:rPr>
              <a:t>Family CEOs will rate the 5 HR practices for </a:t>
            </a:r>
            <a:r>
              <a:rPr lang="en-US" b="1" noProof="0" dirty="0">
                <a:solidFill>
                  <a:srgbClr val="276FB6"/>
                </a:solidFill>
              </a:rPr>
              <a:t>family managers </a:t>
            </a:r>
            <a:r>
              <a:rPr lang="en-US" noProof="0" dirty="0">
                <a:solidFill>
                  <a:srgbClr val="276FB6"/>
                </a:solidFill>
              </a:rPr>
              <a:t>on a 5-point Likert scale, and the average of the items is calculated for each HR practice</a:t>
            </a:r>
          </a:p>
          <a:p>
            <a:pPr marL="514350" indent="-514350">
              <a:buFont typeface="+mj-lt"/>
              <a:buAutoNum type="arabicPeriod"/>
            </a:pPr>
            <a:r>
              <a:rPr lang="en-US" noProof="0" dirty="0">
                <a:solidFill>
                  <a:srgbClr val="276FB6"/>
                </a:solidFill>
              </a:rPr>
              <a:t>Next, the same questions will be repeated for </a:t>
            </a:r>
            <a:r>
              <a:rPr lang="en-US" b="1" noProof="0" dirty="0">
                <a:solidFill>
                  <a:srgbClr val="276FB6"/>
                </a:solidFill>
              </a:rPr>
              <a:t>non-family managers</a:t>
            </a:r>
          </a:p>
          <a:p>
            <a:pPr marL="514350" indent="-514350">
              <a:buFont typeface="+mj-lt"/>
              <a:buAutoNum type="arabicPeriod"/>
            </a:pPr>
            <a:r>
              <a:rPr lang="en-US" noProof="0" dirty="0">
                <a:solidFill>
                  <a:srgbClr val="276FB6"/>
                </a:solidFill>
              </a:rPr>
              <a:t>This will yield </a:t>
            </a:r>
            <a:r>
              <a:rPr lang="en-US" b="1" noProof="0" dirty="0">
                <a:solidFill>
                  <a:srgbClr val="276FB6"/>
                </a:solidFill>
              </a:rPr>
              <a:t>two sets of responses</a:t>
            </a:r>
            <a:r>
              <a:rPr lang="en-US" noProof="0" dirty="0">
                <a:solidFill>
                  <a:srgbClr val="276FB6"/>
                </a:solidFill>
              </a:rPr>
              <a:t>: one for family managers and one for non-family managers </a:t>
            </a:r>
          </a:p>
          <a:p>
            <a:pPr marL="514350" indent="-514350">
              <a:buFont typeface="+mj-lt"/>
              <a:buAutoNum type="arabicPeriod"/>
            </a:pPr>
            <a:r>
              <a:rPr lang="en-US" noProof="0" dirty="0">
                <a:solidFill>
                  <a:srgbClr val="276FB6"/>
                </a:solidFill>
              </a:rPr>
              <a:t>Calculate a single variable for each bifurcated HR practice </a:t>
            </a:r>
            <a:r>
              <a:rPr lang="en-US" b="1" noProof="0" dirty="0">
                <a:solidFill>
                  <a:srgbClr val="276FB6"/>
                </a:solidFill>
              </a:rPr>
              <a:t>by subtracting the score for family managers from the score for non-family managers</a:t>
            </a:r>
          </a:p>
          <a:p>
            <a:pPr marL="514350" indent="-514350">
              <a:buFont typeface="+mj-lt"/>
              <a:buAutoNum type="arabicPeriod"/>
            </a:pPr>
            <a:r>
              <a:rPr lang="en-US" noProof="0" dirty="0">
                <a:solidFill>
                  <a:srgbClr val="276FB6"/>
                </a:solidFill>
              </a:rPr>
              <a:t>5 final variables: bifurcated recruitment, bifurcated selection, bifurcated training and development, bifurcated compensation and bifurcated appraisal</a:t>
            </a:r>
          </a:p>
        </p:txBody>
      </p:sp>
    </p:spTree>
    <p:extLst>
      <p:ext uri="{BB962C8B-B14F-4D97-AF65-F5344CB8AC3E}">
        <p14:creationId xmlns:p14="http://schemas.microsoft.com/office/powerpoint/2010/main" val="2563796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EFE9F93B-8191-0E1D-CCE3-D5AF25CA4915}"/>
              </a:ext>
            </a:extLst>
          </p:cNvPr>
          <p:cNvGrpSpPr/>
          <p:nvPr/>
        </p:nvGrpSpPr>
        <p:grpSpPr>
          <a:xfrm>
            <a:off x="1523999" y="1671399"/>
            <a:ext cx="9144000" cy="3036103"/>
            <a:chOff x="1515474" y="1114187"/>
            <a:chExt cx="9144000" cy="3036103"/>
          </a:xfrm>
        </p:grpSpPr>
        <p:sp>
          <p:nvSpPr>
            <p:cNvPr id="7" name="Titolo 1">
              <a:extLst>
                <a:ext uri="{FF2B5EF4-FFF2-40B4-BE49-F238E27FC236}">
                  <a16:creationId xmlns:a16="http://schemas.microsoft.com/office/drawing/2014/main" id="{E0ED0960-F05D-394F-2A16-36EE5DBB82E4}"/>
                </a:ext>
              </a:extLst>
            </p:cNvPr>
            <p:cNvSpPr txBox="1">
              <a:spLocks/>
            </p:cNvSpPr>
            <p:nvPr/>
          </p:nvSpPr>
          <p:spPr>
            <a:xfrm>
              <a:off x="1515474" y="1114187"/>
              <a:ext cx="9144000" cy="108000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noProof="0" dirty="0">
                  <a:solidFill>
                    <a:srgbClr val="92D050"/>
                  </a:solidFill>
                </a:rPr>
                <a:t>Unpacking family CEO profiles in bifurcation-biased family firms:</a:t>
              </a:r>
            </a:p>
          </p:txBody>
        </p:sp>
        <p:sp>
          <p:nvSpPr>
            <p:cNvPr id="8" name="Sottotitolo 2">
              <a:extLst>
                <a:ext uri="{FF2B5EF4-FFF2-40B4-BE49-F238E27FC236}">
                  <a16:creationId xmlns:a16="http://schemas.microsoft.com/office/drawing/2014/main" id="{69402602-AE07-E2F6-E9EA-EE624E96C60B}"/>
                </a:ext>
              </a:extLst>
            </p:cNvPr>
            <p:cNvSpPr txBox="1">
              <a:spLocks/>
            </p:cNvSpPr>
            <p:nvPr/>
          </p:nvSpPr>
          <p:spPr>
            <a:xfrm>
              <a:off x="1515474" y="2080520"/>
              <a:ext cx="9144000" cy="5273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noProof="0" dirty="0">
                  <a:solidFill>
                    <a:srgbClr val="92D050"/>
                  </a:solidFill>
                </a:rPr>
                <a:t>A fuzzy set qualitative comparative analysis</a:t>
              </a:r>
            </a:p>
          </p:txBody>
        </p:sp>
        <p:sp>
          <p:nvSpPr>
            <p:cNvPr id="9" name="CasellaDiTesto 12">
              <a:extLst>
                <a:ext uri="{FF2B5EF4-FFF2-40B4-BE49-F238E27FC236}">
                  <a16:creationId xmlns:a16="http://schemas.microsoft.com/office/drawing/2014/main" id="{E452C731-E95B-1AEC-85A9-A1ABB03D6F11}"/>
                </a:ext>
              </a:extLst>
            </p:cNvPr>
            <p:cNvSpPr txBox="1"/>
            <p:nvPr/>
          </p:nvSpPr>
          <p:spPr>
            <a:xfrm>
              <a:off x="3066277" y="3026084"/>
              <a:ext cx="6350969" cy="369332"/>
            </a:xfrm>
            <a:prstGeom prst="rect">
              <a:avLst/>
            </a:prstGeom>
            <a:noFill/>
          </p:spPr>
          <p:txBody>
            <a:bodyPr wrap="square" rtlCol="0">
              <a:spAutoFit/>
            </a:bodyPr>
            <a:lstStyle/>
            <a:p>
              <a:pPr algn="ctr"/>
              <a:r>
                <a:rPr lang="en-US" b="1" noProof="0" dirty="0">
                  <a:solidFill>
                    <a:srgbClr val="276FB6"/>
                  </a:solidFill>
                </a:rPr>
                <a:t>Hanne </a:t>
              </a:r>
              <a:r>
                <a:rPr lang="en-US" b="1" noProof="0" dirty="0" err="1">
                  <a:solidFill>
                    <a:srgbClr val="276FB6"/>
                  </a:solidFill>
                </a:rPr>
                <a:t>Kreemers</a:t>
              </a:r>
              <a:r>
                <a:rPr lang="en-US" b="1" noProof="0" dirty="0">
                  <a:solidFill>
                    <a:srgbClr val="276FB6"/>
                  </a:solidFill>
                </a:rPr>
                <a:t>, Hasselt University (RCEF)</a:t>
              </a:r>
            </a:p>
          </p:txBody>
        </p:sp>
        <p:sp>
          <p:nvSpPr>
            <p:cNvPr id="10" name="CasellaDiTesto 13">
              <a:extLst>
                <a:ext uri="{FF2B5EF4-FFF2-40B4-BE49-F238E27FC236}">
                  <a16:creationId xmlns:a16="http://schemas.microsoft.com/office/drawing/2014/main" id="{5D5B4DDE-3EF8-77B8-C7A2-6FB7B01BD610}"/>
                </a:ext>
              </a:extLst>
            </p:cNvPr>
            <p:cNvSpPr txBox="1"/>
            <p:nvPr/>
          </p:nvSpPr>
          <p:spPr>
            <a:xfrm>
              <a:off x="3963802" y="3389559"/>
              <a:ext cx="4320000" cy="369332"/>
            </a:xfrm>
            <a:prstGeom prst="rect">
              <a:avLst/>
            </a:prstGeom>
            <a:noFill/>
          </p:spPr>
          <p:txBody>
            <a:bodyPr wrap="square" rtlCol="0">
              <a:spAutoFit/>
            </a:bodyPr>
            <a:lstStyle/>
            <a:p>
              <a:pPr algn="ctr"/>
              <a:r>
                <a:rPr lang="en-US" noProof="0" dirty="0">
                  <a:solidFill>
                    <a:srgbClr val="276FB6"/>
                  </a:solidFill>
                </a:rPr>
                <a:t>Tensie </a:t>
              </a:r>
              <a:r>
                <a:rPr lang="en-US" noProof="0" dirty="0" err="1">
                  <a:solidFill>
                    <a:srgbClr val="276FB6"/>
                  </a:solidFill>
                </a:rPr>
                <a:t>Steijvers</a:t>
              </a:r>
              <a:r>
                <a:rPr lang="en-US" noProof="0" dirty="0">
                  <a:solidFill>
                    <a:srgbClr val="276FB6"/>
                  </a:solidFill>
                </a:rPr>
                <a:t>, Hasselt University (RCEF) </a:t>
              </a:r>
            </a:p>
          </p:txBody>
        </p:sp>
        <p:sp>
          <p:nvSpPr>
            <p:cNvPr id="11" name="CasellaDiTesto 14">
              <a:extLst>
                <a:ext uri="{FF2B5EF4-FFF2-40B4-BE49-F238E27FC236}">
                  <a16:creationId xmlns:a16="http://schemas.microsoft.com/office/drawing/2014/main" id="{F186A24C-8668-C93F-ACD7-C8928856CF98}"/>
                </a:ext>
              </a:extLst>
            </p:cNvPr>
            <p:cNvSpPr txBox="1"/>
            <p:nvPr/>
          </p:nvSpPr>
          <p:spPr>
            <a:xfrm>
              <a:off x="3963802" y="3780958"/>
              <a:ext cx="4320000" cy="369332"/>
            </a:xfrm>
            <a:prstGeom prst="rect">
              <a:avLst/>
            </a:prstGeom>
            <a:noFill/>
          </p:spPr>
          <p:txBody>
            <a:bodyPr wrap="square" rtlCol="0">
              <a:spAutoFit/>
            </a:bodyPr>
            <a:lstStyle/>
            <a:p>
              <a:pPr algn="ctr"/>
              <a:r>
                <a:rPr lang="en-US" noProof="0" dirty="0">
                  <a:solidFill>
                    <a:srgbClr val="276FB6"/>
                  </a:solidFill>
                </a:rPr>
                <a:t>Ine Umans, Hasselt University (RCEF) </a:t>
              </a:r>
            </a:p>
          </p:txBody>
        </p:sp>
      </p:grpSp>
      <p:pic>
        <p:nvPicPr>
          <p:cNvPr id="20" name="Picture 19" descr="PE&#10;&#10;AI-generated content may be incorrect.">
            <a:extLst>
              <a:ext uri="{FF2B5EF4-FFF2-40B4-BE49-F238E27FC236}">
                <a16:creationId xmlns:a16="http://schemas.microsoft.com/office/drawing/2014/main" id="{21F6E79B-B2AF-146A-4F17-BF8B3BBA85D8}"/>
              </a:ext>
            </a:extLst>
          </p:cNvPr>
          <p:cNvPicPr>
            <a:picLocks noChangeAspect="1"/>
          </p:cNvPicPr>
          <p:nvPr/>
        </p:nvPicPr>
        <p:blipFill>
          <a:blip r:embed="rId3">
            <a:extLst>
              <a:ext uri="{28A0092B-C50C-407E-A947-70E740481C1C}">
                <a14:useLocalDpi xmlns:a14="http://schemas.microsoft.com/office/drawing/2010/main" val="0"/>
              </a:ext>
            </a:extLst>
          </a:blip>
          <a:srcRect t="34070" b="45014"/>
          <a:stretch>
            <a:fillRect/>
          </a:stretch>
        </p:blipFill>
        <p:spPr>
          <a:xfrm>
            <a:off x="3074802" y="182032"/>
            <a:ext cx="6042393" cy="1120035"/>
          </a:xfrm>
          <a:prstGeom prst="rect">
            <a:avLst/>
          </a:prstGeom>
        </p:spPr>
      </p:pic>
      <p:grpSp>
        <p:nvGrpSpPr>
          <p:cNvPr id="23" name="Group 22">
            <a:extLst>
              <a:ext uri="{FF2B5EF4-FFF2-40B4-BE49-F238E27FC236}">
                <a16:creationId xmlns:a16="http://schemas.microsoft.com/office/drawing/2014/main" id="{07143127-C030-839B-D44F-C86CB2A39E8F}"/>
              </a:ext>
            </a:extLst>
          </p:cNvPr>
          <p:cNvGrpSpPr/>
          <p:nvPr/>
        </p:nvGrpSpPr>
        <p:grpSpPr>
          <a:xfrm>
            <a:off x="0" y="6138000"/>
            <a:ext cx="12192000" cy="714875"/>
            <a:chOff x="0" y="6138000"/>
            <a:chExt cx="12192000" cy="714875"/>
          </a:xfrm>
        </p:grpSpPr>
        <p:sp>
          <p:nvSpPr>
            <p:cNvPr id="16" name="Rettangolo 16">
              <a:extLst>
                <a:ext uri="{FF2B5EF4-FFF2-40B4-BE49-F238E27FC236}">
                  <a16:creationId xmlns:a16="http://schemas.microsoft.com/office/drawing/2014/main" id="{4A9FF591-9FB2-580B-BE67-A962C9AD5A6F}"/>
                </a:ext>
              </a:extLst>
            </p:cNvPr>
            <p:cNvSpPr/>
            <p:nvPr/>
          </p:nvSpPr>
          <p:spPr>
            <a:xfrm>
              <a:off x="0" y="6138000"/>
              <a:ext cx="12192000" cy="714875"/>
            </a:xfrm>
            <a:prstGeom prst="rect">
              <a:avLst/>
            </a:prstGeom>
            <a:solidFill>
              <a:srgbClr val="4585B8"/>
            </a:solidFill>
            <a:ln w="38100">
              <a:solidFill>
                <a:srgbClr val="4585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Box 16">
              <a:extLst>
                <a:ext uri="{FF2B5EF4-FFF2-40B4-BE49-F238E27FC236}">
                  <a16:creationId xmlns:a16="http://schemas.microsoft.com/office/drawing/2014/main" id="{2DAC0CEB-DB9C-8DE1-8A5D-6B87FF33104C}"/>
                </a:ext>
              </a:extLst>
            </p:cNvPr>
            <p:cNvSpPr txBox="1"/>
            <p:nvPr/>
          </p:nvSpPr>
          <p:spPr>
            <a:xfrm>
              <a:off x="75211" y="6217250"/>
              <a:ext cx="4289188" cy="492443"/>
            </a:xfrm>
            <a:prstGeom prst="rect">
              <a:avLst/>
            </a:prstGeom>
            <a:noFill/>
          </p:spPr>
          <p:txBody>
            <a:bodyPr wrap="none" rtlCol="0">
              <a:spAutoFit/>
            </a:bodyPr>
            <a:lstStyle/>
            <a:p>
              <a:r>
                <a:rPr lang="en-US" sz="1300" b="1" noProof="0" dirty="0">
                  <a:solidFill>
                    <a:schemeClr val="bg1"/>
                  </a:solidFill>
                </a:rPr>
                <a:t>2026 SPGC – FERC Global </a:t>
              </a:r>
              <a:r>
                <a:rPr lang="en-US" sz="1300" b="1" noProof="0" dirty="0">
                  <a:solidFill>
                    <a:srgbClr val="C1FF72"/>
                  </a:solidFill>
                </a:rPr>
                <a:t>Family</a:t>
              </a:r>
              <a:r>
                <a:rPr lang="en-US" sz="1300" b="1" noProof="0" dirty="0">
                  <a:solidFill>
                    <a:schemeClr val="bg1"/>
                  </a:solidFill>
                </a:rPr>
                <a:t> Business </a:t>
              </a:r>
              <a:r>
                <a:rPr lang="en-US" sz="1300" b="1" noProof="0" dirty="0">
                  <a:solidFill>
                    <a:srgbClr val="C1FF72"/>
                  </a:solidFill>
                </a:rPr>
                <a:t>Summit</a:t>
              </a:r>
            </a:p>
            <a:p>
              <a:r>
                <a:rPr lang="en-US" sz="1300" b="1" noProof="0" dirty="0">
                  <a:solidFill>
                    <a:schemeClr val="bg1"/>
                  </a:solidFill>
                </a:rPr>
                <a:t>IPAG Business School – Nice, France (May 26 -29, 2026)</a:t>
              </a:r>
            </a:p>
          </p:txBody>
        </p:sp>
        <p:sp>
          <p:nvSpPr>
            <p:cNvPr id="18" name="TextBox 17">
              <a:extLst>
                <a:ext uri="{FF2B5EF4-FFF2-40B4-BE49-F238E27FC236}">
                  <a16:creationId xmlns:a16="http://schemas.microsoft.com/office/drawing/2014/main" id="{44D011F6-161F-0C8A-3DF3-40F436547CF5}"/>
                </a:ext>
              </a:extLst>
            </p:cNvPr>
            <p:cNvSpPr txBox="1"/>
            <p:nvPr/>
          </p:nvSpPr>
          <p:spPr>
            <a:xfrm>
              <a:off x="8494008" y="6217251"/>
              <a:ext cx="3612527" cy="492443"/>
            </a:xfrm>
            <a:prstGeom prst="rect">
              <a:avLst/>
            </a:prstGeom>
            <a:noFill/>
          </p:spPr>
          <p:txBody>
            <a:bodyPr wrap="none" rtlCol="0">
              <a:spAutoFit/>
            </a:bodyPr>
            <a:lstStyle/>
            <a:p>
              <a:pPr algn="ctr"/>
              <a:r>
                <a:rPr lang="en-US" sz="1300" b="1" noProof="0" dirty="0">
                  <a:solidFill>
                    <a:schemeClr val="bg1"/>
                  </a:solidFill>
                </a:rPr>
                <a:t>(IN)STABILITY AT THE FRONTIERS</a:t>
              </a:r>
              <a:endParaRPr lang="en-US" sz="1300" b="1" noProof="0" dirty="0">
                <a:solidFill>
                  <a:srgbClr val="C1FF72"/>
                </a:solidFill>
              </a:endParaRPr>
            </a:p>
            <a:p>
              <a:pPr algn="ctr"/>
              <a:r>
                <a:rPr lang="en-US" sz="1300" b="1" noProof="0" dirty="0">
                  <a:solidFill>
                    <a:schemeClr val="bg1"/>
                  </a:solidFill>
                </a:rPr>
                <a:t>Family Business in an Age of Shifting Grounds</a:t>
              </a:r>
            </a:p>
          </p:txBody>
        </p:sp>
      </p:grpSp>
      <p:sp>
        <p:nvSpPr>
          <p:cNvPr id="5" name="Tekstvak 4">
            <a:extLst>
              <a:ext uri="{FF2B5EF4-FFF2-40B4-BE49-F238E27FC236}">
                <a16:creationId xmlns:a16="http://schemas.microsoft.com/office/drawing/2014/main" id="{F7AFF18F-75C7-0B3A-E184-E286A026CBC5}"/>
              </a:ext>
            </a:extLst>
          </p:cNvPr>
          <p:cNvSpPr txBox="1"/>
          <p:nvPr/>
        </p:nvSpPr>
        <p:spPr>
          <a:xfrm>
            <a:off x="3074802" y="4707502"/>
            <a:ext cx="6115050" cy="369332"/>
          </a:xfrm>
          <a:prstGeom prst="rect">
            <a:avLst/>
          </a:prstGeom>
          <a:noFill/>
        </p:spPr>
        <p:txBody>
          <a:bodyPr wrap="square">
            <a:spAutoFit/>
          </a:bodyPr>
          <a:lstStyle/>
          <a:p>
            <a:pPr algn="ctr"/>
            <a:r>
              <a:rPr lang="en-US" noProof="0" dirty="0">
                <a:solidFill>
                  <a:srgbClr val="276FB6"/>
                </a:solidFill>
              </a:rPr>
              <a:t>Nadine Lybaert, Hasselt University (RCEF) </a:t>
            </a:r>
          </a:p>
        </p:txBody>
      </p:sp>
    </p:spTree>
    <p:extLst>
      <p:ext uri="{BB962C8B-B14F-4D97-AF65-F5344CB8AC3E}">
        <p14:creationId xmlns:p14="http://schemas.microsoft.com/office/powerpoint/2010/main" val="1179197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C481D-DE7C-B6B1-2C57-6B62DD1EA47C}"/>
            </a:ext>
          </a:extLst>
        </p:cNvPr>
        <p:cNvGrpSpPr/>
        <p:nvPr/>
      </p:nvGrpSpPr>
      <p:grpSpPr>
        <a:xfrm>
          <a:off x="0" y="0"/>
          <a:ext cx="0" cy="0"/>
          <a:chOff x="0" y="0"/>
          <a:chExt cx="0" cy="0"/>
        </a:xfrm>
      </p:grpSpPr>
      <p:sp>
        <p:nvSpPr>
          <p:cNvPr id="7" name="Titolo 1">
            <a:extLst>
              <a:ext uri="{FF2B5EF4-FFF2-40B4-BE49-F238E27FC236}">
                <a16:creationId xmlns:a16="http://schemas.microsoft.com/office/drawing/2014/main" id="{92A731C2-D04E-A362-4AC6-291518BEB0A2}"/>
              </a:ext>
            </a:extLst>
          </p:cNvPr>
          <p:cNvSpPr txBox="1">
            <a:spLocks/>
          </p:cNvSpPr>
          <p:nvPr/>
        </p:nvSpPr>
        <p:spPr>
          <a:xfrm>
            <a:off x="838200" y="1275014"/>
            <a:ext cx="9144000" cy="55061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noProof="0" dirty="0" err="1">
                <a:solidFill>
                  <a:srgbClr val="92D050"/>
                </a:solidFill>
              </a:rPr>
              <a:t>Reseach</a:t>
            </a:r>
            <a:r>
              <a:rPr lang="en-US" noProof="0" dirty="0">
                <a:solidFill>
                  <a:srgbClr val="92D050"/>
                </a:solidFill>
              </a:rPr>
              <a:t> objective</a:t>
            </a:r>
          </a:p>
        </p:txBody>
      </p:sp>
      <p:grpSp>
        <p:nvGrpSpPr>
          <p:cNvPr id="4" name="Group 3">
            <a:extLst>
              <a:ext uri="{FF2B5EF4-FFF2-40B4-BE49-F238E27FC236}">
                <a16:creationId xmlns:a16="http://schemas.microsoft.com/office/drawing/2014/main" id="{29FA2498-39BA-1AB4-D7E5-D5AC826903ED}"/>
              </a:ext>
            </a:extLst>
          </p:cNvPr>
          <p:cNvGrpSpPr/>
          <p:nvPr/>
        </p:nvGrpSpPr>
        <p:grpSpPr>
          <a:xfrm>
            <a:off x="0" y="6138000"/>
            <a:ext cx="12192000" cy="714875"/>
            <a:chOff x="0" y="6138000"/>
            <a:chExt cx="12192000" cy="714875"/>
          </a:xfrm>
        </p:grpSpPr>
        <p:sp>
          <p:nvSpPr>
            <p:cNvPr id="16" name="Rettangolo 16">
              <a:extLst>
                <a:ext uri="{FF2B5EF4-FFF2-40B4-BE49-F238E27FC236}">
                  <a16:creationId xmlns:a16="http://schemas.microsoft.com/office/drawing/2014/main" id="{2C7CB0D5-470D-9E10-DBDA-936F9A93BE74}"/>
                </a:ext>
              </a:extLst>
            </p:cNvPr>
            <p:cNvSpPr/>
            <p:nvPr/>
          </p:nvSpPr>
          <p:spPr>
            <a:xfrm>
              <a:off x="0" y="6138000"/>
              <a:ext cx="12192000" cy="714875"/>
            </a:xfrm>
            <a:prstGeom prst="rect">
              <a:avLst/>
            </a:prstGeom>
            <a:solidFill>
              <a:srgbClr val="4585B8"/>
            </a:solidFill>
            <a:ln w="38100">
              <a:solidFill>
                <a:srgbClr val="4585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Box 16">
              <a:extLst>
                <a:ext uri="{FF2B5EF4-FFF2-40B4-BE49-F238E27FC236}">
                  <a16:creationId xmlns:a16="http://schemas.microsoft.com/office/drawing/2014/main" id="{73BBF5E3-56F9-1D3A-381F-71BC22A7D60D}"/>
                </a:ext>
              </a:extLst>
            </p:cNvPr>
            <p:cNvSpPr txBox="1"/>
            <p:nvPr/>
          </p:nvSpPr>
          <p:spPr>
            <a:xfrm>
              <a:off x="75211" y="6217250"/>
              <a:ext cx="4289188" cy="492443"/>
            </a:xfrm>
            <a:prstGeom prst="rect">
              <a:avLst/>
            </a:prstGeom>
            <a:noFill/>
          </p:spPr>
          <p:txBody>
            <a:bodyPr wrap="none" rtlCol="0">
              <a:spAutoFit/>
            </a:bodyPr>
            <a:lstStyle/>
            <a:p>
              <a:r>
                <a:rPr lang="en-US" sz="1300" b="1" noProof="0" dirty="0">
                  <a:solidFill>
                    <a:schemeClr val="bg1"/>
                  </a:solidFill>
                </a:rPr>
                <a:t>2026 SPGC – FERC Global </a:t>
              </a:r>
              <a:r>
                <a:rPr lang="en-US" sz="1300" b="1" noProof="0" dirty="0">
                  <a:solidFill>
                    <a:srgbClr val="C1FF72"/>
                  </a:solidFill>
                </a:rPr>
                <a:t>Family</a:t>
              </a:r>
              <a:r>
                <a:rPr lang="en-US" sz="1300" b="1" noProof="0" dirty="0">
                  <a:solidFill>
                    <a:schemeClr val="bg1"/>
                  </a:solidFill>
                </a:rPr>
                <a:t> Business </a:t>
              </a:r>
              <a:r>
                <a:rPr lang="en-US" sz="1300" b="1" noProof="0" dirty="0">
                  <a:solidFill>
                    <a:srgbClr val="C1FF72"/>
                  </a:solidFill>
                </a:rPr>
                <a:t>Summit</a:t>
              </a:r>
            </a:p>
            <a:p>
              <a:r>
                <a:rPr lang="en-US" sz="1300" b="1" noProof="0" dirty="0">
                  <a:solidFill>
                    <a:schemeClr val="bg1"/>
                  </a:solidFill>
                </a:rPr>
                <a:t>IPAG Business School – Nice, France (May 26 -29, 2026)</a:t>
              </a:r>
            </a:p>
          </p:txBody>
        </p:sp>
        <p:sp>
          <p:nvSpPr>
            <p:cNvPr id="18" name="TextBox 17">
              <a:extLst>
                <a:ext uri="{FF2B5EF4-FFF2-40B4-BE49-F238E27FC236}">
                  <a16:creationId xmlns:a16="http://schemas.microsoft.com/office/drawing/2014/main" id="{3330ED5F-CD87-5A40-80CB-215C03C2FECA}"/>
                </a:ext>
              </a:extLst>
            </p:cNvPr>
            <p:cNvSpPr txBox="1"/>
            <p:nvPr/>
          </p:nvSpPr>
          <p:spPr>
            <a:xfrm>
              <a:off x="8494008" y="6217251"/>
              <a:ext cx="3612527" cy="492443"/>
            </a:xfrm>
            <a:prstGeom prst="rect">
              <a:avLst/>
            </a:prstGeom>
            <a:noFill/>
          </p:spPr>
          <p:txBody>
            <a:bodyPr wrap="none" rtlCol="0">
              <a:spAutoFit/>
            </a:bodyPr>
            <a:lstStyle/>
            <a:p>
              <a:pPr algn="ctr"/>
              <a:r>
                <a:rPr lang="en-US" sz="1300" b="1" noProof="0" dirty="0">
                  <a:solidFill>
                    <a:schemeClr val="bg1"/>
                  </a:solidFill>
                </a:rPr>
                <a:t>(IN)STABILITY AT THE FRONTIERS</a:t>
              </a:r>
              <a:endParaRPr lang="en-US" sz="1300" b="1" noProof="0" dirty="0">
                <a:solidFill>
                  <a:srgbClr val="C1FF72"/>
                </a:solidFill>
              </a:endParaRPr>
            </a:p>
            <a:p>
              <a:pPr algn="ctr"/>
              <a:r>
                <a:rPr lang="en-US" sz="1300" b="1" noProof="0" dirty="0">
                  <a:solidFill>
                    <a:schemeClr val="bg1"/>
                  </a:solidFill>
                </a:rPr>
                <a:t>Family Business in an Age of Shifting Grounds</a:t>
              </a:r>
            </a:p>
          </p:txBody>
        </p:sp>
      </p:grpSp>
      <p:pic>
        <p:nvPicPr>
          <p:cNvPr id="20" name="Picture 19" descr="PE&#10;&#10;AI-generated content may be incorrect.">
            <a:extLst>
              <a:ext uri="{FF2B5EF4-FFF2-40B4-BE49-F238E27FC236}">
                <a16:creationId xmlns:a16="http://schemas.microsoft.com/office/drawing/2014/main" id="{83648364-B10C-CE87-3320-672840FC7E21}"/>
              </a:ext>
            </a:extLst>
          </p:cNvPr>
          <p:cNvPicPr>
            <a:picLocks noChangeAspect="1"/>
          </p:cNvPicPr>
          <p:nvPr/>
        </p:nvPicPr>
        <p:blipFill>
          <a:blip r:embed="rId3">
            <a:extLst>
              <a:ext uri="{28A0092B-C50C-407E-A947-70E740481C1C}">
                <a14:useLocalDpi xmlns:a14="http://schemas.microsoft.com/office/drawing/2010/main" val="0"/>
              </a:ext>
            </a:extLst>
          </a:blip>
          <a:srcRect t="34070" b="45014"/>
          <a:stretch>
            <a:fillRect/>
          </a:stretch>
        </p:blipFill>
        <p:spPr>
          <a:xfrm>
            <a:off x="3729744" y="148938"/>
            <a:ext cx="4886075" cy="905697"/>
          </a:xfrm>
          <a:prstGeom prst="rect">
            <a:avLst/>
          </a:prstGeom>
        </p:spPr>
      </p:pic>
      <p:sp>
        <p:nvSpPr>
          <p:cNvPr id="2" name="Segnaposto contenuto 15">
            <a:extLst>
              <a:ext uri="{FF2B5EF4-FFF2-40B4-BE49-F238E27FC236}">
                <a16:creationId xmlns:a16="http://schemas.microsoft.com/office/drawing/2014/main" id="{1D4D2831-250F-2625-1E3B-A912036B861A}"/>
              </a:ext>
            </a:extLst>
          </p:cNvPr>
          <p:cNvSpPr>
            <a:spLocks noGrp="1"/>
          </p:cNvSpPr>
          <p:nvPr>
            <p:ph idx="1"/>
          </p:nvPr>
        </p:nvSpPr>
        <p:spPr>
          <a:xfrm>
            <a:off x="914981" y="1904875"/>
            <a:ext cx="11352230" cy="4351338"/>
          </a:xfrm>
        </p:spPr>
        <p:txBody>
          <a:bodyPr>
            <a:normAutofit fontScale="92500" lnSpcReduction="20000"/>
          </a:bodyPr>
          <a:lstStyle/>
          <a:p>
            <a:r>
              <a:rPr lang="en-US" sz="2600" i="1" u="sng" noProof="0" dirty="0">
                <a:solidFill>
                  <a:srgbClr val="276FB6"/>
                </a:solidFill>
              </a:rPr>
              <a:t>Starting point</a:t>
            </a:r>
            <a:r>
              <a:rPr lang="en-US" sz="2600" i="1" noProof="0" dirty="0">
                <a:solidFill>
                  <a:srgbClr val="276FB6"/>
                </a:solidFill>
              </a:rPr>
              <a:t>: Why do some family CEOs create</a:t>
            </a:r>
            <a:r>
              <a:rPr lang="en-US" sz="2600" b="1" i="1" noProof="0" dirty="0">
                <a:solidFill>
                  <a:srgbClr val="276FB6"/>
                </a:solidFill>
              </a:rPr>
              <a:t> bifurcation bias</a:t>
            </a:r>
            <a:r>
              <a:rPr lang="en-US" sz="2600" i="1" noProof="0" dirty="0">
                <a:solidFill>
                  <a:srgbClr val="276FB6"/>
                </a:solidFill>
              </a:rPr>
              <a:t>?</a:t>
            </a:r>
          </a:p>
          <a:p>
            <a:pPr lvl="1"/>
            <a:r>
              <a:rPr lang="en-US" sz="2200" i="1" noProof="0" dirty="0">
                <a:solidFill>
                  <a:srgbClr val="88B1D2"/>
                </a:solidFill>
              </a:rPr>
              <a:t>Bifurcation bias = unequal HR treatment of family vs. non-family managers</a:t>
            </a:r>
          </a:p>
          <a:p>
            <a:pPr marL="0" indent="0">
              <a:buNone/>
            </a:pPr>
            <a:endParaRPr lang="en-US" sz="300" i="1" noProof="0" dirty="0">
              <a:solidFill>
                <a:srgbClr val="88B1D2"/>
              </a:solidFill>
            </a:endParaRPr>
          </a:p>
          <a:p>
            <a:r>
              <a:rPr lang="en-US" sz="2600" noProof="0" dirty="0">
                <a:solidFill>
                  <a:srgbClr val="276FB6"/>
                </a:solidFill>
              </a:rPr>
              <a:t>Limited understanding of: </a:t>
            </a:r>
          </a:p>
          <a:p>
            <a:pPr lvl="1"/>
            <a:r>
              <a:rPr lang="en-US" sz="2200" b="1" noProof="0" dirty="0">
                <a:solidFill>
                  <a:srgbClr val="276FB6"/>
                </a:solidFill>
              </a:rPr>
              <a:t>who</a:t>
            </a:r>
            <a:r>
              <a:rPr lang="en-US" sz="2200" noProof="0" dirty="0">
                <a:solidFill>
                  <a:srgbClr val="276FB6"/>
                </a:solidFill>
              </a:rPr>
              <a:t> drives bifurcation bias</a:t>
            </a:r>
          </a:p>
          <a:p>
            <a:pPr lvl="1"/>
            <a:r>
              <a:rPr lang="en-US" sz="2200" b="1" noProof="0" dirty="0">
                <a:solidFill>
                  <a:srgbClr val="276FB6"/>
                </a:solidFill>
              </a:rPr>
              <a:t>why</a:t>
            </a:r>
            <a:r>
              <a:rPr lang="en-US" sz="2200" noProof="0" dirty="0">
                <a:solidFill>
                  <a:srgbClr val="276FB6"/>
                </a:solidFill>
              </a:rPr>
              <a:t> </a:t>
            </a:r>
            <a:r>
              <a:rPr lang="en-US" sz="2200" dirty="0">
                <a:solidFill>
                  <a:srgbClr val="276FB6"/>
                </a:solidFill>
              </a:rPr>
              <a:t>different directions of bias emerge across family firms</a:t>
            </a:r>
          </a:p>
          <a:p>
            <a:pPr marL="0" indent="0">
              <a:buNone/>
            </a:pPr>
            <a:endParaRPr lang="en-US" sz="400" dirty="0">
              <a:solidFill>
                <a:srgbClr val="276FB6"/>
              </a:solidFill>
            </a:endParaRPr>
          </a:p>
          <a:p>
            <a:r>
              <a:rPr lang="en-US" sz="2600" dirty="0">
                <a:solidFill>
                  <a:srgbClr val="276FB6"/>
                </a:solidFill>
              </a:rPr>
              <a:t>Existing literature mainly studied:</a:t>
            </a:r>
          </a:p>
          <a:p>
            <a:pPr lvl="1"/>
            <a:r>
              <a:rPr lang="en-US" sz="2200" b="1" dirty="0">
                <a:solidFill>
                  <a:srgbClr val="276FB6"/>
                </a:solidFill>
              </a:rPr>
              <a:t>firm-level</a:t>
            </a:r>
            <a:r>
              <a:rPr lang="en-US" sz="2200" dirty="0">
                <a:solidFill>
                  <a:srgbClr val="276FB6"/>
                </a:solidFill>
              </a:rPr>
              <a:t> antecedents </a:t>
            </a:r>
          </a:p>
          <a:p>
            <a:pPr lvl="1"/>
            <a:r>
              <a:rPr lang="en-US" sz="2200" dirty="0">
                <a:solidFill>
                  <a:srgbClr val="276FB6"/>
                </a:solidFill>
              </a:rPr>
              <a:t>favoritism always toward </a:t>
            </a:r>
            <a:r>
              <a:rPr lang="en-US" sz="2200" b="1" dirty="0">
                <a:solidFill>
                  <a:srgbClr val="276FB6"/>
                </a:solidFill>
              </a:rPr>
              <a:t>family members</a:t>
            </a:r>
          </a:p>
          <a:p>
            <a:pPr marL="0" indent="0">
              <a:buNone/>
            </a:pPr>
            <a:endParaRPr lang="en-US" sz="2600" noProof="0" dirty="0">
              <a:solidFill>
                <a:srgbClr val="276FB6"/>
              </a:solidFill>
            </a:endParaRPr>
          </a:p>
          <a:p>
            <a:pPr marL="0" indent="0">
              <a:buNone/>
            </a:pPr>
            <a:r>
              <a:rPr lang="en-US" sz="2600" noProof="0" dirty="0">
                <a:solidFill>
                  <a:srgbClr val="88B1D2"/>
                </a:solidFill>
              </a:rPr>
              <a:t>Need for a configurational perspective</a:t>
            </a:r>
          </a:p>
          <a:p>
            <a:pPr marL="0" indent="0">
              <a:buNone/>
            </a:pPr>
            <a:r>
              <a:rPr lang="en-US" sz="3000" b="1" noProof="0" dirty="0">
                <a:solidFill>
                  <a:srgbClr val="88B1D2"/>
                </a:solidFill>
              </a:rPr>
              <a:t>Which </a:t>
            </a:r>
            <a:r>
              <a:rPr lang="en-US" sz="3000" b="1" i="1" noProof="0" dirty="0">
                <a:solidFill>
                  <a:srgbClr val="92D050"/>
                </a:solidFill>
              </a:rPr>
              <a:t>family CEO profiles </a:t>
            </a:r>
            <a:r>
              <a:rPr lang="en-US" sz="3000" b="1" noProof="0" dirty="0">
                <a:solidFill>
                  <a:srgbClr val="88B1D2"/>
                </a:solidFill>
              </a:rPr>
              <a:t>lead to different forms of bifurcation bias?</a:t>
            </a:r>
          </a:p>
          <a:p>
            <a:endParaRPr lang="en-US" noProof="0" dirty="0">
              <a:solidFill>
                <a:srgbClr val="276FB6"/>
              </a:solidFill>
            </a:endParaRPr>
          </a:p>
        </p:txBody>
      </p:sp>
      <p:sp>
        <p:nvSpPr>
          <p:cNvPr id="3" name="Pijl: rechts 2">
            <a:extLst>
              <a:ext uri="{FF2B5EF4-FFF2-40B4-BE49-F238E27FC236}">
                <a16:creationId xmlns:a16="http://schemas.microsoft.com/office/drawing/2014/main" id="{B337AAB6-C842-C0EC-977C-D2C010B66D26}"/>
              </a:ext>
            </a:extLst>
          </p:cNvPr>
          <p:cNvSpPr/>
          <p:nvPr/>
        </p:nvSpPr>
        <p:spPr>
          <a:xfrm>
            <a:off x="484407" y="5259654"/>
            <a:ext cx="430574" cy="112412"/>
          </a:xfrm>
          <a:prstGeom prst="rightArrow">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jl: rechts 4">
            <a:extLst>
              <a:ext uri="{FF2B5EF4-FFF2-40B4-BE49-F238E27FC236}">
                <a16:creationId xmlns:a16="http://schemas.microsoft.com/office/drawing/2014/main" id="{750168B8-7F99-ECEC-F905-4D82DEE265E2}"/>
              </a:ext>
            </a:extLst>
          </p:cNvPr>
          <p:cNvSpPr/>
          <p:nvPr/>
        </p:nvSpPr>
        <p:spPr>
          <a:xfrm>
            <a:off x="484407" y="5627377"/>
            <a:ext cx="430574" cy="112412"/>
          </a:xfrm>
          <a:prstGeom prst="rightArrow">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ekstvak 7">
            <a:extLst>
              <a:ext uri="{FF2B5EF4-FFF2-40B4-BE49-F238E27FC236}">
                <a16:creationId xmlns:a16="http://schemas.microsoft.com/office/drawing/2014/main" id="{DC94AC41-D6C4-9117-D217-EF8BE3A83A2A}"/>
              </a:ext>
            </a:extLst>
          </p:cNvPr>
          <p:cNvSpPr txBox="1"/>
          <p:nvPr/>
        </p:nvSpPr>
        <p:spPr>
          <a:xfrm>
            <a:off x="8913479" y="2992993"/>
            <a:ext cx="3193056" cy="584775"/>
          </a:xfrm>
          <a:prstGeom prst="rect">
            <a:avLst/>
          </a:prstGeom>
          <a:ln w="12700">
            <a:solidFill>
              <a:srgbClr val="92D050"/>
            </a:solidFill>
            <a:prstDash val="sysDo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i="1" noProof="0" dirty="0">
                <a:solidFill>
                  <a:srgbClr val="4585B8"/>
                </a:solidFill>
              </a:rPr>
              <a:t>“CEOs</a:t>
            </a:r>
            <a:r>
              <a:rPr lang="en-US" sz="1600" i="1" noProof="0" dirty="0">
                <a:solidFill>
                  <a:srgbClr val="4585B8"/>
                </a:solidFill>
              </a:rPr>
              <a:t> </a:t>
            </a:r>
            <a:r>
              <a:rPr lang="en-US" sz="1600" i="1" dirty="0">
                <a:solidFill>
                  <a:srgbClr val="4585B8"/>
                </a:solidFill>
              </a:rPr>
              <a:t>occupy a </a:t>
            </a:r>
            <a:r>
              <a:rPr lang="en-US" sz="1600" b="1" i="1" dirty="0">
                <a:solidFill>
                  <a:srgbClr val="4585B8"/>
                </a:solidFill>
              </a:rPr>
              <a:t>uniquely powerful position</a:t>
            </a:r>
            <a:r>
              <a:rPr lang="en-US" sz="1600" i="1" dirty="0">
                <a:solidFill>
                  <a:srgbClr val="4585B8"/>
                </a:solidFill>
              </a:rPr>
              <a:t> within the FF</a:t>
            </a:r>
            <a:r>
              <a:rPr lang="en-US" sz="1600" i="1" noProof="0" dirty="0">
                <a:solidFill>
                  <a:srgbClr val="4585B8"/>
                </a:solidFill>
              </a:rPr>
              <a:t>”</a:t>
            </a:r>
          </a:p>
        </p:txBody>
      </p:sp>
      <p:cxnSp>
        <p:nvCxnSpPr>
          <p:cNvPr id="11" name="Rechte verbindingslijn met pijl 10">
            <a:extLst>
              <a:ext uri="{FF2B5EF4-FFF2-40B4-BE49-F238E27FC236}">
                <a16:creationId xmlns:a16="http://schemas.microsoft.com/office/drawing/2014/main" id="{8236AF15-1859-4DD3-57A8-CB5F5C3FF75D}"/>
              </a:ext>
            </a:extLst>
          </p:cNvPr>
          <p:cNvCxnSpPr>
            <a:cxnSpLocks/>
          </p:cNvCxnSpPr>
          <p:nvPr/>
        </p:nvCxnSpPr>
        <p:spPr>
          <a:xfrm>
            <a:off x="4814371" y="3198872"/>
            <a:ext cx="3945427" cy="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9" name="Rechte verbindingslijn met pijl 8">
            <a:extLst>
              <a:ext uri="{FF2B5EF4-FFF2-40B4-BE49-F238E27FC236}">
                <a16:creationId xmlns:a16="http://schemas.microsoft.com/office/drawing/2014/main" id="{DB599327-7F4D-F2C5-1E0C-9C88C3C0F6B4}"/>
              </a:ext>
            </a:extLst>
          </p:cNvPr>
          <p:cNvCxnSpPr>
            <a:cxnSpLocks/>
          </p:cNvCxnSpPr>
          <p:nvPr/>
        </p:nvCxnSpPr>
        <p:spPr>
          <a:xfrm>
            <a:off x="4814371" y="4213566"/>
            <a:ext cx="3945427" cy="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sp>
        <p:nvSpPr>
          <p:cNvPr id="10" name="Tekstvak 9">
            <a:extLst>
              <a:ext uri="{FF2B5EF4-FFF2-40B4-BE49-F238E27FC236}">
                <a16:creationId xmlns:a16="http://schemas.microsoft.com/office/drawing/2014/main" id="{3307C40C-703E-F32E-FC9E-02A3014D835F}"/>
              </a:ext>
            </a:extLst>
          </p:cNvPr>
          <p:cNvSpPr txBox="1"/>
          <p:nvPr/>
        </p:nvSpPr>
        <p:spPr>
          <a:xfrm>
            <a:off x="8913479" y="3744763"/>
            <a:ext cx="3193056" cy="584775"/>
          </a:xfrm>
          <a:prstGeom prst="rect">
            <a:avLst/>
          </a:prstGeom>
          <a:noFill/>
          <a:ln w="12700">
            <a:solidFill>
              <a:srgbClr val="92D050"/>
            </a:solidFill>
            <a:prstDash val="sysDot"/>
          </a:ln>
        </p:spPr>
        <p:txBody>
          <a:bodyPr wrap="square" rtlCol="0">
            <a:spAutoFit/>
          </a:bodyPr>
          <a:lstStyle/>
          <a:p>
            <a:pPr algn="ctr"/>
            <a:r>
              <a:rPr lang="en-US" sz="1600" b="1" i="1" dirty="0">
                <a:solidFill>
                  <a:srgbClr val="4585B8"/>
                </a:solidFill>
              </a:rPr>
              <a:t>“CEOs </a:t>
            </a:r>
            <a:r>
              <a:rPr lang="en-US" sz="1600" i="1" dirty="0">
                <a:solidFill>
                  <a:srgbClr val="4585B8"/>
                </a:solidFill>
              </a:rPr>
              <a:t>embody</a:t>
            </a:r>
            <a:r>
              <a:rPr lang="en-US" sz="1600" b="1" i="1" dirty="0">
                <a:solidFill>
                  <a:srgbClr val="4585B8"/>
                </a:solidFill>
              </a:rPr>
              <a:t> multiple characteristics simultaneously”</a:t>
            </a:r>
            <a:endParaRPr lang="en-US" sz="1600" i="1" noProof="0" dirty="0">
              <a:solidFill>
                <a:srgbClr val="4585B8"/>
              </a:solidFill>
            </a:endParaRPr>
          </a:p>
        </p:txBody>
      </p:sp>
      <p:sp>
        <p:nvSpPr>
          <p:cNvPr id="12" name="Tekstvak 11">
            <a:extLst>
              <a:ext uri="{FF2B5EF4-FFF2-40B4-BE49-F238E27FC236}">
                <a16:creationId xmlns:a16="http://schemas.microsoft.com/office/drawing/2014/main" id="{77BAE1A4-8793-0C93-0457-1C76B0552258}"/>
              </a:ext>
            </a:extLst>
          </p:cNvPr>
          <p:cNvSpPr txBox="1"/>
          <p:nvPr/>
        </p:nvSpPr>
        <p:spPr>
          <a:xfrm>
            <a:off x="8913479" y="4470789"/>
            <a:ext cx="3193056" cy="584775"/>
          </a:xfrm>
          <a:prstGeom prst="rect">
            <a:avLst/>
          </a:prstGeom>
          <a:noFill/>
          <a:ln w="12700">
            <a:solidFill>
              <a:srgbClr val="92D050"/>
            </a:solidFill>
            <a:prstDash val="sysDot"/>
          </a:ln>
        </p:spPr>
        <p:txBody>
          <a:bodyPr wrap="square" rtlCol="0">
            <a:spAutoFit/>
          </a:bodyPr>
          <a:lstStyle/>
          <a:p>
            <a:pPr algn="ctr"/>
            <a:r>
              <a:rPr lang="en-US" sz="1600" b="1" i="1" dirty="0">
                <a:solidFill>
                  <a:srgbClr val="4585B8"/>
                </a:solidFill>
              </a:rPr>
              <a:t>“BB </a:t>
            </a:r>
            <a:r>
              <a:rPr lang="en-US" sz="1600" i="1" dirty="0">
                <a:solidFill>
                  <a:srgbClr val="4585B8"/>
                </a:solidFill>
              </a:rPr>
              <a:t>can favor </a:t>
            </a:r>
            <a:r>
              <a:rPr lang="en-US" sz="1600" b="1" i="1" dirty="0">
                <a:solidFill>
                  <a:srgbClr val="4585B8"/>
                </a:solidFill>
              </a:rPr>
              <a:t>non-family managers </a:t>
            </a:r>
            <a:r>
              <a:rPr lang="en-US" sz="1600" i="1" dirty="0">
                <a:solidFill>
                  <a:srgbClr val="4585B8"/>
                </a:solidFill>
              </a:rPr>
              <a:t>as well</a:t>
            </a:r>
            <a:r>
              <a:rPr lang="en-US" sz="1600" b="1" i="1" dirty="0">
                <a:solidFill>
                  <a:srgbClr val="4585B8"/>
                </a:solidFill>
              </a:rPr>
              <a:t>”</a:t>
            </a:r>
          </a:p>
        </p:txBody>
      </p:sp>
      <p:cxnSp>
        <p:nvCxnSpPr>
          <p:cNvPr id="15" name="Rechte verbindingslijn met pijl 14">
            <a:extLst>
              <a:ext uri="{FF2B5EF4-FFF2-40B4-BE49-F238E27FC236}">
                <a16:creationId xmlns:a16="http://schemas.microsoft.com/office/drawing/2014/main" id="{728825FE-3175-7403-5309-BC7398E62CDF}"/>
              </a:ext>
            </a:extLst>
          </p:cNvPr>
          <p:cNvCxnSpPr>
            <a:cxnSpLocks/>
          </p:cNvCxnSpPr>
          <p:nvPr/>
        </p:nvCxnSpPr>
        <p:spPr>
          <a:xfrm>
            <a:off x="6434254" y="4557902"/>
            <a:ext cx="2325544" cy="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87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CEF6D-45E1-7D05-FDD7-35E71C18A1D2}"/>
            </a:ext>
          </a:extLst>
        </p:cNvPr>
        <p:cNvGrpSpPr/>
        <p:nvPr/>
      </p:nvGrpSpPr>
      <p:grpSpPr>
        <a:xfrm>
          <a:off x="0" y="0"/>
          <a:ext cx="0" cy="0"/>
          <a:chOff x="0" y="0"/>
          <a:chExt cx="0" cy="0"/>
        </a:xfrm>
      </p:grpSpPr>
      <p:sp>
        <p:nvSpPr>
          <p:cNvPr id="7" name="Titolo 1">
            <a:extLst>
              <a:ext uri="{FF2B5EF4-FFF2-40B4-BE49-F238E27FC236}">
                <a16:creationId xmlns:a16="http://schemas.microsoft.com/office/drawing/2014/main" id="{DA72562F-5D10-DCE1-D0A4-2291BE094523}"/>
              </a:ext>
            </a:extLst>
          </p:cNvPr>
          <p:cNvSpPr txBox="1">
            <a:spLocks/>
          </p:cNvSpPr>
          <p:nvPr/>
        </p:nvSpPr>
        <p:spPr>
          <a:xfrm>
            <a:off x="838200" y="1275014"/>
            <a:ext cx="9144000" cy="55061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noProof="0" dirty="0">
                <a:solidFill>
                  <a:srgbClr val="92D050"/>
                </a:solidFill>
              </a:rPr>
              <a:t>Theoretical framework</a:t>
            </a:r>
          </a:p>
        </p:txBody>
      </p:sp>
      <p:grpSp>
        <p:nvGrpSpPr>
          <p:cNvPr id="4" name="Group 3">
            <a:extLst>
              <a:ext uri="{FF2B5EF4-FFF2-40B4-BE49-F238E27FC236}">
                <a16:creationId xmlns:a16="http://schemas.microsoft.com/office/drawing/2014/main" id="{C484EE5F-617B-F3F6-9AF7-3107D2536A5B}"/>
              </a:ext>
            </a:extLst>
          </p:cNvPr>
          <p:cNvGrpSpPr/>
          <p:nvPr/>
        </p:nvGrpSpPr>
        <p:grpSpPr>
          <a:xfrm>
            <a:off x="0" y="6138000"/>
            <a:ext cx="12192000" cy="714875"/>
            <a:chOff x="0" y="6138000"/>
            <a:chExt cx="12192000" cy="714875"/>
          </a:xfrm>
        </p:grpSpPr>
        <p:sp>
          <p:nvSpPr>
            <p:cNvPr id="16" name="Rettangolo 16">
              <a:extLst>
                <a:ext uri="{FF2B5EF4-FFF2-40B4-BE49-F238E27FC236}">
                  <a16:creationId xmlns:a16="http://schemas.microsoft.com/office/drawing/2014/main" id="{E30239B7-EA1F-693A-167E-17B7A21EADA1}"/>
                </a:ext>
              </a:extLst>
            </p:cNvPr>
            <p:cNvSpPr/>
            <p:nvPr/>
          </p:nvSpPr>
          <p:spPr>
            <a:xfrm>
              <a:off x="0" y="6138000"/>
              <a:ext cx="12192000" cy="714875"/>
            </a:xfrm>
            <a:prstGeom prst="rect">
              <a:avLst/>
            </a:prstGeom>
            <a:solidFill>
              <a:srgbClr val="4585B8"/>
            </a:solidFill>
            <a:ln w="38100">
              <a:solidFill>
                <a:srgbClr val="4585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Box 16">
              <a:extLst>
                <a:ext uri="{FF2B5EF4-FFF2-40B4-BE49-F238E27FC236}">
                  <a16:creationId xmlns:a16="http://schemas.microsoft.com/office/drawing/2014/main" id="{83301C46-5FFF-B0D0-B3A3-3CA5EE6B3EBF}"/>
                </a:ext>
              </a:extLst>
            </p:cNvPr>
            <p:cNvSpPr txBox="1"/>
            <p:nvPr/>
          </p:nvSpPr>
          <p:spPr>
            <a:xfrm>
              <a:off x="75211" y="6217250"/>
              <a:ext cx="4289188" cy="492443"/>
            </a:xfrm>
            <a:prstGeom prst="rect">
              <a:avLst/>
            </a:prstGeom>
            <a:noFill/>
          </p:spPr>
          <p:txBody>
            <a:bodyPr wrap="none" rtlCol="0">
              <a:spAutoFit/>
            </a:bodyPr>
            <a:lstStyle/>
            <a:p>
              <a:r>
                <a:rPr lang="en-US" sz="1300" b="1" noProof="0" dirty="0">
                  <a:solidFill>
                    <a:schemeClr val="bg1"/>
                  </a:solidFill>
                </a:rPr>
                <a:t>2026 SPGC – FERC Global </a:t>
              </a:r>
              <a:r>
                <a:rPr lang="en-US" sz="1300" b="1" noProof="0" dirty="0">
                  <a:solidFill>
                    <a:srgbClr val="C1FF72"/>
                  </a:solidFill>
                </a:rPr>
                <a:t>Family</a:t>
              </a:r>
              <a:r>
                <a:rPr lang="en-US" sz="1300" b="1" noProof="0" dirty="0">
                  <a:solidFill>
                    <a:schemeClr val="bg1"/>
                  </a:solidFill>
                </a:rPr>
                <a:t> Business </a:t>
              </a:r>
              <a:r>
                <a:rPr lang="en-US" sz="1300" b="1" noProof="0" dirty="0">
                  <a:solidFill>
                    <a:srgbClr val="C1FF72"/>
                  </a:solidFill>
                </a:rPr>
                <a:t>Summit</a:t>
              </a:r>
            </a:p>
            <a:p>
              <a:r>
                <a:rPr lang="en-US" sz="1300" b="1" noProof="0" dirty="0">
                  <a:solidFill>
                    <a:schemeClr val="bg1"/>
                  </a:solidFill>
                </a:rPr>
                <a:t>IPAG Business School – Nice, France (May 26 -29, 2026)</a:t>
              </a:r>
            </a:p>
          </p:txBody>
        </p:sp>
        <p:sp>
          <p:nvSpPr>
            <p:cNvPr id="18" name="TextBox 17">
              <a:extLst>
                <a:ext uri="{FF2B5EF4-FFF2-40B4-BE49-F238E27FC236}">
                  <a16:creationId xmlns:a16="http://schemas.microsoft.com/office/drawing/2014/main" id="{F946C481-1C16-38D1-ACB6-2AFF998E5481}"/>
                </a:ext>
              </a:extLst>
            </p:cNvPr>
            <p:cNvSpPr txBox="1"/>
            <p:nvPr/>
          </p:nvSpPr>
          <p:spPr>
            <a:xfrm>
              <a:off x="8494008" y="6217251"/>
              <a:ext cx="3612527" cy="492443"/>
            </a:xfrm>
            <a:prstGeom prst="rect">
              <a:avLst/>
            </a:prstGeom>
            <a:noFill/>
          </p:spPr>
          <p:txBody>
            <a:bodyPr wrap="none" rtlCol="0">
              <a:spAutoFit/>
            </a:bodyPr>
            <a:lstStyle/>
            <a:p>
              <a:pPr algn="ctr"/>
              <a:r>
                <a:rPr lang="en-US" sz="1300" b="1" noProof="0" dirty="0">
                  <a:solidFill>
                    <a:schemeClr val="bg1"/>
                  </a:solidFill>
                </a:rPr>
                <a:t>(IN)STABILITY AT THE FRONTIERS</a:t>
              </a:r>
              <a:endParaRPr lang="en-US" sz="1300" b="1" noProof="0" dirty="0">
                <a:solidFill>
                  <a:srgbClr val="C1FF72"/>
                </a:solidFill>
              </a:endParaRPr>
            </a:p>
            <a:p>
              <a:pPr algn="ctr"/>
              <a:r>
                <a:rPr lang="en-US" sz="1300" b="1" noProof="0" dirty="0">
                  <a:solidFill>
                    <a:schemeClr val="bg1"/>
                  </a:solidFill>
                </a:rPr>
                <a:t>Family Business in an Age of Shifting Grounds</a:t>
              </a:r>
            </a:p>
          </p:txBody>
        </p:sp>
      </p:grpSp>
      <p:pic>
        <p:nvPicPr>
          <p:cNvPr id="20" name="Picture 19" descr="PE&#10;&#10;AI-generated content may be incorrect.">
            <a:extLst>
              <a:ext uri="{FF2B5EF4-FFF2-40B4-BE49-F238E27FC236}">
                <a16:creationId xmlns:a16="http://schemas.microsoft.com/office/drawing/2014/main" id="{4852C6A2-0253-9D4E-D6DE-FE5550D9005A}"/>
              </a:ext>
            </a:extLst>
          </p:cNvPr>
          <p:cNvPicPr>
            <a:picLocks noChangeAspect="1"/>
          </p:cNvPicPr>
          <p:nvPr/>
        </p:nvPicPr>
        <p:blipFill>
          <a:blip r:embed="rId3">
            <a:extLst>
              <a:ext uri="{28A0092B-C50C-407E-A947-70E740481C1C}">
                <a14:useLocalDpi xmlns:a14="http://schemas.microsoft.com/office/drawing/2010/main" val="0"/>
              </a:ext>
            </a:extLst>
          </a:blip>
          <a:srcRect t="34070" b="45014"/>
          <a:stretch>
            <a:fillRect/>
          </a:stretch>
        </p:blipFill>
        <p:spPr>
          <a:xfrm>
            <a:off x="3729744" y="148938"/>
            <a:ext cx="4886075" cy="905697"/>
          </a:xfrm>
          <a:prstGeom prst="rect">
            <a:avLst/>
          </a:prstGeom>
        </p:spPr>
      </p:pic>
      <p:sp>
        <p:nvSpPr>
          <p:cNvPr id="5" name="Tekstvak 4">
            <a:extLst>
              <a:ext uri="{FF2B5EF4-FFF2-40B4-BE49-F238E27FC236}">
                <a16:creationId xmlns:a16="http://schemas.microsoft.com/office/drawing/2014/main" id="{54564C1C-A6F0-7CA4-8A8B-F56F40F59A69}"/>
              </a:ext>
            </a:extLst>
          </p:cNvPr>
          <p:cNvSpPr txBox="1"/>
          <p:nvPr/>
        </p:nvSpPr>
        <p:spPr>
          <a:xfrm>
            <a:off x="1081104" y="1904875"/>
            <a:ext cx="10029792" cy="738664"/>
          </a:xfrm>
          <a:prstGeom prst="rect">
            <a:avLst/>
          </a:prstGeom>
          <a:noFill/>
          <a:ln w="28575">
            <a:solidFill>
              <a:srgbClr val="88B1D2"/>
            </a:solidFill>
            <a:prstDash val="sysDot"/>
          </a:ln>
        </p:spPr>
        <p:txBody>
          <a:bodyPr wrap="square" rtlCol="0">
            <a:spAutoFit/>
          </a:bodyPr>
          <a:lstStyle/>
          <a:p>
            <a:pPr algn="ctr"/>
            <a:r>
              <a:rPr lang="en-US" sz="2400" noProof="0" dirty="0">
                <a:solidFill>
                  <a:srgbClr val="276FB6"/>
                </a:solidFill>
              </a:rPr>
              <a:t>Family firm context</a:t>
            </a:r>
          </a:p>
          <a:p>
            <a:pPr algn="ctr"/>
            <a:r>
              <a:rPr lang="en-US" noProof="0" dirty="0">
                <a:solidFill>
                  <a:srgbClr val="88B1D2"/>
                </a:solidFill>
              </a:rPr>
              <a:t>Balanced vs. unbalanced family system </a:t>
            </a:r>
          </a:p>
        </p:txBody>
      </p:sp>
      <p:sp>
        <p:nvSpPr>
          <p:cNvPr id="6" name="Tekstvak 5">
            <a:extLst>
              <a:ext uri="{FF2B5EF4-FFF2-40B4-BE49-F238E27FC236}">
                <a16:creationId xmlns:a16="http://schemas.microsoft.com/office/drawing/2014/main" id="{5221C5B1-9F5B-AF06-FD58-D700325DF9E6}"/>
              </a:ext>
            </a:extLst>
          </p:cNvPr>
          <p:cNvSpPr txBox="1"/>
          <p:nvPr/>
        </p:nvSpPr>
        <p:spPr>
          <a:xfrm>
            <a:off x="1081104" y="2900423"/>
            <a:ext cx="2920432" cy="1938992"/>
          </a:xfrm>
          <a:prstGeom prst="rect">
            <a:avLst/>
          </a:prstGeom>
          <a:noFill/>
          <a:ln w="28575">
            <a:solidFill>
              <a:srgbClr val="88B1D2"/>
            </a:solidFill>
            <a:prstDash val="solid"/>
          </a:ln>
        </p:spPr>
        <p:txBody>
          <a:bodyPr wrap="square" rtlCol="0">
            <a:spAutoFit/>
          </a:bodyPr>
          <a:lstStyle/>
          <a:p>
            <a:pPr algn="ctr"/>
            <a:r>
              <a:rPr lang="en-US" sz="2400" noProof="0" dirty="0">
                <a:solidFill>
                  <a:srgbClr val="276FB6"/>
                </a:solidFill>
              </a:rPr>
              <a:t>Cognitive capacity</a:t>
            </a:r>
          </a:p>
          <a:p>
            <a:pPr algn="ctr"/>
            <a:r>
              <a:rPr lang="en-US" i="1" noProof="0" dirty="0">
                <a:solidFill>
                  <a:srgbClr val="92D050"/>
                </a:solidFill>
              </a:rPr>
              <a:t>(= what the CEO knows)</a:t>
            </a:r>
            <a:endParaRPr lang="en-US" sz="2400" noProof="0" dirty="0">
              <a:solidFill>
                <a:srgbClr val="92D050"/>
              </a:solidFill>
            </a:endParaRPr>
          </a:p>
          <a:p>
            <a:pPr algn="ctr"/>
            <a:endParaRPr lang="en-US" sz="2400" noProof="0" dirty="0">
              <a:solidFill>
                <a:srgbClr val="276FB6"/>
              </a:solidFill>
            </a:endParaRPr>
          </a:p>
          <a:p>
            <a:pPr marL="177800" indent="-177800">
              <a:buFont typeface="Arial" panose="020B0604020202020204" pitchFamily="34" charset="0"/>
              <a:buChar char="•"/>
            </a:pPr>
            <a:r>
              <a:rPr lang="en-US" noProof="0" dirty="0">
                <a:solidFill>
                  <a:srgbClr val="88B1D2"/>
                </a:solidFill>
              </a:rPr>
              <a:t>CEO education    </a:t>
            </a:r>
          </a:p>
          <a:p>
            <a:pPr marL="177800" indent="-177800">
              <a:buFont typeface="Arial" panose="020B0604020202020204" pitchFamily="34" charset="0"/>
              <a:buChar char="•"/>
            </a:pPr>
            <a:r>
              <a:rPr lang="en-US" noProof="0" dirty="0">
                <a:solidFill>
                  <a:srgbClr val="88B1D2"/>
                </a:solidFill>
              </a:rPr>
              <a:t>CEO age</a:t>
            </a:r>
          </a:p>
          <a:p>
            <a:pPr marL="177800" indent="-177800">
              <a:buFont typeface="Arial" panose="020B0604020202020204" pitchFamily="34" charset="0"/>
              <a:buChar char="•"/>
            </a:pPr>
            <a:r>
              <a:rPr lang="en-US" noProof="0" dirty="0">
                <a:solidFill>
                  <a:srgbClr val="88B1D2"/>
                </a:solidFill>
              </a:rPr>
              <a:t>CEO external experience</a:t>
            </a:r>
          </a:p>
        </p:txBody>
      </p:sp>
      <p:sp>
        <p:nvSpPr>
          <p:cNvPr id="8" name="Tekstvak 7">
            <a:extLst>
              <a:ext uri="{FF2B5EF4-FFF2-40B4-BE49-F238E27FC236}">
                <a16:creationId xmlns:a16="http://schemas.microsoft.com/office/drawing/2014/main" id="{9B24ECEA-79F6-35DE-FD4C-30E6DB592C99}"/>
              </a:ext>
            </a:extLst>
          </p:cNvPr>
          <p:cNvSpPr txBox="1"/>
          <p:nvPr/>
        </p:nvSpPr>
        <p:spPr>
          <a:xfrm>
            <a:off x="4635784" y="2900422"/>
            <a:ext cx="2920432" cy="1938992"/>
          </a:xfrm>
          <a:prstGeom prst="rect">
            <a:avLst/>
          </a:prstGeom>
          <a:noFill/>
          <a:ln w="28575">
            <a:solidFill>
              <a:srgbClr val="88B1D2"/>
            </a:solidFill>
            <a:prstDash val="solid"/>
          </a:ln>
        </p:spPr>
        <p:txBody>
          <a:bodyPr wrap="square" rtlCol="0">
            <a:spAutoFit/>
          </a:bodyPr>
          <a:lstStyle/>
          <a:p>
            <a:pPr algn="ctr"/>
            <a:r>
              <a:rPr lang="en-US" sz="2400" noProof="0" dirty="0">
                <a:solidFill>
                  <a:srgbClr val="276FB6"/>
                </a:solidFill>
              </a:rPr>
              <a:t>Structural &amp; generational power</a:t>
            </a:r>
          </a:p>
          <a:p>
            <a:pPr algn="ctr"/>
            <a:r>
              <a:rPr lang="en-US" i="1" noProof="0" dirty="0">
                <a:solidFill>
                  <a:srgbClr val="92D050"/>
                </a:solidFill>
              </a:rPr>
              <a:t>(= what the CEO can do)</a:t>
            </a:r>
            <a:endParaRPr lang="en-US" sz="2400" noProof="0" dirty="0">
              <a:solidFill>
                <a:srgbClr val="92D050"/>
              </a:solidFill>
            </a:endParaRPr>
          </a:p>
          <a:p>
            <a:pPr marL="177800" indent="-177800">
              <a:buFont typeface="Arial" panose="020B0604020202020204" pitchFamily="34" charset="0"/>
              <a:buChar char="•"/>
            </a:pPr>
            <a:r>
              <a:rPr lang="en-US" noProof="0" dirty="0">
                <a:solidFill>
                  <a:srgbClr val="88B1D2"/>
                </a:solidFill>
              </a:rPr>
              <a:t>CEO tenure   </a:t>
            </a:r>
          </a:p>
          <a:p>
            <a:pPr marL="177800" indent="-177800">
              <a:buFont typeface="Arial" panose="020B0604020202020204" pitchFamily="34" charset="0"/>
              <a:buChar char="•"/>
            </a:pPr>
            <a:r>
              <a:rPr lang="en-US" noProof="0" dirty="0">
                <a:solidFill>
                  <a:srgbClr val="88B1D2"/>
                </a:solidFill>
              </a:rPr>
              <a:t>CEO duality  </a:t>
            </a:r>
          </a:p>
          <a:p>
            <a:pPr marL="177800" indent="-177800">
              <a:buFont typeface="Arial" panose="020B0604020202020204" pitchFamily="34" charset="0"/>
              <a:buChar char="•"/>
            </a:pPr>
            <a:r>
              <a:rPr lang="en-US" noProof="0" dirty="0">
                <a:solidFill>
                  <a:srgbClr val="88B1D2"/>
                </a:solidFill>
              </a:rPr>
              <a:t>Generation of the CEO </a:t>
            </a:r>
          </a:p>
        </p:txBody>
      </p:sp>
      <p:sp>
        <p:nvSpPr>
          <p:cNvPr id="9" name="Tekstvak 8">
            <a:extLst>
              <a:ext uri="{FF2B5EF4-FFF2-40B4-BE49-F238E27FC236}">
                <a16:creationId xmlns:a16="http://schemas.microsoft.com/office/drawing/2014/main" id="{51FC92B6-8C7A-0FD1-1377-2FD0FE003543}"/>
              </a:ext>
            </a:extLst>
          </p:cNvPr>
          <p:cNvSpPr txBox="1"/>
          <p:nvPr/>
        </p:nvSpPr>
        <p:spPr>
          <a:xfrm>
            <a:off x="8190465" y="2900422"/>
            <a:ext cx="2920432" cy="1908215"/>
          </a:xfrm>
          <a:prstGeom prst="rect">
            <a:avLst/>
          </a:prstGeom>
          <a:noFill/>
          <a:ln w="28575">
            <a:solidFill>
              <a:srgbClr val="88B1D2"/>
            </a:solidFill>
            <a:prstDash val="solid"/>
          </a:ln>
        </p:spPr>
        <p:txBody>
          <a:bodyPr wrap="square" rtlCol="0">
            <a:spAutoFit/>
          </a:bodyPr>
          <a:lstStyle/>
          <a:p>
            <a:pPr algn="ctr"/>
            <a:r>
              <a:rPr lang="en-US" sz="2400" noProof="0" dirty="0">
                <a:solidFill>
                  <a:srgbClr val="276FB6"/>
                </a:solidFill>
              </a:rPr>
              <a:t>Family-centered orientation</a:t>
            </a:r>
          </a:p>
          <a:p>
            <a:pPr algn="ctr"/>
            <a:r>
              <a:rPr lang="en-US" i="1" noProof="0" dirty="0">
                <a:solidFill>
                  <a:srgbClr val="92D050"/>
                </a:solidFill>
              </a:rPr>
              <a:t>(= what the CEO wants)</a:t>
            </a:r>
          </a:p>
          <a:p>
            <a:pPr algn="ctr"/>
            <a:endParaRPr lang="en-US" sz="1600" noProof="0" dirty="0">
              <a:solidFill>
                <a:srgbClr val="276FB6"/>
              </a:solidFill>
            </a:endParaRPr>
          </a:p>
          <a:p>
            <a:pPr marL="177800" indent="-177800">
              <a:buFont typeface="Arial" panose="020B0604020202020204" pitchFamily="34" charset="0"/>
              <a:buChar char="•"/>
            </a:pPr>
            <a:r>
              <a:rPr lang="en-US" noProof="0" dirty="0">
                <a:solidFill>
                  <a:srgbClr val="88B1D2"/>
                </a:solidFill>
              </a:rPr>
              <a:t>Family identification</a:t>
            </a:r>
          </a:p>
          <a:p>
            <a:pPr marL="177800" indent="-177800">
              <a:buFont typeface="Arial" panose="020B0604020202020204" pitchFamily="34" charset="0"/>
              <a:buChar char="•"/>
            </a:pPr>
            <a:endParaRPr lang="en-US" noProof="0" dirty="0">
              <a:solidFill>
                <a:srgbClr val="88B1D2"/>
              </a:solidFill>
            </a:endParaRPr>
          </a:p>
        </p:txBody>
      </p:sp>
      <p:sp>
        <p:nvSpPr>
          <p:cNvPr id="10" name="Tekstvak 9">
            <a:extLst>
              <a:ext uri="{FF2B5EF4-FFF2-40B4-BE49-F238E27FC236}">
                <a16:creationId xmlns:a16="http://schemas.microsoft.com/office/drawing/2014/main" id="{DE24AC94-70C3-EE5C-6E50-53E1D8F74F46}"/>
              </a:ext>
            </a:extLst>
          </p:cNvPr>
          <p:cNvSpPr txBox="1"/>
          <p:nvPr/>
        </p:nvSpPr>
        <p:spPr>
          <a:xfrm>
            <a:off x="2767175" y="5182031"/>
            <a:ext cx="6657649" cy="738664"/>
          </a:xfrm>
          <a:prstGeom prst="rect">
            <a:avLst/>
          </a:prstGeom>
          <a:noFill/>
          <a:ln w="19050">
            <a:solidFill>
              <a:srgbClr val="4585B8"/>
            </a:solidFill>
            <a:prstDash val="solid"/>
          </a:ln>
        </p:spPr>
        <p:txBody>
          <a:bodyPr wrap="square" rtlCol="0">
            <a:spAutoFit/>
          </a:bodyPr>
          <a:lstStyle/>
          <a:p>
            <a:pPr algn="ctr"/>
            <a:r>
              <a:rPr lang="en-US" sz="2400" noProof="0" dirty="0">
                <a:solidFill>
                  <a:srgbClr val="276FB6"/>
                </a:solidFill>
              </a:rPr>
              <a:t>Bifurcation bias</a:t>
            </a:r>
          </a:p>
          <a:p>
            <a:pPr algn="ctr"/>
            <a:r>
              <a:rPr lang="en-US" noProof="0" dirty="0">
                <a:solidFill>
                  <a:srgbClr val="88B1D2"/>
                </a:solidFill>
              </a:rPr>
              <a:t>Non-family                    Family </a:t>
            </a:r>
          </a:p>
        </p:txBody>
      </p:sp>
      <p:cxnSp>
        <p:nvCxnSpPr>
          <p:cNvPr id="12" name="Rechte verbindingslijn met pijl 11">
            <a:extLst>
              <a:ext uri="{FF2B5EF4-FFF2-40B4-BE49-F238E27FC236}">
                <a16:creationId xmlns:a16="http://schemas.microsoft.com/office/drawing/2014/main" id="{865ADA25-799B-682A-AD6D-8DAB7585226E}"/>
              </a:ext>
            </a:extLst>
          </p:cNvPr>
          <p:cNvCxnSpPr>
            <a:cxnSpLocks/>
          </p:cNvCxnSpPr>
          <p:nvPr/>
        </p:nvCxnSpPr>
        <p:spPr>
          <a:xfrm>
            <a:off x="5947149" y="5747656"/>
            <a:ext cx="721783" cy="0"/>
          </a:xfrm>
          <a:prstGeom prst="straightConnector1">
            <a:avLst/>
          </a:prstGeom>
          <a:ln>
            <a:solidFill>
              <a:srgbClr val="92D05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Plusteken 12">
            <a:extLst>
              <a:ext uri="{FF2B5EF4-FFF2-40B4-BE49-F238E27FC236}">
                <a16:creationId xmlns:a16="http://schemas.microsoft.com/office/drawing/2014/main" id="{714AC861-B659-5CFF-1BA6-ED2B2C9DB2A0}"/>
              </a:ext>
            </a:extLst>
          </p:cNvPr>
          <p:cNvSpPr/>
          <p:nvPr/>
        </p:nvSpPr>
        <p:spPr>
          <a:xfrm>
            <a:off x="4134592" y="3769062"/>
            <a:ext cx="368135" cy="332509"/>
          </a:xfrm>
          <a:prstGeom prst="mathPlus">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Plusteken 13">
            <a:extLst>
              <a:ext uri="{FF2B5EF4-FFF2-40B4-BE49-F238E27FC236}">
                <a16:creationId xmlns:a16="http://schemas.microsoft.com/office/drawing/2014/main" id="{F6137C27-65EE-E0F0-E9B9-8DDD17B096AB}"/>
              </a:ext>
            </a:extLst>
          </p:cNvPr>
          <p:cNvSpPr/>
          <p:nvPr/>
        </p:nvSpPr>
        <p:spPr>
          <a:xfrm>
            <a:off x="7689273" y="3769063"/>
            <a:ext cx="368135" cy="332509"/>
          </a:xfrm>
          <a:prstGeom prst="mathPlus">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ekstvak 14">
            <a:extLst>
              <a:ext uri="{FF2B5EF4-FFF2-40B4-BE49-F238E27FC236}">
                <a16:creationId xmlns:a16="http://schemas.microsoft.com/office/drawing/2014/main" id="{878821DE-9086-6357-67DB-D4F197E4F115}"/>
              </a:ext>
            </a:extLst>
          </p:cNvPr>
          <p:cNvSpPr txBox="1"/>
          <p:nvPr/>
        </p:nvSpPr>
        <p:spPr>
          <a:xfrm rot="16200000">
            <a:off x="-392905" y="3608308"/>
            <a:ext cx="1938991" cy="523220"/>
          </a:xfrm>
          <a:prstGeom prst="rect">
            <a:avLst/>
          </a:prstGeom>
          <a:noFill/>
          <a:ln w="9525">
            <a:solidFill>
              <a:srgbClr val="88B1D2"/>
            </a:solidFill>
            <a:prstDash val="sysDot"/>
          </a:ln>
        </p:spPr>
        <p:txBody>
          <a:bodyPr wrap="square" rtlCol="0">
            <a:spAutoFit/>
          </a:bodyPr>
          <a:lstStyle/>
          <a:p>
            <a:pPr algn="ctr"/>
            <a:r>
              <a:rPr lang="en-US" sz="1400" b="1" noProof="0" dirty="0">
                <a:solidFill>
                  <a:srgbClr val="88B1D2"/>
                </a:solidFill>
              </a:rPr>
              <a:t>Upper echelons theory</a:t>
            </a:r>
          </a:p>
        </p:txBody>
      </p:sp>
    </p:spTree>
    <p:extLst>
      <p:ext uri="{BB962C8B-B14F-4D97-AF65-F5344CB8AC3E}">
        <p14:creationId xmlns:p14="http://schemas.microsoft.com/office/powerpoint/2010/main" val="378961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BC97C-6F42-9569-D93D-43FC777876DE}"/>
            </a:ext>
          </a:extLst>
        </p:cNvPr>
        <p:cNvGrpSpPr/>
        <p:nvPr/>
      </p:nvGrpSpPr>
      <p:grpSpPr>
        <a:xfrm>
          <a:off x="0" y="0"/>
          <a:ext cx="0" cy="0"/>
          <a:chOff x="0" y="0"/>
          <a:chExt cx="0" cy="0"/>
        </a:xfrm>
      </p:grpSpPr>
      <p:sp>
        <p:nvSpPr>
          <p:cNvPr id="7" name="Titolo 1">
            <a:extLst>
              <a:ext uri="{FF2B5EF4-FFF2-40B4-BE49-F238E27FC236}">
                <a16:creationId xmlns:a16="http://schemas.microsoft.com/office/drawing/2014/main" id="{D550EA13-46EF-3E3E-18B9-4D6C6B316676}"/>
              </a:ext>
            </a:extLst>
          </p:cNvPr>
          <p:cNvSpPr txBox="1">
            <a:spLocks/>
          </p:cNvSpPr>
          <p:nvPr/>
        </p:nvSpPr>
        <p:spPr>
          <a:xfrm>
            <a:off x="838200" y="1275014"/>
            <a:ext cx="9144000" cy="55061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noProof="0" dirty="0">
                <a:solidFill>
                  <a:srgbClr val="92D050"/>
                </a:solidFill>
              </a:rPr>
              <a:t>Conceptual model</a:t>
            </a:r>
          </a:p>
        </p:txBody>
      </p:sp>
      <p:grpSp>
        <p:nvGrpSpPr>
          <p:cNvPr id="4" name="Group 3">
            <a:extLst>
              <a:ext uri="{FF2B5EF4-FFF2-40B4-BE49-F238E27FC236}">
                <a16:creationId xmlns:a16="http://schemas.microsoft.com/office/drawing/2014/main" id="{14794C3E-0E6C-2595-0FC2-D9B3CC49E7C4}"/>
              </a:ext>
            </a:extLst>
          </p:cNvPr>
          <p:cNvGrpSpPr/>
          <p:nvPr/>
        </p:nvGrpSpPr>
        <p:grpSpPr>
          <a:xfrm>
            <a:off x="0" y="6138000"/>
            <a:ext cx="12192000" cy="714875"/>
            <a:chOff x="0" y="6138000"/>
            <a:chExt cx="12192000" cy="714875"/>
          </a:xfrm>
        </p:grpSpPr>
        <p:sp>
          <p:nvSpPr>
            <p:cNvPr id="16" name="Rettangolo 16">
              <a:extLst>
                <a:ext uri="{FF2B5EF4-FFF2-40B4-BE49-F238E27FC236}">
                  <a16:creationId xmlns:a16="http://schemas.microsoft.com/office/drawing/2014/main" id="{AE3E1680-D67C-F4A2-3BAD-B39376489A3D}"/>
                </a:ext>
              </a:extLst>
            </p:cNvPr>
            <p:cNvSpPr/>
            <p:nvPr/>
          </p:nvSpPr>
          <p:spPr>
            <a:xfrm>
              <a:off x="0" y="6138000"/>
              <a:ext cx="12192000" cy="714875"/>
            </a:xfrm>
            <a:prstGeom prst="rect">
              <a:avLst/>
            </a:prstGeom>
            <a:solidFill>
              <a:srgbClr val="4585B8"/>
            </a:solidFill>
            <a:ln w="38100">
              <a:solidFill>
                <a:srgbClr val="4585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Box 16">
              <a:extLst>
                <a:ext uri="{FF2B5EF4-FFF2-40B4-BE49-F238E27FC236}">
                  <a16:creationId xmlns:a16="http://schemas.microsoft.com/office/drawing/2014/main" id="{13C66010-79CC-5E30-4785-4AB3475E2BD4}"/>
                </a:ext>
              </a:extLst>
            </p:cNvPr>
            <p:cNvSpPr txBox="1"/>
            <p:nvPr/>
          </p:nvSpPr>
          <p:spPr>
            <a:xfrm>
              <a:off x="75211" y="6217250"/>
              <a:ext cx="4289188" cy="492443"/>
            </a:xfrm>
            <a:prstGeom prst="rect">
              <a:avLst/>
            </a:prstGeom>
            <a:noFill/>
          </p:spPr>
          <p:txBody>
            <a:bodyPr wrap="none" rtlCol="0">
              <a:spAutoFit/>
            </a:bodyPr>
            <a:lstStyle/>
            <a:p>
              <a:r>
                <a:rPr lang="en-US" sz="1300" b="1" noProof="0" dirty="0">
                  <a:solidFill>
                    <a:schemeClr val="bg1"/>
                  </a:solidFill>
                </a:rPr>
                <a:t>2026 SPGC – FERC Global </a:t>
              </a:r>
              <a:r>
                <a:rPr lang="en-US" sz="1300" b="1" noProof="0" dirty="0">
                  <a:solidFill>
                    <a:srgbClr val="C1FF72"/>
                  </a:solidFill>
                </a:rPr>
                <a:t>Family</a:t>
              </a:r>
              <a:r>
                <a:rPr lang="en-US" sz="1300" b="1" noProof="0" dirty="0">
                  <a:solidFill>
                    <a:schemeClr val="bg1"/>
                  </a:solidFill>
                </a:rPr>
                <a:t> Business </a:t>
              </a:r>
              <a:r>
                <a:rPr lang="en-US" sz="1300" b="1" noProof="0" dirty="0">
                  <a:solidFill>
                    <a:srgbClr val="C1FF72"/>
                  </a:solidFill>
                </a:rPr>
                <a:t>Summit</a:t>
              </a:r>
            </a:p>
            <a:p>
              <a:r>
                <a:rPr lang="en-US" sz="1300" b="1" noProof="0" dirty="0">
                  <a:solidFill>
                    <a:schemeClr val="bg1"/>
                  </a:solidFill>
                </a:rPr>
                <a:t>IPAG Business School – Nice, France (May 26 -29, 2026)</a:t>
              </a:r>
            </a:p>
          </p:txBody>
        </p:sp>
        <p:sp>
          <p:nvSpPr>
            <p:cNvPr id="18" name="TextBox 17">
              <a:extLst>
                <a:ext uri="{FF2B5EF4-FFF2-40B4-BE49-F238E27FC236}">
                  <a16:creationId xmlns:a16="http://schemas.microsoft.com/office/drawing/2014/main" id="{36CC4774-2A69-BC03-EB93-04E43CB82A8F}"/>
                </a:ext>
              </a:extLst>
            </p:cNvPr>
            <p:cNvSpPr txBox="1"/>
            <p:nvPr/>
          </p:nvSpPr>
          <p:spPr>
            <a:xfrm>
              <a:off x="8494008" y="6217251"/>
              <a:ext cx="3612527" cy="492443"/>
            </a:xfrm>
            <a:prstGeom prst="rect">
              <a:avLst/>
            </a:prstGeom>
            <a:noFill/>
          </p:spPr>
          <p:txBody>
            <a:bodyPr wrap="none" rtlCol="0">
              <a:spAutoFit/>
            </a:bodyPr>
            <a:lstStyle/>
            <a:p>
              <a:pPr algn="ctr"/>
              <a:r>
                <a:rPr lang="en-US" sz="1300" b="1" noProof="0" dirty="0">
                  <a:solidFill>
                    <a:schemeClr val="bg1"/>
                  </a:solidFill>
                </a:rPr>
                <a:t>(IN)STABILITY AT THE FRONTIERS</a:t>
              </a:r>
              <a:endParaRPr lang="en-US" sz="1300" b="1" noProof="0" dirty="0">
                <a:solidFill>
                  <a:srgbClr val="C1FF72"/>
                </a:solidFill>
              </a:endParaRPr>
            </a:p>
            <a:p>
              <a:pPr algn="ctr"/>
              <a:r>
                <a:rPr lang="en-US" sz="1300" b="1" noProof="0" dirty="0">
                  <a:solidFill>
                    <a:schemeClr val="bg1"/>
                  </a:solidFill>
                </a:rPr>
                <a:t>Family Business in an Age of Shifting Grounds</a:t>
              </a:r>
            </a:p>
          </p:txBody>
        </p:sp>
      </p:grpSp>
      <p:pic>
        <p:nvPicPr>
          <p:cNvPr id="20" name="Picture 19" descr="PE&#10;&#10;AI-generated content may be incorrect.">
            <a:extLst>
              <a:ext uri="{FF2B5EF4-FFF2-40B4-BE49-F238E27FC236}">
                <a16:creationId xmlns:a16="http://schemas.microsoft.com/office/drawing/2014/main" id="{6EA580C7-05B9-118D-89B0-C0B07BCB7140}"/>
              </a:ext>
            </a:extLst>
          </p:cNvPr>
          <p:cNvPicPr>
            <a:picLocks noChangeAspect="1"/>
          </p:cNvPicPr>
          <p:nvPr/>
        </p:nvPicPr>
        <p:blipFill>
          <a:blip r:embed="rId3">
            <a:extLst>
              <a:ext uri="{28A0092B-C50C-407E-A947-70E740481C1C}">
                <a14:useLocalDpi xmlns:a14="http://schemas.microsoft.com/office/drawing/2010/main" val="0"/>
              </a:ext>
            </a:extLst>
          </a:blip>
          <a:srcRect t="34070" b="45014"/>
          <a:stretch>
            <a:fillRect/>
          </a:stretch>
        </p:blipFill>
        <p:spPr>
          <a:xfrm>
            <a:off x="3729744" y="148938"/>
            <a:ext cx="4886075" cy="905697"/>
          </a:xfrm>
          <a:prstGeom prst="rect">
            <a:avLst/>
          </a:prstGeom>
        </p:spPr>
      </p:pic>
      <p:pic>
        <p:nvPicPr>
          <p:cNvPr id="8" name="Afbeelding 7">
            <a:extLst>
              <a:ext uri="{FF2B5EF4-FFF2-40B4-BE49-F238E27FC236}">
                <a16:creationId xmlns:a16="http://schemas.microsoft.com/office/drawing/2014/main" id="{88542755-7EE1-F4D9-15BC-E043B4891C0A}"/>
              </a:ext>
            </a:extLst>
          </p:cNvPr>
          <p:cNvPicPr>
            <a:picLocks noChangeAspect="1"/>
          </p:cNvPicPr>
          <p:nvPr/>
        </p:nvPicPr>
        <p:blipFill>
          <a:blip r:embed="rId4">
            <a:extLst>
              <a:ext uri="{28A0092B-C50C-407E-A947-70E740481C1C}">
                <a14:useLocalDpi xmlns:a14="http://schemas.microsoft.com/office/drawing/2010/main" val="0"/>
              </a:ext>
            </a:extLst>
          </a:blip>
          <a:srcRect t="11850" b="501"/>
          <a:stretch>
            <a:fillRect/>
          </a:stretch>
        </p:blipFill>
        <p:spPr>
          <a:xfrm>
            <a:off x="1866491" y="1825625"/>
            <a:ext cx="8612580" cy="4248443"/>
          </a:xfrm>
          <a:prstGeom prst="rect">
            <a:avLst/>
          </a:prstGeom>
        </p:spPr>
      </p:pic>
    </p:spTree>
    <p:extLst>
      <p:ext uri="{BB962C8B-B14F-4D97-AF65-F5344CB8AC3E}">
        <p14:creationId xmlns:p14="http://schemas.microsoft.com/office/powerpoint/2010/main" val="377807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66536-99BD-76D6-E899-602D46A9CA8B}"/>
            </a:ext>
          </a:extLst>
        </p:cNvPr>
        <p:cNvGrpSpPr/>
        <p:nvPr/>
      </p:nvGrpSpPr>
      <p:grpSpPr>
        <a:xfrm>
          <a:off x="0" y="0"/>
          <a:ext cx="0" cy="0"/>
          <a:chOff x="0" y="0"/>
          <a:chExt cx="0" cy="0"/>
        </a:xfrm>
      </p:grpSpPr>
      <p:sp>
        <p:nvSpPr>
          <p:cNvPr id="7" name="Titolo 1">
            <a:extLst>
              <a:ext uri="{FF2B5EF4-FFF2-40B4-BE49-F238E27FC236}">
                <a16:creationId xmlns:a16="http://schemas.microsoft.com/office/drawing/2014/main" id="{19A8BF7C-B6EC-8D97-E264-1570AFACD15F}"/>
              </a:ext>
            </a:extLst>
          </p:cNvPr>
          <p:cNvSpPr txBox="1">
            <a:spLocks/>
          </p:cNvSpPr>
          <p:nvPr/>
        </p:nvSpPr>
        <p:spPr>
          <a:xfrm>
            <a:off x="838200" y="1275014"/>
            <a:ext cx="9144000" cy="55061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noProof="0" dirty="0">
                <a:solidFill>
                  <a:srgbClr val="92D050"/>
                </a:solidFill>
              </a:rPr>
              <a:t>Methodology (1) </a:t>
            </a:r>
          </a:p>
        </p:txBody>
      </p:sp>
      <p:grpSp>
        <p:nvGrpSpPr>
          <p:cNvPr id="4" name="Group 3">
            <a:extLst>
              <a:ext uri="{FF2B5EF4-FFF2-40B4-BE49-F238E27FC236}">
                <a16:creationId xmlns:a16="http://schemas.microsoft.com/office/drawing/2014/main" id="{6F7AA550-3D77-A48D-16AB-C481FACAFBA3}"/>
              </a:ext>
            </a:extLst>
          </p:cNvPr>
          <p:cNvGrpSpPr/>
          <p:nvPr/>
        </p:nvGrpSpPr>
        <p:grpSpPr>
          <a:xfrm>
            <a:off x="0" y="6138000"/>
            <a:ext cx="12192000" cy="714875"/>
            <a:chOff x="0" y="6138000"/>
            <a:chExt cx="12192000" cy="714875"/>
          </a:xfrm>
        </p:grpSpPr>
        <p:sp>
          <p:nvSpPr>
            <p:cNvPr id="16" name="Rettangolo 16">
              <a:extLst>
                <a:ext uri="{FF2B5EF4-FFF2-40B4-BE49-F238E27FC236}">
                  <a16:creationId xmlns:a16="http://schemas.microsoft.com/office/drawing/2014/main" id="{AF958234-0A0C-331D-AE46-8C1A1F5435BA}"/>
                </a:ext>
              </a:extLst>
            </p:cNvPr>
            <p:cNvSpPr/>
            <p:nvPr/>
          </p:nvSpPr>
          <p:spPr>
            <a:xfrm>
              <a:off x="0" y="6138000"/>
              <a:ext cx="12192000" cy="714875"/>
            </a:xfrm>
            <a:prstGeom prst="rect">
              <a:avLst/>
            </a:prstGeom>
            <a:solidFill>
              <a:srgbClr val="4585B8"/>
            </a:solidFill>
            <a:ln w="38100">
              <a:solidFill>
                <a:srgbClr val="4585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Box 16">
              <a:extLst>
                <a:ext uri="{FF2B5EF4-FFF2-40B4-BE49-F238E27FC236}">
                  <a16:creationId xmlns:a16="http://schemas.microsoft.com/office/drawing/2014/main" id="{CA28E885-EBB6-0C08-5C74-C1B7B7359C79}"/>
                </a:ext>
              </a:extLst>
            </p:cNvPr>
            <p:cNvSpPr txBox="1"/>
            <p:nvPr/>
          </p:nvSpPr>
          <p:spPr>
            <a:xfrm>
              <a:off x="75211" y="6217250"/>
              <a:ext cx="4289188" cy="492443"/>
            </a:xfrm>
            <a:prstGeom prst="rect">
              <a:avLst/>
            </a:prstGeom>
            <a:noFill/>
          </p:spPr>
          <p:txBody>
            <a:bodyPr wrap="none" rtlCol="0">
              <a:spAutoFit/>
            </a:bodyPr>
            <a:lstStyle/>
            <a:p>
              <a:r>
                <a:rPr lang="en-US" sz="1300" b="1" noProof="0" dirty="0">
                  <a:solidFill>
                    <a:schemeClr val="bg1"/>
                  </a:solidFill>
                </a:rPr>
                <a:t>2026 SPGC – FERC Global </a:t>
              </a:r>
              <a:r>
                <a:rPr lang="en-US" sz="1300" b="1" noProof="0" dirty="0">
                  <a:solidFill>
                    <a:srgbClr val="C1FF72"/>
                  </a:solidFill>
                </a:rPr>
                <a:t>Family</a:t>
              </a:r>
              <a:r>
                <a:rPr lang="en-US" sz="1300" b="1" noProof="0" dirty="0">
                  <a:solidFill>
                    <a:schemeClr val="bg1"/>
                  </a:solidFill>
                </a:rPr>
                <a:t> Business </a:t>
              </a:r>
              <a:r>
                <a:rPr lang="en-US" sz="1300" b="1" noProof="0" dirty="0">
                  <a:solidFill>
                    <a:srgbClr val="C1FF72"/>
                  </a:solidFill>
                </a:rPr>
                <a:t>Summit</a:t>
              </a:r>
            </a:p>
            <a:p>
              <a:r>
                <a:rPr lang="en-US" sz="1300" b="1" noProof="0" dirty="0">
                  <a:solidFill>
                    <a:schemeClr val="bg1"/>
                  </a:solidFill>
                </a:rPr>
                <a:t>IPAG Business School – Nice, France (May 26 -29, 2026)</a:t>
              </a:r>
            </a:p>
          </p:txBody>
        </p:sp>
        <p:sp>
          <p:nvSpPr>
            <p:cNvPr id="18" name="TextBox 17">
              <a:extLst>
                <a:ext uri="{FF2B5EF4-FFF2-40B4-BE49-F238E27FC236}">
                  <a16:creationId xmlns:a16="http://schemas.microsoft.com/office/drawing/2014/main" id="{C7A6DA45-BFB8-B03F-04CD-D685DD0FB10B}"/>
                </a:ext>
              </a:extLst>
            </p:cNvPr>
            <p:cNvSpPr txBox="1"/>
            <p:nvPr/>
          </p:nvSpPr>
          <p:spPr>
            <a:xfrm>
              <a:off x="8494008" y="6217251"/>
              <a:ext cx="3612527" cy="492443"/>
            </a:xfrm>
            <a:prstGeom prst="rect">
              <a:avLst/>
            </a:prstGeom>
            <a:noFill/>
          </p:spPr>
          <p:txBody>
            <a:bodyPr wrap="none" rtlCol="0">
              <a:spAutoFit/>
            </a:bodyPr>
            <a:lstStyle/>
            <a:p>
              <a:pPr algn="ctr"/>
              <a:r>
                <a:rPr lang="en-US" sz="1300" b="1" noProof="0" dirty="0">
                  <a:solidFill>
                    <a:schemeClr val="bg1"/>
                  </a:solidFill>
                </a:rPr>
                <a:t>(IN)STABILITY AT THE FRONTIERS</a:t>
              </a:r>
              <a:endParaRPr lang="en-US" sz="1300" b="1" noProof="0" dirty="0">
                <a:solidFill>
                  <a:srgbClr val="C1FF72"/>
                </a:solidFill>
              </a:endParaRPr>
            </a:p>
            <a:p>
              <a:pPr algn="ctr"/>
              <a:r>
                <a:rPr lang="en-US" sz="1300" b="1" noProof="0" dirty="0">
                  <a:solidFill>
                    <a:schemeClr val="bg1"/>
                  </a:solidFill>
                </a:rPr>
                <a:t>Family Business in an Age of Shifting Grounds</a:t>
              </a:r>
            </a:p>
          </p:txBody>
        </p:sp>
      </p:grpSp>
      <p:pic>
        <p:nvPicPr>
          <p:cNvPr id="20" name="Picture 19" descr="PE&#10;&#10;AI-generated content may be incorrect.">
            <a:extLst>
              <a:ext uri="{FF2B5EF4-FFF2-40B4-BE49-F238E27FC236}">
                <a16:creationId xmlns:a16="http://schemas.microsoft.com/office/drawing/2014/main" id="{805B21C2-5754-140F-590B-666CAC81AD13}"/>
              </a:ext>
            </a:extLst>
          </p:cNvPr>
          <p:cNvPicPr>
            <a:picLocks noChangeAspect="1"/>
          </p:cNvPicPr>
          <p:nvPr/>
        </p:nvPicPr>
        <p:blipFill>
          <a:blip r:embed="rId3">
            <a:extLst>
              <a:ext uri="{28A0092B-C50C-407E-A947-70E740481C1C}">
                <a14:useLocalDpi xmlns:a14="http://schemas.microsoft.com/office/drawing/2010/main" val="0"/>
              </a:ext>
            </a:extLst>
          </a:blip>
          <a:srcRect t="34070" b="45014"/>
          <a:stretch>
            <a:fillRect/>
          </a:stretch>
        </p:blipFill>
        <p:spPr>
          <a:xfrm>
            <a:off x="3729744" y="148938"/>
            <a:ext cx="4886075" cy="905697"/>
          </a:xfrm>
          <a:prstGeom prst="rect">
            <a:avLst/>
          </a:prstGeom>
        </p:spPr>
      </p:pic>
      <p:sp>
        <p:nvSpPr>
          <p:cNvPr id="2" name="Segnaposto contenuto 15">
            <a:extLst>
              <a:ext uri="{FF2B5EF4-FFF2-40B4-BE49-F238E27FC236}">
                <a16:creationId xmlns:a16="http://schemas.microsoft.com/office/drawing/2014/main" id="{57DB80E6-CC25-B3C6-82CA-1658A13420A8}"/>
              </a:ext>
            </a:extLst>
          </p:cNvPr>
          <p:cNvSpPr>
            <a:spLocks noGrp="1"/>
          </p:cNvSpPr>
          <p:nvPr>
            <p:ph idx="1"/>
          </p:nvPr>
        </p:nvSpPr>
        <p:spPr>
          <a:xfrm>
            <a:off x="849375" y="1885394"/>
            <a:ext cx="11047553" cy="4351338"/>
          </a:xfrm>
        </p:spPr>
        <p:txBody>
          <a:bodyPr>
            <a:normAutofit/>
          </a:bodyPr>
          <a:lstStyle/>
          <a:p>
            <a:r>
              <a:rPr lang="en-US" b="1" noProof="0" dirty="0">
                <a:solidFill>
                  <a:srgbClr val="276FB6"/>
                </a:solidFill>
              </a:rPr>
              <a:t>Survey-based</a:t>
            </a:r>
            <a:r>
              <a:rPr lang="en-US" noProof="0" dirty="0">
                <a:solidFill>
                  <a:srgbClr val="276FB6"/>
                </a:solidFill>
              </a:rPr>
              <a:t> study</a:t>
            </a:r>
          </a:p>
          <a:p>
            <a:r>
              <a:rPr lang="en-US" noProof="0" dirty="0">
                <a:solidFill>
                  <a:srgbClr val="276FB6"/>
                </a:solidFill>
              </a:rPr>
              <a:t>Sample</a:t>
            </a:r>
          </a:p>
          <a:p>
            <a:pPr lvl="1"/>
            <a:r>
              <a:rPr lang="en-US" sz="2200" noProof="0" dirty="0">
                <a:solidFill>
                  <a:srgbClr val="276FB6"/>
                </a:solidFill>
              </a:rPr>
              <a:t>Belgian private family firms</a:t>
            </a:r>
          </a:p>
          <a:p>
            <a:pPr lvl="1"/>
            <a:r>
              <a:rPr lang="en-US" sz="2200" b="1" noProof="0" dirty="0">
                <a:solidFill>
                  <a:srgbClr val="276FB6"/>
                </a:solidFill>
              </a:rPr>
              <a:t>Family CEO</a:t>
            </a:r>
          </a:p>
          <a:p>
            <a:pPr lvl="1"/>
            <a:r>
              <a:rPr lang="en-US" sz="2200" noProof="0" dirty="0">
                <a:solidFill>
                  <a:srgbClr val="276FB6"/>
                </a:solidFill>
              </a:rPr>
              <a:t>Both family &amp; non-family managers present in TMT</a:t>
            </a:r>
          </a:p>
          <a:p>
            <a:r>
              <a:rPr lang="en-US" b="1" noProof="0" dirty="0" err="1">
                <a:solidFill>
                  <a:srgbClr val="276FB6"/>
                </a:solidFill>
              </a:rPr>
              <a:t>fsQCA</a:t>
            </a:r>
            <a:endParaRPr lang="en-US" b="1" noProof="0" dirty="0">
              <a:solidFill>
                <a:srgbClr val="276FB6"/>
              </a:solidFill>
            </a:endParaRPr>
          </a:p>
          <a:p>
            <a:pPr lvl="1"/>
            <a:r>
              <a:rPr lang="en-US" sz="2200" dirty="0">
                <a:solidFill>
                  <a:srgbClr val="276FB6"/>
                </a:solidFill>
              </a:rPr>
              <a:t>I</a:t>
            </a:r>
            <a:r>
              <a:rPr lang="en-US" sz="2200" noProof="0" dirty="0" err="1">
                <a:solidFill>
                  <a:srgbClr val="276FB6"/>
                </a:solidFill>
              </a:rPr>
              <a:t>dentifies</a:t>
            </a:r>
            <a:r>
              <a:rPr lang="en-US" sz="2200" noProof="0" dirty="0">
                <a:solidFill>
                  <a:srgbClr val="276FB6"/>
                </a:solidFill>
              </a:rPr>
              <a:t> combinations of conditions </a:t>
            </a:r>
            <a:r>
              <a:rPr lang="en-US" sz="2200" i="1" noProof="0" dirty="0">
                <a:solidFill>
                  <a:srgbClr val="276FB6"/>
                </a:solidFill>
              </a:rPr>
              <a:t>(= CEO profile) </a:t>
            </a:r>
            <a:r>
              <a:rPr lang="en-US" sz="2200" noProof="0" dirty="0">
                <a:solidFill>
                  <a:srgbClr val="276FB6"/>
                </a:solidFill>
              </a:rPr>
              <a:t>associated with an outcome </a:t>
            </a:r>
          </a:p>
          <a:p>
            <a:pPr lvl="1"/>
            <a:r>
              <a:rPr lang="en-US" sz="2200" dirty="0">
                <a:solidFill>
                  <a:srgbClr val="276FB6"/>
                </a:solidFill>
              </a:rPr>
              <a:t>Does not assume linearity </a:t>
            </a:r>
            <a:r>
              <a:rPr lang="en-US" sz="2200" dirty="0">
                <a:solidFill>
                  <a:srgbClr val="276FB6"/>
                </a:solidFill>
                <a:sym typeface="Wingdings" panose="05000000000000000000" pitchFamily="2" charset="2"/>
              </a:rPr>
              <a:t> allows for </a:t>
            </a:r>
            <a:r>
              <a:rPr lang="en-US" sz="2200" b="1" dirty="0">
                <a:solidFill>
                  <a:srgbClr val="276FB6"/>
                </a:solidFill>
                <a:sym typeface="Wingdings" panose="05000000000000000000" pitchFamily="2" charset="2"/>
              </a:rPr>
              <a:t>equifinality</a:t>
            </a:r>
          </a:p>
          <a:p>
            <a:pPr lvl="1"/>
            <a:r>
              <a:rPr lang="en-US" sz="2200" dirty="0">
                <a:solidFill>
                  <a:srgbClr val="276FB6"/>
                </a:solidFill>
                <a:sym typeface="Wingdings" panose="05000000000000000000" pitchFamily="2" charset="2"/>
              </a:rPr>
              <a:t>Acknowledges </a:t>
            </a:r>
            <a:r>
              <a:rPr lang="en-US" sz="2200" b="1" dirty="0">
                <a:solidFill>
                  <a:srgbClr val="276FB6"/>
                </a:solidFill>
                <a:sym typeface="Wingdings" panose="05000000000000000000" pitchFamily="2" charset="2"/>
              </a:rPr>
              <a:t>causal asymmetry  </a:t>
            </a:r>
            <a:r>
              <a:rPr lang="en-US" sz="2200" dirty="0">
                <a:solidFill>
                  <a:srgbClr val="276FB6"/>
                </a:solidFill>
                <a:sym typeface="Wingdings" panose="05000000000000000000" pitchFamily="2" charset="2"/>
              </a:rPr>
              <a:t>(low bifurcation bias ≠ reverse of high bifurcation bias)</a:t>
            </a:r>
          </a:p>
        </p:txBody>
      </p:sp>
      <p:pic>
        <p:nvPicPr>
          <p:cNvPr id="3" name="Picture 5">
            <a:extLst>
              <a:ext uri="{FF2B5EF4-FFF2-40B4-BE49-F238E27FC236}">
                <a16:creationId xmlns:a16="http://schemas.microsoft.com/office/drawing/2014/main" id="{CB58D2FC-190F-53AE-EA6E-4814AD2FC1BC}"/>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187332" y="1885394"/>
            <a:ext cx="527021" cy="503711"/>
          </a:xfrm>
          <a:prstGeom prst="rect">
            <a:avLst/>
          </a:prstGeom>
        </p:spPr>
      </p:pic>
      <p:pic>
        <p:nvPicPr>
          <p:cNvPr id="5" name="Picture 3">
            <a:extLst>
              <a:ext uri="{FF2B5EF4-FFF2-40B4-BE49-F238E27FC236}">
                <a16:creationId xmlns:a16="http://schemas.microsoft.com/office/drawing/2014/main" id="{05B2C359-5772-5B85-97EF-3FD7947392A2}"/>
              </a:ext>
            </a:extLst>
          </p:cNvPr>
          <p:cNvPicPr>
            <a:picLocks noChangeAspect="1"/>
          </p:cNvPicPr>
          <p:nvPr/>
        </p:nvPicPr>
        <p:blipFill>
          <a:blip r:embed="rId6" cstate="email">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06119" y="2866295"/>
            <a:ext cx="527021" cy="503711"/>
          </a:xfrm>
          <a:prstGeom prst="rect">
            <a:avLst/>
          </a:prstGeom>
        </p:spPr>
      </p:pic>
      <p:pic>
        <p:nvPicPr>
          <p:cNvPr id="6" name="Picture 4">
            <a:extLst>
              <a:ext uri="{FF2B5EF4-FFF2-40B4-BE49-F238E27FC236}">
                <a16:creationId xmlns:a16="http://schemas.microsoft.com/office/drawing/2014/main" id="{5ACB813A-5465-7DFB-B7EE-72B0D8154753}"/>
              </a:ext>
            </a:extLst>
          </p:cNvPr>
          <p:cNvPicPr>
            <a:picLocks noChangeAspect="1"/>
          </p:cNvPicPr>
          <p:nvPr/>
        </p:nvPicPr>
        <p:blipFill>
          <a:blip r:embed="rId8" cstate="email">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170472" y="4350909"/>
            <a:ext cx="598316" cy="571853"/>
          </a:xfrm>
          <a:prstGeom prst="rect">
            <a:avLst/>
          </a:prstGeom>
        </p:spPr>
      </p:pic>
    </p:spTree>
    <p:extLst>
      <p:ext uri="{BB962C8B-B14F-4D97-AF65-F5344CB8AC3E}">
        <p14:creationId xmlns:p14="http://schemas.microsoft.com/office/powerpoint/2010/main" val="2838690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7AC95-4FA9-78AB-7E32-F6FDE8EC9F3D}"/>
            </a:ext>
          </a:extLst>
        </p:cNvPr>
        <p:cNvGrpSpPr/>
        <p:nvPr/>
      </p:nvGrpSpPr>
      <p:grpSpPr>
        <a:xfrm>
          <a:off x="0" y="0"/>
          <a:ext cx="0" cy="0"/>
          <a:chOff x="0" y="0"/>
          <a:chExt cx="0" cy="0"/>
        </a:xfrm>
      </p:grpSpPr>
      <p:sp>
        <p:nvSpPr>
          <p:cNvPr id="7" name="Titolo 1">
            <a:extLst>
              <a:ext uri="{FF2B5EF4-FFF2-40B4-BE49-F238E27FC236}">
                <a16:creationId xmlns:a16="http://schemas.microsoft.com/office/drawing/2014/main" id="{B56BC75E-7EFA-CDD0-9A7A-C7B2C6630215}"/>
              </a:ext>
            </a:extLst>
          </p:cNvPr>
          <p:cNvSpPr txBox="1">
            <a:spLocks/>
          </p:cNvSpPr>
          <p:nvPr/>
        </p:nvSpPr>
        <p:spPr>
          <a:xfrm>
            <a:off x="838200" y="1275014"/>
            <a:ext cx="9144000" cy="55061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noProof="0" dirty="0">
                <a:solidFill>
                  <a:srgbClr val="92D050"/>
                </a:solidFill>
              </a:rPr>
              <a:t>Methodology (2) </a:t>
            </a:r>
          </a:p>
        </p:txBody>
      </p:sp>
      <p:grpSp>
        <p:nvGrpSpPr>
          <p:cNvPr id="4" name="Group 3">
            <a:extLst>
              <a:ext uri="{FF2B5EF4-FFF2-40B4-BE49-F238E27FC236}">
                <a16:creationId xmlns:a16="http://schemas.microsoft.com/office/drawing/2014/main" id="{62CCC256-2E3B-D862-1C40-066AD98E4878}"/>
              </a:ext>
            </a:extLst>
          </p:cNvPr>
          <p:cNvGrpSpPr/>
          <p:nvPr/>
        </p:nvGrpSpPr>
        <p:grpSpPr>
          <a:xfrm>
            <a:off x="0" y="6138000"/>
            <a:ext cx="12192000" cy="714875"/>
            <a:chOff x="0" y="6138000"/>
            <a:chExt cx="12192000" cy="714875"/>
          </a:xfrm>
        </p:grpSpPr>
        <p:sp>
          <p:nvSpPr>
            <p:cNvPr id="16" name="Rettangolo 16">
              <a:extLst>
                <a:ext uri="{FF2B5EF4-FFF2-40B4-BE49-F238E27FC236}">
                  <a16:creationId xmlns:a16="http://schemas.microsoft.com/office/drawing/2014/main" id="{26E5477C-F674-CE1D-4483-8AB2F762584B}"/>
                </a:ext>
              </a:extLst>
            </p:cNvPr>
            <p:cNvSpPr/>
            <p:nvPr/>
          </p:nvSpPr>
          <p:spPr>
            <a:xfrm>
              <a:off x="0" y="6138000"/>
              <a:ext cx="12192000" cy="714875"/>
            </a:xfrm>
            <a:prstGeom prst="rect">
              <a:avLst/>
            </a:prstGeom>
            <a:solidFill>
              <a:srgbClr val="4585B8"/>
            </a:solidFill>
            <a:ln w="38100">
              <a:solidFill>
                <a:srgbClr val="4585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Box 16">
              <a:extLst>
                <a:ext uri="{FF2B5EF4-FFF2-40B4-BE49-F238E27FC236}">
                  <a16:creationId xmlns:a16="http://schemas.microsoft.com/office/drawing/2014/main" id="{B4222950-DCB7-AB49-A538-79B06954B6F0}"/>
                </a:ext>
              </a:extLst>
            </p:cNvPr>
            <p:cNvSpPr txBox="1"/>
            <p:nvPr/>
          </p:nvSpPr>
          <p:spPr>
            <a:xfrm>
              <a:off x="75211" y="6217250"/>
              <a:ext cx="4289188" cy="492443"/>
            </a:xfrm>
            <a:prstGeom prst="rect">
              <a:avLst/>
            </a:prstGeom>
            <a:noFill/>
          </p:spPr>
          <p:txBody>
            <a:bodyPr wrap="none" rtlCol="0">
              <a:spAutoFit/>
            </a:bodyPr>
            <a:lstStyle/>
            <a:p>
              <a:r>
                <a:rPr lang="en-US" sz="1300" b="1" noProof="0" dirty="0">
                  <a:solidFill>
                    <a:schemeClr val="bg1"/>
                  </a:solidFill>
                </a:rPr>
                <a:t>2026 SPGC – FERC Global </a:t>
              </a:r>
              <a:r>
                <a:rPr lang="en-US" sz="1300" b="1" noProof="0" dirty="0">
                  <a:solidFill>
                    <a:srgbClr val="C1FF72"/>
                  </a:solidFill>
                </a:rPr>
                <a:t>Family</a:t>
              </a:r>
              <a:r>
                <a:rPr lang="en-US" sz="1300" b="1" noProof="0" dirty="0">
                  <a:solidFill>
                    <a:schemeClr val="bg1"/>
                  </a:solidFill>
                </a:rPr>
                <a:t> Business </a:t>
              </a:r>
              <a:r>
                <a:rPr lang="en-US" sz="1300" b="1" noProof="0" dirty="0">
                  <a:solidFill>
                    <a:srgbClr val="C1FF72"/>
                  </a:solidFill>
                </a:rPr>
                <a:t>Summit</a:t>
              </a:r>
            </a:p>
            <a:p>
              <a:r>
                <a:rPr lang="en-US" sz="1300" b="1" noProof="0" dirty="0">
                  <a:solidFill>
                    <a:schemeClr val="bg1"/>
                  </a:solidFill>
                </a:rPr>
                <a:t>IPAG Business School – Nice, France (May 26 -29, 2026)</a:t>
              </a:r>
            </a:p>
          </p:txBody>
        </p:sp>
        <p:sp>
          <p:nvSpPr>
            <p:cNvPr id="18" name="TextBox 17">
              <a:extLst>
                <a:ext uri="{FF2B5EF4-FFF2-40B4-BE49-F238E27FC236}">
                  <a16:creationId xmlns:a16="http://schemas.microsoft.com/office/drawing/2014/main" id="{762D7E93-00A2-E90D-BBAB-67F9E041AE52}"/>
                </a:ext>
              </a:extLst>
            </p:cNvPr>
            <p:cNvSpPr txBox="1"/>
            <p:nvPr/>
          </p:nvSpPr>
          <p:spPr>
            <a:xfrm>
              <a:off x="8494008" y="6217251"/>
              <a:ext cx="3612527" cy="492443"/>
            </a:xfrm>
            <a:prstGeom prst="rect">
              <a:avLst/>
            </a:prstGeom>
            <a:noFill/>
          </p:spPr>
          <p:txBody>
            <a:bodyPr wrap="none" rtlCol="0">
              <a:spAutoFit/>
            </a:bodyPr>
            <a:lstStyle/>
            <a:p>
              <a:pPr algn="ctr"/>
              <a:r>
                <a:rPr lang="en-US" sz="1300" b="1" noProof="0" dirty="0">
                  <a:solidFill>
                    <a:schemeClr val="bg1"/>
                  </a:solidFill>
                </a:rPr>
                <a:t>(IN)STABILITY AT THE FRONTIERS</a:t>
              </a:r>
              <a:endParaRPr lang="en-US" sz="1300" b="1" noProof="0" dirty="0">
                <a:solidFill>
                  <a:srgbClr val="C1FF72"/>
                </a:solidFill>
              </a:endParaRPr>
            </a:p>
            <a:p>
              <a:pPr algn="ctr"/>
              <a:r>
                <a:rPr lang="en-US" sz="1300" b="1" noProof="0" dirty="0">
                  <a:solidFill>
                    <a:schemeClr val="bg1"/>
                  </a:solidFill>
                </a:rPr>
                <a:t>Family Business in an Age of Shifting Grounds</a:t>
              </a:r>
            </a:p>
          </p:txBody>
        </p:sp>
      </p:grpSp>
      <p:pic>
        <p:nvPicPr>
          <p:cNvPr id="20" name="Picture 19" descr="PE&#10;&#10;AI-generated content may be incorrect.">
            <a:extLst>
              <a:ext uri="{FF2B5EF4-FFF2-40B4-BE49-F238E27FC236}">
                <a16:creationId xmlns:a16="http://schemas.microsoft.com/office/drawing/2014/main" id="{31CAC57A-6E40-36FF-B32E-F48ACF14D981}"/>
              </a:ext>
            </a:extLst>
          </p:cNvPr>
          <p:cNvPicPr>
            <a:picLocks noChangeAspect="1"/>
          </p:cNvPicPr>
          <p:nvPr/>
        </p:nvPicPr>
        <p:blipFill>
          <a:blip r:embed="rId3">
            <a:extLst>
              <a:ext uri="{28A0092B-C50C-407E-A947-70E740481C1C}">
                <a14:useLocalDpi xmlns:a14="http://schemas.microsoft.com/office/drawing/2010/main" val="0"/>
              </a:ext>
            </a:extLst>
          </a:blip>
          <a:srcRect t="34070" b="45014"/>
          <a:stretch>
            <a:fillRect/>
          </a:stretch>
        </p:blipFill>
        <p:spPr>
          <a:xfrm>
            <a:off x="3729744" y="148938"/>
            <a:ext cx="4886075" cy="905697"/>
          </a:xfrm>
          <a:prstGeom prst="rect">
            <a:avLst/>
          </a:prstGeom>
        </p:spPr>
      </p:pic>
      <p:sp>
        <p:nvSpPr>
          <p:cNvPr id="2" name="Segnaposto contenuto 15">
            <a:extLst>
              <a:ext uri="{FF2B5EF4-FFF2-40B4-BE49-F238E27FC236}">
                <a16:creationId xmlns:a16="http://schemas.microsoft.com/office/drawing/2014/main" id="{F810009C-7C62-3612-D923-C48EA4F8628E}"/>
              </a:ext>
            </a:extLst>
          </p:cNvPr>
          <p:cNvSpPr>
            <a:spLocks noGrp="1"/>
          </p:cNvSpPr>
          <p:nvPr>
            <p:ph idx="1"/>
          </p:nvPr>
        </p:nvSpPr>
        <p:spPr>
          <a:xfrm>
            <a:off x="914981" y="1904875"/>
            <a:ext cx="11019719" cy="4351338"/>
          </a:xfrm>
        </p:spPr>
        <p:txBody>
          <a:bodyPr>
            <a:normAutofit/>
          </a:bodyPr>
          <a:lstStyle/>
          <a:p>
            <a:r>
              <a:rPr lang="en-US" noProof="0" dirty="0">
                <a:solidFill>
                  <a:srgbClr val="276FB6"/>
                </a:solidFill>
              </a:rPr>
              <a:t>Outcome: </a:t>
            </a:r>
            <a:r>
              <a:rPr lang="en-US" b="1" noProof="0" dirty="0">
                <a:solidFill>
                  <a:srgbClr val="276FB6"/>
                </a:solidFill>
              </a:rPr>
              <a:t>bifurcation bias (BB)</a:t>
            </a:r>
          </a:p>
          <a:p>
            <a:pPr lvl="1"/>
            <a:r>
              <a:rPr lang="en-US" dirty="0">
                <a:solidFill>
                  <a:srgbClr val="276FB6"/>
                </a:solidFill>
              </a:rPr>
              <a:t> </a:t>
            </a:r>
            <a:r>
              <a:rPr lang="en-US" b="1" dirty="0">
                <a:solidFill>
                  <a:srgbClr val="276FB6"/>
                </a:solidFill>
              </a:rPr>
              <a:t>Continuum</a:t>
            </a:r>
            <a:r>
              <a:rPr lang="en-US" dirty="0">
                <a:solidFill>
                  <a:srgbClr val="276FB6"/>
                </a:solidFill>
              </a:rPr>
              <a:t> from favoring</a:t>
            </a:r>
            <a:r>
              <a:rPr lang="en-US" b="1" dirty="0">
                <a:solidFill>
                  <a:srgbClr val="276FB6"/>
                </a:solidFill>
              </a:rPr>
              <a:t> </a:t>
            </a:r>
            <a:r>
              <a:rPr lang="en-US" dirty="0">
                <a:solidFill>
                  <a:srgbClr val="276FB6"/>
                </a:solidFill>
              </a:rPr>
              <a:t>non-family to favoring family</a:t>
            </a:r>
            <a:endParaRPr lang="en-US" b="1" noProof="0" dirty="0">
              <a:solidFill>
                <a:srgbClr val="276FB6"/>
              </a:solidFill>
            </a:endParaRPr>
          </a:p>
          <a:p>
            <a:pPr lvl="1"/>
            <a:r>
              <a:rPr lang="en-US" noProof="0" dirty="0">
                <a:solidFill>
                  <a:srgbClr val="276FB6"/>
                </a:solidFill>
              </a:rPr>
              <a:t>Measurement logic: </a:t>
            </a:r>
          </a:p>
          <a:p>
            <a:pPr lvl="2"/>
            <a:r>
              <a:rPr lang="en-US" b="1" noProof="0" dirty="0">
                <a:solidFill>
                  <a:srgbClr val="276FB6"/>
                </a:solidFill>
              </a:rPr>
              <a:t>Difference scores</a:t>
            </a:r>
            <a:r>
              <a:rPr lang="en-US" noProof="0" dirty="0">
                <a:solidFill>
                  <a:srgbClr val="276FB6"/>
                </a:solidFill>
              </a:rPr>
              <a:t>: (Non-family managers – family managers)</a:t>
            </a:r>
          </a:p>
          <a:p>
            <a:pPr marL="457200" lvl="1" indent="0">
              <a:buNone/>
            </a:pPr>
            <a:endParaRPr lang="en-US" noProof="0" dirty="0">
              <a:solidFill>
                <a:srgbClr val="276FB6"/>
              </a:solidFill>
            </a:endParaRPr>
          </a:p>
          <a:p>
            <a:pPr marL="457200" lvl="1" indent="0">
              <a:buNone/>
            </a:pPr>
            <a:endParaRPr lang="en-US" noProof="0" dirty="0">
              <a:solidFill>
                <a:srgbClr val="276FB6"/>
              </a:solidFill>
            </a:endParaRPr>
          </a:p>
          <a:p>
            <a:pPr marL="457200" lvl="1" indent="0">
              <a:buNone/>
            </a:pPr>
            <a:endParaRPr lang="en-US" noProof="0" dirty="0">
              <a:solidFill>
                <a:srgbClr val="276FB6"/>
              </a:solidFill>
            </a:endParaRPr>
          </a:p>
        </p:txBody>
      </p:sp>
      <p:sp>
        <p:nvSpPr>
          <p:cNvPr id="5" name="Tijdelijke aanduiding voor inhoud 2">
            <a:extLst>
              <a:ext uri="{FF2B5EF4-FFF2-40B4-BE49-F238E27FC236}">
                <a16:creationId xmlns:a16="http://schemas.microsoft.com/office/drawing/2014/main" id="{ADC86C0D-C2A4-5A18-997D-68E8DF64D309}"/>
              </a:ext>
            </a:extLst>
          </p:cNvPr>
          <p:cNvSpPr txBox="1">
            <a:spLocks/>
          </p:cNvSpPr>
          <p:nvPr/>
        </p:nvSpPr>
        <p:spPr>
          <a:xfrm>
            <a:off x="323547" y="4813615"/>
            <a:ext cx="3658796" cy="92349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1pPr>
            <a:lvl2pPr marL="914400" marR="0" lvl="1" indent="-228600" algn="ctr" rtl="0">
              <a:lnSpc>
                <a:spcPct val="90000"/>
              </a:lnSpc>
              <a:spcBef>
                <a:spcPts val="24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pPr marL="0" indent="0" algn="l"/>
            <a:r>
              <a:rPr lang="en-US" sz="2000" i="1" noProof="0" dirty="0">
                <a:latin typeface="+mn-lt"/>
              </a:rPr>
              <a:t>The extent to which </a:t>
            </a:r>
            <a:r>
              <a:rPr lang="en-US" sz="2000" b="1" i="1" noProof="0" dirty="0">
                <a:latin typeface="+mn-lt"/>
              </a:rPr>
              <a:t>BB </a:t>
            </a:r>
            <a:r>
              <a:rPr lang="en-US" sz="2000" i="1" noProof="0" dirty="0">
                <a:latin typeface="+mn-lt"/>
              </a:rPr>
              <a:t>favoring </a:t>
            </a:r>
            <a:r>
              <a:rPr lang="en-US" sz="2000" b="1" i="1" noProof="0" dirty="0">
                <a:solidFill>
                  <a:srgbClr val="276FB6"/>
                </a:solidFill>
                <a:latin typeface="+mn-lt"/>
              </a:rPr>
              <a:t>non-family managers </a:t>
            </a:r>
            <a:r>
              <a:rPr lang="en-US" sz="2000" i="1" noProof="0" dirty="0">
                <a:latin typeface="+mn-lt"/>
              </a:rPr>
              <a:t>is present in the firm</a:t>
            </a:r>
            <a:endParaRPr lang="en-US" sz="2000" noProof="0" dirty="0">
              <a:latin typeface="+mn-lt"/>
            </a:endParaRPr>
          </a:p>
        </p:txBody>
      </p:sp>
      <p:cxnSp>
        <p:nvCxnSpPr>
          <p:cNvPr id="6" name="Rechte verbindingslijn 5">
            <a:extLst>
              <a:ext uri="{FF2B5EF4-FFF2-40B4-BE49-F238E27FC236}">
                <a16:creationId xmlns:a16="http://schemas.microsoft.com/office/drawing/2014/main" id="{DF87E608-EB5C-C622-EB3D-473EF6A4BA4D}"/>
              </a:ext>
            </a:extLst>
          </p:cNvPr>
          <p:cNvCxnSpPr>
            <a:cxnSpLocks/>
          </p:cNvCxnSpPr>
          <p:nvPr/>
        </p:nvCxnSpPr>
        <p:spPr>
          <a:xfrm>
            <a:off x="1435510" y="4412729"/>
            <a:ext cx="9320980" cy="0"/>
          </a:xfrm>
          <a:prstGeom prst="line">
            <a:avLst/>
          </a:prstGeom>
          <a:ln w="38100">
            <a:solidFill>
              <a:srgbClr val="4585B8"/>
            </a:solidFill>
          </a:ln>
        </p:spPr>
        <p:style>
          <a:lnRef idx="1">
            <a:schemeClr val="accent2"/>
          </a:lnRef>
          <a:fillRef idx="0">
            <a:schemeClr val="accent2"/>
          </a:fillRef>
          <a:effectRef idx="0">
            <a:schemeClr val="accent2"/>
          </a:effectRef>
          <a:fontRef idx="minor">
            <a:schemeClr val="tx1"/>
          </a:fontRef>
        </p:style>
      </p:cxnSp>
      <p:cxnSp>
        <p:nvCxnSpPr>
          <p:cNvPr id="8" name="Rechte verbindingslijn 7">
            <a:extLst>
              <a:ext uri="{FF2B5EF4-FFF2-40B4-BE49-F238E27FC236}">
                <a16:creationId xmlns:a16="http://schemas.microsoft.com/office/drawing/2014/main" id="{F557BD01-E0E4-B84A-B1DA-CBE501EA6B17}"/>
              </a:ext>
            </a:extLst>
          </p:cNvPr>
          <p:cNvCxnSpPr>
            <a:cxnSpLocks/>
          </p:cNvCxnSpPr>
          <p:nvPr/>
        </p:nvCxnSpPr>
        <p:spPr>
          <a:xfrm>
            <a:off x="1435510" y="3987484"/>
            <a:ext cx="0" cy="818535"/>
          </a:xfrm>
          <a:prstGeom prst="line">
            <a:avLst/>
          </a:prstGeom>
          <a:ln w="38100">
            <a:solidFill>
              <a:srgbClr val="4585B8"/>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98FFE117-9E57-733F-E5A2-176D4D0DF80B}"/>
              </a:ext>
            </a:extLst>
          </p:cNvPr>
          <p:cNvCxnSpPr>
            <a:cxnSpLocks/>
          </p:cNvCxnSpPr>
          <p:nvPr/>
        </p:nvCxnSpPr>
        <p:spPr>
          <a:xfrm>
            <a:off x="10746658" y="4003461"/>
            <a:ext cx="0" cy="818535"/>
          </a:xfrm>
          <a:prstGeom prst="line">
            <a:avLst/>
          </a:prstGeom>
          <a:ln w="38100">
            <a:solidFill>
              <a:srgbClr val="4585B8"/>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D9DFDA28-C739-EA36-229B-E6BB1FC58625}"/>
              </a:ext>
            </a:extLst>
          </p:cNvPr>
          <p:cNvCxnSpPr>
            <a:cxnSpLocks/>
          </p:cNvCxnSpPr>
          <p:nvPr/>
        </p:nvCxnSpPr>
        <p:spPr>
          <a:xfrm>
            <a:off x="6179574" y="4114688"/>
            <a:ext cx="0" cy="596079"/>
          </a:xfrm>
          <a:prstGeom prst="line">
            <a:avLst/>
          </a:prstGeom>
          <a:ln w="38100">
            <a:solidFill>
              <a:srgbClr val="4585B8"/>
            </a:solidFill>
          </a:ln>
        </p:spPr>
        <p:style>
          <a:lnRef idx="1">
            <a:schemeClr val="accent1"/>
          </a:lnRef>
          <a:fillRef idx="0">
            <a:schemeClr val="accent1"/>
          </a:fillRef>
          <a:effectRef idx="0">
            <a:schemeClr val="accent1"/>
          </a:effectRef>
          <a:fontRef idx="minor">
            <a:schemeClr val="tx1"/>
          </a:fontRef>
        </p:style>
      </p:cxnSp>
      <p:sp>
        <p:nvSpPr>
          <p:cNvPr id="11" name="Tijdelijke aanduiding voor inhoud 2">
            <a:extLst>
              <a:ext uri="{FF2B5EF4-FFF2-40B4-BE49-F238E27FC236}">
                <a16:creationId xmlns:a16="http://schemas.microsoft.com/office/drawing/2014/main" id="{EED0E426-E06C-5779-7C3C-930E674A7C6D}"/>
              </a:ext>
            </a:extLst>
          </p:cNvPr>
          <p:cNvSpPr txBox="1">
            <a:spLocks/>
          </p:cNvSpPr>
          <p:nvPr/>
        </p:nvSpPr>
        <p:spPr>
          <a:xfrm>
            <a:off x="8361822" y="4772750"/>
            <a:ext cx="3658796" cy="111641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1pPr>
            <a:lvl2pPr marL="914400" marR="0" lvl="1" indent="-228600" algn="ctr" rtl="0">
              <a:lnSpc>
                <a:spcPct val="90000"/>
              </a:lnSpc>
              <a:spcBef>
                <a:spcPts val="24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pPr marL="0" indent="0" algn="l"/>
            <a:r>
              <a:rPr lang="en-US" sz="2000" i="1" noProof="0" dirty="0">
                <a:latin typeface="+mn-lt"/>
              </a:rPr>
              <a:t>The extent to which </a:t>
            </a:r>
            <a:r>
              <a:rPr lang="en-US" sz="2000" b="1" i="1" noProof="0" dirty="0">
                <a:latin typeface="+mn-lt"/>
              </a:rPr>
              <a:t>BB </a:t>
            </a:r>
            <a:r>
              <a:rPr lang="en-US" sz="2000" i="1" noProof="0" dirty="0">
                <a:latin typeface="+mn-lt"/>
              </a:rPr>
              <a:t>favoring</a:t>
            </a:r>
            <a:r>
              <a:rPr lang="en-US" sz="2000" b="1" i="1" noProof="0" dirty="0">
                <a:latin typeface="+mn-lt"/>
              </a:rPr>
              <a:t> </a:t>
            </a:r>
            <a:r>
              <a:rPr lang="en-US" sz="2000" b="1" i="1" noProof="0" dirty="0">
                <a:solidFill>
                  <a:srgbClr val="92D050"/>
                </a:solidFill>
                <a:latin typeface="+mn-lt"/>
              </a:rPr>
              <a:t>family managers </a:t>
            </a:r>
            <a:r>
              <a:rPr lang="en-US" sz="2000" i="1" noProof="0" dirty="0">
                <a:latin typeface="+mn-lt"/>
              </a:rPr>
              <a:t>is present in the firm</a:t>
            </a:r>
            <a:endParaRPr lang="en-US" sz="2000" noProof="0" dirty="0">
              <a:latin typeface="+mn-lt"/>
            </a:endParaRPr>
          </a:p>
        </p:txBody>
      </p:sp>
      <p:sp>
        <p:nvSpPr>
          <p:cNvPr id="12" name="Tijdelijke aanduiding voor inhoud 2">
            <a:extLst>
              <a:ext uri="{FF2B5EF4-FFF2-40B4-BE49-F238E27FC236}">
                <a16:creationId xmlns:a16="http://schemas.microsoft.com/office/drawing/2014/main" id="{1763BBEB-DB2C-4C32-8FF2-61F50E396855}"/>
              </a:ext>
            </a:extLst>
          </p:cNvPr>
          <p:cNvSpPr txBox="1">
            <a:spLocks/>
          </p:cNvSpPr>
          <p:nvPr/>
        </p:nvSpPr>
        <p:spPr>
          <a:xfrm>
            <a:off x="5610118" y="4772750"/>
            <a:ext cx="1563663" cy="911662"/>
          </a:xfrm>
          <a:prstGeom prst="rect">
            <a:avLst/>
          </a:prstGeom>
          <a:noFill/>
          <a:ln>
            <a:noFill/>
          </a:ln>
        </p:spPr>
        <p:txBody>
          <a:bodyPr spcFirstLastPara="1" wrap="square" lIns="91425" tIns="45700" rIns="91425" bIns="45700" anchor="ctr" anchorCtr="0">
            <a:normAutofit fontScale="92500" lnSpcReduction="10000"/>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Century Gothic"/>
                <a:ea typeface="Century Gothic"/>
                <a:cs typeface="Century Gothic"/>
                <a:sym typeface="Century Gothic"/>
              </a:defRPr>
            </a:lvl1pPr>
            <a:lvl2pPr marL="914400" marR="0" lvl="1" indent="-228600" algn="ctr" rtl="0">
              <a:lnSpc>
                <a:spcPct val="90000"/>
              </a:lnSpc>
              <a:spcBef>
                <a:spcPts val="24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3pPr>
            <a:lvl4pPr marL="1828800" marR="0" lvl="3"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2286000" marR="0" lvl="4" indent="-228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pPr marL="0" indent="0" algn="l"/>
            <a:r>
              <a:rPr lang="en-US" sz="2000" b="1" i="1" noProof="0" dirty="0">
                <a:latin typeface="+mn-lt"/>
              </a:rPr>
              <a:t>No BB </a:t>
            </a:r>
            <a:r>
              <a:rPr lang="en-US" sz="2000" i="1" noProof="0" dirty="0">
                <a:latin typeface="+mn-lt"/>
              </a:rPr>
              <a:t>is present in the firm</a:t>
            </a:r>
            <a:endParaRPr lang="en-US" sz="2000" noProof="0" dirty="0">
              <a:latin typeface="+mn-lt"/>
            </a:endParaRPr>
          </a:p>
        </p:txBody>
      </p:sp>
    </p:spTree>
    <p:extLst>
      <p:ext uri="{BB962C8B-B14F-4D97-AF65-F5344CB8AC3E}">
        <p14:creationId xmlns:p14="http://schemas.microsoft.com/office/powerpoint/2010/main" val="3502485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BBBE1-8534-EDB8-B990-E55D45129671}"/>
            </a:ext>
          </a:extLst>
        </p:cNvPr>
        <p:cNvGrpSpPr/>
        <p:nvPr/>
      </p:nvGrpSpPr>
      <p:grpSpPr>
        <a:xfrm>
          <a:off x="0" y="0"/>
          <a:ext cx="0" cy="0"/>
          <a:chOff x="0" y="0"/>
          <a:chExt cx="0" cy="0"/>
        </a:xfrm>
      </p:grpSpPr>
      <p:sp>
        <p:nvSpPr>
          <p:cNvPr id="7" name="Titolo 1">
            <a:extLst>
              <a:ext uri="{FF2B5EF4-FFF2-40B4-BE49-F238E27FC236}">
                <a16:creationId xmlns:a16="http://schemas.microsoft.com/office/drawing/2014/main" id="{BBEDD25A-E099-5173-B6FC-5B824E984865}"/>
              </a:ext>
            </a:extLst>
          </p:cNvPr>
          <p:cNvSpPr txBox="1">
            <a:spLocks/>
          </p:cNvSpPr>
          <p:nvPr/>
        </p:nvSpPr>
        <p:spPr>
          <a:xfrm>
            <a:off x="838200" y="1275014"/>
            <a:ext cx="9144000" cy="55061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noProof="0" dirty="0">
                <a:solidFill>
                  <a:srgbClr val="92D050"/>
                </a:solidFill>
              </a:rPr>
              <a:t>Expected contributions</a:t>
            </a:r>
          </a:p>
        </p:txBody>
      </p:sp>
      <p:grpSp>
        <p:nvGrpSpPr>
          <p:cNvPr id="4" name="Group 3">
            <a:extLst>
              <a:ext uri="{FF2B5EF4-FFF2-40B4-BE49-F238E27FC236}">
                <a16:creationId xmlns:a16="http://schemas.microsoft.com/office/drawing/2014/main" id="{38D88D58-4827-D1F7-7538-4B509C810EAE}"/>
              </a:ext>
            </a:extLst>
          </p:cNvPr>
          <p:cNvGrpSpPr/>
          <p:nvPr/>
        </p:nvGrpSpPr>
        <p:grpSpPr>
          <a:xfrm>
            <a:off x="0" y="6138000"/>
            <a:ext cx="12192000" cy="714875"/>
            <a:chOff x="0" y="6138000"/>
            <a:chExt cx="12192000" cy="714875"/>
          </a:xfrm>
        </p:grpSpPr>
        <p:sp>
          <p:nvSpPr>
            <p:cNvPr id="16" name="Rettangolo 16">
              <a:extLst>
                <a:ext uri="{FF2B5EF4-FFF2-40B4-BE49-F238E27FC236}">
                  <a16:creationId xmlns:a16="http://schemas.microsoft.com/office/drawing/2014/main" id="{56C31599-98C4-0138-9694-73AF34AE110E}"/>
                </a:ext>
              </a:extLst>
            </p:cNvPr>
            <p:cNvSpPr/>
            <p:nvPr/>
          </p:nvSpPr>
          <p:spPr>
            <a:xfrm>
              <a:off x="0" y="6138000"/>
              <a:ext cx="12192000" cy="714875"/>
            </a:xfrm>
            <a:prstGeom prst="rect">
              <a:avLst/>
            </a:prstGeom>
            <a:solidFill>
              <a:srgbClr val="4585B8"/>
            </a:solidFill>
            <a:ln w="38100">
              <a:solidFill>
                <a:srgbClr val="4585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Box 16">
              <a:extLst>
                <a:ext uri="{FF2B5EF4-FFF2-40B4-BE49-F238E27FC236}">
                  <a16:creationId xmlns:a16="http://schemas.microsoft.com/office/drawing/2014/main" id="{DE14E8E1-A7AD-1587-F4B5-45ED16EE1F7A}"/>
                </a:ext>
              </a:extLst>
            </p:cNvPr>
            <p:cNvSpPr txBox="1"/>
            <p:nvPr/>
          </p:nvSpPr>
          <p:spPr>
            <a:xfrm>
              <a:off x="75211" y="6217250"/>
              <a:ext cx="4289188" cy="492443"/>
            </a:xfrm>
            <a:prstGeom prst="rect">
              <a:avLst/>
            </a:prstGeom>
            <a:noFill/>
          </p:spPr>
          <p:txBody>
            <a:bodyPr wrap="none" rtlCol="0">
              <a:spAutoFit/>
            </a:bodyPr>
            <a:lstStyle/>
            <a:p>
              <a:r>
                <a:rPr lang="en-US" sz="1300" b="1" noProof="0" dirty="0">
                  <a:solidFill>
                    <a:schemeClr val="bg1"/>
                  </a:solidFill>
                </a:rPr>
                <a:t>2026 SPGC – FERC Global </a:t>
              </a:r>
              <a:r>
                <a:rPr lang="en-US" sz="1300" b="1" noProof="0" dirty="0">
                  <a:solidFill>
                    <a:srgbClr val="C1FF72"/>
                  </a:solidFill>
                </a:rPr>
                <a:t>Family</a:t>
              </a:r>
              <a:r>
                <a:rPr lang="en-US" sz="1300" b="1" noProof="0" dirty="0">
                  <a:solidFill>
                    <a:schemeClr val="bg1"/>
                  </a:solidFill>
                </a:rPr>
                <a:t> Business </a:t>
              </a:r>
              <a:r>
                <a:rPr lang="en-US" sz="1300" b="1" noProof="0" dirty="0">
                  <a:solidFill>
                    <a:srgbClr val="C1FF72"/>
                  </a:solidFill>
                </a:rPr>
                <a:t>Summit</a:t>
              </a:r>
            </a:p>
            <a:p>
              <a:r>
                <a:rPr lang="en-US" sz="1300" b="1" noProof="0" dirty="0">
                  <a:solidFill>
                    <a:schemeClr val="bg1"/>
                  </a:solidFill>
                </a:rPr>
                <a:t>IPAG Business School – Nice, France (May 26 -29, 2026)</a:t>
              </a:r>
            </a:p>
          </p:txBody>
        </p:sp>
        <p:sp>
          <p:nvSpPr>
            <p:cNvPr id="18" name="TextBox 17">
              <a:extLst>
                <a:ext uri="{FF2B5EF4-FFF2-40B4-BE49-F238E27FC236}">
                  <a16:creationId xmlns:a16="http://schemas.microsoft.com/office/drawing/2014/main" id="{8E4BCEBB-E9DD-932B-DC92-26950B592358}"/>
                </a:ext>
              </a:extLst>
            </p:cNvPr>
            <p:cNvSpPr txBox="1"/>
            <p:nvPr/>
          </p:nvSpPr>
          <p:spPr>
            <a:xfrm>
              <a:off x="8494008" y="6217251"/>
              <a:ext cx="3612527" cy="492443"/>
            </a:xfrm>
            <a:prstGeom prst="rect">
              <a:avLst/>
            </a:prstGeom>
            <a:noFill/>
          </p:spPr>
          <p:txBody>
            <a:bodyPr wrap="none" rtlCol="0">
              <a:spAutoFit/>
            </a:bodyPr>
            <a:lstStyle/>
            <a:p>
              <a:pPr algn="ctr"/>
              <a:r>
                <a:rPr lang="en-US" sz="1300" b="1" noProof="0" dirty="0">
                  <a:solidFill>
                    <a:schemeClr val="bg1"/>
                  </a:solidFill>
                </a:rPr>
                <a:t>(IN)STABILITY AT THE FRONTIERS</a:t>
              </a:r>
              <a:endParaRPr lang="en-US" sz="1300" b="1" noProof="0" dirty="0">
                <a:solidFill>
                  <a:srgbClr val="C1FF72"/>
                </a:solidFill>
              </a:endParaRPr>
            </a:p>
            <a:p>
              <a:pPr algn="ctr"/>
              <a:r>
                <a:rPr lang="en-US" sz="1300" b="1" noProof="0" dirty="0">
                  <a:solidFill>
                    <a:schemeClr val="bg1"/>
                  </a:solidFill>
                </a:rPr>
                <a:t>Family Business in an Age of Shifting Grounds</a:t>
              </a:r>
            </a:p>
          </p:txBody>
        </p:sp>
      </p:grpSp>
      <p:pic>
        <p:nvPicPr>
          <p:cNvPr id="20" name="Picture 19" descr="PE&#10;&#10;AI-generated content may be incorrect.">
            <a:extLst>
              <a:ext uri="{FF2B5EF4-FFF2-40B4-BE49-F238E27FC236}">
                <a16:creationId xmlns:a16="http://schemas.microsoft.com/office/drawing/2014/main" id="{98133A5E-E7FD-22E6-9235-7597FE9EE2AE}"/>
              </a:ext>
            </a:extLst>
          </p:cNvPr>
          <p:cNvPicPr>
            <a:picLocks noChangeAspect="1"/>
          </p:cNvPicPr>
          <p:nvPr/>
        </p:nvPicPr>
        <p:blipFill>
          <a:blip r:embed="rId3">
            <a:extLst>
              <a:ext uri="{28A0092B-C50C-407E-A947-70E740481C1C}">
                <a14:useLocalDpi xmlns:a14="http://schemas.microsoft.com/office/drawing/2010/main" val="0"/>
              </a:ext>
            </a:extLst>
          </a:blip>
          <a:srcRect t="34070" b="45014"/>
          <a:stretch>
            <a:fillRect/>
          </a:stretch>
        </p:blipFill>
        <p:spPr>
          <a:xfrm>
            <a:off x="3729744" y="148938"/>
            <a:ext cx="4886075" cy="905697"/>
          </a:xfrm>
          <a:prstGeom prst="rect">
            <a:avLst/>
          </a:prstGeom>
        </p:spPr>
      </p:pic>
      <p:graphicFrame>
        <p:nvGraphicFramePr>
          <p:cNvPr id="3" name="Tijdelijke aanduiding voor inhoud 2">
            <a:extLst>
              <a:ext uri="{FF2B5EF4-FFF2-40B4-BE49-F238E27FC236}">
                <a16:creationId xmlns:a16="http://schemas.microsoft.com/office/drawing/2014/main" id="{23778239-98FB-2BC6-A745-F189F797AB1C}"/>
              </a:ext>
            </a:extLst>
          </p:cNvPr>
          <p:cNvGraphicFramePr>
            <a:graphicFrameLocks noGrp="1"/>
          </p:cNvGraphicFramePr>
          <p:nvPr>
            <p:ph idx="1"/>
            <p:extLst>
              <p:ext uri="{D42A27DB-BD31-4B8C-83A1-F6EECF244321}">
                <p14:modId xmlns:p14="http://schemas.microsoft.com/office/powerpoint/2010/main" val="3487117156"/>
              </p:ext>
            </p:extLst>
          </p:nvPr>
        </p:nvGraphicFramePr>
        <p:xfrm>
          <a:off x="713542" y="2244452"/>
          <a:ext cx="10764915" cy="3474720"/>
        </p:xfrm>
        <a:graphic>
          <a:graphicData uri="http://schemas.openxmlformats.org/drawingml/2006/table">
            <a:tbl>
              <a:tblPr firstRow="1" bandRow="1">
                <a:tableStyleId>{5C22544A-7EE6-4342-B048-85BDC9FD1C3A}</a:tableStyleId>
              </a:tblPr>
              <a:tblGrid>
                <a:gridCol w="3588305">
                  <a:extLst>
                    <a:ext uri="{9D8B030D-6E8A-4147-A177-3AD203B41FA5}">
                      <a16:colId xmlns:a16="http://schemas.microsoft.com/office/drawing/2014/main" val="4176008758"/>
                    </a:ext>
                  </a:extLst>
                </a:gridCol>
                <a:gridCol w="3588305">
                  <a:extLst>
                    <a:ext uri="{9D8B030D-6E8A-4147-A177-3AD203B41FA5}">
                      <a16:colId xmlns:a16="http://schemas.microsoft.com/office/drawing/2014/main" val="553199780"/>
                    </a:ext>
                  </a:extLst>
                </a:gridCol>
                <a:gridCol w="3588305">
                  <a:extLst>
                    <a:ext uri="{9D8B030D-6E8A-4147-A177-3AD203B41FA5}">
                      <a16:colId xmlns:a16="http://schemas.microsoft.com/office/drawing/2014/main" val="3821068519"/>
                    </a:ext>
                  </a:extLst>
                </a:gridCol>
              </a:tblGrid>
              <a:tr h="370840">
                <a:tc>
                  <a:txBody>
                    <a:bodyPr/>
                    <a:lstStyle/>
                    <a:p>
                      <a:r>
                        <a:rPr lang="en-US" sz="2400" noProof="0" dirty="0">
                          <a:solidFill>
                            <a:srgbClr val="276FB6"/>
                          </a:solidFill>
                        </a:rPr>
                        <a:t>THEORETICAL</a:t>
                      </a:r>
                    </a:p>
                  </a:txBody>
                  <a:tcPr>
                    <a:lnR w="12700" cap="flat" cmpd="sng" algn="ctr">
                      <a:solidFill>
                        <a:srgbClr val="4585B8"/>
                      </a:solidFill>
                      <a:prstDash val="solid"/>
                      <a:round/>
                      <a:headEnd type="none" w="med" len="med"/>
                      <a:tailEnd type="none" w="med" len="med"/>
                    </a:lnR>
                    <a:lnB w="12700" cap="flat" cmpd="sng" algn="ctr">
                      <a:solidFill>
                        <a:srgbClr val="4585B8"/>
                      </a:solidFill>
                      <a:prstDash val="solid"/>
                      <a:round/>
                      <a:headEnd type="none" w="med" len="med"/>
                      <a:tailEnd type="none" w="med" len="med"/>
                    </a:lnB>
                    <a:solidFill>
                      <a:schemeClr val="bg1"/>
                    </a:solidFill>
                  </a:tcPr>
                </a:tc>
                <a:tc>
                  <a:txBody>
                    <a:bodyPr/>
                    <a:lstStyle/>
                    <a:p>
                      <a:r>
                        <a:rPr lang="en-US" sz="2400" noProof="0" dirty="0">
                          <a:solidFill>
                            <a:srgbClr val="276FB6"/>
                          </a:solidFill>
                        </a:rPr>
                        <a:t>METHODOLOGICAL</a:t>
                      </a:r>
                    </a:p>
                  </a:txBody>
                  <a:tcPr>
                    <a:lnL w="12700" cap="flat" cmpd="sng" algn="ctr">
                      <a:solidFill>
                        <a:srgbClr val="4585B8"/>
                      </a:solidFill>
                      <a:prstDash val="solid"/>
                      <a:round/>
                      <a:headEnd type="none" w="med" len="med"/>
                      <a:tailEnd type="none" w="med" len="med"/>
                    </a:lnL>
                    <a:lnR w="12700" cap="flat" cmpd="sng" algn="ctr">
                      <a:solidFill>
                        <a:srgbClr val="4585B8"/>
                      </a:solidFill>
                      <a:prstDash val="solid"/>
                      <a:round/>
                      <a:headEnd type="none" w="med" len="med"/>
                      <a:tailEnd type="none" w="med" len="med"/>
                    </a:lnR>
                    <a:lnB w="12700" cap="flat" cmpd="sng" algn="ctr">
                      <a:solidFill>
                        <a:srgbClr val="4585B8"/>
                      </a:solidFill>
                      <a:prstDash val="solid"/>
                      <a:round/>
                      <a:headEnd type="none" w="med" len="med"/>
                      <a:tailEnd type="none" w="med" len="med"/>
                    </a:lnB>
                    <a:solidFill>
                      <a:schemeClr val="bg1"/>
                    </a:solidFill>
                  </a:tcPr>
                </a:tc>
                <a:tc>
                  <a:txBody>
                    <a:bodyPr/>
                    <a:lstStyle/>
                    <a:p>
                      <a:r>
                        <a:rPr lang="en-US" sz="2400" noProof="0" dirty="0">
                          <a:solidFill>
                            <a:srgbClr val="276FB6"/>
                          </a:solidFill>
                        </a:rPr>
                        <a:t>PRACTICAL </a:t>
                      </a:r>
                    </a:p>
                  </a:txBody>
                  <a:tcPr>
                    <a:lnL w="12700" cap="flat" cmpd="sng" algn="ctr">
                      <a:solidFill>
                        <a:srgbClr val="4585B8"/>
                      </a:solidFill>
                      <a:prstDash val="solid"/>
                      <a:round/>
                      <a:headEnd type="none" w="med" len="med"/>
                      <a:tailEnd type="none" w="med" len="med"/>
                    </a:lnL>
                    <a:lnB w="12700" cap="flat" cmpd="sng" algn="ctr">
                      <a:solidFill>
                        <a:srgbClr val="4585B8"/>
                      </a:solidFill>
                      <a:prstDash val="solid"/>
                      <a:round/>
                      <a:headEnd type="none" w="med" len="med"/>
                      <a:tailEnd type="none" w="med" len="med"/>
                    </a:lnB>
                    <a:solidFill>
                      <a:schemeClr val="bg1"/>
                    </a:solidFill>
                  </a:tcPr>
                </a:tc>
                <a:extLst>
                  <a:ext uri="{0D108BD9-81ED-4DB2-BD59-A6C34878D82A}">
                    <a16:rowId xmlns:a16="http://schemas.microsoft.com/office/drawing/2014/main" val="3018030052"/>
                  </a:ext>
                </a:extLst>
              </a:tr>
              <a:tr h="370840">
                <a:tc>
                  <a:txBody>
                    <a:bodyPr/>
                    <a:lstStyle/>
                    <a:p>
                      <a:pPr marL="342900" indent="-342900">
                        <a:buClr>
                          <a:srgbClr val="92D050"/>
                        </a:buClr>
                        <a:buFont typeface="Wingdings" panose="05000000000000000000" pitchFamily="2" charset="2"/>
                        <a:buChar char="§"/>
                      </a:pPr>
                      <a:r>
                        <a:rPr lang="en-US" sz="2000" kern="1200" noProof="0" dirty="0">
                          <a:solidFill>
                            <a:srgbClr val="276FB6"/>
                          </a:solidFill>
                          <a:latin typeface="+mn-lt"/>
                          <a:ea typeface="+mn-ea"/>
                          <a:cs typeface="+mn-cs"/>
                        </a:rPr>
                        <a:t>First configurational perspective on bifurcation bias</a:t>
                      </a:r>
                    </a:p>
                  </a:txBody>
                  <a:tcPr>
                    <a:lnR w="12700" cap="flat" cmpd="sng" algn="ctr">
                      <a:solidFill>
                        <a:srgbClr val="4585B8"/>
                      </a:solidFill>
                      <a:prstDash val="solid"/>
                      <a:round/>
                      <a:headEnd type="none" w="med" len="med"/>
                      <a:tailEnd type="none" w="med" len="med"/>
                    </a:lnR>
                    <a:lnT w="12700" cap="flat" cmpd="sng" algn="ctr">
                      <a:solidFill>
                        <a:srgbClr val="4585B8"/>
                      </a:solidFill>
                      <a:prstDash val="solid"/>
                      <a:round/>
                      <a:headEnd type="none" w="med" len="med"/>
                      <a:tailEnd type="none" w="med" len="med"/>
                    </a:lnT>
                    <a:solidFill>
                      <a:schemeClr val="bg1"/>
                    </a:solidFill>
                  </a:tcPr>
                </a:tc>
                <a:tc>
                  <a:txBody>
                    <a:bodyPr/>
                    <a:lstStyle/>
                    <a:p>
                      <a:pPr marL="342900" indent="-342900">
                        <a:buClr>
                          <a:srgbClr val="92D050"/>
                        </a:buClr>
                        <a:buFont typeface="Wingdings" panose="05000000000000000000" pitchFamily="2" charset="2"/>
                        <a:buChar char="§"/>
                      </a:pPr>
                      <a:r>
                        <a:rPr lang="en-US" sz="2000" kern="1200" noProof="0" dirty="0">
                          <a:solidFill>
                            <a:srgbClr val="276FB6"/>
                          </a:solidFill>
                          <a:latin typeface="+mn-lt"/>
                          <a:ea typeface="+mn-ea"/>
                          <a:cs typeface="+mn-cs"/>
                        </a:rPr>
                        <a:t>Introduces </a:t>
                      </a:r>
                      <a:r>
                        <a:rPr lang="en-US" sz="2000" kern="1200" noProof="0" dirty="0" err="1">
                          <a:solidFill>
                            <a:srgbClr val="276FB6"/>
                          </a:solidFill>
                          <a:latin typeface="+mn-lt"/>
                          <a:ea typeface="+mn-ea"/>
                          <a:cs typeface="+mn-cs"/>
                        </a:rPr>
                        <a:t>fsQCA</a:t>
                      </a:r>
                      <a:r>
                        <a:rPr lang="en-US" sz="2000" kern="1200" noProof="0" dirty="0">
                          <a:solidFill>
                            <a:srgbClr val="276FB6"/>
                          </a:solidFill>
                          <a:latin typeface="+mn-lt"/>
                          <a:ea typeface="+mn-ea"/>
                          <a:cs typeface="+mn-cs"/>
                        </a:rPr>
                        <a:t> to bifurcation bias research</a:t>
                      </a:r>
                    </a:p>
                  </a:txBody>
                  <a:tcPr>
                    <a:lnL w="12700" cap="flat" cmpd="sng" algn="ctr">
                      <a:solidFill>
                        <a:srgbClr val="4585B8"/>
                      </a:solidFill>
                      <a:prstDash val="solid"/>
                      <a:round/>
                      <a:headEnd type="none" w="med" len="med"/>
                      <a:tailEnd type="none" w="med" len="med"/>
                    </a:lnL>
                    <a:lnR w="12700" cap="flat" cmpd="sng" algn="ctr">
                      <a:solidFill>
                        <a:srgbClr val="4585B8"/>
                      </a:solidFill>
                      <a:prstDash val="solid"/>
                      <a:round/>
                      <a:headEnd type="none" w="med" len="med"/>
                      <a:tailEnd type="none" w="med" len="med"/>
                    </a:lnR>
                    <a:lnT w="12700" cap="flat" cmpd="sng" algn="ctr">
                      <a:solidFill>
                        <a:srgbClr val="4585B8"/>
                      </a:solidFill>
                      <a:prstDash val="solid"/>
                      <a:round/>
                      <a:headEnd type="none" w="med" len="med"/>
                      <a:tailEnd type="none" w="med" len="med"/>
                    </a:lnT>
                    <a:solidFill>
                      <a:schemeClr val="bg1"/>
                    </a:solidFill>
                  </a:tcPr>
                </a:tc>
                <a:tc>
                  <a:txBody>
                    <a:bodyPr/>
                    <a:lstStyle/>
                    <a:p>
                      <a:pPr marL="342900" indent="-342900">
                        <a:buClr>
                          <a:srgbClr val="92D050"/>
                        </a:buClr>
                        <a:buFont typeface="Wingdings" panose="05000000000000000000" pitchFamily="2" charset="2"/>
                        <a:buChar char="§"/>
                      </a:pPr>
                      <a:r>
                        <a:rPr lang="en-US" sz="2000" kern="1200" noProof="0" dirty="0">
                          <a:solidFill>
                            <a:srgbClr val="276FB6"/>
                          </a:solidFill>
                          <a:latin typeface="+mn-lt"/>
                          <a:ea typeface="+mn-ea"/>
                          <a:cs typeface="+mn-cs"/>
                        </a:rPr>
                        <a:t>Helps identify risky CEO configurations</a:t>
                      </a:r>
                    </a:p>
                  </a:txBody>
                  <a:tcPr>
                    <a:lnL w="12700" cap="flat" cmpd="sng" algn="ctr">
                      <a:solidFill>
                        <a:srgbClr val="4585B8"/>
                      </a:solidFill>
                      <a:prstDash val="solid"/>
                      <a:round/>
                      <a:headEnd type="none" w="med" len="med"/>
                      <a:tailEnd type="none" w="med" len="med"/>
                    </a:lnL>
                    <a:lnT w="12700" cap="flat" cmpd="sng" algn="ctr">
                      <a:solidFill>
                        <a:srgbClr val="4585B8"/>
                      </a:solidFill>
                      <a:prstDash val="solid"/>
                      <a:round/>
                      <a:headEnd type="none" w="med" len="med"/>
                      <a:tailEnd type="none" w="med" len="med"/>
                    </a:lnT>
                    <a:solidFill>
                      <a:schemeClr val="bg1"/>
                    </a:solidFill>
                  </a:tcPr>
                </a:tc>
                <a:extLst>
                  <a:ext uri="{0D108BD9-81ED-4DB2-BD59-A6C34878D82A}">
                    <a16:rowId xmlns:a16="http://schemas.microsoft.com/office/drawing/2014/main" val="3906017007"/>
                  </a:ext>
                </a:extLst>
              </a:tr>
              <a:tr h="370840">
                <a:tc>
                  <a:txBody>
                    <a:bodyPr/>
                    <a:lstStyle/>
                    <a:p>
                      <a:pPr marL="342900" indent="-342900">
                        <a:buClr>
                          <a:srgbClr val="92D050"/>
                        </a:buClr>
                        <a:buFont typeface="Wingdings" panose="05000000000000000000" pitchFamily="2" charset="2"/>
                        <a:buChar char="§"/>
                      </a:pPr>
                      <a:r>
                        <a:rPr lang="en-US" sz="2000" kern="1200" noProof="0" dirty="0">
                          <a:solidFill>
                            <a:srgbClr val="276FB6"/>
                          </a:solidFill>
                          <a:latin typeface="+mn-lt"/>
                          <a:ea typeface="+mn-ea"/>
                          <a:cs typeface="+mn-cs"/>
                        </a:rPr>
                        <a:t>Identify distinct family CEO profiles </a:t>
                      </a:r>
                    </a:p>
                    <a:p>
                      <a:pPr marL="0" indent="0">
                        <a:buClr>
                          <a:srgbClr val="92D050"/>
                        </a:buClr>
                        <a:buFont typeface="Wingdings" panose="05000000000000000000" pitchFamily="2" charset="2"/>
                        <a:buNone/>
                      </a:pPr>
                      <a:r>
                        <a:rPr lang="en-US" sz="2000" kern="1200" noProof="0" dirty="0">
                          <a:solidFill>
                            <a:srgbClr val="276FB6"/>
                          </a:solidFill>
                          <a:latin typeface="+mn-lt"/>
                          <a:ea typeface="+mn-ea"/>
                          <a:cs typeface="+mn-cs"/>
                          <a:sym typeface="Wingdings" panose="05000000000000000000" pitchFamily="2" charset="2"/>
                        </a:rPr>
                        <a:t>           </a:t>
                      </a:r>
                      <a:r>
                        <a:rPr lang="en-US" sz="2000" i="0" kern="1200" noProof="0" dirty="0">
                          <a:solidFill>
                            <a:srgbClr val="276FB6"/>
                          </a:solidFill>
                          <a:latin typeface="+mn-lt"/>
                          <a:ea typeface="+mn-ea"/>
                          <a:cs typeface="+mn-cs"/>
                          <a:sym typeface="Wingdings" panose="05000000000000000000" pitchFamily="2" charset="2"/>
                        </a:rPr>
                        <a:t></a:t>
                      </a:r>
                      <a:r>
                        <a:rPr lang="en-US" sz="2000" i="1" kern="1200" noProof="0" dirty="0">
                          <a:solidFill>
                            <a:srgbClr val="276FB6"/>
                          </a:solidFill>
                          <a:latin typeface="+mn-lt"/>
                          <a:ea typeface="+mn-ea"/>
                          <a:cs typeface="+mn-cs"/>
                          <a:sym typeface="Wingdings" panose="05000000000000000000" pitchFamily="2" charset="2"/>
                        </a:rPr>
                        <a:t> “Who drives BB”</a:t>
                      </a:r>
                      <a:endParaRPr lang="en-US" sz="2000" i="1" kern="1200" noProof="0" dirty="0">
                        <a:solidFill>
                          <a:srgbClr val="276FB6"/>
                        </a:solidFill>
                        <a:latin typeface="+mn-lt"/>
                        <a:ea typeface="+mn-ea"/>
                        <a:cs typeface="+mn-cs"/>
                      </a:endParaRPr>
                    </a:p>
                  </a:txBody>
                  <a:tcPr>
                    <a:lnR w="12700" cap="flat" cmpd="sng" algn="ctr">
                      <a:solidFill>
                        <a:srgbClr val="4585B8"/>
                      </a:solidFill>
                      <a:prstDash val="solid"/>
                      <a:round/>
                      <a:headEnd type="none" w="med" len="med"/>
                      <a:tailEnd type="none" w="med" len="med"/>
                    </a:lnR>
                    <a:solidFill>
                      <a:schemeClr val="bg1"/>
                    </a:solidFill>
                  </a:tcPr>
                </a:tc>
                <a:tc>
                  <a:txBody>
                    <a:bodyPr/>
                    <a:lstStyle/>
                    <a:p>
                      <a:pPr marL="342900" indent="-342900">
                        <a:buClr>
                          <a:srgbClr val="92D050"/>
                        </a:buClr>
                        <a:buFont typeface="Wingdings" panose="05000000000000000000" pitchFamily="2" charset="2"/>
                        <a:buChar char="§"/>
                      </a:pPr>
                      <a:r>
                        <a:rPr lang="en-US" sz="2000" kern="1200" noProof="0" dirty="0">
                          <a:solidFill>
                            <a:srgbClr val="276FB6"/>
                          </a:solidFill>
                          <a:latin typeface="+mn-lt"/>
                          <a:ea typeface="+mn-ea"/>
                          <a:cs typeface="+mn-cs"/>
                        </a:rPr>
                        <a:t>Captures causal complexity &amp; equifinality</a:t>
                      </a:r>
                    </a:p>
                  </a:txBody>
                  <a:tcPr>
                    <a:lnL w="12700" cap="flat" cmpd="sng" algn="ctr">
                      <a:solidFill>
                        <a:srgbClr val="4585B8"/>
                      </a:solidFill>
                      <a:prstDash val="solid"/>
                      <a:round/>
                      <a:headEnd type="none" w="med" len="med"/>
                      <a:tailEnd type="none" w="med" len="med"/>
                    </a:lnL>
                    <a:lnR w="12700" cap="flat" cmpd="sng" algn="ctr">
                      <a:solidFill>
                        <a:srgbClr val="4585B8"/>
                      </a:solidFill>
                      <a:prstDash val="solid"/>
                      <a:round/>
                      <a:headEnd type="none" w="med" len="med"/>
                      <a:tailEnd type="none" w="med" len="med"/>
                    </a:lnR>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
                          <a:srgbClr val="92D050"/>
                        </a:buClr>
                        <a:buSzTx/>
                        <a:buFont typeface="Wingdings" panose="05000000000000000000" pitchFamily="2" charset="2"/>
                        <a:buChar char="§"/>
                        <a:tabLst/>
                        <a:defRPr/>
                      </a:pPr>
                      <a:r>
                        <a:rPr lang="en-US" sz="2000" kern="1200" noProof="0" dirty="0">
                          <a:solidFill>
                            <a:srgbClr val="276FB6"/>
                          </a:solidFill>
                          <a:latin typeface="+mn-lt"/>
                          <a:ea typeface="+mn-ea"/>
                          <a:cs typeface="+mn-cs"/>
                        </a:rPr>
                        <a:t>Supports HR professionalization</a:t>
                      </a:r>
                    </a:p>
                  </a:txBody>
                  <a:tcPr>
                    <a:lnL w="12700" cap="flat" cmpd="sng" algn="ctr">
                      <a:solidFill>
                        <a:srgbClr val="4585B8"/>
                      </a:solidFill>
                      <a:prstDash val="solid"/>
                      <a:round/>
                      <a:headEnd type="none" w="med" len="med"/>
                      <a:tailEnd type="none" w="med" len="med"/>
                    </a:lnL>
                    <a:solidFill>
                      <a:schemeClr val="bg1"/>
                    </a:solidFill>
                  </a:tcPr>
                </a:tc>
                <a:extLst>
                  <a:ext uri="{0D108BD9-81ED-4DB2-BD59-A6C34878D82A}">
                    <a16:rowId xmlns:a16="http://schemas.microsoft.com/office/drawing/2014/main" val="1402805639"/>
                  </a:ext>
                </a:extLst>
              </a:tr>
              <a:tr h="0">
                <a:tc>
                  <a:txBody>
                    <a:bodyPr/>
                    <a:lstStyle/>
                    <a:p>
                      <a:pPr marL="342900" indent="-342900">
                        <a:buClr>
                          <a:srgbClr val="92D050"/>
                        </a:buClr>
                        <a:buFont typeface="Wingdings" panose="05000000000000000000" pitchFamily="2" charset="2"/>
                        <a:buChar char="§"/>
                      </a:pPr>
                      <a:endParaRPr lang="en-US" sz="2000" kern="1200" noProof="0" dirty="0">
                        <a:solidFill>
                          <a:srgbClr val="276FB6"/>
                        </a:solidFill>
                        <a:latin typeface="+mn-lt"/>
                        <a:ea typeface="+mn-ea"/>
                        <a:cs typeface="+mn-cs"/>
                      </a:endParaRPr>
                    </a:p>
                  </a:txBody>
                  <a:tcPr>
                    <a:lnR w="12700" cap="flat" cmpd="sng" algn="ctr">
                      <a:solidFill>
                        <a:srgbClr val="4585B8"/>
                      </a:solidFill>
                      <a:prstDash val="solid"/>
                      <a:round/>
                      <a:headEnd type="none" w="med" len="med"/>
                      <a:tailEnd type="none" w="med" len="med"/>
                    </a:lnR>
                    <a:solidFill>
                      <a:schemeClr val="bg1"/>
                    </a:solidFill>
                  </a:tcPr>
                </a:tc>
                <a:tc>
                  <a:txBody>
                    <a:bodyPr/>
                    <a:lstStyle/>
                    <a:p>
                      <a:pPr marL="342900" indent="-342900">
                        <a:buClr>
                          <a:srgbClr val="92D050"/>
                        </a:buClr>
                        <a:buFont typeface="Wingdings" panose="05000000000000000000" pitchFamily="2" charset="2"/>
                        <a:buChar char="§"/>
                      </a:pPr>
                      <a:r>
                        <a:rPr lang="en-US" sz="2000" kern="1200" noProof="0" dirty="0">
                          <a:solidFill>
                            <a:srgbClr val="276FB6"/>
                          </a:solidFill>
                          <a:latin typeface="+mn-lt"/>
                          <a:ea typeface="+mn-ea"/>
                          <a:cs typeface="+mn-cs"/>
                        </a:rPr>
                        <a:t>Low bifurcation bias ≠ reverse of high bifurcation bias</a:t>
                      </a:r>
                    </a:p>
                  </a:txBody>
                  <a:tcPr>
                    <a:lnL w="12700" cap="flat" cmpd="sng" algn="ctr">
                      <a:solidFill>
                        <a:srgbClr val="4585B8"/>
                      </a:solidFill>
                      <a:prstDash val="solid"/>
                      <a:round/>
                      <a:headEnd type="none" w="med" len="med"/>
                      <a:tailEnd type="none" w="med" len="med"/>
                    </a:lnL>
                    <a:lnR w="12700" cap="flat" cmpd="sng" algn="ctr">
                      <a:solidFill>
                        <a:srgbClr val="4585B8"/>
                      </a:solidFill>
                      <a:prstDash val="solid"/>
                      <a:round/>
                      <a:headEnd type="none" w="med" len="med"/>
                      <a:tailEnd type="none" w="med" len="med"/>
                    </a:lnR>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
                          <a:srgbClr val="92D050"/>
                        </a:buClr>
                        <a:buSzTx/>
                        <a:buFont typeface="Wingdings" panose="05000000000000000000" pitchFamily="2" charset="2"/>
                        <a:buChar char="§"/>
                        <a:tabLst/>
                        <a:defRPr/>
                      </a:pPr>
                      <a:r>
                        <a:rPr lang="en-US" sz="2000" kern="1200" noProof="0" dirty="0">
                          <a:solidFill>
                            <a:srgbClr val="276FB6"/>
                          </a:solidFill>
                          <a:latin typeface="+mn-lt"/>
                          <a:ea typeface="+mn-ea"/>
                          <a:cs typeface="+mn-cs"/>
                        </a:rPr>
                        <a:t>Highlights importance of family context</a:t>
                      </a:r>
                    </a:p>
                  </a:txBody>
                  <a:tcPr>
                    <a:lnL w="12700" cap="flat" cmpd="sng" algn="ctr">
                      <a:solidFill>
                        <a:srgbClr val="4585B8"/>
                      </a:solidFill>
                      <a:prstDash val="solid"/>
                      <a:round/>
                      <a:headEnd type="none" w="med" len="med"/>
                      <a:tailEnd type="none" w="med" len="med"/>
                    </a:lnL>
                    <a:solidFill>
                      <a:schemeClr val="bg1"/>
                    </a:solidFill>
                  </a:tcPr>
                </a:tc>
                <a:extLst>
                  <a:ext uri="{0D108BD9-81ED-4DB2-BD59-A6C34878D82A}">
                    <a16:rowId xmlns:a16="http://schemas.microsoft.com/office/drawing/2014/main" val="1523634279"/>
                  </a:ext>
                </a:extLst>
              </a:tr>
            </a:tbl>
          </a:graphicData>
        </a:graphic>
      </p:graphicFrame>
    </p:spTree>
    <p:extLst>
      <p:ext uri="{BB962C8B-B14F-4D97-AF65-F5344CB8AC3E}">
        <p14:creationId xmlns:p14="http://schemas.microsoft.com/office/powerpoint/2010/main" val="3454753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08DE8-C944-325C-CC3C-F5ADCA7A3EC0}"/>
            </a:ext>
          </a:extLst>
        </p:cNvPr>
        <p:cNvGrpSpPr/>
        <p:nvPr/>
      </p:nvGrpSpPr>
      <p:grpSpPr>
        <a:xfrm>
          <a:off x="0" y="0"/>
          <a:ext cx="0" cy="0"/>
          <a:chOff x="0" y="0"/>
          <a:chExt cx="0" cy="0"/>
        </a:xfrm>
      </p:grpSpPr>
      <p:sp>
        <p:nvSpPr>
          <p:cNvPr id="7" name="Titolo 1">
            <a:extLst>
              <a:ext uri="{FF2B5EF4-FFF2-40B4-BE49-F238E27FC236}">
                <a16:creationId xmlns:a16="http://schemas.microsoft.com/office/drawing/2014/main" id="{D9E99BEF-8D4A-7F8F-9401-E92F297AC503}"/>
              </a:ext>
            </a:extLst>
          </p:cNvPr>
          <p:cNvSpPr txBox="1">
            <a:spLocks/>
          </p:cNvSpPr>
          <p:nvPr/>
        </p:nvSpPr>
        <p:spPr>
          <a:xfrm>
            <a:off x="838200" y="1275014"/>
            <a:ext cx="9144000" cy="55061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noProof="0" dirty="0">
                <a:solidFill>
                  <a:srgbClr val="92D050"/>
                </a:solidFill>
              </a:rPr>
              <a:t>Feedback welcome on: </a:t>
            </a:r>
          </a:p>
        </p:txBody>
      </p:sp>
      <p:grpSp>
        <p:nvGrpSpPr>
          <p:cNvPr id="4" name="Group 3">
            <a:extLst>
              <a:ext uri="{FF2B5EF4-FFF2-40B4-BE49-F238E27FC236}">
                <a16:creationId xmlns:a16="http://schemas.microsoft.com/office/drawing/2014/main" id="{8C40AF17-7B42-3692-5FE1-7641D5CFF3C2}"/>
              </a:ext>
            </a:extLst>
          </p:cNvPr>
          <p:cNvGrpSpPr/>
          <p:nvPr/>
        </p:nvGrpSpPr>
        <p:grpSpPr>
          <a:xfrm>
            <a:off x="0" y="6138000"/>
            <a:ext cx="12192000" cy="714875"/>
            <a:chOff x="0" y="6138000"/>
            <a:chExt cx="12192000" cy="714875"/>
          </a:xfrm>
        </p:grpSpPr>
        <p:sp>
          <p:nvSpPr>
            <p:cNvPr id="16" name="Rettangolo 16">
              <a:extLst>
                <a:ext uri="{FF2B5EF4-FFF2-40B4-BE49-F238E27FC236}">
                  <a16:creationId xmlns:a16="http://schemas.microsoft.com/office/drawing/2014/main" id="{B1B5281D-580A-15DC-8F0E-496D78AC1DB9}"/>
                </a:ext>
              </a:extLst>
            </p:cNvPr>
            <p:cNvSpPr/>
            <p:nvPr/>
          </p:nvSpPr>
          <p:spPr>
            <a:xfrm>
              <a:off x="0" y="6138000"/>
              <a:ext cx="12192000" cy="714875"/>
            </a:xfrm>
            <a:prstGeom prst="rect">
              <a:avLst/>
            </a:prstGeom>
            <a:solidFill>
              <a:srgbClr val="4585B8"/>
            </a:solidFill>
            <a:ln w="38100">
              <a:solidFill>
                <a:srgbClr val="4585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Box 16">
              <a:extLst>
                <a:ext uri="{FF2B5EF4-FFF2-40B4-BE49-F238E27FC236}">
                  <a16:creationId xmlns:a16="http://schemas.microsoft.com/office/drawing/2014/main" id="{2C02939C-4220-387D-80E9-CEED732F1B2E}"/>
                </a:ext>
              </a:extLst>
            </p:cNvPr>
            <p:cNvSpPr txBox="1"/>
            <p:nvPr/>
          </p:nvSpPr>
          <p:spPr>
            <a:xfrm>
              <a:off x="75211" y="6217250"/>
              <a:ext cx="4289188" cy="492443"/>
            </a:xfrm>
            <a:prstGeom prst="rect">
              <a:avLst/>
            </a:prstGeom>
            <a:noFill/>
          </p:spPr>
          <p:txBody>
            <a:bodyPr wrap="none" rtlCol="0">
              <a:spAutoFit/>
            </a:bodyPr>
            <a:lstStyle/>
            <a:p>
              <a:r>
                <a:rPr lang="en-US" sz="1300" b="1" noProof="0" dirty="0">
                  <a:solidFill>
                    <a:schemeClr val="bg1"/>
                  </a:solidFill>
                </a:rPr>
                <a:t>2026 SPGC – FERC Global </a:t>
              </a:r>
              <a:r>
                <a:rPr lang="en-US" sz="1300" b="1" noProof="0" dirty="0">
                  <a:solidFill>
                    <a:srgbClr val="C1FF72"/>
                  </a:solidFill>
                </a:rPr>
                <a:t>Family</a:t>
              </a:r>
              <a:r>
                <a:rPr lang="en-US" sz="1300" b="1" noProof="0" dirty="0">
                  <a:solidFill>
                    <a:schemeClr val="bg1"/>
                  </a:solidFill>
                </a:rPr>
                <a:t> Business </a:t>
              </a:r>
              <a:r>
                <a:rPr lang="en-US" sz="1300" b="1" noProof="0" dirty="0">
                  <a:solidFill>
                    <a:srgbClr val="C1FF72"/>
                  </a:solidFill>
                </a:rPr>
                <a:t>Summit</a:t>
              </a:r>
            </a:p>
            <a:p>
              <a:r>
                <a:rPr lang="en-US" sz="1300" b="1" noProof="0" dirty="0">
                  <a:solidFill>
                    <a:schemeClr val="bg1"/>
                  </a:solidFill>
                </a:rPr>
                <a:t>IPAG Business School – Nice, France (May 26 -29, 2026)</a:t>
              </a:r>
            </a:p>
          </p:txBody>
        </p:sp>
        <p:sp>
          <p:nvSpPr>
            <p:cNvPr id="18" name="TextBox 17">
              <a:extLst>
                <a:ext uri="{FF2B5EF4-FFF2-40B4-BE49-F238E27FC236}">
                  <a16:creationId xmlns:a16="http://schemas.microsoft.com/office/drawing/2014/main" id="{13486BCB-8D5B-95F7-E86B-4EA8660E6E04}"/>
                </a:ext>
              </a:extLst>
            </p:cNvPr>
            <p:cNvSpPr txBox="1"/>
            <p:nvPr/>
          </p:nvSpPr>
          <p:spPr>
            <a:xfrm>
              <a:off x="8494008" y="6217251"/>
              <a:ext cx="3612527" cy="492443"/>
            </a:xfrm>
            <a:prstGeom prst="rect">
              <a:avLst/>
            </a:prstGeom>
            <a:noFill/>
          </p:spPr>
          <p:txBody>
            <a:bodyPr wrap="none" rtlCol="0">
              <a:spAutoFit/>
            </a:bodyPr>
            <a:lstStyle/>
            <a:p>
              <a:pPr algn="ctr"/>
              <a:r>
                <a:rPr lang="en-US" sz="1300" b="1" noProof="0" dirty="0">
                  <a:solidFill>
                    <a:schemeClr val="bg1"/>
                  </a:solidFill>
                </a:rPr>
                <a:t>(IN)STABILITY AT THE FRONTIERS</a:t>
              </a:r>
              <a:endParaRPr lang="en-US" sz="1300" b="1" noProof="0" dirty="0">
                <a:solidFill>
                  <a:srgbClr val="C1FF72"/>
                </a:solidFill>
              </a:endParaRPr>
            </a:p>
            <a:p>
              <a:pPr algn="ctr"/>
              <a:r>
                <a:rPr lang="en-US" sz="1300" b="1" noProof="0" dirty="0">
                  <a:solidFill>
                    <a:schemeClr val="bg1"/>
                  </a:solidFill>
                </a:rPr>
                <a:t>Family Business in an Age of Shifting Grounds</a:t>
              </a:r>
            </a:p>
          </p:txBody>
        </p:sp>
      </p:grpSp>
      <p:pic>
        <p:nvPicPr>
          <p:cNvPr id="20" name="Picture 19" descr="PE&#10;&#10;AI-generated content may be incorrect.">
            <a:extLst>
              <a:ext uri="{FF2B5EF4-FFF2-40B4-BE49-F238E27FC236}">
                <a16:creationId xmlns:a16="http://schemas.microsoft.com/office/drawing/2014/main" id="{52B41D00-28C2-47A0-E667-4F157E98124C}"/>
              </a:ext>
            </a:extLst>
          </p:cNvPr>
          <p:cNvPicPr>
            <a:picLocks noChangeAspect="1"/>
          </p:cNvPicPr>
          <p:nvPr/>
        </p:nvPicPr>
        <p:blipFill>
          <a:blip r:embed="rId3">
            <a:extLst>
              <a:ext uri="{28A0092B-C50C-407E-A947-70E740481C1C}">
                <a14:useLocalDpi xmlns:a14="http://schemas.microsoft.com/office/drawing/2010/main" val="0"/>
              </a:ext>
            </a:extLst>
          </a:blip>
          <a:srcRect t="34070" b="45014"/>
          <a:stretch>
            <a:fillRect/>
          </a:stretch>
        </p:blipFill>
        <p:spPr>
          <a:xfrm>
            <a:off x="3729744" y="148938"/>
            <a:ext cx="4886075" cy="905697"/>
          </a:xfrm>
          <a:prstGeom prst="rect">
            <a:avLst/>
          </a:prstGeom>
        </p:spPr>
      </p:pic>
      <p:sp>
        <p:nvSpPr>
          <p:cNvPr id="2" name="Segnaposto contenuto 15">
            <a:extLst>
              <a:ext uri="{FF2B5EF4-FFF2-40B4-BE49-F238E27FC236}">
                <a16:creationId xmlns:a16="http://schemas.microsoft.com/office/drawing/2014/main" id="{71E6BEA4-B957-AC9D-4B53-EBEF2A4DC714}"/>
              </a:ext>
            </a:extLst>
          </p:cNvPr>
          <p:cNvSpPr>
            <a:spLocks noGrp="1"/>
          </p:cNvSpPr>
          <p:nvPr>
            <p:ph idx="1"/>
          </p:nvPr>
        </p:nvSpPr>
        <p:spPr>
          <a:xfrm>
            <a:off x="914982" y="1904875"/>
            <a:ext cx="10515600" cy="4351338"/>
          </a:xfrm>
        </p:spPr>
        <p:txBody>
          <a:bodyPr/>
          <a:lstStyle/>
          <a:p>
            <a:pPr marL="514350" indent="-514350">
              <a:buFont typeface="+mj-lt"/>
              <a:buAutoNum type="arabicPeriod"/>
            </a:pPr>
            <a:r>
              <a:rPr lang="en-US" noProof="0" dirty="0">
                <a:solidFill>
                  <a:srgbClr val="276FB6"/>
                </a:solidFill>
              </a:rPr>
              <a:t>Configurational logic</a:t>
            </a:r>
          </a:p>
          <a:p>
            <a:pPr marL="514350" indent="-514350">
              <a:buFont typeface="+mj-lt"/>
              <a:buAutoNum type="arabicPeriod"/>
            </a:pPr>
            <a:r>
              <a:rPr lang="en-US" noProof="0" dirty="0" err="1">
                <a:solidFill>
                  <a:srgbClr val="276FB6"/>
                </a:solidFill>
              </a:rPr>
              <a:t>fsQCA</a:t>
            </a:r>
            <a:r>
              <a:rPr lang="en-US" noProof="0" dirty="0">
                <a:solidFill>
                  <a:srgbClr val="276FB6"/>
                </a:solidFill>
              </a:rPr>
              <a:t> setup</a:t>
            </a:r>
          </a:p>
          <a:p>
            <a:pPr marL="514350" indent="-514350">
              <a:buFont typeface="+mj-lt"/>
              <a:buAutoNum type="arabicPeriod"/>
            </a:pPr>
            <a:r>
              <a:rPr lang="en-US" noProof="0" dirty="0">
                <a:solidFill>
                  <a:srgbClr val="276FB6"/>
                </a:solidFill>
              </a:rPr>
              <a:t>Measurement of bifurcation bias</a:t>
            </a:r>
          </a:p>
          <a:p>
            <a:pPr marL="0" indent="0">
              <a:buNone/>
            </a:pPr>
            <a:endParaRPr lang="en-US" noProof="0" dirty="0">
              <a:solidFill>
                <a:srgbClr val="276FB6"/>
              </a:solidFill>
            </a:endParaRPr>
          </a:p>
        </p:txBody>
      </p:sp>
    </p:spTree>
    <p:extLst>
      <p:ext uri="{BB962C8B-B14F-4D97-AF65-F5344CB8AC3E}">
        <p14:creationId xmlns:p14="http://schemas.microsoft.com/office/powerpoint/2010/main" val="287183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748</TotalTime>
  <Words>2053</Words>
  <Application>Microsoft Office PowerPoint</Application>
  <PresentationFormat>Breedbeeld</PresentationFormat>
  <Paragraphs>206</Paragraphs>
  <Slides>11</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Aptos</vt:lpstr>
      <vt:lpstr>Aptos Display</vt:lpstr>
      <vt:lpstr>Arial</vt:lpstr>
      <vt:lpstr>Times New Roman</vt:lpstr>
      <vt:lpstr>Wingdings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Arpita Vyas</dc:creator>
  <cp:lastModifiedBy>KREEMERS Hanne</cp:lastModifiedBy>
  <cp:revision>49</cp:revision>
  <dcterms:created xsi:type="dcterms:W3CDTF">2026-04-24T10:43:54Z</dcterms:created>
  <dcterms:modified xsi:type="dcterms:W3CDTF">2026-05-28T12:28:37Z</dcterms:modified>
</cp:coreProperties>
</file>