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0" r:id="rId2"/>
    <p:sldId id="518" r:id="rId3"/>
    <p:sldId id="601" r:id="rId4"/>
    <p:sldId id="605" r:id="rId5"/>
    <p:sldId id="583" r:id="rId6"/>
    <p:sldId id="582" r:id="rId7"/>
    <p:sldId id="586" r:id="rId8"/>
    <p:sldId id="587" r:id="rId9"/>
    <p:sldId id="588" r:id="rId10"/>
    <p:sldId id="551" r:id="rId11"/>
    <p:sldId id="552" r:id="rId12"/>
    <p:sldId id="553" r:id="rId13"/>
    <p:sldId id="604" r:id="rId14"/>
    <p:sldId id="597" r:id="rId15"/>
    <p:sldId id="589" r:id="rId16"/>
    <p:sldId id="596" r:id="rId17"/>
    <p:sldId id="598" r:id="rId18"/>
  </p:sldIdLst>
  <p:sldSz cx="18288000" cy="10287000"/>
  <p:notesSz cx="6858000" cy="9144000"/>
  <p:embeddedFontLst>
    <p:embeddedFont>
      <p:font typeface="Calibri (MS)" panose="020B0604020202020204" charset="0"/>
      <p:regular r:id="rId20"/>
    </p:embeddedFont>
    <p:embeddedFont>
      <p:font typeface="Calibri (MS)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2" userDrawn="1">
          <p15:clr>
            <a:srgbClr val="A4A3A4"/>
          </p15:clr>
        </p15:guide>
        <p15:guide id="2" pos="816" userDrawn="1">
          <p15:clr>
            <a:srgbClr val="A4A3A4"/>
          </p15:clr>
        </p15:guide>
        <p15:guide id="3" pos="11088" userDrawn="1">
          <p15:clr>
            <a:srgbClr val="A4A3A4"/>
          </p15:clr>
        </p15:guide>
        <p15:guide id="4" orient="horz" pos="6312" userDrawn="1">
          <p15:clr>
            <a:srgbClr val="A4A3A4"/>
          </p15:clr>
        </p15:guide>
        <p15:guide id="5" pos="3888" userDrawn="1">
          <p15:clr>
            <a:srgbClr val="A4A3A4"/>
          </p15:clr>
        </p15:guide>
        <p15:guide id="6" pos="1392" userDrawn="1">
          <p15:clr>
            <a:srgbClr val="A4A3A4"/>
          </p15:clr>
        </p15:guide>
        <p15:guide id="7" pos="1776" userDrawn="1">
          <p15:clr>
            <a:srgbClr val="A4A3A4"/>
          </p15:clr>
        </p15:guide>
        <p15:guide id="8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998"/>
    <a:srgbClr val="818E85"/>
    <a:srgbClr val="00FF00"/>
    <a:srgbClr val="D1DCD1"/>
    <a:srgbClr val="C6D1CA"/>
    <a:srgbClr val="E2E9CF"/>
    <a:srgbClr val="000000"/>
    <a:srgbClr val="2F243A"/>
    <a:srgbClr val="FF8700"/>
    <a:srgbClr val="E3D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79903" autoAdjust="0"/>
  </p:normalViewPr>
  <p:slideViewPr>
    <p:cSldViewPr>
      <p:cViewPr varScale="1">
        <p:scale>
          <a:sx n="39" d="100"/>
          <a:sy n="39" d="100"/>
        </p:scale>
        <p:origin x="102" y="726"/>
      </p:cViewPr>
      <p:guideLst>
        <p:guide orient="horz" pos="552"/>
        <p:guide pos="816"/>
        <p:guide pos="11088"/>
        <p:guide orient="horz" pos="6312"/>
        <p:guide pos="3888"/>
        <p:guide pos="1392"/>
        <p:guide pos="177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A58AF-D321-C542-87C5-16F62C46E9C5}" type="datetimeFigureOut">
              <a:rPr lang="en-BE" smtClean="0"/>
              <a:t>06/02/2026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A9C05-F119-F146-8F8D-93C33A57F90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7676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9C05-F119-F146-8F8D-93C33A57F90F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661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nl-BE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39131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nl-BE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16121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55676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9C05-F119-F146-8F8D-93C33A57F90F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5987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9C05-F119-F146-8F8D-93C33A57F90F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39433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6F7E4-E5AC-8812-541C-39A49D61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72D602-D048-C113-7EF5-0B61193F8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AAF0A-4A35-48B9-50C3-A3A88604E4A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8BAA578-6F29-55B6-C4AC-08BC2EDCA9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55B2F9B-2647-7DA6-D572-4B31EF792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D3211-E44D-226F-3BAE-1A21BA48F6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D355E-0CEA-5306-A637-845267680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87106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9C05-F119-F146-8F8D-93C33A57F90F}" type="slidenum">
              <a:rPr lang="en-BE" smtClean="0"/>
              <a:t>16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67349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9C05-F119-F146-8F8D-93C33A57F90F}" type="slidenum">
              <a:rPr lang="en-BE" smtClean="0"/>
              <a:t>17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3727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1EFEB-2135-AD15-F8E9-5BB040EB5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A90390-DA16-D67D-EB22-22B91A0144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C848A-E470-53E2-D97B-E4FE22CDF3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751221B-B975-2F3B-4576-BE0E361799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4530BC9-E446-8E8D-B123-4B793B7AF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44116-2F9C-1AFB-E66C-51CF1C18DA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79A8D-C596-67D1-80D4-E5DEB780A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8897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F1E47-6100-90C7-18BD-EC34F4927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29FB97-C348-0C0A-81F4-885A4CC06F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A99D9-A1AE-92AE-81B0-B866A0607B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543798C-F649-9080-2762-2B84198F01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0D161E4-D8CB-F9C3-415F-0C65CD52F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07CD2-7B6D-4171-9D0B-A765CE9915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D0111-C033-0AC4-767F-EBF4E1950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2739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89082-96C1-0DE4-6AF2-6E88B7156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3C20AA-A33F-4DBB-9779-4F3204C354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A984E-4DE8-E0EE-7242-75D3424EA0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850DB2-32A3-C4D3-78CE-B3372CFEA3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536D72-FBEA-0AD9-5CB3-7AFD00F4A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0C624-07F1-5C4E-0A3A-BC99FE4F10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2EA50-6588-FA54-C551-A044BA9E8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92113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468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9FBA9-4928-5454-F4F1-0E065F471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66D7D9-BE9B-EF99-890F-95E2D855E7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89674-EBF5-13D6-9625-42DD5431DC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1E7692-BFDD-93B4-4A86-D22161BBC4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A7EB11C-4601-4352-55EE-1F9244BB8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EE179-B350-6B37-AAF1-7F325645E0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55CD7-C284-D634-B4A1-3CBD5E7C6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6982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6640F-8CA0-1635-81D9-743EE34F0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2FDB3D-2F5E-3B4F-A869-C34F1469B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68D74-F346-CB7D-C3C2-2EF326F7E2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F10C824-C355-1ECD-1EAD-823EE491A4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23B3198-2579-2F2A-FFC5-49C8C1A5B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DF944-24F1-1EF3-F615-037FFFEBDE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AF018-5AD7-A417-195C-316B4EFB2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75041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8CA50-568C-13E6-6404-253B3ADD1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46F0A1-8857-49FB-C516-33C9D0B830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7FF0D-0BA9-84E5-6338-480C058CFA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C0C5F87-0B6F-BD06-E2CF-E81ABDA244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E9D944D-64C8-CC34-6700-6A70800BD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42C20-32F4-B2F5-D69E-C6565301B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B590C-D5C9-E4BD-2C45-362C72531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1285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75E6E-2B0C-2453-BB02-7CD58D0E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3ACF0-1856-EE03-3616-9198C6E3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2D26D-1222-265A-5DEB-E3C5112B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A70CB-5E64-03A2-5237-9F326349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3800" y="2476500"/>
            <a:ext cx="42672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sv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A99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A18B63-40EE-41B1-70E1-45604BD43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CE84B-0319-D4EE-F3E1-5244E8D5325D}"/>
              </a:ext>
            </a:extLst>
          </p:cNvPr>
          <p:cNvSpPr/>
          <p:nvPr/>
        </p:nvSpPr>
        <p:spPr>
          <a:xfrm>
            <a:off x="-2" y="2964845"/>
            <a:ext cx="18288000" cy="3442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39D84392-D437-0673-FB11-EC76D7E6035C}"/>
              </a:ext>
            </a:extLst>
          </p:cNvPr>
          <p:cNvSpPr txBox="1"/>
          <p:nvPr/>
        </p:nvSpPr>
        <p:spPr>
          <a:xfrm>
            <a:off x="499168" y="440220"/>
            <a:ext cx="11997632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7"/>
              </a:lnSpc>
            </a:pPr>
            <a:r>
              <a:rPr lang="en-US" sz="8000" b="1" dirty="0">
                <a:solidFill>
                  <a:srgbClr val="E2E9CF"/>
                </a:solidFill>
                <a:latin typeface="+mj-lt"/>
                <a:ea typeface="Alexandria Bold"/>
                <a:cs typeface="Alexandria Bold"/>
                <a:sym typeface="Alexandria Bold"/>
              </a:rPr>
              <a:t>PAIN SCIENCE IN MOTION VI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D3D6137F-94DC-6906-9B3F-2F34E709343B}"/>
              </a:ext>
            </a:extLst>
          </p:cNvPr>
          <p:cNvSpPr txBox="1"/>
          <p:nvPr/>
        </p:nvSpPr>
        <p:spPr>
          <a:xfrm>
            <a:off x="557674" y="1515371"/>
            <a:ext cx="8076935" cy="685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70"/>
              </a:lnSpc>
              <a:spcBef>
                <a:spcPct val="0"/>
              </a:spcBef>
            </a:pPr>
            <a:r>
              <a:rPr lang="en-US" sz="4050" dirty="0">
                <a:solidFill>
                  <a:schemeClr val="bg1"/>
                </a:solidFill>
                <a:latin typeface="+mj-lt"/>
                <a:ea typeface="Alexandria"/>
                <a:cs typeface="Alexandria"/>
                <a:sym typeface="Alexandria"/>
              </a:rPr>
              <a:t>BRUSSELS |  28-30 MAY 2026 #PSiM26 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4306249A-9E65-FE37-CAFA-158C975A0080}"/>
              </a:ext>
            </a:extLst>
          </p:cNvPr>
          <p:cNvSpPr>
            <a:spLocks noChangeAspect="1"/>
          </p:cNvSpPr>
          <p:nvPr/>
        </p:nvSpPr>
        <p:spPr>
          <a:xfrm>
            <a:off x="8136869" y="6732539"/>
            <a:ext cx="2014261" cy="2068561"/>
          </a:xfrm>
          <a:custGeom>
            <a:avLst/>
            <a:gdLst/>
            <a:ahLst/>
            <a:cxnLst/>
            <a:rect l="l" t="t" r="r" b="b"/>
            <a:pathLst>
              <a:path w="5343118" h="5487156">
                <a:moveTo>
                  <a:pt x="0" y="0"/>
                </a:moveTo>
                <a:lnTo>
                  <a:pt x="5343119" y="0"/>
                </a:lnTo>
                <a:lnTo>
                  <a:pt x="5343119" y="5487156"/>
                </a:lnTo>
                <a:lnTo>
                  <a:pt x="0" y="54871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49051ED-A8DA-922D-A3F4-7D57454D9FFA}"/>
              </a:ext>
            </a:extLst>
          </p:cNvPr>
          <p:cNvGrpSpPr/>
          <p:nvPr/>
        </p:nvGrpSpPr>
        <p:grpSpPr>
          <a:xfrm>
            <a:off x="0" y="8816164"/>
            <a:ext cx="18288000" cy="1470836"/>
            <a:chOff x="0" y="0"/>
            <a:chExt cx="4974630" cy="812800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CA9F7DF-01DB-0418-B5AA-FA42C0A6BA9A}"/>
                </a:ext>
              </a:extLst>
            </p:cNvPr>
            <p:cNvSpPr/>
            <p:nvPr/>
          </p:nvSpPr>
          <p:spPr>
            <a:xfrm>
              <a:off x="0" y="0"/>
              <a:ext cx="4974630" cy="812800"/>
            </a:xfrm>
            <a:custGeom>
              <a:avLst/>
              <a:gdLst/>
              <a:ahLst/>
              <a:cxnLst/>
              <a:rect l="l" t="t" r="r" b="b"/>
              <a:pathLst>
                <a:path w="4974630" h="812800">
                  <a:moveTo>
                    <a:pt x="0" y="0"/>
                  </a:moveTo>
                  <a:lnTo>
                    <a:pt x="4974630" y="0"/>
                  </a:lnTo>
                  <a:lnTo>
                    <a:pt x="49746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1C68472D-9052-8866-6601-A741B9E85124}"/>
                </a:ext>
              </a:extLst>
            </p:cNvPr>
            <p:cNvSpPr txBox="1"/>
            <p:nvPr/>
          </p:nvSpPr>
          <p:spPr>
            <a:xfrm>
              <a:off x="0" y="-38100"/>
              <a:ext cx="4974630" cy="850900"/>
            </a:xfrm>
            <a:prstGeom prst="rect">
              <a:avLst/>
            </a:prstGeom>
          </p:spPr>
          <p:txBody>
            <a:bodyPr lIns="36890" tIns="36890" rIns="36890" bIns="36890" rtlCol="0" anchor="ctr"/>
            <a:lstStyle/>
            <a:p>
              <a:pPr algn="ctr">
                <a:lnSpc>
                  <a:spcPts val="2643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6EEA0250-D134-D381-EB2C-5D85426EF11C}"/>
              </a:ext>
            </a:extLst>
          </p:cNvPr>
          <p:cNvSpPr/>
          <p:nvPr/>
        </p:nvSpPr>
        <p:spPr>
          <a:xfrm>
            <a:off x="308811" y="9018088"/>
            <a:ext cx="6958339" cy="648195"/>
          </a:xfrm>
          <a:custGeom>
            <a:avLst/>
            <a:gdLst/>
            <a:ahLst/>
            <a:cxnLst/>
            <a:rect l="l" t="t" r="r" b="b"/>
            <a:pathLst>
              <a:path w="6958339" h="648195">
                <a:moveTo>
                  <a:pt x="0" y="0"/>
                </a:moveTo>
                <a:lnTo>
                  <a:pt x="6958338" y="0"/>
                </a:lnTo>
                <a:lnTo>
                  <a:pt x="6958338" y="648196"/>
                </a:lnTo>
                <a:lnTo>
                  <a:pt x="0" y="6481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21B156C7-AA76-C0A3-6F1E-21BC3147937B}"/>
              </a:ext>
            </a:extLst>
          </p:cNvPr>
          <p:cNvSpPr txBox="1"/>
          <p:nvPr/>
        </p:nvSpPr>
        <p:spPr>
          <a:xfrm>
            <a:off x="308811" y="9846562"/>
            <a:ext cx="6057216" cy="3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8"/>
              </a:lnSpc>
              <a:spcBef>
                <a:spcPct val="0"/>
              </a:spcBef>
            </a:pPr>
            <a:r>
              <a:rPr lang="en-US" sz="2000" dirty="0">
                <a:solidFill>
                  <a:srgbClr val="2F243A"/>
                </a:solidFill>
                <a:latin typeface="+mj-lt"/>
                <a:ea typeface="Open Sans"/>
                <a:cs typeface="Open Sans"/>
                <a:sym typeface="Open Sans"/>
              </a:rPr>
              <a:t>© We thank </a:t>
            </a:r>
            <a:r>
              <a:rPr lang="en-US" sz="2000" dirty="0" err="1">
                <a:solidFill>
                  <a:srgbClr val="2F243A"/>
                </a:solidFill>
                <a:latin typeface="+mj-lt"/>
                <a:ea typeface="Open Sans"/>
                <a:cs typeface="Open Sans"/>
                <a:sym typeface="Open Sans"/>
              </a:rPr>
              <a:t>vzw</a:t>
            </a:r>
            <a:r>
              <a:rPr lang="en-US" sz="2000" dirty="0">
                <a:solidFill>
                  <a:srgbClr val="2F243A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F243A"/>
                </a:solidFill>
                <a:latin typeface="+mj-lt"/>
                <a:ea typeface="Open Sans"/>
                <a:cs typeface="Open Sans"/>
                <a:sym typeface="Open Sans"/>
              </a:rPr>
              <a:t>Atomium</a:t>
            </a:r>
            <a:r>
              <a:rPr lang="en-US" sz="2000" dirty="0">
                <a:solidFill>
                  <a:srgbClr val="2F243A"/>
                </a:solidFill>
                <a:latin typeface="+mj-lt"/>
                <a:ea typeface="Open Sans"/>
                <a:cs typeface="Open Sans"/>
                <a:sym typeface="Open Sans"/>
              </a:rPr>
              <a:t> for the permission.</a:t>
            </a:r>
          </a:p>
        </p:txBody>
      </p:sp>
      <p:pic>
        <p:nvPicPr>
          <p:cNvPr id="13" name="Picture 12" descr="A blue and black logo&#10;&#10;AI-generated content may be incorrect.">
            <a:extLst>
              <a:ext uri="{FF2B5EF4-FFF2-40B4-BE49-F238E27FC236}">
                <a16:creationId xmlns:a16="http://schemas.microsoft.com/office/drawing/2014/main" id="{3707CE2F-3B11-2D93-E2C3-31F9D651AC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345" y="9297980"/>
            <a:ext cx="1774430" cy="801356"/>
          </a:xfrm>
          <a:prstGeom prst="rect">
            <a:avLst/>
          </a:prstGeom>
        </p:spPr>
      </p:pic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07BBB46F-BA21-4C63-0C2B-BD10E95D9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955" y="9007666"/>
            <a:ext cx="3106061" cy="12793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ECC09B-6833-BA00-B21B-68CB816ECE94}"/>
              </a:ext>
            </a:extLst>
          </p:cNvPr>
          <p:cNvGrpSpPr>
            <a:grpSpLocks noChangeAspect="1"/>
          </p:cNvGrpSpPr>
          <p:nvPr/>
        </p:nvGrpSpPr>
        <p:grpSpPr>
          <a:xfrm>
            <a:off x="10302995" y="7034439"/>
            <a:ext cx="6948706" cy="1766661"/>
            <a:chOff x="76200" y="6667500"/>
            <a:chExt cx="8443332" cy="2146659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1380D183-13E0-ADB6-4D38-F7A1781A3547}"/>
                </a:ext>
              </a:extLst>
            </p:cNvPr>
            <p:cNvSpPr/>
            <p:nvPr/>
          </p:nvSpPr>
          <p:spPr>
            <a:xfrm flipH="1">
              <a:off x="76200" y="6667500"/>
              <a:ext cx="4267200" cy="2146659"/>
            </a:xfrm>
            <a:custGeom>
              <a:avLst/>
              <a:gdLst/>
              <a:ahLst/>
              <a:cxnLst/>
              <a:rect l="l" t="t" r="r" b="b"/>
              <a:pathLst>
                <a:path w="9280602" h="5487156">
                  <a:moveTo>
                    <a:pt x="0" y="0"/>
                  </a:moveTo>
                  <a:lnTo>
                    <a:pt x="9280602" y="0"/>
                  </a:lnTo>
                  <a:lnTo>
                    <a:pt x="9280602" y="5487156"/>
                  </a:lnTo>
                  <a:lnTo>
                    <a:pt x="0" y="5487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1517CBF6-B248-9B8F-C81E-BD8848A7F821}"/>
                </a:ext>
              </a:extLst>
            </p:cNvPr>
            <p:cNvSpPr/>
            <p:nvPr/>
          </p:nvSpPr>
          <p:spPr>
            <a:xfrm>
              <a:off x="4252332" y="6667500"/>
              <a:ext cx="4267200" cy="2146659"/>
            </a:xfrm>
            <a:custGeom>
              <a:avLst/>
              <a:gdLst/>
              <a:ahLst/>
              <a:cxnLst/>
              <a:rect l="l" t="t" r="r" b="b"/>
              <a:pathLst>
                <a:path w="9280602" h="5487156">
                  <a:moveTo>
                    <a:pt x="0" y="0"/>
                  </a:moveTo>
                  <a:lnTo>
                    <a:pt x="9280602" y="0"/>
                  </a:lnTo>
                  <a:lnTo>
                    <a:pt x="9280602" y="5487156"/>
                  </a:lnTo>
                  <a:lnTo>
                    <a:pt x="0" y="5487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577028-FE41-496E-06EE-5FE145F7F94B}"/>
              </a:ext>
            </a:extLst>
          </p:cNvPr>
          <p:cNvGrpSpPr>
            <a:grpSpLocks noChangeAspect="1"/>
          </p:cNvGrpSpPr>
          <p:nvPr/>
        </p:nvGrpSpPr>
        <p:grpSpPr>
          <a:xfrm>
            <a:off x="1036298" y="7048845"/>
            <a:ext cx="6948706" cy="1766661"/>
            <a:chOff x="76200" y="6667500"/>
            <a:chExt cx="8443332" cy="2146659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C5586CEF-E337-7AAA-3CEB-29F1E881A156}"/>
                </a:ext>
              </a:extLst>
            </p:cNvPr>
            <p:cNvSpPr/>
            <p:nvPr/>
          </p:nvSpPr>
          <p:spPr>
            <a:xfrm flipH="1">
              <a:off x="76200" y="6667500"/>
              <a:ext cx="4267200" cy="2146659"/>
            </a:xfrm>
            <a:custGeom>
              <a:avLst/>
              <a:gdLst/>
              <a:ahLst/>
              <a:cxnLst/>
              <a:rect l="l" t="t" r="r" b="b"/>
              <a:pathLst>
                <a:path w="9280602" h="5487156">
                  <a:moveTo>
                    <a:pt x="0" y="0"/>
                  </a:moveTo>
                  <a:lnTo>
                    <a:pt x="9280602" y="0"/>
                  </a:lnTo>
                  <a:lnTo>
                    <a:pt x="9280602" y="5487156"/>
                  </a:lnTo>
                  <a:lnTo>
                    <a:pt x="0" y="5487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3672D32E-B5B4-6CA0-1893-CF4559022888}"/>
                </a:ext>
              </a:extLst>
            </p:cNvPr>
            <p:cNvSpPr/>
            <p:nvPr/>
          </p:nvSpPr>
          <p:spPr>
            <a:xfrm>
              <a:off x="4252332" y="6667500"/>
              <a:ext cx="4267200" cy="2146659"/>
            </a:xfrm>
            <a:custGeom>
              <a:avLst/>
              <a:gdLst/>
              <a:ahLst/>
              <a:cxnLst/>
              <a:rect l="l" t="t" r="r" b="b"/>
              <a:pathLst>
                <a:path w="9280602" h="5487156">
                  <a:moveTo>
                    <a:pt x="0" y="0"/>
                  </a:moveTo>
                  <a:lnTo>
                    <a:pt x="9280602" y="0"/>
                  </a:lnTo>
                  <a:lnTo>
                    <a:pt x="9280602" y="5487156"/>
                  </a:lnTo>
                  <a:lnTo>
                    <a:pt x="0" y="5487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21" name="Freeform 3">
            <a:extLst>
              <a:ext uri="{FF2B5EF4-FFF2-40B4-BE49-F238E27FC236}">
                <a16:creationId xmlns:a16="http://schemas.microsoft.com/office/drawing/2014/main" id="{7AEFD015-A4B5-BC95-9B91-6BEFBF6CC70E}"/>
              </a:ext>
            </a:extLst>
          </p:cNvPr>
          <p:cNvSpPr/>
          <p:nvPr/>
        </p:nvSpPr>
        <p:spPr>
          <a:xfrm>
            <a:off x="-2" y="7053430"/>
            <a:ext cx="1067335" cy="1766661"/>
          </a:xfrm>
          <a:custGeom>
            <a:avLst/>
            <a:gdLst/>
            <a:ahLst/>
            <a:cxnLst/>
            <a:rect l="l" t="t" r="r" b="b"/>
            <a:pathLst>
              <a:path w="9280602" h="5487156">
                <a:moveTo>
                  <a:pt x="0" y="0"/>
                </a:moveTo>
                <a:lnTo>
                  <a:pt x="9280602" y="0"/>
                </a:lnTo>
                <a:lnTo>
                  <a:pt x="9280602" y="5487156"/>
                </a:lnTo>
                <a:lnTo>
                  <a:pt x="0" y="54871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29028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B1E01D41-654C-28B7-FE34-DCCDB3942AB8}"/>
              </a:ext>
            </a:extLst>
          </p:cNvPr>
          <p:cNvSpPr txBox="1"/>
          <p:nvPr/>
        </p:nvSpPr>
        <p:spPr>
          <a:xfrm>
            <a:off x="586448" y="3035406"/>
            <a:ext cx="1490933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GB" sz="5000" b="1" dirty="0"/>
              <a:t>Preconception, prenatal, and postpartum psychological risk factors for pregnancy-related lumbopelvic pain: a systematic review</a:t>
            </a:r>
            <a:endParaRPr lang="nl-BE" sz="5000" b="1" dirty="0"/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91867DF4-4B48-AB4E-3E83-C348A610D385}"/>
              </a:ext>
            </a:extLst>
          </p:cNvPr>
          <p:cNvSpPr txBox="1"/>
          <p:nvPr/>
        </p:nvSpPr>
        <p:spPr>
          <a:xfrm>
            <a:off x="560302" y="5443586"/>
            <a:ext cx="1475589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F243A"/>
                </a:solidFill>
                <a:latin typeface="+mj-lt"/>
                <a:ea typeface="Alexandria"/>
                <a:cs typeface="Alexandria"/>
                <a:sym typeface="Alexandria"/>
              </a:rPr>
              <a:t>Dra. Myrthe </a:t>
            </a:r>
            <a:r>
              <a:rPr lang="en-US" sz="2400" dirty="0" err="1">
                <a:solidFill>
                  <a:srgbClr val="2F243A"/>
                </a:solidFill>
                <a:latin typeface="+mj-lt"/>
                <a:ea typeface="Alexandria"/>
                <a:cs typeface="Alexandria"/>
                <a:sym typeface="Alexandria"/>
              </a:rPr>
              <a:t>Gregoor</a:t>
            </a:r>
            <a:endParaRPr lang="en-US" sz="2400" dirty="0">
              <a:solidFill>
                <a:srgbClr val="2F243A"/>
              </a:solidFill>
              <a:latin typeface="+mj-lt"/>
              <a:ea typeface="Alexandria"/>
              <a:cs typeface="Alexandria"/>
              <a:sym typeface="Alexandria"/>
            </a:endParaRPr>
          </a:p>
          <a:p>
            <a:pPr>
              <a:spcBef>
                <a:spcPct val="0"/>
              </a:spcBef>
            </a:pPr>
            <a:r>
              <a:rPr lang="en-GB" sz="2400" dirty="0" err="1">
                <a:latin typeface="+mj-lt"/>
              </a:rPr>
              <a:t>UHasselt</a:t>
            </a:r>
            <a:r>
              <a:rPr lang="en-GB" sz="2400" dirty="0">
                <a:latin typeface="+mj-lt"/>
              </a:rPr>
              <a:t>, REVAL Rehabilitation Research </a:t>
            </a:r>
            <a:r>
              <a:rPr lang="en-GB" sz="2400" dirty="0" err="1">
                <a:latin typeface="+mj-lt"/>
              </a:rPr>
              <a:t>Center</a:t>
            </a:r>
            <a:r>
              <a:rPr lang="en-GB" sz="2400" dirty="0">
                <a:latin typeface="+mj-lt"/>
              </a:rPr>
              <a:t>, </a:t>
            </a:r>
            <a:r>
              <a:rPr lang="en-GB" sz="2400" dirty="0" err="1">
                <a:latin typeface="+mj-lt"/>
              </a:rPr>
              <a:t>Diepenbeek</a:t>
            </a:r>
            <a:r>
              <a:rPr lang="en-GB" sz="2400" dirty="0">
                <a:latin typeface="+mj-lt"/>
              </a:rPr>
              <a:t>, Belgium</a:t>
            </a:r>
            <a:endParaRPr lang="nl-BE" sz="2400" dirty="0">
              <a:latin typeface="+mj-lt"/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2F243A"/>
              </a:solidFill>
              <a:latin typeface="+mj-lt"/>
              <a:ea typeface="Alexandria"/>
              <a:cs typeface="Alexandria"/>
              <a:sym typeface="Alexandria"/>
            </a:endParaRP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9A5F925B-A141-9CE7-587A-F546368ACB10}"/>
              </a:ext>
            </a:extLst>
          </p:cNvPr>
          <p:cNvSpPr/>
          <p:nvPr/>
        </p:nvSpPr>
        <p:spPr>
          <a:xfrm flipH="1">
            <a:off x="17236432" y="7034438"/>
            <a:ext cx="1067335" cy="1766661"/>
          </a:xfrm>
          <a:custGeom>
            <a:avLst/>
            <a:gdLst/>
            <a:ahLst/>
            <a:cxnLst/>
            <a:rect l="l" t="t" r="r" b="b"/>
            <a:pathLst>
              <a:path w="9280602" h="5487156">
                <a:moveTo>
                  <a:pt x="0" y="0"/>
                </a:moveTo>
                <a:lnTo>
                  <a:pt x="9280602" y="0"/>
                </a:lnTo>
                <a:lnTo>
                  <a:pt x="9280602" y="5487156"/>
                </a:lnTo>
                <a:lnTo>
                  <a:pt x="0" y="54871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29028"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A6E063E4-95A2-3E29-8D04-C6196F7594F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8"/>
          <a:srcRect l="12500" r="12500"/>
          <a:stretch>
            <a:fillRect/>
          </a:stretch>
        </p:blipFill>
        <p:spPr bwMode="auto">
          <a:xfrm>
            <a:off x="15467013" y="3162300"/>
            <a:ext cx="2286000" cy="3048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0129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D2A035A5-C8CD-8EFF-06A8-A188A8D5B608}"/>
              </a:ext>
            </a:extLst>
          </p:cNvPr>
          <p:cNvSpPr/>
          <p:nvPr/>
        </p:nvSpPr>
        <p:spPr>
          <a:xfrm>
            <a:off x="14448835" y="-712661"/>
            <a:ext cx="5620930" cy="5509404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867DE5F-BF36-4E79-BBF2-CE1E964E1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330691"/>
              </p:ext>
            </p:extLst>
          </p:nvPr>
        </p:nvGraphicFramePr>
        <p:xfrm>
          <a:off x="265679" y="4036081"/>
          <a:ext cx="17640298" cy="51106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38498">
                  <a:extLst>
                    <a:ext uri="{9D8B030D-6E8A-4147-A177-3AD203B41FA5}">
                      <a16:colId xmlns:a16="http://schemas.microsoft.com/office/drawing/2014/main" val="12904146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49941728"/>
                    </a:ext>
                  </a:extLst>
                </a:gridCol>
                <a:gridCol w="3353823">
                  <a:extLst>
                    <a:ext uri="{9D8B030D-6E8A-4147-A177-3AD203B41FA5}">
                      <a16:colId xmlns:a16="http://schemas.microsoft.com/office/drawing/2014/main" val="94839773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727410704"/>
                    </a:ext>
                  </a:extLst>
                </a:gridCol>
                <a:gridCol w="1873962">
                  <a:extLst>
                    <a:ext uri="{9D8B030D-6E8A-4147-A177-3AD203B41FA5}">
                      <a16:colId xmlns:a16="http://schemas.microsoft.com/office/drawing/2014/main" val="1210178723"/>
                    </a:ext>
                  </a:extLst>
                </a:gridCol>
                <a:gridCol w="2316015">
                  <a:extLst>
                    <a:ext uri="{9D8B030D-6E8A-4147-A177-3AD203B41FA5}">
                      <a16:colId xmlns:a16="http://schemas.microsoft.com/office/drawing/2014/main" val="1146485419"/>
                    </a:ext>
                  </a:extLst>
                </a:gridCol>
              </a:tblGrid>
              <a:tr h="11050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28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Presence</a:t>
                      </a:r>
                      <a:r>
                        <a:rPr lang="nl-BE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of PLPP</a:t>
                      </a:r>
                    </a:p>
                  </a:txBody>
                  <a:tcPr>
                    <a:solidFill>
                      <a:srgbClr val="818E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PLPP </a:t>
                      </a:r>
                      <a:r>
                        <a:rPr lang="nl-BE" sz="28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intensity</a:t>
                      </a:r>
                      <a:endParaRPr lang="nl-BE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18E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28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Disability</a:t>
                      </a:r>
                      <a:endParaRPr lang="nl-BE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18E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PLPP </a:t>
                      </a:r>
                      <a:r>
                        <a:rPr lang="nl-BE" sz="28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interference</a:t>
                      </a:r>
                      <a:endParaRPr lang="nl-BE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18E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PLPP </a:t>
                      </a:r>
                      <a:r>
                        <a:rPr lang="nl-BE" sz="28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frequency</a:t>
                      </a:r>
                      <a:endParaRPr lang="nl-BE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18E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PLPP </a:t>
                      </a:r>
                      <a:r>
                        <a:rPr lang="nl-BE" sz="28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provocation</a:t>
                      </a:r>
                      <a:endParaRPr lang="nl-BE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18E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15489"/>
                  </a:ext>
                </a:extLst>
              </a:tr>
              <a:tr h="4005593">
                <a:tc>
                  <a:txBody>
                    <a:bodyPr/>
                    <a:lstStyle/>
                    <a:p>
                      <a:endParaRPr lang="nl-BE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1DCD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1DCD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1DCD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1DCD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1DCD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1D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982114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5B89C7D7-40CA-F81C-712C-1EB4A82FED08}"/>
              </a:ext>
            </a:extLst>
          </p:cNvPr>
          <p:cNvGrpSpPr/>
          <p:nvPr/>
        </p:nvGrpSpPr>
        <p:grpSpPr>
          <a:xfrm>
            <a:off x="381075" y="5102495"/>
            <a:ext cx="3191409" cy="3318857"/>
            <a:chOff x="381075" y="5102495"/>
            <a:chExt cx="3191409" cy="3318857"/>
          </a:xfrm>
        </p:grpSpPr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F5809AC9-EEF0-45B5-BC01-8E7937811D91}"/>
                </a:ext>
              </a:extLst>
            </p:cNvPr>
            <p:cNvSpPr txBox="1"/>
            <p:nvPr/>
          </p:nvSpPr>
          <p:spPr>
            <a:xfrm>
              <a:off x="678763" y="5102495"/>
              <a:ext cx="2893721" cy="33188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dirty="0"/>
                <a:t>Emotional distress 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/>
                <a:t>Depression 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/>
                <a:t>Anxiety 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/>
                <a:t>Previous 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/>
                <a:t>psychological 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/>
                <a:t>difficulties</a:t>
              </a:r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579F78C2-3DB1-4EA1-993A-F131882DEA40}"/>
                </a:ext>
              </a:extLst>
            </p:cNvPr>
            <p:cNvSpPr/>
            <p:nvPr/>
          </p:nvSpPr>
          <p:spPr>
            <a:xfrm>
              <a:off x="381075" y="5275787"/>
              <a:ext cx="187515" cy="18095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E49D7000-CEC7-41C4-BDB8-B51E908A9EC1}"/>
                </a:ext>
              </a:extLst>
            </p:cNvPr>
            <p:cNvSpPr/>
            <p:nvPr/>
          </p:nvSpPr>
          <p:spPr>
            <a:xfrm>
              <a:off x="390426" y="5848811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0D66187D-D858-4769-BFE1-7B505B78107B}"/>
                </a:ext>
              </a:extLst>
            </p:cNvPr>
            <p:cNvSpPr/>
            <p:nvPr/>
          </p:nvSpPr>
          <p:spPr>
            <a:xfrm>
              <a:off x="390426" y="6421835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CE8780E4-7E57-4D11-AA6E-CCBE35B917F1}"/>
                </a:ext>
              </a:extLst>
            </p:cNvPr>
            <p:cNvSpPr/>
            <p:nvPr/>
          </p:nvSpPr>
          <p:spPr>
            <a:xfrm>
              <a:off x="384503" y="6931331"/>
              <a:ext cx="187515" cy="1809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91E010-ABF8-FF5B-ECE3-277C41D959DA}"/>
              </a:ext>
            </a:extLst>
          </p:cNvPr>
          <p:cNvGrpSpPr/>
          <p:nvPr/>
        </p:nvGrpSpPr>
        <p:grpSpPr>
          <a:xfrm>
            <a:off x="7151140" y="5071084"/>
            <a:ext cx="3130423" cy="3156120"/>
            <a:chOff x="7151140" y="5071084"/>
            <a:chExt cx="3130423" cy="3156120"/>
          </a:xfrm>
        </p:grpSpPr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E7351333-4777-4E08-BA85-B8FAE2E5210C}"/>
                </a:ext>
              </a:extLst>
            </p:cNvPr>
            <p:cNvSpPr txBox="1"/>
            <p:nvPr/>
          </p:nvSpPr>
          <p:spPr>
            <a:xfrm>
              <a:off x="7422254" y="5071084"/>
              <a:ext cx="2859309" cy="3156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Perceived stress</a:t>
              </a: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Anxiety</a:t>
              </a: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Coping</a:t>
              </a: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 err="1"/>
                <a:t>Pain-related</a:t>
              </a:r>
              <a:r>
                <a:rPr lang="nl-BE" sz="2800" dirty="0"/>
                <a:t> </a:t>
              </a:r>
              <a:r>
                <a:rPr lang="nl-BE" sz="2800" dirty="0" err="1"/>
                <a:t>fear</a:t>
              </a:r>
              <a:endParaRPr lang="nl-BE" sz="100" dirty="0"/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 err="1"/>
                <a:t>Emotional</a:t>
              </a:r>
              <a:r>
                <a:rPr lang="nl-BE" sz="2800" dirty="0"/>
                <a:t> distress</a:t>
              </a: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930E594A-AD10-42DA-B5AA-028DD5528871}"/>
                </a:ext>
              </a:extLst>
            </p:cNvPr>
            <p:cNvSpPr/>
            <p:nvPr/>
          </p:nvSpPr>
          <p:spPr>
            <a:xfrm>
              <a:off x="7151142" y="5296725"/>
              <a:ext cx="187515" cy="18095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FAB610F1-26FF-4C2A-AE1F-86EFD261BBF0}"/>
                </a:ext>
              </a:extLst>
            </p:cNvPr>
            <p:cNvSpPr/>
            <p:nvPr/>
          </p:nvSpPr>
          <p:spPr>
            <a:xfrm>
              <a:off x="7154249" y="5923587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D9E8AA76-9148-483A-9E55-3E4FF349D497}"/>
                </a:ext>
              </a:extLst>
            </p:cNvPr>
            <p:cNvSpPr/>
            <p:nvPr/>
          </p:nvSpPr>
          <p:spPr>
            <a:xfrm>
              <a:off x="7154250" y="6590076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BB36EC2F-72A0-4B6B-A026-DC9736AAEEFA}"/>
                </a:ext>
              </a:extLst>
            </p:cNvPr>
            <p:cNvSpPr/>
            <p:nvPr/>
          </p:nvSpPr>
          <p:spPr>
            <a:xfrm>
              <a:off x="7151140" y="7236284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D8F7FA7F-2E05-47A0-8567-9CB571ACBF39}"/>
                </a:ext>
              </a:extLst>
            </p:cNvPr>
            <p:cNvSpPr/>
            <p:nvPr/>
          </p:nvSpPr>
          <p:spPr>
            <a:xfrm>
              <a:off x="7151140" y="7844392"/>
              <a:ext cx="187515" cy="1809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F7E304-73B7-0CD8-317A-B5162EE3C041}"/>
              </a:ext>
            </a:extLst>
          </p:cNvPr>
          <p:cNvGrpSpPr/>
          <p:nvPr/>
        </p:nvGrpSpPr>
        <p:grpSpPr>
          <a:xfrm>
            <a:off x="10480485" y="5046926"/>
            <a:ext cx="3375911" cy="1220206"/>
            <a:chOff x="10480485" y="5046926"/>
            <a:chExt cx="3375911" cy="1220206"/>
          </a:xfrm>
        </p:grpSpPr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A0A797BE-93C9-40A5-9727-1DEF2A318B35}"/>
                </a:ext>
              </a:extLst>
            </p:cNvPr>
            <p:cNvSpPr txBox="1"/>
            <p:nvPr/>
          </p:nvSpPr>
          <p:spPr>
            <a:xfrm>
              <a:off x="10668000" y="5046926"/>
              <a:ext cx="3188396" cy="12202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Depression</a:t>
              </a:r>
            </a:p>
            <a:p>
              <a:pPr>
                <a:lnSpc>
                  <a:spcPct val="120000"/>
                </a:lnSpc>
              </a:pPr>
              <a:r>
                <a:rPr lang="nl-BE" sz="2800" dirty="0"/>
                <a:t>Pain catastrophizing</a:t>
              </a:r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2992AC04-B913-4172-BC27-65F216828971}"/>
                </a:ext>
              </a:extLst>
            </p:cNvPr>
            <p:cNvSpPr/>
            <p:nvPr/>
          </p:nvSpPr>
          <p:spPr>
            <a:xfrm>
              <a:off x="10480485" y="5266249"/>
              <a:ext cx="187515" cy="18095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E72CFBEA-2306-4FB0-8205-AB936D469972}"/>
                </a:ext>
              </a:extLst>
            </p:cNvPr>
            <p:cNvSpPr/>
            <p:nvPr/>
          </p:nvSpPr>
          <p:spPr>
            <a:xfrm>
              <a:off x="10480485" y="5923587"/>
              <a:ext cx="187515" cy="18095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DFDBA05-3029-9763-8F61-133E28973C6D}"/>
              </a:ext>
            </a:extLst>
          </p:cNvPr>
          <p:cNvGrpSpPr/>
          <p:nvPr/>
        </p:nvGrpSpPr>
        <p:grpSpPr>
          <a:xfrm>
            <a:off x="15733531" y="5078815"/>
            <a:ext cx="2007447" cy="574901"/>
            <a:chOff x="15733531" y="5078815"/>
            <a:chExt cx="2007447" cy="574901"/>
          </a:xfrm>
        </p:grpSpPr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97FFEDAA-D34D-4CC3-9B77-10278DECE2E0}"/>
                </a:ext>
              </a:extLst>
            </p:cNvPr>
            <p:cNvSpPr txBox="1"/>
            <p:nvPr/>
          </p:nvSpPr>
          <p:spPr>
            <a:xfrm>
              <a:off x="15927596" y="5078815"/>
              <a:ext cx="1813382" cy="5749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Depression</a:t>
              </a: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A0729D92-8E59-4444-9C9B-869D178F7EBC}"/>
                </a:ext>
              </a:extLst>
            </p:cNvPr>
            <p:cNvSpPr/>
            <p:nvPr/>
          </p:nvSpPr>
          <p:spPr>
            <a:xfrm>
              <a:off x="15733531" y="5317663"/>
              <a:ext cx="187515" cy="18095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143D5A-437C-97B8-AC45-6E47A3634AF4}"/>
              </a:ext>
            </a:extLst>
          </p:cNvPr>
          <p:cNvGrpSpPr/>
          <p:nvPr/>
        </p:nvGrpSpPr>
        <p:grpSpPr>
          <a:xfrm>
            <a:off x="3621785" y="5071084"/>
            <a:ext cx="3319025" cy="2510816"/>
            <a:chOff x="3621785" y="5071084"/>
            <a:chExt cx="3319025" cy="2510816"/>
          </a:xfrm>
        </p:grpSpPr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387215B5-AC70-42F6-A5B1-C34573B3EDE3}"/>
                </a:ext>
              </a:extLst>
            </p:cNvPr>
            <p:cNvSpPr txBox="1"/>
            <p:nvPr/>
          </p:nvSpPr>
          <p:spPr>
            <a:xfrm>
              <a:off x="3858601" y="5071084"/>
              <a:ext cx="3082209" cy="25108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Pain catastrophizing</a:t>
              </a: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Emotional distress</a:t>
              </a: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Depression</a:t>
              </a: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Pain-related fear</a:t>
              </a:r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87D9FE11-F9CE-447A-9E42-A856B4192232}"/>
                </a:ext>
              </a:extLst>
            </p:cNvPr>
            <p:cNvSpPr/>
            <p:nvPr/>
          </p:nvSpPr>
          <p:spPr>
            <a:xfrm>
              <a:off x="3643105" y="5923587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C7781D33-7862-499D-828E-723D976CA59E}"/>
                </a:ext>
              </a:extLst>
            </p:cNvPr>
            <p:cNvSpPr/>
            <p:nvPr/>
          </p:nvSpPr>
          <p:spPr>
            <a:xfrm>
              <a:off x="3621785" y="6580965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8CE36FE5-AFA9-4B3D-A694-3E44EA8C8A57}"/>
                </a:ext>
              </a:extLst>
            </p:cNvPr>
            <p:cNvSpPr/>
            <p:nvPr/>
          </p:nvSpPr>
          <p:spPr>
            <a:xfrm>
              <a:off x="3632655" y="7227428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F99F4A7-D3DA-4781-BC02-E4A8D87266E7}"/>
                </a:ext>
              </a:extLst>
            </p:cNvPr>
            <p:cNvSpPr/>
            <p:nvPr/>
          </p:nvSpPr>
          <p:spPr>
            <a:xfrm>
              <a:off x="3637049" y="5266249"/>
              <a:ext cx="187515" cy="18095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</p:grpSp>
      <p:sp>
        <p:nvSpPr>
          <p:cNvPr id="2" name="TextBox 14">
            <a:extLst>
              <a:ext uri="{FF2B5EF4-FFF2-40B4-BE49-F238E27FC236}">
                <a16:creationId xmlns:a16="http://schemas.microsoft.com/office/drawing/2014/main" id="{F815E147-E0AF-5FA7-E8A4-652CB6439453}"/>
              </a:ext>
            </a:extLst>
          </p:cNvPr>
          <p:cNvSpPr txBox="1"/>
          <p:nvPr/>
        </p:nvSpPr>
        <p:spPr>
          <a:xfrm>
            <a:off x="2386655" y="9486900"/>
            <a:ext cx="15520345" cy="57646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/>
            <a:r>
              <a:rPr lang="en-US" sz="20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Bjelland et al. Am J Obstet Gynecol. 2010; Ertmann et al. Acta Obstet </a:t>
            </a:r>
            <a:r>
              <a:rPr lang="en-US" sz="20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Gynecol</a:t>
            </a:r>
            <a:r>
              <a:rPr lang="en-US" sz="20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Scand. 2023; Chang et al. J Adv Nurs. 2014; Robinson et al. BMC </a:t>
            </a:r>
            <a:r>
              <a:rPr lang="en-US" sz="20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Musculoskelet</a:t>
            </a:r>
            <a:r>
              <a:rPr lang="en-US" sz="20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</a:t>
            </a:r>
            <a:r>
              <a:rPr lang="en-US" sz="20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Disord</a:t>
            </a:r>
            <a:r>
              <a:rPr lang="en-US" sz="20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. 2010; Bakker et al. Acta Obstet </a:t>
            </a:r>
            <a:r>
              <a:rPr lang="en-US" sz="20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Gynecol</a:t>
            </a:r>
            <a:r>
              <a:rPr lang="en-US" sz="20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Scand. 2013; </a:t>
            </a:r>
            <a:r>
              <a:rPr lang="en-US" sz="20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Algard</a:t>
            </a:r>
            <a:r>
              <a:rPr lang="en-US" sz="20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et al. Acta Obstet </a:t>
            </a:r>
            <a:r>
              <a:rPr lang="en-US" sz="20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Gynecol</a:t>
            </a:r>
            <a:r>
              <a:rPr lang="en-US" sz="20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Scand. 2023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4E8215-A3B6-F2F2-58E0-6E75AC01C478}"/>
              </a:ext>
            </a:extLst>
          </p:cNvPr>
          <p:cNvGrpSpPr/>
          <p:nvPr/>
        </p:nvGrpSpPr>
        <p:grpSpPr>
          <a:xfrm>
            <a:off x="12210107" y="3515161"/>
            <a:ext cx="6585566" cy="449082"/>
            <a:chOff x="12210107" y="3515161"/>
            <a:chExt cx="6585566" cy="4490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FEABC1-19FC-9D5E-DE3B-11A325940A43}"/>
                </a:ext>
              </a:extLst>
            </p:cNvPr>
            <p:cNvSpPr txBox="1"/>
            <p:nvPr/>
          </p:nvSpPr>
          <p:spPr>
            <a:xfrm>
              <a:off x="12391789" y="3515162"/>
              <a:ext cx="1642909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BE" sz="2000" dirty="0"/>
                <a:t>Risk factor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94EA00-1065-AF68-6258-15761735DE21}"/>
                </a:ext>
              </a:extLst>
            </p:cNvPr>
            <p:cNvSpPr txBox="1"/>
            <p:nvPr/>
          </p:nvSpPr>
          <p:spPr>
            <a:xfrm>
              <a:off x="15733531" y="3515161"/>
              <a:ext cx="3062142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BE" sz="2000" dirty="0"/>
                <a:t>Inconsistent </a:t>
              </a:r>
              <a:r>
                <a:rPr lang="nl-BE" sz="2000" dirty="0" err="1"/>
                <a:t>results</a:t>
              </a:r>
              <a:endParaRPr lang="nl-BE" sz="2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09925F-7405-45B6-A779-207144850B69}"/>
                </a:ext>
              </a:extLst>
            </p:cNvPr>
            <p:cNvSpPr txBox="1"/>
            <p:nvPr/>
          </p:nvSpPr>
          <p:spPr>
            <a:xfrm>
              <a:off x="13922905" y="3527200"/>
              <a:ext cx="1849418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BE" sz="2000" dirty="0"/>
                <a:t>No risk factor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EA81A0-3CD3-7379-5C15-C4B2FE8761AF}"/>
                </a:ext>
              </a:extLst>
            </p:cNvPr>
            <p:cNvSpPr/>
            <p:nvPr/>
          </p:nvSpPr>
          <p:spPr>
            <a:xfrm>
              <a:off x="12210107" y="3667584"/>
              <a:ext cx="187515" cy="18095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C34BFD-AB1E-E9F6-BA69-00F67E780A70}"/>
                </a:ext>
              </a:extLst>
            </p:cNvPr>
            <p:cNvSpPr/>
            <p:nvPr/>
          </p:nvSpPr>
          <p:spPr>
            <a:xfrm>
              <a:off x="13735390" y="3669102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6223FA-681F-01A3-243A-0FEAAC18DF7D}"/>
                </a:ext>
              </a:extLst>
            </p:cNvPr>
            <p:cNvSpPr/>
            <p:nvPr/>
          </p:nvSpPr>
          <p:spPr>
            <a:xfrm>
              <a:off x="15573676" y="3667584"/>
              <a:ext cx="187515" cy="1809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956D5318-E525-736D-FD0D-066BECCC8EA8}"/>
              </a:ext>
            </a:extLst>
          </p:cNvPr>
          <p:cNvSpPr txBox="1"/>
          <p:nvPr/>
        </p:nvSpPr>
        <p:spPr>
          <a:xfrm>
            <a:off x="1257300" y="1304422"/>
            <a:ext cx="15773400" cy="1031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Results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AEA6C5-A463-B737-5075-67634A8DA2A6}"/>
              </a:ext>
            </a:extLst>
          </p:cNvPr>
          <p:cNvGrpSpPr>
            <a:grpSpLocks noChangeAspect="1"/>
          </p:cNvGrpSpPr>
          <p:nvPr/>
        </p:nvGrpSpPr>
        <p:grpSpPr>
          <a:xfrm>
            <a:off x="6551292" y="726714"/>
            <a:ext cx="5185415" cy="2603342"/>
            <a:chOff x="5897348" y="6946825"/>
            <a:chExt cx="2484652" cy="124742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E2FC01F-27E5-1320-9F46-74DD614BA65B}"/>
                </a:ext>
              </a:extLst>
            </p:cNvPr>
            <p:cNvGrpSpPr/>
            <p:nvPr/>
          </p:nvGrpSpPr>
          <p:grpSpPr>
            <a:xfrm>
              <a:off x="7121718" y="6946825"/>
              <a:ext cx="1260282" cy="1247422"/>
              <a:chOff x="7090044" y="6950421"/>
              <a:chExt cx="1260282" cy="1247422"/>
            </a:xfrm>
          </p:grpSpPr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15B0F714-40F6-FD9E-2D69-296E608420F2}"/>
                  </a:ext>
                </a:extLst>
              </p:cNvPr>
              <p:cNvSpPr/>
              <p:nvPr/>
            </p:nvSpPr>
            <p:spPr>
              <a:xfrm>
                <a:off x="7090044" y="6950421"/>
                <a:ext cx="1260282" cy="1247422"/>
              </a:xfrm>
              <a:custGeom>
                <a:avLst/>
                <a:gdLst/>
                <a:ahLst/>
                <a:cxnLst/>
                <a:rect l="l" t="t" r="r" b="b"/>
                <a:pathLst>
                  <a:path w="1786413" h="1786413">
                    <a:moveTo>
                      <a:pt x="0" y="0"/>
                    </a:moveTo>
                    <a:lnTo>
                      <a:pt x="1786413" y="0"/>
                    </a:lnTo>
                    <a:lnTo>
                      <a:pt x="1786413" y="1786413"/>
                    </a:lnTo>
                    <a:lnTo>
                      <a:pt x="0" y="17864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prstClr val="black"/>
                    <a:srgbClr val="D1DCD1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4934BF8-06A0-9352-4C7B-A8FB00154E9B}"/>
                  </a:ext>
                </a:extLst>
              </p:cNvPr>
              <p:cNvGrpSpPr/>
              <p:nvPr/>
            </p:nvGrpSpPr>
            <p:grpSpPr>
              <a:xfrm>
                <a:off x="7277205" y="7127529"/>
                <a:ext cx="727764" cy="893207"/>
                <a:chOff x="7253592" y="7127528"/>
                <a:chExt cx="727764" cy="893207"/>
              </a:xfrm>
            </p:grpSpPr>
            <p:pic>
              <p:nvPicPr>
                <p:cNvPr id="24" name="Drawing 0">
                  <a:extLst>
                    <a:ext uri="{FF2B5EF4-FFF2-40B4-BE49-F238E27FC236}">
                      <a16:creationId xmlns:a16="http://schemas.microsoft.com/office/drawing/2014/main" id="{02B8AB97-A7C0-5CE0-9D99-6DE001048B59}"/>
                    </a:ext>
                  </a:extLst>
                </p:cNvPr>
                <p:cNvPicPr/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40000"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502380">
                  <a:off x="7222061" y="7290147"/>
                  <a:ext cx="512604" cy="449542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5" name="Freeform 137">
                  <a:extLst>
                    <a:ext uri="{FF2B5EF4-FFF2-40B4-BE49-F238E27FC236}">
                      <a16:creationId xmlns:a16="http://schemas.microsoft.com/office/drawing/2014/main" id="{32126EE8-98AF-24B8-4FDF-DC360D78C8CB}"/>
                    </a:ext>
                  </a:extLst>
                </p:cNvPr>
                <p:cNvSpPr/>
                <p:nvPr/>
              </p:nvSpPr>
              <p:spPr>
                <a:xfrm>
                  <a:off x="7696572" y="7127528"/>
                  <a:ext cx="284784" cy="89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80" h="906917">
                      <a:moveTo>
                        <a:pt x="0" y="0"/>
                      </a:moveTo>
                      <a:lnTo>
                        <a:pt x="237880" y="0"/>
                      </a:lnTo>
                      <a:lnTo>
                        <a:pt x="237880" y="906917"/>
                      </a:lnTo>
                      <a:lnTo>
                        <a:pt x="0" y="9069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endParaRPr lang="nl-BE" dirty="0"/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141000-5A8A-66D9-8976-4846176434E3}"/>
                </a:ext>
              </a:extLst>
            </p:cNvPr>
            <p:cNvGrpSpPr/>
            <p:nvPr/>
          </p:nvGrpSpPr>
          <p:grpSpPr>
            <a:xfrm>
              <a:off x="5897348" y="6946825"/>
              <a:ext cx="1260282" cy="1247422"/>
              <a:chOff x="5897348" y="6943229"/>
              <a:chExt cx="1260282" cy="1247422"/>
            </a:xfrm>
          </p:grpSpPr>
          <p:sp>
            <p:nvSpPr>
              <p:cNvPr id="18" name="Freeform 4">
                <a:extLst>
                  <a:ext uri="{FF2B5EF4-FFF2-40B4-BE49-F238E27FC236}">
                    <a16:creationId xmlns:a16="http://schemas.microsoft.com/office/drawing/2014/main" id="{D3BB318A-31BE-59F3-2FCD-86A27B659528}"/>
                  </a:ext>
                </a:extLst>
              </p:cNvPr>
              <p:cNvSpPr/>
              <p:nvPr/>
            </p:nvSpPr>
            <p:spPr>
              <a:xfrm>
                <a:off x="5897348" y="6943229"/>
                <a:ext cx="1260282" cy="1247422"/>
              </a:xfrm>
              <a:custGeom>
                <a:avLst/>
                <a:gdLst/>
                <a:ahLst/>
                <a:cxnLst/>
                <a:rect l="l" t="t" r="r" b="b"/>
                <a:pathLst>
                  <a:path w="1786413" h="1786413">
                    <a:moveTo>
                      <a:pt x="0" y="0"/>
                    </a:moveTo>
                    <a:lnTo>
                      <a:pt x="1786413" y="0"/>
                    </a:lnTo>
                    <a:lnTo>
                      <a:pt x="1786413" y="1786413"/>
                    </a:lnTo>
                    <a:lnTo>
                      <a:pt x="0" y="17864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prstClr val="black"/>
                    <a:srgbClr val="D1DCD1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 dirty="0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C50BC33-48A1-179E-FA7E-8637CABF21FD}"/>
                  </a:ext>
                </a:extLst>
              </p:cNvPr>
              <p:cNvGrpSpPr/>
              <p:nvPr/>
            </p:nvGrpSpPr>
            <p:grpSpPr>
              <a:xfrm>
                <a:off x="5995186" y="7120337"/>
                <a:ext cx="918805" cy="893207"/>
                <a:chOff x="5910506" y="7120335"/>
                <a:chExt cx="918805" cy="893207"/>
              </a:xfrm>
            </p:grpSpPr>
            <p:sp>
              <p:nvSpPr>
                <p:cNvPr id="20" name="Freeform 137">
                  <a:extLst>
                    <a:ext uri="{FF2B5EF4-FFF2-40B4-BE49-F238E27FC236}">
                      <a16:creationId xmlns:a16="http://schemas.microsoft.com/office/drawing/2014/main" id="{E0F2CD23-5F4B-2075-9F31-6D1694F92D95}"/>
                    </a:ext>
                  </a:extLst>
                </p:cNvPr>
                <p:cNvSpPr/>
                <p:nvPr/>
              </p:nvSpPr>
              <p:spPr>
                <a:xfrm>
                  <a:off x="6544720" y="7120335"/>
                  <a:ext cx="284591" cy="89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80" h="906917">
                      <a:moveTo>
                        <a:pt x="0" y="0"/>
                      </a:moveTo>
                      <a:lnTo>
                        <a:pt x="237880" y="0"/>
                      </a:lnTo>
                      <a:lnTo>
                        <a:pt x="237880" y="906917"/>
                      </a:lnTo>
                      <a:lnTo>
                        <a:pt x="0" y="9069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endParaRPr lang="nl-BE" dirty="0"/>
                </a:p>
              </p:txBody>
            </p:sp>
            <p:sp>
              <p:nvSpPr>
                <p:cNvPr id="21" name="Freeform 10">
                  <a:extLst>
                    <a:ext uri="{FF2B5EF4-FFF2-40B4-BE49-F238E27FC236}">
                      <a16:creationId xmlns:a16="http://schemas.microsoft.com/office/drawing/2014/main" id="{1690000C-4BEE-8948-098C-708F5D01B07F}"/>
                    </a:ext>
                  </a:extLst>
                </p:cNvPr>
                <p:cNvSpPr/>
                <p:nvPr/>
              </p:nvSpPr>
              <p:spPr>
                <a:xfrm>
                  <a:off x="5910506" y="7257897"/>
                  <a:ext cx="667020" cy="59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710" h="2190041">
                      <a:moveTo>
                        <a:pt x="0" y="0"/>
                      </a:moveTo>
                      <a:lnTo>
                        <a:pt x="2132710" y="0"/>
                      </a:lnTo>
                      <a:lnTo>
                        <a:pt x="2132710" y="2190041"/>
                      </a:lnTo>
                      <a:lnTo>
                        <a:pt x="0" y="2190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biLevel thresh="75000"/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nl-B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7977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D2AF8CB8-5E09-2F28-5CDB-71E8790B42BE}"/>
              </a:ext>
            </a:extLst>
          </p:cNvPr>
          <p:cNvSpPr/>
          <p:nvPr/>
        </p:nvSpPr>
        <p:spPr>
          <a:xfrm>
            <a:off x="14448835" y="-712661"/>
            <a:ext cx="5620930" cy="5509404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867DE5F-BF36-4E79-BBF2-CE1E964E1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9723"/>
              </p:ext>
            </p:extLst>
          </p:nvPr>
        </p:nvGraphicFramePr>
        <p:xfrm>
          <a:off x="228600" y="2833320"/>
          <a:ext cx="17678400" cy="67010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2904146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34994172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948397739"/>
                    </a:ext>
                  </a:extLst>
                </a:gridCol>
                <a:gridCol w="3427474">
                  <a:extLst>
                    <a:ext uri="{9D8B030D-6E8A-4147-A177-3AD203B41FA5}">
                      <a16:colId xmlns:a16="http://schemas.microsoft.com/office/drawing/2014/main" val="1727410704"/>
                    </a:ext>
                  </a:extLst>
                </a:gridCol>
                <a:gridCol w="2206435">
                  <a:extLst>
                    <a:ext uri="{9D8B030D-6E8A-4147-A177-3AD203B41FA5}">
                      <a16:colId xmlns:a16="http://schemas.microsoft.com/office/drawing/2014/main" val="1210178723"/>
                    </a:ext>
                  </a:extLst>
                </a:gridCol>
                <a:gridCol w="2062291">
                  <a:extLst>
                    <a:ext uri="{9D8B030D-6E8A-4147-A177-3AD203B41FA5}">
                      <a16:colId xmlns:a16="http://schemas.microsoft.com/office/drawing/2014/main" val="1146485419"/>
                    </a:ext>
                  </a:extLst>
                </a:gridCol>
              </a:tblGrid>
              <a:tr h="12109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2800" b="1" kern="12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Presence</a:t>
                      </a:r>
                      <a:r>
                        <a:rPr lang="nl-BE" sz="2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of PLPP</a:t>
                      </a:r>
                    </a:p>
                  </a:txBody>
                  <a:tcPr>
                    <a:solidFill>
                      <a:srgbClr val="818E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2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PLPP </a:t>
                      </a:r>
                      <a:r>
                        <a:rPr lang="nl-BE" sz="2800" b="1" kern="12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intensity</a:t>
                      </a:r>
                      <a:endParaRPr lang="nl-BE" sz="2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18E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2800" b="1" kern="12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Disability</a:t>
                      </a:r>
                      <a:endParaRPr lang="nl-BE" sz="2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18E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2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PLPP </a:t>
                      </a:r>
                      <a:r>
                        <a:rPr lang="nl-BE" sz="2800" b="1" kern="12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interference</a:t>
                      </a:r>
                      <a:endParaRPr lang="nl-BE" sz="2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18E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2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PLPP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2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BE" sz="2800" b="1" kern="12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frequency</a:t>
                      </a:r>
                      <a:endParaRPr lang="nl-BE" sz="2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18E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BE" sz="2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PLPP </a:t>
                      </a:r>
                      <a:r>
                        <a:rPr lang="nl-BE" sz="2800" b="1" kern="12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provocation</a:t>
                      </a:r>
                      <a:endParaRPr lang="nl-BE" sz="2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18E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15489"/>
                  </a:ext>
                </a:extLst>
              </a:tr>
              <a:tr h="5490171">
                <a:tc>
                  <a:txBody>
                    <a:bodyPr/>
                    <a:lstStyle/>
                    <a:p>
                      <a:endParaRPr lang="nl-BE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1DCD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1DCD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1DCD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1DCD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1DCD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1D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960436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9FBC85C-E417-F211-43A9-275260327F49}"/>
              </a:ext>
            </a:extLst>
          </p:cNvPr>
          <p:cNvGrpSpPr/>
          <p:nvPr/>
        </p:nvGrpSpPr>
        <p:grpSpPr>
          <a:xfrm>
            <a:off x="3952224" y="4075694"/>
            <a:ext cx="3058176" cy="1220206"/>
            <a:chOff x="4382598" y="3905316"/>
            <a:chExt cx="3058176" cy="1220206"/>
          </a:xfrm>
        </p:grpSpPr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4C16361E-0FF5-4B6D-81D0-B1F161366EFF}"/>
                </a:ext>
              </a:extLst>
            </p:cNvPr>
            <p:cNvSpPr txBox="1"/>
            <p:nvPr/>
          </p:nvSpPr>
          <p:spPr>
            <a:xfrm>
              <a:off x="4587823" y="3905316"/>
              <a:ext cx="2852951" cy="12202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Emotional distress</a:t>
              </a: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Pain-related fear</a:t>
              </a:r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17505A75-42C2-4F19-B893-1411F930ABE2}"/>
                </a:ext>
              </a:extLst>
            </p:cNvPr>
            <p:cNvSpPr/>
            <p:nvPr/>
          </p:nvSpPr>
          <p:spPr>
            <a:xfrm>
              <a:off x="4382598" y="4093781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B0058E67-70E1-4400-A5DC-BEE2EC596ECC}"/>
                </a:ext>
              </a:extLst>
            </p:cNvPr>
            <p:cNvSpPr/>
            <p:nvPr/>
          </p:nvSpPr>
          <p:spPr>
            <a:xfrm>
              <a:off x="4400308" y="4759585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48EE86-C278-3117-EE35-98EF0019E4A3}"/>
              </a:ext>
            </a:extLst>
          </p:cNvPr>
          <p:cNvGrpSpPr/>
          <p:nvPr/>
        </p:nvGrpSpPr>
        <p:grpSpPr>
          <a:xfrm>
            <a:off x="7122397" y="4064297"/>
            <a:ext cx="3571026" cy="1220206"/>
            <a:chOff x="7622135" y="3911897"/>
            <a:chExt cx="3571026" cy="1220206"/>
          </a:xfrm>
        </p:grpSpPr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3B6DF9A1-C443-4BED-B7A5-8EEC23200CE8}"/>
                </a:ext>
              </a:extLst>
            </p:cNvPr>
            <p:cNvSpPr txBox="1"/>
            <p:nvPr/>
          </p:nvSpPr>
          <p:spPr>
            <a:xfrm>
              <a:off x="7809650" y="3911897"/>
              <a:ext cx="3383511" cy="12202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Emotional distress</a:t>
              </a: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Pain-related fear</a:t>
              </a:r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CB100F76-253E-4A4F-8B35-48484A6412C4}"/>
                </a:ext>
              </a:extLst>
            </p:cNvPr>
            <p:cNvSpPr/>
            <p:nvPr/>
          </p:nvSpPr>
          <p:spPr>
            <a:xfrm>
              <a:off x="7622135" y="4106572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7BD3A032-E1A3-4219-BC32-E16B6F919836}"/>
                </a:ext>
              </a:extLst>
            </p:cNvPr>
            <p:cNvSpPr/>
            <p:nvPr/>
          </p:nvSpPr>
          <p:spPr>
            <a:xfrm>
              <a:off x="7622135" y="4757014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8EB727-D6DB-E5CD-A9D9-D13031AB9A64}"/>
              </a:ext>
            </a:extLst>
          </p:cNvPr>
          <p:cNvGrpSpPr/>
          <p:nvPr/>
        </p:nvGrpSpPr>
        <p:grpSpPr>
          <a:xfrm>
            <a:off x="457200" y="4131485"/>
            <a:ext cx="3429000" cy="5431615"/>
            <a:chOff x="783640" y="3970091"/>
            <a:chExt cx="3429000" cy="5431615"/>
          </a:xfrm>
        </p:grpSpPr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DB7BD711-8A84-47E6-B82F-7D8C392A3DEB}"/>
                </a:ext>
              </a:extLst>
            </p:cNvPr>
            <p:cNvSpPr txBox="1"/>
            <p:nvPr/>
          </p:nvSpPr>
          <p:spPr>
            <a:xfrm>
              <a:off x="1109545" y="3970091"/>
              <a:ext cx="3103095" cy="54316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sz="2800" dirty="0"/>
                <a:t>Neuroticism</a:t>
              </a:r>
            </a:p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sz="2800" dirty="0"/>
                <a:t>Extraversion</a:t>
              </a:r>
            </a:p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Conscientiousness</a:t>
              </a:r>
            </a:p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sz="2800" dirty="0"/>
                <a:t>Openness</a:t>
              </a:r>
            </a:p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sz="2800" dirty="0"/>
                <a:t>Agreeableness</a:t>
              </a:r>
            </a:p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sz="2800" dirty="0"/>
                <a:t>Depression</a:t>
              </a:r>
            </a:p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sz="2800" dirty="0"/>
                <a:t>Anxiety</a:t>
              </a:r>
            </a:p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sz="2800" dirty="0"/>
                <a:t>Coping</a:t>
              </a:r>
            </a:p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sz="2800" dirty="0"/>
                <a:t>Emotional distress</a:t>
              </a:r>
            </a:p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sz="2800" dirty="0"/>
                <a:t>Pain catastrophizing </a:t>
              </a:r>
            </a:p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nl-BE" sz="2800" dirty="0"/>
                <a:t>Pain-related fear</a:t>
              </a:r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3A94161-4B14-42EB-9AA3-23F3AE03375F}"/>
                </a:ext>
              </a:extLst>
            </p:cNvPr>
            <p:cNvSpPr/>
            <p:nvPr/>
          </p:nvSpPr>
          <p:spPr>
            <a:xfrm>
              <a:off x="783641" y="5515871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05D2E231-BBD9-407E-B5B5-77903135E00E}"/>
                </a:ext>
              </a:extLst>
            </p:cNvPr>
            <p:cNvSpPr/>
            <p:nvPr/>
          </p:nvSpPr>
          <p:spPr>
            <a:xfrm>
              <a:off x="783642" y="6023010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3588C297-442A-4864-9C11-A5194E8A9115}"/>
                </a:ext>
              </a:extLst>
            </p:cNvPr>
            <p:cNvSpPr/>
            <p:nvPr/>
          </p:nvSpPr>
          <p:spPr>
            <a:xfrm>
              <a:off x="783642" y="6546163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9C2B8A8B-F3F5-41FE-8F2E-8C2F5AF875F8}"/>
                </a:ext>
              </a:extLst>
            </p:cNvPr>
            <p:cNvSpPr/>
            <p:nvPr/>
          </p:nvSpPr>
          <p:spPr>
            <a:xfrm>
              <a:off x="783642" y="7028348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8CF71403-9D8A-4B6A-A3F3-DEFFFE182D94}"/>
                </a:ext>
              </a:extLst>
            </p:cNvPr>
            <p:cNvSpPr/>
            <p:nvPr/>
          </p:nvSpPr>
          <p:spPr>
            <a:xfrm>
              <a:off x="788105" y="7535487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A21B0E36-C494-455F-866C-A0010ADF3CE0}"/>
                </a:ext>
              </a:extLst>
            </p:cNvPr>
            <p:cNvSpPr/>
            <p:nvPr/>
          </p:nvSpPr>
          <p:spPr>
            <a:xfrm>
              <a:off x="788106" y="8007507"/>
              <a:ext cx="187515" cy="1809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FBAE1AAA-269F-4BCF-B725-CD077D086122}"/>
                </a:ext>
              </a:extLst>
            </p:cNvPr>
            <p:cNvSpPr/>
            <p:nvPr/>
          </p:nvSpPr>
          <p:spPr>
            <a:xfrm>
              <a:off x="788107" y="8535785"/>
              <a:ext cx="187515" cy="1809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5A7ACD7D-81DB-4BB0-B5D3-65F5C3A79FB3}"/>
                </a:ext>
              </a:extLst>
            </p:cNvPr>
            <p:cNvSpPr/>
            <p:nvPr/>
          </p:nvSpPr>
          <p:spPr>
            <a:xfrm>
              <a:off x="788108" y="9014730"/>
              <a:ext cx="187515" cy="1809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9172115-505C-481A-9EAF-1CA1679E483D}"/>
                </a:ext>
              </a:extLst>
            </p:cNvPr>
            <p:cNvSpPr/>
            <p:nvPr/>
          </p:nvSpPr>
          <p:spPr>
            <a:xfrm>
              <a:off x="783640" y="4063773"/>
              <a:ext cx="187515" cy="18095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4760931-763B-479C-AA70-EA5D1BB31ED7}"/>
                </a:ext>
              </a:extLst>
            </p:cNvPr>
            <p:cNvSpPr/>
            <p:nvPr/>
          </p:nvSpPr>
          <p:spPr>
            <a:xfrm>
              <a:off x="783641" y="4578627"/>
              <a:ext cx="187515" cy="18095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B869816-144E-4CA5-882F-0F724C7F8650}"/>
                </a:ext>
              </a:extLst>
            </p:cNvPr>
            <p:cNvSpPr/>
            <p:nvPr/>
          </p:nvSpPr>
          <p:spPr>
            <a:xfrm>
              <a:off x="783641" y="5043851"/>
              <a:ext cx="187515" cy="18095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sp>
        <p:nvSpPr>
          <p:cNvPr id="2" name="TextBox 14">
            <a:extLst>
              <a:ext uri="{FF2B5EF4-FFF2-40B4-BE49-F238E27FC236}">
                <a16:creationId xmlns:a16="http://schemas.microsoft.com/office/drawing/2014/main" id="{959B543E-9847-44BA-1661-DB6F5C871295}"/>
              </a:ext>
            </a:extLst>
          </p:cNvPr>
          <p:cNvSpPr txBox="1"/>
          <p:nvPr/>
        </p:nvSpPr>
        <p:spPr>
          <a:xfrm>
            <a:off x="5715000" y="9563100"/>
            <a:ext cx="12420600" cy="67644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/>
            <a:r>
              <a:rPr lang="en-US" sz="20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Xiangsheng</a:t>
            </a:r>
            <a:r>
              <a:rPr lang="en-US" sz="20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et al. BMC Pregnancy Childbirth. 2021; Stomp-van den Berg et al. Pain. 2012; Bjelland et al. </a:t>
            </a:r>
            <a:r>
              <a:rPr lang="en-US" sz="20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Bjog</a:t>
            </a:r>
            <a:r>
              <a:rPr lang="en-US" sz="20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. 2013; </a:t>
            </a:r>
          </a:p>
          <a:p>
            <a:pPr algn="just"/>
            <a:r>
              <a:rPr lang="en-US" sz="20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Olsson et al. </a:t>
            </a:r>
            <a:r>
              <a:rPr lang="en-US" sz="20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Disabil</a:t>
            </a:r>
            <a:r>
              <a:rPr lang="en-US" sz="20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</a:t>
            </a:r>
            <a:r>
              <a:rPr lang="en-US" sz="20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Rehabil</a:t>
            </a:r>
            <a:r>
              <a:rPr lang="en-US" sz="20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. 2012; Fernando et al. </a:t>
            </a:r>
            <a:r>
              <a:rPr lang="en-US" sz="20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Physiother</a:t>
            </a:r>
            <a:r>
              <a:rPr lang="en-US" sz="20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Res Int. 2020; Robinson et al. Man Ther. 2010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DE52ADF-211E-C39D-9095-706615F572FD}"/>
              </a:ext>
            </a:extLst>
          </p:cNvPr>
          <p:cNvGrpSpPr/>
          <p:nvPr/>
        </p:nvGrpSpPr>
        <p:grpSpPr>
          <a:xfrm>
            <a:off x="12235834" y="2324100"/>
            <a:ext cx="6585566" cy="449082"/>
            <a:chOff x="11976205" y="2156486"/>
            <a:chExt cx="6585566" cy="44908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8B9A4BE-CD1B-4A7C-BB0F-A6AC1DCF13AA}"/>
                </a:ext>
              </a:extLst>
            </p:cNvPr>
            <p:cNvSpPr txBox="1"/>
            <p:nvPr/>
          </p:nvSpPr>
          <p:spPr>
            <a:xfrm>
              <a:off x="12157887" y="2156487"/>
              <a:ext cx="1642909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BE" sz="2000" dirty="0"/>
                <a:t>Risk factor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8F2B81E-ED41-45DD-80F6-F1D9BE9F1B05}"/>
                </a:ext>
              </a:extLst>
            </p:cNvPr>
            <p:cNvSpPr txBox="1"/>
            <p:nvPr/>
          </p:nvSpPr>
          <p:spPr>
            <a:xfrm>
              <a:off x="15499629" y="2156486"/>
              <a:ext cx="3062142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BE" sz="2000" dirty="0"/>
                <a:t>Inconsistent </a:t>
              </a:r>
              <a:r>
                <a:rPr lang="nl-BE" sz="2000" dirty="0" err="1"/>
                <a:t>results</a:t>
              </a:r>
              <a:endParaRPr lang="nl-BE" sz="20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84F07F1-EF69-4D3B-98E6-D36387D7B38A}"/>
                </a:ext>
              </a:extLst>
            </p:cNvPr>
            <p:cNvSpPr txBox="1"/>
            <p:nvPr/>
          </p:nvSpPr>
          <p:spPr>
            <a:xfrm>
              <a:off x="13689003" y="2168525"/>
              <a:ext cx="1849418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BE" sz="2000" dirty="0"/>
                <a:t>No risk factor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472D2B5-B5EE-344B-05E0-69E66D3F8D7B}"/>
                </a:ext>
              </a:extLst>
            </p:cNvPr>
            <p:cNvSpPr/>
            <p:nvPr/>
          </p:nvSpPr>
          <p:spPr>
            <a:xfrm>
              <a:off x="11976205" y="2308909"/>
              <a:ext cx="187515" cy="18095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ABF9E6-9AEB-F9C4-8BA3-F5F539E1DB8B}"/>
                </a:ext>
              </a:extLst>
            </p:cNvPr>
            <p:cNvSpPr/>
            <p:nvPr/>
          </p:nvSpPr>
          <p:spPr>
            <a:xfrm>
              <a:off x="13501488" y="2310427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801EBB-1AEA-C697-15AE-C69B0A869728}"/>
                </a:ext>
              </a:extLst>
            </p:cNvPr>
            <p:cNvSpPr/>
            <p:nvPr/>
          </p:nvSpPr>
          <p:spPr>
            <a:xfrm>
              <a:off x="15339774" y="2308909"/>
              <a:ext cx="187515" cy="1809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65002458-49FD-753C-A49C-4F300ECEBCCF}"/>
              </a:ext>
            </a:extLst>
          </p:cNvPr>
          <p:cNvSpPr txBox="1"/>
          <p:nvPr/>
        </p:nvSpPr>
        <p:spPr>
          <a:xfrm>
            <a:off x="1257300" y="1304422"/>
            <a:ext cx="15773400" cy="1031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Results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61F6B8-41D3-4D94-F052-45BB655FBAE8}"/>
              </a:ext>
            </a:extLst>
          </p:cNvPr>
          <p:cNvGrpSpPr>
            <a:grpSpLocks noChangeAspect="1"/>
          </p:cNvGrpSpPr>
          <p:nvPr/>
        </p:nvGrpSpPr>
        <p:grpSpPr>
          <a:xfrm>
            <a:off x="6837926" y="207869"/>
            <a:ext cx="4612149" cy="2308375"/>
            <a:chOff x="9138695" y="6965982"/>
            <a:chExt cx="2492356" cy="12474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7EF948-4005-E1C9-F85C-5941D52432F0}"/>
                </a:ext>
              </a:extLst>
            </p:cNvPr>
            <p:cNvGrpSpPr/>
            <p:nvPr/>
          </p:nvGrpSpPr>
          <p:grpSpPr>
            <a:xfrm>
              <a:off x="10370769" y="6965982"/>
              <a:ext cx="1260282" cy="1247422"/>
              <a:chOff x="10370769" y="6971170"/>
              <a:chExt cx="1260282" cy="1247422"/>
            </a:xfrm>
          </p:grpSpPr>
          <p:sp>
            <p:nvSpPr>
              <p:cNvPr id="18" name="Freeform 4">
                <a:extLst>
                  <a:ext uri="{FF2B5EF4-FFF2-40B4-BE49-F238E27FC236}">
                    <a16:creationId xmlns:a16="http://schemas.microsoft.com/office/drawing/2014/main" id="{230F95C2-12AF-A663-26B1-D386B73C9A23}"/>
                  </a:ext>
                </a:extLst>
              </p:cNvPr>
              <p:cNvSpPr/>
              <p:nvPr/>
            </p:nvSpPr>
            <p:spPr>
              <a:xfrm>
                <a:off x="10370769" y="6971170"/>
                <a:ext cx="1260282" cy="1247422"/>
              </a:xfrm>
              <a:custGeom>
                <a:avLst/>
                <a:gdLst/>
                <a:ahLst/>
                <a:cxnLst/>
                <a:rect l="l" t="t" r="r" b="b"/>
                <a:pathLst>
                  <a:path w="1786413" h="1786413">
                    <a:moveTo>
                      <a:pt x="0" y="0"/>
                    </a:moveTo>
                    <a:lnTo>
                      <a:pt x="1786413" y="0"/>
                    </a:lnTo>
                    <a:lnTo>
                      <a:pt x="1786413" y="1786413"/>
                    </a:lnTo>
                    <a:lnTo>
                      <a:pt x="0" y="17864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prstClr val="black"/>
                    <a:srgbClr val="D1DCD1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5EAD192-F95B-3BDD-760C-4100B1A76072}"/>
                  </a:ext>
                </a:extLst>
              </p:cNvPr>
              <p:cNvGrpSpPr/>
              <p:nvPr/>
            </p:nvGrpSpPr>
            <p:grpSpPr>
              <a:xfrm>
                <a:off x="10511624" y="7137903"/>
                <a:ext cx="978572" cy="913957"/>
                <a:chOff x="10550797" y="7127528"/>
                <a:chExt cx="978572" cy="913957"/>
              </a:xfrm>
            </p:grpSpPr>
            <p:sp>
              <p:nvSpPr>
                <p:cNvPr id="20" name="Freeform 10">
                  <a:extLst>
                    <a:ext uri="{FF2B5EF4-FFF2-40B4-BE49-F238E27FC236}">
                      <a16:creationId xmlns:a16="http://schemas.microsoft.com/office/drawing/2014/main" id="{E00E5738-D780-8302-A7AE-64894BCFEC64}"/>
                    </a:ext>
                  </a:extLst>
                </p:cNvPr>
                <p:cNvSpPr/>
                <p:nvPr/>
              </p:nvSpPr>
              <p:spPr>
                <a:xfrm>
                  <a:off x="10879876" y="7127528"/>
                  <a:ext cx="316595" cy="91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95" h="2613751">
                      <a:moveTo>
                        <a:pt x="0" y="0"/>
                      </a:moveTo>
                      <a:lnTo>
                        <a:pt x="928695" y="0"/>
                      </a:lnTo>
                      <a:lnTo>
                        <a:pt x="928695" y="2613751"/>
                      </a:lnTo>
                      <a:lnTo>
                        <a:pt x="0" y="261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nl-BE"/>
                </a:p>
              </p:txBody>
            </p:sp>
            <p:pic>
              <p:nvPicPr>
                <p:cNvPr id="21" name="Drawing 0">
                  <a:extLst>
                    <a:ext uri="{FF2B5EF4-FFF2-40B4-BE49-F238E27FC236}">
                      <a16:creationId xmlns:a16="http://schemas.microsoft.com/office/drawing/2014/main" id="{3FC39C5E-E309-BD6D-776F-6A0922C29AB7}"/>
                    </a:ext>
                  </a:extLst>
                </p:cNvPr>
                <p:cNvPicPr/>
                <p:nvPr/>
              </p:nvPicPr>
              <p:blipFill>
                <a:blip r:embed="rId6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 rot="16502380">
                  <a:off x="10399429" y="7344929"/>
                  <a:ext cx="582282" cy="279545"/>
                </a:xfrm>
                <a:prstGeom prst="rect">
                  <a:avLst/>
                </a:prstGeom>
              </p:spPr>
            </p:pic>
            <p:pic>
              <p:nvPicPr>
                <p:cNvPr id="22" name="Drawing 0">
                  <a:extLst>
                    <a:ext uri="{FF2B5EF4-FFF2-40B4-BE49-F238E27FC236}">
                      <a16:creationId xmlns:a16="http://schemas.microsoft.com/office/drawing/2014/main" id="{26AF6045-8E40-B284-05D4-230042DD6FBD}"/>
                    </a:ext>
                  </a:extLst>
                </p:cNvPr>
                <p:cNvPicPr/>
                <p:nvPr/>
              </p:nvPicPr>
              <p:blipFill>
                <a:blip r:embed="rId6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 rot="4662217" flipH="1">
                  <a:off x="11098456" y="7385673"/>
                  <a:ext cx="582282" cy="27954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A0DB99A-C8A6-3A28-6709-010B05DD859C}"/>
                </a:ext>
              </a:extLst>
            </p:cNvPr>
            <p:cNvGrpSpPr/>
            <p:nvPr/>
          </p:nvGrpSpPr>
          <p:grpSpPr>
            <a:xfrm>
              <a:off x="9138695" y="6965982"/>
              <a:ext cx="1260282" cy="1247422"/>
              <a:chOff x="5897348" y="6943229"/>
              <a:chExt cx="1260282" cy="1247422"/>
            </a:xfrm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3822C935-8195-5AD1-E33E-9535534B1A4F}"/>
                  </a:ext>
                </a:extLst>
              </p:cNvPr>
              <p:cNvSpPr/>
              <p:nvPr/>
            </p:nvSpPr>
            <p:spPr>
              <a:xfrm>
                <a:off x="5897348" y="6943229"/>
                <a:ext cx="1260282" cy="1247422"/>
              </a:xfrm>
              <a:custGeom>
                <a:avLst/>
                <a:gdLst/>
                <a:ahLst/>
                <a:cxnLst/>
                <a:rect l="l" t="t" r="r" b="b"/>
                <a:pathLst>
                  <a:path w="1786413" h="1786413">
                    <a:moveTo>
                      <a:pt x="0" y="0"/>
                    </a:moveTo>
                    <a:lnTo>
                      <a:pt x="1786413" y="0"/>
                    </a:lnTo>
                    <a:lnTo>
                      <a:pt x="1786413" y="1786413"/>
                    </a:lnTo>
                    <a:lnTo>
                      <a:pt x="0" y="17864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prstClr val="black"/>
                    <a:srgbClr val="D1DCD1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 dirty="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B6449B8-2394-3E48-27E7-964FF8303A8C}"/>
                  </a:ext>
                </a:extLst>
              </p:cNvPr>
              <p:cNvGrpSpPr/>
              <p:nvPr/>
            </p:nvGrpSpPr>
            <p:grpSpPr>
              <a:xfrm>
                <a:off x="6013773" y="7120337"/>
                <a:ext cx="900218" cy="893207"/>
                <a:chOff x="5929093" y="7120335"/>
                <a:chExt cx="900218" cy="893207"/>
              </a:xfrm>
            </p:grpSpPr>
            <p:sp>
              <p:nvSpPr>
                <p:cNvPr id="16" name="Freeform 137">
                  <a:extLst>
                    <a:ext uri="{FF2B5EF4-FFF2-40B4-BE49-F238E27FC236}">
                      <a16:creationId xmlns:a16="http://schemas.microsoft.com/office/drawing/2014/main" id="{1B547B93-1A6B-F139-4FB8-E64D4502DAE3}"/>
                    </a:ext>
                  </a:extLst>
                </p:cNvPr>
                <p:cNvSpPr/>
                <p:nvPr/>
              </p:nvSpPr>
              <p:spPr>
                <a:xfrm>
                  <a:off x="6544720" y="7120335"/>
                  <a:ext cx="284591" cy="89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80" h="906917">
                      <a:moveTo>
                        <a:pt x="0" y="0"/>
                      </a:moveTo>
                      <a:lnTo>
                        <a:pt x="237880" y="0"/>
                      </a:lnTo>
                      <a:lnTo>
                        <a:pt x="237880" y="906917"/>
                      </a:lnTo>
                      <a:lnTo>
                        <a:pt x="0" y="9069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endParaRPr lang="nl-BE" dirty="0"/>
                </a:p>
              </p:txBody>
            </p:sp>
            <p:sp>
              <p:nvSpPr>
                <p:cNvPr id="17" name="Freeform 10">
                  <a:extLst>
                    <a:ext uri="{FF2B5EF4-FFF2-40B4-BE49-F238E27FC236}">
                      <a16:creationId xmlns:a16="http://schemas.microsoft.com/office/drawing/2014/main" id="{3E234EAC-D50B-3A58-BAF7-2435E98F398F}"/>
                    </a:ext>
                  </a:extLst>
                </p:cNvPr>
                <p:cNvSpPr/>
                <p:nvPr/>
              </p:nvSpPr>
              <p:spPr>
                <a:xfrm>
                  <a:off x="5929093" y="7257784"/>
                  <a:ext cx="667020" cy="59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710" h="2190041">
                      <a:moveTo>
                        <a:pt x="0" y="0"/>
                      </a:moveTo>
                      <a:lnTo>
                        <a:pt x="2132710" y="0"/>
                      </a:lnTo>
                      <a:lnTo>
                        <a:pt x="2132710" y="2190041"/>
                      </a:lnTo>
                      <a:lnTo>
                        <a:pt x="0" y="2190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biLevel thresh="75000"/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nl-B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6547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867DE5F-BF36-4E79-BBF2-CE1E964E1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66802"/>
              </p:ext>
            </p:extLst>
          </p:nvPr>
        </p:nvGraphicFramePr>
        <p:xfrm>
          <a:off x="228601" y="4078895"/>
          <a:ext cx="17607200" cy="31220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7672">
                  <a:extLst>
                    <a:ext uri="{9D8B030D-6E8A-4147-A177-3AD203B41FA5}">
                      <a16:colId xmlns:a16="http://schemas.microsoft.com/office/drawing/2014/main" val="129041465"/>
                    </a:ext>
                  </a:extLst>
                </a:gridCol>
                <a:gridCol w="2984597">
                  <a:extLst>
                    <a:ext uri="{9D8B030D-6E8A-4147-A177-3AD203B41FA5}">
                      <a16:colId xmlns:a16="http://schemas.microsoft.com/office/drawing/2014/main" val="3349941728"/>
                    </a:ext>
                  </a:extLst>
                </a:gridCol>
                <a:gridCol w="2984597">
                  <a:extLst>
                    <a:ext uri="{9D8B030D-6E8A-4147-A177-3AD203B41FA5}">
                      <a16:colId xmlns:a16="http://schemas.microsoft.com/office/drawing/2014/main" val="948397739"/>
                    </a:ext>
                  </a:extLst>
                </a:gridCol>
                <a:gridCol w="2827407">
                  <a:extLst>
                    <a:ext uri="{9D8B030D-6E8A-4147-A177-3AD203B41FA5}">
                      <a16:colId xmlns:a16="http://schemas.microsoft.com/office/drawing/2014/main" val="1727410704"/>
                    </a:ext>
                  </a:extLst>
                </a:gridCol>
                <a:gridCol w="3193857">
                  <a:extLst>
                    <a:ext uri="{9D8B030D-6E8A-4147-A177-3AD203B41FA5}">
                      <a16:colId xmlns:a16="http://schemas.microsoft.com/office/drawing/2014/main" val="1210178723"/>
                    </a:ext>
                  </a:extLst>
                </a:gridCol>
                <a:gridCol w="2259070">
                  <a:extLst>
                    <a:ext uri="{9D8B030D-6E8A-4147-A177-3AD203B41FA5}">
                      <a16:colId xmlns:a16="http://schemas.microsoft.com/office/drawing/2014/main" val="1146485419"/>
                    </a:ext>
                  </a:extLst>
                </a:gridCol>
              </a:tblGrid>
              <a:tr h="892848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err="1"/>
                        <a:t>Presence</a:t>
                      </a:r>
                      <a:r>
                        <a:rPr lang="nl-BE" sz="2800" dirty="0"/>
                        <a:t> of PLPP</a:t>
                      </a:r>
                    </a:p>
                  </a:txBody>
                  <a:tcPr>
                    <a:solidFill>
                      <a:srgbClr val="818E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PLPP </a:t>
                      </a:r>
                      <a:r>
                        <a:rPr lang="nl-BE" sz="2800" dirty="0" err="1"/>
                        <a:t>intensity</a:t>
                      </a:r>
                      <a:endParaRPr lang="nl-BE" sz="2800" dirty="0"/>
                    </a:p>
                  </a:txBody>
                  <a:tcPr>
                    <a:solidFill>
                      <a:srgbClr val="818E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err="1"/>
                        <a:t>Disability</a:t>
                      </a:r>
                      <a:endParaRPr lang="nl-BE" sz="2800" dirty="0"/>
                    </a:p>
                  </a:txBody>
                  <a:tcPr>
                    <a:solidFill>
                      <a:srgbClr val="818E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PLPP </a:t>
                      </a:r>
                      <a:r>
                        <a:rPr lang="nl-BE" sz="2800" dirty="0" err="1"/>
                        <a:t>interference</a:t>
                      </a:r>
                      <a:endParaRPr lang="nl-BE" sz="2800" dirty="0"/>
                    </a:p>
                  </a:txBody>
                  <a:tcPr>
                    <a:solidFill>
                      <a:srgbClr val="818E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PLPP</a:t>
                      </a:r>
                    </a:p>
                    <a:p>
                      <a:pPr algn="ctr"/>
                      <a:r>
                        <a:rPr lang="nl-BE" sz="2800" dirty="0"/>
                        <a:t> </a:t>
                      </a:r>
                      <a:r>
                        <a:rPr lang="nl-BE" sz="2800" dirty="0" err="1"/>
                        <a:t>frequency</a:t>
                      </a:r>
                      <a:endParaRPr lang="nl-BE" sz="2800" dirty="0"/>
                    </a:p>
                  </a:txBody>
                  <a:tcPr>
                    <a:solidFill>
                      <a:srgbClr val="818E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PLPP </a:t>
                      </a:r>
                    </a:p>
                    <a:p>
                      <a:pPr algn="ctr"/>
                      <a:r>
                        <a:rPr lang="nl-BE" sz="2800" dirty="0" err="1"/>
                        <a:t>provocation</a:t>
                      </a:r>
                      <a:endParaRPr lang="nl-BE" sz="2800" dirty="0"/>
                    </a:p>
                  </a:txBody>
                  <a:tcPr>
                    <a:solidFill>
                      <a:srgbClr val="818E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15489"/>
                  </a:ext>
                </a:extLst>
              </a:tr>
              <a:tr h="2177125">
                <a:tc>
                  <a:txBody>
                    <a:bodyPr/>
                    <a:lstStyle/>
                    <a:p>
                      <a:endParaRPr lang="nl-BE" sz="2800" dirty="0"/>
                    </a:p>
                  </a:txBody>
                  <a:tcPr>
                    <a:solidFill>
                      <a:srgbClr val="D1DCD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800" dirty="0"/>
                    </a:p>
                  </a:txBody>
                  <a:tcPr>
                    <a:solidFill>
                      <a:srgbClr val="D1DCD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800" dirty="0"/>
                    </a:p>
                  </a:txBody>
                  <a:tcPr>
                    <a:solidFill>
                      <a:srgbClr val="D1DCD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800" dirty="0"/>
                    </a:p>
                  </a:txBody>
                  <a:tcPr>
                    <a:solidFill>
                      <a:srgbClr val="D1DCD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800" dirty="0"/>
                    </a:p>
                  </a:txBody>
                  <a:tcPr>
                    <a:solidFill>
                      <a:srgbClr val="D1DCD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800" dirty="0"/>
                    </a:p>
                  </a:txBody>
                  <a:tcPr>
                    <a:solidFill>
                      <a:srgbClr val="D1D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46778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2209D6C7-3492-2310-F636-003BD984F962}"/>
              </a:ext>
            </a:extLst>
          </p:cNvPr>
          <p:cNvGrpSpPr/>
          <p:nvPr/>
        </p:nvGrpSpPr>
        <p:grpSpPr>
          <a:xfrm>
            <a:off x="3749117" y="5144015"/>
            <a:ext cx="3129232" cy="1220206"/>
            <a:chOff x="4130012" y="4905689"/>
            <a:chExt cx="3129232" cy="1220206"/>
          </a:xfrm>
        </p:grpSpPr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B62BC113-5808-4471-B62F-D3A40D4CDA72}"/>
                </a:ext>
              </a:extLst>
            </p:cNvPr>
            <p:cNvSpPr txBox="1"/>
            <p:nvPr/>
          </p:nvSpPr>
          <p:spPr>
            <a:xfrm>
              <a:off x="4398464" y="4905689"/>
              <a:ext cx="2860780" cy="12202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Anxiety</a:t>
              </a: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Pain-related fear</a:t>
              </a:r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0DF5A2EC-169B-44E8-9D35-4F7122A9EDD7}"/>
                </a:ext>
              </a:extLst>
            </p:cNvPr>
            <p:cNvSpPr/>
            <p:nvPr/>
          </p:nvSpPr>
          <p:spPr>
            <a:xfrm>
              <a:off x="4130012" y="5132630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3DEFE426-F3E7-479E-B76D-8D7C2130C757}"/>
                </a:ext>
              </a:extLst>
            </p:cNvPr>
            <p:cNvSpPr/>
            <p:nvPr/>
          </p:nvSpPr>
          <p:spPr>
            <a:xfrm>
              <a:off x="4130012" y="5746271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096307-4E83-AAAC-CDE2-FD938185F78D}"/>
              </a:ext>
            </a:extLst>
          </p:cNvPr>
          <p:cNvGrpSpPr/>
          <p:nvPr/>
        </p:nvGrpSpPr>
        <p:grpSpPr>
          <a:xfrm>
            <a:off x="6754671" y="5144015"/>
            <a:ext cx="3152176" cy="1220206"/>
            <a:chOff x="7141220" y="4905689"/>
            <a:chExt cx="3152176" cy="1220206"/>
          </a:xfrm>
        </p:grpSpPr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7E16FB85-9F65-474D-9F3D-CCD1732D2BC6}"/>
                </a:ext>
              </a:extLst>
            </p:cNvPr>
            <p:cNvSpPr txBox="1"/>
            <p:nvPr/>
          </p:nvSpPr>
          <p:spPr>
            <a:xfrm>
              <a:off x="7432616" y="4905689"/>
              <a:ext cx="2860780" cy="12202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Anxiety</a:t>
              </a: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Pain-related fear</a:t>
              </a:r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C4D9B5BB-1BCF-433A-A5C4-3D778A89EBFD}"/>
                </a:ext>
              </a:extLst>
            </p:cNvPr>
            <p:cNvSpPr/>
            <p:nvPr/>
          </p:nvSpPr>
          <p:spPr>
            <a:xfrm>
              <a:off x="7141220" y="5132630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7C1B9136-5635-4C82-86A3-4B5335C0B0E0}"/>
                </a:ext>
              </a:extLst>
            </p:cNvPr>
            <p:cNvSpPr/>
            <p:nvPr/>
          </p:nvSpPr>
          <p:spPr>
            <a:xfrm>
              <a:off x="7141220" y="5769221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837DEE-C1A1-2805-CA46-8B66CFFD7059}"/>
              </a:ext>
            </a:extLst>
          </p:cNvPr>
          <p:cNvGrpSpPr/>
          <p:nvPr/>
        </p:nvGrpSpPr>
        <p:grpSpPr>
          <a:xfrm>
            <a:off x="12599194" y="5144015"/>
            <a:ext cx="3114528" cy="1220206"/>
            <a:chOff x="12642262" y="4905689"/>
            <a:chExt cx="3114528" cy="1220206"/>
          </a:xfrm>
        </p:grpSpPr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39F86B37-90B2-439F-A122-33972B3C83BE}"/>
                </a:ext>
              </a:extLst>
            </p:cNvPr>
            <p:cNvSpPr txBox="1"/>
            <p:nvPr/>
          </p:nvSpPr>
          <p:spPr>
            <a:xfrm>
              <a:off x="12896010" y="4905689"/>
              <a:ext cx="2860780" cy="12202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Anxiety</a:t>
              </a: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Pain-related fear</a:t>
              </a:r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AC4C7A2C-A254-4D7A-92D8-10357C29DB65}"/>
                </a:ext>
              </a:extLst>
            </p:cNvPr>
            <p:cNvSpPr/>
            <p:nvPr/>
          </p:nvSpPr>
          <p:spPr>
            <a:xfrm>
              <a:off x="12642262" y="5132630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3DD26B8D-98E9-498F-AEF0-A16C7BD13888}"/>
                </a:ext>
              </a:extLst>
            </p:cNvPr>
            <p:cNvSpPr/>
            <p:nvPr/>
          </p:nvSpPr>
          <p:spPr>
            <a:xfrm>
              <a:off x="12642263" y="5769221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5C600E-6DB2-0D2A-010B-AF0A9B05C6BE}"/>
              </a:ext>
            </a:extLst>
          </p:cNvPr>
          <p:cNvGrpSpPr/>
          <p:nvPr/>
        </p:nvGrpSpPr>
        <p:grpSpPr>
          <a:xfrm>
            <a:off x="452200" y="5145021"/>
            <a:ext cx="3129200" cy="1865511"/>
            <a:chOff x="886554" y="4903995"/>
            <a:chExt cx="3129200" cy="1865511"/>
          </a:xfrm>
        </p:grpSpPr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CF8D1D7B-16CB-441D-AB9B-69ED523C8C97}"/>
                </a:ext>
              </a:extLst>
            </p:cNvPr>
            <p:cNvSpPr txBox="1"/>
            <p:nvPr/>
          </p:nvSpPr>
          <p:spPr>
            <a:xfrm>
              <a:off x="1131198" y="4903995"/>
              <a:ext cx="2884556" cy="18655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Emotional distress</a:t>
              </a: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Depression</a:t>
              </a: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nl-BE" sz="2800" dirty="0"/>
                <a:t>Anxiety</a:t>
              </a:r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FC6722A6-2B9C-4B9F-B1D5-E58E0017FC95}"/>
                </a:ext>
              </a:extLst>
            </p:cNvPr>
            <p:cNvSpPr/>
            <p:nvPr/>
          </p:nvSpPr>
          <p:spPr>
            <a:xfrm>
              <a:off x="886554" y="5132630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E4DF37E4-31EE-4670-AFF4-48A4340C5163}"/>
                </a:ext>
              </a:extLst>
            </p:cNvPr>
            <p:cNvSpPr/>
            <p:nvPr/>
          </p:nvSpPr>
          <p:spPr>
            <a:xfrm>
              <a:off x="891742" y="5769221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ACB700A9-0764-4BB2-AD79-161E502F4756}"/>
                </a:ext>
              </a:extLst>
            </p:cNvPr>
            <p:cNvSpPr/>
            <p:nvPr/>
          </p:nvSpPr>
          <p:spPr>
            <a:xfrm>
              <a:off x="897694" y="6429501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/>
            </a:p>
          </p:txBody>
        </p:sp>
      </p:grpSp>
      <p:sp>
        <p:nvSpPr>
          <p:cNvPr id="8" name="Freeform 2">
            <a:extLst>
              <a:ext uri="{FF2B5EF4-FFF2-40B4-BE49-F238E27FC236}">
                <a16:creationId xmlns:a16="http://schemas.microsoft.com/office/drawing/2014/main" id="{E5FE1430-76BC-4580-314D-69E52F147F6C}"/>
              </a:ext>
            </a:extLst>
          </p:cNvPr>
          <p:cNvSpPr/>
          <p:nvPr/>
        </p:nvSpPr>
        <p:spPr>
          <a:xfrm>
            <a:off x="14448835" y="-712661"/>
            <a:ext cx="5620930" cy="5509404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A9A34BC0-BCA4-817E-32A9-3917C75C9974}"/>
              </a:ext>
            </a:extLst>
          </p:cNvPr>
          <p:cNvSpPr txBox="1"/>
          <p:nvPr/>
        </p:nvSpPr>
        <p:spPr>
          <a:xfrm>
            <a:off x="8991600" y="9791700"/>
            <a:ext cx="9843207" cy="57646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/>
            <a:r>
              <a:rPr lang="en-US" sz="20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Stomp-van den Berg et al. Pain. 2012; Girard et al. J Manipulative </a:t>
            </a:r>
            <a:r>
              <a:rPr lang="en-US" sz="20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Physiol</a:t>
            </a:r>
            <a:r>
              <a:rPr lang="en-US" sz="20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Ther. 2020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349505-B696-DD2C-DFF5-D28303E4E49F}"/>
              </a:ext>
            </a:extLst>
          </p:cNvPr>
          <p:cNvGrpSpPr/>
          <p:nvPr/>
        </p:nvGrpSpPr>
        <p:grpSpPr>
          <a:xfrm>
            <a:off x="12192000" y="3621021"/>
            <a:ext cx="6585566" cy="449082"/>
            <a:chOff x="11976205" y="2156486"/>
            <a:chExt cx="6585566" cy="44908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BB2B9A-902D-6047-93C8-59AE541C3099}"/>
                </a:ext>
              </a:extLst>
            </p:cNvPr>
            <p:cNvSpPr txBox="1"/>
            <p:nvPr/>
          </p:nvSpPr>
          <p:spPr>
            <a:xfrm>
              <a:off x="12157887" y="2156487"/>
              <a:ext cx="1642909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BE" sz="2000" dirty="0"/>
                <a:t>Risk factor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2A049D-7706-81DD-3FCD-2B3C89802445}"/>
                </a:ext>
              </a:extLst>
            </p:cNvPr>
            <p:cNvSpPr txBox="1"/>
            <p:nvPr/>
          </p:nvSpPr>
          <p:spPr>
            <a:xfrm>
              <a:off x="15499629" y="2156486"/>
              <a:ext cx="3062142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BE" sz="2000" dirty="0"/>
                <a:t>Inconsistent </a:t>
              </a:r>
              <a:r>
                <a:rPr lang="nl-BE" sz="2000" dirty="0" err="1"/>
                <a:t>results</a:t>
              </a:r>
              <a:endParaRPr lang="nl-BE" sz="2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359EEB-C391-1426-EECB-FE10F1B12515}"/>
                </a:ext>
              </a:extLst>
            </p:cNvPr>
            <p:cNvSpPr txBox="1"/>
            <p:nvPr/>
          </p:nvSpPr>
          <p:spPr>
            <a:xfrm>
              <a:off x="13689003" y="2168525"/>
              <a:ext cx="1849418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BE" sz="2000" dirty="0"/>
                <a:t>No risk factor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C4F868-D2D6-433A-5082-F7F8D7FB4429}"/>
                </a:ext>
              </a:extLst>
            </p:cNvPr>
            <p:cNvSpPr/>
            <p:nvPr/>
          </p:nvSpPr>
          <p:spPr>
            <a:xfrm>
              <a:off x="11976205" y="2308909"/>
              <a:ext cx="187515" cy="18095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55820A-D4B2-91B0-DF03-B44278B2FEB2}"/>
                </a:ext>
              </a:extLst>
            </p:cNvPr>
            <p:cNvSpPr/>
            <p:nvPr/>
          </p:nvSpPr>
          <p:spPr>
            <a:xfrm>
              <a:off x="13501488" y="2310427"/>
              <a:ext cx="187515" cy="18095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06E8B2F-21EA-6494-1BDB-8021AC502DAE}"/>
                </a:ext>
              </a:extLst>
            </p:cNvPr>
            <p:cNvSpPr/>
            <p:nvPr/>
          </p:nvSpPr>
          <p:spPr>
            <a:xfrm>
              <a:off x="15339774" y="2308909"/>
              <a:ext cx="187515" cy="1809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sp>
        <p:nvSpPr>
          <p:cNvPr id="30" name="TextBox 7">
            <a:extLst>
              <a:ext uri="{FF2B5EF4-FFF2-40B4-BE49-F238E27FC236}">
                <a16:creationId xmlns:a16="http://schemas.microsoft.com/office/drawing/2014/main" id="{B131A2C8-51AF-7B79-A210-21F0E49C2FA2}"/>
              </a:ext>
            </a:extLst>
          </p:cNvPr>
          <p:cNvSpPr txBox="1"/>
          <p:nvPr/>
        </p:nvSpPr>
        <p:spPr>
          <a:xfrm>
            <a:off x="1257300" y="1304422"/>
            <a:ext cx="15773400" cy="1031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Results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228216-1250-E81C-B68C-6DF66E282314}"/>
              </a:ext>
            </a:extLst>
          </p:cNvPr>
          <p:cNvGrpSpPr>
            <a:grpSpLocks noChangeAspect="1"/>
          </p:cNvGrpSpPr>
          <p:nvPr/>
        </p:nvGrpSpPr>
        <p:grpSpPr>
          <a:xfrm>
            <a:off x="6523424" y="746014"/>
            <a:ext cx="5241153" cy="2602800"/>
            <a:chOff x="12499517" y="6965982"/>
            <a:chExt cx="2511883" cy="124742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EEF78F9-93A7-EF27-DD61-D651F0F63BF3}"/>
                </a:ext>
              </a:extLst>
            </p:cNvPr>
            <p:cNvGrpSpPr/>
            <p:nvPr/>
          </p:nvGrpSpPr>
          <p:grpSpPr>
            <a:xfrm>
              <a:off x="12499517" y="6965982"/>
              <a:ext cx="1260282" cy="1247422"/>
              <a:chOff x="12499517" y="6960795"/>
              <a:chExt cx="1260282" cy="1247422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CBA17D09-7CE0-B623-3E48-7F108ED2857A}"/>
                  </a:ext>
                </a:extLst>
              </p:cNvPr>
              <p:cNvSpPr/>
              <p:nvPr/>
            </p:nvSpPr>
            <p:spPr>
              <a:xfrm>
                <a:off x="12499517" y="6960795"/>
                <a:ext cx="1260282" cy="1247422"/>
              </a:xfrm>
              <a:custGeom>
                <a:avLst/>
                <a:gdLst/>
                <a:ahLst/>
                <a:cxnLst/>
                <a:rect l="l" t="t" r="r" b="b"/>
                <a:pathLst>
                  <a:path w="1786413" h="1786413">
                    <a:moveTo>
                      <a:pt x="0" y="0"/>
                    </a:moveTo>
                    <a:lnTo>
                      <a:pt x="1786413" y="0"/>
                    </a:lnTo>
                    <a:lnTo>
                      <a:pt x="1786413" y="1786413"/>
                    </a:lnTo>
                    <a:lnTo>
                      <a:pt x="0" y="17864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prstClr val="black"/>
                    <a:srgbClr val="D1DCD1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468C164-EC5C-C5CA-44EF-CD12DBE5F355}"/>
                  </a:ext>
                </a:extLst>
              </p:cNvPr>
              <p:cNvGrpSpPr/>
              <p:nvPr/>
            </p:nvGrpSpPr>
            <p:grpSpPr>
              <a:xfrm>
                <a:off x="12610345" y="7127528"/>
                <a:ext cx="953255" cy="913957"/>
                <a:chOff x="12509053" y="7127528"/>
                <a:chExt cx="953255" cy="913957"/>
              </a:xfrm>
            </p:grpSpPr>
            <p:sp>
              <p:nvSpPr>
                <p:cNvPr id="41" name="Freeform 10">
                  <a:extLst>
                    <a:ext uri="{FF2B5EF4-FFF2-40B4-BE49-F238E27FC236}">
                      <a16:creationId xmlns:a16="http://schemas.microsoft.com/office/drawing/2014/main" id="{FA6DBF23-DFA4-BCAA-585F-8C3F7B130F36}"/>
                    </a:ext>
                  </a:extLst>
                </p:cNvPr>
                <p:cNvSpPr/>
                <p:nvPr/>
              </p:nvSpPr>
              <p:spPr>
                <a:xfrm>
                  <a:off x="13104585" y="7127528"/>
                  <a:ext cx="357723" cy="91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95" h="2613751">
                      <a:moveTo>
                        <a:pt x="0" y="0"/>
                      </a:moveTo>
                      <a:lnTo>
                        <a:pt x="928695" y="0"/>
                      </a:lnTo>
                      <a:lnTo>
                        <a:pt x="928695" y="2613751"/>
                      </a:lnTo>
                      <a:lnTo>
                        <a:pt x="0" y="261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42" name="Freeform 10">
                  <a:extLst>
                    <a:ext uri="{FF2B5EF4-FFF2-40B4-BE49-F238E27FC236}">
                      <a16:creationId xmlns:a16="http://schemas.microsoft.com/office/drawing/2014/main" id="{BACB543A-DC7D-FAD2-A529-A496D93AD1A2}"/>
                    </a:ext>
                  </a:extLst>
                </p:cNvPr>
                <p:cNvSpPr/>
                <p:nvPr/>
              </p:nvSpPr>
              <p:spPr>
                <a:xfrm>
                  <a:off x="12509053" y="7288601"/>
                  <a:ext cx="667020" cy="59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710" h="2190041">
                      <a:moveTo>
                        <a:pt x="0" y="0"/>
                      </a:moveTo>
                      <a:lnTo>
                        <a:pt x="2132710" y="0"/>
                      </a:lnTo>
                      <a:lnTo>
                        <a:pt x="2132710" y="2190041"/>
                      </a:lnTo>
                      <a:lnTo>
                        <a:pt x="0" y="2190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>
                    <a:biLevel thresh="75000"/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nl-BE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2AA53C7-5D93-26AE-0CC3-DCBD78C0D549}"/>
                </a:ext>
              </a:extLst>
            </p:cNvPr>
            <p:cNvGrpSpPr/>
            <p:nvPr/>
          </p:nvGrpSpPr>
          <p:grpSpPr>
            <a:xfrm>
              <a:off x="13751118" y="6965982"/>
              <a:ext cx="1260282" cy="1247422"/>
              <a:chOff x="10370769" y="6971170"/>
              <a:chExt cx="1260282" cy="1247422"/>
            </a:xfrm>
          </p:grpSpPr>
          <p:sp>
            <p:nvSpPr>
              <p:cNvPr id="34" name="Freeform 4">
                <a:extLst>
                  <a:ext uri="{FF2B5EF4-FFF2-40B4-BE49-F238E27FC236}">
                    <a16:creationId xmlns:a16="http://schemas.microsoft.com/office/drawing/2014/main" id="{9C1529C7-E18D-A1ED-DFD9-93DC0D63945F}"/>
                  </a:ext>
                </a:extLst>
              </p:cNvPr>
              <p:cNvSpPr/>
              <p:nvPr/>
            </p:nvSpPr>
            <p:spPr>
              <a:xfrm>
                <a:off x="10370769" y="6971170"/>
                <a:ext cx="1260282" cy="1247422"/>
              </a:xfrm>
              <a:custGeom>
                <a:avLst/>
                <a:gdLst/>
                <a:ahLst/>
                <a:cxnLst/>
                <a:rect l="l" t="t" r="r" b="b"/>
                <a:pathLst>
                  <a:path w="1786413" h="1786413">
                    <a:moveTo>
                      <a:pt x="0" y="0"/>
                    </a:moveTo>
                    <a:lnTo>
                      <a:pt x="1786413" y="0"/>
                    </a:lnTo>
                    <a:lnTo>
                      <a:pt x="1786413" y="1786413"/>
                    </a:lnTo>
                    <a:lnTo>
                      <a:pt x="0" y="17864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prstClr val="black"/>
                    <a:srgbClr val="D1DCD1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1E80E54-B6A8-B746-03AB-3A814FE2538A}"/>
                  </a:ext>
                </a:extLst>
              </p:cNvPr>
              <p:cNvGrpSpPr/>
              <p:nvPr/>
            </p:nvGrpSpPr>
            <p:grpSpPr>
              <a:xfrm>
                <a:off x="10511624" y="7137903"/>
                <a:ext cx="978572" cy="913957"/>
                <a:chOff x="10550797" y="7127528"/>
                <a:chExt cx="978572" cy="913957"/>
              </a:xfrm>
            </p:grpSpPr>
            <p:sp>
              <p:nvSpPr>
                <p:cNvPr id="36" name="Freeform 10">
                  <a:extLst>
                    <a:ext uri="{FF2B5EF4-FFF2-40B4-BE49-F238E27FC236}">
                      <a16:creationId xmlns:a16="http://schemas.microsoft.com/office/drawing/2014/main" id="{FC3E0893-0C91-341B-14FB-16BF9DB7EC70}"/>
                    </a:ext>
                  </a:extLst>
                </p:cNvPr>
                <p:cNvSpPr/>
                <p:nvPr/>
              </p:nvSpPr>
              <p:spPr>
                <a:xfrm>
                  <a:off x="10879876" y="7127528"/>
                  <a:ext cx="316595" cy="91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95" h="2613751">
                      <a:moveTo>
                        <a:pt x="0" y="0"/>
                      </a:moveTo>
                      <a:lnTo>
                        <a:pt x="928695" y="0"/>
                      </a:lnTo>
                      <a:lnTo>
                        <a:pt x="928695" y="2613751"/>
                      </a:lnTo>
                      <a:lnTo>
                        <a:pt x="0" y="261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nl-BE"/>
                </a:p>
              </p:txBody>
            </p:sp>
            <p:pic>
              <p:nvPicPr>
                <p:cNvPr id="37" name="Drawing 0">
                  <a:extLst>
                    <a:ext uri="{FF2B5EF4-FFF2-40B4-BE49-F238E27FC236}">
                      <a16:creationId xmlns:a16="http://schemas.microsoft.com/office/drawing/2014/main" id="{88FB4A65-118D-FA0D-D2A7-534A4E80806B}"/>
                    </a:ext>
                  </a:extLst>
                </p:cNvPr>
                <p:cNvPicPr/>
                <p:nvPr/>
              </p:nvPicPr>
              <p:blipFill>
                <a:blip r:embed="rId7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 rot="16502380">
                  <a:off x="10399429" y="7344929"/>
                  <a:ext cx="582282" cy="279545"/>
                </a:xfrm>
                <a:prstGeom prst="rect">
                  <a:avLst/>
                </a:prstGeom>
              </p:spPr>
            </p:pic>
            <p:pic>
              <p:nvPicPr>
                <p:cNvPr id="38" name="Drawing 0">
                  <a:extLst>
                    <a:ext uri="{FF2B5EF4-FFF2-40B4-BE49-F238E27FC236}">
                      <a16:creationId xmlns:a16="http://schemas.microsoft.com/office/drawing/2014/main" id="{D2FA6D65-4EE6-D50A-D13D-A479C175AAC6}"/>
                    </a:ext>
                  </a:extLst>
                </p:cNvPr>
                <p:cNvPicPr/>
                <p:nvPr/>
              </p:nvPicPr>
              <p:blipFill>
                <a:blip r:embed="rId7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 rot="4662217" flipH="1">
                  <a:off x="11098456" y="7385673"/>
                  <a:ext cx="582282" cy="27954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34105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D38DC1-5E31-C2E6-8C31-C6CE9D739CCA}"/>
              </a:ext>
            </a:extLst>
          </p:cNvPr>
          <p:cNvSpPr txBox="1"/>
          <p:nvPr/>
        </p:nvSpPr>
        <p:spPr>
          <a:xfrm>
            <a:off x="2090562" y="2872663"/>
            <a:ext cx="14902038" cy="722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3600" b="1" dirty="0"/>
              <a:t>Most </a:t>
            </a:r>
            <a:r>
              <a:rPr lang="nl-BE" sz="3600" b="1" dirty="0" err="1"/>
              <a:t>findings</a:t>
            </a:r>
            <a:r>
              <a:rPr lang="nl-BE" sz="3600" b="1" dirty="0"/>
              <a:t> are </a:t>
            </a:r>
            <a:r>
              <a:rPr lang="nl-BE" sz="3600" b="1" dirty="0" err="1"/>
              <a:t>based</a:t>
            </a:r>
            <a:r>
              <a:rPr lang="nl-BE" sz="3600" b="1" dirty="0"/>
              <a:t> on </a:t>
            </a:r>
            <a:r>
              <a:rPr lang="nl-BE" sz="3600" b="1" dirty="0" err="1"/>
              <a:t>limited</a:t>
            </a:r>
            <a:r>
              <a:rPr lang="nl-BE" sz="3600" b="1" dirty="0"/>
              <a:t> </a:t>
            </a:r>
            <a:r>
              <a:rPr lang="nl-BE" sz="3600" b="1" dirty="0" err="1"/>
              <a:t>evidence</a:t>
            </a:r>
            <a:endParaRPr lang="nl-BE" sz="3600" b="1" dirty="0"/>
          </a:p>
          <a:p>
            <a:pPr marL="1266825" indent="-6334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3600" dirty="0"/>
              <a:t>Most </a:t>
            </a:r>
            <a:r>
              <a:rPr lang="nl-BE" sz="3600" dirty="0" err="1"/>
              <a:t>associations</a:t>
            </a:r>
            <a:r>
              <a:rPr lang="nl-BE" sz="3600" dirty="0"/>
              <a:t> </a:t>
            </a:r>
            <a:r>
              <a:rPr lang="nl-BE" sz="3600" dirty="0" err="1"/>
              <a:t>examined</a:t>
            </a:r>
            <a:r>
              <a:rPr lang="nl-BE" sz="3600" dirty="0"/>
              <a:t> in </a:t>
            </a:r>
            <a:r>
              <a:rPr lang="nl-BE" sz="3600" dirty="0" err="1"/>
              <a:t>only</a:t>
            </a:r>
            <a:r>
              <a:rPr lang="nl-BE" sz="3600" dirty="0"/>
              <a:t> </a:t>
            </a:r>
            <a:r>
              <a:rPr lang="nl-BE" sz="3600" dirty="0" err="1"/>
              <a:t>one</a:t>
            </a:r>
            <a:r>
              <a:rPr lang="nl-BE" sz="3600" dirty="0"/>
              <a:t> </a:t>
            </a:r>
            <a:r>
              <a:rPr lang="nl-BE" sz="3600" dirty="0" err="1"/>
              <a:t>study</a:t>
            </a:r>
            <a:endParaRPr lang="nl-BE" sz="3600" dirty="0"/>
          </a:p>
          <a:p>
            <a:pPr marL="1336675" indent="-539750">
              <a:lnSpc>
                <a:spcPct val="150000"/>
              </a:lnSpc>
            </a:pPr>
            <a:r>
              <a:rPr lang="nl-BE" sz="3600" dirty="0">
                <a:sym typeface="Wingdings" panose="05000000000000000000" pitchFamily="2" charset="2"/>
              </a:rPr>
              <a:t>	  No consistent </a:t>
            </a:r>
            <a:r>
              <a:rPr lang="nl-BE" sz="3600" dirty="0" err="1">
                <a:sym typeface="Wingdings" panose="05000000000000000000" pitchFamily="2" charset="2"/>
              </a:rPr>
              <a:t>patterns</a:t>
            </a:r>
            <a:endParaRPr lang="nl-BE" sz="36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nl-BE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nl-BE" sz="3600" b="1" dirty="0">
                <a:sym typeface="Wingdings" panose="05000000000000000000" pitchFamily="2" charset="2"/>
              </a:rPr>
              <a:t>Overall </a:t>
            </a:r>
            <a:r>
              <a:rPr lang="nl-BE" sz="3600" b="1" dirty="0" err="1">
                <a:sym typeface="Wingdings" panose="05000000000000000000" pitchFamily="2" charset="2"/>
              </a:rPr>
              <a:t>pattern</a:t>
            </a:r>
            <a:endParaRPr lang="nl-BE" sz="3600" b="1" dirty="0">
              <a:sym typeface="Wingdings" panose="05000000000000000000" pitchFamily="2" charset="2"/>
            </a:endParaRPr>
          </a:p>
          <a:p>
            <a:pPr marL="1266825" indent="-6334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3600" dirty="0" err="1">
                <a:sym typeface="Wingdings" panose="05000000000000000000" pitchFamily="2" charset="2"/>
              </a:rPr>
              <a:t>When</a:t>
            </a:r>
            <a:r>
              <a:rPr lang="nl-BE" sz="3600" dirty="0">
                <a:sym typeface="Wingdings" panose="05000000000000000000" pitchFamily="2" charset="2"/>
              </a:rPr>
              <a:t> </a:t>
            </a:r>
            <a:r>
              <a:rPr lang="nl-BE" sz="3600" dirty="0" err="1">
                <a:sym typeface="Wingdings" panose="05000000000000000000" pitchFamily="2" charset="2"/>
              </a:rPr>
              <a:t>examined</a:t>
            </a:r>
            <a:r>
              <a:rPr lang="nl-BE" sz="3600" dirty="0">
                <a:sym typeface="Wingdings" panose="05000000000000000000" pitchFamily="2" charset="2"/>
              </a:rPr>
              <a:t> more </a:t>
            </a:r>
            <a:r>
              <a:rPr lang="nl-BE" sz="3600" dirty="0" err="1">
                <a:sym typeface="Wingdings" panose="05000000000000000000" pitchFamily="2" charset="2"/>
              </a:rPr>
              <a:t>than</a:t>
            </a:r>
            <a:r>
              <a:rPr lang="nl-BE" sz="3600" dirty="0">
                <a:sym typeface="Wingdings" panose="05000000000000000000" pitchFamily="2" charset="2"/>
              </a:rPr>
              <a:t> </a:t>
            </a:r>
            <a:r>
              <a:rPr lang="nl-BE" sz="3600" dirty="0" err="1">
                <a:sym typeface="Wingdings" panose="05000000000000000000" pitchFamily="2" charset="2"/>
              </a:rPr>
              <a:t>once</a:t>
            </a:r>
            <a:r>
              <a:rPr lang="nl-BE" sz="3600" dirty="0">
                <a:sym typeface="Wingdings" panose="05000000000000000000" pitchFamily="2" charset="2"/>
              </a:rPr>
              <a:t>: </a:t>
            </a:r>
            <a:r>
              <a:rPr lang="nl-BE" sz="3600" dirty="0" err="1">
                <a:sym typeface="Wingdings" panose="05000000000000000000" pitchFamily="2" charset="2"/>
              </a:rPr>
              <a:t>results</a:t>
            </a:r>
            <a:r>
              <a:rPr lang="nl-BE" sz="3600" dirty="0">
                <a:sym typeface="Wingdings" panose="05000000000000000000" pitchFamily="2" charset="2"/>
              </a:rPr>
              <a:t> are inconsistent</a:t>
            </a:r>
            <a:endParaRPr lang="nl-BE" sz="3600" dirty="0"/>
          </a:p>
          <a:p>
            <a:pPr marL="571500" indent="-5715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nl-BE" sz="3600" dirty="0"/>
          </a:p>
          <a:p>
            <a:pPr>
              <a:lnSpc>
                <a:spcPct val="130000"/>
              </a:lnSpc>
            </a:pPr>
            <a:endParaRPr lang="nl-BE" sz="3600" dirty="0"/>
          </a:p>
          <a:p>
            <a:pPr>
              <a:lnSpc>
                <a:spcPct val="130000"/>
              </a:lnSpc>
            </a:pPr>
            <a:endParaRPr lang="nl-BE" sz="2500" dirty="0"/>
          </a:p>
          <a:p>
            <a:pPr>
              <a:lnSpc>
                <a:spcPct val="120000"/>
              </a:lnSpc>
            </a:pPr>
            <a:endParaRPr lang="nl-BE" sz="3600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1B11226-DB12-7327-0D7D-E0D5602538C2}"/>
              </a:ext>
            </a:extLst>
          </p:cNvPr>
          <p:cNvSpPr/>
          <p:nvPr/>
        </p:nvSpPr>
        <p:spPr>
          <a:xfrm rot="10800000">
            <a:off x="-1823647" y="6027368"/>
            <a:ext cx="5391649" cy="5326452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F6174704-3250-39E1-BA31-DBE18C15FAC2}"/>
              </a:ext>
            </a:extLst>
          </p:cNvPr>
          <p:cNvSpPr/>
          <p:nvPr/>
        </p:nvSpPr>
        <p:spPr>
          <a:xfrm>
            <a:off x="14448835" y="-712661"/>
            <a:ext cx="5620930" cy="5509404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0D43853E-B4DA-168E-C4EE-B6EE97866A0A}"/>
              </a:ext>
            </a:extLst>
          </p:cNvPr>
          <p:cNvSpPr txBox="1"/>
          <p:nvPr/>
        </p:nvSpPr>
        <p:spPr>
          <a:xfrm>
            <a:off x="1257300" y="1304422"/>
            <a:ext cx="15773400" cy="1031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Interpretation</a:t>
            </a:r>
            <a:r>
              <a:rPr lang="en-US" sz="6600" b="1" dirty="0">
                <a:solidFill>
                  <a:srgbClr val="818E8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of</a:t>
            </a:r>
            <a:r>
              <a:rPr lang="en-US" sz="6600" b="1" dirty="0">
                <a:solidFill>
                  <a:srgbClr val="818E8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49003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46E431-516D-657B-0832-7F3DCC815892}"/>
              </a:ext>
            </a:extLst>
          </p:cNvPr>
          <p:cNvSpPr txBox="1"/>
          <p:nvPr/>
        </p:nvSpPr>
        <p:spPr>
          <a:xfrm>
            <a:off x="2057400" y="2933700"/>
            <a:ext cx="14902038" cy="583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 explanation: methodological heterogeneity</a:t>
            </a:r>
          </a:p>
          <a:p>
            <a:pPr marL="1266825" indent="-6334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Variation in baseline PLPP status (with/ without/ mixed)</a:t>
            </a:r>
          </a:p>
          <a:p>
            <a:pPr>
              <a:lnSpc>
                <a:spcPct val="130000"/>
              </a:lnSpc>
            </a:pPr>
            <a:endParaRPr lang="en-US" sz="2000" b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endParaRPr lang="en-US" sz="3600" b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sources of variability</a:t>
            </a:r>
          </a:p>
          <a:p>
            <a:pPr marL="1266825" indent="-6334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Differences in measurement tools and timing </a:t>
            </a:r>
          </a:p>
          <a:p>
            <a:pPr marL="1266825" indent="-6334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Variations in statistical models and covariate adjustment</a:t>
            </a:r>
          </a:p>
          <a:p>
            <a:pPr marL="571500" indent="-5715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0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sz="3600" noProof="0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E35CC650-3ABF-7802-6BBA-475DAA6EE148}"/>
              </a:ext>
            </a:extLst>
          </p:cNvPr>
          <p:cNvSpPr/>
          <p:nvPr/>
        </p:nvSpPr>
        <p:spPr>
          <a:xfrm rot="10800000">
            <a:off x="-1823647" y="6027368"/>
            <a:ext cx="5391649" cy="5326452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6AB13A50-6000-2C05-C3EA-FFDF0CA072B4}"/>
              </a:ext>
            </a:extLst>
          </p:cNvPr>
          <p:cNvSpPr/>
          <p:nvPr/>
        </p:nvSpPr>
        <p:spPr>
          <a:xfrm>
            <a:off x="14448835" y="-712661"/>
            <a:ext cx="5620930" cy="5509404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17805B83-CDA7-D1DE-A428-67DE5E8F91DB}"/>
              </a:ext>
            </a:extLst>
          </p:cNvPr>
          <p:cNvSpPr txBox="1"/>
          <p:nvPr/>
        </p:nvSpPr>
        <p:spPr>
          <a:xfrm>
            <a:off x="1257300" y="1304422"/>
            <a:ext cx="15773400" cy="1031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Interpretation</a:t>
            </a:r>
            <a:r>
              <a:rPr lang="en-US" sz="6600" b="1" dirty="0">
                <a:solidFill>
                  <a:srgbClr val="818E8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of</a:t>
            </a:r>
            <a:r>
              <a:rPr lang="en-US" sz="6600" b="1" dirty="0">
                <a:solidFill>
                  <a:srgbClr val="818E8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412510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A7F57-2B66-F1D6-6BEE-8ED0A67E3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E25969-E3C2-16A1-3092-EF606EF02BEE}"/>
              </a:ext>
            </a:extLst>
          </p:cNvPr>
          <p:cNvSpPr txBox="1"/>
          <p:nvPr/>
        </p:nvSpPr>
        <p:spPr>
          <a:xfrm>
            <a:off x="1981200" y="2933700"/>
            <a:ext cx="14902038" cy="710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 for prenatal and postpartum psychological risk factors for PLPP remains inconclusive</a:t>
            </a:r>
          </a:p>
          <a:p>
            <a:pPr>
              <a:lnSpc>
                <a:spcPct val="130000"/>
              </a:lnSpc>
            </a:pPr>
            <a:endParaRPr lang="en-US" sz="20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evidence for the preconception stage</a:t>
            </a:r>
          </a:p>
          <a:p>
            <a:pPr>
              <a:lnSpc>
                <a:spcPct val="130000"/>
              </a:lnSpc>
            </a:pPr>
            <a:endParaRPr lang="en-US" sz="20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research</a:t>
            </a:r>
          </a:p>
          <a:p>
            <a:pPr marL="1266825" indent="-6334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a standardized assessment tool</a:t>
            </a:r>
          </a:p>
          <a:p>
            <a:pPr marL="1266825" indent="-6334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Preconception + pre-symptom assessment</a:t>
            </a:r>
          </a:p>
          <a:p>
            <a:pPr marL="1266825" indent="-6334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Comprehensive psychological profiling alongside known risk factors </a:t>
            </a:r>
          </a:p>
          <a:p>
            <a:endParaRPr lang="nl-BE" sz="3600" dirty="0"/>
          </a:p>
          <a:p>
            <a:pPr>
              <a:lnSpc>
                <a:spcPct val="120000"/>
              </a:lnSpc>
            </a:pPr>
            <a:endParaRPr lang="nl-BE" sz="3600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EC8CE4FA-3C04-C0E4-E10C-C883E198C6B7}"/>
              </a:ext>
            </a:extLst>
          </p:cNvPr>
          <p:cNvSpPr/>
          <p:nvPr/>
        </p:nvSpPr>
        <p:spPr>
          <a:xfrm rot="10800000">
            <a:off x="-1823647" y="6027368"/>
            <a:ext cx="5391649" cy="5326452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586A3F5B-F914-73CC-31DC-ECEF4988D378}"/>
              </a:ext>
            </a:extLst>
          </p:cNvPr>
          <p:cNvSpPr/>
          <p:nvPr/>
        </p:nvSpPr>
        <p:spPr>
          <a:xfrm>
            <a:off x="14448835" y="-712661"/>
            <a:ext cx="5620930" cy="5509404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9B4F690-3031-9AED-E97F-C3086057B895}"/>
              </a:ext>
            </a:extLst>
          </p:cNvPr>
          <p:cNvSpPr txBox="1"/>
          <p:nvPr/>
        </p:nvSpPr>
        <p:spPr>
          <a:xfrm>
            <a:off x="1257300" y="1304422"/>
            <a:ext cx="15773400" cy="1031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49399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0EE8D1-59FF-63E4-002D-8CEB183A3778}"/>
              </a:ext>
            </a:extLst>
          </p:cNvPr>
          <p:cNvSpPr txBox="1"/>
          <p:nvPr/>
        </p:nvSpPr>
        <p:spPr>
          <a:xfrm>
            <a:off x="1981200" y="2857500"/>
            <a:ext cx="14902038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nl-B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recommendations</a:t>
            </a:r>
            <a:endParaRPr lang="nl-BE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66825" indent="-6334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screening of psychological risk factors </a:t>
            </a:r>
          </a:p>
          <a:p>
            <a:pPr marL="1266825" indent="-6334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Multidisciplinary approaches within a biopsychosocial framework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BE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A4FE8E5C-E1D0-F40F-94EE-9AD124853363}"/>
              </a:ext>
            </a:extLst>
          </p:cNvPr>
          <p:cNvSpPr/>
          <p:nvPr/>
        </p:nvSpPr>
        <p:spPr>
          <a:xfrm rot="10800000">
            <a:off x="-1823647" y="6027368"/>
            <a:ext cx="5391649" cy="5326452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C40E372E-60A4-AD74-E234-BBF32C0B5C31}"/>
              </a:ext>
            </a:extLst>
          </p:cNvPr>
          <p:cNvSpPr/>
          <p:nvPr/>
        </p:nvSpPr>
        <p:spPr>
          <a:xfrm>
            <a:off x="14448835" y="-712661"/>
            <a:ext cx="5620930" cy="5509404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FCF4A52-7076-E5FB-537D-B36264CDAA00}"/>
              </a:ext>
            </a:extLst>
          </p:cNvPr>
          <p:cNvSpPr txBox="1"/>
          <p:nvPr/>
        </p:nvSpPr>
        <p:spPr>
          <a:xfrm>
            <a:off x="1257300" y="1304422"/>
            <a:ext cx="15773400" cy="1031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72599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CC141F4A-7BFE-E7CC-1AC0-BC28F933885E}"/>
              </a:ext>
            </a:extLst>
          </p:cNvPr>
          <p:cNvSpPr/>
          <p:nvPr/>
        </p:nvSpPr>
        <p:spPr>
          <a:xfrm>
            <a:off x="8917405" y="4833611"/>
            <a:ext cx="4423452" cy="5186690"/>
          </a:xfrm>
          <a:custGeom>
            <a:avLst/>
            <a:gdLst/>
            <a:ahLst/>
            <a:cxnLst/>
            <a:rect l="l" t="t" r="r" b="b"/>
            <a:pathLst>
              <a:path w="16223458" h="12797744">
                <a:moveTo>
                  <a:pt x="0" y="0"/>
                </a:moveTo>
                <a:lnTo>
                  <a:pt x="16223458" y="0"/>
                </a:lnTo>
                <a:lnTo>
                  <a:pt x="16223458" y="12797743"/>
                </a:lnTo>
                <a:lnTo>
                  <a:pt x="0" y="127977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duotone>
                <a:prstClr val="black"/>
                <a:srgbClr val="00B050">
                  <a:tint val="45000"/>
                  <a:satMod val="400000"/>
                </a:srgbClr>
              </a:duotone>
            </a:blip>
            <a:stretch>
              <a:fillRect l="-184024" t="-61262" r="-11562" b="-22037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CED108E-10B3-7337-A7B4-2915A9E09A41}"/>
              </a:ext>
            </a:extLst>
          </p:cNvPr>
          <p:cNvSpPr txBox="1"/>
          <p:nvPr/>
        </p:nvSpPr>
        <p:spPr>
          <a:xfrm>
            <a:off x="1757042" y="712052"/>
            <a:ext cx="5096517" cy="203835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Thank</a:t>
            </a:r>
            <a:r>
              <a:rPr lang="en-US" sz="6600" b="1" dirty="0">
                <a:solidFill>
                  <a:srgbClr val="818E8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you</a:t>
            </a:r>
            <a:r>
              <a:rPr lang="en-US" sz="6600" b="1" dirty="0">
                <a:solidFill>
                  <a:srgbClr val="818E8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A6A33A-CBE3-432F-21A5-D218880F1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890260"/>
            <a:ext cx="8783926" cy="333884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AFD2F69-27E8-7365-7039-517BD8DD97E2}"/>
              </a:ext>
            </a:extLst>
          </p:cNvPr>
          <p:cNvGrpSpPr/>
          <p:nvPr/>
        </p:nvGrpSpPr>
        <p:grpSpPr>
          <a:xfrm>
            <a:off x="685800" y="2866683"/>
            <a:ext cx="7239000" cy="5553417"/>
            <a:chOff x="929639" y="2561883"/>
            <a:chExt cx="7239000" cy="5553417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E4A3BA4B-8EBE-A67A-AAFA-BDE621B29141}"/>
                </a:ext>
              </a:extLst>
            </p:cNvPr>
            <p:cNvGrpSpPr/>
            <p:nvPr/>
          </p:nvGrpSpPr>
          <p:grpSpPr>
            <a:xfrm>
              <a:off x="929639" y="2561883"/>
              <a:ext cx="7239000" cy="1676400"/>
              <a:chOff x="0" y="0"/>
              <a:chExt cx="14224766" cy="3022762"/>
            </a:xfrm>
          </p:grpSpPr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id="{59F8FEEF-8926-F383-6536-540D8805377A}"/>
                  </a:ext>
                </a:extLst>
              </p:cNvPr>
              <p:cNvSpPr/>
              <p:nvPr/>
            </p:nvSpPr>
            <p:spPr>
              <a:xfrm>
                <a:off x="0" y="0"/>
                <a:ext cx="14224763" cy="3022727"/>
              </a:xfrm>
              <a:custGeom>
                <a:avLst/>
                <a:gdLst/>
                <a:ahLst/>
                <a:cxnLst/>
                <a:rect l="l" t="t" r="r" b="b"/>
                <a:pathLst>
                  <a:path w="14224763" h="3022727">
                    <a:moveTo>
                      <a:pt x="0" y="0"/>
                    </a:moveTo>
                    <a:lnTo>
                      <a:pt x="14224763" y="0"/>
                    </a:lnTo>
                    <a:lnTo>
                      <a:pt x="14224763" y="3022727"/>
                    </a:lnTo>
                    <a:lnTo>
                      <a:pt x="0" y="30227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09" r="-109" b="-1"/>
                </a:stretch>
              </a:blipFill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1B7108D8-6DC7-F929-6B2E-35B183E65D31}"/>
                </a:ext>
              </a:extLst>
            </p:cNvPr>
            <p:cNvGrpSpPr/>
            <p:nvPr/>
          </p:nvGrpSpPr>
          <p:grpSpPr>
            <a:xfrm>
              <a:off x="929640" y="4472275"/>
              <a:ext cx="7238998" cy="1676381"/>
              <a:chOff x="0" y="0"/>
              <a:chExt cx="13251926" cy="2948554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38010A42-B7A4-02EB-F54B-C702D76DA359}"/>
                  </a:ext>
                </a:extLst>
              </p:cNvPr>
              <p:cNvSpPr/>
              <p:nvPr/>
            </p:nvSpPr>
            <p:spPr>
              <a:xfrm>
                <a:off x="0" y="0"/>
                <a:ext cx="13251942" cy="2948559"/>
              </a:xfrm>
              <a:custGeom>
                <a:avLst/>
                <a:gdLst/>
                <a:ahLst/>
                <a:cxnLst/>
                <a:rect l="l" t="t" r="r" b="b"/>
                <a:pathLst>
                  <a:path w="13251942" h="2948559">
                    <a:moveTo>
                      <a:pt x="0" y="0"/>
                    </a:moveTo>
                    <a:lnTo>
                      <a:pt x="13251942" y="0"/>
                    </a:lnTo>
                    <a:lnTo>
                      <a:pt x="13251942" y="2948559"/>
                    </a:lnTo>
                    <a:lnTo>
                      <a:pt x="0" y="29485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33" b="-132"/>
                </a:stretch>
              </a:blipFill>
            </p:spPr>
            <p:txBody>
              <a:bodyPr/>
              <a:lstStyle/>
              <a:p>
                <a:endParaRPr lang="nl-BE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C69F4EC-C539-1BBD-6E84-9D7AC03F8D62}"/>
                </a:ext>
              </a:extLst>
            </p:cNvPr>
            <p:cNvGrpSpPr/>
            <p:nvPr/>
          </p:nvGrpSpPr>
          <p:grpSpPr>
            <a:xfrm>
              <a:off x="2796416" y="6382649"/>
              <a:ext cx="3505446" cy="1732651"/>
              <a:chOff x="2743201" y="2218606"/>
              <a:chExt cx="3505446" cy="1732651"/>
            </a:xfrm>
          </p:grpSpPr>
          <p:grpSp>
            <p:nvGrpSpPr>
              <p:cNvPr id="14" name="Group 6">
                <a:extLst>
                  <a:ext uri="{FF2B5EF4-FFF2-40B4-BE49-F238E27FC236}">
                    <a16:creationId xmlns:a16="http://schemas.microsoft.com/office/drawing/2014/main" id="{4690541D-9B69-D85C-C9CD-A34FE5EC2C2A}"/>
                  </a:ext>
                </a:extLst>
              </p:cNvPr>
              <p:cNvGrpSpPr/>
              <p:nvPr/>
            </p:nvGrpSpPr>
            <p:grpSpPr>
              <a:xfrm>
                <a:off x="4686424" y="2229511"/>
                <a:ext cx="1562223" cy="1676384"/>
                <a:chOff x="0" y="0"/>
                <a:chExt cx="2959084" cy="2948554"/>
              </a:xfrm>
            </p:grpSpPr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9D016E62-C866-7AE1-3BE6-AFB99A80467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59100" cy="2948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100" h="2948559">
                      <a:moveTo>
                        <a:pt x="0" y="0"/>
                      </a:moveTo>
                      <a:lnTo>
                        <a:pt x="2959100" y="0"/>
                      </a:lnTo>
                      <a:lnTo>
                        <a:pt x="2959100" y="2948559"/>
                      </a:lnTo>
                      <a:lnTo>
                        <a:pt x="0" y="29485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nl-BE"/>
                </a:p>
              </p:txBody>
            </p:sp>
          </p:grpSp>
          <p:grpSp>
            <p:nvGrpSpPr>
              <p:cNvPr id="16" name="Group 8">
                <a:extLst>
                  <a:ext uri="{FF2B5EF4-FFF2-40B4-BE49-F238E27FC236}">
                    <a16:creationId xmlns:a16="http://schemas.microsoft.com/office/drawing/2014/main" id="{99A20F69-BDA9-CCA4-4DBA-965E4BE6FB2E}"/>
                  </a:ext>
                </a:extLst>
              </p:cNvPr>
              <p:cNvGrpSpPr/>
              <p:nvPr/>
            </p:nvGrpSpPr>
            <p:grpSpPr>
              <a:xfrm>
                <a:off x="2743201" y="2218606"/>
                <a:ext cx="1562198" cy="1732651"/>
                <a:chOff x="0" y="0"/>
                <a:chExt cx="2927430" cy="2927430"/>
              </a:xfrm>
            </p:grpSpPr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68D18516-CFCF-9908-BB34-0A02FAA1E9D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27477" cy="2927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477" h="2927477">
                      <a:moveTo>
                        <a:pt x="0" y="0"/>
                      </a:moveTo>
                      <a:lnTo>
                        <a:pt x="2927477" y="0"/>
                      </a:lnTo>
                      <a:lnTo>
                        <a:pt x="2927477" y="2927477"/>
                      </a:lnTo>
                      <a:lnTo>
                        <a:pt x="0" y="29274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r="1" b="1"/>
                  </a:stretch>
                </a:blipFill>
              </p:spPr>
              <p:txBody>
                <a:bodyPr/>
                <a:lstStyle/>
                <a:p>
                  <a:endParaRPr lang="nl-BE"/>
                </a:p>
              </p:txBody>
            </p:sp>
          </p:grpSp>
        </p:grpSp>
      </p:grpSp>
      <p:sp>
        <p:nvSpPr>
          <p:cNvPr id="25" name="Freeform 17">
            <a:extLst>
              <a:ext uri="{FF2B5EF4-FFF2-40B4-BE49-F238E27FC236}">
                <a16:creationId xmlns:a16="http://schemas.microsoft.com/office/drawing/2014/main" id="{DD96F3D6-4F89-0E2D-6979-DC2B786FF09E}"/>
              </a:ext>
            </a:extLst>
          </p:cNvPr>
          <p:cNvSpPr/>
          <p:nvPr/>
        </p:nvSpPr>
        <p:spPr>
          <a:xfrm>
            <a:off x="469196" y="3951258"/>
            <a:ext cx="2736974" cy="594072"/>
          </a:xfrm>
          <a:custGeom>
            <a:avLst/>
            <a:gdLst/>
            <a:ahLst/>
            <a:cxnLst/>
            <a:rect l="l" t="t" r="r" b="b"/>
            <a:pathLst>
              <a:path w="5920538" h="1326758">
                <a:moveTo>
                  <a:pt x="0" y="0"/>
                </a:moveTo>
                <a:lnTo>
                  <a:pt x="5920538" y="0"/>
                </a:lnTo>
                <a:lnTo>
                  <a:pt x="5920538" y="1326758"/>
                </a:lnTo>
                <a:lnTo>
                  <a:pt x="0" y="132675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nl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930AD-D75A-E391-CF52-1E5892AAF5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5" y="9324975"/>
            <a:ext cx="2924175" cy="6953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5F97D6-99D9-4B75-8694-253360CE20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40016" y="5813135"/>
            <a:ext cx="3590813" cy="35908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567EEEB-D0C0-9219-356F-F43FF3B4773F}"/>
              </a:ext>
            </a:extLst>
          </p:cNvPr>
          <p:cNvSpPr txBox="1"/>
          <p:nvPr/>
        </p:nvSpPr>
        <p:spPr>
          <a:xfrm>
            <a:off x="14333454" y="5184380"/>
            <a:ext cx="2924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000" dirty="0"/>
              <a:t>SCAN ME</a:t>
            </a:r>
          </a:p>
        </p:txBody>
      </p:sp>
    </p:spTree>
    <p:extLst>
      <p:ext uri="{BB962C8B-B14F-4D97-AF65-F5344CB8AC3E}">
        <p14:creationId xmlns:p14="http://schemas.microsoft.com/office/powerpoint/2010/main" val="380183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95400" y="2807387"/>
            <a:ext cx="15773400" cy="81211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4536"/>
              </a:lnSpc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Pregnancy-related lumbopelvic pain (PLPP) </a:t>
            </a:r>
            <a:endParaRPr lang="en-US" sz="48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617939" y="9368062"/>
            <a:ext cx="10746261" cy="77780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/>
            <a:r>
              <a:rPr lang="en-US" sz="24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Gutke</a:t>
            </a:r>
            <a:r>
              <a:rPr lang="en-US" sz="24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et al. </a:t>
            </a:r>
            <a:r>
              <a:rPr lang="en-US" sz="24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Womens</a:t>
            </a:r>
            <a:r>
              <a:rPr lang="en-US" sz="24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Health. 2018; </a:t>
            </a:r>
            <a:r>
              <a:rPr lang="en-US" sz="24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Backhausen</a:t>
            </a:r>
            <a:r>
              <a:rPr lang="en-US" sz="24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et al. Women Birth. 2019; </a:t>
            </a:r>
          </a:p>
          <a:p>
            <a:pPr algn="just"/>
            <a:r>
              <a:rPr lang="en-US" sz="24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Noren et al. </a:t>
            </a:r>
            <a:r>
              <a:rPr lang="en-US" sz="24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Eur</a:t>
            </a:r>
            <a:r>
              <a:rPr lang="en-US" sz="24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Spine J. 2002; Elden et al. BMC </a:t>
            </a:r>
            <a:r>
              <a:rPr lang="en-US" sz="24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Musculoskelet</a:t>
            </a:r>
            <a:r>
              <a:rPr lang="en-US" sz="24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</a:t>
            </a:r>
            <a:r>
              <a:rPr lang="en-US" sz="24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Disord</a:t>
            </a:r>
            <a:r>
              <a:rPr lang="en-US" sz="24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. 2016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8A941410-87C3-4CC1-9456-D0EF5FBFE818}"/>
              </a:ext>
            </a:extLst>
          </p:cNvPr>
          <p:cNvSpPr txBox="1"/>
          <p:nvPr/>
        </p:nvSpPr>
        <p:spPr>
          <a:xfrm>
            <a:off x="1257300" y="1304422"/>
            <a:ext cx="15773400" cy="1031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Background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745AF-8FDA-FDD2-774E-6BC0E29C7165}"/>
              </a:ext>
            </a:extLst>
          </p:cNvPr>
          <p:cNvGrpSpPr/>
          <p:nvPr/>
        </p:nvGrpSpPr>
        <p:grpSpPr>
          <a:xfrm>
            <a:off x="2667000" y="4076700"/>
            <a:ext cx="15438175" cy="3759327"/>
            <a:chOff x="2667000" y="3746373"/>
            <a:chExt cx="15438175" cy="3759327"/>
          </a:xfrm>
        </p:grpSpPr>
        <p:grpSp>
          <p:nvGrpSpPr>
            <p:cNvPr id="21" name="Group 10">
              <a:extLst>
                <a:ext uri="{FF2B5EF4-FFF2-40B4-BE49-F238E27FC236}">
                  <a16:creationId xmlns:a16="http://schemas.microsoft.com/office/drawing/2014/main" id="{2C78DE67-87C4-B617-0900-CFBA99A3B373}"/>
                </a:ext>
              </a:extLst>
            </p:cNvPr>
            <p:cNvGrpSpPr/>
            <p:nvPr/>
          </p:nvGrpSpPr>
          <p:grpSpPr>
            <a:xfrm>
              <a:off x="2667000" y="3746373"/>
              <a:ext cx="2061019" cy="3759327"/>
              <a:chOff x="1125753" y="1924043"/>
              <a:chExt cx="2748026" cy="5012436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E4FD86FD-8B85-39C4-C898-C927CE95F357}"/>
                  </a:ext>
                </a:extLst>
              </p:cNvPr>
              <p:cNvSpPr/>
              <p:nvPr/>
            </p:nvSpPr>
            <p:spPr>
              <a:xfrm>
                <a:off x="1125753" y="1924043"/>
                <a:ext cx="2748026" cy="5012436"/>
              </a:xfrm>
              <a:prstGeom prst="rect">
                <a:avLst/>
              </a:prstGeom>
              <a:blipFill>
                <a:blip r:embed="rId3"/>
                <a:stretch>
                  <a:fillRect t="-38386" b="-12714"/>
                </a:stretch>
              </a:blipFill>
            </p:spPr>
            <p:txBody>
              <a:bodyPr/>
              <a:lstStyle/>
              <a:p>
                <a:endParaRPr lang="nl-BE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739685-A4D5-F30E-21E6-59864374EF7B}"/>
                </a:ext>
              </a:extLst>
            </p:cNvPr>
            <p:cNvSpPr txBox="1"/>
            <p:nvPr/>
          </p:nvSpPr>
          <p:spPr>
            <a:xfrm>
              <a:off x="6019800" y="3760865"/>
              <a:ext cx="12085375" cy="3261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36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Affects</a:t>
              </a:r>
              <a:r>
                <a:rPr lang="nl-BE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up </a:t>
              </a:r>
              <a:r>
                <a:rPr lang="nl-BE" sz="3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</a:t>
              </a:r>
              <a:r>
                <a:rPr lang="nl-BE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86% of pregnant </a:t>
              </a:r>
              <a:r>
                <a:rPr lang="nl-BE" sz="3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women</a:t>
              </a:r>
              <a:r>
                <a:rPr lang="nl-BE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685800" indent="-6858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GB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Impacts daily activities &amp; work ability</a:t>
              </a:r>
              <a:endParaRPr lang="nl-B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GB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Can persist for many years postpartum</a:t>
              </a:r>
            </a:p>
          </p:txBody>
        </p:sp>
      </p:grpSp>
      <p:sp>
        <p:nvSpPr>
          <p:cNvPr id="24" name="Freeform 2">
            <a:extLst>
              <a:ext uri="{FF2B5EF4-FFF2-40B4-BE49-F238E27FC236}">
                <a16:creationId xmlns:a16="http://schemas.microsoft.com/office/drawing/2014/main" id="{8FC09F0E-5569-2876-2CBE-CD6786CE2999}"/>
              </a:ext>
            </a:extLst>
          </p:cNvPr>
          <p:cNvSpPr/>
          <p:nvPr/>
        </p:nvSpPr>
        <p:spPr>
          <a:xfrm rot="10800000">
            <a:off x="-1823647" y="6027368"/>
            <a:ext cx="5391649" cy="5326452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5" name="Freeform 2">
            <a:extLst>
              <a:ext uri="{FF2B5EF4-FFF2-40B4-BE49-F238E27FC236}">
                <a16:creationId xmlns:a16="http://schemas.microsoft.com/office/drawing/2014/main" id="{542D0DB0-1711-9F55-012E-4E7AA1E79DDD}"/>
              </a:ext>
            </a:extLst>
          </p:cNvPr>
          <p:cNvSpPr/>
          <p:nvPr/>
        </p:nvSpPr>
        <p:spPr>
          <a:xfrm>
            <a:off x="14448835" y="-712661"/>
            <a:ext cx="5620930" cy="5509404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B0E9C-50AC-1E4B-79ED-C3948469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FEC1D53E-312E-A06D-52C1-837C4FC6B373}"/>
              </a:ext>
            </a:extLst>
          </p:cNvPr>
          <p:cNvSpPr/>
          <p:nvPr/>
        </p:nvSpPr>
        <p:spPr>
          <a:xfrm>
            <a:off x="2699185" y="4000500"/>
            <a:ext cx="12889630" cy="4862308"/>
          </a:xfrm>
          <a:custGeom>
            <a:avLst/>
            <a:gdLst/>
            <a:ahLst/>
            <a:cxnLst/>
            <a:rect l="l" t="t" r="r" b="b"/>
            <a:pathLst>
              <a:path w="11301259" h="4492250">
                <a:moveTo>
                  <a:pt x="0" y="0"/>
                </a:moveTo>
                <a:lnTo>
                  <a:pt x="11301258" y="0"/>
                </a:lnTo>
                <a:lnTo>
                  <a:pt x="11301258" y="4492250"/>
                </a:lnTo>
                <a:lnTo>
                  <a:pt x="0" y="4492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596"/>
            </a:stretch>
          </a:blipFill>
        </p:spPr>
        <p:txBody>
          <a:bodyPr/>
          <a:lstStyle/>
          <a:p>
            <a:endParaRPr lang="nl-BE" dirty="0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9C26502A-7AB8-233F-DF34-ABEAB6B1E234}"/>
              </a:ext>
            </a:extLst>
          </p:cNvPr>
          <p:cNvGrpSpPr/>
          <p:nvPr/>
        </p:nvGrpSpPr>
        <p:grpSpPr>
          <a:xfrm>
            <a:off x="5960843" y="9396222"/>
            <a:ext cx="13600895" cy="776478"/>
            <a:chOff x="0" y="-29900"/>
            <a:chExt cx="19306746" cy="533262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E535A41-C574-1FFE-B553-58069A1EAB7C}"/>
                </a:ext>
              </a:extLst>
            </p:cNvPr>
            <p:cNvSpPr/>
            <p:nvPr/>
          </p:nvSpPr>
          <p:spPr>
            <a:xfrm>
              <a:off x="0" y="0"/>
              <a:ext cx="19306746" cy="384720"/>
            </a:xfrm>
            <a:custGeom>
              <a:avLst/>
              <a:gdLst/>
              <a:ahLst/>
              <a:cxnLst/>
              <a:rect l="l" t="t" r="r" b="b"/>
              <a:pathLst>
                <a:path w="19306746" h="384720">
                  <a:moveTo>
                    <a:pt x="0" y="0"/>
                  </a:moveTo>
                  <a:lnTo>
                    <a:pt x="19306746" y="0"/>
                  </a:lnTo>
                  <a:lnTo>
                    <a:pt x="19306746" y="384720"/>
                  </a:lnTo>
                  <a:lnTo>
                    <a:pt x="0" y="3847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025D9770-4D49-34EF-C7BD-27837EB5EE1B}"/>
                </a:ext>
              </a:extLst>
            </p:cNvPr>
            <p:cNvSpPr txBox="1"/>
            <p:nvPr/>
          </p:nvSpPr>
          <p:spPr>
            <a:xfrm>
              <a:off x="4898283" y="-29900"/>
              <a:ext cx="11410524" cy="5332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/>
              <a:r>
                <a:rPr lang="en-US" sz="2400" spc="15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Wuytack</a:t>
              </a:r>
              <a:r>
                <a:rPr lang="en-US" sz="2400" spc="1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et al. BMC Pregnancy Childbirth. 2020; </a:t>
              </a:r>
              <a:r>
                <a:rPr lang="en-US" sz="2400" spc="15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Wiezer</a:t>
              </a:r>
              <a:r>
                <a:rPr lang="en-US" sz="2400" spc="1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et al. </a:t>
              </a:r>
            </a:p>
            <a:p>
              <a:pPr algn="just"/>
              <a:r>
                <a:rPr lang="en-US" sz="2400" spc="15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Musculoskelet</a:t>
              </a:r>
              <a:r>
                <a:rPr lang="en-US" sz="2400" spc="1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Sci </a:t>
              </a:r>
              <a:r>
                <a:rPr lang="en-US" sz="2400" spc="15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Pract</a:t>
              </a:r>
              <a:r>
                <a:rPr lang="en-US" sz="2400" spc="1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. 2020; </a:t>
              </a:r>
              <a:r>
                <a:rPr lang="en-US" sz="2400" spc="15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Burani</a:t>
              </a:r>
              <a:r>
                <a:rPr lang="en-US" sz="2400" spc="1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et al. Medicina. 2023</a:t>
              </a:r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9300693B-1684-674E-A781-E761EA0786CD}"/>
              </a:ext>
            </a:extLst>
          </p:cNvPr>
          <p:cNvSpPr/>
          <p:nvPr/>
        </p:nvSpPr>
        <p:spPr>
          <a:xfrm rot="10800000">
            <a:off x="-1823647" y="6027368"/>
            <a:ext cx="5391649" cy="5326452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17A2ED07-4476-4FCB-DBEB-8372F65C7A85}"/>
              </a:ext>
            </a:extLst>
          </p:cNvPr>
          <p:cNvSpPr/>
          <p:nvPr/>
        </p:nvSpPr>
        <p:spPr>
          <a:xfrm>
            <a:off x="14448835" y="-712661"/>
            <a:ext cx="5620930" cy="5509404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A74B36F-1FDF-41B5-CAD9-223F62932890}"/>
              </a:ext>
            </a:extLst>
          </p:cNvPr>
          <p:cNvSpPr txBox="1"/>
          <p:nvPr/>
        </p:nvSpPr>
        <p:spPr>
          <a:xfrm>
            <a:off x="1257300" y="1304422"/>
            <a:ext cx="15773400" cy="1031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Background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0FE39A8-D9F4-87ED-E490-354D1A2F8B83}"/>
              </a:ext>
            </a:extLst>
          </p:cNvPr>
          <p:cNvSpPr txBox="1"/>
          <p:nvPr/>
        </p:nvSpPr>
        <p:spPr>
          <a:xfrm>
            <a:off x="1257300" y="2807387"/>
            <a:ext cx="15773400" cy="81211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4536"/>
              </a:lnSpc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Known risk factors</a:t>
            </a:r>
            <a:endParaRPr lang="en-US" sz="48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206544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5F85E-4E77-34B8-94A2-709B9DDD1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CB82339-ED1E-CCC2-F619-22EC4FC132C4}"/>
              </a:ext>
            </a:extLst>
          </p:cNvPr>
          <p:cNvGrpSpPr/>
          <p:nvPr/>
        </p:nvGrpSpPr>
        <p:grpSpPr>
          <a:xfrm>
            <a:off x="2699185" y="4000500"/>
            <a:ext cx="12889630" cy="5257800"/>
            <a:chOff x="2699185" y="4000500"/>
            <a:chExt cx="12889630" cy="5257800"/>
          </a:xfrm>
        </p:grpSpPr>
        <p:sp>
          <p:nvSpPr>
            <p:cNvPr id="2" name="Freeform 7">
              <a:extLst>
                <a:ext uri="{FF2B5EF4-FFF2-40B4-BE49-F238E27FC236}">
                  <a16:creationId xmlns:a16="http://schemas.microsoft.com/office/drawing/2014/main" id="{12B1914C-47D1-C06E-0A23-6FB306BD9A2B}"/>
                </a:ext>
              </a:extLst>
            </p:cNvPr>
            <p:cNvSpPr/>
            <p:nvPr/>
          </p:nvSpPr>
          <p:spPr>
            <a:xfrm>
              <a:off x="10744200" y="6320806"/>
              <a:ext cx="3002019" cy="2937494"/>
            </a:xfrm>
            <a:custGeom>
              <a:avLst/>
              <a:gdLst/>
              <a:ahLst/>
              <a:cxnLst/>
              <a:rect l="l" t="t" r="r" b="b"/>
              <a:pathLst>
                <a:path w="3947290" h="3947290">
                  <a:moveTo>
                    <a:pt x="0" y="0"/>
                  </a:moveTo>
                  <a:lnTo>
                    <a:pt x="3947291" y="0"/>
                  </a:lnTo>
                  <a:lnTo>
                    <a:pt x="3947291" y="3947290"/>
                  </a:lnTo>
                  <a:lnTo>
                    <a:pt x="0" y="3947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duotone>
                  <a:prstClr val="black"/>
                  <a:srgbClr val="D1DCD1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7B3E5DE6-BD5E-E09C-0A9B-D41BDB07A4D1}"/>
                </a:ext>
              </a:extLst>
            </p:cNvPr>
            <p:cNvSpPr/>
            <p:nvPr/>
          </p:nvSpPr>
          <p:spPr>
            <a:xfrm>
              <a:off x="2699185" y="4000500"/>
              <a:ext cx="12889630" cy="4862308"/>
            </a:xfrm>
            <a:custGeom>
              <a:avLst/>
              <a:gdLst/>
              <a:ahLst/>
              <a:cxnLst/>
              <a:rect l="l" t="t" r="r" b="b"/>
              <a:pathLst>
                <a:path w="11301259" h="4492250">
                  <a:moveTo>
                    <a:pt x="0" y="0"/>
                  </a:moveTo>
                  <a:lnTo>
                    <a:pt x="11301258" y="0"/>
                  </a:lnTo>
                  <a:lnTo>
                    <a:pt x="11301258" y="4492250"/>
                  </a:lnTo>
                  <a:lnTo>
                    <a:pt x="0" y="4492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8596"/>
              </a:stretch>
            </a:blipFill>
          </p:spPr>
          <p:txBody>
            <a:bodyPr/>
            <a:lstStyle/>
            <a:p>
              <a:endParaRPr lang="nl-BE" dirty="0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0FB79FC-9BE2-8402-6227-A784DE9435C5}"/>
              </a:ext>
            </a:extLst>
          </p:cNvPr>
          <p:cNvGrpSpPr/>
          <p:nvPr/>
        </p:nvGrpSpPr>
        <p:grpSpPr>
          <a:xfrm>
            <a:off x="5960843" y="9396222"/>
            <a:ext cx="13600895" cy="776478"/>
            <a:chOff x="0" y="-29900"/>
            <a:chExt cx="19306746" cy="533262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54EFDEC-D041-5B9E-E413-8B09512DB2F6}"/>
                </a:ext>
              </a:extLst>
            </p:cNvPr>
            <p:cNvSpPr/>
            <p:nvPr/>
          </p:nvSpPr>
          <p:spPr>
            <a:xfrm>
              <a:off x="0" y="0"/>
              <a:ext cx="19306746" cy="384720"/>
            </a:xfrm>
            <a:custGeom>
              <a:avLst/>
              <a:gdLst/>
              <a:ahLst/>
              <a:cxnLst/>
              <a:rect l="l" t="t" r="r" b="b"/>
              <a:pathLst>
                <a:path w="19306746" h="384720">
                  <a:moveTo>
                    <a:pt x="0" y="0"/>
                  </a:moveTo>
                  <a:lnTo>
                    <a:pt x="19306746" y="0"/>
                  </a:lnTo>
                  <a:lnTo>
                    <a:pt x="19306746" y="384720"/>
                  </a:lnTo>
                  <a:lnTo>
                    <a:pt x="0" y="3847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DB4F3358-05BB-856B-CED1-FA517BAD0606}"/>
                </a:ext>
              </a:extLst>
            </p:cNvPr>
            <p:cNvSpPr txBox="1"/>
            <p:nvPr/>
          </p:nvSpPr>
          <p:spPr>
            <a:xfrm>
              <a:off x="4898283" y="-29900"/>
              <a:ext cx="11410524" cy="5332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/>
              <a:r>
                <a:rPr lang="en-US" sz="2400" spc="15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Wuytack</a:t>
              </a:r>
              <a:r>
                <a:rPr lang="en-US" sz="2400" spc="1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et al. BMC Pregnancy Childbirth. 2020; </a:t>
              </a:r>
              <a:r>
                <a:rPr lang="en-US" sz="2400" spc="15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Wiezer</a:t>
              </a:r>
              <a:r>
                <a:rPr lang="en-US" sz="2400" spc="1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et al. </a:t>
              </a:r>
            </a:p>
            <a:p>
              <a:pPr algn="just"/>
              <a:r>
                <a:rPr lang="en-US" sz="2400" spc="15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Musculoskelet</a:t>
              </a:r>
              <a:r>
                <a:rPr lang="en-US" sz="2400" spc="1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Sci </a:t>
              </a:r>
              <a:r>
                <a:rPr lang="en-US" sz="2400" spc="15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Pract</a:t>
              </a:r>
              <a:r>
                <a:rPr lang="en-US" sz="2400" spc="1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. 2020; </a:t>
              </a:r>
              <a:r>
                <a:rPr lang="en-US" sz="2400" spc="15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Burani</a:t>
              </a:r>
              <a:r>
                <a:rPr lang="en-US" sz="2400" spc="1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et al. Medicina. 2023</a:t>
              </a:r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8E7E3949-2830-33CB-7548-84C04084B03E}"/>
              </a:ext>
            </a:extLst>
          </p:cNvPr>
          <p:cNvSpPr/>
          <p:nvPr/>
        </p:nvSpPr>
        <p:spPr>
          <a:xfrm rot="10800000">
            <a:off x="-1823647" y="6027368"/>
            <a:ext cx="5391649" cy="5326452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9849D613-AF13-BDA0-3691-5D55DA51B586}"/>
              </a:ext>
            </a:extLst>
          </p:cNvPr>
          <p:cNvSpPr/>
          <p:nvPr/>
        </p:nvSpPr>
        <p:spPr>
          <a:xfrm>
            <a:off x="14448835" y="-712661"/>
            <a:ext cx="5620930" cy="5509404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7B05C53-13CC-96F8-A7D0-2C06EA937793}"/>
              </a:ext>
            </a:extLst>
          </p:cNvPr>
          <p:cNvSpPr txBox="1"/>
          <p:nvPr/>
        </p:nvSpPr>
        <p:spPr>
          <a:xfrm>
            <a:off x="1257300" y="1304422"/>
            <a:ext cx="15773400" cy="1031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Background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9B138F59-3F24-118E-1C25-342595826AC9}"/>
              </a:ext>
            </a:extLst>
          </p:cNvPr>
          <p:cNvSpPr txBox="1"/>
          <p:nvPr/>
        </p:nvSpPr>
        <p:spPr>
          <a:xfrm>
            <a:off x="1257300" y="2807387"/>
            <a:ext cx="15773400" cy="81211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4536"/>
              </a:lnSpc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Known risk factors</a:t>
            </a:r>
            <a:endParaRPr lang="en-US" sz="48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222441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ACE25-A7E1-B72C-AAA9-AC7590D18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CC2B7DE-CD29-88BB-6348-990C3E23AE10}"/>
              </a:ext>
            </a:extLst>
          </p:cNvPr>
          <p:cNvGrpSpPr/>
          <p:nvPr/>
        </p:nvGrpSpPr>
        <p:grpSpPr>
          <a:xfrm>
            <a:off x="1257300" y="2507457"/>
            <a:ext cx="15773400" cy="6555582"/>
            <a:chOff x="0" y="-38100"/>
            <a:chExt cx="21031200" cy="874077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C08B9FA-600C-15AC-F591-C62B1CC5E8D8}"/>
                </a:ext>
              </a:extLst>
            </p:cNvPr>
            <p:cNvSpPr/>
            <p:nvPr/>
          </p:nvSpPr>
          <p:spPr>
            <a:xfrm>
              <a:off x="0" y="0"/>
              <a:ext cx="21031200" cy="8702676"/>
            </a:xfrm>
            <a:custGeom>
              <a:avLst/>
              <a:gdLst/>
              <a:ahLst/>
              <a:cxnLst/>
              <a:rect l="l" t="t" r="r" b="b"/>
              <a:pathLst>
                <a:path w="21031200" h="8702676">
                  <a:moveTo>
                    <a:pt x="0" y="0"/>
                  </a:moveTo>
                  <a:lnTo>
                    <a:pt x="21031200" y="0"/>
                  </a:lnTo>
                  <a:lnTo>
                    <a:pt x="210312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F028394-CFB2-7BE1-884A-43C74DA0383B}"/>
                </a:ext>
              </a:extLst>
            </p:cNvPr>
            <p:cNvSpPr txBox="1"/>
            <p:nvPr/>
          </p:nvSpPr>
          <p:spPr>
            <a:xfrm>
              <a:off x="0" y="-38100"/>
              <a:ext cx="21031200" cy="874077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536"/>
                </a:lnSpc>
              </a:pPr>
              <a:endParaRPr lang="en-US" sz="4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l">
                <a:lnSpc>
                  <a:spcPts val="4536"/>
                </a:lnSpc>
              </a:pPr>
              <a:endParaRPr lang="en-US" sz="4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6690AE21-0CAA-DE6D-32A4-27B170AC2FFF}"/>
              </a:ext>
            </a:extLst>
          </p:cNvPr>
          <p:cNvSpPr/>
          <p:nvPr/>
        </p:nvSpPr>
        <p:spPr>
          <a:xfrm>
            <a:off x="1257300" y="547689"/>
            <a:ext cx="15773400" cy="1988345"/>
          </a:xfrm>
          <a:custGeom>
            <a:avLst/>
            <a:gdLst/>
            <a:ahLst/>
            <a:cxnLst/>
            <a:rect l="l" t="t" r="r" b="b"/>
            <a:pathLst>
              <a:path w="21031200" h="2651126">
                <a:moveTo>
                  <a:pt x="0" y="0"/>
                </a:moveTo>
                <a:lnTo>
                  <a:pt x="21031200" y="0"/>
                </a:lnTo>
                <a:lnTo>
                  <a:pt x="21031200" y="2651126"/>
                </a:lnTo>
                <a:lnTo>
                  <a:pt x="0" y="26511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nl-BE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4FDF52AF-673F-4CDA-907A-F950312C539E}"/>
              </a:ext>
            </a:extLst>
          </p:cNvPr>
          <p:cNvGrpSpPr/>
          <p:nvPr/>
        </p:nvGrpSpPr>
        <p:grpSpPr>
          <a:xfrm>
            <a:off x="4903906" y="9258300"/>
            <a:ext cx="14480060" cy="550929"/>
            <a:chOff x="0" y="-19371"/>
            <a:chExt cx="19306746" cy="40409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EA043DF-310A-38F0-9EC3-C936E9F14889}"/>
                </a:ext>
              </a:extLst>
            </p:cNvPr>
            <p:cNvSpPr/>
            <p:nvPr/>
          </p:nvSpPr>
          <p:spPr>
            <a:xfrm>
              <a:off x="0" y="0"/>
              <a:ext cx="19306746" cy="384720"/>
            </a:xfrm>
            <a:custGeom>
              <a:avLst/>
              <a:gdLst/>
              <a:ahLst/>
              <a:cxnLst/>
              <a:rect l="l" t="t" r="r" b="b"/>
              <a:pathLst>
                <a:path w="19306746" h="384720">
                  <a:moveTo>
                    <a:pt x="0" y="0"/>
                  </a:moveTo>
                  <a:lnTo>
                    <a:pt x="19306746" y="0"/>
                  </a:lnTo>
                  <a:lnTo>
                    <a:pt x="19306746" y="384720"/>
                  </a:lnTo>
                  <a:lnTo>
                    <a:pt x="0" y="3847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8B75C8E5-54EF-2D3A-DE33-A478760EFBFB}"/>
                </a:ext>
              </a:extLst>
            </p:cNvPr>
            <p:cNvSpPr txBox="1"/>
            <p:nvPr/>
          </p:nvSpPr>
          <p:spPr>
            <a:xfrm>
              <a:off x="878259" y="-19371"/>
              <a:ext cx="16933331" cy="40409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/>
              <a:r>
                <a:rPr lang="en-US" sz="2400" spc="15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Wuytack</a:t>
              </a:r>
              <a:r>
                <a:rPr lang="en-US" sz="2400" spc="1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et al. BMC Pregnancy Childbirth. 2020; </a:t>
              </a:r>
              <a:r>
                <a:rPr lang="en-US" sz="2400" spc="15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Wiezer</a:t>
              </a:r>
              <a:r>
                <a:rPr lang="en-US" sz="2400" spc="1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et al. </a:t>
              </a:r>
              <a:r>
                <a:rPr lang="en-US" sz="2400" spc="15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Musculoskelet</a:t>
              </a:r>
              <a:r>
                <a:rPr lang="en-US" sz="2400" spc="1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Sci </a:t>
              </a:r>
              <a:r>
                <a:rPr lang="en-US" sz="2400" spc="15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Pract</a:t>
              </a:r>
              <a:r>
                <a:rPr lang="en-US" sz="2400" spc="1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. 2020; </a:t>
              </a:r>
            </a:p>
            <a:p>
              <a:pPr algn="just"/>
              <a:r>
                <a:rPr lang="en-US" sz="2400" spc="15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Burani</a:t>
              </a:r>
              <a:r>
                <a:rPr lang="en-US" sz="2400" spc="1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 (MS)"/>
                </a:rPr>
                <a:t> et al. Medicina. 2023; Halliday et al. Health Sci Rep. 2024</a:t>
              </a:r>
            </a:p>
          </p:txBody>
        </p:sp>
      </p:grpSp>
      <p:sp>
        <p:nvSpPr>
          <p:cNvPr id="22" name="TextBox 13">
            <a:extLst>
              <a:ext uri="{FF2B5EF4-FFF2-40B4-BE49-F238E27FC236}">
                <a16:creationId xmlns:a16="http://schemas.microsoft.com/office/drawing/2014/main" id="{CCB7FE11-21EF-45FE-9246-95CF1AA9E901}"/>
              </a:ext>
            </a:extLst>
          </p:cNvPr>
          <p:cNvSpPr txBox="1"/>
          <p:nvPr/>
        </p:nvSpPr>
        <p:spPr>
          <a:xfrm>
            <a:off x="6529453" y="3242599"/>
            <a:ext cx="11491113" cy="5569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38" lvl="1" algn="l">
              <a:lnSpc>
                <a:spcPct val="150000"/>
              </a:lnSpc>
            </a:pPr>
            <a:endParaRPr lang="en-US" sz="3600" b="1" spc="31" dirty="0">
              <a:solidFill>
                <a:srgbClr val="000000"/>
              </a:solidFill>
              <a:ea typeface="Calibri (MS)"/>
              <a:cs typeface="Calibri (MS)"/>
              <a:sym typeface="Calibri (MS)"/>
            </a:endParaRPr>
          </a:p>
          <a:p>
            <a:pPr marL="6858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No explicit focus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on psychological risk factors</a:t>
            </a:r>
          </a:p>
          <a:p>
            <a:pPr marL="6858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Inclusion of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cross-sectional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studies</a:t>
            </a:r>
          </a:p>
          <a:p>
            <a:pPr marL="6858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Reliance on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univariable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data pooling</a:t>
            </a:r>
          </a:p>
          <a:p>
            <a:pPr marL="6858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Prenatal vs. postpartum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PLPP studied separately</a:t>
            </a:r>
          </a:p>
          <a:p>
            <a:pPr marL="6858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Timing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of psychological factors often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overlooked</a:t>
            </a:r>
          </a:p>
          <a:p>
            <a:pPr marL="690876" lvl="1" indent="-345438" algn="l">
              <a:lnSpc>
                <a:spcPts val="4799"/>
              </a:lnSpc>
              <a:buFont typeface="Arial"/>
              <a:buChar char="•"/>
            </a:pPr>
            <a:endParaRPr lang="en-US" sz="3600" spc="31" dirty="0">
              <a:solidFill>
                <a:srgbClr val="000000"/>
              </a:solidFill>
              <a:ea typeface="Calibri (MS)"/>
              <a:cs typeface="Calibri (MS)"/>
              <a:sym typeface="Calibri (MS)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A30A04BA-04B6-B712-1DF2-F3814D4DB3FE}"/>
              </a:ext>
            </a:extLst>
          </p:cNvPr>
          <p:cNvSpPr/>
          <p:nvPr/>
        </p:nvSpPr>
        <p:spPr>
          <a:xfrm rot="10800000">
            <a:off x="-1823647" y="6027368"/>
            <a:ext cx="5391649" cy="5326452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B5A83FD2-09E9-3894-17D5-D5FE3E37FC19}"/>
              </a:ext>
            </a:extLst>
          </p:cNvPr>
          <p:cNvSpPr/>
          <p:nvPr/>
        </p:nvSpPr>
        <p:spPr>
          <a:xfrm>
            <a:off x="14448835" y="-712661"/>
            <a:ext cx="5620930" cy="5509404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EF739-2ABF-FB30-6DE1-3B45E89D7A31}"/>
              </a:ext>
            </a:extLst>
          </p:cNvPr>
          <p:cNvGrpSpPr>
            <a:grpSpLocks noChangeAspect="1"/>
          </p:cNvGrpSpPr>
          <p:nvPr/>
        </p:nvGrpSpPr>
        <p:grpSpPr>
          <a:xfrm>
            <a:off x="1434136" y="3811598"/>
            <a:ext cx="4578856" cy="4578856"/>
            <a:chOff x="1434141" y="3811603"/>
            <a:chExt cx="3947290" cy="3947290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F551D70F-93D5-70ED-248D-CEBE64593421}"/>
                </a:ext>
              </a:extLst>
            </p:cNvPr>
            <p:cNvSpPr/>
            <p:nvPr/>
          </p:nvSpPr>
          <p:spPr>
            <a:xfrm>
              <a:off x="1434141" y="3811603"/>
              <a:ext cx="3947290" cy="3947290"/>
            </a:xfrm>
            <a:custGeom>
              <a:avLst/>
              <a:gdLst/>
              <a:ahLst/>
              <a:cxnLst/>
              <a:rect l="l" t="t" r="r" b="b"/>
              <a:pathLst>
                <a:path w="3947290" h="3947290">
                  <a:moveTo>
                    <a:pt x="0" y="0"/>
                  </a:moveTo>
                  <a:lnTo>
                    <a:pt x="3947291" y="0"/>
                  </a:lnTo>
                  <a:lnTo>
                    <a:pt x="3947291" y="3947290"/>
                  </a:lnTo>
                  <a:lnTo>
                    <a:pt x="0" y="3947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rgbClr val="D1DCD1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35BA93D-2D4A-AA27-EB53-ECA7BDCC97E5}"/>
                </a:ext>
              </a:extLst>
            </p:cNvPr>
            <p:cNvSpPr/>
            <p:nvPr/>
          </p:nvSpPr>
          <p:spPr>
            <a:xfrm>
              <a:off x="2400625" y="4690228"/>
              <a:ext cx="2132710" cy="2190041"/>
            </a:xfrm>
            <a:custGeom>
              <a:avLst/>
              <a:gdLst/>
              <a:ahLst/>
              <a:cxnLst/>
              <a:rect l="l" t="t" r="r" b="b"/>
              <a:pathLst>
                <a:path w="2132710" h="2190041">
                  <a:moveTo>
                    <a:pt x="0" y="0"/>
                  </a:moveTo>
                  <a:lnTo>
                    <a:pt x="2132710" y="0"/>
                  </a:lnTo>
                  <a:lnTo>
                    <a:pt x="2132710" y="2190041"/>
                  </a:lnTo>
                  <a:lnTo>
                    <a:pt x="0" y="2190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9A03D9A7-C152-2D15-67F0-D3F864FA85E6}"/>
              </a:ext>
            </a:extLst>
          </p:cNvPr>
          <p:cNvSpPr txBox="1"/>
          <p:nvPr/>
        </p:nvSpPr>
        <p:spPr>
          <a:xfrm>
            <a:off x="1257300" y="1304422"/>
            <a:ext cx="15773400" cy="1031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Background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2EF60E8-1584-A2F5-0EDA-81C9DD3A19D5}"/>
              </a:ext>
            </a:extLst>
          </p:cNvPr>
          <p:cNvSpPr txBox="1"/>
          <p:nvPr/>
        </p:nvSpPr>
        <p:spPr>
          <a:xfrm>
            <a:off x="1257300" y="2807387"/>
            <a:ext cx="15773400" cy="81211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4536"/>
              </a:lnSpc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Research gap in existing reviews</a:t>
            </a:r>
            <a:endParaRPr lang="en-US" sz="48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74941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4665AC3C-EE25-407D-8D1C-BA16E7600DC5}"/>
              </a:ext>
            </a:extLst>
          </p:cNvPr>
          <p:cNvSpPr txBox="1"/>
          <p:nvPr/>
        </p:nvSpPr>
        <p:spPr>
          <a:xfrm>
            <a:off x="6509590" y="4679235"/>
            <a:ext cx="11530839" cy="2060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200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Overview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of psychological risk factors for PLPP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across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preconception, prenatal, and postpartum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stages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.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74D8DA52-DDC1-7BAB-3611-D949ACDF0134}"/>
              </a:ext>
            </a:extLst>
          </p:cNvPr>
          <p:cNvSpPr/>
          <p:nvPr/>
        </p:nvSpPr>
        <p:spPr>
          <a:xfrm rot="10800000">
            <a:off x="-1823647" y="6027368"/>
            <a:ext cx="5391649" cy="5326452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4669CEF5-63EF-14A3-7169-C87857CF47FA}"/>
              </a:ext>
            </a:extLst>
          </p:cNvPr>
          <p:cNvSpPr/>
          <p:nvPr/>
        </p:nvSpPr>
        <p:spPr>
          <a:xfrm>
            <a:off x="14448835" y="-712661"/>
            <a:ext cx="5620930" cy="5509404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CBBFDA7F-35F2-1042-0303-C63FDDB73CDB}"/>
              </a:ext>
            </a:extLst>
          </p:cNvPr>
          <p:cNvSpPr txBox="1"/>
          <p:nvPr/>
        </p:nvSpPr>
        <p:spPr>
          <a:xfrm>
            <a:off x="1257300" y="1304422"/>
            <a:ext cx="15773400" cy="1031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Aim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A1C6C5-D56F-627D-61D0-20A236546A36}"/>
              </a:ext>
            </a:extLst>
          </p:cNvPr>
          <p:cNvGrpSpPr>
            <a:grpSpLocks noChangeAspect="1"/>
          </p:cNvGrpSpPr>
          <p:nvPr/>
        </p:nvGrpSpPr>
        <p:grpSpPr>
          <a:xfrm>
            <a:off x="1434136" y="3811598"/>
            <a:ext cx="4578856" cy="4578856"/>
            <a:chOff x="1434141" y="3811603"/>
            <a:chExt cx="3947290" cy="3947290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0F5455B9-E4B1-302F-46D9-26A388A7F63B}"/>
                </a:ext>
              </a:extLst>
            </p:cNvPr>
            <p:cNvSpPr/>
            <p:nvPr/>
          </p:nvSpPr>
          <p:spPr>
            <a:xfrm>
              <a:off x="1434141" y="3811603"/>
              <a:ext cx="3947290" cy="3947290"/>
            </a:xfrm>
            <a:custGeom>
              <a:avLst/>
              <a:gdLst/>
              <a:ahLst/>
              <a:cxnLst/>
              <a:rect l="l" t="t" r="r" b="b"/>
              <a:pathLst>
                <a:path w="3947290" h="3947290">
                  <a:moveTo>
                    <a:pt x="0" y="0"/>
                  </a:moveTo>
                  <a:lnTo>
                    <a:pt x="3947291" y="0"/>
                  </a:lnTo>
                  <a:lnTo>
                    <a:pt x="3947291" y="3947290"/>
                  </a:lnTo>
                  <a:lnTo>
                    <a:pt x="0" y="3947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rgbClr val="D1DCD1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8F5135F-F2AA-6B94-C60E-695BD4B8ABA9}"/>
                </a:ext>
              </a:extLst>
            </p:cNvPr>
            <p:cNvSpPr/>
            <p:nvPr/>
          </p:nvSpPr>
          <p:spPr>
            <a:xfrm>
              <a:off x="2400625" y="4690228"/>
              <a:ext cx="2132710" cy="2190041"/>
            </a:xfrm>
            <a:custGeom>
              <a:avLst/>
              <a:gdLst/>
              <a:ahLst/>
              <a:cxnLst/>
              <a:rect l="l" t="t" r="r" b="b"/>
              <a:pathLst>
                <a:path w="2132710" h="2190041">
                  <a:moveTo>
                    <a:pt x="0" y="0"/>
                  </a:moveTo>
                  <a:lnTo>
                    <a:pt x="2132710" y="0"/>
                  </a:lnTo>
                  <a:lnTo>
                    <a:pt x="2132710" y="2190041"/>
                  </a:lnTo>
                  <a:lnTo>
                    <a:pt x="0" y="2190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50751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9BBA6-754F-47E8-DF68-518499321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55C64AB-496A-75F6-D704-8814C2CEF85F}"/>
              </a:ext>
            </a:extLst>
          </p:cNvPr>
          <p:cNvSpPr/>
          <p:nvPr/>
        </p:nvSpPr>
        <p:spPr>
          <a:xfrm>
            <a:off x="1257300" y="2536032"/>
            <a:ext cx="15773400" cy="6527007"/>
          </a:xfrm>
          <a:custGeom>
            <a:avLst/>
            <a:gdLst/>
            <a:ahLst/>
            <a:cxnLst/>
            <a:rect l="l" t="t" r="r" b="b"/>
            <a:pathLst>
              <a:path w="21031200" h="8702676">
                <a:moveTo>
                  <a:pt x="0" y="0"/>
                </a:moveTo>
                <a:lnTo>
                  <a:pt x="21031200" y="0"/>
                </a:lnTo>
                <a:lnTo>
                  <a:pt x="21031200" y="8702676"/>
                </a:lnTo>
                <a:lnTo>
                  <a:pt x="0" y="870267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nl-B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6F0AF42-EB1A-EB3D-DC18-887EC84F2435}"/>
              </a:ext>
            </a:extLst>
          </p:cNvPr>
          <p:cNvSpPr/>
          <p:nvPr/>
        </p:nvSpPr>
        <p:spPr>
          <a:xfrm>
            <a:off x="1257300" y="547689"/>
            <a:ext cx="15773400" cy="1988345"/>
          </a:xfrm>
          <a:custGeom>
            <a:avLst/>
            <a:gdLst/>
            <a:ahLst/>
            <a:cxnLst/>
            <a:rect l="l" t="t" r="r" b="b"/>
            <a:pathLst>
              <a:path w="21031200" h="2651126">
                <a:moveTo>
                  <a:pt x="0" y="0"/>
                </a:moveTo>
                <a:lnTo>
                  <a:pt x="21031200" y="0"/>
                </a:lnTo>
                <a:lnTo>
                  <a:pt x="21031200" y="2651126"/>
                </a:lnTo>
                <a:lnTo>
                  <a:pt x="0" y="26511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nl-BE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C6C454DD-205A-EE42-0EED-BFC262723219}"/>
              </a:ext>
            </a:extLst>
          </p:cNvPr>
          <p:cNvSpPr/>
          <p:nvPr/>
        </p:nvSpPr>
        <p:spPr>
          <a:xfrm>
            <a:off x="4903906" y="9713468"/>
            <a:ext cx="14480060" cy="288541"/>
          </a:xfrm>
          <a:custGeom>
            <a:avLst/>
            <a:gdLst/>
            <a:ahLst/>
            <a:cxnLst/>
            <a:rect l="l" t="t" r="r" b="b"/>
            <a:pathLst>
              <a:path w="19306746" h="384720">
                <a:moveTo>
                  <a:pt x="0" y="0"/>
                </a:moveTo>
                <a:lnTo>
                  <a:pt x="19306746" y="0"/>
                </a:lnTo>
                <a:lnTo>
                  <a:pt x="19306746" y="384720"/>
                </a:lnTo>
                <a:lnTo>
                  <a:pt x="0" y="3847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nl-BE"/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CBF8889-A717-D0AB-7DC1-7461CF153AAA}"/>
              </a:ext>
            </a:extLst>
          </p:cNvPr>
          <p:cNvSpPr txBox="1"/>
          <p:nvPr/>
        </p:nvSpPr>
        <p:spPr>
          <a:xfrm>
            <a:off x="1861403" y="2705100"/>
            <a:ext cx="15131197" cy="5030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38" lvl="1" algn="l">
              <a:lnSpc>
                <a:spcPct val="150000"/>
              </a:lnSpc>
            </a:pPr>
            <a:r>
              <a:rPr lang="en-US" sz="3600" b="1" spc="3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Search: </a:t>
            </a:r>
            <a:r>
              <a:rPr lang="en-US" sz="3600" spc="3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Systematic search of 5 databases, up to July 2025</a:t>
            </a:r>
          </a:p>
          <a:p>
            <a:pPr marL="345438" lvl="1" algn="l">
              <a:lnSpc>
                <a:spcPct val="150000"/>
              </a:lnSpc>
            </a:pPr>
            <a:endParaRPr lang="en-US" sz="2000" b="1" spc="3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"/>
            </a:endParaRPr>
          </a:p>
          <a:p>
            <a:pPr marL="345438" lvl="1" algn="l">
              <a:lnSpc>
                <a:spcPct val="150000"/>
              </a:lnSpc>
            </a:pPr>
            <a:r>
              <a:rPr lang="en-US" sz="3600" b="1" spc="3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Eligibility criteria</a:t>
            </a:r>
          </a:p>
          <a:p>
            <a:pPr marL="1430338" lvl="1" indent="-576263" algn="l">
              <a:lnSpc>
                <a:spcPct val="150000"/>
              </a:lnSpc>
              <a:buFont typeface="Arial"/>
              <a:buChar char="•"/>
            </a:pPr>
            <a:r>
              <a:rPr lang="en-US" sz="3600" spc="3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Prospective observational studies only</a:t>
            </a:r>
          </a:p>
          <a:p>
            <a:pPr marL="1430338" lvl="1" indent="-576263" algn="l">
              <a:lnSpc>
                <a:spcPct val="150000"/>
              </a:lnSpc>
              <a:buFont typeface="Arial"/>
              <a:buChar char="•"/>
            </a:pPr>
            <a:r>
              <a:rPr lang="en-US" sz="3600" spc="3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Psychological factors + PLPP outcomes </a:t>
            </a:r>
          </a:p>
          <a:p>
            <a:pPr marL="1430338" lvl="1" indent="-576263" algn="l">
              <a:lnSpc>
                <a:spcPct val="150000"/>
              </a:lnSpc>
              <a:buFont typeface="Arial"/>
              <a:buChar char="•"/>
            </a:pPr>
            <a:r>
              <a:rPr lang="en-US" sz="3600" spc="3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Longitudinal, multivariable analyses</a:t>
            </a:r>
          </a:p>
          <a:p>
            <a:pPr marL="345438" lvl="1" algn="l">
              <a:lnSpc>
                <a:spcPct val="150000"/>
              </a:lnSpc>
            </a:pPr>
            <a:endParaRPr lang="en-US" sz="2000" spc="31" dirty="0">
              <a:solidFill>
                <a:srgbClr val="000000"/>
              </a:solidFill>
              <a:ea typeface="Calibri (MS)"/>
              <a:cs typeface="Calibri (MS)"/>
              <a:sym typeface="Calibri (MS)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FDB4CAB-F974-7E74-FB9E-01D9AEFED02D}"/>
              </a:ext>
            </a:extLst>
          </p:cNvPr>
          <p:cNvSpPr/>
          <p:nvPr/>
        </p:nvSpPr>
        <p:spPr>
          <a:xfrm rot="10800000">
            <a:off x="-1823647" y="6027368"/>
            <a:ext cx="5391649" cy="5326452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E6E55F4C-EA6D-0168-E428-BA5A8F27EE97}"/>
              </a:ext>
            </a:extLst>
          </p:cNvPr>
          <p:cNvSpPr/>
          <p:nvPr/>
        </p:nvSpPr>
        <p:spPr>
          <a:xfrm>
            <a:off x="14448835" y="-712661"/>
            <a:ext cx="5620930" cy="5509404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237F9580-224D-21C7-82E5-B4A5969CB8CD}"/>
              </a:ext>
            </a:extLst>
          </p:cNvPr>
          <p:cNvSpPr txBox="1"/>
          <p:nvPr/>
        </p:nvSpPr>
        <p:spPr>
          <a:xfrm>
            <a:off x="14401800" y="9710538"/>
            <a:ext cx="3327400" cy="57646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/>
            <a:r>
              <a:rPr lang="en-US" sz="24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Page et al. BMJ. 2021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EA0315CD-42DB-8232-FB6D-2C95A5813FBE}"/>
              </a:ext>
            </a:extLst>
          </p:cNvPr>
          <p:cNvSpPr txBox="1"/>
          <p:nvPr/>
        </p:nvSpPr>
        <p:spPr>
          <a:xfrm>
            <a:off x="1257300" y="1304422"/>
            <a:ext cx="15773400" cy="1031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85652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E8539-A962-7ED0-93CA-26D4A3C3B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E97312B9-892C-D34C-B6F8-70F692A53178}"/>
              </a:ext>
            </a:extLst>
          </p:cNvPr>
          <p:cNvSpPr/>
          <p:nvPr/>
        </p:nvSpPr>
        <p:spPr>
          <a:xfrm>
            <a:off x="1257300" y="2908339"/>
            <a:ext cx="15773400" cy="2941024"/>
          </a:xfrm>
          <a:custGeom>
            <a:avLst/>
            <a:gdLst/>
            <a:ahLst/>
            <a:cxnLst/>
            <a:rect l="l" t="t" r="r" b="b"/>
            <a:pathLst>
              <a:path w="21031200" h="8702676">
                <a:moveTo>
                  <a:pt x="0" y="0"/>
                </a:moveTo>
                <a:lnTo>
                  <a:pt x="21031200" y="0"/>
                </a:lnTo>
                <a:lnTo>
                  <a:pt x="21031200" y="8702676"/>
                </a:lnTo>
                <a:lnTo>
                  <a:pt x="0" y="870267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nl-B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2B7AA90-760A-7CDC-7352-857C711F7C74}"/>
              </a:ext>
            </a:extLst>
          </p:cNvPr>
          <p:cNvSpPr/>
          <p:nvPr/>
        </p:nvSpPr>
        <p:spPr>
          <a:xfrm>
            <a:off x="1257300" y="547689"/>
            <a:ext cx="15773400" cy="1988345"/>
          </a:xfrm>
          <a:custGeom>
            <a:avLst/>
            <a:gdLst/>
            <a:ahLst/>
            <a:cxnLst/>
            <a:rect l="l" t="t" r="r" b="b"/>
            <a:pathLst>
              <a:path w="21031200" h="2651126">
                <a:moveTo>
                  <a:pt x="0" y="0"/>
                </a:moveTo>
                <a:lnTo>
                  <a:pt x="21031200" y="0"/>
                </a:lnTo>
                <a:lnTo>
                  <a:pt x="21031200" y="2651126"/>
                </a:lnTo>
                <a:lnTo>
                  <a:pt x="0" y="26511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nl-BE"/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01017A18-4C45-FB16-4635-48CC3D5FF5C1}"/>
              </a:ext>
            </a:extLst>
          </p:cNvPr>
          <p:cNvSpPr txBox="1"/>
          <p:nvPr/>
        </p:nvSpPr>
        <p:spPr>
          <a:xfrm>
            <a:off x="1986684" y="2705100"/>
            <a:ext cx="14786708" cy="5731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87325" lvl="1">
              <a:lnSpc>
                <a:spcPct val="150000"/>
              </a:lnSpc>
            </a:pPr>
            <a:r>
              <a:rPr lang="en-US" sz="3600" b="1" spc="31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Quality assessment: </a:t>
            </a:r>
            <a:r>
              <a:rPr lang="en-US" sz="3600" spc="31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QUIPS tool</a:t>
            </a:r>
          </a:p>
          <a:p>
            <a:pPr marL="187325" lvl="1">
              <a:lnSpc>
                <a:spcPct val="150000"/>
              </a:lnSpc>
            </a:pPr>
            <a:endParaRPr lang="en-US" b="1" spc="31" dirty="0">
              <a:solidFill>
                <a:srgbClr val="000000"/>
              </a:solidFill>
              <a:ea typeface="Calibri (MS)"/>
              <a:cs typeface="Calibri (MS)"/>
              <a:sym typeface="Calibri (MS)"/>
            </a:endParaRPr>
          </a:p>
          <a:p>
            <a:pPr marL="187325" lvl="1">
              <a:lnSpc>
                <a:spcPct val="150000"/>
              </a:lnSpc>
            </a:pPr>
            <a:r>
              <a:rPr lang="en-US" sz="3600" b="1" spc="31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Certainty of evidence: </a:t>
            </a:r>
            <a:r>
              <a:rPr lang="en-US" sz="3600" spc="31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GRADE criteria</a:t>
            </a:r>
            <a:endParaRPr lang="en-US" sz="3600" b="1" spc="31" dirty="0">
              <a:solidFill>
                <a:srgbClr val="000000"/>
              </a:solidFill>
              <a:ea typeface="Calibri (MS)"/>
              <a:cs typeface="Calibri (MS)"/>
              <a:sym typeface="Calibri (MS)"/>
            </a:endParaRPr>
          </a:p>
          <a:p>
            <a:pPr marL="187325" lvl="1" algn="l">
              <a:lnSpc>
                <a:spcPct val="150000"/>
              </a:lnSpc>
            </a:pPr>
            <a:endParaRPr lang="en-US" b="1" spc="31" dirty="0">
              <a:solidFill>
                <a:srgbClr val="000000"/>
              </a:solidFill>
              <a:ea typeface="Calibri (MS)"/>
              <a:cs typeface="Calibri (MS)"/>
              <a:sym typeface="Calibri (MS)"/>
            </a:endParaRPr>
          </a:p>
          <a:p>
            <a:pPr marL="187325" lvl="1" algn="l">
              <a:lnSpc>
                <a:spcPct val="150000"/>
              </a:lnSpc>
            </a:pPr>
            <a:r>
              <a:rPr lang="en-US" sz="3600" b="1" spc="31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Data synthesis:</a:t>
            </a:r>
          </a:p>
          <a:p>
            <a:pPr marL="1430338" lvl="1" indent="-66516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pc="31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High heterogeneity </a:t>
            </a:r>
            <a:r>
              <a:rPr lang="en-US" sz="3600" spc="31" dirty="0">
                <a:solidFill>
                  <a:srgbClr val="000000"/>
                </a:solidFill>
                <a:ea typeface="Calibri (MS)"/>
                <a:cs typeface="Calibri (MS)"/>
                <a:sym typeface="Wingdings" panose="05000000000000000000" pitchFamily="2" charset="2"/>
              </a:rPr>
              <a:t> N</a:t>
            </a:r>
            <a:r>
              <a:rPr lang="en-US" sz="3600" spc="31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arrative synthesis</a:t>
            </a:r>
          </a:p>
          <a:p>
            <a:pPr marL="1430338" lvl="1" indent="-66516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pc="31" dirty="0">
                <a:solidFill>
                  <a:srgbClr val="000000"/>
                </a:solidFill>
                <a:ea typeface="Calibri (MS)"/>
                <a:cs typeface="Calibri (MS)"/>
                <a:sym typeface="Calibri (MS)"/>
              </a:rPr>
              <a:t>3 categories: </a:t>
            </a:r>
          </a:p>
          <a:p>
            <a:pPr marL="345438" lvl="1" algn="l">
              <a:lnSpc>
                <a:spcPct val="150000"/>
              </a:lnSpc>
            </a:pPr>
            <a:endParaRPr lang="en-US" sz="3600" spc="31" dirty="0">
              <a:solidFill>
                <a:srgbClr val="000000"/>
              </a:solidFill>
              <a:ea typeface="Calibri (MS)"/>
              <a:cs typeface="Calibri (MS)"/>
              <a:sym typeface="Calibri (MS)"/>
            </a:endParaRP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D30F4A87-3F19-08C7-B232-CC796777BFCA}"/>
              </a:ext>
            </a:extLst>
          </p:cNvPr>
          <p:cNvSpPr/>
          <p:nvPr/>
        </p:nvSpPr>
        <p:spPr>
          <a:xfrm rot="10800000">
            <a:off x="-1823647" y="6027368"/>
            <a:ext cx="5391649" cy="5326452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55B6E345-C849-CB88-756B-3BE097095845}"/>
              </a:ext>
            </a:extLst>
          </p:cNvPr>
          <p:cNvSpPr/>
          <p:nvPr/>
        </p:nvSpPr>
        <p:spPr>
          <a:xfrm>
            <a:off x="14448835" y="-712661"/>
            <a:ext cx="5620930" cy="5509404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0029F0D-F407-4263-D9C1-466999F4B642}"/>
              </a:ext>
            </a:extLst>
          </p:cNvPr>
          <p:cNvGrpSpPr>
            <a:grpSpLocks noChangeAspect="1"/>
          </p:cNvGrpSpPr>
          <p:nvPr/>
        </p:nvGrpSpPr>
        <p:grpSpPr>
          <a:xfrm>
            <a:off x="3429000" y="7638156"/>
            <a:ext cx="3643300" cy="1829122"/>
            <a:chOff x="5897348" y="6946825"/>
            <a:chExt cx="2484652" cy="124742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3E940A8-1B08-FBB4-4800-47913553DA0B}"/>
                </a:ext>
              </a:extLst>
            </p:cNvPr>
            <p:cNvGrpSpPr/>
            <p:nvPr/>
          </p:nvGrpSpPr>
          <p:grpSpPr>
            <a:xfrm>
              <a:off x="7121718" y="6946825"/>
              <a:ext cx="1260282" cy="1247422"/>
              <a:chOff x="7090044" y="6950421"/>
              <a:chExt cx="1260282" cy="1247422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B0957D88-AF43-E07D-A0FA-FE52CFB215DA}"/>
                  </a:ext>
                </a:extLst>
              </p:cNvPr>
              <p:cNvSpPr/>
              <p:nvPr/>
            </p:nvSpPr>
            <p:spPr>
              <a:xfrm>
                <a:off x="7090044" y="6950421"/>
                <a:ext cx="1260282" cy="1247422"/>
              </a:xfrm>
              <a:custGeom>
                <a:avLst/>
                <a:gdLst/>
                <a:ahLst/>
                <a:cxnLst/>
                <a:rect l="l" t="t" r="r" b="b"/>
                <a:pathLst>
                  <a:path w="1786413" h="1786413">
                    <a:moveTo>
                      <a:pt x="0" y="0"/>
                    </a:moveTo>
                    <a:lnTo>
                      <a:pt x="1786413" y="0"/>
                    </a:lnTo>
                    <a:lnTo>
                      <a:pt x="1786413" y="1786413"/>
                    </a:lnTo>
                    <a:lnTo>
                      <a:pt x="0" y="17864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prstClr val="black"/>
                    <a:srgbClr val="D1DCD1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8AB7B23-FDA5-5EA3-3743-2AB207C1B0A3}"/>
                  </a:ext>
                </a:extLst>
              </p:cNvPr>
              <p:cNvGrpSpPr/>
              <p:nvPr/>
            </p:nvGrpSpPr>
            <p:grpSpPr>
              <a:xfrm>
                <a:off x="7262133" y="7127529"/>
                <a:ext cx="762587" cy="893207"/>
                <a:chOff x="7238520" y="7127528"/>
                <a:chExt cx="762587" cy="893207"/>
              </a:xfrm>
            </p:grpSpPr>
            <p:pic>
              <p:nvPicPr>
                <p:cNvPr id="9" name="Drawing 0">
                  <a:extLst>
                    <a:ext uri="{FF2B5EF4-FFF2-40B4-BE49-F238E27FC236}">
                      <a16:creationId xmlns:a16="http://schemas.microsoft.com/office/drawing/2014/main" id="{EEE03EED-2477-EF43-6DCB-A38231261A88}"/>
                    </a:ext>
                  </a:extLst>
                </p:cNvPr>
                <p:cNvPicPr/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40000"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502380">
                  <a:off x="7206989" y="7290300"/>
                  <a:ext cx="512604" cy="449542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0" name="Freeform 137">
                  <a:extLst>
                    <a:ext uri="{FF2B5EF4-FFF2-40B4-BE49-F238E27FC236}">
                      <a16:creationId xmlns:a16="http://schemas.microsoft.com/office/drawing/2014/main" id="{E9E4E509-2D3C-0EF9-5751-6CB35B3E9242}"/>
                    </a:ext>
                  </a:extLst>
                </p:cNvPr>
                <p:cNvSpPr/>
                <p:nvPr/>
              </p:nvSpPr>
              <p:spPr>
                <a:xfrm>
                  <a:off x="7716323" y="7127528"/>
                  <a:ext cx="284784" cy="89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80" h="906917">
                      <a:moveTo>
                        <a:pt x="0" y="0"/>
                      </a:moveTo>
                      <a:lnTo>
                        <a:pt x="237880" y="0"/>
                      </a:lnTo>
                      <a:lnTo>
                        <a:pt x="237880" y="906917"/>
                      </a:lnTo>
                      <a:lnTo>
                        <a:pt x="0" y="9069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endParaRPr lang="nl-BE" dirty="0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9F654F-847F-D11E-288B-81D92C3C5D7A}"/>
                </a:ext>
              </a:extLst>
            </p:cNvPr>
            <p:cNvGrpSpPr/>
            <p:nvPr/>
          </p:nvGrpSpPr>
          <p:grpSpPr>
            <a:xfrm>
              <a:off x="5897348" y="6946825"/>
              <a:ext cx="1260282" cy="1247422"/>
              <a:chOff x="5897348" y="6943229"/>
              <a:chExt cx="1260282" cy="1247422"/>
            </a:xfrm>
          </p:grpSpPr>
          <p:sp>
            <p:nvSpPr>
              <p:cNvPr id="2" name="Freeform 4">
                <a:extLst>
                  <a:ext uri="{FF2B5EF4-FFF2-40B4-BE49-F238E27FC236}">
                    <a16:creationId xmlns:a16="http://schemas.microsoft.com/office/drawing/2014/main" id="{192862C8-2A7D-8370-1BAF-E51F9B4BFF71}"/>
                  </a:ext>
                </a:extLst>
              </p:cNvPr>
              <p:cNvSpPr/>
              <p:nvPr/>
            </p:nvSpPr>
            <p:spPr>
              <a:xfrm>
                <a:off x="5897348" y="6943229"/>
                <a:ext cx="1260282" cy="1247422"/>
              </a:xfrm>
              <a:custGeom>
                <a:avLst/>
                <a:gdLst/>
                <a:ahLst/>
                <a:cxnLst/>
                <a:rect l="l" t="t" r="r" b="b"/>
                <a:pathLst>
                  <a:path w="1786413" h="1786413">
                    <a:moveTo>
                      <a:pt x="0" y="0"/>
                    </a:moveTo>
                    <a:lnTo>
                      <a:pt x="1786413" y="0"/>
                    </a:lnTo>
                    <a:lnTo>
                      <a:pt x="1786413" y="1786413"/>
                    </a:lnTo>
                    <a:lnTo>
                      <a:pt x="0" y="17864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prstClr val="black"/>
                    <a:srgbClr val="D1DCD1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AEE5413-C253-3A1D-E2F3-2950ED0DD7DC}"/>
                  </a:ext>
                </a:extLst>
              </p:cNvPr>
              <p:cNvGrpSpPr/>
              <p:nvPr/>
            </p:nvGrpSpPr>
            <p:grpSpPr>
              <a:xfrm>
                <a:off x="6022919" y="7120337"/>
                <a:ext cx="891072" cy="893207"/>
                <a:chOff x="5938239" y="7120335"/>
                <a:chExt cx="891072" cy="893207"/>
              </a:xfrm>
            </p:grpSpPr>
            <p:sp>
              <p:nvSpPr>
                <p:cNvPr id="8" name="Freeform 137">
                  <a:extLst>
                    <a:ext uri="{FF2B5EF4-FFF2-40B4-BE49-F238E27FC236}">
                      <a16:creationId xmlns:a16="http://schemas.microsoft.com/office/drawing/2014/main" id="{E4E14C4C-73CC-DFFF-2D81-D38FBB7A159D}"/>
                    </a:ext>
                  </a:extLst>
                </p:cNvPr>
                <p:cNvSpPr/>
                <p:nvPr/>
              </p:nvSpPr>
              <p:spPr>
                <a:xfrm>
                  <a:off x="6544720" y="7120335"/>
                  <a:ext cx="284591" cy="89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80" h="906917">
                      <a:moveTo>
                        <a:pt x="0" y="0"/>
                      </a:moveTo>
                      <a:lnTo>
                        <a:pt x="237880" y="0"/>
                      </a:lnTo>
                      <a:lnTo>
                        <a:pt x="237880" y="906917"/>
                      </a:lnTo>
                      <a:lnTo>
                        <a:pt x="0" y="9069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endParaRPr lang="nl-BE" dirty="0"/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CE8FCF53-79F9-D2F4-2981-9C22F6425A2E}"/>
                    </a:ext>
                  </a:extLst>
                </p:cNvPr>
                <p:cNvSpPr/>
                <p:nvPr/>
              </p:nvSpPr>
              <p:spPr>
                <a:xfrm>
                  <a:off x="5938239" y="7257917"/>
                  <a:ext cx="667020" cy="59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710" h="2190041">
                      <a:moveTo>
                        <a:pt x="0" y="0"/>
                      </a:moveTo>
                      <a:lnTo>
                        <a:pt x="2132710" y="0"/>
                      </a:lnTo>
                      <a:lnTo>
                        <a:pt x="2132710" y="2190041"/>
                      </a:lnTo>
                      <a:lnTo>
                        <a:pt x="0" y="2190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biLevel thresh="75000"/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nl-BE"/>
                </a:p>
              </p:txBody>
            </p:sp>
          </p:grpSp>
        </p:grpSp>
      </p:grpSp>
      <p:sp>
        <p:nvSpPr>
          <p:cNvPr id="35" name="TextBox 14">
            <a:extLst>
              <a:ext uri="{FF2B5EF4-FFF2-40B4-BE49-F238E27FC236}">
                <a16:creationId xmlns:a16="http://schemas.microsoft.com/office/drawing/2014/main" id="{893C4858-8EBB-9B75-616D-3A0F15A2D507}"/>
              </a:ext>
            </a:extLst>
          </p:cNvPr>
          <p:cNvSpPr txBox="1"/>
          <p:nvPr/>
        </p:nvSpPr>
        <p:spPr>
          <a:xfrm>
            <a:off x="7865755" y="9748638"/>
            <a:ext cx="10193645" cy="57646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/>
            <a:r>
              <a:rPr lang="en-US" sz="24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Hayden et al. Ann Intern Med. 2013; </a:t>
            </a:r>
            <a:r>
              <a:rPr lang="en-US" sz="2400" spc="1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Balshem</a:t>
            </a:r>
            <a:r>
              <a:rPr lang="en-US" sz="2400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"/>
              </a:rPr>
              <a:t> et al. J Clin Epidemiol. 2011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384EA84E-0F96-90BE-9B9A-D562144B3ED4}"/>
              </a:ext>
            </a:extLst>
          </p:cNvPr>
          <p:cNvSpPr txBox="1"/>
          <p:nvPr/>
        </p:nvSpPr>
        <p:spPr>
          <a:xfrm>
            <a:off x="1257300" y="1304422"/>
            <a:ext cx="15773400" cy="1031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Methods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2A09358-A098-78E1-8C95-7F3DA590B94C}"/>
              </a:ext>
            </a:extLst>
          </p:cNvPr>
          <p:cNvGrpSpPr>
            <a:grpSpLocks noChangeAspect="1"/>
          </p:cNvGrpSpPr>
          <p:nvPr/>
        </p:nvGrpSpPr>
        <p:grpSpPr>
          <a:xfrm>
            <a:off x="8416400" y="7638156"/>
            <a:ext cx="3654598" cy="1829122"/>
            <a:chOff x="9138695" y="6965982"/>
            <a:chExt cx="2492356" cy="12474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DDD98CB-720A-DAFA-BDC2-B4B98ECEFCB7}"/>
                </a:ext>
              </a:extLst>
            </p:cNvPr>
            <p:cNvGrpSpPr/>
            <p:nvPr/>
          </p:nvGrpSpPr>
          <p:grpSpPr>
            <a:xfrm>
              <a:off x="10370769" y="6965982"/>
              <a:ext cx="1260282" cy="1247422"/>
              <a:chOff x="10370769" y="6971170"/>
              <a:chExt cx="1260282" cy="1247422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73551B9B-3ACC-CE1B-3380-23DA1EFDAB7A}"/>
                  </a:ext>
                </a:extLst>
              </p:cNvPr>
              <p:cNvSpPr/>
              <p:nvPr/>
            </p:nvSpPr>
            <p:spPr>
              <a:xfrm>
                <a:off x="10370769" y="6971170"/>
                <a:ext cx="1260282" cy="1247422"/>
              </a:xfrm>
              <a:custGeom>
                <a:avLst/>
                <a:gdLst/>
                <a:ahLst/>
                <a:cxnLst/>
                <a:rect l="l" t="t" r="r" b="b"/>
                <a:pathLst>
                  <a:path w="1786413" h="1786413">
                    <a:moveTo>
                      <a:pt x="0" y="0"/>
                    </a:moveTo>
                    <a:lnTo>
                      <a:pt x="1786413" y="0"/>
                    </a:lnTo>
                    <a:lnTo>
                      <a:pt x="1786413" y="1786413"/>
                    </a:lnTo>
                    <a:lnTo>
                      <a:pt x="0" y="17864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prstClr val="black"/>
                    <a:srgbClr val="D1DCD1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8F199E9-D21F-E5D3-1CCD-960E054D3437}"/>
                  </a:ext>
                </a:extLst>
              </p:cNvPr>
              <p:cNvGrpSpPr/>
              <p:nvPr/>
            </p:nvGrpSpPr>
            <p:grpSpPr>
              <a:xfrm>
                <a:off x="10511624" y="7137903"/>
                <a:ext cx="978572" cy="913957"/>
                <a:chOff x="10550797" y="7127528"/>
                <a:chExt cx="978572" cy="913957"/>
              </a:xfrm>
            </p:grpSpPr>
            <p:sp>
              <p:nvSpPr>
                <p:cNvPr id="23" name="Freeform 10">
                  <a:extLst>
                    <a:ext uri="{FF2B5EF4-FFF2-40B4-BE49-F238E27FC236}">
                      <a16:creationId xmlns:a16="http://schemas.microsoft.com/office/drawing/2014/main" id="{5AE1BD6D-FB62-0A98-C98D-80468959C0A4}"/>
                    </a:ext>
                  </a:extLst>
                </p:cNvPr>
                <p:cNvSpPr/>
                <p:nvPr/>
              </p:nvSpPr>
              <p:spPr>
                <a:xfrm>
                  <a:off x="10879876" y="7127528"/>
                  <a:ext cx="316595" cy="91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95" h="2613751">
                      <a:moveTo>
                        <a:pt x="0" y="0"/>
                      </a:moveTo>
                      <a:lnTo>
                        <a:pt x="928695" y="0"/>
                      </a:lnTo>
                      <a:lnTo>
                        <a:pt x="928695" y="2613751"/>
                      </a:lnTo>
                      <a:lnTo>
                        <a:pt x="0" y="261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nl-BE"/>
                </a:p>
              </p:txBody>
            </p:sp>
            <p:pic>
              <p:nvPicPr>
                <p:cNvPr id="24" name="Drawing 0">
                  <a:extLst>
                    <a:ext uri="{FF2B5EF4-FFF2-40B4-BE49-F238E27FC236}">
                      <a16:creationId xmlns:a16="http://schemas.microsoft.com/office/drawing/2014/main" id="{A40E93F9-1063-062C-7732-AC86EF0574FF}"/>
                    </a:ext>
                  </a:extLst>
                </p:cNvPr>
                <p:cNvPicPr/>
                <p:nvPr/>
              </p:nvPicPr>
              <p:blipFill>
                <a:blip r:embed="rId10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 rot="16502380">
                  <a:off x="10399429" y="7344929"/>
                  <a:ext cx="582282" cy="279545"/>
                </a:xfrm>
                <a:prstGeom prst="rect">
                  <a:avLst/>
                </a:prstGeom>
              </p:spPr>
            </p:pic>
            <p:pic>
              <p:nvPicPr>
                <p:cNvPr id="25" name="Drawing 0">
                  <a:extLst>
                    <a:ext uri="{FF2B5EF4-FFF2-40B4-BE49-F238E27FC236}">
                      <a16:creationId xmlns:a16="http://schemas.microsoft.com/office/drawing/2014/main" id="{6302274B-DFC3-2783-AE5C-41B01D654F46}"/>
                    </a:ext>
                  </a:extLst>
                </p:cNvPr>
                <p:cNvPicPr/>
                <p:nvPr/>
              </p:nvPicPr>
              <p:blipFill>
                <a:blip r:embed="rId10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 rot="4662217" flipH="1">
                  <a:off x="11098456" y="7385673"/>
                  <a:ext cx="582282" cy="27954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9EEE06B-1B8F-5028-1AE8-0F8E972CC975}"/>
                </a:ext>
              </a:extLst>
            </p:cNvPr>
            <p:cNvGrpSpPr/>
            <p:nvPr/>
          </p:nvGrpSpPr>
          <p:grpSpPr>
            <a:xfrm>
              <a:off x="9138695" y="6965982"/>
              <a:ext cx="1260282" cy="1247422"/>
              <a:chOff x="5897348" y="6943229"/>
              <a:chExt cx="1260282" cy="1247422"/>
            </a:xfrm>
          </p:grpSpPr>
          <p:sp>
            <p:nvSpPr>
              <p:cNvPr id="28" name="Freeform 4">
                <a:extLst>
                  <a:ext uri="{FF2B5EF4-FFF2-40B4-BE49-F238E27FC236}">
                    <a16:creationId xmlns:a16="http://schemas.microsoft.com/office/drawing/2014/main" id="{68C4BDA2-B2C9-C579-5736-C680FC58705F}"/>
                  </a:ext>
                </a:extLst>
              </p:cNvPr>
              <p:cNvSpPr/>
              <p:nvPr/>
            </p:nvSpPr>
            <p:spPr>
              <a:xfrm>
                <a:off x="5897348" y="6943229"/>
                <a:ext cx="1260282" cy="1247422"/>
              </a:xfrm>
              <a:custGeom>
                <a:avLst/>
                <a:gdLst/>
                <a:ahLst/>
                <a:cxnLst/>
                <a:rect l="l" t="t" r="r" b="b"/>
                <a:pathLst>
                  <a:path w="1786413" h="1786413">
                    <a:moveTo>
                      <a:pt x="0" y="0"/>
                    </a:moveTo>
                    <a:lnTo>
                      <a:pt x="1786413" y="0"/>
                    </a:lnTo>
                    <a:lnTo>
                      <a:pt x="1786413" y="1786413"/>
                    </a:lnTo>
                    <a:lnTo>
                      <a:pt x="0" y="17864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prstClr val="black"/>
                    <a:srgbClr val="D1DCD1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 dirty="0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756A968C-59EB-D242-41DC-C63657A788D6}"/>
                  </a:ext>
                </a:extLst>
              </p:cNvPr>
              <p:cNvGrpSpPr/>
              <p:nvPr/>
            </p:nvGrpSpPr>
            <p:grpSpPr>
              <a:xfrm>
                <a:off x="6007220" y="7120337"/>
                <a:ext cx="906771" cy="893207"/>
                <a:chOff x="5922540" y="7120335"/>
                <a:chExt cx="906771" cy="893207"/>
              </a:xfrm>
            </p:grpSpPr>
            <p:sp>
              <p:nvSpPr>
                <p:cNvPr id="37" name="Freeform 137">
                  <a:extLst>
                    <a:ext uri="{FF2B5EF4-FFF2-40B4-BE49-F238E27FC236}">
                      <a16:creationId xmlns:a16="http://schemas.microsoft.com/office/drawing/2014/main" id="{27E48328-758E-EE2D-262B-23E3C93CF2FF}"/>
                    </a:ext>
                  </a:extLst>
                </p:cNvPr>
                <p:cNvSpPr/>
                <p:nvPr/>
              </p:nvSpPr>
              <p:spPr>
                <a:xfrm>
                  <a:off x="6544720" y="7120335"/>
                  <a:ext cx="284591" cy="89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80" h="906917">
                      <a:moveTo>
                        <a:pt x="0" y="0"/>
                      </a:moveTo>
                      <a:lnTo>
                        <a:pt x="237880" y="0"/>
                      </a:lnTo>
                      <a:lnTo>
                        <a:pt x="237880" y="906917"/>
                      </a:lnTo>
                      <a:lnTo>
                        <a:pt x="0" y="9069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endParaRPr lang="nl-BE" dirty="0"/>
                </a:p>
              </p:txBody>
            </p:sp>
            <p:sp>
              <p:nvSpPr>
                <p:cNvPr id="38" name="Freeform 10">
                  <a:extLst>
                    <a:ext uri="{FF2B5EF4-FFF2-40B4-BE49-F238E27FC236}">
                      <a16:creationId xmlns:a16="http://schemas.microsoft.com/office/drawing/2014/main" id="{B0C75265-6025-4F73-E2A0-A8FE10333BE5}"/>
                    </a:ext>
                  </a:extLst>
                </p:cNvPr>
                <p:cNvSpPr/>
                <p:nvPr/>
              </p:nvSpPr>
              <p:spPr>
                <a:xfrm>
                  <a:off x="5922540" y="7257917"/>
                  <a:ext cx="667020" cy="59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710" h="2190041">
                      <a:moveTo>
                        <a:pt x="0" y="0"/>
                      </a:moveTo>
                      <a:lnTo>
                        <a:pt x="2132710" y="0"/>
                      </a:lnTo>
                      <a:lnTo>
                        <a:pt x="2132710" y="2190041"/>
                      </a:lnTo>
                      <a:lnTo>
                        <a:pt x="0" y="2190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biLevel thresh="75000"/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nl-BE"/>
                </a:p>
              </p:txBody>
            </p:sp>
          </p:grp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9732E39-C515-1519-1727-76D980E49C49}"/>
              </a:ext>
            </a:extLst>
          </p:cNvPr>
          <p:cNvGrpSpPr>
            <a:grpSpLocks noChangeAspect="1"/>
          </p:cNvGrpSpPr>
          <p:nvPr/>
        </p:nvGrpSpPr>
        <p:grpSpPr>
          <a:xfrm>
            <a:off x="13415098" y="7638156"/>
            <a:ext cx="3683229" cy="1829122"/>
            <a:chOff x="12499517" y="6965982"/>
            <a:chExt cx="2511883" cy="124742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427E636-CA6A-AD6F-34EF-657D591DD233}"/>
                </a:ext>
              </a:extLst>
            </p:cNvPr>
            <p:cNvGrpSpPr/>
            <p:nvPr/>
          </p:nvGrpSpPr>
          <p:grpSpPr>
            <a:xfrm>
              <a:off x="12499517" y="6965982"/>
              <a:ext cx="1260282" cy="1247422"/>
              <a:chOff x="12499517" y="6960795"/>
              <a:chExt cx="1260282" cy="1247422"/>
            </a:xfrm>
          </p:grpSpPr>
          <p:sp>
            <p:nvSpPr>
              <p:cNvPr id="26" name="Freeform 4">
                <a:extLst>
                  <a:ext uri="{FF2B5EF4-FFF2-40B4-BE49-F238E27FC236}">
                    <a16:creationId xmlns:a16="http://schemas.microsoft.com/office/drawing/2014/main" id="{69C60D79-0DD4-4947-2233-591E1FEDD86F}"/>
                  </a:ext>
                </a:extLst>
              </p:cNvPr>
              <p:cNvSpPr/>
              <p:nvPr/>
            </p:nvSpPr>
            <p:spPr>
              <a:xfrm>
                <a:off x="12499517" y="6960795"/>
                <a:ext cx="1260282" cy="1247422"/>
              </a:xfrm>
              <a:custGeom>
                <a:avLst/>
                <a:gdLst/>
                <a:ahLst/>
                <a:cxnLst/>
                <a:rect l="l" t="t" r="r" b="b"/>
                <a:pathLst>
                  <a:path w="1786413" h="1786413">
                    <a:moveTo>
                      <a:pt x="0" y="0"/>
                    </a:moveTo>
                    <a:lnTo>
                      <a:pt x="1786413" y="0"/>
                    </a:lnTo>
                    <a:lnTo>
                      <a:pt x="1786413" y="1786413"/>
                    </a:lnTo>
                    <a:lnTo>
                      <a:pt x="0" y="17864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prstClr val="black"/>
                    <a:srgbClr val="D1DCD1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04290C43-2214-AF36-D75A-847688586837}"/>
                  </a:ext>
                </a:extLst>
              </p:cNvPr>
              <p:cNvGrpSpPr/>
              <p:nvPr/>
            </p:nvGrpSpPr>
            <p:grpSpPr>
              <a:xfrm>
                <a:off x="12612137" y="7127528"/>
                <a:ext cx="917383" cy="913957"/>
                <a:chOff x="12510845" y="7127528"/>
                <a:chExt cx="917383" cy="913957"/>
              </a:xfrm>
            </p:grpSpPr>
            <p:sp>
              <p:nvSpPr>
                <p:cNvPr id="29" name="Freeform 10">
                  <a:extLst>
                    <a:ext uri="{FF2B5EF4-FFF2-40B4-BE49-F238E27FC236}">
                      <a16:creationId xmlns:a16="http://schemas.microsoft.com/office/drawing/2014/main" id="{F041BE20-9E16-9697-5363-65035917A2FA}"/>
                    </a:ext>
                  </a:extLst>
                </p:cNvPr>
                <p:cNvSpPr/>
                <p:nvPr/>
              </p:nvSpPr>
              <p:spPr>
                <a:xfrm>
                  <a:off x="13104586" y="7127528"/>
                  <a:ext cx="323642" cy="91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95" h="2613751">
                      <a:moveTo>
                        <a:pt x="0" y="0"/>
                      </a:moveTo>
                      <a:lnTo>
                        <a:pt x="928695" y="0"/>
                      </a:lnTo>
                      <a:lnTo>
                        <a:pt x="928695" y="2613751"/>
                      </a:lnTo>
                      <a:lnTo>
                        <a:pt x="0" y="261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34" name="Freeform 10">
                  <a:extLst>
                    <a:ext uri="{FF2B5EF4-FFF2-40B4-BE49-F238E27FC236}">
                      <a16:creationId xmlns:a16="http://schemas.microsoft.com/office/drawing/2014/main" id="{73F8394D-D158-283B-27EB-A6037156B701}"/>
                    </a:ext>
                  </a:extLst>
                </p:cNvPr>
                <p:cNvSpPr/>
                <p:nvPr/>
              </p:nvSpPr>
              <p:spPr>
                <a:xfrm>
                  <a:off x="12510845" y="7304261"/>
                  <a:ext cx="667020" cy="59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710" h="2190041">
                      <a:moveTo>
                        <a:pt x="0" y="0"/>
                      </a:moveTo>
                      <a:lnTo>
                        <a:pt x="2132710" y="0"/>
                      </a:lnTo>
                      <a:lnTo>
                        <a:pt x="2132710" y="2190041"/>
                      </a:lnTo>
                      <a:lnTo>
                        <a:pt x="0" y="2190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biLevel thresh="75000"/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nl-BE"/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873229F-0D14-63D3-D024-92EB376184F2}"/>
                </a:ext>
              </a:extLst>
            </p:cNvPr>
            <p:cNvGrpSpPr/>
            <p:nvPr/>
          </p:nvGrpSpPr>
          <p:grpSpPr>
            <a:xfrm>
              <a:off x="13751118" y="6965982"/>
              <a:ext cx="1260282" cy="1247422"/>
              <a:chOff x="10370769" y="6971170"/>
              <a:chExt cx="1260282" cy="1247422"/>
            </a:xfrm>
          </p:grpSpPr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2150E6F5-7EF6-1603-388A-3C05BAB73480}"/>
                  </a:ext>
                </a:extLst>
              </p:cNvPr>
              <p:cNvSpPr/>
              <p:nvPr/>
            </p:nvSpPr>
            <p:spPr>
              <a:xfrm>
                <a:off x="10370769" y="6971170"/>
                <a:ext cx="1260282" cy="1247422"/>
              </a:xfrm>
              <a:custGeom>
                <a:avLst/>
                <a:gdLst/>
                <a:ahLst/>
                <a:cxnLst/>
                <a:rect l="l" t="t" r="r" b="b"/>
                <a:pathLst>
                  <a:path w="1786413" h="1786413">
                    <a:moveTo>
                      <a:pt x="0" y="0"/>
                    </a:moveTo>
                    <a:lnTo>
                      <a:pt x="1786413" y="0"/>
                    </a:lnTo>
                    <a:lnTo>
                      <a:pt x="1786413" y="1786413"/>
                    </a:lnTo>
                    <a:lnTo>
                      <a:pt x="0" y="17864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prstClr val="black"/>
                    <a:srgbClr val="D1DCD1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A9578FB-BC01-604F-4DC8-C49B0F3DA098}"/>
                  </a:ext>
                </a:extLst>
              </p:cNvPr>
              <p:cNvGrpSpPr/>
              <p:nvPr/>
            </p:nvGrpSpPr>
            <p:grpSpPr>
              <a:xfrm>
                <a:off x="10511624" y="7137903"/>
                <a:ext cx="978572" cy="913957"/>
                <a:chOff x="10550797" y="7127528"/>
                <a:chExt cx="978572" cy="913957"/>
              </a:xfrm>
            </p:grpSpPr>
            <p:sp>
              <p:nvSpPr>
                <p:cNvPr id="44" name="Freeform 10">
                  <a:extLst>
                    <a:ext uri="{FF2B5EF4-FFF2-40B4-BE49-F238E27FC236}">
                      <a16:creationId xmlns:a16="http://schemas.microsoft.com/office/drawing/2014/main" id="{75DA8DD9-D9A2-81C1-A87A-13B611DC1338}"/>
                    </a:ext>
                  </a:extLst>
                </p:cNvPr>
                <p:cNvSpPr/>
                <p:nvPr/>
              </p:nvSpPr>
              <p:spPr>
                <a:xfrm>
                  <a:off x="10879876" y="7127528"/>
                  <a:ext cx="316595" cy="91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95" h="2613751">
                      <a:moveTo>
                        <a:pt x="0" y="0"/>
                      </a:moveTo>
                      <a:lnTo>
                        <a:pt x="928695" y="0"/>
                      </a:lnTo>
                      <a:lnTo>
                        <a:pt x="928695" y="2613751"/>
                      </a:lnTo>
                      <a:lnTo>
                        <a:pt x="0" y="261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nl-BE"/>
                </a:p>
              </p:txBody>
            </p:sp>
            <p:pic>
              <p:nvPicPr>
                <p:cNvPr id="45" name="Drawing 0">
                  <a:extLst>
                    <a:ext uri="{FF2B5EF4-FFF2-40B4-BE49-F238E27FC236}">
                      <a16:creationId xmlns:a16="http://schemas.microsoft.com/office/drawing/2014/main" id="{B9D7AA42-631B-68ED-0C51-8CF095F172D3}"/>
                    </a:ext>
                  </a:extLst>
                </p:cNvPr>
                <p:cNvPicPr/>
                <p:nvPr/>
              </p:nvPicPr>
              <p:blipFill>
                <a:blip r:embed="rId10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 rot="16502380">
                  <a:off x="10399429" y="7344929"/>
                  <a:ext cx="582282" cy="279545"/>
                </a:xfrm>
                <a:prstGeom prst="rect">
                  <a:avLst/>
                </a:prstGeom>
              </p:spPr>
            </p:pic>
            <p:pic>
              <p:nvPicPr>
                <p:cNvPr id="46" name="Drawing 0">
                  <a:extLst>
                    <a:ext uri="{FF2B5EF4-FFF2-40B4-BE49-F238E27FC236}">
                      <a16:creationId xmlns:a16="http://schemas.microsoft.com/office/drawing/2014/main" id="{39EAD6B2-E93E-322E-0298-F217C5CC3792}"/>
                    </a:ext>
                  </a:extLst>
                </p:cNvPr>
                <p:cNvPicPr/>
                <p:nvPr/>
              </p:nvPicPr>
              <p:blipFill>
                <a:blip r:embed="rId10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 rot="4662217" flipH="1">
                  <a:off x="11098456" y="7385673"/>
                  <a:ext cx="582282" cy="27954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26068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3A7B3-BBBE-B577-68D0-C31032747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3786FFD5-BC51-F289-8AF1-CA4457E76450}"/>
              </a:ext>
            </a:extLst>
          </p:cNvPr>
          <p:cNvSpPr txBox="1"/>
          <p:nvPr/>
        </p:nvSpPr>
        <p:spPr>
          <a:xfrm>
            <a:off x="2209800" y="2866320"/>
            <a:ext cx="15621000" cy="5731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Included studies</a:t>
            </a:r>
          </a:p>
          <a:p>
            <a:pPr marL="1266825" indent="-7270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13 prospective cohort studies (2010 - 2023) </a:t>
            </a:r>
          </a:p>
          <a:p>
            <a:pPr marL="1266825" indent="-7270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13 psychological factors, 6 PLPP outcomes </a:t>
            </a:r>
          </a:p>
          <a:p>
            <a:pPr marL="1266825" indent="-7270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No preconception studies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3600" b="1" dirty="0"/>
              <a:t>Study quality: </a:t>
            </a:r>
            <a:r>
              <a:rPr lang="en-US" sz="3600" dirty="0"/>
              <a:t>Moderate (n= 9) to high (n= 4) risk of bias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3600" b="1" dirty="0"/>
              <a:t>Overall certainty of evidence: </a:t>
            </a:r>
            <a:r>
              <a:rPr lang="en-US" sz="3600" dirty="0"/>
              <a:t>Low to very low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E2AD120A-30E4-1EBA-EBAB-9C374D537AB2}"/>
              </a:ext>
            </a:extLst>
          </p:cNvPr>
          <p:cNvSpPr/>
          <p:nvPr/>
        </p:nvSpPr>
        <p:spPr>
          <a:xfrm rot="10800000">
            <a:off x="-1823647" y="6027368"/>
            <a:ext cx="5391649" cy="5326452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F190FCB8-D8F2-BF85-7C5A-D070CE406BDB}"/>
              </a:ext>
            </a:extLst>
          </p:cNvPr>
          <p:cNvSpPr/>
          <p:nvPr/>
        </p:nvSpPr>
        <p:spPr>
          <a:xfrm>
            <a:off x="14448835" y="-712661"/>
            <a:ext cx="5620930" cy="5509404"/>
          </a:xfrm>
          <a:custGeom>
            <a:avLst/>
            <a:gdLst/>
            <a:ahLst/>
            <a:cxnLst/>
            <a:rect l="l" t="t" r="r" b="b"/>
            <a:pathLst>
              <a:path w="6457614" h="6328462">
                <a:moveTo>
                  <a:pt x="0" y="0"/>
                </a:moveTo>
                <a:lnTo>
                  <a:pt x="6457614" y="0"/>
                </a:lnTo>
                <a:lnTo>
                  <a:pt x="6457614" y="6328462"/>
                </a:lnTo>
                <a:lnTo>
                  <a:pt x="0" y="6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8FA998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5A51708A-D1C5-DE90-940B-910B77C38E6A}"/>
              </a:ext>
            </a:extLst>
          </p:cNvPr>
          <p:cNvSpPr txBox="1"/>
          <p:nvPr/>
        </p:nvSpPr>
        <p:spPr>
          <a:xfrm>
            <a:off x="1257300" y="1304422"/>
            <a:ext cx="15773400" cy="1031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7128"/>
              </a:lnSpc>
            </a:pPr>
            <a:r>
              <a:rPr lang="en-US" sz="8000" b="1" dirty="0">
                <a:solidFill>
                  <a:srgbClr val="818E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98153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811</Words>
  <Application>Microsoft Office PowerPoint</Application>
  <PresentationFormat>Custom</PresentationFormat>
  <Paragraphs>199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Aptos</vt:lpstr>
      <vt:lpstr>Calibri (MS) Bold</vt:lpstr>
      <vt:lpstr>Arial</vt:lpstr>
      <vt:lpstr>Wingdings</vt:lpstr>
      <vt:lpstr>Calibri (MS)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GREGOOR Myrthe</dc:creator>
  <cp:lastModifiedBy>GREGOOR Myrthe</cp:lastModifiedBy>
  <cp:revision>56</cp:revision>
  <dcterms:created xsi:type="dcterms:W3CDTF">2006-08-16T00:00:00Z</dcterms:created>
  <dcterms:modified xsi:type="dcterms:W3CDTF">2026-06-02T16:08:26Z</dcterms:modified>
  <dc:identifier>DAG_hWs8EL4</dc:identifier>
</cp:coreProperties>
</file>