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783" r:id="rId2"/>
    <p:sldId id="326" r:id="rId3"/>
    <p:sldId id="774" r:id="rId4"/>
    <p:sldId id="268" r:id="rId5"/>
    <p:sldId id="283" r:id="rId6"/>
    <p:sldId id="265" r:id="rId7"/>
    <p:sldId id="778" r:id="rId8"/>
    <p:sldId id="776" r:id="rId9"/>
    <p:sldId id="779" r:id="rId10"/>
    <p:sldId id="345" r:id="rId11"/>
    <p:sldId id="767" r:id="rId12"/>
    <p:sldId id="768" r:id="rId13"/>
    <p:sldId id="781" r:id="rId14"/>
    <p:sldId id="769" r:id="rId15"/>
    <p:sldId id="773" r:id="rId16"/>
    <p:sldId id="770" r:id="rId17"/>
    <p:sldId id="782" r:id="rId18"/>
  </p:sldIdLst>
  <p:sldSz cx="12192000" cy="6858000"/>
  <p:notesSz cx="6858000" cy="9144000"/>
  <p:defaultText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D3DC"/>
    <a:srgbClr val="7998AD"/>
    <a:srgbClr val="224738"/>
    <a:srgbClr val="C5E1B4"/>
    <a:srgbClr val="FFF3CC"/>
    <a:srgbClr val="EAEA8D"/>
    <a:srgbClr val="F5B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autoAdjust="0"/>
    <p:restoredTop sz="88303" autoAdjust="0"/>
  </p:normalViewPr>
  <p:slideViewPr>
    <p:cSldViewPr snapToGrid="0">
      <p:cViewPr>
        <p:scale>
          <a:sx n="80" d="100"/>
          <a:sy n="80" d="100"/>
        </p:scale>
        <p:origin x="1072"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A825B9-D993-D34A-8F48-1792F4F4B4AC}" type="datetimeFigureOut">
              <a:rPr lang="en-CZ" smtClean="0"/>
              <a:t>06/16/2026</a:t>
            </a:fld>
            <a:endParaRPr lang="en-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9BF68-A23E-5E4C-A2FF-0BAE7BEFFB42}" type="slidenum">
              <a:rPr lang="en-CZ" smtClean="0"/>
              <a:t>‹#›</a:t>
            </a:fld>
            <a:endParaRPr lang="en-CZ"/>
          </a:p>
        </p:txBody>
      </p:sp>
    </p:spTree>
    <p:extLst>
      <p:ext uri="{BB962C8B-B14F-4D97-AF65-F5344CB8AC3E}">
        <p14:creationId xmlns:p14="http://schemas.microsoft.com/office/powerpoint/2010/main" val="3014241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t>
            </a:r>
            <a:r>
              <a:rPr lang="en-US" dirty="0" err="1"/>
              <a:t>gonna</a:t>
            </a:r>
            <a:r>
              <a:rPr lang="en-US" dirty="0"/>
              <a:t> move to the wetlands in Africa and one of the regions which has been pointed out several times during the conference being knowledge gaps. So lets have a look at this topic in African wetlands</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1</a:t>
            </a:fld>
            <a:endParaRPr lang="en-CZ"/>
          </a:p>
        </p:txBody>
      </p:sp>
    </p:spTree>
    <p:extLst>
      <p:ext uri="{BB962C8B-B14F-4D97-AF65-F5344CB8AC3E}">
        <p14:creationId xmlns:p14="http://schemas.microsoft.com/office/powerpoint/2010/main" val="3172363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the region, in particular the Lake Tanganyika, being connected via </a:t>
            </a:r>
            <a:r>
              <a:rPr lang="en-US" dirty="0" err="1"/>
              <a:t>Rusizi</a:t>
            </a:r>
            <a:r>
              <a:rPr lang="en-US" dirty="0"/>
              <a:t> River to Lake Kivu as biodiversity hotspots.</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10</a:t>
            </a:fld>
            <a:endParaRPr lang="en-CZ"/>
          </a:p>
        </p:txBody>
      </p:sp>
    </p:spTree>
    <p:extLst>
      <p:ext uri="{BB962C8B-B14F-4D97-AF65-F5344CB8AC3E}">
        <p14:creationId xmlns:p14="http://schemas.microsoft.com/office/powerpoint/2010/main" val="1555835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we have conducted a review to actually define that baseline using this methodology even though we know it is far from being complete in this region. I don’t have time to go through the methodology in details but please ask if interested. What you can see here is the number of macroinvertebrate species but what is actually important is that a majority of those species have been reported only a single time. </a:t>
            </a:r>
            <a:r>
              <a:rPr lang="en-US" dirty="0" err="1"/>
              <a:t>THInk</a:t>
            </a:r>
            <a:r>
              <a:rPr lang="en-US" dirty="0"/>
              <a:t> od the high level of endemism I mentioned before, this result actually means that most of these species have been reported once in total worldwide.</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11</a:t>
            </a:fld>
            <a:endParaRPr lang="en-CZ"/>
          </a:p>
        </p:txBody>
      </p:sp>
    </p:spTree>
    <p:extLst>
      <p:ext uri="{BB962C8B-B14F-4D97-AF65-F5344CB8AC3E}">
        <p14:creationId xmlns:p14="http://schemas.microsoft.com/office/powerpoint/2010/main" val="629652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measures we looked at was how many new species have been reported since the last review published in 1991 and as you can see the number of species more than doubled with another twist being the changes in taxonomy we also quantified.</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12</a:t>
            </a:fld>
            <a:endParaRPr lang="en-CZ"/>
          </a:p>
        </p:txBody>
      </p:sp>
    </p:spTree>
    <p:extLst>
      <p:ext uri="{BB962C8B-B14F-4D97-AF65-F5344CB8AC3E}">
        <p14:creationId xmlns:p14="http://schemas.microsoft.com/office/powerpoint/2010/main" val="1979163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are not so important per phylum but there are in particular two of these annelids and arthropods, with a lower proportion of species identification, this we used to identify knowledge gaps or lack of expertise.</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13</a:t>
            </a:fld>
            <a:endParaRPr lang="en-CZ"/>
          </a:p>
        </p:txBody>
      </p:sp>
    </p:spTree>
    <p:extLst>
      <p:ext uri="{BB962C8B-B14F-4D97-AF65-F5344CB8AC3E}">
        <p14:creationId xmlns:p14="http://schemas.microsoft.com/office/powerpoint/2010/main" val="1982842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looked at the trends over time across phyla, water body and countries and what is striking is that some phyla have not been even reported following the last review…imagine that there is no report of </a:t>
            </a:r>
            <a:r>
              <a:rPr lang="en-US" dirty="0" err="1"/>
              <a:t>e..g</a:t>
            </a:r>
            <a:r>
              <a:rPr lang="en-US" dirty="0"/>
              <a:t> the annelids sine 1991.</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14</a:t>
            </a:fld>
            <a:endParaRPr lang="en-CZ"/>
          </a:p>
        </p:txBody>
      </p:sp>
    </p:spTree>
    <p:extLst>
      <p:ext uri="{BB962C8B-B14F-4D97-AF65-F5344CB8AC3E}">
        <p14:creationId xmlns:p14="http://schemas.microsoft.com/office/powerpoint/2010/main" val="1936771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5CD5E-4396-A581-B750-67A241FF5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F530B-B557-DFB2-DB72-4F8722EBD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61E80-6646-CCC3-8319-369EAC274733}"/>
              </a:ext>
            </a:extLst>
          </p:cNvPr>
          <p:cNvSpPr>
            <a:spLocks noGrp="1"/>
          </p:cNvSpPr>
          <p:nvPr>
            <p:ph type="body" idx="1"/>
          </p:nvPr>
        </p:nvSpPr>
        <p:spPr/>
        <p:txBody>
          <a:bodyPr/>
          <a:lstStyle/>
          <a:p>
            <a:r>
              <a:rPr lang="en-US" dirty="0">
                <a:latin typeface="Palatino Linotype" panose="02040502050505030304" pitchFamily="18" charset="0"/>
              </a:rPr>
              <a:t>You heard me mentioned parasites at the beginning as potential bioindicator species. I guess that is rather surprising for most of you but they actually could be great indicators given their dependence on multiple hosts in the ecosystems bridging different trophic layers, I don’t have time now but if someone is interested, I would be more than happy to discuss this. </a:t>
            </a:r>
            <a:endParaRPr lang="nl-BE" dirty="0">
              <a:latin typeface="Palatino Linotype" panose="02040502050505030304" pitchFamily="18" charset="0"/>
            </a:endParaRPr>
          </a:p>
          <a:p>
            <a:endParaRPr lang="nl-BE" dirty="0"/>
          </a:p>
        </p:txBody>
      </p:sp>
      <p:sp>
        <p:nvSpPr>
          <p:cNvPr id="4" name="Slide Number Placeholder 3">
            <a:extLst>
              <a:ext uri="{FF2B5EF4-FFF2-40B4-BE49-F238E27FC236}">
                <a16:creationId xmlns:a16="http://schemas.microsoft.com/office/drawing/2014/main" id="{5B34F5CE-8675-1B59-C1C1-E033A0A0E56C}"/>
              </a:ext>
            </a:extLst>
          </p:cNvPr>
          <p:cNvSpPr>
            <a:spLocks noGrp="1"/>
          </p:cNvSpPr>
          <p:nvPr>
            <p:ph type="sldNum" sz="quarter" idx="5"/>
          </p:nvPr>
        </p:nvSpPr>
        <p:spPr/>
        <p:txBody>
          <a:bodyPr/>
          <a:lstStyle/>
          <a:p>
            <a:fld id="{2DDEB6EB-6CA9-419A-A3DC-8C9C39370CAF}" type="slidenum">
              <a:rPr lang="nl-BE" smtClean="0"/>
              <a:t>15</a:t>
            </a:fld>
            <a:endParaRPr lang="nl-BE"/>
          </a:p>
        </p:txBody>
      </p:sp>
    </p:spTree>
    <p:extLst>
      <p:ext uri="{BB962C8B-B14F-4D97-AF65-F5344CB8AC3E}">
        <p14:creationId xmlns:p14="http://schemas.microsoft.com/office/powerpoint/2010/main" val="3311580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worldwide perspective, the region shows similar species richness as e.g. the Okavango delta but what is more important to here I would like to highlight is actually the lack of such assessments of freshwater regional diversity published in reviews with data usually not being freely available. That is why the global comparison is actually </a:t>
            </a:r>
            <a:r>
              <a:rPr lang="en-US" dirty="0" err="1"/>
              <a:t>restricterd</a:t>
            </a:r>
            <a:r>
              <a:rPr lang="en-US" dirty="0"/>
              <a:t> to these few wetland but still, you can notice that the known diversity per square kilometer is surprisingly similar between the Lake Tanganyika Kivu region and the Kakadu and Okavango delta. </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16</a:t>
            </a:fld>
            <a:endParaRPr lang="en-CZ"/>
          </a:p>
        </p:txBody>
      </p:sp>
    </p:spTree>
    <p:extLst>
      <p:ext uri="{BB962C8B-B14F-4D97-AF65-F5344CB8AC3E}">
        <p14:creationId xmlns:p14="http://schemas.microsoft.com/office/powerpoint/2010/main" val="4358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EB407-BBED-4CD2-85BC-00590B4E3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49F74-712E-C0E3-8DB4-AB937F7445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F3328-E96C-C513-5867-402F44867248}"/>
              </a:ext>
            </a:extLst>
          </p:cNvPr>
          <p:cNvSpPr>
            <a:spLocks noGrp="1"/>
          </p:cNvSpPr>
          <p:nvPr>
            <p:ph type="body" idx="1"/>
          </p:nvPr>
        </p:nvSpPr>
        <p:spPr/>
        <p:txBody>
          <a:bodyPr/>
          <a:lstStyle/>
          <a:p>
            <a:r>
              <a:rPr lang="en-US" dirty="0"/>
              <a:t>What do we know after the first two years of this research and capacity building </a:t>
            </a:r>
            <a:r>
              <a:rPr lang="en-US" dirty="0" err="1"/>
              <a:t>programme</a:t>
            </a:r>
            <a:r>
              <a:rPr lang="en-US" dirty="0"/>
              <a:t>? Well, the study areas are understudied and we first need to provide the baseline before we develop biomonitoring protocols. We have already launched stakeholder workshops in the targeted regions on both scientific and users level to understand the local dynamics while already working on baseline for species-level biodiversity monitoring but also applying the eDNA metabarcoding approaches. So basically applying for very different funding to fund all these different elements.</a:t>
            </a:r>
            <a:endParaRPr lang="nl-BE" dirty="0"/>
          </a:p>
        </p:txBody>
      </p:sp>
      <p:sp>
        <p:nvSpPr>
          <p:cNvPr id="4" name="Slide Number Placeholder 3">
            <a:extLst>
              <a:ext uri="{FF2B5EF4-FFF2-40B4-BE49-F238E27FC236}">
                <a16:creationId xmlns:a16="http://schemas.microsoft.com/office/drawing/2014/main" id="{0F79560A-D70E-EC5E-2722-655AF9BC1272}"/>
              </a:ext>
            </a:extLst>
          </p:cNvPr>
          <p:cNvSpPr>
            <a:spLocks noGrp="1"/>
          </p:cNvSpPr>
          <p:nvPr>
            <p:ph type="sldNum" sz="quarter" idx="5"/>
          </p:nvPr>
        </p:nvSpPr>
        <p:spPr/>
        <p:txBody>
          <a:bodyPr/>
          <a:lstStyle/>
          <a:p>
            <a:fld id="{8429BF68-A23E-5E4C-A2FF-0BAE7BEFFB42}" type="slidenum">
              <a:rPr lang="en-CZ" smtClean="0"/>
              <a:t>17</a:t>
            </a:fld>
            <a:endParaRPr lang="en-CZ"/>
          </a:p>
        </p:txBody>
      </p:sp>
    </p:spTree>
    <p:extLst>
      <p:ext uri="{BB962C8B-B14F-4D97-AF65-F5344CB8AC3E}">
        <p14:creationId xmlns:p14="http://schemas.microsoft.com/office/powerpoint/2010/main" val="1997907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t>
            </a:r>
            <a:r>
              <a:rPr lang="en-US" dirty="0" err="1"/>
              <a:t>gonna</a:t>
            </a:r>
            <a:r>
              <a:rPr lang="en-US" dirty="0"/>
              <a:t> zoom into the region considered as a biodiversity hotspot ticking all these boxes being the Eastern Afromontagne region.</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2</a:t>
            </a:fld>
            <a:endParaRPr lang="en-CZ"/>
          </a:p>
        </p:txBody>
      </p:sp>
    </p:spTree>
    <p:extLst>
      <p:ext uri="{BB962C8B-B14F-4D97-AF65-F5344CB8AC3E}">
        <p14:creationId xmlns:p14="http://schemas.microsoft.com/office/powerpoint/2010/main" val="407134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Specficially</a:t>
            </a:r>
            <a:r>
              <a:rPr lang="en-US" dirty="0"/>
              <a:t> we are going to look at the freshwater biodiversity and as you can see on this global map of distributed by WWF, the fish diversity is particularly high in the tropical regions including the Eastern Afromontagne region we are </a:t>
            </a:r>
            <a:r>
              <a:rPr lang="en-US" dirty="0" err="1"/>
              <a:t>gonna</a:t>
            </a:r>
            <a:r>
              <a:rPr lang="en-US" dirty="0"/>
              <a:t> zoom into today.</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3</a:t>
            </a:fld>
            <a:endParaRPr lang="en-CZ"/>
          </a:p>
        </p:txBody>
      </p:sp>
    </p:spTree>
    <p:extLst>
      <p:ext uri="{BB962C8B-B14F-4D97-AF65-F5344CB8AC3E}">
        <p14:creationId xmlns:p14="http://schemas.microsoft.com/office/powerpoint/2010/main" val="2388822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freshwater diversity in this region is concentrated in the African Great Lakes also known as natural experiments in terms of evolutionary adaptations being present. These places actually aggregate 90% of the Africa’s surface water and are famous for their high level of endemism. </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4</a:t>
            </a:fld>
            <a:endParaRPr lang="en-CZ"/>
          </a:p>
        </p:txBody>
      </p:sp>
    </p:spTree>
    <p:extLst>
      <p:ext uri="{BB962C8B-B14F-4D97-AF65-F5344CB8AC3E}">
        <p14:creationId xmlns:p14="http://schemas.microsoft.com/office/powerpoint/2010/main" val="303083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recently launched </a:t>
            </a:r>
            <a:r>
              <a:rPr lang="en-US" dirty="0" err="1"/>
              <a:t>programme</a:t>
            </a:r>
            <a:r>
              <a:rPr lang="en-US" dirty="0"/>
              <a:t> being funded by both federal and Flemish level in Belgium (if you know Belgium you are maybe surprised that this is actually possible) but this co-funding across the countries entities actually shows the importance and ambition. I am coordinating the </a:t>
            </a:r>
            <a:r>
              <a:rPr lang="en-US" dirty="0" err="1"/>
              <a:t>AfroWetMap</a:t>
            </a:r>
            <a:r>
              <a:rPr lang="en-US" dirty="0"/>
              <a:t> </a:t>
            </a:r>
            <a:r>
              <a:rPr lang="en-US" dirty="0" err="1"/>
              <a:t>programme</a:t>
            </a:r>
            <a:r>
              <a:rPr lang="en-US" dirty="0"/>
              <a:t> with the ultimate goal of development of science-based monitoring approaches for freshwater ecosystems in African particularly targeting RAMSAR wetlands being intertwined with capacity building and co-ownerships with local scientific bodies and communities. Currently, the two main partners are University of </a:t>
            </a:r>
            <a:r>
              <a:rPr lang="en-US" dirty="0" err="1"/>
              <a:t>BUrundi</a:t>
            </a:r>
            <a:r>
              <a:rPr lang="en-US" dirty="0"/>
              <a:t> and University of Lubumbashi in Democratic Republic of the Congo.</a:t>
            </a:r>
            <a:endParaRPr lang="en-CZ" dirty="0"/>
          </a:p>
        </p:txBody>
      </p:sp>
      <p:sp>
        <p:nvSpPr>
          <p:cNvPr id="4" name="Slide Number Placeholder 3"/>
          <p:cNvSpPr>
            <a:spLocks noGrp="1"/>
          </p:cNvSpPr>
          <p:nvPr>
            <p:ph type="sldNum" sz="quarter" idx="5"/>
          </p:nvPr>
        </p:nvSpPr>
        <p:spPr/>
        <p:txBody>
          <a:bodyPr/>
          <a:lstStyle/>
          <a:p>
            <a:fld id="{8429BF68-A23E-5E4C-A2FF-0BAE7BEFFB42}" type="slidenum">
              <a:rPr lang="en-CZ" smtClean="0"/>
              <a:t>5</a:t>
            </a:fld>
            <a:endParaRPr lang="en-CZ"/>
          </a:p>
        </p:txBody>
      </p:sp>
    </p:spTree>
    <p:extLst>
      <p:ext uri="{BB962C8B-B14F-4D97-AF65-F5344CB8AC3E}">
        <p14:creationId xmlns:p14="http://schemas.microsoft.com/office/powerpoint/2010/main" val="427650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programme</a:t>
            </a:r>
            <a:r>
              <a:rPr lang="en-US" dirty="0"/>
              <a:t> targets macroinvertebrates and their parasites as primer taxa being used to access ecosystem health following the steps mentioned here. This is how the plan in the project looks like…</a:t>
            </a:r>
            <a:endParaRPr lang="en-CZ" dirty="0"/>
          </a:p>
        </p:txBody>
      </p:sp>
      <p:sp>
        <p:nvSpPr>
          <p:cNvPr id="4" name="Slide Number Placeholder 3"/>
          <p:cNvSpPr>
            <a:spLocks noGrp="1"/>
          </p:cNvSpPr>
          <p:nvPr>
            <p:ph type="sldNum" sz="quarter" idx="5"/>
          </p:nvPr>
        </p:nvSpPr>
        <p:spPr/>
        <p:txBody>
          <a:bodyPr/>
          <a:lstStyle/>
          <a:p>
            <a:fld id="{8429BF68-A23E-5E4C-A2FF-0BAE7BEFFB42}" type="slidenum">
              <a:rPr lang="en-CZ" smtClean="0"/>
              <a:t>6</a:t>
            </a:fld>
            <a:endParaRPr lang="en-CZ"/>
          </a:p>
        </p:txBody>
      </p:sp>
    </p:spTree>
    <p:extLst>
      <p:ext uri="{BB962C8B-B14F-4D97-AF65-F5344CB8AC3E}">
        <p14:creationId xmlns:p14="http://schemas.microsoft.com/office/powerpoint/2010/main" val="19845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hope that this scheme rings a bell referring to the water framework directive of the EU with monitoring of macroinvertebrate playing role as biological quality elements with specific indices being applied informing us about the status of certain freshwater ecosystem. This was also an idea for the </a:t>
            </a:r>
            <a:r>
              <a:rPr lang="en-US" dirty="0" err="1"/>
              <a:t>AfroWetMap</a:t>
            </a:r>
            <a:r>
              <a:rPr lang="en-US" dirty="0"/>
              <a:t> but this is Europe. How does it look like in the African Great Lakes or the whole Eastern Afromontagne region?</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7</a:t>
            </a:fld>
            <a:endParaRPr lang="en-CZ"/>
          </a:p>
        </p:txBody>
      </p:sp>
    </p:spTree>
    <p:extLst>
      <p:ext uri="{BB962C8B-B14F-4D97-AF65-F5344CB8AC3E}">
        <p14:creationId xmlns:p14="http://schemas.microsoft.com/office/powerpoint/2010/main" val="10309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there are some scoring systems applied in the countries with the South African one being adopted by other countries. But as you can see in these two recent studies, we do lack the resolution while using macroinvertebrates as the indicators of freshwater ecosystem health in this region.</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8</a:t>
            </a:fld>
            <a:endParaRPr lang="en-CZ"/>
          </a:p>
        </p:txBody>
      </p:sp>
    </p:spTree>
    <p:extLst>
      <p:ext uri="{BB962C8B-B14F-4D97-AF65-F5344CB8AC3E}">
        <p14:creationId xmlns:p14="http://schemas.microsoft.com/office/powerpoint/2010/main" val="121147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is actually something we have named and being recognized as a baseline dilemma. We can admit that for the African Great Lakes or the Eastern Afromontagne region in general, we lack the taxonomic baseline being crucial to apply biomonitoring approaches. Why do I call this a dilemma? Well, we have all the fancy approaches such as the eDNA metabarcoding which should in theory provide a reliable and fast assessment of the biodiversity in the region but without any reliable baseline this is not a trivial task especially in the biodiversity hotspots such as this particular region. There is an emphasis on building capacities and the monitoring being done by the local authorities which brings another challenge mainly a technological one. SO that is why we call this a baseline dilemma because without the baseline, any biodiversity based monitoring of the ecosystem health is impossible. It is time to show you what do we know in terms of macroinvertebrates in this region but this dilemma is something I would like to have your opinion on.</a:t>
            </a:r>
          </a:p>
          <a:p>
            <a:endParaRPr lang="en-US" dirty="0"/>
          </a:p>
          <a:p>
            <a:r>
              <a:rPr lang="en-US" dirty="0"/>
              <a:t>Species-level biodiversity monitoring, Capacity building, eDNA metabarcoding – make a triangle with these three components. Add arrow between species-level biodiversity monitoring and eDNA biomonitoring indicating higher resources demands of eDNA compared to species-level biodiversity monitoring, add arrow between eDNA metabarcoding and Capacity building indicating a knowledge gap, this knowledge gap should be bigger than between species-level biodiversity and capacity building</a:t>
            </a:r>
            <a:endParaRPr lang="nl-BE" dirty="0"/>
          </a:p>
        </p:txBody>
      </p:sp>
      <p:sp>
        <p:nvSpPr>
          <p:cNvPr id="4" name="Slide Number Placeholder 3"/>
          <p:cNvSpPr>
            <a:spLocks noGrp="1"/>
          </p:cNvSpPr>
          <p:nvPr>
            <p:ph type="sldNum" sz="quarter" idx="5"/>
          </p:nvPr>
        </p:nvSpPr>
        <p:spPr/>
        <p:txBody>
          <a:bodyPr/>
          <a:lstStyle/>
          <a:p>
            <a:fld id="{8429BF68-A23E-5E4C-A2FF-0BAE7BEFFB42}" type="slidenum">
              <a:rPr lang="en-CZ" smtClean="0"/>
              <a:t>9</a:t>
            </a:fld>
            <a:endParaRPr lang="en-CZ"/>
          </a:p>
        </p:txBody>
      </p:sp>
    </p:spTree>
    <p:extLst>
      <p:ext uri="{BB962C8B-B14F-4D97-AF65-F5344CB8AC3E}">
        <p14:creationId xmlns:p14="http://schemas.microsoft.com/office/powerpoint/2010/main" val="121028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08A9-15C7-F3E3-0DB1-DCC8552FAE8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Z"/>
          </a:p>
        </p:txBody>
      </p:sp>
      <p:sp>
        <p:nvSpPr>
          <p:cNvPr id="3" name="Subtitle 2">
            <a:extLst>
              <a:ext uri="{FF2B5EF4-FFF2-40B4-BE49-F238E27FC236}">
                <a16:creationId xmlns:a16="http://schemas.microsoft.com/office/drawing/2014/main" id="{3CAF7F05-E183-2C67-4D3B-54CC2E1396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Z"/>
          </a:p>
        </p:txBody>
      </p:sp>
      <p:sp>
        <p:nvSpPr>
          <p:cNvPr id="4" name="Date Placeholder 3">
            <a:extLst>
              <a:ext uri="{FF2B5EF4-FFF2-40B4-BE49-F238E27FC236}">
                <a16:creationId xmlns:a16="http://schemas.microsoft.com/office/drawing/2014/main" id="{99D89953-8C06-387E-AB1A-80BB9F5887A0}"/>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5" name="Footer Placeholder 4">
            <a:extLst>
              <a:ext uri="{FF2B5EF4-FFF2-40B4-BE49-F238E27FC236}">
                <a16:creationId xmlns:a16="http://schemas.microsoft.com/office/drawing/2014/main" id="{CD8A913D-949E-78DB-F043-9871B222B5A8}"/>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01BC580B-DA69-D212-9133-F380B7C1EF25}"/>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3571622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1F898-882B-A2E1-0B10-C16CFF19DFDF}"/>
              </a:ext>
            </a:extLst>
          </p:cNvPr>
          <p:cNvSpPr>
            <a:spLocks noGrp="1"/>
          </p:cNvSpPr>
          <p:nvPr>
            <p:ph type="title"/>
          </p:nvPr>
        </p:nvSpPr>
        <p:spPr/>
        <p:txBody>
          <a:bodyPr/>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A4DF07D6-654C-E57C-023C-795C140C9DC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6D77E707-9E5B-D0BE-E07D-D4D0FEAA56EC}"/>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5" name="Footer Placeholder 4">
            <a:extLst>
              <a:ext uri="{FF2B5EF4-FFF2-40B4-BE49-F238E27FC236}">
                <a16:creationId xmlns:a16="http://schemas.microsoft.com/office/drawing/2014/main" id="{C06B970F-EA60-0694-85A3-3FFC951AB80F}"/>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24D3A105-9635-7C9B-7F2B-979A9DD629C2}"/>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314544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E2891-1C0E-D46A-67AA-1A7405E2E4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2105C0F7-C60E-028A-6AE9-9A6CDAE04CA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9B113E6C-ABA6-2A68-76BC-A78E6E50FDC4}"/>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5" name="Footer Placeholder 4">
            <a:extLst>
              <a:ext uri="{FF2B5EF4-FFF2-40B4-BE49-F238E27FC236}">
                <a16:creationId xmlns:a16="http://schemas.microsoft.com/office/drawing/2014/main" id="{F75C8A14-8159-9823-9021-2598132655FB}"/>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D67FF941-89CA-6A6B-8F06-15887E721033}"/>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170919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5B87-1EC3-7C04-1C59-2BE99D60E0F7}"/>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4BCBE0AF-0A63-AF29-DFAA-86AD013451B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E827E73E-3895-309D-04B6-073F2BBBB206}"/>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5" name="Footer Placeholder 4">
            <a:extLst>
              <a:ext uri="{FF2B5EF4-FFF2-40B4-BE49-F238E27FC236}">
                <a16:creationId xmlns:a16="http://schemas.microsoft.com/office/drawing/2014/main" id="{86123E1D-943B-BF92-CE28-C5A2D04B9DA0}"/>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4C42C280-1E8F-C922-8F6C-62BF8C086939}"/>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135412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9B54-B8C9-44F9-C386-45ACDD793A5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Z"/>
          </a:p>
        </p:txBody>
      </p:sp>
      <p:sp>
        <p:nvSpPr>
          <p:cNvPr id="3" name="Text Placeholder 2">
            <a:extLst>
              <a:ext uri="{FF2B5EF4-FFF2-40B4-BE49-F238E27FC236}">
                <a16:creationId xmlns:a16="http://schemas.microsoft.com/office/drawing/2014/main" id="{55F18729-231B-4338-2F93-4CC0D9C2B4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52AFB72-CA9D-233F-ADBB-CF6FA27BBAE4}"/>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5" name="Footer Placeholder 4">
            <a:extLst>
              <a:ext uri="{FF2B5EF4-FFF2-40B4-BE49-F238E27FC236}">
                <a16:creationId xmlns:a16="http://schemas.microsoft.com/office/drawing/2014/main" id="{8ABFDFCB-2FE5-87B0-EFFC-7461B0A3203E}"/>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A76C2DB9-6E0F-CEC9-A82B-BC86E778F24B}"/>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3355438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E6FA1-0983-61AE-AFAB-B091C1EC1309}"/>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D695B309-988B-ACE0-0D7C-981E413AD88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Content Placeholder 3">
            <a:extLst>
              <a:ext uri="{FF2B5EF4-FFF2-40B4-BE49-F238E27FC236}">
                <a16:creationId xmlns:a16="http://schemas.microsoft.com/office/drawing/2014/main" id="{FF611A6D-0D3A-7E7A-27D8-F2ACE816DCB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Date Placeholder 4">
            <a:extLst>
              <a:ext uri="{FF2B5EF4-FFF2-40B4-BE49-F238E27FC236}">
                <a16:creationId xmlns:a16="http://schemas.microsoft.com/office/drawing/2014/main" id="{2F259EB3-31AE-4ABF-D955-87DA8088DB56}"/>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6" name="Footer Placeholder 5">
            <a:extLst>
              <a:ext uri="{FF2B5EF4-FFF2-40B4-BE49-F238E27FC236}">
                <a16:creationId xmlns:a16="http://schemas.microsoft.com/office/drawing/2014/main" id="{F6100668-B689-AD6C-97A4-0D797BB12D00}"/>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5C345BB0-3ADC-B484-1423-32D6625F35F8}"/>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170320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C8284-775D-B8DD-96AB-B8BF97550DD6}"/>
              </a:ext>
            </a:extLst>
          </p:cNvPr>
          <p:cNvSpPr>
            <a:spLocks noGrp="1"/>
          </p:cNvSpPr>
          <p:nvPr>
            <p:ph type="title"/>
          </p:nvPr>
        </p:nvSpPr>
        <p:spPr>
          <a:xfrm>
            <a:off x="839788" y="365125"/>
            <a:ext cx="10515600" cy="1325563"/>
          </a:xfrm>
        </p:spPr>
        <p:txBody>
          <a:bodyPr/>
          <a:lstStyle/>
          <a:p>
            <a:r>
              <a:rPr lang="en-GB"/>
              <a:t>Click to edit Master title style</a:t>
            </a:r>
            <a:endParaRPr lang="en-CZ"/>
          </a:p>
        </p:txBody>
      </p:sp>
      <p:sp>
        <p:nvSpPr>
          <p:cNvPr id="3" name="Text Placeholder 2">
            <a:extLst>
              <a:ext uri="{FF2B5EF4-FFF2-40B4-BE49-F238E27FC236}">
                <a16:creationId xmlns:a16="http://schemas.microsoft.com/office/drawing/2014/main" id="{5A2B9C79-A290-CFFC-C4A2-EFA29C1EAC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AEDF0E7-BC0C-8406-2243-A0C31A26D0F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Text Placeholder 4">
            <a:extLst>
              <a:ext uri="{FF2B5EF4-FFF2-40B4-BE49-F238E27FC236}">
                <a16:creationId xmlns:a16="http://schemas.microsoft.com/office/drawing/2014/main" id="{789CF727-497A-A1DA-EEEC-BB0D15678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6AC5D0F-05AF-12A6-14A1-EA51A323E02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7" name="Date Placeholder 6">
            <a:extLst>
              <a:ext uri="{FF2B5EF4-FFF2-40B4-BE49-F238E27FC236}">
                <a16:creationId xmlns:a16="http://schemas.microsoft.com/office/drawing/2014/main" id="{331E4AC8-BA5B-570D-A3C0-C4E16FD3FCC6}"/>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8" name="Footer Placeholder 7">
            <a:extLst>
              <a:ext uri="{FF2B5EF4-FFF2-40B4-BE49-F238E27FC236}">
                <a16:creationId xmlns:a16="http://schemas.microsoft.com/office/drawing/2014/main" id="{31BC9525-7EFE-CA31-1E4D-43C91E8AD667}"/>
              </a:ext>
            </a:extLst>
          </p:cNvPr>
          <p:cNvSpPr>
            <a:spLocks noGrp="1"/>
          </p:cNvSpPr>
          <p:nvPr>
            <p:ph type="ftr" sz="quarter" idx="11"/>
          </p:nvPr>
        </p:nvSpPr>
        <p:spPr/>
        <p:txBody>
          <a:bodyPr/>
          <a:lstStyle/>
          <a:p>
            <a:endParaRPr lang="en-CZ"/>
          </a:p>
        </p:txBody>
      </p:sp>
      <p:sp>
        <p:nvSpPr>
          <p:cNvPr id="9" name="Slide Number Placeholder 8">
            <a:extLst>
              <a:ext uri="{FF2B5EF4-FFF2-40B4-BE49-F238E27FC236}">
                <a16:creationId xmlns:a16="http://schemas.microsoft.com/office/drawing/2014/main" id="{1963BE22-253F-2DE3-303B-EF026EB4A066}"/>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2138237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2085-283C-03CF-6ADC-BBF5A35AB401}"/>
              </a:ext>
            </a:extLst>
          </p:cNvPr>
          <p:cNvSpPr>
            <a:spLocks noGrp="1"/>
          </p:cNvSpPr>
          <p:nvPr>
            <p:ph type="title"/>
          </p:nvPr>
        </p:nvSpPr>
        <p:spPr/>
        <p:txBody>
          <a:bodyPr/>
          <a:lstStyle/>
          <a:p>
            <a:r>
              <a:rPr lang="en-GB"/>
              <a:t>Click to edit Master title style</a:t>
            </a:r>
            <a:endParaRPr lang="en-CZ"/>
          </a:p>
        </p:txBody>
      </p:sp>
      <p:sp>
        <p:nvSpPr>
          <p:cNvPr id="3" name="Date Placeholder 2">
            <a:extLst>
              <a:ext uri="{FF2B5EF4-FFF2-40B4-BE49-F238E27FC236}">
                <a16:creationId xmlns:a16="http://schemas.microsoft.com/office/drawing/2014/main" id="{4302BE4F-DD3D-3E26-EC97-D3390D09DE5F}"/>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4" name="Footer Placeholder 3">
            <a:extLst>
              <a:ext uri="{FF2B5EF4-FFF2-40B4-BE49-F238E27FC236}">
                <a16:creationId xmlns:a16="http://schemas.microsoft.com/office/drawing/2014/main" id="{2773796F-03CF-A9AD-C204-F65A3B4F7A8D}"/>
              </a:ext>
            </a:extLst>
          </p:cNvPr>
          <p:cNvSpPr>
            <a:spLocks noGrp="1"/>
          </p:cNvSpPr>
          <p:nvPr>
            <p:ph type="ftr" sz="quarter" idx="11"/>
          </p:nvPr>
        </p:nvSpPr>
        <p:spPr/>
        <p:txBody>
          <a:bodyPr/>
          <a:lstStyle/>
          <a:p>
            <a:endParaRPr lang="en-CZ"/>
          </a:p>
        </p:txBody>
      </p:sp>
      <p:sp>
        <p:nvSpPr>
          <p:cNvPr id="5" name="Slide Number Placeholder 4">
            <a:extLst>
              <a:ext uri="{FF2B5EF4-FFF2-40B4-BE49-F238E27FC236}">
                <a16:creationId xmlns:a16="http://schemas.microsoft.com/office/drawing/2014/main" id="{55840091-EDEB-6D4C-6DC6-BC6005A68B4F}"/>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43073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32118-4B39-3891-5232-C11422CCBC8B}"/>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3" name="Footer Placeholder 2">
            <a:extLst>
              <a:ext uri="{FF2B5EF4-FFF2-40B4-BE49-F238E27FC236}">
                <a16:creationId xmlns:a16="http://schemas.microsoft.com/office/drawing/2014/main" id="{400DCE7D-7A82-EF54-F92C-210DEE23E478}"/>
              </a:ext>
            </a:extLst>
          </p:cNvPr>
          <p:cNvSpPr>
            <a:spLocks noGrp="1"/>
          </p:cNvSpPr>
          <p:nvPr>
            <p:ph type="ftr" sz="quarter" idx="11"/>
          </p:nvPr>
        </p:nvSpPr>
        <p:spPr/>
        <p:txBody>
          <a:bodyPr/>
          <a:lstStyle/>
          <a:p>
            <a:endParaRPr lang="en-CZ"/>
          </a:p>
        </p:txBody>
      </p:sp>
      <p:sp>
        <p:nvSpPr>
          <p:cNvPr id="4" name="Slide Number Placeholder 3">
            <a:extLst>
              <a:ext uri="{FF2B5EF4-FFF2-40B4-BE49-F238E27FC236}">
                <a16:creationId xmlns:a16="http://schemas.microsoft.com/office/drawing/2014/main" id="{F809D451-1CA3-3F0D-685E-30B2D0F45372}"/>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188623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F20AD-D66D-133C-86E8-5C789FE728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Content Placeholder 2">
            <a:extLst>
              <a:ext uri="{FF2B5EF4-FFF2-40B4-BE49-F238E27FC236}">
                <a16:creationId xmlns:a16="http://schemas.microsoft.com/office/drawing/2014/main" id="{6A00B8F1-AF20-686D-10DD-C9744D4E0E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Text Placeholder 3">
            <a:extLst>
              <a:ext uri="{FF2B5EF4-FFF2-40B4-BE49-F238E27FC236}">
                <a16:creationId xmlns:a16="http://schemas.microsoft.com/office/drawing/2014/main" id="{38C9784E-9977-8893-0F48-D2765B4C8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D8B37A-D757-A518-B017-FD530CD90B82}"/>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6" name="Footer Placeholder 5">
            <a:extLst>
              <a:ext uri="{FF2B5EF4-FFF2-40B4-BE49-F238E27FC236}">
                <a16:creationId xmlns:a16="http://schemas.microsoft.com/office/drawing/2014/main" id="{F995928C-D969-A9B6-8BAE-68EEF1216E30}"/>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22800A54-421C-ADDB-0768-D64FC48F7D98}"/>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162835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D4F5-FCC1-FEE1-79C1-365C5F24BB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Picture Placeholder 2">
            <a:extLst>
              <a:ext uri="{FF2B5EF4-FFF2-40B4-BE49-F238E27FC236}">
                <a16:creationId xmlns:a16="http://schemas.microsoft.com/office/drawing/2014/main" id="{A68574FA-12F1-77FC-D334-BC45168958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Z"/>
          </a:p>
        </p:txBody>
      </p:sp>
      <p:sp>
        <p:nvSpPr>
          <p:cNvPr id="4" name="Text Placeholder 3">
            <a:extLst>
              <a:ext uri="{FF2B5EF4-FFF2-40B4-BE49-F238E27FC236}">
                <a16:creationId xmlns:a16="http://schemas.microsoft.com/office/drawing/2014/main" id="{2A2BA935-3CFB-63CD-7E6E-D28744E18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F22F7C-3C96-AB0F-C7BB-D61D11F2FC8C}"/>
              </a:ext>
            </a:extLst>
          </p:cNvPr>
          <p:cNvSpPr>
            <a:spLocks noGrp="1"/>
          </p:cNvSpPr>
          <p:nvPr>
            <p:ph type="dt" sz="half" idx="10"/>
          </p:nvPr>
        </p:nvSpPr>
        <p:spPr/>
        <p:txBody>
          <a:bodyPr/>
          <a:lstStyle/>
          <a:p>
            <a:fld id="{1FE8AF57-56A0-2544-B629-A0D02E9B9B12}" type="datetimeFigureOut">
              <a:rPr lang="en-CZ" smtClean="0"/>
              <a:t>06/16/2026</a:t>
            </a:fld>
            <a:endParaRPr lang="en-CZ"/>
          </a:p>
        </p:txBody>
      </p:sp>
      <p:sp>
        <p:nvSpPr>
          <p:cNvPr id="6" name="Footer Placeholder 5">
            <a:extLst>
              <a:ext uri="{FF2B5EF4-FFF2-40B4-BE49-F238E27FC236}">
                <a16:creationId xmlns:a16="http://schemas.microsoft.com/office/drawing/2014/main" id="{A7DF3B34-4D56-78F3-305E-AFC2B2279728}"/>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878DB60F-BDA7-6B75-FF12-E98F51D3B117}"/>
              </a:ext>
            </a:extLst>
          </p:cNvPr>
          <p:cNvSpPr>
            <a:spLocks noGrp="1"/>
          </p:cNvSpPr>
          <p:nvPr>
            <p:ph type="sldNum" sz="quarter" idx="12"/>
          </p:nvPr>
        </p:nvSpPr>
        <p:spPr/>
        <p:txBody>
          <a:bodyPr/>
          <a:lstStyle/>
          <a:p>
            <a:fld id="{D2459268-DAAB-B940-92E1-F178ECB28087}" type="slidenum">
              <a:rPr lang="en-CZ" smtClean="0"/>
              <a:t>‹#›</a:t>
            </a:fld>
            <a:endParaRPr lang="en-CZ"/>
          </a:p>
        </p:txBody>
      </p:sp>
    </p:spTree>
    <p:extLst>
      <p:ext uri="{BB962C8B-B14F-4D97-AF65-F5344CB8AC3E}">
        <p14:creationId xmlns:p14="http://schemas.microsoft.com/office/powerpoint/2010/main" val="24868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8CCE5-62FC-22F8-8C93-FD9AA3B4CF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Z"/>
          </a:p>
        </p:txBody>
      </p:sp>
      <p:sp>
        <p:nvSpPr>
          <p:cNvPr id="3" name="Text Placeholder 2">
            <a:extLst>
              <a:ext uri="{FF2B5EF4-FFF2-40B4-BE49-F238E27FC236}">
                <a16:creationId xmlns:a16="http://schemas.microsoft.com/office/drawing/2014/main" id="{B313B4ED-80EA-E6BD-460A-3917DB2603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8D0F91A6-9CFA-2C7B-7756-4DEF60DC4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8AF57-56A0-2544-B629-A0D02E9B9B12}" type="datetimeFigureOut">
              <a:rPr lang="en-CZ" smtClean="0"/>
              <a:t>06/16/2026</a:t>
            </a:fld>
            <a:endParaRPr lang="en-CZ"/>
          </a:p>
        </p:txBody>
      </p:sp>
      <p:sp>
        <p:nvSpPr>
          <p:cNvPr id="5" name="Footer Placeholder 4">
            <a:extLst>
              <a:ext uri="{FF2B5EF4-FFF2-40B4-BE49-F238E27FC236}">
                <a16:creationId xmlns:a16="http://schemas.microsoft.com/office/drawing/2014/main" id="{FDD6C546-094E-65DB-EA8C-8030C325D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Z"/>
          </a:p>
        </p:txBody>
      </p:sp>
      <p:sp>
        <p:nvSpPr>
          <p:cNvPr id="6" name="Slide Number Placeholder 5">
            <a:extLst>
              <a:ext uri="{FF2B5EF4-FFF2-40B4-BE49-F238E27FC236}">
                <a16:creationId xmlns:a16="http://schemas.microsoft.com/office/drawing/2014/main" id="{F74CE929-AE64-F421-095A-610B736C2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59268-DAAB-B940-92E1-F178ECB28087}" type="slidenum">
              <a:rPr lang="en-CZ" smtClean="0"/>
              <a:t>‹#›</a:t>
            </a:fld>
            <a:endParaRPr lang="en-CZ"/>
          </a:p>
        </p:txBody>
      </p:sp>
    </p:spTree>
    <p:extLst>
      <p:ext uri="{BB962C8B-B14F-4D97-AF65-F5344CB8AC3E}">
        <p14:creationId xmlns:p14="http://schemas.microsoft.com/office/powerpoint/2010/main" val="3827779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56.png"/><Relationship Id="rId4" Type="http://schemas.microsoft.com/office/2007/relationships/hdphoto" Target="../media/hdphoto1.wdp"/><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60.jpeg"/><Relationship Id="rId5" Type="http://schemas.openxmlformats.org/officeDocument/2006/relationships/image" Target="../media/image58.png"/><Relationship Id="rId10"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65.png"/><Relationship Id="rId3" Type="http://schemas.openxmlformats.org/officeDocument/2006/relationships/image" Target="../media/image2.png"/><Relationship Id="rId7" Type="http://schemas.openxmlformats.org/officeDocument/2006/relationships/image" Target="../media/image62.png"/><Relationship Id="rId12" Type="http://schemas.microsoft.com/office/2007/relationships/hdphoto" Target="../media/hdphoto15.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64.png"/><Relationship Id="rId5" Type="http://schemas.openxmlformats.org/officeDocument/2006/relationships/image" Target="../media/image61.png"/><Relationship Id="rId15" Type="http://schemas.openxmlformats.org/officeDocument/2006/relationships/image" Target="../media/image67.png"/><Relationship Id="rId10" Type="http://schemas.microsoft.com/office/2007/relationships/hdphoto" Target="../media/hdphoto14.wdp"/><Relationship Id="rId4" Type="http://schemas.microsoft.com/office/2007/relationships/hdphoto" Target="../media/hdphoto1.wdp"/><Relationship Id="rId9" Type="http://schemas.openxmlformats.org/officeDocument/2006/relationships/image" Target="../media/image63.pn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3.png"/><Relationship Id="rId3" Type="http://schemas.openxmlformats.org/officeDocument/2006/relationships/image" Target="../media/image2.pn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71.png"/><Relationship Id="rId5" Type="http://schemas.openxmlformats.org/officeDocument/2006/relationships/image" Target="../media/image68.png"/><Relationship Id="rId10" Type="http://schemas.microsoft.com/office/2007/relationships/hdphoto" Target="../media/hdphoto18.wdp"/><Relationship Id="rId4" Type="http://schemas.microsoft.com/office/2007/relationships/hdphoto" Target="../media/hdphoto1.wdp"/><Relationship Id="rId9" Type="http://schemas.openxmlformats.org/officeDocument/2006/relationships/image" Target="../media/image70.png"/><Relationship Id="rId14" Type="http://schemas.microsoft.com/office/2007/relationships/hdphoto" Target="../media/hdphoto19.wdp"/></Relationships>
</file>

<file path=ppt/slides/_rels/slide16.xml.rels><?xml version="1.0" encoding="UTF-8" standalone="yes"?>
<Relationships xmlns="http://schemas.openxmlformats.org/package/2006/relationships"><Relationship Id="rId8" Type="http://schemas.openxmlformats.org/officeDocument/2006/relationships/hyperlink" Target="https://www.zotero.org/google-docs/?wdEI98" TargetMode="External"/><Relationship Id="rId3" Type="http://schemas.openxmlformats.org/officeDocument/2006/relationships/image" Target="../media/image2.png"/><Relationship Id="rId7" Type="http://schemas.openxmlformats.org/officeDocument/2006/relationships/hyperlink" Target="https://www.zotero.org/google-docs/?CLOvp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hyperlink" Target="https://www.zotero.org/google-docs/?TXrmxJ" TargetMode="External"/><Relationship Id="rId4" Type="http://schemas.microsoft.com/office/2007/relationships/hdphoto" Target="../media/hdphoto1.wdp"/><Relationship Id="rId9" Type="http://schemas.openxmlformats.org/officeDocument/2006/relationships/hyperlink" Target="https://www.zotero.org/google-docs/?CSuvu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2.png"/><Relationship Id="rId21" Type="http://schemas.openxmlformats.org/officeDocument/2006/relationships/image" Target="../media/image21.jpeg"/><Relationship Id="rId7" Type="http://schemas.microsoft.com/office/2007/relationships/hdphoto" Target="../media/hdphoto4.wdp"/><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16.jpeg"/><Relationship Id="rId20"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1.jpeg"/><Relationship Id="rId24" Type="http://schemas.openxmlformats.org/officeDocument/2006/relationships/image" Target="../media/image24.jpe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0.jpeg"/><Relationship Id="rId18"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25.svg"/><Relationship Id="rId12" Type="http://schemas.openxmlformats.org/officeDocument/2006/relationships/image" Target="../media/image29.png"/><Relationship Id="rId17" Type="http://schemas.openxmlformats.org/officeDocument/2006/relationships/image" Target="../media/image18.svg"/><Relationship Id="rId2" Type="http://schemas.openxmlformats.org/officeDocument/2006/relationships/notesSlide" Target="../notesSlides/notesSlide6.xml"/><Relationship Id="rId16" Type="http://schemas.openxmlformats.org/officeDocument/2006/relationships/image" Target="../media/image33.jpe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8.jpeg"/><Relationship Id="rId5" Type="http://schemas.openxmlformats.org/officeDocument/2006/relationships/image" Target="../media/image7.png"/><Relationship Id="rId15" Type="http://schemas.openxmlformats.org/officeDocument/2006/relationships/image" Target="../media/image32.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27.png"/><Relationship Id="rId1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4.pn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png"/><Relationship Id="rId10" Type="http://schemas.openxmlformats.org/officeDocument/2006/relationships/image" Target="../media/image40.jpeg"/><Relationship Id="rId4" Type="http://schemas.microsoft.com/office/2007/relationships/hdphoto" Target="../media/hdphoto2.wdp"/><Relationship Id="rId9" Type="http://schemas.openxmlformats.org/officeDocument/2006/relationships/image" Target="../media/image39.jpeg"/><Relationship Id="rId14"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216939-3D8B-67CB-A468-8F34E9D3FE0F}"/>
              </a:ext>
            </a:extLst>
          </p:cNvPr>
          <p:cNvPicPr>
            <a:picLocks noChangeAspect="1"/>
          </p:cNvPicPr>
          <p:nvPr/>
        </p:nvPicPr>
        <p:blipFill>
          <a:blip r:embed="rId3"/>
          <a:stretch>
            <a:fillRect/>
          </a:stretch>
        </p:blipFill>
        <p:spPr>
          <a:xfrm>
            <a:off x="3239" y="0"/>
            <a:ext cx="12185522" cy="6858000"/>
          </a:xfrm>
          <a:prstGeom prst="rect">
            <a:avLst/>
          </a:prstGeom>
        </p:spPr>
      </p:pic>
      <p:sp>
        <p:nvSpPr>
          <p:cNvPr id="10" name="TextBox 9">
            <a:extLst>
              <a:ext uri="{FF2B5EF4-FFF2-40B4-BE49-F238E27FC236}">
                <a16:creationId xmlns:a16="http://schemas.microsoft.com/office/drawing/2014/main" id="{B0E90B3F-58F7-A0CB-D7E1-E01367D8A804}"/>
              </a:ext>
            </a:extLst>
          </p:cNvPr>
          <p:cNvSpPr txBox="1"/>
          <p:nvPr/>
        </p:nvSpPr>
        <p:spPr>
          <a:xfrm>
            <a:off x="2763776" y="3632305"/>
            <a:ext cx="6671168" cy="769441"/>
          </a:xfrm>
          <a:prstGeom prst="rect">
            <a:avLst/>
          </a:prstGeom>
          <a:noFill/>
        </p:spPr>
        <p:txBody>
          <a:bodyPr wrap="square">
            <a:spAutoFit/>
          </a:bodyPr>
          <a:lstStyle/>
          <a:p>
            <a:pPr algn="ctr"/>
            <a:r>
              <a:rPr lang="nl-BE" sz="2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 </a:t>
            </a:r>
            <a:r>
              <a:rPr lang="nl-BE" sz="22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Kmentová</a:t>
            </a:r>
            <a:r>
              <a:rPr lang="nl-BE"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 Cools, L. Janssens de </a:t>
            </a:r>
            <a:r>
              <a:rPr lang="nl-BE"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Bisthoven</a:t>
            </a:r>
            <a:r>
              <a:rPr lang="nl-BE"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 </a:t>
            </a:r>
            <a:r>
              <a:rPr lang="nl-BE"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Schön</a:t>
            </a:r>
            <a:r>
              <a:rPr lang="nl-BE"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 </a:t>
            </a:r>
            <a:r>
              <a:rPr lang="nl-BE"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Sibomana</a:t>
            </a:r>
            <a:r>
              <a:rPr lang="nl-BE"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E. </a:t>
            </a:r>
            <a:r>
              <a:rPr lang="nl-BE"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Abwe</a:t>
            </a:r>
            <a:r>
              <a:rPr lang="nl-BE"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K. Martens, M. </a:t>
            </a:r>
            <a:r>
              <a:rPr lang="nl-BE" sz="22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Vanhove</a:t>
            </a:r>
            <a:endParaRPr lang="nl-BE" sz="2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307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67369ED-CE78-6B03-A11A-1C4084590444}"/>
              </a:ext>
            </a:extLst>
          </p:cNvPr>
          <p:cNvSpPr/>
          <p:nvPr/>
        </p:nvSpPr>
        <p:spPr>
          <a:xfrm>
            <a:off x="0" y="-437"/>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4" name="Obrázek 25" descr="Obsah obrázku voda, obloha, exteriér, příroda&#10;&#10;Popis vygenerován s velmi vysokou mírou spolehlivosti">
            <a:extLst>
              <a:ext uri="{FF2B5EF4-FFF2-40B4-BE49-F238E27FC236}">
                <a16:creationId xmlns:a16="http://schemas.microsoft.com/office/drawing/2014/main" id="{03BED0F7-2311-919F-A140-BDF4EA43A797}"/>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pic>
        <p:nvPicPr>
          <p:cNvPr id="6" name="Picture 2" descr="Picture">
            <a:extLst>
              <a:ext uri="{FF2B5EF4-FFF2-40B4-BE49-F238E27FC236}">
                <a16:creationId xmlns:a16="http://schemas.microsoft.com/office/drawing/2014/main" id="{CDC65730-C3E0-D729-DC30-C5922E7419C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2"/>
          <a:stretch/>
        </p:blipFill>
        <p:spPr bwMode="auto">
          <a:xfrm>
            <a:off x="6480810" y="1015130"/>
            <a:ext cx="5711189" cy="5842898"/>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E636B37-94B9-05BF-84BC-AC31C46308D4}"/>
              </a:ext>
            </a:extLst>
          </p:cNvPr>
          <p:cNvGrpSpPr/>
          <p:nvPr/>
        </p:nvGrpSpPr>
        <p:grpSpPr>
          <a:xfrm>
            <a:off x="286694" y="888219"/>
            <a:ext cx="4112018" cy="5834619"/>
            <a:chOff x="286694" y="888219"/>
            <a:chExt cx="4112018" cy="5834619"/>
          </a:xfrm>
        </p:grpSpPr>
        <p:pic>
          <p:nvPicPr>
            <p:cNvPr id="5" name="Picture 4">
              <a:extLst>
                <a:ext uri="{FF2B5EF4-FFF2-40B4-BE49-F238E27FC236}">
                  <a16:creationId xmlns:a16="http://schemas.microsoft.com/office/drawing/2014/main" id="{7EC52C2C-6E46-42BC-A295-47EBC5C92B8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tretch>
              <a:fillRect/>
            </a:stretch>
          </p:blipFill>
          <p:spPr>
            <a:xfrm>
              <a:off x="286694" y="888219"/>
              <a:ext cx="4112018" cy="5834619"/>
            </a:xfrm>
            <a:prstGeom prst="rect">
              <a:avLst/>
            </a:prstGeom>
            <a:ln>
              <a:noFill/>
            </a:ln>
            <a:effectLst>
              <a:softEdge rad="112500"/>
            </a:effectLst>
          </p:spPr>
        </p:pic>
        <p:sp>
          <p:nvSpPr>
            <p:cNvPr id="9" name="TextBox 8">
              <a:extLst>
                <a:ext uri="{FF2B5EF4-FFF2-40B4-BE49-F238E27FC236}">
                  <a16:creationId xmlns:a16="http://schemas.microsoft.com/office/drawing/2014/main" id="{50047F81-F2DE-E435-768D-4A2FD49151F1}"/>
                </a:ext>
              </a:extLst>
            </p:cNvPr>
            <p:cNvSpPr txBox="1"/>
            <p:nvPr/>
          </p:nvSpPr>
          <p:spPr>
            <a:xfrm>
              <a:off x="929372" y="5969781"/>
              <a:ext cx="1715217" cy="340519"/>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r>
                <a:rPr lang="en-US" sz="1400" dirty="0">
                  <a:latin typeface="Palatino Linotype" panose="02040502050505030304" pitchFamily="18" charset="0"/>
                </a:rPr>
                <a:t>Lake Tanganyika </a:t>
              </a:r>
              <a:endParaRPr lang="nl-BE" sz="1400" dirty="0">
                <a:latin typeface="Palatino Linotype" panose="02040502050505030304" pitchFamily="18" charset="0"/>
              </a:endParaRPr>
            </a:p>
          </p:txBody>
        </p:sp>
        <p:sp>
          <p:nvSpPr>
            <p:cNvPr id="12" name="TextBox 11">
              <a:extLst>
                <a:ext uri="{FF2B5EF4-FFF2-40B4-BE49-F238E27FC236}">
                  <a16:creationId xmlns:a16="http://schemas.microsoft.com/office/drawing/2014/main" id="{4055AE02-9EA8-BE51-F9AE-75E744824BC2}"/>
                </a:ext>
              </a:extLst>
            </p:cNvPr>
            <p:cNvSpPr txBox="1"/>
            <p:nvPr/>
          </p:nvSpPr>
          <p:spPr>
            <a:xfrm>
              <a:off x="1894244" y="1756299"/>
              <a:ext cx="1342016" cy="340519"/>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r>
                <a:rPr lang="en-US" sz="1400" dirty="0" err="1">
                  <a:latin typeface="Palatino Linotype" panose="02040502050505030304" pitchFamily="18" charset="0"/>
                </a:rPr>
                <a:t>Rusizi</a:t>
              </a:r>
              <a:r>
                <a:rPr lang="en-US" sz="1400" dirty="0">
                  <a:latin typeface="Palatino Linotype" panose="02040502050505030304" pitchFamily="18" charset="0"/>
                </a:rPr>
                <a:t> River</a:t>
              </a:r>
              <a:endParaRPr lang="nl-BE" sz="1400" dirty="0">
                <a:latin typeface="Palatino Linotype" panose="02040502050505030304" pitchFamily="18" charset="0"/>
              </a:endParaRPr>
            </a:p>
          </p:txBody>
        </p:sp>
        <p:sp>
          <p:nvSpPr>
            <p:cNvPr id="13" name="TextBox 12">
              <a:extLst>
                <a:ext uri="{FF2B5EF4-FFF2-40B4-BE49-F238E27FC236}">
                  <a16:creationId xmlns:a16="http://schemas.microsoft.com/office/drawing/2014/main" id="{94B3E458-2A1E-0B5D-ECCE-7D9219EE1F7E}"/>
                </a:ext>
              </a:extLst>
            </p:cNvPr>
            <p:cNvSpPr txBox="1"/>
            <p:nvPr/>
          </p:nvSpPr>
          <p:spPr>
            <a:xfrm>
              <a:off x="383870" y="1052102"/>
              <a:ext cx="1091003" cy="340519"/>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r>
                <a:rPr lang="en-US" sz="1400" dirty="0">
                  <a:latin typeface="Palatino Linotype" panose="02040502050505030304" pitchFamily="18" charset="0"/>
                </a:rPr>
                <a:t>Lake Kivu</a:t>
              </a:r>
              <a:endParaRPr lang="nl-BE" sz="1400" dirty="0">
                <a:latin typeface="Palatino Linotype" panose="02040502050505030304" pitchFamily="18" charset="0"/>
              </a:endParaRPr>
            </a:p>
          </p:txBody>
        </p:sp>
      </p:grpSp>
      <p:sp>
        <p:nvSpPr>
          <p:cNvPr id="2" name="Title 1">
            <a:extLst>
              <a:ext uri="{FF2B5EF4-FFF2-40B4-BE49-F238E27FC236}">
                <a16:creationId xmlns:a16="http://schemas.microsoft.com/office/drawing/2014/main" id="{20E934C4-A0AD-83E3-F2E1-FC606B5AA83B}"/>
              </a:ext>
            </a:extLst>
          </p:cNvPr>
          <p:cNvSpPr>
            <a:spLocks noGrp="1"/>
          </p:cNvSpPr>
          <p:nvPr>
            <p:ph type="title"/>
          </p:nvPr>
        </p:nvSpPr>
        <p:spPr>
          <a:xfrm>
            <a:off x="-132900" y="-99790"/>
            <a:ext cx="12192000" cy="1325563"/>
          </a:xfrm>
        </p:spPr>
        <p:txBody>
          <a:bodyPr>
            <a:normAutofit/>
          </a:bodyPr>
          <a:lstStyle/>
          <a:p>
            <a:pPr algn="r"/>
            <a:r>
              <a:rPr lang="en-US" sz="4000" b="1" dirty="0">
                <a:solidFill>
                  <a:schemeClr val="bg1"/>
                </a:solidFill>
                <a:latin typeface="Palatino Linotype" panose="02040502050505030304" pitchFamily="18" charset="0"/>
              </a:rPr>
              <a:t>Lake Tanganyika – </a:t>
            </a:r>
            <a:r>
              <a:rPr lang="en-US" sz="4000" b="1" dirty="0" err="1">
                <a:solidFill>
                  <a:schemeClr val="bg1"/>
                </a:solidFill>
                <a:latin typeface="Palatino Linotype" panose="02040502050505030304" pitchFamily="18" charset="0"/>
              </a:rPr>
              <a:t>Rusizi</a:t>
            </a:r>
            <a:r>
              <a:rPr lang="en-US" sz="4000" b="1" dirty="0">
                <a:solidFill>
                  <a:schemeClr val="bg1"/>
                </a:solidFill>
                <a:latin typeface="Palatino Linotype" panose="02040502050505030304" pitchFamily="18" charset="0"/>
              </a:rPr>
              <a:t> River – Lake Kivu region</a:t>
            </a:r>
            <a:endParaRPr lang="nl-BE" sz="4000" b="1"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74868046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38812D4-F75C-09C7-94EE-3DBAA39E10BB}"/>
              </a:ext>
            </a:extLst>
          </p:cNvPr>
          <p:cNvSpPr/>
          <p:nvPr/>
        </p:nvSpPr>
        <p:spPr>
          <a:xfrm>
            <a:off x="0" y="-437"/>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19" name="Obrázek 25" descr="Obsah obrázku voda, obloha, exteriér, příroda&#10;&#10;Popis vygenerován s velmi vysokou mírou spolehlivosti">
            <a:extLst>
              <a:ext uri="{FF2B5EF4-FFF2-40B4-BE49-F238E27FC236}">
                <a16:creationId xmlns:a16="http://schemas.microsoft.com/office/drawing/2014/main" id="{EA18E74A-C207-B3EB-5185-9FF8AB968735}"/>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pic>
        <p:nvPicPr>
          <p:cNvPr id="5122" name="Picture 2">
            <a:extLst>
              <a:ext uri="{FF2B5EF4-FFF2-40B4-BE49-F238E27FC236}">
                <a16:creationId xmlns:a16="http://schemas.microsoft.com/office/drawing/2014/main" id="{2BBB876C-8BC2-D99B-DDBD-E9FC89906C82}"/>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t="6390"/>
          <a:stretch>
            <a:fillRect/>
          </a:stretch>
        </p:blipFill>
        <p:spPr bwMode="auto">
          <a:xfrm>
            <a:off x="155966" y="959402"/>
            <a:ext cx="4282111" cy="600804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7C6D6BD-7946-8A06-B504-A2DE589A555A}"/>
              </a:ext>
            </a:extLst>
          </p:cNvPr>
          <p:cNvGrpSpPr/>
          <p:nvPr/>
        </p:nvGrpSpPr>
        <p:grpSpPr>
          <a:xfrm>
            <a:off x="4653230" y="1228570"/>
            <a:ext cx="7538770" cy="5144925"/>
            <a:chOff x="476047" y="703943"/>
            <a:chExt cx="6983015" cy="4668900"/>
          </a:xfrm>
        </p:grpSpPr>
        <p:pic>
          <p:nvPicPr>
            <p:cNvPr id="5" name="Picture 2">
              <a:extLst>
                <a:ext uri="{FF2B5EF4-FFF2-40B4-BE49-F238E27FC236}">
                  <a16:creationId xmlns:a16="http://schemas.microsoft.com/office/drawing/2014/main" id="{54F0C904-F0B9-80A5-A11D-F8F0FD9453B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11788" r="22620"/>
            <a:stretch>
              <a:fillRect/>
            </a:stretch>
          </p:blipFill>
          <p:spPr bwMode="auto">
            <a:xfrm>
              <a:off x="476047" y="703943"/>
              <a:ext cx="4437039" cy="2445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6B4CD46F-0EE3-B0AA-A5AD-0529E8BD722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3468" t="8928" r="22620" b="7812"/>
            <a:stretch>
              <a:fillRect/>
            </a:stretch>
          </p:blipFill>
          <p:spPr bwMode="auto">
            <a:xfrm>
              <a:off x="3220891" y="3065071"/>
              <a:ext cx="4238171" cy="230777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le 1">
            <a:extLst>
              <a:ext uri="{FF2B5EF4-FFF2-40B4-BE49-F238E27FC236}">
                <a16:creationId xmlns:a16="http://schemas.microsoft.com/office/drawing/2014/main" id="{AD609DF7-8B2F-F304-0C93-6E18E92A5925}"/>
              </a:ext>
            </a:extLst>
          </p:cNvPr>
          <p:cNvSpPr txBox="1">
            <a:spLocks/>
          </p:cNvSpPr>
          <p:nvPr/>
        </p:nvSpPr>
        <p:spPr>
          <a:xfrm>
            <a:off x="4260" y="-9979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Palatino Linotype" panose="02040502050505030304" pitchFamily="18" charset="0"/>
              </a:rPr>
              <a:t>Baseline establishment</a:t>
            </a:r>
            <a:endParaRPr lang="nl-BE" sz="4000" b="1" dirty="0">
              <a:solidFill>
                <a:schemeClr val="bg1"/>
              </a:solidFill>
              <a:latin typeface="Palatino Linotype" panose="02040502050505030304" pitchFamily="18" charset="0"/>
            </a:endParaRPr>
          </a:p>
        </p:txBody>
      </p:sp>
      <p:pic>
        <p:nvPicPr>
          <p:cNvPr id="27" name="Picture 2">
            <a:extLst>
              <a:ext uri="{FF2B5EF4-FFF2-40B4-BE49-F238E27FC236}">
                <a16:creationId xmlns:a16="http://schemas.microsoft.com/office/drawing/2014/main" id="{2BFDB101-46E5-C5C6-B6D7-CA3DA61B6B1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78520" t="20952" r="1538" b="71253"/>
          <a:stretch>
            <a:fillRect/>
          </a:stretch>
        </p:blipFill>
        <p:spPr bwMode="auto">
          <a:xfrm>
            <a:off x="4177859" y="6363221"/>
            <a:ext cx="1143469" cy="2160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5B718207-77F9-926B-F1A5-45E1558D0ED4}"/>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78771" t="36596" r="5644" b="56744"/>
          <a:stretch>
            <a:fillRect/>
          </a:stretch>
        </p:blipFill>
        <p:spPr bwMode="auto">
          <a:xfrm>
            <a:off x="6226193" y="6403761"/>
            <a:ext cx="893639" cy="1846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484C9457-072B-B958-CCB2-99F5352E4709}"/>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8520" t="44052" r="8024" b="48998"/>
          <a:stretch>
            <a:fillRect/>
          </a:stretch>
        </p:blipFill>
        <p:spPr bwMode="auto">
          <a:xfrm>
            <a:off x="7178357" y="6410012"/>
            <a:ext cx="771618" cy="1926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64FD1BC1-1891-19AC-6EE4-30C20888930C}"/>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78520" t="51094" r="7167" b="41246"/>
          <a:stretch>
            <a:fillRect/>
          </a:stretch>
        </p:blipFill>
        <p:spPr bwMode="auto">
          <a:xfrm>
            <a:off x="8042581" y="6405803"/>
            <a:ext cx="820710" cy="2123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76AA51A4-52CF-998D-E9D1-5E71E2B5FE09}"/>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79067" t="59136" r="6249" b="33914"/>
          <a:stretch>
            <a:fillRect/>
          </a:stretch>
        </p:blipFill>
        <p:spPr bwMode="auto">
          <a:xfrm>
            <a:off x="8964001" y="6435739"/>
            <a:ext cx="842001" cy="1926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E3F86644-C225-135E-74DA-2557636A5416}"/>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79360" t="73522" r="1958" b="18731"/>
          <a:stretch>
            <a:fillRect/>
          </a:stretch>
        </p:blipFill>
        <p:spPr bwMode="auto">
          <a:xfrm>
            <a:off x="11083104" y="6422811"/>
            <a:ext cx="1071224" cy="2147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4952F32D-49C8-99B3-F520-6475FE41DF07}"/>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78520" t="66109" r="2450" b="26941"/>
          <a:stretch>
            <a:fillRect/>
          </a:stretch>
        </p:blipFill>
        <p:spPr bwMode="auto">
          <a:xfrm>
            <a:off x="9889014" y="6417418"/>
            <a:ext cx="1091210" cy="1926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661E8EB3-4F9E-3324-4BC1-B6C510502CE2}"/>
              </a:ext>
            </a:extLst>
          </p:cNvPr>
          <p:cNvPicPr>
            <a:picLocks noChangeAspect="1" noChangeArrowheads="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29873" b="35221" l="80132" r="91586"/>
                    </a14:imgEffect>
                    <a14:imgEffect>
                      <a14:sharpenSoften amount="50000"/>
                    </a14:imgEffect>
                  </a14:imgLayer>
                </a14:imgProps>
              </a:ext>
              <a:ext uri="{28A0092B-C50C-407E-A947-70E740481C1C}">
                <a14:useLocalDpi xmlns:a14="http://schemas.microsoft.com/office/drawing/2010/main" val="0"/>
              </a:ext>
            </a:extLst>
          </a:blip>
          <a:srcRect l="78700" t="29204" r="6982" b="64111"/>
          <a:stretch>
            <a:fillRect/>
          </a:stretch>
        </p:blipFill>
        <p:spPr bwMode="auto">
          <a:xfrm>
            <a:off x="5345264" y="6393487"/>
            <a:ext cx="821035" cy="18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98646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6EF7409-4CC0-1202-1CBA-05455B169008}"/>
              </a:ext>
            </a:extLst>
          </p:cNvPr>
          <p:cNvSpPr/>
          <p:nvPr/>
        </p:nvSpPr>
        <p:spPr>
          <a:xfrm>
            <a:off x="0" y="-437"/>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21" name="Obrázek 25" descr="Obsah obrázku voda, obloha, exteriér, příroda&#10;&#10;Popis vygenerován s velmi vysokou mírou spolehlivosti">
            <a:extLst>
              <a:ext uri="{FF2B5EF4-FFF2-40B4-BE49-F238E27FC236}">
                <a16:creationId xmlns:a16="http://schemas.microsoft.com/office/drawing/2014/main" id="{4029CDF6-8861-D039-90ED-97F2BBD5772A}"/>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grpSp>
        <p:nvGrpSpPr>
          <p:cNvPr id="5" name="Group 4">
            <a:extLst>
              <a:ext uri="{FF2B5EF4-FFF2-40B4-BE49-F238E27FC236}">
                <a16:creationId xmlns:a16="http://schemas.microsoft.com/office/drawing/2014/main" id="{18C5ADDF-E43F-DDBF-7F54-33576DCD7420}"/>
              </a:ext>
            </a:extLst>
          </p:cNvPr>
          <p:cNvGrpSpPr/>
          <p:nvPr/>
        </p:nvGrpSpPr>
        <p:grpSpPr>
          <a:xfrm>
            <a:off x="3630763" y="1460725"/>
            <a:ext cx="8509656" cy="5329190"/>
            <a:chOff x="246888" y="221879"/>
            <a:chExt cx="11926219" cy="6174101"/>
          </a:xfrm>
        </p:grpSpPr>
        <p:pic>
          <p:nvPicPr>
            <p:cNvPr id="6" name="Picture 2">
              <a:extLst>
                <a:ext uri="{FF2B5EF4-FFF2-40B4-BE49-F238E27FC236}">
                  <a16:creationId xmlns:a16="http://schemas.microsoft.com/office/drawing/2014/main" id="{6571D6C5-C160-B8D2-7E56-8FABD40994B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643" t="15311" r="2210" b="3089"/>
            <a:stretch>
              <a:fillRect/>
            </a:stretch>
          </p:blipFill>
          <p:spPr bwMode="auto">
            <a:xfrm>
              <a:off x="6485539" y="3497332"/>
              <a:ext cx="5687568" cy="28986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B912983-0AFE-4408-BB98-9BFFF86B655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3585" b="1"/>
            <a:stretch>
              <a:fillRect/>
            </a:stretch>
          </p:blipFill>
          <p:spPr bwMode="auto">
            <a:xfrm>
              <a:off x="964095" y="1280847"/>
              <a:ext cx="7074780" cy="24402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B122D9-5D95-38FD-9085-CD0D49CDB532}"/>
                </a:ext>
              </a:extLst>
            </p:cNvPr>
            <p:cNvSpPr txBox="1"/>
            <p:nvPr/>
          </p:nvSpPr>
          <p:spPr>
            <a:xfrm>
              <a:off x="246888" y="221879"/>
              <a:ext cx="921828" cy="369332"/>
            </a:xfrm>
            <a:prstGeom prst="rect">
              <a:avLst/>
            </a:prstGeom>
            <a:noFill/>
          </p:spPr>
          <p:txBody>
            <a:bodyPr wrap="square" rtlCol="0">
              <a:spAutoFit/>
            </a:bodyPr>
            <a:lstStyle/>
            <a:p>
              <a:r>
                <a:rPr lang="en-US" dirty="0"/>
                <a:t>A</a:t>
              </a:r>
              <a:endParaRPr lang="nl-BE" dirty="0"/>
            </a:p>
          </p:txBody>
        </p:sp>
        <p:sp>
          <p:nvSpPr>
            <p:cNvPr id="9" name="TextBox 8">
              <a:extLst>
                <a:ext uri="{FF2B5EF4-FFF2-40B4-BE49-F238E27FC236}">
                  <a16:creationId xmlns:a16="http://schemas.microsoft.com/office/drawing/2014/main" id="{D02228E6-B14D-C67B-62F3-E4A83DB8B151}"/>
                </a:ext>
              </a:extLst>
            </p:cNvPr>
            <p:cNvSpPr txBox="1"/>
            <p:nvPr/>
          </p:nvSpPr>
          <p:spPr>
            <a:xfrm>
              <a:off x="246888" y="2751195"/>
              <a:ext cx="921828" cy="369332"/>
            </a:xfrm>
            <a:prstGeom prst="rect">
              <a:avLst/>
            </a:prstGeom>
            <a:noFill/>
          </p:spPr>
          <p:txBody>
            <a:bodyPr wrap="square" rtlCol="0">
              <a:spAutoFit/>
            </a:bodyPr>
            <a:lstStyle/>
            <a:p>
              <a:r>
                <a:rPr lang="en-US" dirty="0"/>
                <a:t>B</a:t>
              </a:r>
              <a:endParaRPr lang="nl-BE" dirty="0"/>
            </a:p>
          </p:txBody>
        </p:sp>
      </p:grpSp>
      <p:sp>
        <p:nvSpPr>
          <p:cNvPr id="11" name="TextBox 10">
            <a:extLst>
              <a:ext uri="{FF2B5EF4-FFF2-40B4-BE49-F238E27FC236}">
                <a16:creationId xmlns:a16="http://schemas.microsoft.com/office/drawing/2014/main" id="{79A8006A-4A1C-6963-8640-A618EEB3B23F}"/>
              </a:ext>
            </a:extLst>
          </p:cNvPr>
          <p:cNvSpPr txBox="1"/>
          <p:nvPr/>
        </p:nvSpPr>
        <p:spPr>
          <a:xfrm>
            <a:off x="9093159" y="2317754"/>
            <a:ext cx="3047260" cy="738664"/>
          </a:xfrm>
          <a:prstGeom prst="rect">
            <a:avLst/>
          </a:prstGeom>
          <a:noFill/>
        </p:spPr>
        <p:txBody>
          <a:bodyPr wrap="square">
            <a:spAutoFit/>
          </a:bodyPr>
          <a:lstStyle/>
          <a:p>
            <a:r>
              <a:rPr lang="en-US" sz="1400" b="0" i="0" dirty="0">
                <a:solidFill>
                  <a:srgbClr val="222222"/>
                </a:solidFill>
                <a:effectLst/>
                <a:latin typeface="Palatino Linotype" panose="02040502050505030304" pitchFamily="18" charset="0"/>
              </a:rPr>
              <a:t>Lake Tanganyika and its life. </a:t>
            </a:r>
            <a:r>
              <a:rPr lang="en-US" sz="1400" b="0" i="1" dirty="0">
                <a:solidFill>
                  <a:srgbClr val="222222"/>
                </a:solidFill>
                <a:effectLst/>
                <a:latin typeface="Palatino Linotype" panose="02040502050505030304" pitchFamily="18" charset="0"/>
              </a:rPr>
              <a:t>Rev Fish Biol Fisheries</a:t>
            </a:r>
            <a:r>
              <a:rPr lang="en-US" sz="1400" b="0" i="0" dirty="0">
                <a:solidFill>
                  <a:srgbClr val="222222"/>
                </a:solidFill>
                <a:effectLst/>
                <a:latin typeface="Palatino Linotype" panose="02040502050505030304" pitchFamily="18" charset="0"/>
              </a:rPr>
              <a:t> </a:t>
            </a:r>
            <a:r>
              <a:rPr lang="en-US" sz="1400" b="1" i="0" dirty="0">
                <a:solidFill>
                  <a:srgbClr val="222222"/>
                </a:solidFill>
                <a:effectLst/>
                <a:latin typeface="Palatino Linotype" panose="02040502050505030304" pitchFamily="18" charset="0"/>
              </a:rPr>
              <a:t>2</a:t>
            </a:r>
            <a:r>
              <a:rPr lang="en-US" sz="1400" b="0" i="0" dirty="0">
                <a:solidFill>
                  <a:srgbClr val="222222"/>
                </a:solidFill>
                <a:effectLst/>
                <a:latin typeface="Palatino Linotype" panose="02040502050505030304" pitchFamily="18" charset="0"/>
              </a:rPr>
              <a:t>, 180–181 (1992). https://doi.org/10.1007/BF00042885</a:t>
            </a:r>
            <a:endParaRPr lang="nl-BE" sz="1400" dirty="0">
              <a:latin typeface="Palatino Linotype" panose="02040502050505030304" pitchFamily="18" charset="0"/>
            </a:endParaRPr>
          </a:p>
        </p:txBody>
      </p:sp>
      <p:grpSp>
        <p:nvGrpSpPr>
          <p:cNvPr id="2" name="Group 1">
            <a:extLst>
              <a:ext uri="{FF2B5EF4-FFF2-40B4-BE49-F238E27FC236}">
                <a16:creationId xmlns:a16="http://schemas.microsoft.com/office/drawing/2014/main" id="{323175FE-DB86-1EA9-7539-F86FA7DFC05C}"/>
              </a:ext>
            </a:extLst>
          </p:cNvPr>
          <p:cNvGrpSpPr/>
          <p:nvPr/>
        </p:nvGrpSpPr>
        <p:grpSpPr>
          <a:xfrm>
            <a:off x="127872" y="888219"/>
            <a:ext cx="4112018" cy="5834619"/>
            <a:chOff x="286694" y="888219"/>
            <a:chExt cx="4112018" cy="5834619"/>
          </a:xfrm>
        </p:grpSpPr>
        <p:pic>
          <p:nvPicPr>
            <p:cNvPr id="3" name="Picture 2">
              <a:extLst>
                <a:ext uri="{FF2B5EF4-FFF2-40B4-BE49-F238E27FC236}">
                  <a16:creationId xmlns:a16="http://schemas.microsoft.com/office/drawing/2014/main" id="{952BADA1-7F93-7085-171A-B673EBBE915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40000"/>
                      </a14:imgEffect>
                    </a14:imgLayer>
                  </a14:imgProps>
                </a:ext>
              </a:extLst>
            </a:blip>
            <a:stretch>
              <a:fillRect/>
            </a:stretch>
          </p:blipFill>
          <p:spPr>
            <a:xfrm>
              <a:off x="286694" y="888219"/>
              <a:ext cx="4112018" cy="5834619"/>
            </a:xfrm>
            <a:prstGeom prst="rect">
              <a:avLst/>
            </a:prstGeom>
            <a:ln>
              <a:noFill/>
            </a:ln>
            <a:effectLst>
              <a:softEdge rad="112500"/>
            </a:effectLst>
          </p:spPr>
        </p:pic>
        <p:sp>
          <p:nvSpPr>
            <p:cNvPr id="10" name="TextBox 9">
              <a:extLst>
                <a:ext uri="{FF2B5EF4-FFF2-40B4-BE49-F238E27FC236}">
                  <a16:creationId xmlns:a16="http://schemas.microsoft.com/office/drawing/2014/main" id="{B8369534-3EBC-AE7E-4F27-3B27D2FFEAF0}"/>
                </a:ext>
              </a:extLst>
            </p:cNvPr>
            <p:cNvSpPr txBox="1"/>
            <p:nvPr/>
          </p:nvSpPr>
          <p:spPr>
            <a:xfrm>
              <a:off x="929372" y="5969781"/>
              <a:ext cx="1715217" cy="340519"/>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r>
                <a:rPr lang="en-US" sz="1400" dirty="0">
                  <a:latin typeface="Palatino Linotype" panose="02040502050505030304" pitchFamily="18" charset="0"/>
                </a:rPr>
                <a:t>Lake Tanganyika </a:t>
              </a:r>
              <a:endParaRPr lang="nl-BE" sz="1400" dirty="0">
                <a:latin typeface="Palatino Linotype" panose="02040502050505030304" pitchFamily="18" charset="0"/>
              </a:endParaRPr>
            </a:p>
          </p:txBody>
        </p:sp>
        <p:sp>
          <p:nvSpPr>
            <p:cNvPr id="12" name="TextBox 11">
              <a:extLst>
                <a:ext uri="{FF2B5EF4-FFF2-40B4-BE49-F238E27FC236}">
                  <a16:creationId xmlns:a16="http://schemas.microsoft.com/office/drawing/2014/main" id="{5E486254-39AC-7C33-E063-DF21CFD8801B}"/>
                </a:ext>
              </a:extLst>
            </p:cNvPr>
            <p:cNvSpPr txBox="1"/>
            <p:nvPr/>
          </p:nvSpPr>
          <p:spPr>
            <a:xfrm>
              <a:off x="1894244" y="1756299"/>
              <a:ext cx="1342016" cy="340519"/>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r>
                <a:rPr lang="en-US" sz="1400" dirty="0" err="1">
                  <a:latin typeface="Palatino Linotype" panose="02040502050505030304" pitchFamily="18" charset="0"/>
                </a:rPr>
                <a:t>Rusizi</a:t>
              </a:r>
              <a:r>
                <a:rPr lang="en-US" sz="1400" dirty="0">
                  <a:latin typeface="Palatino Linotype" panose="02040502050505030304" pitchFamily="18" charset="0"/>
                </a:rPr>
                <a:t> River</a:t>
              </a:r>
              <a:endParaRPr lang="nl-BE" sz="1400" dirty="0">
                <a:latin typeface="Palatino Linotype" panose="02040502050505030304" pitchFamily="18" charset="0"/>
              </a:endParaRPr>
            </a:p>
          </p:txBody>
        </p:sp>
        <p:sp>
          <p:nvSpPr>
            <p:cNvPr id="13" name="TextBox 12">
              <a:extLst>
                <a:ext uri="{FF2B5EF4-FFF2-40B4-BE49-F238E27FC236}">
                  <a16:creationId xmlns:a16="http://schemas.microsoft.com/office/drawing/2014/main" id="{D1B309F3-B670-977E-0510-F53661A82809}"/>
                </a:ext>
              </a:extLst>
            </p:cNvPr>
            <p:cNvSpPr txBox="1"/>
            <p:nvPr/>
          </p:nvSpPr>
          <p:spPr>
            <a:xfrm>
              <a:off x="383870" y="1052102"/>
              <a:ext cx="1091003" cy="340519"/>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r>
                <a:rPr lang="en-US" sz="1400" dirty="0">
                  <a:latin typeface="Palatino Linotype" panose="02040502050505030304" pitchFamily="18" charset="0"/>
                </a:rPr>
                <a:t>Lake Kivu</a:t>
              </a:r>
              <a:endParaRPr lang="nl-BE" sz="1400" dirty="0">
                <a:latin typeface="Palatino Linotype" panose="02040502050505030304" pitchFamily="18" charset="0"/>
              </a:endParaRPr>
            </a:p>
          </p:txBody>
        </p:sp>
      </p:grpSp>
      <p:sp>
        <p:nvSpPr>
          <p:cNvPr id="20" name="Title 1">
            <a:extLst>
              <a:ext uri="{FF2B5EF4-FFF2-40B4-BE49-F238E27FC236}">
                <a16:creationId xmlns:a16="http://schemas.microsoft.com/office/drawing/2014/main" id="{2806DC79-A1DF-5ADC-0CB8-D4E892B35D5E}"/>
              </a:ext>
            </a:extLst>
          </p:cNvPr>
          <p:cNvSpPr txBox="1">
            <a:spLocks/>
          </p:cNvSpPr>
          <p:nvPr/>
        </p:nvSpPr>
        <p:spPr>
          <a:xfrm>
            <a:off x="4260" y="-9979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Palatino Linotype" panose="02040502050505030304" pitchFamily="18" charset="0"/>
              </a:rPr>
              <a:t>Baseline establishment</a:t>
            </a:r>
            <a:endParaRPr lang="nl-BE" sz="4000" b="1" dirty="0">
              <a:solidFill>
                <a:schemeClr val="bg1"/>
              </a:solidFill>
              <a:latin typeface="Palatino Linotype" panose="02040502050505030304" pitchFamily="18" charset="0"/>
            </a:endParaRPr>
          </a:p>
        </p:txBody>
      </p:sp>
      <p:pic>
        <p:nvPicPr>
          <p:cNvPr id="6148" name="Picture 4" descr="Lake Tanganyika and its Life (Natural History Museum Publications) by  Coulter, G. W.: Very Good Hardcover (2015) | Lacey Books Ltd">
            <a:extLst>
              <a:ext uri="{FF2B5EF4-FFF2-40B4-BE49-F238E27FC236}">
                <a16:creationId xmlns:a16="http://schemas.microsoft.com/office/drawing/2014/main" id="{3E2364F4-4E69-730B-8143-52AA0BE48E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97" t="11847" r="897" b="3431"/>
          <a:stretch>
            <a:fillRect/>
          </a:stretch>
        </p:blipFill>
        <p:spPr bwMode="auto">
          <a:xfrm>
            <a:off x="8683057" y="109677"/>
            <a:ext cx="3469458" cy="2204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07177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3E7EA-841C-58A8-A89F-947FB52863D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EC7DE73B-DF66-3F62-D946-6A68E20E561A}"/>
              </a:ext>
            </a:extLst>
          </p:cNvPr>
          <p:cNvSpPr/>
          <p:nvPr/>
        </p:nvSpPr>
        <p:spPr>
          <a:xfrm>
            <a:off x="0" y="-437"/>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21" name="Obrázek 25" descr="Obsah obrázku voda, obloha, exteriér, příroda&#10;&#10;Popis vygenerován s velmi vysokou mírou spolehlivosti">
            <a:extLst>
              <a:ext uri="{FF2B5EF4-FFF2-40B4-BE49-F238E27FC236}">
                <a16:creationId xmlns:a16="http://schemas.microsoft.com/office/drawing/2014/main" id="{196B3805-7E86-6FC0-6C1C-7BF372344149}"/>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grpSp>
        <p:nvGrpSpPr>
          <p:cNvPr id="2" name="Group 1">
            <a:extLst>
              <a:ext uri="{FF2B5EF4-FFF2-40B4-BE49-F238E27FC236}">
                <a16:creationId xmlns:a16="http://schemas.microsoft.com/office/drawing/2014/main" id="{32819BF1-2A17-872A-6548-3AFD1F7ECB8E}"/>
              </a:ext>
            </a:extLst>
          </p:cNvPr>
          <p:cNvGrpSpPr/>
          <p:nvPr/>
        </p:nvGrpSpPr>
        <p:grpSpPr>
          <a:xfrm>
            <a:off x="127872" y="888219"/>
            <a:ext cx="4112018" cy="5834619"/>
            <a:chOff x="286694" y="888219"/>
            <a:chExt cx="4112018" cy="5834619"/>
          </a:xfrm>
        </p:grpSpPr>
        <p:pic>
          <p:nvPicPr>
            <p:cNvPr id="3" name="Picture 2">
              <a:extLst>
                <a:ext uri="{FF2B5EF4-FFF2-40B4-BE49-F238E27FC236}">
                  <a16:creationId xmlns:a16="http://schemas.microsoft.com/office/drawing/2014/main" id="{EDBB3556-43A5-1BB3-ABBB-F7A45159602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286694" y="888219"/>
              <a:ext cx="4112018" cy="5834619"/>
            </a:xfrm>
            <a:prstGeom prst="rect">
              <a:avLst/>
            </a:prstGeom>
            <a:ln>
              <a:noFill/>
            </a:ln>
            <a:effectLst>
              <a:softEdge rad="112500"/>
            </a:effectLst>
          </p:spPr>
        </p:pic>
        <p:sp>
          <p:nvSpPr>
            <p:cNvPr id="10" name="TextBox 9">
              <a:extLst>
                <a:ext uri="{FF2B5EF4-FFF2-40B4-BE49-F238E27FC236}">
                  <a16:creationId xmlns:a16="http://schemas.microsoft.com/office/drawing/2014/main" id="{21046D36-ACB4-B3DD-DBCF-574F111D9C30}"/>
                </a:ext>
              </a:extLst>
            </p:cNvPr>
            <p:cNvSpPr txBox="1"/>
            <p:nvPr/>
          </p:nvSpPr>
          <p:spPr>
            <a:xfrm>
              <a:off x="929372" y="5969781"/>
              <a:ext cx="1715217" cy="340519"/>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r>
                <a:rPr lang="en-US" sz="1400" dirty="0">
                  <a:latin typeface="Palatino Linotype" panose="02040502050505030304" pitchFamily="18" charset="0"/>
                </a:rPr>
                <a:t>Lake Tanganyika </a:t>
              </a:r>
              <a:endParaRPr lang="nl-BE" sz="1400" dirty="0">
                <a:latin typeface="Palatino Linotype" panose="02040502050505030304" pitchFamily="18" charset="0"/>
              </a:endParaRPr>
            </a:p>
          </p:txBody>
        </p:sp>
        <p:sp>
          <p:nvSpPr>
            <p:cNvPr id="12" name="TextBox 11">
              <a:extLst>
                <a:ext uri="{FF2B5EF4-FFF2-40B4-BE49-F238E27FC236}">
                  <a16:creationId xmlns:a16="http://schemas.microsoft.com/office/drawing/2014/main" id="{40DEAC86-B5C3-6D9F-B3C6-52AC94DEAD68}"/>
                </a:ext>
              </a:extLst>
            </p:cNvPr>
            <p:cNvSpPr txBox="1"/>
            <p:nvPr/>
          </p:nvSpPr>
          <p:spPr>
            <a:xfrm>
              <a:off x="1894244" y="1756299"/>
              <a:ext cx="1342016" cy="340519"/>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r>
                <a:rPr lang="en-US" sz="1400" dirty="0" err="1">
                  <a:latin typeface="Palatino Linotype" panose="02040502050505030304" pitchFamily="18" charset="0"/>
                </a:rPr>
                <a:t>Rusizi</a:t>
              </a:r>
              <a:r>
                <a:rPr lang="en-US" sz="1400" dirty="0">
                  <a:latin typeface="Palatino Linotype" panose="02040502050505030304" pitchFamily="18" charset="0"/>
                </a:rPr>
                <a:t> River</a:t>
              </a:r>
              <a:endParaRPr lang="nl-BE" sz="1400" dirty="0">
                <a:latin typeface="Palatino Linotype" panose="02040502050505030304" pitchFamily="18" charset="0"/>
              </a:endParaRPr>
            </a:p>
          </p:txBody>
        </p:sp>
        <p:sp>
          <p:nvSpPr>
            <p:cNvPr id="13" name="TextBox 12">
              <a:extLst>
                <a:ext uri="{FF2B5EF4-FFF2-40B4-BE49-F238E27FC236}">
                  <a16:creationId xmlns:a16="http://schemas.microsoft.com/office/drawing/2014/main" id="{1078E00D-30AB-9107-2AAC-1FB4CB366113}"/>
                </a:ext>
              </a:extLst>
            </p:cNvPr>
            <p:cNvSpPr txBox="1"/>
            <p:nvPr/>
          </p:nvSpPr>
          <p:spPr>
            <a:xfrm>
              <a:off x="383870" y="1052102"/>
              <a:ext cx="1091003" cy="340519"/>
            </a:xfrm>
            <a:prstGeom prst="flowChartAlternateProces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r>
                <a:rPr lang="en-US" sz="1400" dirty="0">
                  <a:latin typeface="Palatino Linotype" panose="02040502050505030304" pitchFamily="18" charset="0"/>
                </a:rPr>
                <a:t>Lake Kivu</a:t>
              </a:r>
              <a:endParaRPr lang="nl-BE" sz="1400" dirty="0">
                <a:latin typeface="Palatino Linotype" panose="02040502050505030304" pitchFamily="18" charset="0"/>
              </a:endParaRPr>
            </a:p>
          </p:txBody>
        </p:sp>
      </p:grpSp>
      <p:sp>
        <p:nvSpPr>
          <p:cNvPr id="20" name="Title 1">
            <a:extLst>
              <a:ext uri="{FF2B5EF4-FFF2-40B4-BE49-F238E27FC236}">
                <a16:creationId xmlns:a16="http://schemas.microsoft.com/office/drawing/2014/main" id="{92A412A5-C1CC-43BE-8C3A-0EDDEE95B695}"/>
              </a:ext>
            </a:extLst>
          </p:cNvPr>
          <p:cNvSpPr txBox="1">
            <a:spLocks/>
          </p:cNvSpPr>
          <p:nvPr/>
        </p:nvSpPr>
        <p:spPr>
          <a:xfrm>
            <a:off x="4260" y="-9979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Palatino Linotype" panose="02040502050505030304" pitchFamily="18" charset="0"/>
              </a:rPr>
              <a:t>Baseline establishment</a:t>
            </a:r>
            <a:endParaRPr lang="nl-BE" sz="4000" b="1" dirty="0">
              <a:solidFill>
                <a:schemeClr val="bg1"/>
              </a:solidFill>
              <a:latin typeface="Palatino Linotype" panose="02040502050505030304" pitchFamily="18" charset="0"/>
            </a:endParaRPr>
          </a:p>
        </p:txBody>
      </p:sp>
      <p:graphicFrame>
        <p:nvGraphicFramePr>
          <p:cNvPr id="4" name="Content Placeholder 3">
            <a:extLst>
              <a:ext uri="{FF2B5EF4-FFF2-40B4-BE49-F238E27FC236}">
                <a16:creationId xmlns:a16="http://schemas.microsoft.com/office/drawing/2014/main" id="{4BF5FAD5-EF1F-D16B-A9EF-5C17175C539D}"/>
              </a:ext>
            </a:extLst>
          </p:cNvPr>
          <p:cNvGraphicFramePr>
            <a:graphicFrameLocks/>
          </p:cNvGraphicFramePr>
          <p:nvPr>
            <p:extLst>
              <p:ext uri="{D42A27DB-BD31-4B8C-83A1-F6EECF244321}">
                <p14:modId xmlns:p14="http://schemas.microsoft.com/office/powerpoint/2010/main" val="1517168960"/>
              </p:ext>
            </p:extLst>
          </p:nvPr>
        </p:nvGraphicFramePr>
        <p:xfrm>
          <a:off x="4363502" y="1026927"/>
          <a:ext cx="7459785" cy="4287520"/>
        </p:xfrm>
        <a:graphic>
          <a:graphicData uri="http://schemas.openxmlformats.org/drawingml/2006/table">
            <a:tbl>
              <a:tblPr>
                <a:tableStyleId>{9D7B26C5-4107-4FEC-AEDC-1716B250A1EF}</a:tableStyleId>
              </a:tblPr>
              <a:tblGrid>
                <a:gridCol w="1776141">
                  <a:extLst>
                    <a:ext uri="{9D8B030D-6E8A-4147-A177-3AD203B41FA5}">
                      <a16:colId xmlns:a16="http://schemas.microsoft.com/office/drawing/2014/main" val="2273433899"/>
                    </a:ext>
                  </a:extLst>
                </a:gridCol>
                <a:gridCol w="1420911">
                  <a:extLst>
                    <a:ext uri="{9D8B030D-6E8A-4147-A177-3AD203B41FA5}">
                      <a16:colId xmlns:a16="http://schemas.microsoft.com/office/drawing/2014/main" val="4263662584"/>
                    </a:ext>
                  </a:extLst>
                </a:gridCol>
                <a:gridCol w="1420911">
                  <a:extLst>
                    <a:ext uri="{9D8B030D-6E8A-4147-A177-3AD203B41FA5}">
                      <a16:colId xmlns:a16="http://schemas.microsoft.com/office/drawing/2014/main" val="880915863"/>
                    </a:ext>
                  </a:extLst>
                </a:gridCol>
                <a:gridCol w="1420911">
                  <a:extLst>
                    <a:ext uri="{9D8B030D-6E8A-4147-A177-3AD203B41FA5}">
                      <a16:colId xmlns:a16="http://schemas.microsoft.com/office/drawing/2014/main" val="515833752"/>
                    </a:ext>
                  </a:extLst>
                </a:gridCol>
                <a:gridCol w="1420911">
                  <a:extLst>
                    <a:ext uri="{9D8B030D-6E8A-4147-A177-3AD203B41FA5}">
                      <a16:colId xmlns:a16="http://schemas.microsoft.com/office/drawing/2014/main" val="1665829678"/>
                    </a:ext>
                  </a:extLst>
                </a:gridCol>
              </a:tblGrid>
              <a:tr h="295275">
                <a:tc>
                  <a:txBody>
                    <a:bodyPr/>
                    <a:lstStyle/>
                    <a:p>
                      <a:pPr algn="ctr" rtl="0" fontAlgn="t">
                        <a:buNone/>
                      </a:pPr>
                      <a:r>
                        <a:rPr lang="nl-BE" sz="1800" b="1" u="none" strike="noStrike" dirty="0" err="1">
                          <a:solidFill>
                            <a:srgbClr val="000000"/>
                          </a:solidFill>
                          <a:effectLst/>
                          <a:latin typeface="Palatino Linotype" panose="02040502050505030304" pitchFamily="18" charset="0"/>
                        </a:rPr>
                        <a:t>Phylum</a:t>
                      </a:r>
                      <a:endParaRPr lang="nl-BE" sz="3200" dirty="0">
                        <a:effectLst/>
                        <a:latin typeface="Palatino Linotype" panose="02040502050505030304" pitchFamily="18" charset="0"/>
                      </a:endParaRPr>
                    </a:p>
                  </a:txBody>
                  <a:tcPr marL="63500" marR="63500" marT="63500" marB="6350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buNone/>
                      </a:pPr>
                      <a:r>
                        <a:rPr lang="nl-BE" sz="1800" b="1" u="none" strike="noStrike" dirty="0">
                          <a:solidFill>
                            <a:srgbClr val="000000"/>
                          </a:solidFill>
                          <a:effectLst/>
                          <a:latin typeface="Palatino Linotype" panose="02040502050505030304" pitchFamily="18" charset="0"/>
                        </a:rPr>
                        <a:t>Lake </a:t>
                      </a:r>
                      <a:r>
                        <a:rPr lang="nl-BE" sz="1800" b="1" u="none" strike="noStrike" dirty="0" err="1">
                          <a:solidFill>
                            <a:srgbClr val="000000"/>
                          </a:solidFill>
                          <a:effectLst/>
                          <a:latin typeface="Palatino Linotype" panose="02040502050505030304" pitchFamily="18" charset="0"/>
                        </a:rPr>
                        <a:t>Kivu</a:t>
                      </a:r>
                      <a:endParaRPr lang="nl-BE" sz="3200" dirty="0">
                        <a:effectLst/>
                        <a:latin typeface="Palatino Linotype" panose="02040502050505030304" pitchFamily="18" charset="0"/>
                      </a:endParaRPr>
                    </a:p>
                  </a:txBody>
                  <a:tcPr marL="63500" marR="63500" marT="63500" marB="6350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buNone/>
                      </a:pPr>
                      <a:r>
                        <a:rPr lang="nl-BE" sz="1800" b="1" u="none" strike="noStrike" dirty="0">
                          <a:solidFill>
                            <a:srgbClr val="000000"/>
                          </a:solidFill>
                          <a:effectLst/>
                          <a:latin typeface="Palatino Linotype" panose="02040502050505030304" pitchFamily="18" charset="0"/>
                        </a:rPr>
                        <a:t>Lake </a:t>
                      </a:r>
                      <a:r>
                        <a:rPr lang="nl-BE" sz="1800" b="1" u="none" strike="noStrike" dirty="0" err="1">
                          <a:solidFill>
                            <a:srgbClr val="000000"/>
                          </a:solidFill>
                          <a:effectLst/>
                          <a:latin typeface="Palatino Linotype" panose="02040502050505030304" pitchFamily="18" charset="0"/>
                        </a:rPr>
                        <a:t>Tanganyika</a:t>
                      </a:r>
                      <a:endParaRPr lang="nl-BE" sz="3200" dirty="0">
                        <a:effectLst/>
                        <a:latin typeface="Palatino Linotype" panose="02040502050505030304" pitchFamily="18" charset="0"/>
                      </a:endParaRPr>
                    </a:p>
                  </a:txBody>
                  <a:tcPr marL="63500" marR="63500" marT="63500" marB="6350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buNone/>
                      </a:pPr>
                      <a:r>
                        <a:rPr lang="nl-BE" sz="1800" b="1" u="none" strike="noStrike" dirty="0" err="1">
                          <a:solidFill>
                            <a:srgbClr val="000000"/>
                          </a:solidFill>
                          <a:effectLst/>
                          <a:latin typeface="Palatino Linotype" panose="02040502050505030304" pitchFamily="18" charset="0"/>
                        </a:rPr>
                        <a:t>Rusizi</a:t>
                      </a:r>
                      <a:endParaRPr lang="nl-BE" sz="3200" dirty="0">
                        <a:effectLst/>
                        <a:latin typeface="Palatino Linotype" panose="02040502050505030304" pitchFamily="18" charset="0"/>
                      </a:endParaRPr>
                    </a:p>
                    <a:p>
                      <a:pPr algn="ctr" rtl="0" fontAlgn="t">
                        <a:buNone/>
                      </a:pPr>
                      <a:r>
                        <a:rPr lang="nl-BE" sz="1800" b="1" u="none" strike="noStrike" dirty="0">
                          <a:solidFill>
                            <a:srgbClr val="000000"/>
                          </a:solidFill>
                          <a:effectLst/>
                          <a:latin typeface="Palatino Linotype" panose="02040502050505030304" pitchFamily="18" charset="0"/>
                        </a:rPr>
                        <a:t>River</a:t>
                      </a:r>
                      <a:endParaRPr lang="nl-BE" sz="3200" dirty="0">
                        <a:effectLst/>
                        <a:latin typeface="Palatino Linotype" panose="02040502050505030304" pitchFamily="18" charset="0"/>
                      </a:endParaRPr>
                    </a:p>
                  </a:txBody>
                  <a:tcPr marL="63500" marR="63500" marT="63500" marB="6350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t">
                        <a:buNone/>
                      </a:pPr>
                      <a:r>
                        <a:rPr lang="nl-BE" sz="1800" b="1" u="none" strike="noStrike" dirty="0">
                          <a:solidFill>
                            <a:srgbClr val="000000"/>
                          </a:solidFill>
                          <a:effectLst/>
                          <a:latin typeface="Palatino Linotype" panose="02040502050505030304" pitchFamily="18" charset="0"/>
                        </a:rPr>
                        <a:t>Total % Species ID</a:t>
                      </a:r>
                      <a:endParaRPr lang="nl-BE" sz="3200" dirty="0">
                        <a:effectLst/>
                        <a:latin typeface="Palatino Linotype" panose="02040502050505030304" pitchFamily="18" charset="0"/>
                      </a:endParaRPr>
                    </a:p>
                  </a:txBody>
                  <a:tcPr marL="63500" marR="63500" marT="63500" marB="6350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474184"/>
                  </a:ext>
                </a:extLst>
              </a:tr>
              <a:tr h="295275">
                <a:tc>
                  <a:txBody>
                    <a:bodyPr/>
                    <a:lstStyle/>
                    <a:p>
                      <a:pPr rtl="0" fontAlgn="t">
                        <a:buNone/>
                      </a:pPr>
                      <a:r>
                        <a:rPr lang="nl-BE" sz="1800" b="0" u="none" strike="noStrike" dirty="0" err="1">
                          <a:solidFill>
                            <a:srgbClr val="000000"/>
                          </a:solidFill>
                          <a:effectLst/>
                          <a:latin typeface="Palatino Linotype" panose="02040502050505030304" pitchFamily="18" charset="0"/>
                        </a:rPr>
                        <a:t>Acanthocephala</a:t>
                      </a:r>
                      <a:endParaRPr lang="nl-BE" sz="3200" dirty="0">
                        <a:effectLst/>
                        <a:latin typeface="Palatino Linotype" panose="02040502050505030304" pitchFamily="18"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algn="ctr" rtl="0" fontAlgn="t">
                        <a:buNone/>
                      </a:pPr>
                      <a:r>
                        <a:rPr lang="nl-BE" sz="1800" b="0" u="none" strike="noStrike" dirty="0">
                          <a:solidFill>
                            <a:srgbClr val="000000"/>
                          </a:solidFill>
                          <a:effectLst/>
                          <a:latin typeface="Palatino Linotype" panose="02040502050505030304" pitchFamily="18" charset="0"/>
                        </a:rPr>
                        <a:t>0</a:t>
                      </a:r>
                      <a:endParaRPr lang="nl-BE" sz="3200" dirty="0">
                        <a:effectLst/>
                        <a:latin typeface="Palatino Linotype" panose="02040502050505030304" pitchFamily="18"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algn="ctr" rtl="0" fontAlgn="t">
                        <a:buNone/>
                      </a:pPr>
                      <a:r>
                        <a:rPr lang="nl-BE" sz="1800" b="0" u="none" strike="noStrike">
                          <a:solidFill>
                            <a:srgbClr val="000000"/>
                          </a:solidFill>
                          <a:effectLst/>
                          <a:latin typeface="Palatino Linotype" panose="02040502050505030304" pitchFamily="18" charset="0"/>
                        </a:rPr>
                        <a:t>2/1</a:t>
                      </a:r>
                      <a:endParaRPr lang="nl-BE" sz="3200">
                        <a:effectLst/>
                        <a:latin typeface="Palatino Linotype" panose="02040502050505030304" pitchFamily="18"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algn="ctr" rtl="0" fontAlgn="t">
                        <a:buNone/>
                      </a:pPr>
                      <a:r>
                        <a:rPr lang="nl-BE" sz="1800" b="0" u="none" strike="noStrike">
                          <a:solidFill>
                            <a:srgbClr val="000000"/>
                          </a:solidFill>
                          <a:effectLst/>
                          <a:latin typeface="Palatino Linotype" panose="02040502050505030304" pitchFamily="18" charset="0"/>
                        </a:rPr>
                        <a:t>0</a:t>
                      </a:r>
                      <a:endParaRPr lang="nl-BE" sz="3200">
                        <a:effectLst/>
                        <a:latin typeface="Palatino Linotype" panose="02040502050505030304" pitchFamily="18"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algn="ctr" rtl="0" fontAlgn="t">
                        <a:buNone/>
                      </a:pPr>
                      <a:r>
                        <a:rPr lang="nl-BE" sz="1800" b="0" u="none" strike="noStrike">
                          <a:solidFill>
                            <a:srgbClr val="000000"/>
                          </a:solidFill>
                          <a:effectLst/>
                          <a:latin typeface="Palatino Linotype" panose="02040502050505030304" pitchFamily="18" charset="0"/>
                        </a:rPr>
                        <a:t>50%</a:t>
                      </a:r>
                      <a:endParaRPr lang="nl-BE" sz="3200">
                        <a:effectLst/>
                        <a:latin typeface="Palatino Linotype" panose="02040502050505030304" pitchFamily="18" charset="0"/>
                      </a:endParaRPr>
                    </a:p>
                  </a:txBody>
                  <a:tcPr marL="63500" marR="63500" marT="63500" marB="635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7888911"/>
                  </a:ext>
                </a:extLst>
              </a:tr>
              <a:tr h="295275">
                <a:tc>
                  <a:txBody>
                    <a:bodyPr/>
                    <a:lstStyle/>
                    <a:p>
                      <a:pPr rtl="0" fontAlgn="t">
                        <a:buNone/>
                      </a:pPr>
                      <a:r>
                        <a:rPr lang="nl-BE" sz="1800" b="0" u="none" strike="noStrike">
                          <a:solidFill>
                            <a:srgbClr val="000000"/>
                          </a:solidFill>
                          <a:effectLst/>
                          <a:latin typeface="Palatino Linotype" panose="02040502050505030304" pitchFamily="18" charset="0"/>
                        </a:rPr>
                        <a:t>Annelida</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20/0 </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41/28</a:t>
                      </a:r>
                      <a:endParaRPr lang="nl-BE" sz="3200" dirty="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20/0</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1" u="none" strike="noStrike" dirty="0">
                          <a:solidFill>
                            <a:srgbClr val="FF0000"/>
                          </a:solidFill>
                          <a:effectLst/>
                          <a:latin typeface="Palatino Linotype" panose="02040502050505030304" pitchFamily="18" charset="0"/>
                        </a:rPr>
                        <a:t>45.7%</a:t>
                      </a:r>
                      <a:endParaRPr lang="nl-BE" sz="3200" b="1" dirty="0">
                        <a:solidFill>
                          <a:srgbClr val="FF0000"/>
                        </a:solidFill>
                        <a:effectLst/>
                        <a:latin typeface="Palatino Linotype" panose="02040502050505030304" pitchFamily="18" charset="0"/>
                      </a:endParaRPr>
                    </a:p>
                  </a:txBody>
                  <a:tcPr marL="63500" marR="63500" marT="63500" marB="63500"/>
                </a:tc>
                <a:extLst>
                  <a:ext uri="{0D108BD9-81ED-4DB2-BD59-A6C34878D82A}">
                    <a16:rowId xmlns:a16="http://schemas.microsoft.com/office/drawing/2014/main" val="403584641"/>
                  </a:ext>
                </a:extLst>
              </a:tr>
              <a:tr h="295275">
                <a:tc>
                  <a:txBody>
                    <a:bodyPr/>
                    <a:lstStyle/>
                    <a:p>
                      <a:pPr rtl="0" fontAlgn="t">
                        <a:buNone/>
                      </a:pPr>
                      <a:r>
                        <a:rPr lang="nl-BE" sz="1800" b="0" u="none" strike="noStrike">
                          <a:solidFill>
                            <a:srgbClr val="000000"/>
                          </a:solidFill>
                          <a:effectLst/>
                          <a:latin typeface="Palatino Linotype" panose="02040502050505030304" pitchFamily="18" charset="0"/>
                        </a:rPr>
                        <a:t>Arthropoda</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593/311</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959/682</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272/34</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1" u="none" strike="noStrike" dirty="0">
                          <a:solidFill>
                            <a:srgbClr val="FF0000"/>
                          </a:solidFill>
                          <a:effectLst/>
                          <a:latin typeface="Palatino Linotype" panose="02040502050505030304" pitchFamily="18" charset="0"/>
                        </a:rPr>
                        <a:t>64.7%</a:t>
                      </a:r>
                      <a:endParaRPr lang="nl-BE" sz="3200" b="1" dirty="0">
                        <a:solidFill>
                          <a:srgbClr val="FF0000"/>
                        </a:solidFill>
                        <a:effectLst/>
                        <a:latin typeface="Palatino Linotype" panose="02040502050505030304" pitchFamily="18" charset="0"/>
                      </a:endParaRPr>
                    </a:p>
                  </a:txBody>
                  <a:tcPr marL="63500" marR="63500" marT="63500" marB="63500"/>
                </a:tc>
                <a:extLst>
                  <a:ext uri="{0D108BD9-81ED-4DB2-BD59-A6C34878D82A}">
                    <a16:rowId xmlns:a16="http://schemas.microsoft.com/office/drawing/2014/main" val="2139703135"/>
                  </a:ext>
                </a:extLst>
              </a:tr>
              <a:tr h="295275">
                <a:tc>
                  <a:txBody>
                    <a:bodyPr/>
                    <a:lstStyle/>
                    <a:p>
                      <a:pPr rtl="0" fontAlgn="t">
                        <a:buNone/>
                      </a:pPr>
                      <a:r>
                        <a:rPr lang="nl-BE" sz="1800" b="0" u="none" strike="noStrike">
                          <a:solidFill>
                            <a:srgbClr val="000000"/>
                          </a:solidFill>
                          <a:effectLst/>
                          <a:latin typeface="Palatino Linotype" panose="02040502050505030304" pitchFamily="18" charset="0"/>
                        </a:rPr>
                        <a:t>Cnidaria</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0</a:t>
                      </a:r>
                      <a:endParaRPr lang="nl-BE" sz="3200" dirty="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2/2</a:t>
                      </a:r>
                      <a:endParaRPr lang="nl-BE" sz="3200" dirty="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0</a:t>
                      </a:r>
                      <a:endParaRPr lang="nl-BE" sz="3200" dirty="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100%</a:t>
                      </a:r>
                      <a:endParaRPr lang="nl-BE" sz="3200">
                        <a:effectLst/>
                        <a:latin typeface="Palatino Linotype" panose="02040502050505030304" pitchFamily="18" charset="0"/>
                      </a:endParaRPr>
                    </a:p>
                  </a:txBody>
                  <a:tcPr marL="63500" marR="63500" marT="63500" marB="63500"/>
                </a:tc>
                <a:extLst>
                  <a:ext uri="{0D108BD9-81ED-4DB2-BD59-A6C34878D82A}">
                    <a16:rowId xmlns:a16="http://schemas.microsoft.com/office/drawing/2014/main" val="2859350193"/>
                  </a:ext>
                </a:extLst>
              </a:tr>
              <a:tr h="295275">
                <a:tc>
                  <a:txBody>
                    <a:bodyPr/>
                    <a:lstStyle/>
                    <a:p>
                      <a:pPr rtl="0" fontAlgn="t">
                        <a:buNone/>
                      </a:pPr>
                      <a:r>
                        <a:rPr lang="nl-BE" sz="1800" b="0" u="none" strike="noStrike">
                          <a:solidFill>
                            <a:srgbClr val="000000"/>
                          </a:solidFill>
                          <a:effectLst/>
                          <a:latin typeface="Palatino Linotype" panose="02040502050505030304" pitchFamily="18" charset="0"/>
                        </a:rPr>
                        <a:t>Mollusca</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120/115</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571/493</a:t>
                      </a:r>
                      <a:endParaRPr lang="nl-BE" sz="3200" dirty="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77/19</a:t>
                      </a:r>
                      <a:endParaRPr lang="nl-BE" sz="3200" dirty="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82.2%</a:t>
                      </a:r>
                      <a:endParaRPr lang="nl-BE" sz="3200">
                        <a:effectLst/>
                        <a:latin typeface="Palatino Linotype" panose="02040502050505030304" pitchFamily="18" charset="0"/>
                      </a:endParaRPr>
                    </a:p>
                  </a:txBody>
                  <a:tcPr marL="63500" marR="63500" marT="63500" marB="63500"/>
                </a:tc>
                <a:extLst>
                  <a:ext uri="{0D108BD9-81ED-4DB2-BD59-A6C34878D82A}">
                    <a16:rowId xmlns:a16="http://schemas.microsoft.com/office/drawing/2014/main" val="3777152297"/>
                  </a:ext>
                </a:extLst>
              </a:tr>
              <a:tr h="295275">
                <a:tc>
                  <a:txBody>
                    <a:bodyPr/>
                    <a:lstStyle/>
                    <a:p>
                      <a:pPr rtl="0" fontAlgn="t">
                        <a:buNone/>
                      </a:pPr>
                      <a:r>
                        <a:rPr lang="nl-BE" sz="1800" b="0" u="none" strike="noStrike">
                          <a:solidFill>
                            <a:srgbClr val="000000"/>
                          </a:solidFill>
                          <a:effectLst/>
                          <a:latin typeface="Palatino Linotype" panose="02040502050505030304" pitchFamily="18" charset="0"/>
                        </a:rPr>
                        <a:t>Nematoda</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7/4</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18/17</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0</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88%</a:t>
                      </a:r>
                      <a:endParaRPr lang="nl-BE" sz="3200" dirty="0">
                        <a:effectLst/>
                        <a:latin typeface="Palatino Linotype" panose="02040502050505030304" pitchFamily="18" charset="0"/>
                      </a:endParaRPr>
                    </a:p>
                  </a:txBody>
                  <a:tcPr marL="63500" marR="63500" marT="63500" marB="63500"/>
                </a:tc>
                <a:extLst>
                  <a:ext uri="{0D108BD9-81ED-4DB2-BD59-A6C34878D82A}">
                    <a16:rowId xmlns:a16="http://schemas.microsoft.com/office/drawing/2014/main" val="3131393095"/>
                  </a:ext>
                </a:extLst>
              </a:tr>
              <a:tr h="295275">
                <a:tc>
                  <a:txBody>
                    <a:bodyPr/>
                    <a:lstStyle/>
                    <a:p>
                      <a:pPr rtl="0" fontAlgn="t">
                        <a:buNone/>
                      </a:pPr>
                      <a:r>
                        <a:rPr lang="nl-BE" sz="1800" b="0" u="none" strike="noStrike">
                          <a:solidFill>
                            <a:srgbClr val="000000"/>
                          </a:solidFill>
                          <a:effectLst/>
                          <a:latin typeface="Palatino Linotype" panose="02040502050505030304" pitchFamily="18" charset="0"/>
                        </a:rPr>
                        <a:t>Nematomorpha</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0</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9/9</a:t>
                      </a:r>
                      <a:endParaRPr lang="nl-BE" sz="3200" dirty="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0</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100%</a:t>
                      </a:r>
                      <a:endParaRPr lang="nl-BE" sz="3200" dirty="0">
                        <a:effectLst/>
                        <a:latin typeface="Palatino Linotype" panose="02040502050505030304" pitchFamily="18" charset="0"/>
                      </a:endParaRPr>
                    </a:p>
                  </a:txBody>
                  <a:tcPr marL="63500" marR="63500" marT="63500" marB="63500"/>
                </a:tc>
                <a:extLst>
                  <a:ext uri="{0D108BD9-81ED-4DB2-BD59-A6C34878D82A}">
                    <a16:rowId xmlns:a16="http://schemas.microsoft.com/office/drawing/2014/main" val="177021889"/>
                  </a:ext>
                </a:extLst>
              </a:tr>
              <a:tr h="295275">
                <a:tc>
                  <a:txBody>
                    <a:bodyPr/>
                    <a:lstStyle/>
                    <a:p>
                      <a:pPr rtl="0" fontAlgn="t">
                        <a:buNone/>
                      </a:pPr>
                      <a:r>
                        <a:rPr lang="nl-BE" sz="1800" b="0" u="none" strike="noStrike">
                          <a:solidFill>
                            <a:srgbClr val="000000"/>
                          </a:solidFill>
                          <a:effectLst/>
                          <a:latin typeface="Palatino Linotype" panose="02040502050505030304" pitchFamily="18" charset="0"/>
                        </a:rPr>
                        <a:t>Platyhelminthes</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5/4</a:t>
                      </a:r>
                      <a:endParaRPr lang="nl-BE" sz="3200" dirty="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235/211</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20/3</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89.6%</a:t>
                      </a:r>
                      <a:endParaRPr lang="nl-BE" sz="3200" dirty="0">
                        <a:effectLst/>
                        <a:latin typeface="Palatino Linotype" panose="02040502050505030304" pitchFamily="18" charset="0"/>
                      </a:endParaRPr>
                    </a:p>
                  </a:txBody>
                  <a:tcPr marL="63500" marR="63500" marT="63500" marB="63500"/>
                </a:tc>
                <a:extLst>
                  <a:ext uri="{0D108BD9-81ED-4DB2-BD59-A6C34878D82A}">
                    <a16:rowId xmlns:a16="http://schemas.microsoft.com/office/drawing/2014/main" val="2794749172"/>
                  </a:ext>
                </a:extLst>
              </a:tr>
              <a:tr h="295275">
                <a:tc>
                  <a:txBody>
                    <a:bodyPr/>
                    <a:lstStyle/>
                    <a:p>
                      <a:pPr rtl="0" fontAlgn="t">
                        <a:buNone/>
                      </a:pPr>
                      <a:r>
                        <a:rPr lang="nl-BE" sz="1800" b="0" u="none" strike="noStrike">
                          <a:solidFill>
                            <a:srgbClr val="000000"/>
                          </a:solidFill>
                          <a:effectLst/>
                          <a:latin typeface="Palatino Linotype" panose="02040502050505030304" pitchFamily="18" charset="0"/>
                        </a:rPr>
                        <a:t>Porifera</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0</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a:solidFill>
                            <a:srgbClr val="000000"/>
                          </a:solidFill>
                          <a:effectLst/>
                          <a:latin typeface="Palatino Linotype" panose="02040502050505030304" pitchFamily="18" charset="0"/>
                        </a:rPr>
                        <a:t>2/0</a:t>
                      </a:r>
                      <a:endParaRPr lang="nl-BE" sz="320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0</a:t>
                      </a:r>
                      <a:endParaRPr lang="nl-BE" sz="3200" dirty="0">
                        <a:effectLst/>
                        <a:latin typeface="Palatino Linotype" panose="02040502050505030304" pitchFamily="18" charset="0"/>
                      </a:endParaRPr>
                    </a:p>
                  </a:txBody>
                  <a:tcPr marL="63500" marR="63500" marT="63500" marB="63500"/>
                </a:tc>
                <a:tc>
                  <a:txBody>
                    <a:bodyPr/>
                    <a:lstStyle/>
                    <a:p>
                      <a:pPr algn="ctr" rtl="0" fontAlgn="t">
                        <a:buNone/>
                      </a:pPr>
                      <a:r>
                        <a:rPr lang="nl-BE" sz="1800" b="0" u="none" strike="noStrike" dirty="0">
                          <a:solidFill>
                            <a:srgbClr val="000000"/>
                          </a:solidFill>
                          <a:effectLst/>
                          <a:latin typeface="Palatino Linotype" panose="02040502050505030304" pitchFamily="18" charset="0"/>
                        </a:rPr>
                        <a:t>0%</a:t>
                      </a:r>
                      <a:endParaRPr lang="nl-BE" sz="3200" dirty="0">
                        <a:effectLst/>
                        <a:latin typeface="Palatino Linotype" panose="02040502050505030304" pitchFamily="18" charset="0"/>
                      </a:endParaRPr>
                    </a:p>
                  </a:txBody>
                  <a:tcPr marL="63500" marR="63500" marT="63500" marB="63500"/>
                </a:tc>
                <a:extLst>
                  <a:ext uri="{0D108BD9-81ED-4DB2-BD59-A6C34878D82A}">
                    <a16:rowId xmlns:a16="http://schemas.microsoft.com/office/drawing/2014/main" val="152718712"/>
                  </a:ext>
                </a:extLst>
              </a:tr>
            </a:tbl>
          </a:graphicData>
        </a:graphic>
      </p:graphicFrame>
      <p:sp>
        <p:nvSpPr>
          <p:cNvPr id="16" name="Arrow: Right 15">
            <a:extLst>
              <a:ext uri="{FF2B5EF4-FFF2-40B4-BE49-F238E27FC236}">
                <a16:creationId xmlns:a16="http://schemas.microsoft.com/office/drawing/2014/main" id="{AA6A262C-10C1-E988-2119-6502A948B778}"/>
              </a:ext>
            </a:extLst>
          </p:cNvPr>
          <p:cNvSpPr/>
          <p:nvPr/>
        </p:nvSpPr>
        <p:spPr>
          <a:xfrm>
            <a:off x="4471156" y="5785115"/>
            <a:ext cx="1291590" cy="3543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extBox 17">
            <a:extLst>
              <a:ext uri="{FF2B5EF4-FFF2-40B4-BE49-F238E27FC236}">
                <a16:creationId xmlns:a16="http://schemas.microsoft.com/office/drawing/2014/main" id="{C27CB595-103A-70B0-7BB3-B231A978C15A}"/>
              </a:ext>
            </a:extLst>
          </p:cNvPr>
          <p:cNvSpPr txBox="1"/>
          <p:nvPr/>
        </p:nvSpPr>
        <p:spPr>
          <a:xfrm>
            <a:off x="5762746" y="5744019"/>
            <a:ext cx="6738677" cy="461665"/>
          </a:xfrm>
          <a:prstGeom prst="rect">
            <a:avLst/>
          </a:prstGeom>
          <a:noFill/>
        </p:spPr>
        <p:txBody>
          <a:bodyPr wrap="square">
            <a:spAutoFit/>
          </a:bodyPr>
          <a:lstStyle/>
          <a:p>
            <a:r>
              <a:rPr lang="en-US" sz="2400" b="1" dirty="0">
                <a:latin typeface="Palatino Linotype" panose="02040502050505030304" pitchFamily="18" charset="0"/>
              </a:rPr>
              <a:t>Understanding of knowledge/expertise gaps</a:t>
            </a:r>
            <a:endParaRPr lang="nl-BE" sz="2400" dirty="0"/>
          </a:p>
        </p:txBody>
      </p:sp>
    </p:spTree>
    <p:extLst>
      <p:ext uri="{BB962C8B-B14F-4D97-AF65-F5344CB8AC3E}">
        <p14:creationId xmlns:p14="http://schemas.microsoft.com/office/powerpoint/2010/main" val="49427660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B8B9916-72D5-DDCE-07D2-FC1813E1C659}"/>
              </a:ext>
            </a:extLst>
          </p:cNvPr>
          <p:cNvSpPr/>
          <p:nvPr/>
        </p:nvSpPr>
        <p:spPr>
          <a:xfrm>
            <a:off x="0" y="-437"/>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29" name="Obrázek 25" descr="Obsah obrázku voda, obloha, exteriér, příroda&#10;&#10;Popis vygenerován s velmi vysokou mírou spolehlivosti">
            <a:extLst>
              <a:ext uri="{FF2B5EF4-FFF2-40B4-BE49-F238E27FC236}">
                <a16:creationId xmlns:a16="http://schemas.microsoft.com/office/drawing/2014/main" id="{AB9F2D28-47E9-B44D-1791-6B86EC9C182C}"/>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grpSp>
        <p:nvGrpSpPr>
          <p:cNvPr id="3" name="Group 2">
            <a:extLst>
              <a:ext uri="{FF2B5EF4-FFF2-40B4-BE49-F238E27FC236}">
                <a16:creationId xmlns:a16="http://schemas.microsoft.com/office/drawing/2014/main" id="{16E2277F-6912-3DAC-CE27-E0BBD53881ED}"/>
              </a:ext>
            </a:extLst>
          </p:cNvPr>
          <p:cNvGrpSpPr/>
          <p:nvPr/>
        </p:nvGrpSpPr>
        <p:grpSpPr>
          <a:xfrm>
            <a:off x="314527" y="1514751"/>
            <a:ext cx="11877472" cy="5041687"/>
            <a:chOff x="0" y="201192"/>
            <a:chExt cx="12530446" cy="4653781"/>
          </a:xfrm>
        </p:grpSpPr>
        <p:pic>
          <p:nvPicPr>
            <p:cNvPr id="16" name="Picture 8">
              <a:extLst>
                <a:ext uri="{FF2B5EF4-FFF2-40B4-BE49-F238E27FC236}">
                  <a16:creationId xmlns:a16="http://schemas.microsoft.com/office/drawing/2014/main" id="{DEB90377-FFE2-F80B-79AC-A6BFA3FBEF54}"/>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462"/>
            <a:stretch>
              <a:fillRect/>
            </a:stretch>
          </p:blipFill>
          <p:spPr bwMode="auto">
            <a:xfrm>
              <a:off x="0" y="387713"/>
              <a:ext cx="6434446" cy="229801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17AEE16-E1E3-4E93-4BA6-9D3F6C946ED8}"/>
                </a:ext>
              </a:extLst>
            </p:cNvPr>
            <p:cNvSpPr txBox="1"/>
            <p:nvPr/>
          </p:nvSpPr>
          <p:spPr>
            <a:xfrm>
              <a:off x="224022" y="235635"/>
              <a:ext cx="921828" cy="369332"/>
            </a:xfrm>
            <a:prstGeom prst="rect">
              <a:avLst/>
            </a:prstGeom>
            <a:noFill/>
          </p:spPr>
          <p:txBody>
            <a:bodyPr wrap="square" rtlCol="0">
              <a:spAutoFit/>
            </a:bodyPr>
            <a:lstStyle/>
            <a:p>
              <a:r>
                <a:rPr lang="en-US" dirty="0"/>
                <a:t>A</a:t>
              </a:r>
              <a:endParaRPr lang="nl-BE" dirty="0"/>
            </a:p>
          </p:txBody>
        </p:sp>
        <p:sp>
          <p:nvSpPr>
            <p:cNvPr id="18" name="TextBox 17">
              <a:extLst>
                <a:ext uri="{FF2B5EF4-FFF2-40B4-BE49-F238E27FC236}">
                  <a16:creationId xmlns:a16="http://schemas.microsoft.com/office/drawing/2014/main" id="{958E160C-93CA-F916-3028-B2A8E16F9E68}"/>
                </a:ext>
              </a:extLst>
            </p:cNvPr>
            <p:cNvSpPr txBox="1"/>
            <p:nvPr/>
          </p:nvSpPr>
          <p:spPr>
            <a:xfrm>
              <a:off x="6185452" y="201192"/>
              <a:ext cx="921828" cy="369332"/>
            </a:xfrm>
            <a:prstGeom prst="rect">
              <a:avLst/>
            </a:prstGeom>
            <a:noFill/>
          </p:spPr>
          <p:txBody>
            <a:bodyPr wrap="square" rtlCol="0">
              <a:spAutoFit/>
            </a:bodyPr>
            <a:lstStyle/>
            <a:p>
              <a:r>
                <a:rPr lang="en-US" dirty="0"/>
                <a:t>B</a:t>
              </a:r>
              <a:endParaRPr lang="nl-BE" dirty="0"/>
            </a:p>
          </p:txBody>
        </p:sp>
        <p:pic>
          <p:nvPicPr>
            <p:cNvPr id="14" name="Picture 4">
              <a:extLst>
                <a:ext uri="{FF2B5EF4-FFF2-40B4-BE49-F238E27FC236}">
                  <a16:creationId xmlns:a16="http://schemas.microsoft.com/office/drawing/2014/main" id="{AA627D1E-3044-2383-4188-016D530A0992}"/>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463" r="2539" b="-1"/>
            <a:stretch>
              <a:fillRect/>
            </a:stretch>
          </p:blipFill>
          <p:spPr bwMode="auto">
            <a:xfrm>
              <a:off x="15371" y="2556956"/>
              <a:ext cx="6271074" cy="22980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2086ADA-ECA2-86F2-9FC3-8969C560F44B}"/>
                </a:ext>
              </a:extLst>
            </p:cNvPr>
            <p:cNvSpPr txBox="1"/>
            <p:nvPr/>
          </p:nvSpPr>
          <p:spPr>
            <a:xfrm>
              <a:off x="237738" y="2377604"/>
              <a:ext cx="921828" cy="369332"/>
            </a:xfrm>
            <a:prstGeom prst="rect">
              <a:avLst/>
            </a:prstGeom>
            <a:noFill/>
          </p:spPr>
          <p:txBody>
            <a:bodyPr wrap="square" rtlCol="0">
              <a:spAutoFit/>
            </a:bodyPr>
            <a:lstStyle/>
            <a:p>
              <a:r>
                <a:rPr lang="en-US" dirty="0"/>
                <a:t>C</a:t>
              </a:r>
              <a:endParaRPr lang="nl-BE" dirty="0"/>
            </a:p>
          </p:txBody>
        </p:sp>
        <p:pic>
          <p:nvPicPr>
            <p:cNvPr id="15" name="Picture 6">
              <a:extLst>
                <a:ext uri="{FF2B5EF4-FFF2-40B4-BE49-F238E27FC236}">
                  <a16:creationId xmlns:a16="http://schemas.microsoft.com/office/drawing/2014/main" id="{1077D207-762E-F0CB-10F3-B6A4DCD72BEA}"/>
                </a:ext>
              </a:extLst>
            </p:cNvPr>
            <p:cNvPicPr>
              <a:picLocks noChangeAspect="1" noChangeArrowheads="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4281"/>
            <a:stretch>
              <a:fillRect/>
            </a:stretch>
          </p:blipFill>
          <p:spPr bwMode="auto">
            <a:xfrm>
              <a:off x="6295805" y="2546268"/>
              <a:ext cx="6158977" cy="2308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1694D3A8-0A56-52EF-9D02-34D4DB33342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2721" t="10832"/>
            <a:stretch>
              <a:fillRect/>
            </a:stretch>
          </p:blipFill>
          <p:spPr bwMode="auto">
            <a:xfrm>
              <a:off x="6271074" y="553974"/>
              <a:ext cx="6259372" cy="204908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076B5C3-5F72-760F-57AA-5CF359834E4E}"/>
                </a:ext>
              </a:extLst>
            </p:cNvPr>
            <p:cNvSpPr txBox="1"/>
            <p:nvPr/>
          </p:nvSpPr>
          <p:spPr>
            <a:xfrm>
              <a:off x="6185452" y="2377604"/>
              <a:ext cx="921828" cy="369332"/>
            </a:xfrm>
            <a:prstGeom prst="rect">
              <a:avLst/>
            </a:prstGeom>
            <a:noFill/>
          </p:spPr>
          <p:txBody>
            <a:bodyPr wrap="square" rtlCol="0">
              <a:spAutoFit/>
            </a:bodyPr>
            <a:lstStyle/>
            <a:p>
              <a:r>
                <a:rPr lang="en-US" dirty="0"/>
                <a:t>D</a:t>
              </a:r>
              <a:endParaRPr lang="nl-BE" dirty="0"/>
            </a:p>
          </p:txBody>
        </p:sp>
      </p:grpSp>
      <p:sp>
        <p:nvSpPr>
          <p:cNvPr id="28" name="Title 1">
            <a:extLst>
              <a:ext uri="{FF2B5EF4-FFF2-40B4-BE49-F238E27FC236}">
                <a16:creationId xmlns:a16="http://schemas.microsoft.com/office/drawing/2014/main" id="{F37EEA9F-35A2-CEB9-7538-75E2D9E33507}"/>
              </a:ext>
            </a:extLst>
          </p:cNvPr>
          <p:cNvSpPr txBox="1">
            <a:spLocks/>
          </p:cNvSpPr>
          <p:nvPr/>
        </p:nvSpPr>
        <p:spPr>
          <a:xfrm>
            <a:off x="4260" y="-9979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Palatino Linotype" panose="02040502050505030304" pitchFamily="18" charset="0"/>
              </a:rPr>
              <a:t>Baseline establishment</a:t>
            </a:r>
            <a:endParaRPr lang="nl-BE" sz="4000" b="1" dirty="0">
              <a:solidFill>
                <a:schemeClr val="bg1"/>
              </a:solidFill>
              <a:latin typeface="Palatino Linotype" panose="02040502050505030304" pitchFamily="18" charset="0"/>
            </a:endParaRPr>
          </a:p>
        </p:txBody>
      </p:sp>
      <p:pic>
        <p:nvPicPr>
          <p:cNvPr id="32" name="Picture 31">
            <a:extLst>
              <a:ext uri="{FF2B5EF4-FFF2-40B4-BE49-F238E27FC236}">
                <a16:creationId xmlns:a16="http://schemas.microsoft.com/office/drawing/2014/main" id="{923C06FA-0338-2F79-B5C1-72FAA1BFFB59}"/>
              </a:ext>
            </a:extLst>
          </p:cNvPr>
          <p:cNvPicPr>
            <a:picLocks noChangeAspect="1"/>
          </p:cNvPicPr>
          <p:nvPr/>
        </p:nvPicPr>
        <p:blipFill>
          <a:blip r:embed="rId13"/>
          <a:stretch>
            <a:fillRect/>
          </a:stretch>
        </p:blipFill>
        <p:spPr>
          <a:xfrm>
            <a:off x="652258" y="1514751"/>
            <a:ext cx="5235884" cy="454060"/>
          </a:xfrm>
          <a:prstGeom prst="rect">
            <a:avLst/>
          </a:prstGeom>
        </p:spPr>
      </p:pic>
      <p:pic>
        <p:nvPicPr>
          <p:cNvPr id="36" name="Picture 35">
            <a:extLst>
              <a:ext uri="{FF2B5EF4-FFF2-40B4-BE49-F238E27FC236}">
                <a16:creationId xmlns:a16="http://schemas.microsoft.com/office/drawing/2014/main" id="{DE85DD21-8924-DA85-8F91-096C1CE18E21}"/>
              </a:ext>
            </a:extLst>
          </p:cNvPr>
          <p:cNvPicPr>
            <a:picLocks noChangeAspect="1"/>
          </p:cNvPicPr>
          <p:nvPr/>
        </p:nvPicPr>
        <p:blipFill>
          <a:blip r:embed="rId14"/>
          <a:stretch>
            <a:fillRect/>
          </a:stretch>
        </p:blipFill>
        <p:spPr>
          <a:xfrm>
            <a:off x="827275" y="4133325"/>
            <a:ext cx="5215991" cy="244499"/>
          </a:xfrm>
          <a:prstGeom prst="rect">
            <a:avLst/>
          </a:prstGeom>
        </p:spPr>
      </p:pic>
      <p:pic>
        <p:nvPicPr>
          <p:cNvPr id="38" name="Picture 37">
            <a:extLst>
              <a:ext uri="{FF2B5EF4-FFF2-40B4-BE49-F238E27FC236}">
                <a16:creationId xmlns:a16="http://schemas.microsoft.com/office/drawing/2014/main" id="{73E6888D-FFF8-C97D-F5BA-D7EE52A74938}"/>
              </a:ext>
            </a:extLst>
          </p:cNvPr>
          <p:cNvPicPr>
            <a:picLocks noChangeAspect="1"/>
          </p:cNvPicPr>
          <p:nvPr/>
        </p:nvPicPr>
        <p:blipFill>
          <a:blip r:embed="rId15"/>
          <a:stretch>
            <a:fillRect/>
          </a:stretch>
        </p:blipFill>
        <p:spPr>
          <a:xfrm>
            <a:off x="6549348" y="4101413"/>
            <a:ext cx="3943392" cy="229370"/>
          </a:xfrm>
          <a:prstGeom prst="rect">
            <a:avLst/>
          </a:prstGeom>
        </p:spPr>
      </p:pic>
    </p:spTree>
    <p:extLst>
      <p:ext uri="{BB962C8B-B14F-4D97-AF65-F5344CB8AC3E}">
        <p14:creationId xmlns:p14="http://schemas.microsoft.com/office/powerpoint/2010/main" val="11758548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5B743-8772-4D89-7828-3B2A33BAE82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23BD72B-A697-8C99-4732-684EA06FAF71}"/>
              </a:ext>
            </a:extLst>
          </p:cNvPr>
          <p:cNvSpPr/>
          <p:nvPr/>
        </p:nvSpPr>
        <p:spPr>
          <a:xfrm>
            <a:off x="0" y="-437"/>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23" name="Obrázek 25" descr="Obsah obrázku voda, obloha, exteriér, příroda&#10;&#10;Popis vygenerován s velmi vysokou mírou spolehlivosti">
            <a:extLst>
              <a:ext uri="{FF2B5EF4-FFF2-40B4-BE49-F238E27FC236}">
                <a16:creationId xmlns:a16="http://schemas.microsoft.com/office/drawing/2014/main" id="{8BB993E6-89F0-F78A-69AA-FB785CE1BDFD}"/>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sp>
        <p:nvSpPr>
          <p:cNvPr id="5" name="TextBox 4">
            <a:extLst>
              <a:ext uri="{FF2B5EF4-FFF2-40B4-BE49-F238E27FC236}">
                <a16:creationId xmlns:a16="http://schemas.microsoft.com/office/drawing/2014/main" id="{3574FBAC-657C-512B-8AF4-24F404EE5A93}"/>
              </a:ext>
            </a:extLst>
          </p:cNvPr>
          <p:cNvSpPr txBox="1"/>
          <p:nvPr/>
        </p:nvSpPr>
        <p:spPr>
          <a:xfrm>
            <a:off x="181389" y="5979643"/>
            <a:ext cx="6205536" cy="307777"/>
          </a:xfrm>
          <a:prstGeom prst="rect">
            <a:avLst/>
          </a:prstGeom>
          <a:noFill/>
        </p:spPr>
        <p:txBody>
          <a:bodyPr wrap="square">
            <a:spAutoFit/>
          </a:bodyPr>
          <a:lstStyle/>
          <a:p>
            <a:r>
              <a:rPr lang="it-CH" sz="1400" dirty="0" err="1">
                <a:latin typeface="Palatino Linotype" panose="02040502050505030304" pitchFamily="18" charset="0"/>
              </a:rPr>
              <a:t>Schols</a:t>
            </a:r>
            <a:r>
              <a:rPr lang="it-CH" sz="1400" dirty="0">
                <a:latin typeface="Palatino Linotype" panose="02040502050505030304" pitchFamily="18" charset="0"/>
              </a:rPr>
              <a:t> et al 2021, </a:t>
            </a:r>
            <a:r>
              <a:rPr lang="it-CH" sz="1400" i="1" dirty="0">
                <a:latin typeface="Palatino Linotype" panose="02040502050505030304" pitchFamily="18" charset="0"/>
              </a:rPr>
              <a:t>BMC </a:t>
            </a:r>
            <a:r>
              <a:rPr lang="it-CH" sz="1400" i="1" dirty="0" err="1">
                <a:latin typeface="Palatino Linotype" panose="02040502050505030304" pitchFamily="18" charset="0"/>
              </a:rPr>
              <a:t>Biol</a:t>
            </a:r>
            <a:endParaRPr lang="nl-BE" sz="1400" i="1" dirty="0">
              <a:latin typeface="Palatino Linotype" panose="02040502050505030304" pitchFamily="18" charset="0"/>
            </a:endParaRPr>
          </a:p>
        </p:txBody>
      </p:sp>
      <p:pic>
        <p:nvPicPr>
          <p:cNvPr id="10" name="Content Placeholder 8">
            <a:extLst>
              <a:ext uri="{FF2B5EF4-FFF2-40B4-BE49-F238E27FC236}">
                <a16:creationId xmlns:a16="http://schemas.microsoft.com/office/drawing/2014/main" id="{CFA128B7-C268-ECC5-9206-38E67160E0DE}"/>
              </a:ext>
            </a:extLst>
          </p:cNvPr>
          <p:cNvPicPr>
            <a:picLocks noGrp="1" noChangeAspect="1"/>
          </p:cNvPicPr>
          <p:nvPr>
            <p:ph idx="1"/>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55096" y="860049"/>
            <a:ext cx="6830137" cy="510825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9A9F550A-5CA8-9819-FB59-B7A99BBBF606}"/>
              </a:ext>
            </a:extLst>
          </p:cNvPr>
          <p:cNvSpPr txBox="1">
            <a:spLocks/>
          </p:cNvSpPr>
          <p:nvPr/>
        </p:nvSpPr>
        <p:spPr>
          <a:xfrm>
            <a:off x="4260" y="-9979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Palatino Linotype" panose="02040502050505030304" pitchFamily="18" charset="0"/>
              </a:rPr>
              <a:t>Baseline establishment – why parasites?</a:t>
            </a:r>
            <a:endParaRPr lang="nl-BE" sz="4000" b="1" dirty="0">
              <a:solidFill>
                <a:schemeClr val="bg1"/>
              </a:solidFill>
              <a:latin typeface="Palatino Linotype" panose="02040502050505030304" pitchFamily="18" charset="0"/>
            </a:endParaRPr>
          </a:p>
        </p:txBody>
      </p:sp>
      <p:grpSp>
        <p:nvGrpSpPr>
          <p:cNvPr id="22" name="Group 21">
            <a:extLst>
              <a:ext uri="{FF2B5EF4-FFF2-40B4-BE49-F238E27FC236}">
                <a16:creationId xmlns:a16="http://schemas.microsoft.com/office/drawing/2014/main" id="{47B8FBB2-2A88-ACF9-F76C-8E1E955DCF69}"/>
              </a:ext>
            </a:extLst>
          </p:cNvPr>
          <p:cNvGrpSpPr/>
          <p:nvPr/>
        </p:nvGrpSpPr>
        <p:grpSpPr>
          <a:xfrm>
            <a:off x="7079248" y="1225773"/>
            <a:ext cx="5112751" cy="5125910"/>
            <a:chOff x="7577536" y="959402"/>
            <a:chExt cx="5112751" cy="5125910"/>
          </a:xfrm>
        </p:grpSpPr>
        <p:grpSp>
          <p:nvGrpSpPr>
            <p:cNvPr id="8" name="Group 7">
              <a:extLst>
                <a:ext uri="{FF2B5EF4-FFF2-40B4-BE49-F238E27FC236}">
                  <a16:creationId xmlns:a16="http://schemas.microsoft.com/office/drawing/2014/main" id="{2E1DC9AA-D168-C685-32FF-4C251D97B90A}"/>
                </a:ext>
              </a:extLst>
            </p:cNvPr>
            <p:cNvGrpSpPr/>
            <p:nvPr/>
          </p:nvGrpSpPr>
          <p:grpSpPr>
            <a:xfrm>
              <a:off x="7577536" y="959402"/>
              <a:ext cx="5112751" cy="5125910"/>
              <a:chOff x="181429" y="235635"/>
              <a:chExt cx="5112751" cy="5125910"/>
            </a:xfrm>
          </p:grpSpPr>
          <p:pic>
            <p:nvPicPr>
              <p:cNvPr id="4098" name="Picture 2">
                <a:extLst>
                  <a:ext uri="{FF2B5EF4-FFF2-40B4-BE49-F238E27FC236}">
                    <a16:creationId xmlns:a16="http://schemas.microsoft.com/office/drawing/2014/main" id="{C924D99C-E583-FDBC-826D-843318F5E704}"/>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rcRect l="-231" t="11693" r="25576" b="-1185"/>
              <a:stretch>
                <a:fillRect/>
              </a:stretch>
            </p:blipFill>
            <p:spPr bwMode="auto">
              <a:xfrm>
                <a:off x="181429" y="430132"/>
                <a:ext cx="5112751" cy="24960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5394BB0-421C-D793-EF02-63DF61D93EF6}"/>
                  </a:ext>
                </a:extLst>
              </p:cNvPr>
              <p:cNvPicPr>
                <a:picLocks noChangeAspect="1" noChangeArrowheads="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22083" t="12990" r="25066"/>
              <a:stretch>
                <a:fillRect/>
              </a:stretch>
            </p:blipFill>
            <p:spPr bwMode="auto">
              <a:xfrm>
                <a:off x="1623517" y="2874652"/>
                <a:ext cx="3670663" cy="24868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4759038-20C5-5F06-ABCB-94556CED6CE4}"/>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75346" t="46922" r="153" b="43725"/>
              <a:stretch>
                <a:fillRect/>
              </a:stretch>
            </p:blipFill>
            <p:spPr bwMode="auto">
              <a:xfrm>
                <a:off x="3068674" y="472823"/>
                <a:ext cx="1677952" cy="2608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E9E78CE-1F68-4E61-12DE-0D94F41EA59D}"/>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5840" t="44901" r="1" b="43505"/>
              <a:stretch>
                <a:fillRect/>
              </a:stretch>
            </p:blipFill>
            <p:spPr bwMode="auto">
              <a:xfrm>
                <a:off x="2991379" y="3029408"/>
                <a:ext cx="1677952" cy="3313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1219C5E-2652-E5D4-5F81-CB20F340000E}"/>
                  </a:ext>
                </a:extLst>
              </p:cNvPr>
              <p:cNvSpPr txBox="1"/>
              <p:nvPr/>
            </p:nvSpPr>
            <p:spPr>
              <a:xfrm>
                <a:off x="224022" y="235635"/>
                <a:ext cx="921828" cy="369332"/>
              </a:xfrm>
              <a:prstGeom prst="rect">
                <a:avLst/>
              </a:prstGeom>
              <a:noFill/>
            </p:spPr>
            <p:txBody>
              <a:bodyPr wrap="square" rtlCol="0">
                <a:spAutoFit/>
              </a:bodyPr>
              <a:lstStyle/>
              <a:p>
                <a:r>
                  <a:rPr lang="en-US" dirty="0"/>
                  <a:t>A</a:t>
                </a:r>
                <a:endParaRPr lang="nl-BE" dirty="0"/>
              </a:p>
            </p:txBody>
          </p:sp>
          <p:sp>
            <p:nvSpPr>
              <p:cNvPr id="9" name="TextBox 8">
                <a:extLst>
                  <a:ext uri="{FF2B5EF4-FFF2-40B4-BE49-F238E27FC236}">
                    <a16:creationId xmlns:a16="http://schemas.microsoft.com/office/drawing/2014/main" id="{C82623E3-4712-FDF1-738D-CF06040B7C24}"/>
                  </a:ext>
                </a:extLst>
              </p:cNvPr>
              <p:cNvSpPr txBox="1"/>
              <p:nvPr/>
            </p:nvSpPr>
            <p:spPr>
              <a:xfrm>
                <a:off x="195370" y="2604909"/>
                <a:ext cx="921828" cy="369332"/>
              </a:xfrm>
              <a:prstGeom prst="rect">
                <a:avLst/>
              </a:prstGeom>
              <a:noFill/>
            </p:spPr>
            <p:txBody>
              <a:bodyPr wrap="square" rtlCol="0">
                <a:spAutoFit/>
              </a:bodyPr>
              <a:lstStyle/>
              <a:p>
                <a:r>
                  <a:rPr lang="en-US" dirty="0"/>
                  <a:t>B</a:t>
                </a:r>
                <a:endParaRPr lang="nl-BE" dirty="0"/>
              </a:p>
            </p:txBody>
          </p:sp>
        </p:grpSp>
        <p:pic>
          <p:nvPicPr>
            <p:cNvPr id="21" name="Picture 20">
              <a:extLst>
                <a:ext uri="{FF2B5EF4-FFF2-40B4-BE49-F238E27FC236}">
                  <a16:creationId xmlns:a16="http://schemas.microsoft.com/office/drawing/2014/main" id="{15CD89E1-3546-0C9A-08B5-769FD6AD9599}"/>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harpenSoften amount="50000"/>
                      </a14:imgEffect>
                      <a14:imgEffect>
                        <a14:saturation sat="200000"/>
                      </a14:imgEffect>
                      <a14:imgEffect>
                        <a14:brightnessContrast contrast="-20000"/>
                      </a14:imgEffect>
                    </a14:imgLayer>
                  </a14:imgProps>
                </a:ext>
              </a:extLst>
            </a:blip>
            <a:stretch>
              <a:fillRect/>
            </a:stretch>
          </p:blipFill>
          <p:spPr>
            <a:xfrm>
              <a:off x="7615058" y="3655569"/>
              <a:ext cx="1313756" cy="1762903"/>
            </a:xfrm>
            <a:prstGeom prst="rect">
              <a:avLst/>
            </a:prstGeom>
          </p:spPr>
        </p:pic>
      </p:grpSp>
    </p:spTree>
    <p:extLst>
      <p:ext uri="{BB962C8B-B14F-4D97-AF65-F5344CB8AC3E}">
        <p14:creationId xmlns:p14="http://schemas.microsoft.com/office/powerpoint/2010/main" val="332036652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33C3EB-C732-6335-8F09-3A0918A92B56}"/>
              </a:ext>
            </a:extLst>
          </p:cNvPr>
          <p:cNvSpPr/>
          <p:nvPr/>
        </p:nvSpPr>
        <p:spPr>
          <a:xfrm>
            <a:off x="0" y="-437"/>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7" name="Obrázek 25" descr="Obsah obrázku voda, obloha, exteriér, příroda&#10;&#10;Popis vygenerován s velmi vysokou mírou spolehlivosti">
            <a:extLst>
              <a:ext uri="{FF2B5EF4-FFF2-40B4-BE49-F238E27FC236}">
                <a16:creationId xmlns:a16="http://schemas.microsoft.com/office/drawing/2014/main" id="{3E4C0C39-8BE9-33CD-492C-FF6F64FD3034}"/>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graphicFrame>
        <p:nvGraphicFramePr>
          <p:cNvPr id="5" name="Table 4">
            <a:extLst>
              <a:ext uri="{FF2B5EF4-FFF2-40B4-BE49-F238E27FC236}">
                <a16:creationId xmlns:a16="http://schemas.microsoft.com/office/drawing/2014/main" id="{071D8CBD-8E9D-B038-ED29-E100DF808DE0}"/>
              </a:ext>
            </a:extLst>
          </p:cNvPr>
          <p:cNvGraphicFramePr>
            <a:graphicFrameLocks noGrp="1"/>
          </p:cNvGraphicFramePr>
          <p:nvPr>
            <p:extLst>
              <p:ext uri="{D42A27DB-BD31-4B8C-83A1-F6EECF244321}">
                <p14:modId xmlns:p14="http://schemas.microsoft.com/office/powerpoint/2010/main" val="1659219068"/>
              </p:ext>
            </p:extLst>
          </p:nvPr>
        </p:nvGraphicFramePr>
        <p:xfrm>
          <a:off x="165538" y="812903"/>
          <a:ext cx="6719132" cy="4026086"/>
        </p:xfrm>
        <a:graphic>
          <a:graphicData uri="http://schemas.openxmlformats.org/drawingml/2006/table">
            <a:tbl>
              <a:tblPr>
                <a:tableStyleId>{8EC20E35-A176-4012-BC5E-935CFFF8708E}</a:tableStyleId>
              </a:tblPr>
              <a:tblGrid>
                <a:gridCol w="1269182">
                  <a:extLst>
                    <a:ext uri="{9D8B030D-6E8A-4147-A177-3AD203B41FA5}">
                      <a16:colId xmlns:a16="http://schemas.microsoft.com/office/drawing/2014/main" val="3619372776"/>
                    </a:ext>
                  </a:extLst>
                </a:gridCol>
                <a:gridCol w="1407974">
                  <a:extLst>
                    <a:ext uri="{9D8B030D-6E8A-4147-A177-3AD203B41FA5}">
                      <a16:colId xmlns:a16="http://schemas.microsoft.com/office/drawing/2014/main" val="1429734964"/>
                    </a:ext>
                  </a:extLst>
                </a:gridCol>
                <a:gridCol w="1718558">
                  <a:extLst>
                    <a:ext uri="{9D8B030D-6E8A-4147-A177-3AD203B41FA5}">
                      <a16:colId xmlns:a16="http://schemas.microsoft.com/office/drawing/2014/main" val="1402849547"/>
                    </a:ext>
                  </a:extLst>
                </a:gridCol>
                <a:gridCol w="1049857">
                  <a:extLst>
                    <a:ext uri="{9D8B030D-6E8A-4147-A177-3AD203B41FA5}">
                      <a16:colId xmlns:a16="http://schemas.microsoft.com/office/drawing/2014/main" val="2478289633"/>
                    </a:ext>
                  </a:extLst>
                </a:gridCol>
                <a:gridCol w="1273561">
                  <a:extLst>
                    <a:ext uri="{9D8B030D-6E8A-4147-A177-3AD203B41FA5}">
                      <a16:colId xmlns:a16="http://schemas.microsoft.com/office/drawing/2014/main" val="3430000245"/>
                    </a:ext>
                  </a:extLst>
                </a:gridCol>
              </a:tblGrid>
              <a:tr h="487625">
                <a:tc>
                  <a:txBody>
                    <a:bodyPr/>
                    <a:lstStyle/>
                    <a:p>
                      <a:pPr algn="l" rtl="0" fontAlgn="t">
                        <a:buNone/>
                      </a:pPr>
                      <a:r>
                        <a:rPr lang="nl-BE" sz="1200" b="1" u="none" strike="noStrike" dirty="0">
                          <a:effectLst/>
                          <a:latin typeface="Arial" panose="020B0604020202020204" pitchFamily="34" charset="0"/>
                          <a:cs typeface="Arial" panose="020B0604020202020204" pitchFamily="34" charset="0"/>
                        </a:rPr>
                        <a:t> </a:t>
                      </a:r>
                      <a:endParaRPr lang="nl-BE" sz="1200" b="1"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lnB w="12700" cap="flat" cmpd="sng" algn="ctr">
                      <a:solidFill>
                        <a:schemeClr val="tx1"/>
                      </a:solidFill>
                      <a:prstDash val="solid"/>
                      <a:round/>
                      <a:headEnd type="none" w="med" len="med"/>
                      <a:tailEnd type="none" w="med" len="med"/>
                    </a:lnB>
                    <a:noFill/>
                  </a:tcPr>
                </a:tc>
                <a:tc>
                  <a:txBody>
                    <a:bodyPr/>
                    <a:lstStyle/>
                    <a:p>
                      <a:pPr algn="ctr" fontAlgn="ctr">
                        <a:buNone/>
                      </a:pPr>
                      <a:r>
                        <a:rPr lang="nl-BE" sz="1200" b="1" u="none" strike="noStrike" dirty="0" err="1">
                          <a:effectLst/>
                          <a:latin typeface="Arial" panose="020B0604020202020204" pitchFamily="34" charset="0"/>
                          <a:cs typeface="Arial" panose="020B0604020202020204" pitchFamily="34" charset="0"/>
                        </a:rPr>
                        <a:t>Okavango</a:t>
                      </a:r>
                      <a:r>
                        <a:rPr lang="nl-BE" sz="1200" b="1" u="none" strike="noStrike" dirty="0">
                          <a:effectLst/>
                          <a:latin typeface="Arial" panose="020B0604020202020204" pitchFamily="34" charset="0"/>
                          <a:cs typeface="Arial" panose="020B0604020202020204" pitchFamily="34" charset="0"/>
                        </a:rPr>
                        <a:t> </a:t>
                      </a:r>
                      <a:r>
                        <a:rPr lang="nl-BE" sz="1200" b="1" u="none" strike="noStrike" dirty="0" err="1">
                          <a:effectLst/>
                          <a:latin typeface="Arial" panose="020B0604020202020204" pitchFamily="34" charset="0"/>
                          <a:cs typeface="Arial" panose="020B0604020202020204" pitchFamily="34" charset="0"/>
                        </a:rPr>
                        <a:t>Delta</a:t>
                      </a:r>
                      <a:r>
                        <a:rPr lang="nl-BE" sz="1200" b="1" u="none" strike="noStrike" baseline="30000" dirty="0" err="1">
                          <a:effectLst/>
                          <a:latin typeface="Arial" panose="020B0604020202020204" pitchFamily="34" charset="0"/>
                          <a:cs typeface="Arial" panose="020B0604020202020204" pitchFamily="34" charset="0"/>
                        </a:rPr>
                        <a:t>a</a:t>
                      </a:r>
                      <a:endParaRPr lang="nl-BE" sz="1200" b="1"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lnB w="12700" cap="flat" cmpd="sng" algn="ctr">
                      <a:solidFill>
                        <a:schemeClr val="tx1"/>
                      </a:solidFill>
                      <a:prstDash val="solid"/>
                      <a:round/>
                      <a:headEnd type="none" w="med" len="med"/>
                      <a:tailEnd type="none" w="med" len="med"/>
                    </a:lnB>
                    <a:noFill/>
                  </a:tcPr>
                </a:tc>
                <a:tc>
                  <a:txBody>
                    <a:bodyPr/>
                    <a:lstStyle/>
                    <a:p>
                      <a:pPr algn="ctr" fontAlgn="ctr">
                        <a:buNone/>
                      </a:pPr>
                      <a:r>
                        <a:rPr lang="nl-BE" sz="1200" b="1" u="none" strike="noStrike" dirty="0" err="1">
                          <a:effectLst/>
                          <a:latin typeface="Arial" panose="020B0604020202020204" pitchFamily="34" charset="0"/>
                          <a:cs typeface="Arial" panose="020B0604020202020204" pitchFamily="34" charset="0"/>
                        </a:rPr>
                        <a:t>Guineo</a:t>
                      </a:r>
                      <a:r>
                        <a:rPr lang="nl-BE" sz="1200" b="1" u="none" strike="noStrike" dirty="0">
                          <a:effectLst/>
                          <a:latin typeface="Arial" panose="020B0604020202020204" pitchFamily="34" charset="0"/>
                          <a:cs typeface="Arial" panose="020B0604020202020204" pitchFamily="34" charset="0"/>
                        </a:rPr>
                        <a:t>-Congolese </a:t>
                      </a:r>
                      <a:r>
                        <a:rPr lang="nl-BE" sz="1200" b="1" u="none" strike="noStrike" dirty="0" err="1">
                          <a:effectLst/>
                          <a:latin typeface="Arial" panose="020B0604020202020204" pitchFamily="34" charset="0"/>
                          <a:cs typeface="Arial" panose="020B0604020202020204" pitchFamily="34" charset="0"/>
                        </a:rPr>
                        <a:t>region</a:t>
                      </a:r>
                      <a:r>
                        <a:rPr lang="nl-BE" sz="1200" b="1" u="none" strike="noStrike" baseline="30000" dirty="0" err="1">
                          <a:effectLst/>
                          <a:latin typeface="Arial" panose="020B0604020202020204" pitchFamily="34" charset="0"/>
                          <a:cs typeface="Arial" panose="020B0604020202020204" pitchFamily="34" charset="0"/>
                        </a:rPr>
                        <a:t>b</a:t>
                      </a:r>
                      <a:endParaRPr lang="nl-BE" sz="1200" b="1"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lnB w="12700" cap="flat" cmpd="sng" algn="ctr">
                      <a:solidFill>
                        <a:schemeClr val="tx1"/>
                      </a:solidFill>
                      <a:prstDash val="solid"/>
                      <a:round/>
                      <a:headEnd type="none" w="med" len="med"/>
                      <a:tailEnd type="none" w="med" len="med"/>
                    </a:lnB>
                    <a:noFill/>
                  </a:tcPr>
                </a:tc>
                <a:tc>
                  <a:txBody>
                    <a:bodyPr/>
                    <a:lstStyle/>
                    <a:p>
                      <a:pPr algn="ctr" fontAlgn="ctr">
                        <a:buNone/>
                      </a:pPr>
                      <a:r>
                        <a:rPr lang="nl-BE" sz="1200" b="1" u="none" strike="noStrike" dirty="0">
                          <a:effectLst/>
                          <a:latin typeface="Arial" panose="020B0604020202020204" pitchFamily="34" charset="0"/>
                          <a:cs typeface="Arial" panose="020B0604020202020204" pitchFamily="34" charset="0"/>
                        </a:rPr>
                        <a:t>LT-</a:t>
                      </a:r>
                      <a:r>
                        <a:rPr lang="nl-BE" sz="1200" b="1" u="none" strike="noStrike" dirty="0" err="1">
                          <a:effectLst/>
                          <a:latin typeface="Arial" panose="020B0604020202020204" pitchFamily="34" charset="0"/>
                          <a:cs typeface="Arial" panose="020B0604020202020204" pitchFamily="34" charset="0"/>
                        </a:rPr>
                        <a:t>Rusizi</a:t>
                      </a:r>
                      <a:r>
                        <a:rPr lang="nl-BE" sz="1200" b="1" u="none" strike="noStrike" dirty="0">
                          <a:effectLst/>
                          <a:latin typeface="Arial" panose="020B0604020202020204" pitchFamily="34" charset="0"/>
                          <a:cs typeface="Arial" panose="020B0604020202020204" pitchFamily="34" charset="0"/>
                        </a:rPr>
                        <a:t>-LK</a:t>
                      </a:r>
                      <a:endParaRPr lang="nl-BE" sz="1200" b="1"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lnB w="12700" cap="flat" cmpd="sng" algn="ctr">
                      <a:solidFill>
                        <a:schemeClr val="tx1"/>
                      </a:solidFill>
                      <a:prstDash val="solid"/>
                      <a:round/>
                      <a:headEnd type="none" w="med" len="med"/>
                      <a:tailEnd type="none" w="med" len="med"/>
                    </a:lnB>
                    <a:noFill/>
                  </a:tcPr>
                </a:tc>
                <a:tc>
                  <a:txBody>
                    <a:bodyPr/>
                    <a:lstStyle/>
                    <a:p>
                      <a:pPr algn="ctr" fontAlgn="ctr">
                        <a:buNone/>
                      </a:pPr>
                      <a:r>
                        <a:rPr lang="nl-BE" sz="1200" b="1" u="none" strike="noStrike" dirty="0">
                          <a:effectLst/>
                          <a:latin typeface="Arial" panose="020B0604020202020204" pitchFamily="34" charset="0"/>
                          <a:cs typeface="Arial" panose="020B0604020202020204" pitchFamily="34" charset="0"/>
                        </a:rPr>
                        <a:t>Lake </a:t>
                      </a:r>
                      <a:r>
                        <a:rPr lang="nl-BE" sz="1200" b="1" u="none" strike="noStrike" dirty="0" err="1">
                          <a:effectLst/>
                          <a:latin typeface="Arial" panose="020B0604020202020204" pitchFamily="34" charset="0"/>
                          <a:cs typeface="Arial" panose="020B0604020202020204" pitchFamily="34" charset="0"/>
                        </a:rPr>
                        <a:t>Tanganyika</a:t>
                      </a:r>
                      <a:endParaRPr lang="nl-BE" sz="1200" b="1"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8091940"/>
                  </a:ext>
                </a:extLst>
              </a:tr>
              <a:tr h="200575">
                <a:tc>
                  <a:txBody>
                    <a:bodyPr/>
                    <a:lstStyle/>
                    <a:p>
                      <a:pPr algn="l" fontAlgn="ctr">
                        <a:buNone/>
                      </a:pPr>
                      <a:r>
                        <a:rPr lang="nl-BE" sz="1200" u="none" strike="noStrike" dirty="0" err="1">
                          <a:effectLst/>
                          <a:latin typeface="Arial" panose="020B0604020202020204" pitchFamily="34" charset="0"/>
                          <a:cs typeface="Arial" panose="020B0604020202020204" pitchFamily="34" charset="0"/>
                        </a:rPr>
                        <a:t>Annelida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lnT w="12700" cap="flat" cmpd="sng" algn="ctr">
                      <a:solidFill>
                        <a:schemeClr val="tx1"/>
                      </a:solidFill>
                      <a:prstDash val="solid"/>
                      <a:round/>
                      <a:headEnd type="none" w="med" len="med"/>
                      <a:tailEnd type="none" w="med" len="med"/>
                    </a:lnT>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5</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lnT w="12700" cap="flat" cmpd="sng" algn="ctr">
                      <a:solidFill>
                        <a:schemeClr val="tx1"/>
                      </a:solidFill>
                      <a:prstDash val="solid"/>
                      <a:round/>
                      <a:headEnd type="none" w="med" len="med"/>
                      <a:tailEnd type="none" w="med" len="med"/>
                    </a:lnT>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25</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lnT w="12700" cap="flat" cmpd="sng" algn="ctr">
                      <a:solidFill>
                        <a:schemeClr val="tx1"/>
                      </a:solidFill>
                      <a:prstDash val="solid"/>
                      <a:round/>
                      <a:headEnd type="none" w="med" len="med"/>
                      <a:tailEnd type="none" w="med" len="med"/>
                    </a:lnT>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18</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lnT w="12700" cap="flat" cmpd="sng" algn="ctr">
                      <a:solidFill>
                        <a:schemeClr val="tx1"/>
                      </a:solidFill>
                      <a:prstDash val="solid"/>
                      <a:round/>
                      <a:headEnd type="none" w="med" len="med"/>
                      <a:tailEnd type="none" w="med" len="med"/>
                    </a:lnT>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18</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160543929"/>
                  </a:ext>
                </a:extLst>
              </a:tr>
              <a:tr h="200575">
                <a:tc>
                  <a:txBody>
                    <a:bodyPr/>
                    <a:lstStyle/>
                    <a:p>
                      <a:pPr algn="l" fontAlgn="ctr">
                        <a:buNone/>
                      </a:pPr>
                      <a:r>
                        <a:rPr lang="nl-BE" sz="1200" u="none" strike="noStrike" dirty="0">
                          <a:effectLst/>
                          <a:latin typeface="Arial" panose="020B0604020202020204" pitchFamily="34" charset="0"/>
                          <a:cs typeface="Arial" panose="020B0604020202020204" pitchFamily="34" charset="0"/>
                        </a:rPr>
                        <a:t>Arthropoda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348</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926</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373</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339</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3897230563"/>
                  </a:ext>
                </a:extLst>
              </a:tr>
              <a:tr h="200575">
                <a:tc>
                  <a:txBody>
                    <a:bodyPr/>
                    <a:lstStyle/>
                    <a:p>
                      <a:pPr algn="r" fontAlgn="ctr">
                        <a:buNone/>
                      </a:pPr>
                      <a:r>
                        <a:rPr lang="nl-BE" sz="1200" i="0" u="none" strike="noStrike" dirty="0" err="1">
                          <a:effectLst/>
                          <a:latin typeface="Arial" panose="020B0604020202020204" pitchFamily="34" charset="0"/>
                          <a:cs typeface="Arial" panose="020B0604020202020204" pitchFamily="34" charset="0"/>
                        </a:rPr>
                        <a:t>Arachnida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3</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3</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9</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9</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27223558"/>
                  </a:ext>
                </a:extLst>
              </a:tr>
              <a:tr h="211189">
                <a:tc>
                  <a:txBody>
                    <a:bodyPr/>
                    <a:lstStyle/>
                    <a:p>
                      <a:pPr algn="r" fontAlgn="ctr">
                        <a:buNone/>
                      </a:pPr>
                      <a:r>
                        <a:rPr lang="nl-BE" sz="1200" i="0" u="none" strike="noStrike" dirty="0" err="1">
                          <a:effectLst/>
                          <a:latin typeface="Arial" panose="020B0604020202020204" pitchFamily="34" charset="0"/>
                          <a:cs typeface="Arial" panose="020B0604020202020204" pitchFamily="34" charset="0"/>
                        </a:rPr>
                        <a:t>Ephemeroptera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3</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32</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5</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5</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1906981790"/>
                  </a:ext>
                </a:extLst>
              </a:tr>
              <a:tr h="200575">
                <a:tc>
                  <a:txBody>
                    <a:bodyPr/>
                    <a:lstStyle/>
                    <a:p>
                      <a:pPr algn="r" fontAlgn="ctr">
                        <a:buNone/>
                      </a:pPr>
                      <a:r>
                        <a:rPr lang="nl-BE" sz="1200" i="0" u="none" strike="noStrike" dirty="0" err="1">
                          <a:effectLst/>
                          <a:latin typeface="Arial" panose="020B0604020202020204" pitchFamily="34" charset="0"/>
                          <a:cs typeface="Arial" panose="020B0604020202020204" pitchFamily="34" charset="0"/>
                        </a:rPr>
                        <a:t>Odonata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96</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499</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11</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10</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1857447369"/>
                  </a:ext>
                </a:extLst>
              </a:tr>
              <a:tr h="200575">
                <a:tc>
                  <a:txBody>
                    <a:bodyPr/>
                    <a:lstStyle/>
                    <a:p>
                      <a:pPr algn="r" fontAlgn="ctr">
                        <a:buNone/>
                      </a:pPr>
                      <a:r>
                        <a:rPr lang="nl-BE" sz="1200" i="0" u="none" strike="noStrike" dirty="0">
                          <a:effectLst/>
                          <a:latin typeface="Arial" panose="020B0604020202020204" pitchFamily="34" charset="0"/>
                          <a:cs typeface="Arial" panose="020B0604020202020204" pitchFamily="34" charset="0"/>
                        </a:rPr>
                        <a:t>Diptera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83</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17</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40</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32</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895275638"/>
                  </a:ext>
                </a:extLst>
              </a:tr>
              <a:tr h="200575">
                <a:tc>
                  <a:txBody>
                    <a:bodyPr/>
                    <a:lstStyle/>
                    <a:p>
                      <a:pPr algn="r" fontAlgn="ctr">
                        <a:buNone/>
                      </a:pPr>
                      <a:r>
                        <a:rPr lang="nl-BE" sz="1200" i="0" u="none" strike="noStrike" dirty="0" err="1">
                          <a:effectLst/>
                          <a:latin typeface="Arial" panose="020B0604020202020204" pitchFamily="34" charset="0"/>
                          <a:cs typeface="Arial" panose="020B0604020202020204" pitchFamily="34" charset="0"/>
                        </a:rPr>
                        <a:t>Decapoda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err="1">
                          <a:solidFill>
                            <a:srgbClr val="FF0000"/>
                          </a:solidFill>
                          <a:effectLst/>
                          <a:latin typeface="Arial" panose="020B0604020202020204" pitchFamily="34" charset="0"/>
                          <a:cs typeface="Arial" panose="020B0604020202020204" pitchFamily="34" charset="0"/>
                        </a:rPr>
                        <a:t>not</a:t>
                      </a:r>
                      <a:r>
                        <a:rPr lang="nl-BE" sz="1200" u="none" strike="noStrike" dirty="0">
                          <a:solidFill>
                            <a:srgbClr val="FF0000"/>
                          </a:solidFill>
                          <a:effectLst/>
                          <a:latin typeface="Arial" panose="020B0604020202020204" pitchFamily="34" charset="0"/>
                          <a:cs typeface="Arial" panose="020B0604020202020204" pitchFamily="34" charset="0"/>
                        </a:rPr>
                        <a:t> </a:t>
                      </a:r>
                      <a:r>
                        <a:rPr lang="nl-BE" sz="1200" u="none" strike="noStrike" dirty="0" err="1">
                          <a:solidFill>
                            <a:srgbClr val="FF0000"/>
                          </a:solidFill>
                          <a:effectLst/>
                          <a:latin typeface="Arial" panose="020B0604020202020204" pitchFamily="34" charset="0"/>
                          <a:cs typeface="Arial" panose="020B0604020202020204" pitchFamily="34" charset="0"/>
                        </a:rPr>
                        <a:t>covered</a:t>
                      </a:r>
                      <a:endParaRPr lang="nl-BE" sz="1200" b="0" i="0" u="none" strike="noStrike" dirty="0">
                        <a:solidFill>
                          <a:srgbClr val="FF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78</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42</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31</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3479571389"/>
                  </a:ext>
                </a:extLst>
              </a:tr>
              <a:tr h="200575">
                <a:tc>
                  <a:txBody>
                    <a:bodyPr/>
                    <a:lstStyle/>
                    <a:p>
                      <a:pPr algn="r" fontAlgn="ctr">
                        <a:buNone/>
                      </a:pPr>
                      <a:r>
                        <a:rPr lang="nl-BE" sz="1200" i="0" u="none" strike="noStrike" dirty="0" err="1">
                          <a:effectLst/>
                          <a:latin typeface="Arial" panose="020B0604020202020204" pitchFamily="34" charset="0"/>
                          <a:cs typeface="Arial" panose="020B0604020202020204" pitchFamily="34" charset="0"/>
                        </a:rPr>
                        <a:t>Coleoptera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69</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162</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2</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2</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2852991740"/>
                  </a:ext>
                </a:extLst>
              </a:tr>
              <a:tr h="200575">
                <a:tc>
                  <a:txBody>
                    <a:bodyPr/>
                    <a:lstStyle/>
                    <a:p>
                      <a:pPr algn="r" fontAlgn="ctr">
                        <a:buNone/>
                      </a:pPr>
                      <a:r>
                        <a:rPr lang="nl-BE" sz="1200" i="0" u="none" strike="noStrike" dirty="0" err="1">
                          <a:effectLst/>
                          <a:latin typeface="Arial" panose="020B0604020202020204" pitchFamily="34" charset="0"/>
                          <a:cs typeface="Arial" panose="020B0604020202020204" pitchFamily="34" charset="0"/>
                        </a:rPr>
                        <a:t>Hemiptera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40</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45</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4</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4</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3842726679"/>
                  </a:ext>
                </a:extLst>
              </a:tr>
              <a:tr h="200575">
                <a:tc>
                  <a:txBody>
                    <a:bodyPr/>
                    <a:lstStyle/>
                    <a:p>
                      <a:pPr algn="r" fontAlgn="ctr">
                        <a:buNone/>
                      </a:pPr>
                      <a:r>
                        <a:rPr lang="nl-BE" sz="1200" i="0" u="none" strike="noStrike" dirty="0" err="1">
                          <a:effectLst/>
                          <a:latin typeface="Arial" panose="020B0604020202020204" pitchFamily="34" charset="0"/>
                          <a:cs typeface="Arial" panose="020B0604020202020204" pitchFamily="34" charset="0"/>
                        </a:rPr>
                        <a:t>Hydrarachnida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16</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err="1">
                          <a:solidFill>
                            <a:srgbClr val="FF0000"/>
                          </a:solidFill>
                          <a:effectLst/>
                          <a:latin typeface="Arial" panose="020B0604020202020204" pitchFamily="34" charset="0"/>
                          <a:cs typeface="Arial" panose="020B0604020202020204" pitchFamily="34" charset="0"/>
                        </a:rPr>
                        <a:t>not</a:t>
                      </a:r>
                      <a:r>
                        <a:rPr lang="nl-BE" sz="1200" u="none" strike="noStrike" dirty="0">
                          <a:solidFill>
                            <a:srgbClr val="FF0000"/>
                          </a:solidFill>
                          <a:effectLst/>
                          <a:latin typeface="Arial" panose="020B0604020202020204" pitchFamily="34" charset="0"/>
                          <a:cs typeface="Arial" panose="020B0604020202020204" pitchFamily="34" charset="0"/>
                        </a:rPr>
                        <a:t> </a:t>
                      </a:r>
                      <a:r>
                        <a:rPr lang="nl-BE" sz="1200" u="none" strike="noStrike" dirty="0" err="1">
                          <a:solidFill>
                            <a:srgbClr val="FF0000"/>
                          </a:solidFill>
                          <a:effectLst/>
                          <a:latin typeface="Arial" panose="020B0604020202020204" pitchFamily="34" charset="0"/>
                          <a:cs typeface="Arial" panose="020B0604020202020204" pitchFamily="34" charset="0"/>
                        </a:rPr>
                        <a:t>covered</a:t>
                      </a:r>
                      <a:endParaRPr lang="nl-BE" sz="1200" b="0" i="0" u="none" strike="noStrike" dirty="0">
                        <a:solidFill>
                          <a:srgbClr val="FF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err="1">
                          <a:solidFill>
                            <a:srgbClr val="FF0000"/>
                          </a:solidFill>
                          <a:effectLst/>
                          <a:latin typeface="Arial" panose="020B0604020202020204" pitchFamily="34" charset="0"/>
                          <a:cs typeface="Arial" panose="020B0604020202020204" pitchFamily="34" charset="0"/>
                        </a:rPr>
                        <a:t>not</a:t>
                      </a:r>
                      <a:r>
                        <a:rPr lang="nl-BE" sz="1200" u="none" strike="noStrike" dirty="0">
                          <a:solidFill>
                            <a:srgbClr val="FF0000"/>
                          </a:solidFill>
                          <a:effectLst/>
                          <a:latin typeface="Arial" panose="020B0604020202020204" pitchFamily="34" charset="0"/>
                          <a:cs typeface="Arial" panose="020B0604020202020204" pitchFamily="34" charset="0"/>
                        </a:rPr>
                        <a:t> </a:t>
                      </a:r>
                      <a:r>
                        <a:rPr lang="nl-BE" sz="1200" u="none" strike="noStrike" dirty="0" err="1">
                          <a:solidFill>
                            <a:srgbClr val="FF0000"/>
                          </a:solidFill>
                          <a:effectLst/>
                          <a:latin typeface="Arial" panose="020B0604020202020204" pitchFamily="34" charset="0"/>
                          <a:cs typeface="Arial" panose="020B0604020202020204" pitchFamily="34" charset="0"/>
                        </a:rPr>
                        <a:t>covered</a:t>
                      </a:r>
                      <a:endParaRPr lang="nl-BE" sz="1200" b="0" i="0" u="none" strike="noStrike" dirty="0">
                        <a:solidFill>
                          <a:srgbClr val="FF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err="1">
                          <a:solidFill>
                            <a:srgbClr val="FF0000"/>
                          </a:solidFill>
                          <a:effectLst/>
                          <a:latin typeface="Arial" panose="020B0604020202020204" pitchFamily="34" charset="0"/>
                          <a:cs typeface="Arial" panose="020B0604020202020204" pitchFamily="34" charset="0"/>
                        </a:rPr>
                        <a:t>not</a:t>
                      </a:r>
                      <a:r>
                        <a:rPr lang="nl-BE" sz="1200" u="none" strike="noStrike" dirty="0">
                          <a:solidFill>
                            <a:srgbClr val="FF0000"/>
                          </a:solidFill>
                          <a:effectLst/>
                          <a:latin typeface="Arial" panose="020B0604020202020204" pitchFamily="34" charset="0"/>
                          <a:cs typeface="Arial" panose="020B0604020202020204" pitchFamily="34" charset="0"/>
                        </a:rPr>
                        <a:t> </a:t>
                      </a:r>
                      <a:r>
                        <a:rPr lang="nl-BE" sz="1200" u="none" strike="noStrike" dirty="0" err="1">
                          <a:solidFill>
                            <a:srgbClr val="FF0000"/>
                          </a:solidFill>
                          <a:effectLst/>
                          <a:latin typeface="Arial" panose="020B0604020202020204" pitchFamily="34" charset="0"/>
                          <a:cs typeface="Arial" panose="020B0604020202020204" pitchFamily="34" charset="0"/>
                        </a:rPr>
                        <a:t>covered</a:t>
                      </a:r>
                      <a:endParaRPr lang="nl-BE" sz="1200" b="0" i="0" u="none" strike="noStrike" dirty="0">
                        <a:solidFill>
                          <a:srgbClr val="FF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346570984"/>
                  </a:ext>
                </a:extLst>
              </a:tr>
              <a:tr h="200575">
                <a:tc>
                  <a:txBody>
                    <a:bodyPr/>
                    <a:lstStyle/>
                    <a:p>
                      <a:pPr algn="r" fontAlgn="ctr">
                        <a:buNone/>
                      </a:pPr>
                      <a:r>
                        <a:rPr lang="nl-BE" sz="1200" i="0" u="none" strike="noStrike" dirty="0" err="1">
                          <a:effectLst/>
                          <a:latin typeface="Arial" panose="020B0604020202020204" pitchFamily="34" charset="0"/>
                          <a:cs typeface="Arial" panose="020B0604020202020204" pitchFamily="34" charset="0"/>
                        </a:rPr>
                        <a:t>Crustacea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37</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err="1">
                          <a:solidFill>
                            <a:srgbClr val="FF0000"/>
                          </a:solidFill>
                          <a:effectLst/>
                          <a:latin typeface="Arial" panose="020B0604020202020204" pitchFamily="34" charset="0"/>
                          <a:cs typeface="Arial" panose="020B0604020202020204" pitchFamily="34" charset="0"/>
                        </a:rPr>
                        <a:t>not</a:t>
                      </a:r>
                      <a:r>
                        <a:rPr lang="nl-BE" sz="1200" u="none" strike="noStrike" dirty="0">
                          <a:solidFill>
                            <a:srgbClr val="FF0000"/>
                          </a:solidFill>
                          <a:effectLst/>
                          <a:latin typeface="Arial" panose="020B0604020202020204" pitchFamily="34" charset="0"/>
                          <a:cs typeface="Arial" panose="020B0604020202020204" pitchFamily="34" charset="0"/>
                        </a:rPr>
                        <a:t> </a:t>
                      </a:r>
                      <a:r>
                        <a:rPr lang="nl-BE" sz="1200" u="none" strike="noStrike" dirty="0" err="1">
                          <a:solidFill>
                            <a:srgbClr val="FF0000"/>
                          </a:solidFill>
                          <a:effectLst/>
                          <a:latin typeface="Arial" panose="020B0604020202020204" pitchFamily="34" charset="0"/>
                          <a:cs typeface="Arial" panose="020B0604020202020204" pitchFamily="34" charset="0"/>
                        </a:rPr>
                        <a:t>covered</a:t>
                      </a:r>
                      <a:endParaRPr lang="nl-BE" sz="1200" b="0" i="0" u="none" strike="noStrike" dirty="0">
                        <a:solidFill>
                          <a:srgbClr val="FF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218</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204</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3509207716"/>
                  </a:ext>
                </a:extLst>
              </a:tr>
              <a:tr h="200575">
                <a:tc>
                  <a:txBody>
                    <a:bodyPr/>
                    <a:lstStyle/>
                    <a:p>
                      <a:pPr algn="r" fontAlgn="ctr">
                        <a:buNone/>
                      </a:pPr>
                      <a:r>
                        <a:rPr lang="nl-BE" sz="1200" i="0" u="none" strike="noStrike" dirty="0" err="1">
                          <a:effectLst/>
                          <a:latin typeface="Arial" panose="020B0604020202020204" pitchFamily="34" charset="0"/>
                          <a:cs typeface="Arial" panose="020B0604020202020204" pitchFamily="34" charset="0"/>
                        </a:rPr>
                        <a:t>Trichoptera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1</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87</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42</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42</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1436994651"/>
                  </a:ext>
                </a:extLst>
              </a:tr>
              <a:tr h="200575">
                <a:tc>
                  <a:txBody>
                    <a:bodyPr/>
                    <a:lstStyle/>
                    <a:p>
                      <a:pPr algn="r" fontAlgn="ctr">
                        <a:buNone/>
                      </a:pPr>
                      <a:r>
                        <a:rPr lang="nl-BE" sz="1200" i="0" u="none" strike="noStrike" dirty="0" err="1">
                          <a:effectLst/>
                          <a:latin typeface="Arial" panose="020B0604020202020204" pitchFamily="34" charset="0"/>
                          <a:cs typeface="Arial" panose="020B0604020202020204" pitchFamily="34" charset="0"/>
                        </a:rPr>
                        <a:t>Plecoptera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err="1">
                          <a:solidFill>
                            <a:srgbClr val="FF0000"/>
                          </a:solidFill>
                          <a:effectLst/>
                          <a:latin typeface="Arial" panose="020B0604020202020204" pitchFamily="34" charset="0"/>
                          <a:cs typeface="Arial" panose="020B0604020202020204" pitchFamily="34" charset="0"/>
                        </a:rPr>
                        <a:t>not</a:t>
                      </a:r>
                      <a:r>
                        <a:rPr lang="nl-BE" sz="1200" u="none" strike="noStrike" dirty="0">
                          <a:solidFill>
                            <a:srgbClr val="FF0000"/>
                          </a:solidFill>
                          <a:effectLst/>
                          <a:latin typeface="Arial" panose="020B0604020202020204" pitchFamily="34" charset="0"/>
                          <a:cs typeface="Arial" panose="020B0604020202020204" pitchFamily="34" charset="0"/>
                        </a:rPr>
                        <a:t> </a:t>
                      </a:r>
                      <a:r>
                        <a:rPr lang="nl-BE" sz="1200" u="none" strike="noStrike" dirty="0" err="1">
                          <a:solidFill>
                            <a:srgbClr val="FF0000"/>
                          </a:solidFill>
                          <a:effectLst/>
                          <a:latin typeface="Arial" panose="020B0604020202020204" pitchFamily="34" charset="0"/>
                          <a:cs typeface="Arial" panose="020B0604020202020204" pitchFamily="34" charset="0"/>
                        </a:rPr>
                        <a:t>covered</a:t>
                      </a:r>
                      <a:endParaRPr lang="nl-BE" sz="1200" b="0" i="0" u="none" strike="noStrike" dirty="0">
                        <a:solidFill>
                          <a:srgbClr val="FF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3</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0</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0 </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4122423205"/>
                  </a:ext>
                </a:extLst>
              </a:tr>
              <a:tr h="200575">
                <a:tc>
                  <a:txBody>
                    <a:bodyPr/>
                    <a:lstStyle/>
                    <a:p>
                      <a:pPr algn="l" fontAlgn="ctr">
                        <a:buNone/>
                      </a:pPr>
                      <a:r>
                        <a:rPr lang="nl-BE" sz="1200" u="none" strike="noStrike" dirty="0" err="1">
                          <a:effectLst/>
                          <a:latin typeface="Arial" panose="020B0604020202020204" pitchFamily="34" charset="0"/>
                          <a:cs typeface="Arial" panose="020B0604020202020204" pitchFamily="34" charset="0"/>
                        </a:rPr>
                        <a:t>Nematoda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57</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err="1">
                          <a:solidFill>
                            <a:srgbClr val="FF0000"/>
                          </a:solidFill>
                          <a:effectLst/>
                          <a:latin typeface="Arial" panose="020B0604020202020204" pitchFamily="34" charset="0"/>
                          <a:cs typeface="Arial" panose="020B0604020202020204" pitchFamily="34" charset="0"/>
                        </a:rPr>
                        <a:t>not</a:t>
                      </a:r>
                      <a:r>
                        <a:rPr lang="nl-BE" sz="1200" u="none" strike="noStrike" dirty="0">
                          <a:solidFill>
                            <a:srgbClr val="FF0000"/>
                          </a:solidFill>
                          <a:effectLst/>
                          <a:latin typeface="Arial" panose="020B0604020202020204" pitchFamily="34" charset="0"/>
                          <a:cs typeface="Arial" panose="020B0604020202020204" pitchFamily="34" charset="0"/>
                        </a:rPr>
                        <a:t> </a:t>
                      </a:r>
                      <a:r>
                        <a:rPr lang="nl-BE" sz="1200" u="none" strike="noStrike" dirty="0" err="1">
                          <a:solidFill>
                            <a:srgbClr val="FF0000"/>
                          </a:solidFill>
                          <a:effectLst/>
                          <a:latin typeface="Arial" panose="020B0604020202020204" pitchFamily="34" charset="0"/>
                          <a:cs typeface="Arial" panose="020B0604020202020204" pitchFamily="34" charset="0"/>
                        </a:rPr>
                        <a:t>covered</a:t>
                      </a:r>
                      <a:endParaRPr lang="nl-BE" sz="1200" b="0" i="0" u="none" strike="noStrike" dirty="0">
                        <a:solidFill>
                          <a:srgbClr val="FF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18</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17</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3127360650"/>
                  </a:ext>
                </a:extLst>
              </a:tr>
              <a:tr h="200575">
                <a:tc>
                  <a:txBody>
                    <a:bodyPr/>
                    <a:lstStyle/>
                    <a:p>
                      <a:pPr algn="l" fontAlgn="ctr">
                        <a:buNone/>
                      </a:pPr>
                      <a:r>
                        <a:rPr lang="nl-BE" sz="1200" u="none" strike="noStrike" dirty="0">
                          <a:effectLst/>
                          <a:latin typeface="Arial" panose="020B0604020202020204" pitchFamily="34" charset="0"/>
                          <a:cs typeface="Arial" panose="020B0604020202020204" pitchFamily="34" charset="0"/>
                        </a:rPr>
                        <a:t>Mollusca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30</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148</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103</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94</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3378313366"/>
                  </a:ext>
                </a:extLst>
              </a:tr>
              <a:tr h="206613">
                <a:tc>
                  <a:txBody>
                    <a:bodyPr/>
                    <a:lstStyle/>
                    <a:p>
                      <a:pPr algn="l" fontAlgn="ctr">
                        <a:buNone/>
                      </a:pPr>
                      <a:r>
                        <a:rPr lang="nl-BE" sz="1200" u="none" strike="noStrike" dirty="0" err="1">
                          <a:effectLst/>
                          <a:latin typeface="Arial" panose="020B0604020202020204" pitchFamily="34" charset="0"/>
                          <a:cs typeface="Arial" panose="020B0604020202020204" pitchFamily="34" charset="0"/>
                        </a:rPr>
                        <a:t>Porifera</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1</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err="1">
                          <a:solidFill>
                            <a:srgbClr val="FF0000"/>
                          </a:solidFill>
                          <a:effectLst/>
                          <a:latin typeface="Arial" panose="020B0604020202020204" pitchFamily="34" charset="0"/>
                          <a:cs typeface="Arial" panose="020B0604020202020204" pitchFamily="34" charset="0"/>
                        </a:rPr>
                        <a:t>not</a:t>
                      </a:r>
                      <a:r>
                        <a:rPr lang="nl-BE" sz="1200" u="none" strike="noStrike" dirty="0">
                          <a:solidFill>
                            <a:srgbClr val="FF0000"/>
                          </a:solidFill>
                          <a:effectLst/>
                          <a:latin typeface="Arial" panose="020B0604020202020204" pitchFamily="34" charset="0"/>
                          <a:cs typeface="Arial" panose="020B0604020202020204" pitchFamily="34" charset="0"/>
                        </a:rPr>
                        <a:t> </a:t>
                      </a:r>
                      <a:r>
                        <a:rPr lang="nl-BE" sz="1200" u="none" strike="noStrike" dirty="0" err="1">
                          <a:solidFill>
                            <a:srgbClr val="FF0000"/>
                          </a:solidFill>
                          <a:effectLst/>
                          <a:latin typeface="Arial" panose="020B0604020202020204" pitchFamily="34" charset="0"/>
                          <a:cs typeface="Arial" panose="020B0604020202020204" pitchFamily="34" charset="0"/>
                        </a:rPr>
                        <a:t>covered</a:t>
                      </a:r>
                      <a:endParaRPr lang="nl-BE" sz="1200" b="0" i="0" u="none" strike="noStrike" dirty="0">
                        <a:solidFill>
                          <a:srgbClr val="FF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0</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0</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354989110"/>
                  </a:ext>
                </a:extLst>
              </a:tr>
              <a:tr h="312609">
                <a:tc>
                  <a:txBody>
                    <a:bodyPr/>
                    <a:lstStyle/>
                    <a:p>
                      <a:pPr algn="l" fontAlgn="ctr">
                        <a:buNone/>
                      </a:pPr>
                      <a:r>
                        <a:rPr lang="nl-BE" sz="1200" u="none" strike="noStrike" dirty="0" err="1">
                          <a:effectLst/>
                          <a:latin typeface="Arial" panose="020B0604020202020204" pitchFamily="34" charset="0"/>
                          <a:cs typeface="Arial" panose="020B0604020202020204" pitchFamily="34" charset="0"/>
                        </a:rPr>
                        <a:t>Platyhelminthes</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36</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3</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a:effectLst/>
                          <a:latin typeface="Arial" panose="020B0604020202020204" pitchFamily="34" charset="0"/>
                          <a:cs typeface="Arial" panose="020B0604020202020204" pitchFamily="34" charset="0"/>
                        </a:rPr>
                        <a:t>70</a:t>
                      </a:r>
                      <a:endParaRPr lang="nl-BE" sz="1200" b="0" i="0" u="none" strike="noStrike">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tc>
                  <a:txBody>
                    <a:bodyPr/>
                    <a:lstStyle/>
                    <a:p>
                      <a:pPr algn="ctr" fontAlgn="ctr">
                        <a:buNone/>
                      </a:pPr>
                      <a:r>
                        <a:rPr lang="nl-BE" sz="1200" u="none" strike="noStrike" dirty="0">
                          <a:effectLst/>
                          <a:latin typeface="Arial" panose="020B0604020202020204" pitchFamily="34" charset="0"/>
                          <a:cs typeface="Arial" panose="020B0604020202020204" pitchFamily="34" charset="0"/>
                        </a:rPr>
                        <a:t>69</a:t>
                      </a:r>
                      <a:endParaRPr lang="nl-BE" sz="1200" b="0" i="0" u="none" strike="noStrike" dirty="0">
                        <a:solidFill>
                          <a:srgbClr val="000000"/>
                        </a:solidFill>
                        <a:effectLst/>
                        <a:latin typeface="Arial" panose="020B0604020202020204" pitchFamily="34" charset="0"/>
                        <a:cs typeface="Arial" panose="020B0604020202020204" pitchFamily="34" charset="0"/>
                      </a:endParaRPr>
                    </a:p>
                  </a:txBody>
                  <a:tcPr marL="5952" marR="5952" marT="5952" marB="0" anchor="ctr">
                    <a:noFill/>
                  </a:tcPr>
                </a:tc>
                <a:extLst>
                  <a:ext uri="{0D108BD9-81ED-4DB2-BD59-A6C34878D82A}">
                    <a16:rowId xmlns:a16="http://schemas.microsoft.com/office/drawing/2014/main" val="3043884498"/>
                  </a:ext>
                </a:extLst>
              </a:tr>
            </a:tbl>
          </a:graphicData>
        </a:graphic>
      </p:graphicFrame>
      <p:pic>
        <p:nvPicPr>
          <p:cNvPr id="3074" name="Picture 2">
            <a:extLst>
              <a:ext uri="{FF2B5EF4-FFF2-40B4-BE49-F238E27FC236}">
                <a16:creationId xmlns:a16="http://schemas.microsoft.com/office/drawing/2014/main" id="{A15DD64E-C4EE-A48E-52DF-ED9C058A8BBD}"/>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2756" t="8231" r="18579" b="7317"/>
          <a:stretch>
            <a:fillRect/>
          </a:stretch>
        </p:blipFill>
        <p:spPr bwMode="auto">
          <a:xfrm>
            <a:off x="6690360" y="1277412"/>
            <a:ext cx="5646420" cy="2483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ontent Placeholder 3">
            <a:extLst>
              <a:ext uri="{FF2B5EF4-FFF2-40B4-BE49-F238E27FC236}">
                <a16:creationId xmlns:a16="http://schemas.microsoft.com/office/drawing/2014/main" id="{396B5796-E3A7-62A4-62A9-91CAC79F6050}"/>
              </a:ext>
            </a:extLst>
          </p:cNvPr>
          <p:cNvGraphicFramePr>
            <a:graphicFrameLocks noGrp="1"/>
          </p:cNvGraphicFramePr>
          <p:nvPr>
            <p:ph idx="1"/>
            <p:extLst>
              <p:ext uri="{D42A27DB-BD31-4B8C-83A1-F6EECF244321}">
                <p14:modId xmlns:p14="http://schemas.microsoft.com/office/powerpoint/2010/main" val="2171101837"/>
              </p:ext>
            </p:extLst>
          </p:nvPr>
        </p:nvGraphicFramePr>
        <p:xfrm>
          <a:off x="317194" y="5002451"/>
          <a:ext cx="9135416" cy="1717040"/>
        </p:xfrm>
        <a:graphic>
          <a:graphicData uri="http://schemas.openxmlformats.org/drawingml/2006/table">
            <a:tbl>
              <a:tblPr>
                <a:tableStyleId>{9D7B26C5-4107-4FEC-AEDC-1716B250A1EF}</a:tableStyleId>
              </a:tblPr>
              <a:tblGrid>
                <a:gridCol w="1666495">
                  <a:extLst>
                    <a:ext uri="{9D8B030D-6E8A-4147-A177-3AD203B41FA5}">
                      <a16:colId xmlns:a16="http://schemas.microsoft.com/office/drawing/2014/main" val="4059653913"/>
                    </a:ext>
                  </a:extLst>
                </a:gridCol>
                <a:gridCol w="1168777">
                  <a:extLst>
                    <a:ext uri="{9D8B030D-6E8A-4147-A177-3AD203B41FA5}">
                      <a16:colId xmlns:a16="http://schemas.microsoft.com/office/drawing/2014/main" val="159575497"/>
                    </a:ext>
                  </a:extLst>
                </a:gridCol>
                <a:gridCol w="1077941">
                  <a:extLst>
                    <a:ext uri="{9D8B030D-6E8A-4147-A177-3AD203B41FA5}">
                      <a16:colId xmlns:a16="http://schemas.microsoft.com/office/drawing/2014/main" val="3831894976"/>
                    </a:ext>
                  </a:extLst>
                </a:gridCol>
                <a:gridCol w="1406375">
                  <a:extLst>
                    <a:ext uri="{9D8B030D-6E8A-4147-A177-3AD203B41FA5}">
                      <a16:colId xmlns:a16="http://schemas.microsoft.com/office/drawing/2014/main" val="1240789253"/>
                    </a:ext>
                  </a:extLst>
                </a:gridCol>
                <a:gridCol w="1530468">
                  <a:extLst>
                    <a:ext uri="{9D8B030D-6E8A-4147-A177-3AD203B41FA5}">
                      <a16:colId xmlns:a16="http://schemas.microsoft.com/office/drawing/2014/main" val="2775817116"/>
                    </a:ext>
                  </a:extLst>
                </a:gridCol>
                <a:gridCol w="1164263">
                  <a:extLst>
                    <a:ext uri="{9D8B030D-6E8A-4147-A177-3AD203B41FA5}">
                      <a16:colId xmlns:a16="http://schemas.microsoft.com/office/drawing/2014/main" val="864155740"/>
                    </a:ext>
                  </a:extLst>
                </a:gridCol>
                <a:gridCol w="1121097">
                  <a:extLst>
                    <a:ext uri="{9D8B030D-6E8A-4147-A177-3AD203B41FA5}">
                      <a16:colId xmlns:a16="http://schemas.microsoft.com/office/drawing/2014/main" val="3886561443"/>
                    </a:ext>
                  </a:extLst>
                </a:gridCol>
              </a:tblGrid>
              <a:tr h="388061">
                <a:tc>
                  <a:txBody>
                    <a:bodyPr/>
                    <a:lstStyle/>
                    <a:p>
                      <a:pPr fontAlgn="t">
                        <a:buNone/>
                      </a:pPr>
                      <a:br>
                        <a:rPr lang="nl-BE" sz="1200">
                          <a:effectLst/>
                          <a:latin typeface="Arial" panose="020B0604020202020204" pitchFamily="34" charset="0"/>
                          <a:cs typeface="Arial" panose="020B0604020202020204" pitchFamily="34" charset="0"/>
                        </a:rPr>
                      </a:br>
                      <a:endParaRPr lang="nl-BE" sz="1200">
                        <a:effectLst/>
                        <a:latin typeface="Arial" panose="020B0604020202020204" pitchFamily="34" charset="0"/>
                        <a:cs typeface="Arial" panose="020B0604020202020204" pitchFamily="34" charset="0"/>
                      </a:endParaRPr>
                    </a:p>
                  </a:txBody>
                  <a:tcPr marL="63500" marR="63500" marT="63500" marB="63500">
                    <a:lnB w="12700" cap="flat" cmpd="sng" algn="ctr">
                      <a:solidFill>
                        <a:schemeClr val="tx1"/>
                      </a:solidFill>
                      <a:prstDash val="solid"/>
                      <a:round/>
                      <a:headEnd type="none" w="med" len="med"/>
                      <a:tailEnd type="none" w="med" len="med"/>
                    </a:lnB>
                  </a:tcPr>
                </a:tc>
                <a:tc>
                  <a:txBody>
                    <a:bodyPr/>
                    <a:lstStyle/>
                    <a:p>
                      <a:pPr rtl="0" fontAlgn="t">
                        <a:buNone/>
                      </a:pPr>
                      <a:r>
                        <a:rPr lang="nl-BE" sz="1200" b="1" u="none" strike="noStrike" dirty="0" err="1">
                          <a:solidFill>
                            <a:srgbClr val="000000"/>
                          </a:solidFill>
                          <a:effectLst/>
                          <a:latin typeface="Arial" panose="020B0604020202020204" pitchFamily="34" charset="0"/>
                          <a:cs typeface="Arial" panose="020B0604020202020204" pitchFamily="34" charset="0"/>
                        </a:rPr>
                        <a:t>Pantanal</a:t>
                      </a:r>
                      <a:endParaRPr lang="nl-BE" sz="1200" dirty="0">
                        <a:effectLst/>
                        <a:latin typeface="Arial" panose="020B0604020202020204" pitchFamily="34" charset="0"/>
                        <a:cs typeface="Arial" panose="020B0604020202020204" pitchFamily="34" charset="0"/>
                      </a:endParaRPr>
                    </a:p>
                  </a:txBody>
                  <a:tcPr marL="63500" marR="63500" marT="63500" marB="63500">
                    <a:lnB w="12700" cap="flat" cmpd="sng" algn="ctr">
                      <a:solidFill>
                        <a:schemeClr val="tx1"/>
                      </a:solidFill>
                      <a:prstDash val="solid"/>
                      <a:round/>
                      <a:headEnd type="none" w="med" len="med"/>
                      <a:tailEnd type="none" w="med" len="med"/>
                    </a:lnB>
                  </a:tcPr>
                </a:tc>
                <a:tc>
                  <a:txBody>
                    <a:bodyPr/>
                    <a:lstStyle/>
                    <a:p>
                      <a:pPr rtl="0" fontAlgn="t">
                        <a:buNone/>
                      </a:pPr>
                      <a:r>
                        <a:rPr lang="nl-BE" sz="1200" b="1" u="none" strike="noStrike">
                          <a:solidFill>
                            <a:srgbClr val="000000"/>
                          </a:solidFill>
                          <a:effectLst/>
                          <a:latin typeface="Arial" panose="020B0604020202020204" pitchFamily="34" charset="0"/>
                          <a:cs typeface="Arial" panose="020B0604020202020204" pitchFamily="34" charset="0"/>
                        </a:rPr>
                        <a:t>Kakadu</a:t>
                      </a:r>
                      <a:endParaRPr lang="nl-BE" sz="1200">
                        <a:effectLst/>
                        <a:latin typeface="Arial" panose="020B0604020202020204" pitchFamily="34" charset="0"/>
                        <a:cs typeface="Arial" panose="020B0604020202020204" pitchFamily="34" charset="0"/>
                      </a:endParaRPr>
                    </a:p>
                  </a:txBody>
                  <a:tcPr marL="63500" marR="63500" marT="63500" marB="63500">
                    <a:lnB w="12700" cap="flat" cmpd="sng" algn="ctr">
                      <a:solidFill>
                        <a:schemeClr val="tx1"/>
                      </a:solidFill>
                      <a:prstDash val="solid"/>
                      <a:round/>
                      <a:headEnd type="none" w="med" len="med"/>
                      <a:tailEnd type="none" w="med" len="med"/>
                    </a:lnB>
                  </a:tcPr>
                </a:tc>
                <a:tc>
                  <a:txBody>
                    <a:bodyPr/>
                    <a:lstStyle/>
                    <a:p>
                      <a:pPr rtl="0" fontAlgn="t">
                        <a:buNone/>
                      </a:pPr>
                      <a:r>
                        <a:rPr lang="nl-BE" sz="1200" b="1" u="none" strike="noStrike" dirty="0" err="1">
                          <a:solidFill>
                            <a:srgbClr val="000000"/>
                          </a:solidFill>
                          <a:effectLst/>
                          <a:latin typeface="Arial" panose="020B0604020202020204" pitchFamily="34" charset="0"/>
                          <a:cs typeface="Arial" panose="020B0604020202020204" pitchFamily="34" charset="0"/>
                        </a:rPr>
                        <a:t>Okavango</a:t>
                      </a:r>
                      <a:r>
                        <a:rPr lang="nl-BE" sz="1200" b="1" u="none" strike="noStrike" dirty="0">
                          <a:solidFill>
                            <a:srgbClr val="000000"/>
                          </a:solidFill>
                          <a:effectLst/>
                          <a:latin typeface="Arial" panose="020B0604020202020204" pitchFamily="34" charset="0"/>
                          <a:cs typeface="Arial" panose="020B0604020202020204" pitchFamily="34" charset="0"/>
                        </a:rPr>
                        <a:t> Delta</a:t>
                      </a:r>
                      <a:endParaRPr lang="nl-BE" sz="1200" dirty="0">
                        <a:effectLst/>
                        <a:latin typeface="Arial" panose="020B0604020202020204" pitchFamily="34" charset="0"/>
                        <a:cs typeface="Arial" panose="020B0604020202020204" pitchFamily="34" charset="0"/>
                      </a:endParaRPr>
                    </a:p>
                  </a:txBody>
                  <a:tcPr marL="63500" marR="63500" marT="63500" marB="63500">
                    <a:lnB w="12700" cap="flat" cmpd="sng" algn="ctr">
                      <a:solidFill>
                        <a:schemeClr val="tx1"/>
                      </a:solidFill>
                      <a:prstDash val="solid"/>
                      <a:round/>
                      <a:headEnd type="none" w="med" len="med"/>
                      <a:tailEnd type="none" w="med" len="med"/>
                    </a:lnB>
                  </a:tcPr>
                </a:tc>
                <a:tc>
                  <a:txBody>
                    <a:bodyPr/>
                    <a:lstStyle/>
                    <a:p>
                      <a:pPr rtl="0" fontAlgn="t">
                        <a:buNone/>
                      </a:pPr>
                      <a:r>
                        <a:rPr lang="nl-BE" sz="1200" b="1" u="none" strike="noStrike" dirty="0" err="1">
                          <a:solidFill>
                            <a:srgbClr val="000000"/>
                          </a:solidFill>
                          <a:effectLst/>
                          <a:latin typeface="Arial" panose="020B0604020202020204" pitchFamily="34" charset="0"/>
                          <a:cs typeface="Arial" panose="020B0604020202020204" pitchFamily="34" charset="0"/>
                        </a:rPr>
                        <a:t>Guineo-Congolian</a:t>
                      </a:r>
                      <a:r>
                        <a:rPr lang="nl-BE" sz="1200" b="1" u="none" strike="noStrike" dirty="0">
                          <a:solidFill>
                            <a:srgbClr val="000000"/>
                          </a:solidFill>
                          <a:effectLst/>
                          <a:latin typeface="Arial" panose="020B0604020202020204" pitchFamily="34" charset="0"/>
                          <a:cs typeface="Arial" panose="020B0604020202020204" pitchFamily="34" charset="0"/>
                        </a:rPr>
                        <a:t> </a:t>
                      </a:r>
                      <a:r>
                        <a:rPr lang="nl-BE" sz="1200" b="1" u="none" strike="noStrike" dirty="0" err="1">
                          <a:solidFill>
                            <a:srgbClr val="000000"/>
                          </a:solidFill>
                          <a:effectLst/>
                          <a:latin typeface="Arial" panose="020B0604020202020204" pitchFamily="34" charset="0"/>
                          <a:cs typeface="Arial" panose="020B0604020202020204" pitchFamily="34" charset="0"/>
                        </a:rPr>
                        <a:t>region</a:t>
                      </a:r>
                      <a:endParaRPr lang="nl-BE" sz="1200" dirty="0">
                        <a:effectLst/>
                        <a:latin typeface="Arial" panose="020B0604020202020204" pitchFamily="34" charset="0"/>
                        <a:cs typeface="Arial" panose="020B0604020202020204" pitchFamily="34" charset="0"/>
                      </a:endParaRPr>
                    </a:p>
                  </a:txBody>
                  <a:tcPr marL="63500" marR="63500" marT="63500" marB="63500">
                    <a:lnB w="12700" cap="flat" cmpd="sng" algn="ctr">
                      <a:solidFill>
                        <a:schemeClr val="tx1"/>
                      </a:solidFill>
                      <a:prstDash val="solid"/>
                      <a:round/>
                      <a:headEnd type="none" w="med" len="med"/>
                      <a:tailEnd type="none" w="med" len="med"/>
                    </a:lnB>
                  </a:tcPr>
                </a:tc>
                <a:tc>
                  <a:txBody>
                    <a:bodyPr/>
                    <a:lstStyle/>
                    <a:p>
                      <a:pPr rtl="0" fontAlgn="t">
                        <a:buNone/>
                      </a:pPr>
                      <a:r>
                        <a:rPr lang="nl-BE" sz="1200" b="1" u="none" strike="noStrike">
                          <a:solidFill>
                            <a:srgbClr val="000000"/>
                          </a:solidFill>
                          <a:effectLst/>
                          <a:latin typeface="Arial" panose="020B0604020202020204" pitchFamily="34" charset="0"/>
                          <a:cs typeface="Arial" panose="020B0604020202020204" pitchFamily="34" charset="0"/>
                        </a:rPr>
                        <a:t>LT-Rusizi-LK</a:t>
                      </a:r>
                      <a:endParaRPr lang="nl-BE" sz="1200">
                        <a:effectLst/>
                        <a:latin typeface="Arial" panose="020B0604020202020204" pitchFamily="34" charset="0"/>
                        <a:cs typeface="Arial" panose="020B0604020202020204" pitchFamily="34" charset="0"/>
                      </a:endParaRPr>
                    </a:p>
                  </a:txBody>
                  <a:tcPr marL="63500" marR="63500" marT="63500" marB="63500">
                    <a:lnB w="12700" cap="flat" cmpd="sng" algn="ctr">
                      <a:solidFill>
                        <a:schemeClr val="tx1"/>
                      </a:solidFill>
                      <a:prstDash val="solid"/>
                      <a:round/>
                      <a:headEnd type="none" w="med" len="med"/>
                      <a:tailEnd type="none" w="med" len="med"/>
                    </a:lnB>
                  </a:tcPr>
                </a:tc>
                <a:tc>
                  <a:txBody>
                    <a:bodyPr/>
                    <a:lstStyle/>
                    <a:p>
                      <a:pPr rtl="0" fontAlgn="t">
                        <a:buNone/>
                      </a:pPr>
                      <a:r>
                        <a:rPr lang="nl-BE" sz="1200" b="1" u="none" strike="noStrike" dirty="0">
                          <a:solidFill>
                            <a:srgbClr val="000000"/>
                          </a:solidFill>
                          <a:effectLst/>
                          <a:latin typeface="Arial" panose="020B0604020202020204" pitchFamily="34" charset="0"/>
                          <a:cs typeface="Arial" panose="020B0604020202020204" pitchFamily="34" charset="0"/>
                        </a:rPr>
                        <a:t>Lake </a:t>
                      </a:r>
                      <a:r>
                        <a:rPr lang="nl-BE" sz="1200" b="1" u="none" strike="noStrike" dirty="0" err="1">
                          <a:solidFill>
                            <a:srgbClr val="000000"/>
                          </a:solidFill>
                          <a:effectLst/>
                          <a:latin typeface="Arial" panose="020B0604020202020204" pitchFamily="34" charset="0"/>
                          <a:cs typeface="Arial" panose="020B0604020202020204" pitchFamily="34" charset="0"/>
                        </a:rPr>
                        <a:t>Tanganyika</a:t>
                      </a:r>
                      <a:endParaRPr lang="nl-BE" sz="1200" dirty="0">
                        <a:effectLst/>
                        <a:latin typeface="Arial" panose="020B0604020202020204" pitchFamily="34" charset="0"/>
                        <a:cs typeface="Arial" panose="020B0604020202020204" pitchFamily="34" charset="0"/>
                      </a:endParaRPr>
                    </a:p>
                  </a:txBody>
                  <a:tcPr marL="63500" marR="63500" marT="63500" marB="6350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1425064"/>
                  </a:ext>
                </a:extLst>
              </a:tr>
              <a:tr h="1047026">
                <a:tc>
                  <a:txBody>
                    <a:bodyPr/>
                    <a:lstStyle/>
                    <a:p>
                      <a:pPr rtl="0" fontAlgn="t">
                        <a:buNone/>
                      </a:pPr>
                      <a:r>
                        <a:rPr lang="nl-BE" sz="1200" b="1" u="none" strike="noStrike">
                          <a:solidFill>
                            <a:srgbClr val="000000"/>
                          </a:solidFill>
                          <a:effectLst/>
                          <a:latin typeface="Arial" panose="020B0604020202020204" pitchFamily="34" charset="0"/>
                          <a:cs typeface="Arial" panose="020B0604020202020204" pitchFamily="34" charset="0"/>
                        </a:rPr>
                        <a:t>Macroinvertebrates ( Ostracoda, Bivalvia and</a:t>
                      </a:r>
                      <a:endParaRPr lang="nl-BE" sz="1200">
                        <a:effectLst/>
                        <a:latin typeface="Arial" panose="020B0604020202020204" pitchFamily="34" charset="0"/>
                        <a:cs typeface="Arial" panose="020B0604020202020204" pitchFamily="34" charset="0"/>
                      </a:endParaRPr>
                    </a:p>
                    <a:p>
                      <a:pPr rtl="0" fontAlgn="t">
                        <a:buNone/>
                      </a:pPr>
                      <a:r>
                        <a:rPr lang="nl-BE" sz="1200" b="1" u="none" strike="noStrike">
                          <a:solidFill>
                            <a:srgbClr val="000000"/>
                          </a:solidFill>
                          <a:effectLst/>
                          <a:latin typeface="Arial" panose="020B0604020202020204" pitchFamily="34" charset="0"/>
                          <a:cs typeface="Arial" panose="020B0604020202020204" pitchFamily="34" charset="0"/>
                        </a:rPr>
                        <a:t>Gastropoda only)/ km</a:t>
                      </a:r>
                      <a:r>
                        <a:rPr lang="nl-BE" sz="1200" b="1" u="none" strike="noStrike" baseline="30000">
                          <a:solidFill>
                            <a:srgbClr val="000000"/>
                          </a:solidFill>
                          <a:effectLst/>
                          <a:latin typeface="Arial" panose="020B0604020202020204" pitchFamily="34" charset="0"/>
                          <a:cs typeface="Arial" panose="020B0604020202020204" pitchFamily="34" charset="0"/>
                        </a:rPr>
                        <a:t>2</a:t>
                      </a:r>
                      <a:endParaRPr lang="nl-BE" sz="1200">
                        <a:effectLst/>
                        <a:latin typeface="Arial" panose="020B0604020202020204" pitchFamily="34" charset="0"/>
                        <a:cs typeface="Arial" panose="020B0604020202020204" pitchFamily="34"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rtl="0" fontAlgn="t">
                        <a:buNone/>
                      </a:pPr>
                      <a:r>
                        <a:rPr lang="da-DK" sz="1200" b="0" u="none" strike="noStrike">
                          <a:solidFill>
                            <a:srgbClr val="000000"/>
                          </a:solidFill>
                          <a:effectLst/>
                          <a:latin typeface="Arial" panose="020B0604020202020204" pitchFamily="34" charset="0"/>
                          <a:cs typeface="Arial" panose="020B0604020202020204" pitchFamily="34" charset="0"/>
                        </a:rPr>
                        <a:t>80/0.0005 km</a:t>
                      </a:r>
                      <a:r>
                        <a:rPr lang="da-DK" sz="1200" b="0" u="none" strike="noStrike" baseline="30000">
                          <a:solidFill>
                            <a:srgbClr val="000000"/>
                          </a:solidFill>
                          <a:effectLst/>
                          <a:latin typeface="Arial" panose="020B0604020202020204" pitchFamily="34" charset="0"/>
                          <a:cs typeface="Arial" panose="020B0604020202020204" pitchFamily="34" charset="0"/>
                        </a:rPr>
                        <a:t>2</a:t>
                      </a:r>
                      <a:r>
                        <a:rPr lang="da-DK" sz="1200" b="0" u="none" strike="noStrike">
                          <a:solidFill>
                            <a:srgbClr val="000000"/>
                          </a:solidFill>
                          <a:effectLst/>
                          <a:latin typeface="Arial" panose="020B0604020202020204" pitchFamily="34" charset="0"/>
                          <a:cs typeface="Arial" panose="020B0604020202020204" pitchFamily="34" charset="0"/>
                        </a:rPr>
                        <a:t> </a:t>
                      </a:r>
                      <a:r>
                        <a:rPr lang="da-DK" sz="1200" b="0" u="none" strike="noStrike">
                          <a:solidFill>
                            <a:srgbClr val="000000"/>
                          </a:solidFill>
                          <a:effectLst/>
                          <a:latin typeface="Arial" panose="020B0604020202020204" pitchFamily="34" charset="0"/>
                          <a:cs typeface="Arial" panose="020B0604020202020204" pitchFamily="34" charset="0"/>
                          <a:hlinkClick r:id="rId7"/>
                        </a:rPr>
                        <a:t>(Junk et al., 2006)</a:t>
                      </a:r>
                      <a:endParaRPr lang="da-DK" sz="1200">
                        <a:effectLst/>
                        <a:latin typeface="Arial" panose="020B0604020202020204" pitchFamily="34" charset="0"/>
                        <a:cs typeface="Arial" panose="020B0604020202020204" pitchFamily="34"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rtl="0" fontAlgn="t">
                        <a:buNone/>
                      </a:pPr>
                      <a:r>
                        <a:rPr lang="fr-FR" sz="1200" b="0" u="none" strike="noStrike" dirty="0">
                          <a:solidFill>
                            <a:srgbClr val="000000"/>
                          </a:solidFill>
                          <a:effectLst/>
                          <a:latin typeface="Arial" panose="020B0604020202020204" pitchFamily="34" charset="0"/>
                          <a:cs typeface="Arial" panose="020B0604020202020204" pitchFamily="34" charset="0"/>
                        </a:rPr>
                        <a:t>512/0.02 km</a:t>
                      </a:r>
                      <a:r>
                        <a:rPr lang="fr-FR" sz="1200" b="0" u="none" strike="noStrike" baseline="30000" dirty="0">
                          <a:solidFill>
                            <a:srgbClr val="000000"/>
                          </a:solidFill>
                          <a:effectLst/>
                          <a:latin typeface="Arial" panose="020B0604020202020204" pitchFamily="34" charset="0"/>
                          <a:cs typeface="Arial" panose="020B0604020202020204" pitchFamily="34" charset="0"/>
                        </a:rPr>
                        <a:t>2</a:t>
                      </a:r>
                      <a:r>
                        <a:rPr lang="fr-FR" sz="1200" b="0" u="none" strike="noStrike" dirty="0">
                          <a:solidFill>
                            <a:srgbClr val="000000"/>
                          </a:solidFill>
                          <a:effectLst/>
                          <a:latin typeface="Arial" panose="020B0604020202020204" pitchFamily="34" charset="0"/>
                          <a:cs typeface="Arial" panose="020B0604020202020204" pitchFamily="34" charset="0"/>
                        </a:rPr>
                        <a:t> </a:t>
                      </a:r>
                      <a:r>
                        <a:rPr lang="fr-FR" sz="1200" b="0" u="none" strike="noStrike" dirty="0">
                          <a:solidFill>
                            <a:srgbClr val="000000"/>
                          </a:solidFill>
                          <a:effectLst/>
                          <a:latin typeface="Arial" panose="020B0604020202020204" pitchFamily="34" charset="0"/>
                          <a:cs typeface="Arial" panose="020B0604020202020204" pitchFamily="34" charset="0"/>
                          <a:hlinkClick r:id="rId8"/>
                        </a:rPr>
                        <a:t>(Finlayson et al., 2006)</a:t>
                      </a:r>
                      <a:endParaRPr lang="fr-FR" sz="1200" dirty="0">
                        <a:effectLst/>
                        <a:latin typeface="Arial" panose="020B0604020202020204" pitchFamily="34" charset="0"/>
                        <a:cs typeface="Arial" panose="020B0604020202020204" pitchFamily="34"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rtl="0" fontAlgn="t">
                        <a:buNone/>
                      </a:pPr>
                      <a:r>
                        <a:rPr lang="es-ES" sz="1200" b="0" u="none" strike="noStrike" dirty="0">
                          <a:solidFill>
                            <a:srgbClr val="000000"/>
                          </a:solidFill>
                          <a:effectLst/>
                          <a:latin typeface="Arial" panose="020B0604020202020204" pitchFamily="34" charset="0"/>
                          <a:cs typeface="Arial" panose="020B0604020202020204" pitchFamily="34" charset="0"/>
                        </a:rPr>
                        <a:t>482/0.02 km</a:t>
                      </a:r>
                      <a:r>
                        <a:rPr lang="es-ES" sz="1200" b="0" u="none" strike="noStrike" baseline="30000" dirty="0">
                          <a:solidFill>
                            <a:srgbClr val="000000"/>
                          </a:solidFill>
                          <a:effectLst/>
                          <a:latin typeface="Arial" panose="020B0604020202020204" pitchFamily="34" charset="0"/>
                          <a:cs typeface="Arial" panose="020B0604020202020204" pitchFamily="34" charset="0"/>
                        </a:rPr>
                        <a:t>2</a:t>
                      </a:r>
                      <a:r>
                        <a:rPr lang="es-ES" sz="1200" b="0" u="none" strike="noStrike" dirty="0">
                          <a:solidFill>
                            <a:srgbClr val="000000"/>
                          </a:solidFill>
                          <a:effectLst/>
                          <a:latin typeface="Arial" panose="020B0604020202020204" pitchFamily="34" charset="0"/>
                          <a:cs typeface="Arial" panose="020B0604020202020204" pitchFamily="34" charset="0"/>
                        </a:rPr>
                        <a:t> </a:t>
                      </a:r>
                      <a:r>
                        <a:rPr lang="es-ES" sz="1200" b="0" u="none" strike="noStrike" dirty="0">
                          <a:solidFill>
                            <a:srgbClr val="000000"/>
                          </a:solidFill>
                          <a:effectLst/>
                          <a:latin typeface="Arial" panose="020B0604020202020204" pitchFamily="34" charset="0"/>
                          <a:cs typeface="Arial" panose="020B0604020202020204" pitchFamily="34" charset="0"/>
                          <a:hlinkClick r:id="rId9"/>
                        </a:rPr>
                        <a:t>(Moliner Cachazo et al., 2023)</a:t>
                      </a:r>
                      <a:endParaRPr lang="es-ES" sz="1200" dirty="0">
                        <a:effectLst/>
                        <a:latin typeface="Arial" panose="020B0604020202020204" pitchFamily="34" charset="0"/>
                        <a:cs typeface="Arial" panose="020B0604020202020204" pitchFamily="34"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rtl="0" fontAlgn="t">
                        <a:buNone/>
                      </a:pPr>
                      <a:r>
                        <a:rPr lang="nl-BE" sz="1200" b="0" u="none" strike="noStrike" dirty="0">
                          <a:solidFill>
                            <a:srgbClr val="000000"/>
                          </a:solidFill>
                          <a:effectLst/>
                          <a:latin typeface="Arial" panose="020B0604020202020204" pitchFamily="34" charset="0"/>
                          <a:cs typeface="Arial" panose="020B0604020202020204" pitchFamily="34" charset="0"/>
                        </a:rPr>
                        <a:t>149/</a:t>
                      </a:r>
                      <a:r>
                        <a:rPr lang="nl-BE" sz="1200" b="0" u="none" strike="noStrike" dirty="0">
                          <a:solidFill>
                            <a:srgbClr val="0A0A0A"/>
                          </a:solidFill>
                          <a:effectLst/>
                          <a:latin typeface="Arial" panose="020B0604020202020204" pitchFamily="34" charset="0"/>
                          <a:cs typeface="Arial" panose="020B0604020202020204" pitchFamily="34" charset="0"/>
                        </a:rPr>
                        <a:t>0.00008</a:t>
                      </a:r>
                      <a:r>
                        <a:rPr lang="nl-BE" sz="1200" b="0" u="none" strike="noStrike" dirty="0">
                          <a:solidFill>
                            <a:srgbClr val="000000"/>
                          </a:solidFill>
                          <a:effectLst/>
                          <a:latin typeface="Arial" panose="020B0604020202020204" pitchFamily="34" charset="0"/>
                          <a:cs typeface="Arial" panose="020B0604020202020204" pitchFamily="34" charset="0"/>
                        </a:rPr>
                        <a:t> km</a:t>
                      </a:r>
                      <a:r>
                        <a:rPr lang="nl-BE" sz="1200" b="0" u="none" strike="noStrike" baseline="30000" dirty="0">
                          <a:solidFill>
                            <a:srgbClr val="000000"/>
                          </a:solidFill>
                          <a:effectLst/>
                          <a:latin typeface="Arial" panose="020B0604020202020204" pitchFamily="34" charset="0"/>
                          <a:cs typeface="Arial" panose="020B0604020202020204" pitchFamily="34" charset="0"/>
                        </a:rPr>
                        <a:t>2</a:t>
                      </a:r>
                      <a:r>
                        <a:rPr lang="nl-BE" sz="1200" b="0" u="none" strike="noStrike" dirty="0">
                          <a:solidFill>
                            <a:srgbClr val="000000"/>
                          </a:solidFill>
                          <a:effectLst/>
                          <a:latin typeface="Arial" panose="020B0604020202020204" pitchFamily="34" charset="0"/>
                          <a:cs typeface="Arial" panose="020B0604020202020204" pitchFamily="34" charset="0"/>
                        </a:rPr>
                        <a:t> </a:t>
                      </a:r>
                      <a:r>
                        <a:rPr lang="nl-BE" sz="1200" b="0" u="none" strike="noStrike" dirty="0">
                          <a:solidFill>
                            <a:srgbClr val="000000"/>
                          </a:solidFill>
                          <a:effectLst/>
                          <a:latin typeface="Arial" panose="020B0604020202020204" pitchFamily="34" charset="0"/>
                          <a:cs typeface="Arial" panose="020B0604020202020204" pitchFamily="34" charset="0"/>
                          <a:hlinkClick r:id="rId10"/>
                        </a:rPr>
                        <a:t>(</a:t>
                      </a:r>
                      <a:r>
                        <a:rPr lang="nl-BE" sz="1200" b="0" u="none" strike="noStrike" dirty="0" err="1">
                          <a:solidFill>
                            <a:srgbClr val="000000"/>
                          </a:solidFill>
                          <a:effectLst/>
                          <a:latin typeface="Arial" panose="020B0604020202020204" pitchFamily="34" charset="0"/>
                          <a:cs typeface="Arial" panose="020B0604020202020204" pitchFamily="34" charset="0"/>
                          <a:hlinkClick r:id="rId10"/>
                        </a:rPr>
                        <a:t>Akindele</a:t>
                      </a:r>
                      <a:r>
                        <a:rPr lang="nl-BE" sz="1200" b="0" u="none" strike="noStrike" dirty="0">
                          <a:solidFill>
                            <a:srgbClr val="000000"/>
                          </a:solidFill>
                          <a:effectLst/>
                          <a:latin typeface="Arial" panose="020B0604020202020204" pitchFamily="34" charset="0"/>
                          <a:cs typeface="Arial" panose="020B0604020202020204" pitchFamily="34" charset="0"/>
                          <a:hlinkClick r:id="rId10"/>
                        </a:rPr>
                        <a:t> et al., 2025)</a:t>
                      </a:r>
                      <a:r>
                        <a:rPr lang="nl-BE" sz="1200" b="0" u="none" strike="noStrike" dirty="0">
                          <a:solidFill>
                            <a:srgbClr val="000000"/>
                          </a:solidFill>
                          <a:effectLst/>
                          <a:latin typeface="Arial" panose="020B0604020202020204" pitchFamily="34" charset="0"/>
                          <a:cs typeface="Arial" panose="020B0604020202020204" pitchFamily="34" charset="0"/>
                        </a:rPr>
                        <a:t> (</a:t>
                      </a:r>
                      <a:r>
                        <a:rPr lang="nl-BE" sz="1200" b="0" u="none" strike="noStrike" dirty="0" err="1">
                          <a:solidFill>
                            <a:srgbClr val="000000"/>
                          </a:solidFill>
                          <a:effectLst/>
                          <a:latin typeface="Arial" panose="020B0604020202020204" pitchFamily="34" charset="0"/>
                          <a:cs typeface="Arial" panose="020B0604020202020204" pitchFamily="34" charset="0"/>
                        </a:rPr>
                        <a:t>ostracods</a:t>
                      </a:r>
                      <a:r>
                        <a:rPr lang="nl-BE" sz="1200" b="0" u="none" strike="noStrike" dirty="0">
                          <a:solidFill>
                            <a:srgbClr val="000000"/>
                          </a:solidFill>
                          <a:effectLst/>
                          <a:latin typeface="Arial" panose="020B0604020202020204" pitchFamily="34" charset="0"/>
                          <a:cs typeface="Arial" panose="020B0604020202020204" pitchFamily="34" charset="0"/>
                        </a:rPr>
                        <a:t> </a:t>
                      </a:r>
                      <a:r>
                        <a:rPr lang="nl-BE" sz="1200" b="0" u="none" strike="noStrike" dirty="0" err="1">
                          <a:solidFill>
                            <a:srgbClr val="000000"/>
                          </a:solidFill>
                          <a:effectLst/>
                          <a:latin typeface="Arial" panose="020B0604020202020204" pitchFamily="34" charset="0"/>
                          <a:cs typeface="Arial" panose="020B0604020202020204" pitchFamily="34" charset="0"/>
                        </a:rPr>
                        <a:t>not</a:t>
                      </a:r>
                      <a:r>
                        <a:rPr lang="nl-BE" sz="1200" b="0" u="none" strike="noStrike" dirty="0">
                          <a:solidFill>
                            <a:srgbClr val="000000"/>
                          </a:solidFill>
                          <a:effectLst/>
                          <a:latin typeface="Arial" panose="020B0604020202020204" pitchFamily="34" charset="0"/>
                          <a:cs typeface="Arial" panose="020B0604020202020204" pitchFamily="34" charset="0"/>
                        </a:rPr>
                        <a:t> </a:t>
                      </a:r>
                      <a:r>
                        <a:rPr lang="nl-BE" sz="1200" b="0" u="none" strike="noStrike" dirty="0" err="1">
                          <a:solidFill>
                            <a:srgbClr val="000000"/>
                          </a:solidFill>
                          <a:effectLst/>
                          <a:latin typeface="Arial" panose="020B0604020202020204" pitchFamily="34" charset="0"/>
                          <a:cs typeface="Arial" panose="020B0604020202020204" pitchFamily="34" charset="0"/>
                        </a:rPr>
                        <a:t>considered</a:t>
                      </a:r>
                      <a:r>
                        <a:rPr lang="nl-BE" sz="1200" b="0" u="none" strike="noStrike" dirty="0">
                          <a:solidFill>
                            <a:srgbClr val="000000"/>
                          </a:solidFill>
                          <a:effectLst/>
                          <a:latin typeface="Arial" panose="020B0604020202020204" pitchFamily="34" charset="0"/>
                          <a:cs typeface="Arial" panose="020B0604020202020204" pitchFamily="34" charset="0"/>
                        </a:rPr>
                        <a:t>)</a:t>
                      </a:r>
                      <a:endParaRPr lang="nl-BE" sz="1200" dirty="0">
                        <a:effectLst/>
                        <a:latin typeface="Arial" panose="020B0604020202020204" pitchFamily="34" charset="0"/>
                        <a:cs typeface="Arial" panose="020B0604020202020204" pitchFamily="34"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rtl="0" fontAlgn="t">
                        <a:buNone/>
                      </a:pPr>
                      <a:r>
                        <a:rPr lang="en-US" sz="1200" b="0" u="none" strike="noStrike" dirty="0">
                          <a:solidFill>
                            <a:srgbClr val="000000"/>
                          </a:solidFill>
                          <a:effectLst/>
                          <a:latin typeface="Arial" panose="020B0604020202020204" pitchFamily="34" charset="0"/>
                          <a:cs typeface="Arial" panose="020B0604020202020204" pitchFamily="34" charset="0"/>
                        </a:rPr>
                        <a:t>427/0.01 km</a:t>
                      </a:r>
                      <a:r>
                        <a:rPr lang="en-US" sz="1200" b="0" u="none" strike="noStrike" baseline="30000" dirty="0">
                          <a:solidFill>
                            <a:srgbClr val="000000"/>
                          </a:solidFill>
                          <a:effectLst/>
                          <a:latin typeface="Arial" panose="020B0604020202020204" pitchFamily="34" charset="0"/>
                          <a:cs typeface="Arial" panose="020B0604020202020204" pitchFamily="34" charset="0"/>
                        </a:rPr>
                        <a:t>2 </a:t>
                      </a:r>
                      <a:r>
                        <a:rPr lang="en-US" sz="1200" b="0" u="none" strike="noStrike" dirty="0">
                          <a:solidFill>
                            <a:srgbClr val="000000"/>
                          </a:solidFill>
                          <a:effectLst/>
                          <a:latin typeface="Arial" panose="020B0604020202020204" pitchFamily="34" charset="0"/>
                          <a:cs typeface="Arial" panose="020B0604020202020204" pitchFamily="34" charset="0"/>
                        </a:rPr>
                        <a:t>(including the known number of ostracod species)</a:t>
                      </a:r>
                      <a:endParaRPr lang="en-US" sz="1200" dirty="0">
                        <a:effectLst/>
                        <a:latin typeface="Arial" panose="020B0604020202020204" pitchFamily="34" charset="0"/>
                        <a:cs typeface="Arial" panose="020B0604020202020204" pitchFamily="34" charset="0"/>
                      </a:endParaRPr>
                    </a:p>
                  </a:txBody>
                  <a:tcPr marL="63500" marR="63500" marT="63500" marB="63500">
                    <a:lnT w="12700" cap="flat" cmpd="sng" algn="ctr">
                      <a:solidFill>
                        <a:schemeClr val="tx1"/>
                      </a:solidFill>
                      <a:prstDash val="solid"/>
                      <a:round/>
                      <a:headEnd type="none" w="med" len="med"/>
                      <a:tailEnd type="none" w="med" len="med"/>
                    </a:lnT>
                  </a:tcPr>
                </a:tc>
                <a:tc>
                  <a:txBody>
                    <a:bodyPr/>
                    <a:lstStyle/>
                    <a:p>
                      <a:pPr rtl="0" fontAlgn="t">
                        <a:buNone/>
                      </a:pPr>
                      <a:r>
                        <a:rPr lang="nl-BE" sz="1200" b="0" u="none" strike="noStrike" dirty="0">
                          <a:solidFill>
                            <a:srgbClr val="000000"/>
                          </a:solidFill>
                          <a:effectLst/>
                          <a:latin typeface="Arial" panose="020B0604020202020204" pitchFamily="34" charset="0"/>
                          <a:cs typeface="Arial" panose="020B0604020202020204" pitchFamily="34" charset="0"/>
                        </a:rPr>
                        <a:t>177/0.02 km</a:t>
                      </a:r>
                      <a:r>
                        <a:rPr lang="nl-BE" sz="1200" b="0" u="none" strike="noStrike" baseline="30000" dirty="0">
                          <a:solidFill>
                            <a:srgbClr val="000000"/>
                          </a:solidFill>
                          <a:effectLst/>
                          <a:latin typeface="Arial" panose="020B0604020202020204" pitchFamily="34" charset="0"/>
                          <a:cs typeface="Arial" panose="020B0604020202020204" pitchFamily="34" charset="0"/>
                        </a:rPr>
                        <a:t>2 </a:t>
                      </a:r>
                      <a:r>
                        <a:rPr lang="en-US" sz="1200" b="0" u="none" strike="noStrike" dirty="0">
                          <a:solidFill>
                            <a:srgbClr val="000000"/>
                          </a:solidFill>
                          <a:effectLst/>
                          <a:latin typeface="Arial" panose="020B0604020202020204" pitchFamily="34" charset="0"/>
                          <a:cs typeface="Arial" panose="020B0604020202020204" pitchFamily="34" charset="0"/>
                        </a:rPr>
                        <a:t>(including the known number of ostracod species)</a:t>
                      </a:r>
                      <a:endParaRPr lang="nl-BE" sz="1200" dirty="0">
                        <a:effectLst/>
                        <a:latin typeface="Arial" panose="020B0604020202020204" pitchFamily="34" charset="0"/>
                        <a:cs typeface="Arial" panose="020B0604020202020204" pitchFamily="34" charset="0"/>
                      </a:endParaRPr>
                    </a:p>
                  </a:txBody>
                  <a:tcPr marL="63500" marR="63500" marT="63500" marB="635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62292018"/>
                  </a:ext>
                </a:extLst>
              </a:tr>
            </a:tbl>
          </a:graphicData>
        </a:graphic>
      </p:graphicFrame>
      <p:sp>
        <p:nvSpPr>
          <p:cNvPr id="6" name="Title 1">
            <a:extLst>
              <a:ext uri="{FF2B5EF4-FFF2-40B4-BE49-F238E27FC236}">
                <a16:creationId xmlns:a16="http://schemas.microsoft.com/office/drawing/2014/main" id="{B0CA6D28-1818-FF67-B28F-3BD117B16D32}"/>
              </a:ext>
            </a:extLst>
          </p:cNvPr>
          <p:cNvSpPr txBox="1">
            <a:spLocks/>
          </p:cNvSpPr>
          <p:nvPr/>
        </p:nvSpPr>
        <p:spPr>
          <a:xfrm>
            <a:off x="0" y="-1842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Palatino Linotype" panose="02040502050505030304" pitchFamily="18" charset="0"/>
              </a:rPr>
              <a:t>Worldwide comparison</a:t>
            </a:r>
            <a:endParaRPr lang="nl-BE" b="1" dirty="0">
              <a:solidFill>
                <a:schemeClr val="bg1"/>
              </a:solidFill>
              <a:latin typeface="Palatino Linotype" panose="02040502050505030304" pitchFamily="18" charset="0"/>
            </a:endParaRPr>
          </a:p>
        </p:txBody>
      </p:sp>
      <p:sp>
        <p:nvSpPr>
          <p:cNvPr id="17" name="Rectangle 16">
            <a:extLst>
              <a:ext uri="{FF2B5EF4-FFF2-40B4-BE49-F238E27FC236}">
                <a16:creationId xmlns:a16="http://schemas.microsoft.com/office/drawing/2014/main" id="{BF690214-1E1E-C55D-818D-3588175CC9AD}"/>
              </a:ext>
            </a:extLst>
          </p:cNvPr>
          <p:cNvSpPr/>
          <p:nvPr/>
        </p:nvSpPr>
        <p:spPr>
          <a:xfrm>
            <a:off x="1954530" y="5531610"/>
            <a:ext cx="7498080" cy="20581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6" name="Picture 2">
            <a:extLst>
              <a:ext uri="{FF2B5EF4-FFF2-40B4-BE49-F238E27FC236}">
                <a16:creationId xmlns:a16="http://schemas.microsoft.com/office/drawing/2014/main" id="{2AB60BFA-BAAB-C76E-AF37-2CCB43BA952B}"/>
              </a:ext>
            </a:extLst>
          </p:cNvPr>
          <p:cNvPicPr>
            <a:picLocks noChangeAspect="1" noChangeArrowheads="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3093" t="25646" r="3903" b="66800"/>
          <a:stretch>
            <a:fillRect/>
          </a:stretch>
        </p:blipFill>
        <p:spPr bwMode="auto">
          <a:xfrm>
            <a:off x="6884670" y="3760332"/>
            <a:ext cx="1146097" cy="272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84CAB229-CDAE-7CBB-7A57-C10008538790}"/>
              </a:ext>
            </a:extLst>
          </p:cNvPr>
          <p:cNvPicPr>
            <a:picLocks noChangeAspect="1" noChangeArrowheads="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3093" t="68959" r="5762" b="24332"/>
          <a:stretch>
            <a:fillRect/>
          </a:stretch>
        </p:blipFill>
        <p:spPr bwMode="auto">
          <a:xfrm>
            <a:off x="9899112" y="4084539"/>
            <a:ext cx="982252" cy="242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A690FD3-855C-9CAB-7F72-96440CA2A19F}"/>
              </a:ext>
            </a:extLst>
          </p:cNvPr>
          <p:cNvPicPr>
            <a:picLocks noChangeAspect="1" noChangeArrowheads="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3093" t="61921" b="31370"/>
          <a:stretch>
            <a:fillRect/>
          </a:stretch>
        </p:blipFill>
        <p:spPr bwMode="auto">
          <a:xfrm>
            <a:off x="8369543" y="4084539"/>
            <a:ext cx="1490018" cy="2422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FE8B2D7-A725-D4D2-1C27-EB46378A1153}"/>
              </a:ext>
            </a:extLst>
          </p:cNvPr>
          <p:cNvPicPr>
            <a:picLocks noChangeAspect="1" noChangeArrowheads="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3093" t="54707" r="3957" b="37902"/>
          <a:stretch>
            <a:fillRect/>
          </a:stretch>
        </p:blipFill>
        <p:spPr bwMode="auto">
          <a:xfrm>
            <a:off x="10964580" y="3795018"/>
            <a:ext cx="1141269" cy="2668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1C365A1A-B06F-8B1A-0D2A-10E02DAA68FF}"/>
              </a:ext>
            </a:extLst>
          </p:cNvPr>
          <p:cNvPicPr>
            <a:picLocks noChangeAspect="1" noChangeArrowheads="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3093" t="40904" r="6152" b="52387"/>
          <a:stretch>
            <a:fillRect/>
          </a:stretch>
        </p:blipFill>
        <p:spPr bwMode="auto">
          <a:xfrm>
            <a:off x="8968101" y="3804118"/>
            <a:ext cx="947827" cy="2422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21DD1831-7515-584C-FE36-168872C898C1}"/>
              </a:ext>
            </a:extLst>
          </p:cNvPr>
          <p:cNvPicPr>
            <a:picLocks noChangeAspect="1" noChangeArrowheads="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3093" t="33438" r="4727" b="59009"/>
          <a:stretch>
            <a:fillRect/>
          </a:stretch>
        </p:blipFill>
        <p:spPr bwMode="auto">
          <a:xfrm>
            <a:off x="7866771" y="3786230"/>
            <a:ext cx="1073391" cy="2727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B569C559-9C42-2934-D227-64956A949B11}"/>
              </a:ext>
            </a:extLst>
          </p:cNvPr>
          <p:cNvPicPr>
            <a:picLocks noChangeAspect="1" noChangeArrowheads="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3093" t="47636" r="3957" b="45655"/>
          <a:stretch>
            <a:fillRect/>
          </a:stretch>
        </p:blipFill>
        <p:spPr bwMode="auto">
          <a:xfrm>
            <a:off x="9964739" y="3804118"/>
            <a:ext cx="1141269" cy="24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56857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E9021-F5DA-9769-25F3-5DF16F51DE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1BBB6B9-E8DC-1EBA-4F28-FA57B8F91D60}"/>
              </a:ext>
            </a:extLst>
          </p:cNvPr>
          <p:cNvSpPr/>
          <p:nvPr/>
        </p:nvSpPr>
        <p:spPr>
          <a:xfrm>
            <a:off x="0" y="-437"/>
            <a:ext cx="12192000" cy="860486"/>
          </a:xfrm>
          <a:prstGeom prst="rect">
            <a:avLst/>
          </a:prstGeom>
          <a:solidFill>
            <a:schemeClr val="tx2">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sp>
        <p:nvSpPr>
          <p:cNvPr id="5" name="Title 1">
            <a:extLst>
              <a:ext uri="{FF2B5EF4-FFF2-40B4-BE49-F238E27FC236}">
                <a16:creationId xmlns:a16="http://schemas.microsoft.com/office/drawing/2014/main" id="{3CF5D0D0-F537-FCAF-9460-8502BCF7B8E7}"/>
              </a:ext>
            </a:extLst>
          </p:cNvPr>
          <p:cNvSpPr txBox="1">
            <a:spLocks/>
          </p:cNvSpPr>
          <p:nvPr/>
        </p:nvSpPr>
        <p:spPr>
          <a:xfrm>
            <a:off x="0" y="-955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Palatino Linotype" panose="02040502050505030304" pitchFamily="18" charset="0"/>
              </a:rPr>
              <a:t>Conclusions - Baseline dilemma?</a:t>
            </a:r>
            <a:endParaRPr lang="nl-BE" b="1" dirty="0">
              <a:solidFill>
                <a:schemeClr val="bg1"/>
              </a:solidFill>
              <a:latin typeface="Palatino Linotype" panose="02040502050505030304" pitchFamily="18" charset="0"/>
            </a:endParaRPr>
          </a:p>
        </p:txBody>
      </p:sp>
      <p:sp>
        <p:nvSpPr>
          <p:cNvPr id="8" name="TextBox 7">
            <a:extLst>
              <a:ext uri="{FF2B5EF4-FFF2-40B4-BE49-F238E27FC236}">
                <a16:creationId xmlns:a16="http://schemas.microsoft.com/office/drawing/2014/main" id="{28476CC4-AFEE-A828-713C-9968D24F6E47}"/>
              </a:ext>
            </a:extLst>
          </p:cNvPr>
          <p:cNvSpPr txBox="1"/>
          <p:nvPr/>
        </p:nvSpPr>
        <p:spPr>
          <a:xfrm>
            <a:off x="164386" y="1045333"/>
            <a:ext cx="10515600"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Palatino Linotype" panose="02040502050505030304" pitchFamily="18" charset="0"/>
              </a:rPr>
              <a:t>Identification of taxonomic expertise and interest in the studied region</a:t>
            </a:r>
          </a:p>
          <a:p>
            <a:pPr marL="285750" indent="-285750">
              <a:buFont typeface="Arial" panose="020B0604020202020204" pitchFamily="34" charset="0"/>
              <a:buChar char="•"/>
            </a:pPr>
            <a:endParaRPr lang="en-US" sz="2400" dirty="0">
              <a:latin typeface="Palatino Linotype" panose="02040502050505030304" pitchFamily="18" charset="0"/>
            </a:endParaRPr>
          </a:p>
          <a:p>
            <a:pPr marL="285750" indent="-285750">
              <a:buFont typeface="Arial" panose="020B0604020202020204" pitchFamily="34" charset="0"/>
              <a:buChar char="•"/>
            </a:pPr>
            <a:endParaRPr lang="en-US" sz="2400" dirty="0">
              <a:latin typeface="Palatino Linotype" panose="02040502050505030304" pitchFamily="18" charset="0"/>
            </a:endParaRPr>
          </a:p>
          <a:p>
            <a:pPr marL="285750" indent="-285750">
              <a:buFont typeface="Arial" panose="020B0604020202020204" pitchFamily="34" charset="0"/>
              <a:buChar char="•"/>
            </a:pPr>
            <a:endParaRPr lang="nl-BE" sz="2400" dirty="0">
              <a:latin typeface="Palatino Linotype" panose="02040502050505030304" pitchFamily="18" charset="0"/>
            </a:endParaRPr>
          </a:p>
        </p:txBody>
      </p:sp>
      <p:sp>
        <p:nvSpPr>
          <p:cNvPr id="9" name="TextBox 8">
            <a:extLst>
              <a:ext uri="{FF2B5EF4-FFF2-40B4-BE49-F238E27FC236}">
                <a16:creationId xmlns:a16="http://schemas.microsoft.com/office/drawing/2014/main" id="{5E0F8F63-8F5A-5D41-82BC-F28935BB0924}"/>
              </a:ext>
            </a:extLst>
          </p:cNvPr>
          <p:cNvSpPr txBox="1"/>
          <p:nvPr/>
        </p:nvSpPr>
        <p:spPr>
          <a:xfrm>
            <a:off x="164386" y="1691663"/>
            <a:ext cx="105156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Palatino Linotype" panose="02040502050505030304" pitchFamily="18" charset="0"/>
              </a:rPr>
              <a:t>Similar trend across the countries</a:t>
            </a:r>
            <a:endParaRPr lang="nl-BE" sz="2400" dirty="0">
              <a:latin typeface="Palatino Linotype" panose="02040502050505030304" pitchFamily="18" charset="0"/>
            </a:endParaRPr>
          </a:p>
        </p:txBody>
      </p:sp>
      <p:grpSp>
        <p:nvGrpSpPr>
          <p:cNvPr id="10" name="Group 9">
            <a:extLst>
              <a:ext uri="{FF2B5EF4-FFF2-40B4-BE49-F238E27FC236}">
                <a16:creationId xmlns:a16="http://schemas.microsoft.com/office/drawing/2014/main" id="{A577D220-942C-30FE-49D3-3ACCDE2F647C}"/>
              </a:ext>
            </a:extLst>
          </p:cNvPr>
          <p:cNvGrpSpPr/>
          <p:nvPr/>
        </p:nvGrpSpPr>
        <p:grpSpPr>
          <a:xfrm>
            <a:off x="3647326" y="2154563"/>
            <a:ext cx="8380288" cy="4608309"/>
            <a:chOff x="720810" y="870323"/>
            <a:chExt cx="10750379" cy="5902824"/>
          </a:xfrm>
        </p:grpSpPr>
        <p:grpSp>
          <p:nvGrpSpPr>
            <p:cNvPr id="11" name="Group 10">
              <a:extLst>
                <a:ext uri="{FF2B5EF4-FFF2-40B4-BE49-F238E27FC236}">
                  <a16:creationId xmlns:a16="http://schemas.microsoft.com/office/drawing/2014/main" id="{C0C71F0E-F78F-1B97-DB6A-61E0B2B04C73}"/>
                </a:ext>
              </a:extLst>
            </p:cNvPr>
            <p:cNvGrpSpPr/>
            <p:nvPr/>
          </p:nvGrpSpPr>
          <p:grpSpPr>
            <a:xfrm>
              <a:off x="720810" y="870323"/>
              <a:ext cx="10750379" cy="5902824"/>
              <a:chOff x="720810" y="870323"/>
              <a:chExt cx="10750379" cy="5902824"/>
            </a:xfrm>
          </p:grpSpPr>
          <p:pic>
            <p:nvPicPr>
              <p:cNvPr id="13" name="Picture 12">
                <a:extLst>
                  <a:ext uri="{FF2B5EF4-FFF2-40B4-BE49-F238E27FC236}">
                    <a16:creationId xmlns:a16="http://schemas.microsoft.com/office/drawing/2014/main" id="{FD5E455B-3410-66ED-C155-7F6B907AA03C}"/>
                  </a:ext>
                </a:extLst>
              </p:cNvPr>
              <p:cNvPicPr>
                <a:picLocks noChangeAspect="1"/>
              </p:cNvPicPr>
              <p:nvPr/>
            </p:nvPicPr>
            <p:blipFill>
              <a:blip r:embed="rId3"/>
              <a:stretch>
                <a:fillRect/>
              </a:stretch>
            </p:blipFill>
            <p:spPr>
              <a:xfrm>
                <a:off x="720810" y="870323"/>
                <a:ext cx="10750379" cy="5902824"/>
              </a:xfrm>
              <a:prstGeom prst="rect">
                <a:avLst/>
              </a:prstGeom>
            </p:spPr>
          </p:pic>
          <p:sp>
            <p:nvSpPr>
              <p:cNvPr id="14" name="Rectangle: Rounded Corners 13">
                <a:extLst>
                  <a:ext uri="{FF2B5EF4-FFF2-40B4-BE49-F238E27FC236}">
                    <a16:creationId xmlns:a16="http://schemas.microsoft.com/office/drawing/2014/main" id="{BA2224A9-1772-A846-0C90-865E0000D221}"/>
                  </a:ext>
                </a:extLst>
              </p:cNvPr>
              <p:cNvSpPr/>
              <p:nvPr/>
            </p:nvSpPr>
            <p:spPr>
              <a:xfrm>
                <a:off x="7993294" y="2753474"/>
                <a:ext cx="986319" cy="88357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2" name="TextBox 11">
              <a:extLst>
                <a:ext uri="{FF2B5EF4-FFF2-40B4-BE49-F238E27FC236}">
                  <a16:creationId xmlns:a16="http://schemas.microsoft.com/office/drawing/2014/main" id="{22AD8ECB-F8E9-B8DD-F671-6F77C5E2BAB6}"/>
                </a:ext>
              </a:extLst>
            </p:cNvPr>
            <p:cNvSpPr txBox="1"/>
            <p:nvPr/>
          </p:nvSpPr>
          <p:spPr>
            <a:xfrm>
              <a:off x="8006472" y="2787982"/>
              <a:ext cx="986319" cy="808179"/>
            </a:xfrm>
            <a:prstGeom prst="rect">
              <a:avLst/>
            </a:prstGeom>
            <a:solidFill>
              <a:schemeClr val="tx1"/>
            </a:solidFill>
          </p:spPr>
          <p:txBody>
            <a:bodyPr wrap="square" rtlCol="0">
              <a:spAutoFit/>
            </a:bodyPr>
            <a:lstStyle/>
            <a:p>
              <a:r>
                <a:rPr lang="en-US" sz="700" dirty="0">
                  <a:solidFill>
                    <a:schemeClr val="bg1"/>
                  </a:solidFill>
                  <a:latin typeface="Arial" panose="020B0604020202020204" pitchFamily="34" charset="0"/>
                  <a:cs typeface="Arial" panose="020B0604020202020204" pitchFamily="34" charset="0"/>
                </a:rPr>
                <a:t>Higher spatial and temporal resolution of traditional methods.</a:t>
              </a:r>
              <a:endParaRPr lang="nl-BE" sz="700" dirty="0">
                <a:solidFill>
                  <a:schemeClr val="bg1"/>
                </a:solidFill>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C3FF6DD9-DA93-5F31-3B9B-CEEC0343ADBC}"/>
              </a:ext>
            </a:extLst>
          </p:cNvPr>
          <p:cNvSpPr txBox="1"/>
          <p:nvPr/>
        </p:nvSpPr>
        <p:spPr>
          <a:xfrm>
            <a:off x="376568" y="4058341"/>
            <a:ext cx="3460173" cy="2215991"/>
          </a:xfrm>
          <a:prstGeom prst="homePlate">
            <a:avLst/>
          </a:prstGeom>
          <a:ln w="38100">
            <a:solidFill>
              <a:srgbClr val="7998AD"/>
            </a:solidFill>
          </a:ln>
          <a:effectLst>
            <a:glow rad="63500">
              <a:srgbClr val="C6D3DC"/>
            </a:glow>
          </a:effectLst>
        </p:spPr>
        <p:style>
          <a:lnRef idx="2">
            <a:schemeClr val="dk1"/>
          </a:lnRef>
          <a:fillRef idx="1">
            <a:schemeClr val="lt1"/>
          </a:fillRef>
          <a:effectRef idx="0">
            <a:schemeClr val="dk1"/>
          </a:effectRef>
          <a:fontRef idx="minor">
            <a:schemeClr val="dk1"/>
          </a:fontRef>
        </p:style>
        <p:txBody>
          <a:bodyPr wrap="square">
            <a:spAutoFit/>
          </a:bodyPr>
          <a:lstStyle/>
          <a:p>
            <a:r>
              <a:rPr lang="en-US" sz="2300" dirty="0">
                <a:latin typeface="Palatino Linotype" panose="02040502050505030304" pitchFamily="18" charset="0"/>
              </a:rPr>
              <a:t>Stakeholder workshops on capacity building priorities and framework conceptualization </a:t>
            </a:r>
            <a:endParaRPr lang="nl-BE" sz="2300" dirty="0">
              <a:latin typeface="Palatino Linotype" panose="02040502050505030304" pitchFamily="18" charset="0"/>
            </a:endParaRPr>
          </a:p>
        </p:txBody>
      </p:sp>
    </p:spTree>
    <p:extLst>
      <p:ext uri="{BB962C8B-B14F-4D97-AF65-F5344CB8AC3E}">
        <p14:creationId xmlns:p14="http://schemas.microsoft.com/office/powerpoint/2010/main" val="4171156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5AB2C-19BF-D0E6-BC06-096260EDABB3}"/>
              </a:ext>
            </a:extLst>
          </p:cNvPr>
          <p:cNvSpPr/>
          <p:nvPr/>
        </p:nvSpPr>
        <p:spPr>
          <a:xfrm>
            <a:off x="0" y="8528"/>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4" name="Obrázek 25" descr="Obsah obrázku voda, obloha, exteriér, příroda&#10;&#10;Popis vygenerován s velmi vysokou mírou spolehlivosti">
            <a:extLst>
              <a:ext uri="{FF2B5EF4-FFF2-40B4-BE49-F238E27FC236}">
                <a16:creationId xmlns:a16="http://schemas.microsoft.com/office/drawing/2014/main" id="{9603FC9B-5DC0-1440-8288-7FD904CF4B30}"/>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sp>
        <p:nvSpPr>
          <p:cNvPr id="5" name="Title 1">
            <a:extLst>
              <a:ext uri="{FF2B5EF4-FFF2-40B4-BE49-F238E27FC236}">
                <a16:creationId xmlns:a16="http://schemas.microsoft.com/office/drawing/2014/main" id="{6E0CB72E-21F3-A746-A19A-9A5FDB7DD564}"/>
              </a:ext>
            </a:extLst>
          </p:cNvPr>
          <p:cNvSpPr txBox="1">
            <a:spLocks/>
          </p:cNvSpPr>
          <p:nvPr/>
        </p:nvSpPr>
        <p:spPr>
          <a:xfrm>
            <a:off x="12472" y="150208"/>
            <a:ext cx="6306686" cy="20763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cs-CZ" sz="4800" b="1" kern="1200" dirty="0">
                <a:solidFill>
                  <a:schemeClr val="bg1"/>
                </a:solidFill>
                <a:latin typeface="Palatino Linotype" panose="02040502050505030304" pitchFamily="18" charset="0"/>
              </a:rPr>
              <a:t>Biodiversity hotspot</a:t>
            </a:r>
            <a:r>
              <a:rPr lang="en-US" sz="4800" b="1" kern="1200" dirty="0">
                <a:solidFill>
                  <a:schemeClr val="bg1"/>
                </a:solidFill>
                <a:latin typeface="Palatino Linotype" panose="02040502050505030304" pitchFamily="18" charset="0"/>
              </a:rPr>
              <a:t>s</a:t>
            </a:r>
          </a:p>
        </p:txBody>
      </p:sp>
      <p:pic>
        <p:nvPicPr>
          <p:cNvPr id="3074" name="Picture 2" descr="Picture">
            <a:extLst>
              <a:ext uri="{FF2B5EF4-FFF2-40B4-BE49-F238E27FC236}">
                <a16:creationId xmlns:a16="http://schemas.microsoft.com/office/drawing/2014/main" id="{B76EAB72-343B-44E2-9E2F-05AE2DE7148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2"/>
          <a:stretch/>
        </p:blipFill>
        <p:spPr bwMode="auto">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FAA4DF63-995E-4E3E-9C37-FCFABE6BE9B5}"/>
              </a:ext>
            </a:extLst>
          </p:cNvPr>
          <p:cNvSpPr/>
          <p:nvPr/>
        </p:nvSpPr>
        <p:spPr>
          <a:xfrm>
            <a:off x="235629" y="1591321"/>
            <a:ext cx="5860372" cy="1384995"/>
          </a:xfrm>
          <a:prstGeom prst="rect">
            <a:avLst/>
          </a:prstGeom>
        </p:spPr>
        <p:txBody>
          <a:bodyPr wrap="square">
            <a:spAutoFit/>
          </a:bodyPr>
          <a:lstStyle/>
          <a:p>
            <a:pPr marL="285750" indent="-285750">
              <a:buFont typeface="Arial" panose="020B0604020202020204" pitchFamily="34" charset="0"/>
              <a:buChar char="•"/>
            </a:pPr>
            <a:r>
              <a:rPr lang="cs-CZ" sz="2800" dirty="0">
                <a:latin typeface="Palatino Linotype" panose="02040502050505030304" pitchFamily="18" charset="0"/>
              </a:rPr>
              <a:t>H</a:t>
            </a:r>
            <a:r>
              <a:rPr lang="en-GB" sz="2800" dirty="0" err="1">
                <a:latin typeface="Palatino Linotype" panose="02040502050505030304" pitchFamily="18" charset="0"/>
              </a:rPr>
              <a:t>igh</a:t>
            </a:r>
            <a:r>
              <a:rPr lang="en-GB" sz="2800" dirty="0">
                <a:latin typeface="Palatino Linotype" panose="02040502050505030304" pitchFamily="18" charset="0"/>
              </a:rPr>
              <a:t> levels of diversity, assessed by species richness and levels of endemism </a:t>
            </a:r>
            <a:endParaRPr lang="cs-CZ" sz="2800" dirty="0">
              <a:latin typeface="Palatino Linotype" panose="02040502050505030304" pitchFamily="18" charset="0"/>
            </a:endParaRPr>
          </a:p>
        </p:txBody>
      </p:sp>
      <p:sp>
        <p:nvSpPr>
          <p:cNvPr id="8" name="TextovéPole 7">
            <a:extLst>
              <a:ext uri="{FF2B5EF4-FFF2-40B4-BE49-F238E27FC236}">
                <a16:creationId xmlns:a16="http://schemas.microsoft.com/office/drawing/2014/main" id="{1F52A20A-2078-4F25-BBF7-A5470E797842}"/>
              </a:ext>
            </a:extLst>
          </p:cNvPr>
          <p:cNvSpPr txBox="1"/>
          <p:nvPr/>
        </p:nvSpPr>
        <p:spPr>
          <a:xfrm>
            <a:off x="235629" y="3287403"/>
            <a:ext cx="5226424" cy="523220"/>
          </a:xfrm>
          <a:prstGeom prst="rect">
            <a:avLst/>
          </a:prstGeom>
          <a:noFill/>
        </p:spPr>
        <p:txBody>
          <a:bodyPr wrap="square" rtlCol="0">
            <a:spAutoFit/>
          </a:bodyPr>
          <a:lstStyle/>
          <a:p>
            <a:pPr marL="285750" indent="-285750">
              <a:buFont typeface="Arial" panose="020B0604020202020204" pitchFamily="34" charset="0"/>
              <a:buChar char="•"/>
            </a:pPr>
            <a:r>
              <a:rPr lang="cs-CZ" sz="2800" dirty="0" err="1">
                <a:latin typeface="Palatino Linotype" panose="02040502050505030304" pitchFamily="18" charset="0"/>
              </a:rPr>
              <a:t>Biogeographic</a:t>
            </a:r>
            <a:r>
              <a:rPr lang="cs-CZ" sz="2800" dirty="0">
                <a:latin typeface="Palatino Linotype" panose="02040502050505030304" pitchFamily="18" charset="0"/>
              </a:rPr>
              <a:t> unit</a:t>
            </a:r>
          </a:p>
        </p:txBody>
      </p:sp>
      <p:sp>
        <p:nvSpPr>
          <p:cNvPr id="9" name="TextovéPole 8">
            <a:extLst>
              <a:ext uri="{FF2B5EF4-FFF2-40B4-BE49-F238E27FC236}">
                <a16:creationId xmlns:a16="http://schemas.microsoft.com/office/drawing/2014/main" id="{D3A4E47F-8C40-4D42-AEB8-8DA5582B6027}"/>
              </a:ext>
            </a:extLst>
          </p:cNvPr>
          <p:cNvSpPr txBox="1"/>
          <p:nvPr/>
        </p:nvSpPr>
        <p:spPr>
          <a:xfrm>
            <a:off x="235629" y="4416997"/>
            <a:ext cx="5226424" cy="523220"/>
          </a:xfrm>
          <a:prstGeom prst="rect">
            <a:avLst/>
          </a:prstGeom>
          <a:noFill/>
        </p:spPr>
        <p:txBody>
          <a:bodyPr wrap="square" rtlCol="0">
            <a:spAutoFit/>
          </a:bodyPr>
          <a:lstStyle/>
          <a:p>
            <a:pPr marL="285750" indent="-285750">
              <a:buFont typeface="Arial" panose="020B0604020202020204" pitchFamily="34" charset="0"/>
              <a:buChar char="•"/>
            </a:pPr>
            <a:r>
              <a:rPr lang="cs-CZ" sz="2800" dirty="0" err="1">
                <a:latin typeface="Palatino Linotype" panose="02040502050505030304" pitchFamily="18" charset="0"/>
              </a:rPr>
              <a:t>Indicator</a:t>
            </a:r>
            <a:r>
              <a:rPr lang="cs-CZ" sz="2800" dirty="0">
                <a:latin typeface="Palatino Linotype" panose="02040502050505030304" pitchFamily="18" charset="0"/>
              </a:rPr>
              <a:t> </a:t>
            </a:r>
            <a:r>
              <a:rPr lang="cs-CZ" sz="2800" dirty="0" err="1">
                <a:latin typeface="Palatino Linotype" panose="02040502050505030304" pitchFamily="18" charset="0"/>
              </a:rPr>
              <a:t>groups</a:t>
            </a:r>
            <a:endParaRPr lang="cs-CZ" sz="2800" dirty="0">
              <a:latin typeface="Palatino Linotype" panose="02040502050505030304" pitchFamily="18" charset="0"/>
            </a:endParaRPr>
          </a:p>
        </p:txBody>
      </p:sp>
      <p:sp>
        <p:nvSpPr>
          <p:cNvPr id="2" name="Title 1">
            <a:extLst>
              <a:ext uri="{FF2B5EF4-FFF2-40B4-BE49-F238E27FC236}">
                <a16:creationId xmlns:a16="http://schemas.microsoft.com/office/drawing/2014/main" id="{D3A7173F-4EA6-34AB-9917-C58271019936}"/>
              </a:ext>
            </a:extLst>
          </p:cNvPr>
          <p:cNvSpPr txBox="1">
            <a:spLocks/>
          </p:cNvSpPr>
          <p:nvPr/>
        </p:nvSpPr>
        <p:spPr>
          <a:xfrm>
            <a:off x="3388971" y="57745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b="1" dirty="0">
                <a:latin typeface="Palatino Linotype" panose="02040502050505030304" pitchFamily="18" charset="0"/>
              </a:rPr>
              <a:t>East</a:t>
            </a:r>
            <a:r>
              <a:rPr lang="en-US" sz="4000" b="1" dirty="0">
                <a:latin typeface="Palatino Linotype" panose="02040502050505030304" pitchFamily="18" charset="0"/>
              </a:rPr>
              <a:t>ern Afromontagne</a:t>
            </a:r>
            <a:endParaRPr lang="cs-CZ" sz="4000" b="1" dirty="0">
              <a:latin typeface="Palatino Linotype" panose="02040502050505030304" pitchFamily="18" charset="0"/>
            </a:endParaRPr>
          </a:p>
        </p:txBody>
      </p:sp>
    </p:spTree>
    <p:extLst>
      <p:ext uri="{BB962C8B-B14F-4D97-AF65-F5344CB8AC3E}">
        <p14:creationId xmlns:p14="http://schemas.microsoft.com/office/powerpoint/2010/main" val="177049702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D30BBF-5DD6-5FA5-BE8B-FDB99D1DE270}"/>
              </a:ext>
            </a:extLst>
          </p:cNvPr>
          <p:cNvSpPr/>
          <p:nvPr/>
        </p:nvSpPr>
        <p:spPr>
          <a:xfrm>
            <a:off x="0" y="8528"/>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4" name="Obrázek 25" descr="Obsah obrázku voda, obloha, exteriér, příroda&#10;&#10;Popis vygenerován s velmi vysokou mírou spolehlivosti">
            <a:extLst>
              <a:ext uri="{FF2B5EF4-FFF2-40B4-BE49-F238E27FC236}">
                <a16:creationId xmlns:a16="http://schemas.microsoft.com/office/drawing/2014/main" id="{BA20CB2D-4381-0951-68FB-C9700B927D68}"/>
              </a:ext>
            </a:extLst>
          </p:cNvPr>
          <p:cNvPicPr>
            <a:picLocks noChangeAspect="1"/>
          </p:cNvPicPr>
          <p:nvPr/>
        </p:nvPicPr>
        <p:blipFill>
          <a:blip r:embed="rId3" cstate="email">
            <a:alphaModFix amt="20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tretch>
            <a:fillRect/>
          </a:stretch>
        </p:blipFill>
        <p:spPr>
          <a:xfrm>
            <a:off x="0" y="-8527"/>
            <a:ext cx="12259754" cy="6858000"/>
          </a:xfrm>
          <a:prstGeom prst="rect">
            <a:avLst/>
          </a:prstGeom>
          <a:noFill/>
        </p:spPr>
      </p:pic>
      <p:pic>
        <p:nvPicPr>
          <p:cNvPr id="2050" name="Picture 2" descr="Freshwater fish species richness">
            <a:extLst>
              <a:ext uri="{FF2B5EF4-FFF2-40B4-BE49-F238E27FC236}">
                <a16:creationId xmlns:a16="http://schemas.microsoft.com/office/drawing/2014/main" id="{CA8FD9A4-F34F-5089-4B94-4E9CEF186C0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7162" y="681036"/>
            <a:ext cx="7794925" cy="6024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icture">
            <a:extLst>
              <a:ext uri="{FF2B5EF4-FFF2-40B4-BE49-F238E27FC236}">
                <a16:creationId xmlns:a16="http://schemas.microsoft.com/office/drawing/2014/main" id="{CBAC43DA-787A-D187-9AEA-3065D326AEF0}"/>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2"/>
          <a:stretch/>
        </p:blipFill>
        <p:spPr bwMode="auto">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EB4A487-5834-EDDA-6878-2E91F5695203}"/>
              </a:ext>
            </a:extLst>
          </p:cNvPr>
          <p:cNvSpPr txBox="1">
            <a:spLocks/>
          </p:cNvSpPr>
          <p:nvPr/>
        </p:nvSpPr>
        <p:spPr>
          <a:xfrm>
            <a:off x="14705" y="-11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latin typeface="Palatino Linotype" panose="02040502050505030304" pitchFamily="18" charset="0"/>
              </a:rPr>
              <a:t>East</a:t>
            </a:r>
            <a:r>
              <a:rPr lang="en-US" b="1" dirty="0">
                <a:solidFill>
                  <a:schemeClr val="bg1"/>
                </a:solidFill>
                <a:latin typeface="Palatino Linotype" panose="02040502050505030304" pitchFamily="18" charset="0"/>
              </a:rPr>
              <a:t>ern Afromontagne</a:t>
            </a:r>
            <a:endParaRPr lang="cs-CZ" b="1"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66718765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811433-25A2-3F6A-5135-54206DC7E0F0}"/>
              </a:ext>
            </a:extLst>
          </p:cNvPr>
          <p:cNvSpPr/>
          <p:nvPr/>
        </p:nvSpPr>
        <p:spPr>
          <a:xfrm>
            <a:off x="0" y="8528"/>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4" name="Obrázek 25" descr="Obsah obrázku voda, obloha, exteriér, příroda&#10;&#10;Popis vygenerován s velmi vysokou mírou spolehlivosti">
            <a:extLst>
              <a:ext uri="{FF2B5EF4-FFF2-40B4-BE49-F238E27FC236}">
                <a16:creationId xmlns:a16="http://schemas.microsoft.com/office/drawing/2014/main" id="{9603FC9B-5DC0-1440-8288-7FD904CF4B30}"/>
              </a:ext>
            </a:extLst>
          </p:cNvPr>
          <p:cNvPicPr>
            <a:picLocks noChangeAspect="1"/>
          </p:cNvPicPr>
          <p:nvPr/>
        </p:nvPicPr>
        <p:blipFill>
          <a:blip r:embed="rId3" cstate="email">
            <a:alphaModFix amt="20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tretch>
            <a:fillRect/>
          </a:stretch>
        </p:blipFill>
        <p:spPr>
          <a:xfrm>
            <a:off x="0" y="-8527"/>
            <a:ext cx="12259754" cy="6858000"/>
          </a:xfrm>
          <a:prstGeom prst="rect">
            <a:avLst/>
          </a:prstGeom>
          <a:noFill/>
        </p:spPr>
      </p:pic>
      <p:sp>
        <p:nvSpPr>
          <p:cNvPr id="5" name="Title 1">
            <a:extLst>
              <a:ext uri="{FF2B5EF4-FFF2-40B4-BE49-F238E27FC236}">
                <a16:creationId xmlns:a16="http://schemas.microsoft.com/office/drawing/2014/main" id="{6E0CB72E-21F3-A746-A19A-9A5FDB7DD564}"/>
              </a:ext>
            </a:extLst>
          </p:cNvPr>
          <p:cNvSpPr txBox="1">
            <a:spLocks/>
          </p:cNvSpPr>
          <p:nvPr/>
        </p:nvSpPr>
        <p:spPr>
          <a:xfrm>
            <a:off x="0" y="-1283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latin typeface="Palatino Linotype" panose="02040502050505030304" pitchFamily="18" charset="0"/>
              </a:rPr>
              <a:t>East </a:t>
            </a:r>
            <a:r>
              <a:rPr lang="cs-CZ" b="1" dirty="0" err="1">
                <a:solidFill>
                  <a:schemeClr val="bg1"/>
                </a:solidFill>
                <a:latin typeface="Palatino Linotype" panose="02040502050505030304" pitchFamily="18" charset="0"/>
              </a:rPr>
              <a:t>African</a:t>
            </a:r>
            <a:r>
              <a:rPr lang="cs-CZ" b="1" dirty="0">
                <a:solidFill>
                  <a:schemeClr val="bg1"/>
                </a:solidFill>
                <a:latin typeface="Palatino Linotype" panose="02040502050505030304" pitchFamily="18" charset="0"/>
              </a:rPr>
              <a:t> Great </a:t>
            </a:r>
            <a:r>
              <a:rPr lang="cs-CZ" b="1" dirty="0" err="1">
                <a:solidFill>
                  <a:schemeClr val="bg1"/>
                </a:solidFill>
                <a:latin typeface="Palatino Linotype" panose="02040502050505030304" pitchFamily="18" charset="0"/>
              </a:rPr>
              <a:t>Lakes</a:t>
            </a:r>
            <a:endParaRPr lang="cs-CZ" b="1" dirty="0">
              <a:solidFill>
                <a:schemeClr val="bg1"/>
              </a:solidFill>
              <a:latin typeface="Palatino Linotype" panose="02040502050505030304" pitchFamily="18" charset="0"/>
            </a:endParaRPr>
          </a:p>
        </p:txBody>
      </p:sp>
      <p:sp>
        <p:nvSpPr>
          <p:cNvPr id="3" name="Obdélník 2">
            <a:extLst>
              <a:ext uri="{FF2B5EF4-FFF2-40B4-BE49-F238E27FC236}">
                <a16:creationId xmlns:a16="http://schemas.microsoft.com/office/drawing/2014/main" id="{1B7B5D94-AF71-4B3C-B210-5EE48292247F}"/>
              </a:ext>
            </a:extLst>
          </p:cNvPr>
          <p:cNvSpPr/>
          <p:nvPr/>
        </p:nvSpPr>
        <p:spPr>
          <a:xfrm>
            <a:off x="7315740" y="1604575"/>
            <a:ext cx="6096000" cy="400110"/>
          </a:xfrm>
          <a:prstGeom prst="rect">
            <a:avLst/>
          </a:prstGeom>
        </p:spPr>
        <p:txBody>
          <a:bodyPr>
            <a:spAutoFit/>
          </a:bodyPr>
          <a:lstStyle/>
          <a:p>
            <a:pPr marL="285750" indent="-285750">
              <a:buFont typeface="Arial" panose="020B0604020202020204" pitchFamily="34" charset="0"/>
              <a:buChar char="•"/>
            </a:pPr>
            <a:r>
              <a:rPr lang="en-US" sz="2000" dirty="0">
                <a:latin typeface="Palatino Linotype" panose="02040502050505030304" pitchFamily="18" charset="0"/>
              </a:rPr>
              <a:t>&gt;90% of Africa’s surface </a:t>
            </a:r>
            <a:r>
              <a:rPr lang="en-US" sz="2000" dirty="0" err="1">
                <a:latin typeface="Palatino Linotype" panose="02040502050505030304" pitchFamily="18" charset="0"/>
              </a:rPr>
              <a:t>freshwate</a:t>
            </a:r>
            <a:r>
              <a:rPr lang="cs-CZ" sz="2000" dirty="0">
                <a:latin typeface="Palatino Linotype" panose="02040502050505030304" pitchFamily="18" charset="0"/>
              </a:rPr>
              <a:t>r</a:t>
            </a:r>
            <a:endParaRPr lang="en-US" sz="2000" b="0" i="0" dirty="0">
              <a:effectLst/>
              <a:latin typeface="Palatino Linotype" panose="02040502050505030304" pitchFamily="18" charset="0"/>
            </a:endParaRPr>
          </a:p>
        </p:txBody>
      </p:sp>
      <p:pic>
        <p:nvPicPr>
          <p:cNvPr id="10" name="Obrázek 9">
            <a:extLst>
              <a:ext uri="{FF2B5EF4-FFF2-40B4-BE49-F238E27FC236}">
                <a16:creationId xmlns:a16="http://schemas.microsoft.com/office/drawing/2014/main" id="{98DC57A2-05BC-43D2-BD06-59D963973C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3496" y="1147804"/>
            <a:ext cx="7192244" cy="4921342"/>
          </a:xfrm>
          <a:prstGeom prst="rect">
            <a:avLst/>
          </a:prstGeom>
        </p:spPr>
      </p:pic>
      <p:sp>
        <p:nvSpPr>
          <p:cNvPr id="11" name="TextovéPole 10">
            <a:extLst>
              <a:ext uri="{FF2B5EF4-FFF2-40B4-BE49-F238E27FC236}">
                <a16:creationId xmlns:a16="http://schemas.microsoft.com/office/drawing/2014/main" id="{3A2CAFC6-E14A-419B-8AEE-488C72AFD9D5}"/>
              </a:ext>
            </a:extLst>
          </p:cNvPr>
          <p:cNvSpPr txBox="1"/>
          <p:nvPr/>
        </p:nvSpPr>
        <p:spPr>
          <a:xfrm>
            <a:off x="396897" y="5973594"/>
            <a:ext cx="2841812" cy="369332"/>
          </a:xfrm>
          <a:prstGeom prst="rect">
            <a:avLst/>
          </a:prstGeom>
          <a:noFill/>
        </p:spPr>
        <p:txBody>
          <a:bodyPr wrap="square" rtlCol="0">
            <a:spAutoFit/>
          </a:bodyPr>
          <a:lstStyle/>
          <a:p>
            <a:r>
              <a:rPr lang="cs-CZ" dirty="0" err="1">
                <a:latin typeface="Palatino Linotype" panose="02040502050505030304" pitchFamily="18" charset="0"/>
              </a:rPr>
              <a:t>Salzburger</a:t>
            </a:r>
            <a:r>
              <a:rPr lang="cs-CZ" dirty="0">
                <a:latin typeface="Palatino Linotype" panose="02040502050505030304" pitchFamily="18" charset="0"/>
              </a:rPr>
              <a:t> et al., 2014</a:t>
            </a:r>
          </a:p>
        </p:txBody>
      </p:sp>
      <p:sp>
        <p:nvSpPr>
          <p:cNvPr id="2" name="TextovéPole 1">
            <a:extLst>
              <a:ext uri="{FF2B5EF4-FFF2-40B4-BE49-F238E27FC236}">
                <a16:creationId xmlns:a16="http://schemas.microsoft.com/office/drawing/2014/main" id="{80A00F3D-5EE4-4054-8604-E83086D650BE}"/>
              </a:ext>
            </a:extLst>
          </p:cNvPr>
          <p:cNvSpPr txBox="1"/>
          <p:nvPr/>
        </p:nvSpPr>
        <p:spPr>
          <a:xfrm>
            <a:off x="7309796" y="3222960"/>
            <a:ext cx="4192238"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Palatino Linotype" panose="02040502050505030304" pitchFamily="18" charset="0"/>
              </a:rPr>
              <a:t>Diversification impacted by repeated lake level</a:t>
            </a:r>
            <a:r>
              <a:rPr lang="cs-CZ" sz="2000" dirty="0">
                <a:latin typeface="Palatino Linotype" panose="02040502050505030304" pitchFamily="18" charset="0"/>
              </a:rPr>
              <a:t> </a:t>
            </a:r>
            <a:r>
              <a:rPr lang="cs-CZ" sz="2000" dirty="0" err="1">
                <a:latin typeface="Palatino Linotype" panose="02040502050505030304" pitchFamily="18" charset="0"/>
              </a:rPr>
              <a:t>changes</a:t>
            </a:r>
            <a:r>
              <a:rPr lang="cs-CZ" sz="2000" dirty="0">
                <a:latin typeface="Palatino Linotype" panose="02040502050505030304" pitchFamily="18" charset="0"/>
              </a:rPr>
              <a:t> (</a:t>
            </a:r>
            <a:r>
              <a:rPr lang="cs-CZ" sz="2000" dirty="0" err="1">
                <a:latin typeface="Palatino Linotype" panose="02040502050505030304" pitchFamily="18" charset="0"/>
              </a:rPr>
              <a:t>formation</a:t>
            </a:r>
            <a:r>
              <a:rPr lang="cs-CZ" sz="2000" dirty="0">
                <a:latin typeface="Palatino Linotype" panose="02040502050505030304" pitchFamily="18" charset="0"/>
              </a:rPr>
              <a:t> 300 MYA)</a:t>
            </a:r>
          </a:p>
        </p:txBody>
      </p:sp>
      <p:sp>
        <p:nvSpPr>
          <p:cNvPr id="20" name="TextovéPole 19">
            <a:extLst>
              <a:ext uri="{FF2B5EF4-FFF2-40B4-BE49-F238E27FC236}">
                <a16:creationId xmlns:a16="http://schemas.microsoft.com/office/drawing/2014/main" id="{C06A3B43-270B-48BE-ADC8-1239AEDDF941}"/>
              </a:ext>
            </a:extLst>
          </p:cNvPr>
          <p:cNvSpPr txBox="1"/>
          <p:nvPr/>
        </p:nvSpPr>
        <p:spPr>
          <a:xfrm>
            <a:off x="7294917" y="4336556"/>
            <a:ext cx="4387059" cy="707886"/>
          </a:xfrm>
          <a:prstGeom prst="rect">
            <a:avLst/>
          </a:prstGeom>
          <a:noFill/>
        </p:spPr>
        <p:txBody>
          <a:bodyPr wrap="square" rtlCol="0">
            <a:spAutoFit/>
          </a:bodyPr>
          <a:lstStyle/>
          <a:p>
            <a:pPr marL="285750" indent="-285750">
              <a:buFont typeface="Arial" panose="020B0604020202020204" pitchFamily="34" charset="0"/>
              <a:buChar char="•"/>
            </a:pPr>
            <a:r>
              <a:rPr lang="cs-CZ" sz="2000" dirty="0" err="1">
                <a:latin typeface="Palatino Linotype" panose="02040502050505030304" pitchFamily="18" charset="0"/>
              </a:rPr>
              <a:t>Evolution</a:t>
            </a:r>
            <a:r>
              <a:rPr lang="cs-CZ" sz="2000" dirty="0">
                <a:latin typeface="Palatino Linotype" panose="02040502050505030304" pitchFamily="18" charset="0"/>
              </a:rPr>
              <a:t> in </a:t>
            </a:r>
            <a:r>
              <a:rPr lang="cs-CZ" sz="2000" dirty="0" err="1">
                <a:latin typeface="Palatino Linotype" panose="02040502050505030304" pitchFamily="18" charset="0"/>
              </a:rPr>
              <a:t>real-time</a:t>
            </a:r>
            <a:r>
              <a:rPr lang="cs-CZ" sz="2000" dirty="0">
                <a:latin typeface="Palatino Linotype" panose="02040502050505030304" pitchFamily="18" charset="0"/>
              </a:rPr>
              <a:t> (10% </a:t>
            </a:r>
            <a:r>
              <a:rPr lang="cs-CZ" sz="2000" dirty="0" err="1">
                <a:latin typeface="Palatino Linotype" panose="02040502050505030304" pitchFamily="18" charset="0"/>
              </a:rPr>
              <a:t>of</a:t>
            </a:r>
            <a:r>
              <a:rPr lang="cs-CZ" sz="2000" dirty="0">
                <a:latin typeface="Palatino Linotype" panose="02040502050505030304" pitchFamily="18" charset="0"/>
              </a:rPr>
              <a:t> </a:t>
            </a:r>
            <a:r>
              <a:rPr lang="cs-CZ" sz="2000" dirty="0" err="1">
                <a:latin typeface="Palatino Linotype" panose="02040502050505030304" pitchFamily="18" charset="0"/>
              </a:rPr>
              <a:t>world</a:t>
            </a:r>
            <a:r>
              <a:rPr lang="cs-CZ" sz="2000" dirty="0">
                <a:latin typeface="Palatino Linotype" panose="02040502050505030304" pitchFamily="18" charset="0"/>
              </a:rPr>
              <a:t> species diversity)</a:t>
            </a:r>
          </a:p>
        </p:txBody>
      </p:sp>
      <p:sp>
        <p:nvSpPr>
          <p:cNvPr id="21" name="TextovéPole 20">
            <a:extLst>
              <a:ext uri="{FF2B5EF4-FFF2-40B4-BE49-F238E27FC236}">
                <a16:creationId xmlns:a16="http://schemas.microsoft.com/office/drawing/2014/main" id="{9C63D46D-7782-4A6D-B896-9BF2D76B09CC}"/>
              </a:ext>
            </a:extLst>
          </p:cNvPr>
          <p:cNvSpPr txBox="1"/>
          <p:nvPr/>
        </p:nvSpPr>
        <p:spPr>
          <a:xfrm>
            <a:off x="7309796" y="2195136"/>
            <a:ext cx="4284265" cy="1015663"/>
          </a:xfrm>
          <a:prstGeom prst="rect">
            <a:avLst/>
          </a:prstGeom>
          <a:noFill/>
        </p:spPr>
        <p:txBody>
          <a:bodyPr wrap="square" rtlCol="0">
            <a:spAutoFit/>
          </a:bodyPr>
          <a:lstStyle/>
          <a:p>
            <a:pPr marL="285750" indent="-285750">
              <a:buFont typeface="Arial" panose="020B0604020202020204" pitchFamily="34" charset="0"/>
              <a:buChar char="•"/>
            </a:pPr>
            <a:r>
              <a:rPr lang="cs-CZ" sz="2000" dirty="0">
                <a:latin typeface="Palatino Linotype" panose="02040502050505030304" pitchFamily="18" charset="0"/>
              </a:rPr>
              <a:t>L</a:t>
            </a:r>
            <a:r>
              <a:rPr lang="en-GB" sz="2000" dirty="0" err="1">
                <a:latin typeface="Palatino Linotype" panose="02040502050505030304" pitchFamily="18" charset="0"/>
              </a:rPr>
              <a:t>ocal</a:t>
            </a:r>
            <a:r>
              <a:rPr lang="en-GB" sz="2000" dirty="0">
                <a:latin typeface="Palatino Linotype" panose="02040502050505030304" pitchFamily="18" charset="0"/>
              </a:rPr>
              <a:t> adaptations driven by ecological speciation and natural selection </a:t>
            </a:r>
            <a:endParaRPr lang="cs-CZ" sz="2000" dirty="0">
              <a:latin typeface="Palatino Linotype" panose="02040502050505030304" pitchFamily="18" charset="0"/>
            </a:endParaRPr>
          </a:p>
        </p:txBody>
      </p:sp>
      <p:sp>
        <p:nvSpPr>
          <p:cNvPr id="23" name="TextovéPole 22">
            <a:extLst>
              <a:ext uri="{FF2B5EF4-FFF2-40B4-BE49-F238E27FC236}">
                <a16:creationId xmlns:a16="http://schemas.microsoft.com/office/drawing/2014/main" id="{C3557CC4-56D8-48E6-844C-31BDEFF231C6}"/>
              </a:ext>
            </a:extLst>
          </p:cNvPr>
          <p:cNvSpPr txBox="1"/>
          <p:nvPr/>
        </p:nvSpPr>
        <p:spPr>
          <a:xfrm>
            <a:off x="7315740" y="5261678"/>
            <a:ext cx="4555776" cy="400110"/>
          </a:xfrm>
          <a:prstGeom prst="rect">
            <a:avLst/>
          </a:prstGeom>
          <a:noFill/>
        </p:spPr>
        <p:txBody>
          <a:bodyPr wrap="square" rtlCol="0">
            <a:spAutoFit/>
          </a:bodyPr>
          <a:lstStyle/>
          <a:p>
            <a:pPr marL="285750" indent="-285750">
              <a:buFont typeface="Arial" panose="020B0604020202020204" pitchFamily="34" charset="0"/>
              <a:buChar char="•"/>
            </a:pPr>
            <a:r>
              <a:rPr lang="cs-CZ" sz="2000" dirty="0" err="1">
                <a:latin typeface="Palatino Linotype" panose="02040502050505030304" pitchFamily="18" charset="0"/>
              </a:rPr>
              <a:t>High</a:t>
            </a:r>
            <a:r>
              <a:rPr lang="cs-CZ" sz="2000" dirty="0">
                <a:latin typeface="Palatino Linotype" panose="02040502050505030304" pitchFamily="18" charset="0"/>
              </a:rPr>
              <a:t> level </a:t>
            </a:r>
            <a:r>
              <a:rPr lang="cs-CZ" sz="2000" dirty="0" err="1">
                <a:latin typeface="Palatino Linotype" panose="02040502050505030304" pitchFamily="18" charset="0"/>
              </a:rPr>
              <a:t>of</a:t>
            </a:r>
            <a:r>
              <a:rPr lang="cs-CZ" sz="2000" dirty="0">
                <a:latin typeface="Palatino Linotype" panose="02040502050505030304" pitchFamily="18" charset="0"/>
              </a:rPr>
              <a:t> </a:t>
            </a:r>
            <a:r>
              <a:rPr lang="cs-CZ" sz="2000" dirty="0" err="1">
                <a:latin typeface="Palatino Linotype" panose="02040502050505030304" pitchFamily="18" charset="0"/>
              </a:rPr>
              <a:t>endemism</a:t>
            </a:r>
            <a:endParaRPr lang="cs-CZ" sz="2000" dirty="0">
              <a:latin typeface="Palatino Linotype" panose="02040502050505030304" pitchFamily="18" charset="0"/>
            </a:endParaRPr>
          </a:p>
        </p:txBody>
      </p:sp>
    </p:spTree>
    <p:extLst>
      <p:ext uri="{BB962C8B-B14F-4D97-AF65-F5344CB8AC3E}">
        <p14:creationId xmlns:p14="http://schemas.microsoft.com/office/powerpoint/2010/main" val="398817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5" descr="Obsah obrázku voda, obloha, exteriér, příroda&#10;&#10;Popis vygenerován s velmi vysokou mírou spolehlivosti">
            <a:extLst>
              <a:ext uri="{FF2B5EF4-FFF2-40B4-BE49-F238E27FC236}">
                <a16:creationId xmlns:a16="http://schemas.microsoft.com/office/drawing/2014/main" id="{2665622A-72A3-539D-E911-DFE23AB80B92}"/>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grpSp>
        <p:nvGrpSpPr>
          <p:cNvPr id="4" name="Group 3">
            <a:extLst>
              <a:ext uri="{FF2B5EF4-FFF2-40B4-BE49-F238E27FC236}">
                <a16:creationId xmlns:a16="http://schemas.microsoft.com/office/drawing/2014/main" id="{14C9A594-64E4-BDF8-3131-7C4374D9774B}"/>
              </a:ext>
            </a:extLst>
          </p:cNvPr>
          <p:cNvGrpSpPr/>
          <p:nvPr/>
        </p:nvGrpSpPr>
        <p:grpSpPr>
          <a:xfrm>
            <a:off x="2764929" y="911291"/>
            <a:ext cx="6505133" cy="5035417"/>
            <a:chOff x="-15872" y="75342"/>
            <a:chExt cx="6505133" cy="5035417"/>
          </a:xfrm>
        </p:grpSpPr>
        <p:grpSp>
          <p:nvGrpSpPr>
            <p:cNvPr id="5" name="Group 4">
              <a:extLst>
                <a:ext uri="{FF2B5EF4-FFF2-40B4-BE49-F238E27FC236}">
                  <a16:creationId xmlns:a16="http://schemas.microsoft.com/office/drawing/2014/main" id="{F40EE6B1-97E9-8B4E-5AE6-23109BCED5E2}"/>
                </a:ext>
              </a:extLst>
            </p:cNvPr>
            <p:cNvGrpSpPr/>
            <p:nvPr/>
          </p:nvGrpSpPr>
          <p:grpSpPr>
            <a:xfrm>
              <a:off x="56684" y="75342"/>
              <a:ext cx="6392018" cy="5035417"/>
              <a:chOff x="56684" y="75342"/>
              <a:chExt cx="6392018" cy="5035417"/>
            </a:xfrm>
          </p:grpSpPr>
          <p:pic>
            <p:nvPicPr>
              <p:cNvPr id="11" name="Picture 10">
                <a:extLst>
                  <a:ext uri="{FF2B5EF4-FFF2-40B4-BE49-F238E27FC236}">
                    <a16:creationId xmlns:a16="http://schemas.microsoft.com/office/drawing/2014/main" id="{0CA1B605-75B8-191E-9D0C-FC88CA7C3A60}"/>
                  </a:ext>
                </a:extLst>
              </p:cNvPr>
              <p:cNvPicPr>
                <a:picLocks noChangeAspect="1"/>
              </p:cNvPicPr>
              <p:nvPr/>
            </p:nvPicPr>
            <p:blipFill rotWithShape="1">
              <a:blip r:embed="rId5" cstate="screen">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3141344" y="110438"/>
                <a:ext cx="3307358" cy="5000321"/>
              </a:xfrm>
              <a:prstGeom prst="rect">
                <a:avLst/>
              </a:prstGeom>
            </p:spPr>
          </p:pic>
          <p:pic>
            <p:nvPicPr>
              <p:cNvPr id="10" name="Picture 9">
                <a:extLst>
                  <a:ext uri="{FF2B5EF4-FFF2-40B4-BE49-F238E27FC236}">
                    <a16:creationId xmlns:a16="http://schemas.microsoft.com/office/drawing/2014/main" id="{D84D2716-74F9-7D85-6E2E-B31ADF46A10E}"/>
                  </a:ext>
                </a:extLst>
              </p:cNvPr>
              <p:cNvPicPr>
                <a:picLocks noChangeAspect="1"/>
              </p:cNvPicPr>
              <p:nvPr/>
            </p:nvPicPr>
            <p:blipFill rotWithShape="1">
              <a:blip r:embed="rId5" cstate="screen">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0800000">
                <a:off x="56684" y="75342"/>
                <a:ext cx="3307358" cy="5000321"/>
              </a:xfrm>
              <a:prstGeom prst="rect">
                <a:avLst/>
              </a:prstGeom>
            </p:spPr>
          </p:pic>
        </p:grpSp>
        <p:sp>
          <p:nvSpPr>
            <p:cNvPr id="6" name="TextBox 5">
              <a:extLst>
                <a:ext uri="{FF2B5EF4-FFF2-40B4-BE49-F238E27FC236}">
                  <a16:creationId xmlns:a16="http://schemas.microsoft.com/office/drawing/2014/main" id="{328EF9B5-5797-029C-FED1-3D3C610578EB}"/>
                </a:ext>
              </a:extLst>
            </p:cNvPr>
            <p:cNvSpPr txBox="1"/>
            <p:nvPr/>
          </p:nvSpPr>
          <p:spPr>
            <a:xfrm rot="5559785">
              <a:off x="5124243" y="2730075"/>
              <a:ext cx="2321876" cy="408161"/>
            </a:xfrm>
            <a:prstGeom prst="rect">
              <a:avLst/>
            </a:prstGeom>
            <a:noFill/>
          </p:spPr>
          <p:txBody>
            <a:bodyPr wrap="square" rtlCol="0">
              <a:prstTxWarp prst="textArchUp">
                <a:avLst>
                  <a:gd name="adj" fmla="val 11543030"/>
                </a:avLst>
              </a:prstTxWarp>
              <a:spAutoFit/>
            </a:bodyPr>
            <a:lstStyle/>
            <a:p>
              <a:r>
                <a:rPr lang="en-CZ" b="1" dirty="0"/>
                <a:t>Capacity building</a:t>
              </a:r>
            </a:p>
          </p:txBody>
        </p:sp>
        <p:sp>
          <p:nvSpPr>
            <p:cNvPr id="7" name="TextBox 6">
              <a:extLst>
                <a:ext uri="{FF2B5EF4-FFF2-40B4-BE49-F238E27FC236}">
                  <a16:creationId xmlns:a16="http://schemas.microsoft.com/office/drawing/2014/main" id="{433A25D7-9A48-0185-95C1-880D5C61910B}"/>
                </a:ext>
              </a:extLst>
            </p:cNvPr>
            <p:cNvSpPr txBox="1"/>
            <p:nvPr/>
          </p:nvSpPr>
          <p:spPr>
            <a:xfrm rot="16200000">
              <a:off x="-688040" y="1095798"/>
              <a:ext cx="4239066" cy="2894729"/>
            </a:xfrm>
            <a:prstGeom prst="rect">
              <a:avLst/>
            </a:prstGeom>
            <a:noFill/>
          </p:spPr>
          <p:txBody>
            <a:bodyPr wrap="square">
              <a:prstTxWarp prst="textArchUp">
                <a:avLst>
                  <a:gd name="adj" fmla="val 12268374"/>
                </a:avLst>
              </a:prstTxWarp>
              <a:spAutoFit/>
            </a:bodyPr>
            <a:lstStyle/>
            <a:p>
              <a:pPr marL="0" indent="0">
                <a:buNone/>
              </a:pPr>
              <a:r>
                <a:rPr lang="en-CZ" b="1" dirty="0"/>
                <a:t> Science-based ecosystem health monitoring</a:t>
              </a:r>
            </a:p>
          </p:txBody>
        </p:sp>
        <p:pic>
          <p:nvPicPr>
            <p:cNvPr id="9" name="Obrázek 20">
              <a:extLst>
                <a:ext uri="{FF2B5EF4-FFF2-40B4-BE49-F238E27FC236}">
                  <a16:creationId xmlns:a16="http://schemas.microsoft.com/office/drawing/2014/main" id="{BE0CC29D-6A68-3DD3-EAD6-FA7F83577E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7263" y="679913"/>
              <a:ext cx="1285311" cy="331353"/>
            </a:xfrm>
            <a:prstGeom prst="rect">
              <a:avLst/>
            </a:prstGeom>
          </p:spPr>
        </p:pic>
      </p:grpSp>
      <p:sp>
        <p:nvSpPr>
          <p:cNvPr id="12" name="Oval 11">
            <a:extLst>
              <a:ext uri="{FF2B5EF4-FFF2-40B4-BE49-F238E27FC236}">
                <a16:creationId xmlns:a16="http://schemas.microsoft.com/office/drawing/2014/main" id="{4FDAD7A1-FCCE-7D02-2521-2A8A58D2E280}"/>
              </a:ext>
            </a:extLst>
          </p:cNvPr>
          <p:cNvSpPr/>
          <p:nvPr/>
        </p:nvSpPr>
        <p:spPr>
          <a:xfrm>
            <a:off x="3911441" y="701786"/>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dirty="0"/>
          </a:p>
        </p:txBody>
      </p:sp>
      <p:sp>
        <p:nvSpPr>
          <p:cNvPr id="13" name="Oval 12">
            <a:extLst>
              <a:ext uri="{FF2B5EF4-FFF2-40B4-BE49-F238E27FC236}">
                <a16:creationId xmlns:a16="http://schemas.microsoft.com/office/drawing/2014/main" id="{87D8DBDB-327F-7D7A-7880-836A56BD7BA5}"/>
              </a:ext>
            </a:extLst>
          </p:cNvPr>
          <p:cNvSpPr/>
          <p:nvPr/>
        </p:nvSpPr>
        <p:spPr>
          <a:xfrm>
            <a:off x="3176585" y="1848994"/>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dirty="0"/>
          </a:p>
        </p:txBody>
      </p:sp>
      <p:sp>
        <p:nvSpPr>
          <p:cNvPr id="14" name="TextBox 13">
            <a:extLst>
              <a:ext uri="{FF2B5EF4-FFF2-40B4-BE49-F238E27FC236}">
                <a16:creationId xmlns:a16="http://schemas.microsoft.com/office/drawing/2014/main" id="{72681877-D16D-A14C-3393-863062ED9822}"/>
              </a:ext>
            </a:extLst>
          </p:cNvPr>
          <p:cNvSpPr txBox="1"/>
          <p:nvPr/>
        </p:nvSpPr>
        <p:spPr>
          <a:xfrm>
            <a:off x="3911441" y="1056421"/>
            <a:ext cx="1271239" cy="584775"/>
          </a:xfrm>
          <a:prstGeom prst="rect">
            <a:avLst/>
          </a:prstGeom>
          <a:noFill/>
        </p:spPr>
        <p:txBody>
          <a:bodyPr wrap="square" rtlCol="0">
            <a:spAutoFit/>
          </a:bodyPr>
          <a:lstStyle/>
          <a:p>
            <a:pPr algn="ctr"/>
            <a:r>
              <a:rPr lang="en-CZ" sz="1600" dirty="0"/>
              <a:t>Biodiversity monitoring</a:t>
            </a:r>
          </a:p>
        </p:txBody>
      </p:sp>
      <p:sp>
        <p:nvSpPr>
          <p:cNvPr id="16" name="Oval 15">
            <a:extLst>
              <a:ext uri="{FF2B5EF4-FFF2-40B4-BE49-F238E27FC236}">
                <a16:creationId xmlns:a16="http://schemas.microsoft.com/office/drawing/2014/main" id="{2EE5706F-EF3A-CD69-4F22-D7638E464A8B}"/>
              </a:ext>
            </a:extLst>
          </p:cNvPr>
          <p:cNvSpPr/>
          <p:nvPr/>
        </p:nvSpPr>
        <p:spPr>
          <a:xfrm>
            <a:off x="3065099" y="3219086"/>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dirty="0"/>
          </a:p>
        </p:txBody>
      </p:sp>
      <p:sp>
        <p:nvSpPr>
          <p:cNvPr id="18" name="Oval 17">
            <a:extLst>
              <a:ext uri="{FF2B5EF4-FFF2-40B4-BE49-F238E27FC236}">
                <a16:creationId xmlns:a16="http://schemas.microsoft.com/office/drawing/2014/main" id="{485D2C59-A986-DAA7-DAF9-9CBA04EDA4CB}"/>
              </a:ext>
            </a:extLst>
          </p:cNvPr>
          <p:cNvSpPr/>
          <p:nvPr/>
        </p:nvSpPr>
        <p:spPr>
          <a:xfrm>
            <a:off x="3680834" y="4414526"/>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sz="1600" dirty="0"/>
          </a:p>
        </p:txBody>
      </p:sp>
      <p:sp>
        <p:nvSpPr>
          <p:cNvPr id="19" name="TextBox 18">
            <a:extLst>
              <a:ext uri="{FF2B5EF4-FFF2-40B4-BE49-F238E27FC236}">
                <a16:creationId xmlns:a16="http://schemas.microsoft.com/office/drawing/2014/main" id="{8467069D-EEDA-2963-9C77-6539234DC87C}"/>
              </a:ext>
            </a:extLst>
          </p:cNvPr>
          <p:cNvSpPr txBox="1"/>
          <p:nvPr/>
        </p:nvSpPr>
        <p:spPr>
          <a:xfrm>
            <a:off x="3732906" y="4773776"/>
            <a:ext cx="1195108" cy="584775"/>
          </a:xfrm>
          <a:prstGeom prst="rect">
            <a:avLst/>
          </a:prstGeom>
          <a:noFill/>
        </p:spPr>
        <p:txBody>
          <a:bodyPr wrap="square" rtlCol="0">
            <a:spAutoFit/>
          </a:bodyPr>
          <a:lstStyle/>
          <a:p>
            <a:pPr algn="ctr"/>
            <a:r>
              <a:rPr lang="en-CZ" sz="1600" dirty="0"/>
              <a:t>Eco-toxicology</a:t>
            </a:r>
          </a:p>
        </p:txBody>
      </p:sp>
      <p:sp>
        <p:nvSpPr>
          <p:cNvPr id="20" name="Oval 19">
            <a:extLst>
              <a:ext uri="{FF2B5EF4-FFF2-40B4-BE49-F238E27FC236}">
                <a16:creationId xmlns:a16="http://schemas.microsoft.com/office/drawing/2014/main" id="{21A5FFD2-0225-5A1C-0698-ABEAC821BED9}"/>
              </a:ext>
            </a:extLst>
          </p:cNvPr>
          <p:cNvSpPr/>
          <p:nvPr/>
        </p:nvSpPr>
        <p:spPr>
          <a:xfrm>
            <a:off x="4526985" y="5465772"/>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dirty="0"/>
          </a:p>
        </p:txBody>
      </p:sp>
      <p:sp>
        <p:nvSpPr>
          <p:cNvPr id="21" name="TextBox 20">
            <a:extLst>
              <a:ext uri="{FF2B5EF4-FFF2-40B4-BE49-F238E27FC236}">
                <a16:creationId xmlns:a16="http://schemas.microsoft.com/office/drawing/2014/main" id="{038E0864-76D7-C7F1-3275-AAF37E4B0763}"/>
              </a:ext>
            </a:extLst>
          </p:cNvPr>
          <p:cNvSpPr txBox="1"/>
          <p:nvPr/>
        </p:nvSpPr>
        <p:spPr>
          <a:xfrm>
            <a:off x="4526985" y="5811995"/>
            <a:ext cx="1271239" cy="584775"/>
          </a:xfrm>
          <a:prstGeom prst="rect">
            <a:avLst/>
          </a:prstGeom>
          <a:noFill/>
        </p:spPr>
        <p:txBody>
          <a:bodyPr wrap="square" rtlCol="0">
            <a:spAutoFit/>
          </a:bodyPr>
          <a:lstStyle/>
          <a:p>
            <a:pPr algn="ctr"/>
            <a:r>
              <a:rPr lang="en-CZ" sz="1600" dirty="0"/>
              <a:t>Remote sensing</a:t>
            </a:r>
          </a:p>
        </p:txBody>
      </p:sp>
      <p:sp>
        <p:nvSpPr>
          <p:cNvPr id="28" name="Oval 27">
            <a:extLst>
              <a:ext uri="{FF2B5EF4-FFF2-40B4-BE49-F238E27FC236}">
                <a16:creationId xmlns:a16="http://schemas.microsoft.com/office/drawing/2014/main" id="{BF24E969-0D57-6385-FB8F-102AF2CF33C6}"/>
              </a:ext>
            </a:extLst>
          </p:cNvPr>
          <p:cNvSpPr/>
          <p:nvPr/>
        </p:nvSpPr>
        <p:spPr>
          <a:xfrm>
            <a:off x="7646703" y="1848994"/>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a:p>
        </p:txBody>
      </p:sp>
      <p:sp>
        <p:nvSpPr>
          <p:cNvPr id="24" name="TextBox 23">
            <a:extLst>
              <a:ext uri="{FF2B5EF4-FFF2-40B4-BE49-F238E27FC236}">
                <a16:creationId xmlns:a16="http://schemas.microsoft.com/office/drawing/2014/main" id="{AAF3E9DC-2E83-260C-2740-310E41776120}"/>
              </a:ext>
            </a:extLst>
          </p:cNvPr>
          <p:cNvSpPr txBox="1"/>
          <p:nvPr/>
        </p:nvSpPr>
        <p:spPr>
          <a:xfrm>
            <a:off x="7720804" y="2227625"/>
            <a:ext cx="1155694" cy="584775"/>
          </a:xfrm>
          <a:prstGeom prst="rect">
            <a:avLst/>
          </a:prstGeom>
          <a:noFill/>
        </p:spPr>
        <p:txBody>
          <a:bodyPr wrap="square" rtlCol="0">
            <a:spAutoFit/>
          </a:bodyPr>
          <a:lstStyle/>
          <a:p>
            <a:pPr algn="ctr"/>
            <a:r>
              <a:rPr lang="en-CZ" sz="1600" dirty="0"/>
              <a:t>Societal needs</a:t>
            </a:r>
          </a:p>
        </p:txBody>
      </p:sp>
      <p:sp>
        <p:nvSpPr>
          <p:cNvPr id="27" name="Oval 26">
            <a:extLst>
              <a:ext uri="{FF2B5EF4-FFF2-40B4-BE49-F238E27FC236}">
                <a16:creationId xmlns:a16="http://schemas.microsoft.com/office/drawing/2014/main" id="{F2E99105-BA5B-0D4F-C4DD-C602512D96EB}"/>
              </a:ext>
            </a:extLst>
          </p:cNvPr>
          <p:cNvSpPr/>
          <p:nvPr/>
        </p:nvSpPr>
        <p:spPr>
          <a:xfrm>
            <a:off x="6958719" y="700968"/>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a:p>
        </p:txBody>
      </p:sp>
      <p:sp>
        <p:nvSpPr>
          <p:cNvPr id="32" name="TextBox 31">
            <a:extLst>
              <a:ext uri="{FF2B5EF4-FFF2-40B4-BE49-F238E27FC236}">
                <a16:creationId xmlns:a16="http://schemas.microsoft.com/office/drawing/2014/main" id="{D691A195-B51E-AE2C-BAF1-9212B6D29F36}"/>
              </a:ext>
            </a:extLst>
          </p:cNvPr>
          <p:cNvSpPr txBox="1"/>
          <p:nvPr/>
        </p:nvSpPr>
        <p:spPr>
          <a:xfrm>
            <a:off x="6863303" y="1052504"/>
            <a:ext cx="1438642" cy="584775"/>
          </a:xfrm>
          <a:prstGeom prst="rect">
            <a:avLst/>
          </a:prstGeom>
          <a:noFill/>
        </p:spPr>
        <p:txBody>
          <a:bodyPr wrap="square" rtlCol="0">
            <a:spAutoFit/>
          </a:bodyPr>
          <a:lstStyle/>
          <a:p>
            <a:pPr algn="ctr"/>
            <a:r>
              <a:rPr lang="en-CZ" sz="1600" dirty="0"/>
              <a:t>Ecosystem services</a:t>
            </a:r>
          </a:p>
        </p:txBody>
      </p:sp>
      <p:sp>
        <p:nvSpPr>
          <p:cNvPr id="29" name="Oval 28">
            <a:extLst>
              <a:ext uri="{FF2B5EF4-FFF2-40B4-BE49-F238E27FC236}">
                <a16:creationId xmlns:a16="http://schemas.microsoft.com/office/drawing/2014/main" id="{2A168C51-A209-4841-536E-5CE36CA953C2}"/>
              </a:ext>
            </a:extLst>
          </p:cNvPr>
          <p:cNvSpPr/>
          <p:nvPr/>
        </p:nvSpPr>
        <p:spPr>
          <a:xfrm>
            <a:off x="7726562" y="3216303"/>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a:p>
        </p:txBody>
      </p:sp>
      <p:sp>
        <p:nvSpPr>
          <p:cNvPr id="25" name="TextBox 24">
            <a:extLst>
              <a:ext uri="{FF2B5EF4-FFF2-40B4-BE49-F238E27FC236}">
                <a16:creationId xmlns:a16="http://schemas.microsoft.com/office/drawing/2014/main" id="{7F61A248-D1E9-69F6-AF04-0B7408C6F2D9}"/>
              </a:ext>
            </a:extLst>
          </p:cNvPr>
          <p:cNvSpPr txBox="1"/>
          <p:nvPr/>
        </p:nvSpPr>
        <p:spPr>
          <a:xfrm>
            <a:off x="7789120" y="3549314"/>
            <a:ext cx="1146122" cy="584775"/>
          </a:xfrm>
          <a:prstGeom prst="rect">
            <a:avLst/>
          </a:prstGeom>
          <a:noFill/>
        </p:spPr>
        <p:txBody>
          <a:bodyPr wrap="square" rtlCol="0">
            <a:spAutoFit/>
          </a:bodyPr>
          <a:lstStyle/>
          <a:p>
            <a:pPr algn="ctr"/>
            <a:r>
              <a:rPr lang="en-CZ" sz="1600" dirty="0"/>
              <a:t>Knowledge transfer</a:t>
            </a:r>
          </a:p>
        </p:txBody>
      </p:sp>
      <p:pic>
        <p:nvPicPr>
          <p:cNvPr id="8204" name="Picture 12">
            <a:extLst>
              <a:ext uri="{FF2B5EF4-FFF2-40B4-BE49-F238E27FC236}">
                <a16:creationId xmlns:a16="http://schemas.microsoft.com/office/drawing/2014/main" id="{6CFF96CB-CA1D-8A90-C80B-0FB5EFEC245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40002" y="7564691"/>
            <a:ext cx="77494" cy="6532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F7848A3-B78E-60A7-B282-390C6CFFC7AE}"/>
              </a:ext>
            </a:extLst>
          </p:cNvPr>
          <p:cNvGrpSpPr/>
          <p:nvPr/>
        </p:nvGrpSpPr>
        <p:grpSpPr>
          <a:xfrm>
            <a:off x="4637558" y="1947847"/>
            <a:ext cx="2492984" cy="2775414"/>
            <a:chOff x="3330948" y="2025530"/>
            <a:chExt cx="2492984" cy="2775414"/>
          </a:xfrm>
        </p:grpSpPr>
        <p:pic>
          <p:nvPicPr>
            <p:cNvPr id="34" name="Picture 2" descr="Wetland Icons - Free SVG &amp; PNG Wetland Images - Noun Project">
              <a:extLst>
                <a:ext uri="{FF2B5EF4-FFF2-40B4-BE49-F238E27FC236}">
                  <a16:creationId xmlns:a16="http://schemas.microsoft.com/office/drawing/2014/main" id="{9F411262-85EF-C6BC-B415-1A9B9F542A2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87845" y="3639771"/>
              <a:ext cx="1161173" cy="116117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Pinterest">
              <a:extLst>
                <a:ext uri="{FF2B5EF4-FFF2-40B4-BE49-F238E27FC236}">
                  <a16:creationId xmlns:a16="http://schemas.microsoft.com/office/drawing/2014/main" id="{38053350-8486-3125-0747-F6A25E240B69}"/>
                </a:ext>
              </a:extLst>
            </p:cNvPr>
            <p:cNvPicPr>
              <a:picLocks noChangeAspect="1" noChangeArrowheads="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906386" y="2966863"/>
              <a:ext cx="590659" cy="9798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a:extLst>
                <a:ext uri="{FF2B5EF4-FFF2-40B4-BE49-F238E27FC236}">
                  <a16:creationId xmlns:a16="http://schemas.microsoft.com/office/drawing/2014/main" id="{1F40369D-E59F-990E-E2F3-0D0DA65330D2}"/>
                </a:ext>
              </a:extLst>
            </p:cNvPr>
            <p:cNvPicPr>
              <a:picLocks noChangeAspect="1" noChangeArrowheads="1"/>
            </p:cNvPicPr>
            <p:nvPr/>
          </p:nvPicPr>
          <p:blipFill>
            <a:blip r:embed="rId12" cstate="screen">
              <a:grayscl/>
              <a:extLst>
                <a:ext uri="{28A0092B-C50C-407E-A947-70E740481C1C}">
                  <a14:useLocalDpi xmlns:a14="http://schemas.microsoft.com/office/drawing/2010/main"/>
                </a:ext>
              </a:extLst>
            </a:blip>
            <a:srcRect/>
            <a:stretch>
              <a:fillRect/>
            </a:stretch>
          </p:blipFill>
          <p:spPr bwMode="auto">
            <a:xfrm>
              <a:off x="3579958" y="3897196"/>
              <a:ext cx="805389" cy="63550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Africa Map Icon | Endless Icons">
              <a:extLst>
                <a:ext uri="{FF2B5EF4-FFF2-40B4-BE49-F238E27FC236}">
                  <a16:creationId xmlns:a16="http://schemas.microsoft.com/office/drawing/2014/main" id="{82BDED8A-417D-0831-BB63-D304358F038D}"/>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4422875" y="3273821"/>
              <a:ext cx="611959" cy="62619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descr="Knowledge transfer - Free education icons">
              <a:extLst>
                <a:ext uri="{FF2B5EF4-FFF2-40B4-BE49-F238E27FC236}">
                  <a16:creationId xmlns:a16="http://schemas.microsoft.com/office/drawing/2014/main" id="{E7D090DC-90DC-C46C-AB4B-277EB607C5A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051419" y="2911891"/>
              <a:ext cx="739472" cy="73947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olicy icons for free download | Freepik">
              <a:extLst>
                <a:ext uri="{FF2B5EF4-FFF2-40B4-BE49-F238E27FC236}">
                  <a16:creationId xmlns:a16="http://schemas.microsoft.com/office/drawing/2014/main" id="{C0504FFB-5C0E-8CB3-E69C-8EF9DDA4FA7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084461" y="3708746"/>
              <a:ext cx="739471" cy="73947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Lymnaea Stagnalis Stock Illustration - Download Image Now - Antique, Fish,  Illustration - iStock">
              <a:extLst>
                <a:ext uri="{FF2B5EF4-FFF2-40B4-BE49-F238E27FC236}">
                  <a16:creationId xmlns:a16="http://schemas.microsoft.com/office/drawing/2014/main" id="{C924DC2A-58D5-CEBE-7502-932BCB132716}"/>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57305" y="3218229"/>
              <a:ext cx="613779" cy="921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descr="Shaking Hands Icons - Free SVG &amp; PNG Shaking Hands Images - Noun Project">
              <a:extLst>
                <a:ext uri="{FF2B5EF4-FFF2-40B4-BE49-F238E27FC236}">
                  <a16:creationId xmlns:a16="http://schemas.microsoft.com/office/drawing/2014/main" id="{0A8E2416-D25D-2C41-F8AC-FD8F81778820}"/>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084615" y="2025530"/>
              <a:ext cx="1271239" cy="127123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Wetland Icons - Free SVG &amp; PNG Wetland Images - Noun Project">
              <a:extLst>
                <a:ext uri="{FF2B5EF4-FFF2-40B4-BE49-F238E27FC236}">
                  <a16:creationId xmlns:a16="http://schemas.microsoft.com/office/drawing/2014/main" id="{19FFA9CE-5773-D46D-EA38-14EAE4FD966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87937" y="3639770"/>
              <a:ext cx="1161173" cy="1161173"/>
            </a:xfrm>
            <a:prstGeom prst="rect">
              <a:avLst/>
            </a:prstGeom>
            <a:noFill/>
            <a:extLst>
              <a:ext uri="{909E8E84-426E-40DD-AFC4-6F175D3DCCD1}">
                <a14:hiddenFill xmlns:a14="http://schemas.microsoft.com/office/drawing/2010/main">
                  <a:solidFill>
                    <a:srgbClr val="FFFFFF"/>
                  </a:solidFill>
                </a14:hiddenFill>
              </a:ext>
            </a:extLst>
          </p:spPr>
        </p:pic>
        <p:pic>
          <p:nvPicPr>
            <p:cNvPr id="45" name="Graphic 44" descr="Magnifying glass outline">
              <a:extLst>
                <a:ext uri="{FF2B5EF4-FFF2-40B4-BE49-F238E27FC236}">
                  <a16:creationId xmlns:a16="http://schemas.microsoft.com/office/drawing/2014/main" id="{FEE96EBF-C1D9-23BB-CC45-D6C1805B2308}"/>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rot="21198199" flipH="1">
              <a:off x="3330948" y="2887734"/>
              <a:ext cx="1232175" cy="1138123"/>
            </a:xfrm>
            <a:prstGeom prst="rect">
              <a:avLst/>
            </a:prstGeom>
          </p:spPr>
        </p:pic>
      </p:grpSp>
      <p:sp>
        <p:nvSpPr>
          <p:cNvPr id="30" name="Oval 29">
            <a:extLst>
              <a:ext uri="{FF2B5EF4-FFF2-40B4-BE49-F238E27FC236}">
                <a16:creationId xmlns:a16="http://schemas.microsoft.com/office/drawing/2014/main" id="{E0DB579B-9852-C684-D521-FDAAF9A6887A}"/>
              </a:ext>
            </a:extLst>
          </p:cNvPr>
          <p:cNvSpPr/>
          <p:nvPr/>
        </p:nvSpPr>
        <p:spPr>
          <a:xfrm>
            <a:off x="7198724" y="4419510"/>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a:p>
        </p:txBody>
      </p:sp>
      <p:sp>
        <p:nvSpPr>
          <p:cNvPr id="52" name="TextBox 51">
            <a:extLst>
              <a:ext uri="{FF2B5EF4-FFF2-40B4-BE49-F238E27FC236}">
                <a16:creationId xmlns:a16="http://schemas.microsoft.com/office/drawing/2014/main" id="{A85CCF03-525D-FA4B-2E7A-E9496AEF47ED}"/>
              </a:ext>
            </a:extLst>
          </p:cNvPr>
          <p:cNvSpPr txBox="1"/>
          <p:nvPr/>
        </p:nvSpPr>
        <p:spPr>
          <a:xfrm>
            <a:off x="7130133" y="4875145"/>
            <a:ext cx="1448229" cy="338554"/>
          </a:xfrm>
          <a:prstGeom prst="rect">
            <a:avLst/>
          </a:prstGeom>
          <a:noFill/>
        </p:spPr>
        <p:txBody>
          <a:bodyPr wrap="square" rtlCol="0">
            <a:spAutoFit/>
          </a:bodyPr>
          <a:lstStyle/>
          <a:p>
            <a:pPr algn="ctr"/>
            <a:r>
              <a:rPr lang="en-CZ" sz="1600" dirty="0"/>
              <a:t>Conservation</a:t>
            </a:r>
          </a:p>
        </p:txBody>
      </p:sp>
      <p:sp>
        <p:nvSpPr>
          <p:cNvPr id="31" name="Oval 30">
            <a:extLst>
              <a:ext uri="{FF2B5EF4-FFF2-40B4-BE49-F238E27FC236}">
                <a16:creationId xmlns:a16="http://schemas.microsoft.com/office/drawing/2014/main" id="{2423786E-E17A-F8BF-2568-944BBFE670B3}"/>
              </a:ext>
            </a:extLst>
          </p:cNvPr>
          <p:cNvSpPr/>
          <p:nvPr/>
        </p:nvSpPr>
        <p:spPr>
          <a:xfrm>
            <a:off x="6258495" y="5456974"/>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a:p>
        </p:txBody>
      </p:sp>
      <p:sp>
        <p:nvSpPr>
          <p:cNvPr id="23" name="TextBox 22">
            <a:extLst>
              <a:ext uri="{FF2B5EF4-FFF2-40B4-BE49-F238E27FC236}">
                <a16:creationId xmlns:a16="http://schemas.microsoft.com/office/drawing/2014/main" id="{94958576-6C20-89A5-63EC-0731648B95B4}"/>
              </a:ext>
            </a:extLst>
          </p:cNvPr>
          <p:cNvSpPr txBox="1"/>
          <p:nvPr/>
        </p:nvSpPr>
        <p:spPr>
          <a:xfrm>
            <a:off x="6174793" y="5835297"/>
            <a:ext cx="1438642" cy="584775"/>
          </a:xfrm>
          <a:prstGeom prst="rect">
            <a:avLst/>
          </a:prstGeom>
          <a:noFill/>
        </p:spPr>
        <p:txBody>
          <a:bodyPr wrap="square" rtlCol="0">
            <a:spAutoFit/>
          </a:bodyPr>
          <a:lstStyle/>
          <a:p>
            <a:pPr algn="ctr"/>
            <a:r>
              <a:rPr lang="en-CZ" sz="1600" dirty="0"/>
              <a:t>Science-policy interface</a:t>
            </a:r>
          </a:p>
        </p:txBody>
      </p:sp>
      <p:sp>
        <p:nvSpPr>
          <p:cNvPr id="53" name="TextBox 52">
            <a:extLst>
              <a:ext uri="{FF2B5EF4-FFF2-40B4-BE49-F238E27FC236}">
                <a16:creationId xmlns:a16="http://schemas.microsoft.com/office/drawing/2014/main" id="{6CF8C945-7D5A-1447-9D18-E59799BB45A9}"/>
              </a:ext>
            </a:extLst>
          </p:cNvPr>
          <p:cNvSpPr txBox="1"/>
          <p:nvPr/>
        </p:nvSpPr>
        <p:spPr>
          <a:xfrm>
            <a:off x="3100008" y="2233724"/>
            <a:ext cx="1434154" cy="584775"/>
          </a:xfrm>
          <a:prstGeom prst="rect">
            <a:avLst/>
          </a:prstGeom>
          <a:noFill/>
        </p:spPr>
        <p:txBody>
          <a:bodyPr wrap="square" rtlCol="0">
            <a:spAutoFit/>
          </a:bodyPr>
          <a:lstStyle/>
          <a:p>
            <a:pPr algn="ctr"/>
            <a:r>
              <a:rPr lang="en-CZ" sz="1600" dirty="0"/>
              <a:t>Environmental gradient</a:t>
            </a:r>
          </a:p>
        </p:txBody>
      </p:sp>
      <p:sp>
        <p:nvSpPr>
          <p:cNvPr id="54" name="TextBox 53">
            <a:extLst>
              <a:ext uri="{FF2B5EF4-FFF2-40B4-BE49-F238E27FC236}">
                <a16:creationId xmlns:a16="http://schemas.microsoft.com/office/drawing/2014/main" id="{7DF4EE9E-CDE8-1167-1E5C-14DC63B10AF0}"/>
              </a:ext>
            </a:extLst>
          </p:cNvPr>
          <p:cNvSpPr txBox="1"/>
          <p:nvPr/>
        </p:nvSpPr>
        <p:spPr>
          <a:xfrm>
            <a:off x="2980239" y="3550545"/>
            <a:ext cx="1434154" cy="584775"/>
          </a:xfrm>
          <a:prstGeom prst="rect">
            <a:avLst/>
          </a:prstGeom>
          <a:noFill/>
        </p:spPr>
        <p:txBody>
          <a:bodyPr wrap="square" rtlCol="0">
            <a:spAutoFit/>
          </a:bodyPr>
          <a:lstStyle/>
          <a:p>
            <a:pPr algn="ctr"/>
            <a:r>
              <a:rPr lang="en-CZ" sz="1600" dirty="0"/>
              <a:t>Disease monitoring</a:t>
            </a:r>
          </a:p>
        </p:txBody>
      </p:sp>
      <p:pic>
        <p:nvPicPr>
          <p:cNvPr id="7170" name="Picture 2" descr="Logo and corporate identity - UHasselt">
            <a:extLst>
              <a:ext uri="{FF2B5EF4-FFF2-40B4-BE49-F238E27FC236}">
                <a16:creationId xmlns:a16="http://schemas.microsoft.com/office/drawing/2014/main" id="{F6A4A0FD-D039-5F3D-7AB6-05D334304BA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5858" y="188101"/>
            <a:ext cx="2264183" cy="16279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nstitute of Natural Sciences | MCMLAB.BE">
            <a:extLst>
              <a:ext uri="{FF2B5EF4-FFF2-40B4-BE49-F238E27FC236}">
                <a16:creationId xmlns:a16="http://schemas.microsoft.com/office/drawing/2014/main" id="{1B1E89A1-5500-B592-2D48-4250BE80F464}"/>
              </a:ext>
            </a:extLst>
          </p:cNvPr>
          <p:cNvPicPr>
            <a:picLocks noChangeAspect="1" noChangeArrowheads="1"/>
          </p:cNvPicPr>
          <p:nvPr/>
        </p:nvPicPr>
        <p:blipFill>
          <a:blip r:embed="rId2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257101" y="224788"/>
            <a:ext cx="2578423" cy="13730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nstitute of Natural Sciences | MCMLAB.BE">
            <a:extLst>
              <a:ext uri="{FF2B5EF4-FFF2-40B4-BE49-F238E27FC236}">
                <a16:creationId xmlns:a16="http://schemas.microsoft.com/office/drawing/2014/main" id="{3BFF63E9-26E3-11FB-9124-8EA11775D1E2}"/>
              </a:ext>
            </a:extLst>
          </p:cNvPr>
          <p:cNvPicPr>
            <a:picLocks noChangeAspect="1" noChangeArrowheads="1"/>
          </p:cNvPicPr>
          <p:nvPr/>
        </p:nvPicPr>
        <p:blipFill>
          <a:blip r:embed="rId2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58927" y="4819522"/>
            <a:ext cx="999803" cy="53239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8801D82A-561C-4229-91E6-50FCA0BAE38E}"/>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6072" y="5309410"/>
            <a:ext cx="2425934" cy="136494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mk - UHasselt">
            <a:extLst>
              <a:ext uri="{FF2B5EF4-FFF2-40B4-BE49-F238E27FC236}">
                <a16:creationId xmlns:a16="http://schemas.microsoft.com/office/drawing/2014/main" id="{44A2E8D9-21CD-A83D-D14A-037D4FA9C8C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2336" y="5251950"/>
            <a:ext cx="2245740" cy="138951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17812DC0-53E2-031A-3389-6487FA2684D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61183" y="2467136"/>
            <a:ext cx="1631777" cy="188863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Université du Burundi - YouTube">
            <a:extLst>
              <a:ext uri="{FF2B5EF4-FFF2-40B4-BE49-F238E27FC236}">
                <a16:creationId xmlns:a16="http://schemas.microsoft.com/office/drawing/2014/main" id="{046CD6A7-E106-22D9-55B5-6A17C1DFAE59}"/>
              </a:ext>
            </a:extLst>
          </p:cNvPr>
          <p:cNvPicPr>
            <a:picLocks noChangeAspect="1" noChangeArrowheads="1"/>
          </p:cNvPicPr>
          <p:nvPr/>
        </p:nvPicPr>
        <p:blipFill>
          <a:blip r:embed="rId24">
            <a:clrChange>
              <a:clrFrom>
                <a:srgbClr val="EEEEEB"/>
              </a:clrFrom>
              <a:clrTo>
                <a:srgbClr val="EEEEEB">
                  <a:alpha val="0"/>
                </a:srgbClr>
              </a:clrTo>
            </a:clrChange>
            <a:extLst>
              <a:ext uri="{28A0092B-C50C-407E-A947-70E740481C1C}">
                <a14:useLocalDpi xmlns:a14="http://schemas.microsoft.com/office/drawing/2010/main" val="0"/>
              </a:ext>
            </a:extLst>
          </a:blip>
          <a:srcRect/>
          <a:stretch>
            <a:fillRect/>
          </a:stretch>
        </p:blipFill>
        <p:spPr bwMode="auto">
          <a:xfrm>
            <a:off x="390650" y="2567808"/>
            <a:ext cx="1778259" cy="1778259"/>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4B4D288E-7AFA-0322-F0EC-A17851A5B0DE}"/>
              </a:ext>
            </a:extLst>
          </p:cNvPr>
          <p:cNvSpPr txBox="1">
            <a:spLocks/>
          </p:cNvSpPr>
          <p:nvPr/>
        </p:nvSpPr>
        <p:spPr>
          <a:xfrm>
            <a:off x="4212294" y="-2086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chemeClr val="tx2"/>
                </a:solidFill>
                <a:latin typeface="Palatino Linotype" panose="02040502050505030304" pitchFamily="18" charset="0"/>
              </a:rPr>
              <a:t>AfroWetMap</a:t>
            </a:r>
            <a:endParaRPr lang="nl-BE" b="1" dirty="0">
              <a:solidFill>
                <a:schemeClr val="tx2"/>
              </a:solidFill>
              <a:latin typeface="Palatino Linotype" panose="02040502050505030304" pitchFamily="18" charset="0"/>
            </a:endParaRPr>
          </a:p>
        </p:txBody>
      </p:sp>
    </p:spTree>
    <p:extLst>
      <p:ext uri="{BB962C8B-B14F-4D97-AF65-F5344CB8AC3E}">
        <p14:creationId xmlns:p14="http://schemas.microsoft.com/office/powerpoint/2010/main" val="3201111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8E6C904-E596-BB42-E952-825FC0BAA7FE}"/>
              </a:ext>
            </a:extLst>
          </p:cNvPr>
          <p:cNvSpPr/>
          <p:nvPr/>
        </p:nvSpPr>
        <p:spPr>
          <a:xfrm>
            <a:off x="0" y="-437"/>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39" name="Obrázek 25" descr="Obsah obrázku voda, obloha, exteriér, příroda&#10;&#10;Popis vygenerován s velmi vysokou mírou spolehlivosti">
            <a:extLst>
              <a:ext uri="{FF2B5EF4-FFF2-40B4-BE49-F238E27FC236}">
                <a16:creationId xmlns:a16="http://schemas.microsoft.com/office/drawing/2014/main" id="{482AD344-AC4F-7DF1-2EE3-933195D02DEA}"/>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pic>
        <p:nvPicPr>
          <p:cNvPr id="12" name="Picture 11">
            <a:extLst>
              <a:ext uri="{FF2B5EF4-FFF2-40B4-BE49-F238E27FC236}">
                <a16:creationId xmlns:a16="http://schemas.microsoft.com/office/drawing/2014/main" id="{C53D7A96-DCF9-3FF3-6F40-DD6C66912A60}"/>
              </a:ext>
            </a:extLst>
          </p:cNvPr>
          <p:cNvPicPr>
            <a:picLocks noChangeAspect="1"/>
          </p:cNvPicPr>
          <p:nvPr/>
        </p:nvPicPr>
        <p:blipFill rotWithShape="1">
          <a:blip r:embed="rId5" cstate="screen">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rot="10800000">
            <a:off x="1526895" y="1246896"/>
            <a:ext cx="3307358" cy="5000321"/>
          </a:xfrm>
          <a:prstGeom prst="rect">
            <a:avLst/>
          </a:prstGeom>
        </p:spPr>
      </p:pic>
      <p:sp>
        <p:nvSpPr>
          <p:cNvPr id="14" name="Oval 13">
            <a:extLst>
              <a:ext uri="{FF2B5EF4-FFF2-40B4-BE49-F238E27FC236}">
                <a16:creationId xmlns:a16="http://schemas.microsoft.com/office/drawing/2014/main" id="{D8253A20-C255-0285-13C5-E0F72EF9C49D}"/>
              </a:ext>
            </a:extLst>
          </p:cNvPr>
          <p:cNvSpPr/>
          <p:nvPr/>
        </p:nvSpPr>
        <p:spPr>
          <a:xfrm>
            <a:off x="3903156" y="1719054"/>
            <a:ext cx="1271239" cy="1271239"/>
          </a:xfrm>
          <a:prstGeom prst="ellipse">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Z"/>
          </a:p>
        </p:txBody>
      </p:sp>
      <p:sp>
        <p:nvSpPr>
          <p:cNvPr id="15" name="Oval 14">
            <a:extLst>
              <a:ext uri="{FF2B5EF4-FFF2-40B4-BE49-F238E27FC236}">
                <a16:creationId xmlns:a16="http://schemas.microsoft.com/office/drawing/2014/main" id="{4EAF367C-88E9-2773-E3DE-DFFE1D46FED1}"/>
              </a:ext>
            </a:extLst>
          </p:cNvPr>
          <p:cNvSpPr/>
          <p:nvPr/>
        </p:nvSpPr>
        <p:spPr>
          <a:xfrm>
            <a:off x="1170745" y="1464643"/>
            <a:ext cx="1271239" cy="1271239"/>
          </a:xfrm>
          <a:prstGeom prst="ellipse">
            <a:avLst/>
          </a:prstGeom>
          <a:solidFill>
            <a:srgbClr val="EAEA8D"/>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Z" dirty="0"/>
          </a:p>
        </p:txBody>
      </p:sp>
      <p:sp>
        <p:nvSpPr>
          <p:cNvPr id="16" name="TextBox 15">
            <a:extLst>
              <a:ext uri="{FF2B5EF4-FFF2-40B4-BE49-F238E27FC236}">
                <a16:creationId xmlns:a16="http://schemas.microsoft.com/office/drawing/2014/main" id="{4F63CEB1-5592-C50E-D13F-BF95166118D3}"/>
              </a:ext>
            </a:extLst>
          </p:cNvPr>
          <p:cNvSpPr txBox="1"/>
          <p:nvPr/>
        </p:nvSpPr>
        <p:spPr>
          <a:xfrm>
            <a:off x="3903688" y="2062285"/>
            <a:ext cx="1271239" cy="584775"/>
          </a:xfrm>
          <a:prstGeom prst="rect">
            <a:avLst/>
          </a:prstGeom>
          <a:noFill/>
        </p:spPr>
        <p:txBody>
          <a:bodyPr wrap="square" rtlCol="0">
            <a:spAutoFit/>
          </a:bodyPr>
          <a:lstStyle/>
          <a:p>
            <a:pPr algn="ctr"/>
            <a:r>
              <a:rPr lang="en-CZ" sz="1600" dirty="0"/>
              <a:t>Biodiversity monitoring</a:t>
            </a:r>
          </a:p>
        </p:txBody>
      </p:sp>
      <p:sp>
        <p:nvSpPr>
          <p:cNvPr id="18" name="Oval 17">
            <a:extLst>
              <a:ext uri="{FF2B5EF4-FFF2-40B4-BE49-F238E27FC236}">
                <a16:creationId xmlns:a16="http://schemas.microsoft.com/office/drawing/2014/main" id="{BEBE5034-CBB3-6EFC-CF29-937CC4FC6A9C}"/>
              </a:ext>
            </a:extLst>
          </p:cNvPr>
          <p:cNvSpPr/>
          <p:nvPr/>
        </p:nvSpPr>
        <p:spPr>
          <a:xfrm>
            <a:off x="589136" y="2924889"/>
            <a:ext cx="1271239" cy="1271239"/>
          </a:xfrm>
          <a:prstGeom prst="ellipse">
            <a:avLst/>
          </a:prstGeom>
          <a:solidFill>
            <a:srgbClr val="FFF3CC"/>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Z" dirty="0"/>
          </a:p>
        </p:txBody>
      </p:sp>
      <p:sp>
        <p:nvSpPr>
          <p:cNvPr id="19" name="TextBox 18">
            <a:extLst>
              <a:ext uri="{FF2B5EF4-FFF2-40B4-BE49-F238E27FC236}">
                <a16:creationId xmlns:a16="http://schemas.microsoft.com/office/drawing/2014/main" id="{164A2577-30D4-C45F-BFA0-E4AE2D0C86A8}"/>
              </a:ext>
            </a:extLst>
          </p:cNvPr>
          <p:cNvSpPr txBox="1"/>
          <p:nvPr/>
        </p:nvSpPr>
        <p:spPr>
          <a:xfrm>
            <a:off x="1089287" y="1835143"/>
            <a:ext cx="1434154" cy="584775"/>
          </a:xfrm>
          <a:prstGeom prst="rect">
            <a:avLst/>
          </a:prstGeom>
          <a:noFill/>
        </p:spPr>
        <p:txBody>
          <a:bodyPr wrap="square" rtlCol="0">
            <a:spAutoFit/>
          </a:bodyPr>
          <a:lstStyle/>
          <a:p>
            <a:pPr algn="ctr"/>
            <a:r>
              <a:rPr lang="en-CZ" sz="1600" dirty="0"/>
              <a:t>Environmental gradient</a:t>
            </a:r>
          </a:p>
        </p:txBody>
      </p:sp>
      <p:sp>
        <p:nvSpPr>
          <p:cNvPr id="20" name="Oval 19">
            <a:extLst>
              <a:ext uri="{FF2B5EF4-FFF2-40B4-BE49-F238E27FC236}">
                <a16:creationId xmlns:a16="http://schemas.microsoft.com/office/drawing/2014/main" id="{C5C441B7-555D-4334-DBB7-B63DE5AE1F4D}"/>
              </a:ext>
            </a:extLst>
          </p:cNvPr>
          <p:cNvSpPr/>
          <p:nvPr/>
        </p:nvSpPr>
        <p:spPr>
          <a:xfrm>
            <a:off x="707891" y="4487079"/>
            <a:ext cx="1271239" cy="1271239"/>
          </a:xfrm>
          <a:prstGeom prst="ellipse">
            <a:avLst/>
          </a:prstGeom>
          <a:solidFill>
            <a:srgbClr val="C5E1B4"/>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Z" sz="1600" dirty="0"/>
          </a:p>
        </p:txBody>
      </p:sp>
      <p:sp>
        <p:nvSpPr>
          <p:cNvPr id="21" name="TextBox 20">
            <a:extLst>
              <a:ext uri="{FF2B5EF4-FFF2-40B4-BE49-F238E27FC236}">
                <a16:creationId xmlns:a16="http://schemas.microsoft.com/office/drawing/2014/main" id="{E13D5898-08AE-9D4D-767E-2E5E6235C362}"/>
              </a:ext>
            </a:extLst>
          </p:cNvPr>
          <p:cNvSpPr txBox="1"/>
          <p:nvPr/>
        </p:nvSpPr>
        <p:spPr>
          <a:xfrm>
            <a:off x="759963" y="4846329"/>
            <a:ext cx="1195108" cy="584775"/>
          </a:xfrm>
          <a:prstGeom prst="rect">
            <a:avLst/>
          </a:prstGeom>
          <a:noFill/>
        </p:spPr>
        <p:txBody>
          <a:bodyPr wrap="square" rtlCol="0">
            <a:spAutoFit/>
          </a:bodyPr>
          <a:lstStyle/>
          <a:p>
            <a:pPr algn="ctr"/>
            <a:r>
              <a:rPr lang="en-CZ" sz="1600" dirty="0"/>
              <a:t>Eco-toxicology</a:t>
            </a:r>
          </a:p>
        </p:txBody>
      </p:sp>
      <p:sp>
        <p:nvSpPr>
          <p:cNvPr id="22" name="Oval 21">
            <a:extLst>
              <a:ext uri="{FF2B5EF4-FFF2-40B4-BE49-F238E27FC236}">
                <a16:creationId xmlns:a16="http://schemas.microsoft.com/office/drawing/2014/main" id="{B99D146C-EF3F-65D1-EB3E-2CE7745E7D31}"/>
              </a:ext>
            </a:extLst>
          </p:cNvPr>
          <p:cNvSpPr/>
          <p:nvPr/>
        </p:nvSpPr>
        <p:spPr>
          <a:xfrm>
            <a:off x="1806364" y="5544108"/>
            <a:ext cx="1271239" cy="12712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Z" dirty="0"/>
          </a:p>
        </p:txBody>
      </p:sp>
      <p:sp>
        <p:nvSpPr>
          <p:cNvPr id="23" name="TextBox 22">
            <a:extLst>
              <a:ext uri="{FF2B5EF4-FFF2-40B4-BE49-F238E27FC236}">
                <a16:creationId xmlns:a16="http://schemas.microsoft.com/office/drawing/2014/main" id="{B468AE0F-4326-15D4-329B-1BF32A665635}"/>
              </a:ext>
            </a:extLst>
          </p:cNvPr>
          <p:cNvSpPr txBox="1"/>
          <p:nvPr/>
        </p:nvSpPr>
        <p:spPr>
          <a:xfrm>
            <a:off x="1806364" y="5890331"/>
            <a:ext cx="1271239" cy="584775"/>
          </a:xfrm>
          <a:prstGeom prst="rect">
            <a:avLst/>
          </a:prstGeom>
          <a:noFill/>
        </p:spPr>
        <p:txBody>
          <a:bodyPr wrap="square" rtlCol="0">
            <a:spAutoFit/>
          </a:bodyPr>
          <a:lstStyle/>
          <a:p>
            <a:pPr algn="ctr"/>
            <a:r>
              <a:rPr lang="en-CZ" sz="1600" dirty="0"/>
              <a:t>Remote sensing</a:t>
            </a:r>
          </a:p>
        </p:txBody>
      </p:sp>
      <p:sp>
        <p:nvSpPr>
          <p:cNvPr id="4" name="Content Placeholder 2">
            <a:extLst>
              <a:ext uri="{FF2B5EF4-FFF2-40B4-BE49-F238E27FC236}">
                <a16:creationId xmlns:a16="http://schemas.microsoft.com/office/drawing/2014/main" id="{4A6DC06A-F2D5-F65A-22D8-77F2AEAFF64E}"/>
              </a:ext>
            </a:extLst>
          </p:cNvPr>
          <p:cNvSpPr txBox="1">
            <a:spLocks/>
          </p:cNvSpPr>
          <p:nvPr/>
        </p:nvSpPr>
        <p:spPr>
          <a:xfrm>
            <a:off x="5453866" y="1719055"/>
            <a:ext cx="4604534" cy="1271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Z" sz="2200" dirty="0"/>
              <a:t>Baseline establishment</a:t>
            </a:r>
          </a:p>
          <a:p>
            <a:pPr marL="264600" indent="-264600">
              <a:lnSpc>
                <a:spcPct val="100000"/>
              </a:lnSpc>
              <a:spcBef>
                <a:spcPts val="0"/>
              </a:spcBef>
            </a:pPr>
            <a:r>
              <a:rPr lang="en-CZ" sz="1800" dirty="0"/>
              <a:t>collection material and field-work</a:t>
            </a:r>
          </a:p>
          <a:p>
            <a:pPr marL="264600" indent="-264600">
              <a:lnSpc>
                <a:spcPct val="100000"/>
              </a:lnSpc>
              <a:spcBef>
                <a:spcPts val="0"/>
              </a:spcBef>
            </a:pPr>
            <a:r>
              <a:rPr lang="en-CZ" sz="1800" dirty="0"/>
              <a:t>systematic overview based on literature</a:t>
            </a:r>
          </a:p>
          <a:p>
            <a:pPr marL="264600" indent="-264600">
              <a:lnSpc>
                <a:spcPct val="100000"/>
              </a:lnSpc>
              <a:spcBef>
                <a:spcPts val="0"/>
              </a:spcBef>
            </a:pPr>
            <a:r>
              <a:rPr lang="en-CZ" sz="1800" dirty="0"/>
              <a:t>engangement with experts</a:t>
            </a:r>
          </a:p>
          <a:p>
            <a:endParaRPr lang="en-CZ" sz="2400" dirty="0"/>
          </a:p>
        </p:txBody>
      </p:sp>
      <p:sp>
        <p:nvSpPr>
          <p:cNvPr id="17" name="TextBox 16">
            <a:extLst>
              <a:ext uri="{FF2B5EF4-FFF2-40B4-BE49-F238E27FC236}">
                <a16:creationId xmlns:a16="http://schemas.microsoft.com/office/drawing/2014/main" id="{46EB911F-59A7-292D-5056-CDA01161CCCB}"/>
              </a:ext>
            </a:extLst>
          </p:cNvPr>
          <p:cNvSpPr txBox="1"/>
          <p:nvPr/>
        </p:nvSpPr>
        <p:spPr>
          <a:xfrm>
            <a:off x="573053" y="3291665"/>
            <a:ext cx="1271239" cy="584775"/>
          </a:xfrm>
          <a:prstGeom prst="rect">
            <a:avLst/>
          </a:prstGeom>
          <a:noFill/>
        </p:spPr>
        <p:txBody>
          <a:bodyPr wrap="square" rtlCol="0">
            <a:spAutoFit/>
          </a:bodyPr>
          <a:lstStyle/>
          <a:p>
            <a:pPr algn="ctr"/>
            <a:r>
              <a:rPr lang="en-CZ" sz="1600" dirty="0"/>
              <a:t>Disease monitoring</a:t>
            </a:r>
          </a:p>
        </p:txBody>
      </p:sp>
      <p:sp>
        <p:nvSpPr>
          <p:cNvPr id="6" name="TextBox 5">
            <a:extLst>
              <a:ext uri="{FF2B5EF4-FFF2-40B4-BE49-F238E27FC236}">
                <a16:creationId xmlns:a16="http://schemas.microsoft.com/office/drawing/2014/main" id="{220EE2AE-4701-65C8-BEA7-7A1BC086CE8A}"/>
              </a:ext>
            </a:extLst>
          </p:cNvPr>
          <p:cNvSpPr txBox="1"/>
          <p:nvPr/>
        </p:nvSpPr>
        <p:spPr>
          <a:xfrm>
            <a:off x="4873351" y="915626"/>
            <a:ext cx="6721251" cy="769441"/>
          </a:xfrm>
          <a:prstGeom prst="rect">
            <a:avLst/>
          </a:prstGeom>
          <a:noFill/>
        </p:spPr>
        <p:txBody>
          <a:bodyPr wrap="square">
            <a:spAutoFit/>
          </a:bodyPr>
          <a:lstStyle/>
          <a:p>
            <a:pPr algn="ctr"/>
            <a:r>
              <a:rPr lang="en-CZ" sz="2200" b="1" dirty="0"/>
              <a:t>Target taxa: </a:t>
            </a:r>
            <a:r>
              <a:rPr lang="en-CZ" sz="2200" dirty="0"/>
              <a:t>macroinvertebrates and their metazoan parasites</a:t>
            </a:r>
          </a:p>
        </p:txBody>
      </p:sp>
      <p:sp>
        <p:nvSpPr>
          <p:cNvPr id="8" name="TextBox 7">
            <a:extLst>
              <a:ext uri="{FF2B5EF4-FFF2-40B4-BE49-F238E27FC236}">
                <a16:creationId xmlns:a16="http://schemas.microsoft.com/office/drawing/2014/main" id="{170D3F2B-5BC3-E812-9B26-D0DD4BC47A0D}"/>
              </a:ext>
            </a:extLst>
          </p:cNvPr>
          <p:cNvSpPr txBox="1"/>
          <p:nvPr/>
        </p:nvSpPr>
        <p:spPr>
          <a:xfrm>
            <a:off x="8105923" y="3105178"/>
            <a:ext cx="3512336" cy="1261884"/>
          </a:xfrm>
          <a:prstGeom prst="rect">
            <a:avLst/>
          </a:prstGeom>
          <a:noFill/>
        </p:spPr>
        <p:txBody>
          <a:bodyPr wrap="square">
            <a:spAutoFit/>
          </a:bodyPr>
          <a:lstStyle/>
          <a:p>
            <a:r>
              <a:rPr lang="en-CZ" sz="2200" dirty="0"/>
              <a:t>Species-distribution patterns</a:t>
            </a:r>
          </a:p>
          <a:p>
            <a:pPr marL="285750" indent="-285750">
              <a:buFont typeface="Arial" panose="020B0604020202020204" pitchFamily="34" charset="0"/>
              <a:buChar char="•"/>
            </a:pPr>
            <a:r>
              <a:rPr lang="en-CZ" dirty="0"/>
              <a:t>intergrative pipeline</a:t>
            </a:r>
          </a:p>
          <a:p>
            <a:pPr marL="285750" indent="-285750">
              <a:buFont typeface="Arial" panose="020B0604020202020204" pitchFamily="34" charset="0"/>
              <a:buChar char="•"/>
            </a:pPr>
            <a:r>
              <a:rPr lang="en-CZ" dirty="0"/>
              <a:t>hologenophore</a:t>
            </a:r>
          </a:p>
          <a:p>
            <a:pPr marL="285750" indent="-285750">
              <a:buFont typeface="Arial" panose="020B0604020202020204" pitchFamily="34" charset="0"/>
              <a:buChar char="•"/>
            </a:pPr>
            <a:r>
              <a:rPr lang="en-CZ" dirty="0"/>
              <a:t>reference library</a:t>
            </a:r>
          </a:p>
        </p:txBody>
      </p:sp>
      <p:sp>
        <p:nvSpPr>
          <p:cNvPr id="10" name="TextBox 9">
            <a:extLst>
              <a:ext uri="{FF2B5EF4-FFF2-40B4-BE49-F238E27FC236}">
                <a16:creationId xmlns:a16="http://schemas.microsoft.com/office/drawing/2014/main" id="{F997E378-6E54-275D-C0AC-DEA75F33F5D9}"/>
              </a:ext>
            </a:extLst>
          </p:cNvPr>
          <p:cNvSpPr txBox="1"/>
          <p:nvPr/>
        </p:nvSpPr>
        <p:spPr>
          <a:xfrm>
            <a:off x="4602276" y="4553610"/>
            <a:ext cx="3307359" cy="984885"/>
          </a:xfrm>
          <a:prstGeom prst="rect">
            <a:avLst/>
          </a:prstGeom>
          <a:noFill/>
        </p:spPr>
        <p:txBody>
          <a:bodyPr wrap="square">
            <a:spAutoFit/>
          </a:bodyPr>
          <a:lstStyle/>
          <a:p>
            <a:r>
              <a:rPr lang="en-CZ" sz="2200" dirty="0"/>
              <a:t>eDNA-based monitoring</a:t>
            </a:r>
          </a:p>
          <a:p>
            <a:pPr marL="285750" indent="-285750">
              <a:buFont typeface="Arial" panose="020B0604020202020204" pitchFamily="34" charset="0"/>
              <a:buChar char="•"/>
            </a:pPr>
            <a:r>
              <a:rPr lang="en-CZ" dirty="0"/>
              <a:t>cost-effective</a:t>
            </a:r>
          </a:p>
          <a:p>
            <a:pPr marL="285750" indent="-285750">
              <a:buFont typeface="Arial" panose="020B0604020202020204" pitchFamily="34" charset="0"/>
              <a:buChar char="•"/>
            </a:pPr>
            <a:r>
              <a:rPr lang="en-CZ" dirty="0"/>
              <a:t>upscaling</a:t>
            </a:r>
          </a:p>
        </p:txBody>
      </p:sp>
      <p:grpSp>
        <p:nvGrpSpPr>
          <p:cNvPr id="28" name="Group 27">
            <a:extLst>
              <a:ext uri="{FF2B5EF4-FFF2-40B4-BE49-F238E27FC236}">
                <a16:creationId xmlns:a16="http://schemas.microsoft.com/office/drawing/2014/main" id="{D079ED0B-2697-862B-311E-BBA5CF824F06}"/>
              </a:ext>
            </a:extLst>
          </p:cNvPr>
          <p:cNvGrpSpPr/>
          <p:nvPr/>
        </p:nvGrpSpPr>
        <p:grpSpPr>
          <a:xfrm>
            <a:off x="6080835" y="3333238"/>
            <a:ext cx="1828800" cy="945558"/>
            <a:chOff x="8252144" y="3700448"/>
            <a:chExt cx="1828800" cy="945558"/>
          </a:xfrm>
        </p:grpSpPr>
        <p:pic>
          <p:nvPicPr>
            <p:cNvPr id="11" name="Graphic 10" descr="Add with solid fill">
              <a:extLst>
                <a:ext uri="{FF2B5EF4-FFF2-40B4-BE49-F238E27FC236}">
                  <a16:creationId xmlns:a16="http://schemas.microsoft.com/office/drawing/2014/main" id="{F8CA54C0-3091-C505-4DDA-73F72CC3978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252144" y="3700448"/>
              <a:ext cx="914400" cy="914400"/>
            </a:xfrm>
            <a:prstGeom prst="rect">
              <a:avLst/>
            </a:prstGeom>
          </p:spPr>
        </p:pic>
        <p:pic>
          <p:nvPicPr>
            <p:cNvPr id="24" name="Graphic 23" descr="DNA with solid fill">
              <a:extLst>
                <a:ext uri="{FF2B5EF4-FFF2-40B4-BE49-F238E27FC236}">
                  <a16:creationId xmlns:a16="http://schemas.microsoft.com/office/drawing/2014/main" id="{BFBBE25B-8D50-871B-925D-20C05A312F6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166544" y="3731606"/>
              <a:ext cx="914400" cy="914400"/>
            </a:xfrm>
            <a:prstGeom prst="rect">
              <a:avLst/>
            </a:prstGeom>
          </p:spPr>
        </p:pic>
      </p:grpSp>
      <p:grpSp>
        <p:nvGrpSpPr>
          <p:cNvPr id="29" name="Group 28">
            <a:extLst>
              <a:ext uri="{FF2B5EF4-FFF2-40B4-BE49-F238E27FC236}">
                <a16:creationId xmlns:a16="http://schemas.microsoft.com/office/drawing/2014/main" id="{36CDB94D-D30A-6AA6-97B7-048E9F349920}"/>
              </a:ext>
            </a:extLst>
          </p:cNvPr>
          <p:cNvGrpSpPr/>
          <p:nvPr/>
        </p:nvGrpSpPr>
        <p:grpSpPr>
          <a:xfrm>
            <a:off x="7512653" y="4493172"/>
            <a:ext cx="957870" cy="1353555"/>
            <a:chOff x="9534981" y="5055575"/>
            <a:chExt cx="1331830" cy="1759772"/>
          </a:xfrm>
        </p:grpSpPr>
        <p:pic>
          <p:nvPicPr>
            <p:cNvPr id="1026" name="Picture 2" descr="water drop png hd - Clip Art Library">
              <a:extLst>
                <a:ext uri="{FF2B5EF4-FFF2-40B4-BE49-F238E27FC236}">
                  <a16:creationId xmlns:a16="http://schemas.microsoft.com/office/drawing/2014/main" id="{AA5473D4-595B-AE01-9EFE-3D8311B64A59}"/>
                </a:ext>
              </a:extLst>
            </p:cNvPr>
            <p:cNvPicPr>
              <a:picLocks noChangeAspect="1" noChangeArrowheads="1"/>
            </p:cNvPicPr>
            <p:nvPr/>
          </p:nvPicPr>
          <p:blipFill rotWithShape="1">
            <a:blip r:embed="rId9" cstate="screen">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a:ext>
              </a:extLst>
            </a:blip>
            <a:srcRect/>
            <a:stretch/>
          </p:blipFill>
          <p:spPr bwMode="auto">
            <a:xfrm>
              <a:off x="9534981" y="5055575"/>
              <a:ext cx="1331830" cy="17597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Pinterest">
              <a:extLst>
                <a:ext uri="{FF2B5EF4-FFF2-40B4-BE49-F238E27FC236}">
                  <a16:creationId xmlns:a16="http://schemas.microsoft.com/office/drawing/2014/main" id="{637E225F-1196-1F79-4DDE-4BEA13291E18}"/>
                </a:ext>
              </a:extLst>
            </p:cNvPr>
            <p:cNvPicPr>
              <a:picLocks noChangeAspect="1" noChangeArrowheads="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944010" y="6260260"/>
              <a:ext cx="256886" cy="271574"/>
            </a:xfrm>
            <a:prstGeom prst="rect">
              <a:avLst/>
            </a:prstGeom>
            <a:noFill/>
            <a:extLst>
              <a:ext uri="{909E8E84-426E-40DD-AFC4-6F175D3DCCD1}">
                <a14:hiddenFill xmlns:a14="http://schemas.microsoft.com/office/drawing/2010/main">
                  <a:solidFill>
                    <a:srgbClr val="FFFFFF"/>
                  </a:solidFill>
                </a14:hiddenFill>
              </a:ext>
            </a:extLst>
          </p:spPr>
        </p:pic>
        <p:pic>
          <p:nvPicPr>
            <p:cNvPr id="26" name="Graphic 25" descr="DNA with solid fill">
              <a:extLst>
                <a:ext uri="{FF2B5EF4-FFF2-40B4-BE49-F238E27FC236}">
                  <a16:creationId xmlns:a16="http://schemas.microsoft.com/office/drawing/2014/main" id="{D5783889-2A4D-FD34-7A8B-674EBE7E85A4}"/>
                </a:ext>
              </a:extLst>
            </p:cNvPr>
            <p:cNvPicPr>
              <a:picLocks noChangeAspect="1"/>
            </p:cNvPicPr>
            <p:nvPr/>
          </p:nvPicPr>
          <p:blipFill>
            <a:blip cstate="screen">
              <a:clrChange>
                <a:clrFrom>
                  <a:srgbClr val="FFFFFF"/>
                </a:clrFrom>
                <a:clrTo>
                  <a:srgbClr val="FFFFFF">
                    <a:alpha val="0"/>
                  </a:srgbClr>
                </a:clrTo>
              </a:clrChange>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V="1">
              <a:off x="10240285" y="5877350"/>
              <a:ext cx="400110" cy="400110"/>
            </a:xfrm>
            <a:prstGeom prst="rect">
              <a:avLst/>
            </a:prstGeom>
          </p:spPr>
        </p:pic>
        <p:pic>
          <p:nvPicPr>
            <p:cNvPr id="27" name="Picture 14">
              <a:extLst>
                <a:ext uri="{FF2B5EF4-FFF2-40B4-BE49-F238E27FC236}">
                  <a16:creationId xmlns:a16="http://schemas.microsoft.com/office/drawing/2014/main" id="{044AB309-527D-26D7-D937-42112D909252}"/>
                </a:ext>
              </a:extLst>
            </p:cNvPr>
            <p:cNvPicPr>
              <a:picLocks noChangeAspect="1" noChangeArrowheads="1"/>
            </p:cNvPicPr>
            <p:nvPr/>
          </p:nvPicPr>
          <p:blipFill>
            <a:blip r:embed="rId12"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9774713" y="5839413"/>
              <a:ext cx="391532" cy="30894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Insect orders represented in the North American Aquatic... | Download  Scientific Diagram">
            <a:extLst>
              <a:ext uri="{FF2B5EF4-FFF2-40B4-BE49-F238E27FC236}">
                <a16:creationId xmlns:a16="http://schemas.microsoft.com/office/drawing/2014/main" id="{2D52C4C0-CFA2-23FA-219A-7162D7BB6175}"/>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9733193" y="1745160"/>
            <a:ext cx="1453817" cy="120922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EC321B1-9F4F-FF64-F610-4B9B02DC0FF7}"/>
              </a:ext>
            </a:extLst>
          </p:cNvPr>
          <p:cNvSpPr txBox="1"/>
          <p:nvPr/>
        </p:nvSpPr>
        <p:spPr>
          <a:xfrm>
            <a:off x="7729209" y="6035247"/>
            <a:ext cx="4429439" cy="707886"/>
          </a:xfrm>
          <a:prstGeom prst="rect">
            <a:avLst/>
          </a:prstGeom>
          <a:noFill/>
        </p:spPr>
        <p:txBody>
          <a:bodyPr wrap="square">
            <a:spAutoFit/>
          </a:bodyPr>
          <a:lstStyle/>
          <a:p>
            <a:r>
              <a:rPr lang="en-CZ" sz="2200" dirty="0"/>
              <a:t>Genome-wide associtation studies</a:t>
            </a:r>
          </a:p>
          <a:p>
            <a:pPr marL="285750" indent="-285750">
              <a:buFont typeface="Arial" panose="020B0604020202020204" pitchFamily="34" charset="0"/>
              <a:buChar char="•"/>
            </a:pPr>
            <a:r>
              <a:rPr lang="en-CZ" dirty="0"/>
              <a:t>differential population sensitivity</a:t>
            </a:r>
          </a:p>
        </p:txBody>
      </p:sp>
      <p:grpSp>
        <p:nvGrpSpPr>
          <p:cNvPr id="31" name="Group 30">
            <a:extLst>
              <a:ext uri="{FF2B5EF4-FFF2-40B4-BE49-F238E27FC236}">
                <a16:creationId xmlns:a16="http://schemas.microsoft.com/office/drawing/2014/main" id="{E8F746B2-C837-140B-8FE6-57E5F5EFC03E}"/>
              </a:ext>
            </a:extLst>
          </p:cNvPr>
          <p:cNvGrpSpPr/>
          <p:nvPr/>
        </p:nvGrpSpPr>
        <p:grpSpPr>
          <a:xfrm>
            <a:off x="4454894" y="2960073"/>
            <a:ext cx="1619685" cy="1563319"/>
            <a:chOff x="758308" y="4742499"/>
            <a:chExt cx="1232175" cy="1310363"/>
          </a:xfrm>
        </p:grpSpPr>
        <p:pic>
          <p:nvPicPr>
            <p:cNvPr id="32" name="Picture 10" descr="Pinterest">
              <a:extLst>
                <a:ext uri="{FF2B5EF4-FFF2-40B4-BE49-F238E27FC236}">
                  <a16:creationId xmlns:a16="http://schemas.microsoft.com/office/drawing/2014/main" id="{2DE55A2D-E4D0-B526-535D-1D3EABC41E54}"/>
                </a:ext>
              </a:extLst>
            </p:cNvPr>
            <p:cNvPicPr>
              <a:picLocks noChangeAspect="1" noChangeArrowheads="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33746" y="4821628"/>
              <a:ext cx="590659" cy="9798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a:extLst>
                <a:ext uri="{FF2B5EF4-FFF2-40B4-BE49-F238E27FC236}">
                  <a16:creationId xmlns:a16="http://schemas.microsoft.com/office/drawing/2014/main" id="{CA4B99C5-0764-4232-B189-DFB758781836}"/>
                </a:ext>
              </a:extLst>
            </p:cNvPr>
            <p:cNvPicPr>
              <a:picLocks noChangeAspect="1" noChangeArrowheads="1"/>
            </p:cNvPicPr>
            <p:nvPr/>
          </p:nvPicPr>
          <p:blipFill>
            <a:blip r:embed="rId15" cstate="screen">
              <a:grayscl/>
              <a:extLst>
                <a:ext uri="{28A0092B-C50C-407E-A947-70E740481C1C}">
                  <a14:useLocalDpi xmlns:a14="http://schemas.microsoft.com/office/drawing/2010/main"/>
                </a:ext>
              </a:extLst>
            </a:blip>
            <a:srcRect/>
            <a:stretch>
              <a:fillRect/>
            </a:stretch>
          </p:blipFill>
          <p:spPr bwMode="auto">
            <a:xfrm>
              <a:off x="1164699" y="5417360"/>
              <a:ext cx="805389" cy="6355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Lymnaea Stagnalis Stock Illustration - Download Image Now - Antique, Fish,  Illustration - iStock">
              <a:extLst>
                <a:ext uri="{FF2B5EF4-FFF2-40B4-BE49-F238E27FC236}">
                  <a16:creationId xmlns:a16="http://schemas.microsoft.com/office/drawing/2014/main" id="{FED6383E-D49A-007A-D07D-3B65CFA1EBB1}"/>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4665" y="5072994"/>
              <a:ext cx="613779" cy="921574"/>
            </a:xfrm>
            <a:prstGeom prst="rect">
              <a:avLst/>
            </a:prstGeom>
            <a:noFill/>
            <a:extLst>
              <a:ext uri="{909E8E84-426E-40DD-AFC4-6F175D3DCCD1}">
                <a14:hiddenFill xmlns:a14="http://schemas.microsoft.com/office/drawing/2010/main">
                  <a:solidFill>
                    <a:srgbClr val="FFFFFF"/>
                  </a:solidFill>
                </a14:hiddenFill>
              </a:ext>
            </a:extLst>
          </p:spPr>
        </p:pic>
        <p:pic>
          <p:nvPicPr>
            <p:cNvPr id="35" name="Graphic 34" descr="Magnifying glass outline">
              <a:extLst>
                <a:ext uri="{FF2B5EF4-FFF2-40B4-BE49-F238E27FC236}">
                  <a16:creationId xmlns:a16="http://schemas.microsoft.com/office/drawing/2014/main" id="{E8B01B1B-8063-90CF-F534-C3FFBE04A27A}"/>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rot="21198199" flipH="1">
              <a:off x="758308" y="4742499"/>
              <a:ext cx="1232175" cy="1138123"/>
            </a:xfrm>
            <a:prstGeom prst="rect">
              <a:avLst/>
            </a:prstGeom>
          </p:spPr>
        </p:pic>
      </p:grpSp>
      <p:pic>
        <p:nvPicPr>
          <p:cNvPr id="3074" name="Picture 2">
            <a:extLst>
              <a:ext uri="{FF2B5EF4-FFF2-40B4-BE49-F238E27FC236}">
                <a16:creationId xmlns:a16="http://schemas.microsoft.com/office/drawing/2014/main" id="{251E6F1E-0F59-A257-9B6F-E8042CCB1187}"/>
              </a:ext>
            </a:extLst>
          </p:cNvPr>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02327" y="5679189"/>
            <a:ext cx="1185816" cy="1185816"/>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1">
            <a:extLst>
              <a:ext uri="{FF2B5EF4-FFF2-40B4-BE49-F238E27FC236}">
                <a16:creationId xmlns:a16="http://schemas.microsoft.com/office/drawing/2014/main" id="{045A37ED-650D-FE1F-50F4-2792C308FCCA}"/>
              </a:ext>
            </a:extLst>
          </p:cNvPr>
          <p:cNvSpPr txBox="1">
            <a:spLocks/>
          </p:cNvSpPr>
          <p:nvPr/>
        </p:nvSpPr>
        <p:spPr>
          <a:xfrm>
            <a:off x="0" y="-955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chemeClr val="bg1"/>
                </a:solidFill>
                <a:latin typeface="Palatino Linotype" panose="02040502050505030304" pitchFamily="18" charset="0"/>
              </a:rPr>
              <a:t>AfroWetMap</a:t>
            </a:r>
            <a:endParaRPr lang="nl-BE" b="1"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5298476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982A3-7757-80BB-AC32-E3E09706A575}"/>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404E17F-CFEB-636A-CA6E-510ADD341EAB}"/>
              </a:ext>
            </a:extLst>
          </p:cNvPr>
          <p:cNvSpPr/>
          <p:nvPr/>
        </p:nvSpPr>
        <p:spPr>
          <a:xfrm>
            <a:off x="0" y="-437"/>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4" name="Obrázek 25" descr="Obsah obrázku voda, obloha, exteriér, příroda&#10;&#10;Popis vygenerován s velmi vysokou mírou spolehlivosti">
            <a:extLst>
              <a:ext uri="{FF2B5EF4-FFF2-40B4-BE49-F238E27FC236}">
                <a16:creationId xmlns:a16="http://schemas.microsoft.com/office/drawing/2014/main" id="{C8F8D771-511E-2A8B-AAA5-1447CC697F1E}"/>
              </a:ext>
            </a:extLst>
          </p:cNvPr>
          <p:cNvPicPr>
            <a:picLocks noChangeAspect="1"/>
          </p:cNvPicPr>
          <p:nvPr/>
        </p:nvPicPr>
        <p:blipFill>
          <a:blip r:embed="rId3" cstate="email">
            <a:alphaModFix amt="20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tretch>
            <a:fillRect/>
          </a:stretch>
        </p:blipFill>
        <p:spPr>
          <a:xfrm>
            <a:off x="0" y="-8527"/>
            <a:ext cx="12259754" cy="6858000"/>
          </a:xfrm>
          <a:prstGeom prst="rect">
            <a:avLst/>
          </a:prstGeom>
          <a:noFill/>
        </p:spPr>
      </p:pic>
      <p:pic>
        <p:nvPicPr>
          <p:cNvPr id="5" name="Picture 4" descr="Conditions of our Water | Environmental Protection Agency">
            <a:extLst>
              <a:ext uri="{FF2B5EF4-FFF2-40B4-BE49-F238E27FC236}">
                <a16:creationId xmlns:a16="http://schemas.microsoft.com/office/drawing/2014/main" id="{0B94DB0C-94A0-3E81-CCF1-01D5AC72354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593122" y="1363163"/>
            <a:ext cx="2824486" cy="47652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amselfly larvae (Circle B Bar Reserve Freshwater Macros Field Guide) ·  iNaturalist">
            <a:extLst>
              <a:ext uri="{FF2B5EF4-FFF2-40B4-BE49-F238E27FC236}">
                <a16:creationId xmlns:a16="http://schemas.microsoft.com/office/drawing/2014/main" id="{0DF66570-5BFF-5257-E1A0-343D27E398A8}"/>
              </a:ext>
            </a:extLst>
          </p:cNvPr>
          <p:cNvPicPr>
            <a:picLocks noChangeAspect="1" noChangeArrowheads="1"/>
          </p:cNvPicPr>
          <p:nvPr/>
        </p:nvPicPr>
        <p:blipFill>
          <a:blip r:embed="rId6" cstate="screen">
            <a:clrChange>
              <a:clrFrom>
                <a:srgbClr val="E5E8ED"/>
              </a:clrFrom>
              <a:clrTo>
                <a:srgbClr val="E5E8ED">
                  <a:alpha val="0"/>
                </a:srgbClr>
              </a:clrTo>
            </a:clrChange>
            <a:extLst>
              <a:ext uri="{28A0092B-C50C-407E-A947-70E740481C1C}">
                <a14:useLocalDpi xmlns:a14="http://schemas.microsoft.com/office/drawing/2010/main"/>
              </a:ext>
            </a:extLst>
          </a:blip>
          <a:srcRect/>
          <a:stretch>
            <a:fillRect/>
          </a:stretch>
        </p:blipFill>
        <p:spPr bwMode="auto">
          <a:xfrm>
            <a:off x="7269673" y="956051"/>
            <a:ext cx="2349725" cy="17463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erlidae Stonefly Nymph Stock Photo - Download Image Now - Larva, Animal,  Animal Wildlife - iStock">
            <a:extLst>
              <a:ext uri="{FF2B5EF4-FFF2-40B4-BE49-F238E27FC236}">
                <a16:creationId xmlns:a16="http://schemas.microsoft.com/office/drawing/2014/main" id="{3DA29641-36D1-ED8E-7358-D3753CFB81AE}"/>
              </a:ext>
            </a:extLst>
          </p:cNvPr>
          <p:cNvPicPr>
            <a:picLocks noChangeAspect="1" noChangeArrowheads="1"/>
          </p:cNvPicPr>
          <p:nvPr/>
        </p:nvPicPr>
        <p:blipFill>
          <a:blip r:embed="rId7" cstate="screen">
            <a:clrChange>
              <a:clrFrom>
                <a:srgbClr val="F1F1F1"/>
              </a:clrFrom>
              <a:clrTo>
                <a:srgbClr val="F1F1F1">
                  <a:alpha val="0"/>
                </a:srgbClr>
              </a:clrTo>
            </a:clrChange>
            <a:extLst>
              <a:ext uri="{28A0092B-C50C-407E-A947-70E740481C1C}">
                <a14:useLocalDpi xmlns:a14="http://schemas.microsoft.com/office/drawing/2010/main"/>
              </a:ext>
            </a:extLst>
          </a:blip>
          <a:srcRect/>
          <a:stretch>
            <a:fillRect/>
          </a:stretch>
        </p:blipFill>
        <p:spPr bwMode="auto">
          <a:xfrm>
            <a:off x="10162096" y="1397485"/>
            <a:ext cx="1968459" cy="12576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Edwardsova larva chrostíka Hydropsyche velká | CzechNymph.cz">
            <a:extLst>
              <a:ext uri="{FF2B5EF4-FFF2-40B4-BE49-F238E27FC236}">
                <a16:creationId xmlns:a16="http://schemas.microsoft.com/office/drawing/2014/main" id="{2D640188-299B-ED0B-C90D-8337A7E0B0BF}"/>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66188" y="1605993"/>
            <a:ext cx="2239772" cy="16576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Larva Of Dragonfly Isolated On White Stock Photo - Download Image Now -  Larva, Dragonfly, Animal - iStock">
            <a:extLst>
              <a:ext uri="{FF2B5EF4-FFF2-40B4-BE49-F238E27FC236}">
                <a16:creationId xmlns:a16="http://schemas.microsoft.com/office/drawing/2014/main" id="{946AD1CA-1084-B53C-0143-42DCD2F082E7}"/>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49323" y="3132102"/>
            <a:ext cx="1946835" cy="12978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Black Fly Program – Rural Municipality of Kingston">
            <a:extLst>
              <a:ext uri="{FF2B5EF4-FFF2-40B4-BE49-F238E27FC236}">
                <a16:creationId xmlns:a16="http://schemas.microsoft.com/office/drawing/2014/main" id="{2F987A1C-8251-1D66-9854-5F7586843689}"/>
              </a:ext>
            </a:extLst>
          </p:cNvPr>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773247" y="4385470"/>
            <a:ext cx="2552670" cy="8269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Species Account : Lymnaea stagnalis : Freshwater Gastropods of North America">
            <a:extLst>
              <a:ext uri="{FF2B5EF4-FFF2-40B4-BE49-F238E27FC236}">
                <a16:creationId xmlns:a16="http://schemas.microsoft.com/office/drawing/2014/main" id="{E4951D94-11C7-394F-0841-6954D55AA74D}"/>
              </a:ext>
            </a:extLst>
          </p:cNvPr>
          <p:cNvPicPr>
            <a:picLocks noChangeAspect="1" noChangeArrowheads="1"/>
          </p:cNvPicPr>
          <p:nvPr/>
        </p:nvPicPr>
        <p:blipFill>
          <a:blip r:embed="rId11" cstate="screen">
            <a:clrChange>
              <a:clrFrom>
                <a:srgbClr val="A9B787"/>
              </a:clrFrom>
              <a:clrTo>
                <a:srgbClr val="A9B787">
                  <a:alpha val="0"/>
                </a:srgbClr>
              </a:clrTo>
            </a:clrChange>
            <a:extLst>
              <a:ext uri="{28A0092B-C50C-407E-A947-70E740481C1C}">
                <a14:useLocalDpi xmlns:a14="http://schemas.microsoft.com/office/drawing/2010/main"/>
              </a:ext>
            </a:extLst>
          </a:blip>
          <a:srcRect/>
          <a:stretch>
            <a:fillRect/>
          </a:stretch>
        </p:blipFill>
        <p:spPr bwMode="auto">
          <a:xfrm>
            <a:off x="7988187" y="4522918"/>
            <a:ext cx="961229" cy="15575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Gammarus desperatus - Wikipedia">
            <a:extLst>
              <a:ext uri="{FF2B5EF4-FFF2-40B4-BE49-F238E27FC236}">
                <a16:creationId xmlns:a16="http://schemas.microsoft.com/office/drawing/2014/main" id="{561613BF-8DEA-C3F9-1CF9-F53C9ECF430A}"/>
              </a:ext>
            </a:extLst>
          </p:cNvPr>
          <p:cNvPicPr>
            <a:picLocks noChangeAspect="1" noChangeArrowheads="1"/>
          </p:cNvPicPr>
          <p:nvPr/>
        </p:nvPicPr>
        <p:blipFill>
          <a:blip r:embed="rId12" cstate="screen">
            <a:clrChange>
              <a:clrFrom>
                <a:srgbClr val="949699"/>
              </a:clrFrom>
              <a:clrTo>
                <a:srgbClr val="949699">
                  <a:alpha val="0"/>
                </a:srgbClr>
              </a:clrTo>
            </a:clrChange>
            <a:extLst>
              <a:ext uri="{28A0092B-C50C-407E-A947-70E740481C1C}">
                <a14:useLocalDpi xmlns:a14="http://schemas.microsoft.com/office/drawing/2010/main"/>
              </a:ext>
            </a:extLst>
          </a:blip>
          <a:srcRect/>
          <a:stretch>
            <a:fillRect/>
          </a:stretch>
        </p:blipFill>
        <p:spPr bwMode="auto">
          <a:xfrm>
            <a:off x="7640718" y="2893218"/>
            <a:ext cx="1831735" cy="12879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ptera-Tipulidae-Crane Flies LARVA (A) - Urban Programs - El Paso County">
            <a:extLst>
              <a:ext uri="{FF2B5EF4-FFF2-40B4-BE49-F238E27FC236}">
                <a16:creationId xmlns:a16="http://schemas.microsoft.com/office/drawing/2014/main" id="{9C08BCF5-A33E-565D-E208-D90B4CBAB0C0}"/>
              </a:ext>
            </a:extLst>
          </p:cNvPr>
          <p:cNvPicPr>
            <a:picLocks noChangeAspect="1" noChangeArrowheads="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2050108">
            <a:off x="10216960" y="3343977"/>
            <a:ext cx="1751506" cy="414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eet the waterbugs | Georges Riverkeeper">
            <a:extLst>
              <a:ext uri="{FF2B5EF4-FFF2-40B4-BE49-F238E27FC236}">
                <a16:creationId xmlns:a16="http://schemas.microsoft.com/office/drawing/2014/main" id="{708DEE72-F42C-EEB4-5384-A9A219346E90}"/>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18302" y="4779480"/>
            <a:ext cx="2424118" cy="155758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BB2969FA-8E04-A6A5-258A-42624B16BAF6}"/>
              </a:ext>
            </a:extLst>
          </p:cNvPr>
          <p:cNvSpPr txBox="1">
            <a:spLocks/>
          </p:cNvSpPr>
          <p:nvPr/>
        </p:nvSpPr>
        <p:spPr>
          <a:xfrm>
            <a:off x="0" y="-955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Palatino Linotype" panose="02040502050505030304" pitchFamily="18" charset="0"/>
              </a:rPr>
              <a:t>Monitoring of freshwater ecosystems</a:t>
            </a:r>
            <a:endParaRPr lang="nl-BE" b="1" dirty="0">
              <a:solidFill>
                <a:schemeClr val="bg1"/>
              </a:solidFill>
              <a:latin typeface="Palatino Linotype" panose="02040502050505030304" pitchFamily="18" charset="0"/>
            </a:endParaRPr>
          </a:p>
        </p:txBody>
      </p:sp>
      <p:sp>
        <p:nvSpPr>
          <p:cNvPr id="24" name="TextBox 23">
            <a:extLst>
              <a:ext uri="{FF2B5EF4-FFF2-40B4-BE49-F238E27FC236}">
                <a16:creationId xmlns:a16="http://schemas.microsoft.com/office/drawing/2014/main" id="{062911C0-F84D-0918-142F-5B64AC87273C}"/>
              </a:ext>
            </a:extLst>
          </p:cNvPr>
          <p:cNvSpPr txBox="1"/>
          <p:nvPr/>
        </p:nvSpPr>
        <p:spPr>
          <a:xfrm>
            <a:off x="622011" y="1363163"/>
            <a:ext cx="3746588" cy="1754326"/>
          </a:xfrm>
          <a:prstGeom prst="rect">
            <a:avLst/>
          </a:prstGeom>
          <a:noFill/>
        </p:spPr>
        <p:txBody>
          <a:bodyPr wrap="square">
            <a:spAutoFit/>
          </a:bodyPr>
          <a:lstStyle/>
          <a:p>
            <a:r>
              <a:rPr lang="en-CZ" b="1" dirty="0"/>
              <a:t>Water Framework Directive (2000)</a:t>
            </a:r>
          </a:p>
          <a:p>
            <a:endParaRPr lang="en-CZ" b="1" dirty="0"/>
          </a:p>
          <a:p>
            <a:r>
              <a:rPr lang="en-GB" dirty="0">
                <a:solidFill>
                  <a:srgbClr val="333333"/>
                </a:solidFill>
                <a:latin typeface="Roboto" panose="02000000000000000000" pitchFamily="2" charset="0"/>
              </a:rPr>
              <a:t>“Requires EU Member States to achieve good status in all bodies of surface water and groundwater by 2027”</a:t>
            </a:r>
            <a:endParaRPr lang="en-CZ" b="1" dirty="0"/>
          </a:p>
        </p:txBody>
      </p:sp>
      <p:pic>
        <p:nvPicPr>
          <p:cNvPr id="25" name="Picture 24" descr="A diagram of water and water&#10;&#10;Description automatically generated with medium confidence">
            <a:extLst>
              <a:ext uri="{FF2B5EF4-FFF2-40B4-BE49-F238E27FC236}">
                <a16:creationId xmlns:a16="http://schemas.microsoft.com/office/drawing/2014/main" id="{3B6F2E83-2E11-9CE1-D6E7-08967B0B8A3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0558" y="3437917"/>
            <a:ext cx="3770670" cy="2286354"/>
          </a:xfrm>
          <a:prstGeom prst="rect">
            <a:avLst/>
          </a:prstGeom>
        </p:spPr>
      </p:pic>
    </p:spTree>
    <p:extLst>
      <p:ext uri="{BB962C8B-B14F-4D97-AF65-F5344CB8AC3E}">
        <p14:creationId xmlns:p14="http://schemas.microsoft.com/office/powerpoint/2010/main" val="259879145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FC43ED-ABEF-BBF8-E33D-2C1301D0D82F}"/>
              </a:ext>
            </a:extLst>
          </p:cNvPr>
          <p:cNvSpPr/>
          <p:nvPr/>
        </p:nvSpPr>
        <p:spPr>
          <a:xfrm>
            <a:off x="0" y="-437"/>
            <a:ext cx="12192000" cy="8604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pic>
        <p:nvPicPr>
          <p:cNvPr id="11" name="Obrázek 25" descr="Obsah obrázku voda, obloha, exteriér, příroda&#10;&#10;Popis vygenerován s velmi vysokou mírou spolehlivosti">
            <a:extLst>
              <a:ext uri="{FF2B5EF4-FFF2-40B4-BE49-F238E27FC236}">
                <a16:creationId xmlns:a16="http://schemas.microsoft.com/office/drawing/2014/main" id="{02518E04-4BC4-336C-A6C4-A23983C85EAA}"/>
              </a:ext>
            </a:extLst>
          </p:cNvPr>
          <p:cNvPicPr>
            <a:picLocks noChangeAspect="1"/>
          </p:cNvPicPr>
          <p:nvPr/>
        </p:nvPicPr>
        <p:blipFill rotWithShape="1">
          <a:blip r:embed="rId3" cstate="hqprint">
            <a:alphaModFix amt="35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a:ext>
            </a:extLst>
          </a:blip>
          <a:srcRect/>
          <a:stretch/>
        </p:blipFill>
        <p:spPr>
          <a:xfrm>
            <a:off x="-1" y="-28"/>
            <a:ext cx="12192000" cy="6855958"/>
          </a:xfrm>
          <a:prstGeom prst="rect">
            <a:avLst/>
          </a:prstGeom>
          <a:noFill/>
        </p:spPr>
      </p:pic>
      <p:sp>
        <p:nvSpPr>
          <p:cNvPr id="3" name="Content Placeholder 2">
            <a:extLst>
              <a:ext uri="{FF2B5EF4-FFF2-40B4-BE49-F238E27FC236}">
                <a16:creationId xmlns:a16="http://schemas.microsoft.com/office/drawing/2014/main" id="{FC41C5FB-6D1E-EA28-EF29-585DAE50B336}"/>
              </a:ext>
            </a:extLst>
          </p:cNvPr>
          <p:cNvSpPr>
            <a:spLocks noGrp="1"/>
          </p:cNvSpPr>
          <p:nvPr>
            <p:ph idx="1"/>
          </p:nvPr>
        </p:nvSpPr>
        <p:spPr>
          <a:xfrm>
            <a:off x="156094" y="1215079"/>
            <a:ext cx="10515600" cy="4351338"/>
          </a:xfrm>
        </p:spPr>
        <p:txBody>
          <a:bodyPr/>
          <a:lstStyle/>
          <a:p>
            <a:r>
              <a:rPr lang="nl-BE" b="1" dirty="0"/>
              <a:t>SASS (South </a:t>
            </a:r>
            <a:r>
              <a:rPr lang="nl-BE" b="1" dirty="0" err="1"/>
              <a:t>African</a:t>
            </a:r>
            <a:r>
              <a:rPr lang="nl-BE" b="1" dirty="0"/>
              <a:t> Scoring System)</a:t>
            </a:r>
          </a:p>
          <a:p>
            <a:r>
              <a:rPr lang="nl-BE" b="1" dirty="0"/>
              <a:t>TARISS</a:t>
            </a:r>
            <a:r>
              <a:rPr lang="nl-BE" dirty="0"/>
              <a:t> (</a:t>
            </a:r>
            <a:r>
              <a:rPr lang="nl-BE" b="1" dirty="0"/>
              <a:t>Tanzania River Scoring System</a:t>
            </a:r>
            <a:r>
              <a:rPr lang="nl-BE" dirty="0"/>
              <a:t>)</a:t>
            </a:r>
          </a:p>
        </p:txBody>
      </p:sp>
      <p:grpSp>
        <p:nvGrpSpPr>
          <p:cNvPr id="9" name="Group 8">
            <a:extLst>
              <a:ext uri="{FF2B5EF4-FFF2-40B4-BE49-F238E27FC236}">
                <a16:creationId xmlns:a16="http://schemas.microsoft.com/office/drawing/2014/main" id="{F6EC0119-5639-D59D-B01F-5D24817577A5}"/>
              </a:ext>
            </a:extLst>
          </p:cNvPr>
          <p:cNvGrpSpPr/>
          <p:nvPr/>
        </p:nvGrpSpPr>
        <p:grpSpPr>
          <a:xfrm>
            <a:off x="6778107" y="5122954"/>
            <a:ext cx="5413892" cy="1296586"/>
            <a:chOff x="4043669" y="3712051"/>
            <a:chExt cx="5413892" cy="1296586"/>
          </a:xfrm>
        </p:grpSpPr>
        <p:pic>
          <p:nvPicPr>
            <p:cNvPr id="4" name="Picture 3">
              <a:extLst>
                <a:ext uri="{FF2B5EF4-FFF2-40B4-BE49-F238E27FC236}">
                  <a16:creationId xmlns:a16="http://schemas.microsoft.com/office/drawing/2014/main" id="{BECD90A4-0CE8-5D0E-A2B8-86204273AB7E}"/>
                </a:ext>
              </a:extLst>
            </p:cNvPr>
            <p:cNvPicPr>
              <a:picLocks noChangeAspect="1"/>
            </p:cNvPicPr>
            <p:nvPr/>
          </p:nvPicPr>
          <p:blipFill>
            <a:blip r:embed="rId5"/>
            <a:stretch>
              <a:fillRect/>
            </a:stretch>
          </p:blipFill>
          <p:spPr>
            <a:xfrm>
              <a:off x="4043669" y="3712051"/>
              <a:ext cx="5413892" cy="928776"/>
            </a:xfrm>
            <a:prstGeom prst="rect">
              <a:avLst/>
            </a:prstGeom>
          </p:spPr>
        </p:pic>
        <p:pic>
          <p:nvPicPr>
            <p:cNvPr id="5" name="Picture 4">
              <a:extLst>
                <a:ext uri="{FF2B5EF4-FFF2-40B4-BE49-F238E27FC236}">
                  <a16:creationId xmlns:a16="http://schemas.microsoft.com/office/drawing/2014/main" id="{58A3626F-D309-8A28-C613-289FE1F92DFD}"/>
                </a:ext>
              </a:extLst>
            </p:cNvPr>
            <p:cNvPicPr>
              <a:picLocks noChangeAspect="1"/>
            </p:cNvPicPr>
            <p:nvPr/>
          </p:nvPicPr>
          <p:blipFill>
            <a:blip r:embed="rId6"/>
            <a:stretch>
              <a:fillRect/>
            </a:stretch>
          </p:blipFill>
          <p:spPr>
            <a:xfrm>
              <a:off x="4043669" y="4643477"/>
              <a:ext cx="3834179" cy="365160"/>
            </a:xfrm>
            <a:prstGeom prst="rect">
              <a:avLst/>
            </a:prstGeom>
          </p:spPr>
        </p:pic>
      </p:grpSp>
      <p:pic>
        <p:nvPicPr>
          <p:cNvPr id="6" name="Picture 4" descr="Fig. 1">
            <a:extLst>
              <a:ext uri="{FF2B5EF4-FFF2-40B4-BE49-F238E27FC236}">
                <a16:creationId xmlns:a16="http://schemas.microsoft.com/office/drawing/2014/main" id="{70F9FD98-EE83-7D1A-B073-A576B5ECBB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4088" y="1215079"/>
            <a:ext cx="5512929" cy="389338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2A3812D-38AE-47C2-8E26-5FB0D02DE75D}"/>
              </a:ext>
            </a:extLst>
          </p:cNvPr>
          <p:cNvGrpSpPr/>
          <p:nvPr/>
        </p:nvGrpSpPr>
        <p:grpSpPr>
          <a:xfrm>
            <a:off x="196847" y="2700591"/>
            <a:ext cx="5899152" cy="2684746"/>
            <a:chOff x="136046" y="4482269"/>
            <a:chExt cx="5899152" cy="2684746"/>
          </a:xfrm>
        </p:grpSpPr>
        <p:pic>
          <p:nvPicPr>
            <p:cNvPr id="7" name="Picture 6">
              <a:extLst>
                <a:ext uri="{FF2B5EF4-FFF2-40B4-BE49-F238E27FC236}">
                  <a16:creationId xmlns:a16="http://schemas.microsoft.com/office/drawing/2014/main" id="{7E6CFA1B-064C-0B66-1E5E-A096A57895E7}"/>
                </a:ext>
              </a:extLst>
            </p:cNvPr>
            <p:cNvPicPr>
              <a:picLocks noChangeAspect="1"/>
            </p:cNvPicPr>
            <p:nvPr/>
          </p:nvPicPr>
          <p:blipFill>
            <a:blip r:embed="rId8"/>
            <a:stretch>
              <a:fillRect/>
            </a:stretch>
          </p:blipFill>
          <p:spPr>
            <a:xfrm>
              <a:off x="136046" y="4482269"/>
              <a:ext cx="5691731" cy="1865491"/>
            </a:xfrm>
            <a:prstGeom prst="rect">
              <a:avLst/>
            </a:prstGeom>
          </p:spPr>
        </p:pic>
        <p:pic>
          <p:nvPicPr>
            <p:cNvPr id="8" name="Picture 7">
              <a:extLst>
                <a:ext uri="{FF2B5EF4-FFF2-40B4-BE49-F238E27FC236}">
                  <a16:creationId xmlns:a16="http://schemas.microsoft.com/office/drawing/2014/main" id="{BA85047F-E221-3903-5250-D9ADCAB6901C}"/>
                </a:ext>
              </a:extLst>
            </p:cNvPr>
            <p:cNvPicPr>
              <a:picLocks noChangeAspect="1"/>
            </p:cNvPicPr>
            <p:nvPr/>
          </p:nvPicPr>
          <p:blipFill>
            <a:blip r:embed="rId9"/>
            <a:stretch>
              <a:fillRect/>
            </a:stretch>
          </p:blipFill>
          <p:spPr>
            <a:xfrm>
              <a:off x="145011" y="6238239"/>
              <a:ext cx="5890187" cy="928776"/>
            </a:xfrm>
            <a:prstGeom prst="rect">
              <a:avLst/>
            </a:prstGeom>
          </p:spPr>
        </p:pic>
      </p:grpSp>
      <p:sp>
        <p:nvSpPr>
          <p:cNvPr id="15" name="Title 1">
            <a:extLst>
              <a:ext uri="{FF2B5EF4-FFF2-40B4-BE49-F238E27FC236}">
                <a16:creationId xmlns:a16="http://schemas.microsoft.com/office/drawing/2014/main" id="{F19E373F-006A-1D2D-F3A0-359B1C292572}"/>
              </a:ext>
            </a:extLst>
          </p:cNvPr>
          <p:cNvSpPr txBox="1">
            <a:spLocks/>
          </p:cNvSpPr>
          <p:nvPr/>
        </p:nvSpPr>
        <p:spPr>
          <a:xfrm>
            <a:off x="0" y="-955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Palatino Linotype" panose="02040502050505030304" pitchFamily="18" charset="0"/>
              </a:rPr>
              <a:t>Monitoring of freshwater ecosystems</a:t>
            </a:r>
            <a:endParaRPr lang="nl-BE" b="1"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74993784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5D790B-2080-E50F-476A-2353053B182B}"/>
              </a:ext>
            </a:extLst>
          </p:cNvPr>
          <p:cNvSpPr/>
          <p:nvPr/>
        </p:nvSpPr>
        <p:spPr>
          <a:xfrm>
            <a:off x="0" y="-437"/>
            <a:ext cx="12192000" cy="860486"/>
          </a:xfrm>
          <a:prstGeom prst="rect">
            <a:avLst/>
          </a:prstGeom>
          <a:solidFill>
            <a:schemeClr val="tx2"/>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BE"/>
          </a:p>
        </p:txBody>
      </p:sp>
      <p:sp>
        <p:nvSpPr>
          <p:cNvPr id="5" name="Title 1">
            <a:extLst>
              <a:ext uri="{FF2B5EF4-FFF2-40B4-BE49-F238E27FC236}">
                <a16:creationId xmlns:a16="http://schemas.microsoft.com/office/drawing/2014/main" id="{5E397846-1AA1-C80A-FE06-CE20618E8D0C}"/>
              </a:ext>
            </a:extLst>
          </p:cNvPr>
          <p:cNvSpPr txBox="1">
            <a:spLocks/>
          </p:cNvSpPr>
          <p:nvPr/>
        </p:nvSpPr>
        <p:spPr>
          <a:xfrm>
            <a:off x="3516783" y="-1154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Palatino Linotype" panose="02040502050505030304" pitchFamily="18" charset="0"/>
              </a:rPr>
              <a:t>Baseline dilemma</a:t>
            </a:r>
            <a:endParaRPr lang="nl-BE" b="1" dirty="0">
              <a:solidFill>
                <a:schemeClr val="bg1"/>
              </a:solidFill>
              <a:latin typeface="Palatino Linotype" panose="02040502050505030304" pitchFamily="18" charset="0"/>
            </a:endParaRPr>
          </a:p>
        </p:txBody>
      </p:sp>
      <p:sp>
        <p:nvSpPr>
          <p:cNvPr id="53" name="Rectangle 3">
            <a:extLst>
              <a:ext uri="{FF2B5EF4-FFF2-40B4-BE49-F238E27FC236}">
                <a16:creationId xmlns:a16="http://schemas.microsoft.com/office/drawing/2014/main" id="{A5F441A4-2AB7-006A-386A-AC1BA1D9FA7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4" name="Rectangle 4">
            <a:extLst>
              <a:ext uri="{FF2B5EF4-FFF2-40B4-BE49-F238E27FC236}">
                <a16:creationId xmlns:a16="http://schemas.microsoft.com/office/drawing/2014/main" id="{4BE0A7AA-AAE5-06D2-5FB6-6E09C8FB79E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grpSp>
        <p:nvGrpSpPr>
          <p:cNvPr id="1027" name="Group 1026">
            <a:extLst>
              <a:ext uri="{FF2B5EF4-FFF2-40B4-BE49-F238E27FC236}">
                <a16:creationId xmlns:a16="http://schemas.microsoft.com/office/drawing/2014/main" id="{E26B172A-C0E1-D659-9861-F55774017520}"/>
              </a:ext>
            </a:extLst>
          </p:cNvPr>
          <p:cNvGrpSpPr/>
          <p:nvPr/>
        </p:nvGrpSpPr>
        <p:grpSpPr>
          <a:xfrm>
            <a:off x="720810" y="870323"/>
            <a:ext cx="10750379" cy="5902824"/>
            <a:chOff x="720810" y="870323"/>
            <a:chExt cx="10750379" cy="5902824"/>
          </a:xfrm>
        </p:grpSpPr>
        <p:grpSp>
          <p:nvGrpSpPr>
            <p:cNvPr id="1025" name="Group 1024">
              <a:extLst>
                <a:ext uri="{FF2B5EF4-FFF2-40B4-BE49-F238E27FC236}">
                  <a16:creationId xmlns:a16="http://schemas.microsoft.com/office/drawing/2014/main" id="{A9B06DDC-CFEC-38FD-7808-9BAE56429AF1}"/>
                </a:ext>
              </a:extLst>
            </p:cNvPr>
            <p:cNvGrpSpPr/>
            <p:nvPr/>
          </p:nvGrpSpPr>
          <p:grpSpPr>
            <a:xfrm>
              <a:off x="720810" y="870323"/>
              <a:ext cx="10750379" cy="5902824"/>
              <a:chOff x="720810" y="870323"/>
              <a:chExt cx="10750379" cy="5902824"/>
            </a:xfrm>
          </p:grpSpPr>
          <p:pic>
            <p:nvPicPr>
              <p:cNvPr id="61" name="Picture 60">
                <a:extLst>
                  <a:ext uri="{FF2B5EF4-FFF2-40B4-BE49-F238E27FC236}">
                    <a16:creationId xmlns:a16="http://schemas.microsoft.com/office/drawing/2014/main" id="{7687E4B0-92C9-B10E-E0E6-18B3A6C47F80}"/>
                  </a:ext>
                </a:extLst>
              </p:cNvPr>
              <p:cNvPicPr>
                <a:picLocks noChangeAspect="1"/>
              </p:cNvPicPr>
              <p:nvPr/>
            </p:nvPicPr>
            <p:blipFill>
              <a:blip r:embed="rId3"/>
              <a:stretch>
                <a:fillRect/>
              </a:stretch>
            </p:blipFill>
            <p:spPr>
              <a:xfrm>
                <a:off x="720810" y="870323"/>
                <a:ext cx="10750379" cy="5902824"/>
              </a:xfrm>
              <a:prstGeom prst="rect">
                <a:avLst/>
              </a:prstGeom>
            </p:spPr>
          </p:pic>
          <p:sp>
            <p:nvSpPr>
              <p:cNvPr id="1024" name="Rectangle: Rounded Corners 1023">
                <a:extLst>
                  <a:ext uri="{FF2B5EF4-FFF2-40B4-BE49-F238E27FC236}">
                    <a16:creationId xmlns:a16="http://schemas.microsoft.com/office/drawing/2014/main" id="{4F5A09A3-B516-6471-5D0E-08D0C8EC7120}"/>
                  </a:ext>
                </a:extLst>
              </p:cNvPr>
              <p:cNvSpPr/>
              <p:nvPr/>
            </p:nvSpPr>
            <p:spPr>
              <a:xfrm>
                <a:off x="7993294" y="2753474"/>
                <a:ext cx="986319" cy="883578"/>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63" name="TextBox 62">
              <a:extLst>
                <a:ext uri="{FF2B5EF4-FFF2-40B4-BE49-F238E27FC236}">
                  <a16:creationId xmlns:a16="http://schemas.microsoft.com/office/drawing/2014/main" id="{E4B99881-3B1C-B7E0-5C08-66BFC8811F93}"/>
                </a:ext>
              </a:extLst>
            </p:cNvPr>
            <p:cNvSpPr txBox="1"/>
            <p:nvPr/>
          </p:nvSpPr>
          <p:spPr>
            <a:xfrm>
              <a:off x="8034390" y="2814395"/>
              <a:ext cx="904125" cy="784830"/>
            </a:xfrm>
            <a:prstGeom prst="rect">
              <a:avLst/>
            </a:prstGeom>
            <a:solidFill>
              <a:schemeClr val="tx1"/>
            </a:solid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Higher spatial and temporal resolution of traditional methods.</a:t>
              </a:r>
              <a:endParaRPr lang="nl-BE" sz="9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20470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16897</TotalTime>
  <Words>1821</Words>
  <Application>Microsoft Office PowerPoint</Application>
  <PresentationFormat>Widescreen</PresentationFormat>
  <Paragraphs>281</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Palatino Linotype</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Lake Tanganyika – Rusizi River – Lake Kivu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 Kmentová</dc:creator>
  <cp:lastModifiedBy>KMENTOVA Nikol</cp:lastModifiedBy>
  <cp:revision>111</cp:revision>
  <dcterms:created xsi:type="dcterms:W3CDTF">2023-09-22T13:21:52Z</dcterms:created>
  <dcterms:modified xsi:type="dcterms:W3CDTF">2026-06-17T07:36:58Z</dcterms:modified>
</cp:coreProperties>
</file>