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651" r:id="rId3"/>
    <p:sldId id="698" r:id="rId4"/>
    <p:sldId id="606" r:id="rId5"/>
    <p:sldId id="701" r:id="rId6"/>
    <p:sldId id="706" r:id="rId7"/>
    <p:sldId id="707" r:id="rId8"/>
    <p:sldId id="708" r:id="rId9"/>
    <p:sldId id="702" r:id="rId10"/>
    <p:sldId id="703" r:id="rId11"/>
    <p:sldId id="678" r:id="rId12"/>
    <p:sldId id="704" r:id="rId13"/>
    <p:sldId id="640" r:id="rId14"/>
    <p:sldId id="645" r:id="rId15"/>
    <p:sldId id="641" r:id="rId16"/>
    <p:sldId id="699" r:id="rId17"/>
    <p:sldId id="607" r:id="rId18"/>
    <p:sldId id="705" r:id="rId19"/>
    <p:sldId id="316" r:id="rId20"/>
    <p:sldId id="273" r:id="rId21"/>
    <p:sldId id="326" r:id="rId22"/>
    <p:sldId id="327" r:id="rId23"/>
    <p:sldId id="323" r:id="rId24"/>
    <p:sldId id="700" r:id="rId25"/>
    <p:sldId id="517" r:id="rId26"/>
    <p:sldId id="711" r:id="rId27"/>
    <p:sldId id="709" r:id="rId28"/>
    <p:sldId id="291"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24">
          <p15:clr>
            <a:srgbClr val="A4A3A4"/>
          </p15:clr>
        </p15:guide>
        <p15:guide id="4" pos="2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COLLINGRIDGE" initials="SC" lastIdx="12" clrIdx="0">
    <p:extLst>
      <p:ext uri="{19B8F6BF-5375-455C-9EA6-DF929625EA0E}">
        <p15:presenceInfo xmlns:p15="http://schemas.microsoft.com/office/powerpoint/2012/main" userId="S::sally_collingridge@escardio.net::bbed4dc1-00b7-474a-8549-18dc7b873d66" providerId="AD"/>
      </p:ext>
    </p:extLst>
  </p:cmAuthor>
  <p:cmAuthor id="2" name="Laure-Emmanuelle PEYRET" initials="LP" lastIdx="7" clrIdx="1">
    <p:extLst>
      <p:ext uri="{19B8F6BF-5375-455C-9EA6-DF929625EA0E}">
        <p15:presenceInfo xmlns:p15="http://schemas.microsoft.com/office/powerpoint/2012/main" userId="S::laure-emmanuelle_peyret@escardio.net::96dd4d06-5b74-42e8-b054-0c0a8419bf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AE1022"/>
    <a:srgbClr val="D0D0D0"/>
    <a:srgbClr val="D3D3D3"/>
    <a:srgbClr val="E0E0E0"/>
    <a:srgbClr val="F28C26"/>
    <a:srgbClr val="FFBF08"/>
    <a:srgbClr val="B62A79"/>
    <a:srgbClr val="F3BC00"/>
    <a:srgbClr val="D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6197"/>
  </p:normalViewPr>
  <p:slideViewPr>
    <p:cSldViewPr showGuides="1">
      <p:cViewPr varScale="1">
        <p:scale>
          <a:sx n="149" d="100"/>
          <a:sy n="149" d="100"/>
        </p:scale>
        <p:origin x="300" y="120"/>
      </p:cViewPr>
      <p:guideLst>
        <p:guide orient="horz" pos="1620"/>
        <p:guide pos="2880"/>
        <p:guide pos="5524"/>
        <p:guide pos="26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3" d="100"/>
          <a:sy n="93" d="100"/>
        </p:scale>
        <p:origin x="442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CCA8C-2727-A54D-B40F-70CF9669C616}" type="datetimeFigureOut">
              <a:rPr lang="fr-FR"/>
              <a:pPr/>
              <a:t>13/06/2026</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EFCA3-4FB0-F648-923A-3843471D4321}" type="slidenum">
              <a:rPr/>
              <a:pPr/>
              <a:t>‹#›</a:t>
            </a:fld>
            <a:endParaRPr lang="fr-FR"/>
          </a:p>
        </p:txBody>
      </p:sp>
    </p:spTree>
    <p:extLst>
      <p:ext uri="{BB962C8B-B14F-4D97-AF65-F5344CB8AC3E}">
        <p14:creationId xmlns:p14="http://schemas.microsoft.com/office/powerpoint/2010/main" val="2204206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D4E0-ADF2-4269-A368-F8657ABA7EB7}" type="datetimeFigureOut">
              <a:rPr lang="en-US" smtClean="0"/>
              <a:pPr/>
              <a:t>6/13/2026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DCFB2-2FC4-4A48-85D8-914292BD17B8}" type="slidenum">
              <a:rPr lang="en-GB" smtClean="0"/>
              <a:pPr/>
              <a:t>‹#›</a:t>
            </a:fld>
            <a:endParaRPr lang="en-GB"/>
          </a:p>
        </p:txBody>
      </p:sp>
    </p:spTree>
    <p:extLst>
      <p:ext uri="{BB962C8B-B14F-4D97-AF65-F5344CB8AC3E}">
        <p14:creationId xmlns:p14="http://schemas.microsoft.com/office/powerpoint/2010/main" val="2258515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039771" y="2517053"/>
            <a:ext cx="6844590" cy="584775"/>
          </a:xfrm>
          <a:prstGeom prst="rect">
            <a:avLst/>
          </a:prstGeom>
        </p:spPr>
        <p:txBody>
          <a:bodyPr wrap="square">
            <a:sp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043597" y="3961569"/>
            <a:ext cx="5688626" cy="288032"/>
          </a:xfrm>
          <a:prstGeom prst="rect">
            <a:avLst/>
          </a:prstGeom>
        </p:spPr>
        <p:txBody>
          <a:bodyPr>
            <a:noAutofit/>
          </a:bodyPr>
          <a:lstStyle>
            <a:lvl1pPr marL="0" indent="0">
              <a:buNone/>
              <a:defRPr sz="1600" b="0">
                <a:solidFill>
                  <a:srgbClr val="AE1022"/>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043610" y="3577877"/>
            <a:ext cx="5688619" cy="290018"/>
          </a:xfrm>
          <a:prstGeom prst="rect">
            <a:avLst/>
          </a:prstGeom>
        </p:spPr>
        <p:txBody>
          <a:bodyPr>
            <a:no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043610" y="927760"/>
            <a:ext cx="6768746" cy="833178"/>
          </a:xfrm>
          <a:prstGeom prst="rect">
            <a:avLst/>
          </a:prstGeom>
        </p:spPr>
        <p:txBody>
          <a:bodyPr wrap="square" lIns="90000" tIns="46800" rIns="90000" bIns="46800">
            <a:spAutoFit/>
          </a:bodyPr>
          <a:lstStyle>
            <a:lvl1pPr marL="0" indent="0">
              <a:spcBef>
                <a:spcPts val="600"/>
              </a:spcBef>
              <a:buNone/>
              <a:defRPr sz="4800" b="1" i="0" baseline="0">
                <a:solidFill>
                  <a:schemeClr val="accent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6"/>
            <a:ext cx="7632700" cy="3890434"/>
          </a:xfrm>
          <a:prstGeom prst="rect">
            <a:avLst/>
          </a:prstGeom>
        </p:spPr>
        <p:txBody>
          <a:bodyPr/>
          <a:lstStyle>
            <a:lvl1pPr marL="180975" indent="-180975" defTabSz="360000">
              <a:buFont typeface="Arial" panose="020B0604020202020204" pitchFamily="34" charset="0"/>
              <a:buChar char="•"/>
              <a:defRPr>
                <a:solidFill>
                  <a:schemeClr val="tx1"/>
                </a:solidFill>
                <a:latin typeface="+mn-lt"/>
              </a:defRPr>
            </a:lvl1pPr>
            <a:lvl2pPr marL="447675" indent="-179388" defTabSz="358775">
              <a:buClr>
                <a:srgbClr val="AE1022"/>
              </a:buClr>
              <a:buFont typeface="Arial" panose="020B0604020202020204" pitchFamily="34" charset="0"/>
              <a:buChar char="•"/>
              <a:defRPr>
                <a:solidFill>
                  <a:schemeClr val="tx1"/>
                </a:solidFill>
                <a:latin typeface="+mn-lt"/>
              </a:defRPr>
            </a:lvl2pPr>
            <a:lvl3pPr marL="628650" indent="-179388">
              <a:buClr>
                <a:srgbClr val="AE1022"/>
              </a:buClr>
              <a:buFont typeface="Arial" panose="020B0604020202020204" pitchFamily="34" charset="0"/>
              <a:buChar char="•"/>
              <a:defRPr>
                <a:solidFill>
                  <a:schemeClr val="tx1"/>
                </a:solidFill>
                <a:latin typeface="+mn-lt"/>
              </a:defRPr>
            </a:lvl3pPr>
            <a:lvl4pPr marL="804863" indent="-179388">
              <a:buClr>
                <a:srgbClr val="AE1022"/>
              </a:buClr>
              <a:buFont typeface="Arial" panose="020B0604020202020204" pitchFamily="34" charset="0"/>
              <a:buChar char="•"/>
              <a:tabLst>
                <a:tab pos="804863" algn="l"/>
              </a:tabLst>
              <a:defRPr>
                <a:solidFill>
                  <a:schemeClr val="tx1"/>
                </a:solidFill>
                <a:latin typeface="+mn-lt"/>
              </a:defRPr>
            </a:lvl4pPr>
            <a:lvl5pPr marL="985838" indent="-179388">
              <a:buClr>
                <a:srgbClr val="AE1022"/>
              </a:buClr>
              <a:buFont typeface="Arial" panose="020B0604020202020204" pitchFamily="34" charset="0"/>
              <a:buChar char="•"/>
              <a:defRPr>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920946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Page">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baseline="0">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Want to use just a headline? =&gt; type here</a:t>
            </a:r>
          </a:p>
        </p:txBody>
      </p:sp>
    </p:spTree>
    <p:extLst>
      <p:ext uri="{BB962C8B-B14F-4D97-AF65-F5344CB8AC3E}">
        <p14:creationId xmlns:p14="http://schemas.microsoft.com/office/powerpoint/2010/main" val="197294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358175" y="1364165"/>
            <a:ext cx="6825854" cy="1152592"/>
          </a:xfrm>
          <a:prstGeom prst="rect">
            <a:avLst/>
          </a:prstGeom>
        </p:spPr>
        <p:txBody>
          <a:bodyPr/>
          <a:lstStyle>
            <a:lvl1pPr marL="0" indent="0">
              <a:lnSpc>
                <a:spcPct val="100000"/>
              </a:lnSpc>
              <a:spcBef>
                <a:spcPts val="450"/>
              </a:spcBef>
              <a:buNone/>
              <a:defRPr sz="28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358176" y="2571750"/>
            <a:ext cx="6825853" cy="1643063"/>
          </a:xfrm>
          <a:prstGeom prst="rect">
            <a:avLst/>
          </a:prstGeom>
        </p:spPr>
        <p:txBody>
          <a:bodyPr/>
          <a:lstStyle>
            <a:lvl1pPr>
              <a:buFontTx/>
              <a:buNone/>
              <a:defRPr>
                <a:latin typeface="+mn-lt"/>
              </a:defRPr>
            </a:lvl1pPr>
            <a:lvl2pPr indent="-266400">
              <a:buClr>
                <a:srgbClr val="AE1022"/>
              </a:buClr>
              <a:buFont typeface="Arial" panose="020B0604020202020204" pitchFamily="34" charset="0"/>
              <a:buChar char="•"/>
              <a:defRPr>
                <a:latin typeface="+mn-lt"/>
              </a:defRPr>
            </a:lvl2pPr>
            <a:lvl3pPr indent="-266400">
              <a:buClr>
                <a:srgbClr val="AE1022"/>
              </a:buClr>
              <a:buFont typeface="Arial" panose="020B0604020202020204" pitchFamily="34" charset="0"/>
              <a:buChar char="•"/>
              <a:defRPr>
                <a:latin typeface="+mn-lt"/>
              </a:defRPr>
            </a:lvl3pPr>
            <a:lvl4pPr indent="-266400">
              <a:buClr>
                <a:srgbClr val="AE1022"/>
              </a:buClr>
              <a:buFont typeface="Arial" panose="020B0604020202020204" pitchFamily="34" charset="0"/>
              <a:buChar char="•"/>
              <a:defRPr>
                <a:latin typeface="+mn-lt"/>
              </a:defRPr>
            </a:lvl4pPr>
            <a:lvl5pPr indent="-266400">
              <a:buClr>
                <a:srgbClr val="AE1022"/>
              </a:buClr>
              <a:buFont typeface="Arial" panose="020B0604020202020204" pitchFamily="34" charset="0"/>
              <a:buChar char="•"/>
              <a:defRPr>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93688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fbeelding 6" descr="logo-slid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57150"/>
            <a:ext cx="8869680" cy="5015484"/>
          </a:xfrm>
          <a:prstGeom prst="rect">
            <a:avLst/>
          </a:prstGeom>
        </p:spPr>
      </p:pic>
      <p:sp>
        <p:nvSpPr>
          <p:cNvPr id="2" name="Title 1"/>
          <p:cNvSpPr>
            <a:spLocks noGrp="1"/>
          </p:cNvSpPr>
          <p:nvPr>
            <p:ph type="title"/>
          </p:nvPr>
        </p:nvSpPr>
        <p:spPr>
          <a:xfrm>
            <a:off x="251520" y="141480"/>
            <a:ext cx="8640960" cy="412383"/>
          </a:xfrm>
          <a:ln>
            <a:noFill/>
          </a:ln>
        </p:spPr>
        <p:txBody>
          <a:bodyPr>
            <a:normAutofit/>
          </a:bodyPr>
          <a:lstStyle>
            <a:lvl1pPr algn="l">
              <a:defRPr sz="1800">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3" name="Content Placeholder 2"/>
          <p:cNvSpPr>
            <a:spLocks noGrp="1"/>
          </p:cNvSpPr>
          <p:nvPr>
            <p:ph idx="1"/>
          </p:nvPr>
        </p:nvSpPr>
        <p:spPr>
          <a:xfrm>
            <a:off x="251520" y="627534"/>
            <a:ext cx="8640960" cy="3780420"/>
          </a:xfrm>
        </p:spPr>
        <p:txBody>
          <a:bodyPr/>
          <a:lstStyle>
            <a:lvl1pPr>
              <a:buFont typeface="Wingdings" pitchFamily="2" charset="2"/>
              <a:buChar char="§"/>
              <a:defRPr sz="2100">
                <a:solidFill>
                  <a:srgbClr val="474746"/>
                </a:solidFill>
                <a:latin typeface="Verdana" pitchFamily="34" charset="0"/>
                <a:ea typeface="Verdana" pitchFamily="34" charset="0"/>
                <a:cs typeface="Verdana" pitchFamily="34" charset="0"/>
              </a:defRPr>
            </a:lvl1pPr>
            <a:lvl2pPr>
              <a:buFont typeface="Wingdings" pitchFamily="2" charset="2"/>
              <a:buChar char="§"/>
              <a:defRPr sz="1800">
                <a:solidFill>
                  <a:srgbClr val="474746"/>
                </a:solidFill>
                <a:latin typeface="Verdana" pitchFamily="34" charset="0"/>
                <a:ea typeface="Verdana" pitchFamily="34" charset="0"/>
                <a:cs typeface="Verdana" pitchFamily="34" charset="0"/>
              </a:defRPr>
            </a:lvl2pPr>
            <a:lvl3pPr>
              <a:buFont typeface="Wingdings" pitchFamily="2" charset="2"/>
              <a:buChar char="§"/>
              <a:defRPr sz="1500">
                <a:solidFill>
                  <a:srgbClr val="474746"/>
                </a:solidFill>
                <a:latin typeface="Verdana" pitchFamily="34" charset="0"/>
                <a:ea typeface="Verdana" pitchFamily="34" charset="0"/>
                <a:cs typeface="Verdana" pitchFamily="34" charset="0"/>
              </a:defRPr>
            </a:lvl3pPr>
            <a:lvl4pPr>
              <a:buFont typeface="Wingdings" pitchFamily="2" charset="2"/>
              <a:buChar char="§"/>
              <a:defRPr sz="1200">
                <a:solidFill>
                  <a:srgbClr val="474746"/>
                </a:solidFill>
                <a:latin typeface="Verdana" pitchFamily="34" charset="0"/>
                <a:ea typeface="Verdana" pitchFamily="34" charset="0"/>
                <a:cs typeface="Verdana" pitchFamily="34" charset="0"/>
              </a:defRPr>
            </a:lvl4pPr>
            <a:lvl5pPr>
              <a:buFont typeface="Wingdings" pitchFamily="2" charset="2"/>
              <a:buChar char="§"/>
              <a:defRPr sz="1200">
                <a:solidFill>
                  <a:srgbClr val="474746"/>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16" name="Date Placeholder 3"/>
          <p:cNvSpPr>
            <a:spLocks noGrp="1"/>
          </p:cNvSpPr>
          <p:nvPr>
            <p:ph type="dt" sz="half" idx="10"/>
          </p:nvPr>
        </p:nvSpPr>
        <p:spPr>
          <a:xfrm>
            <a:off x="179512" y="4785996"/>
            <a:ext cx="2133600" cy="273844"/>
          </a:xfrm>
        </p:spPr>
        <p:txBody>
          <a:bodyPr/>
          <a:lstStyle>
            <a:lvl1pPr>
              <a:defRPr/>
            </a:lvl1pPr>
          </a:lstStyle>
          <a:p>
            <a:fld id="{6559652E-C199-334F-9320-471B095246A8}" type="datetime1">
              <a:rPr lang="nl-BE"/>
              <a:pPr/>
              <a:t>13/06/2026</a:t>
            </a:fld>
            <a:endParaRPr lang="nl-BE" dirty="0"/>
          </a:p>
        </p:txBody>
      </p:sp>
      <p:sp>
        <p:nvSpPr>
          <p:cNvPr id="17" name="Footer Placeholder 4"/>
          <p:cNvSpPr>
            <a:spLocks noGrp="1"/>
          </p:cNvSpPr>
          <p:nvPr>
            <p:ph type="ftr" sz="quarter" idx="11"/>
          </p:nvPr>
        </p:nvSpPr>
        <p:spPr>
          <a:xfrm>
            <a:off x="2411760" y="4785996"/>
            <a:ext cx="4464496" cy="273844"/>
          </a:xfrm>
        </p:spPr>
        <p:txBody>
          <a:bodyPr/>
          <a:lstStyle>
            <a:lvl1pPr>
              <a:defRPr/>
            </a:lvl1pPr>
          </a:lstStyle>
          <a:p>
            <a:pPr>
              <a:defRPr/>
            </a:pPr>
            <a:endParaRPr lang="nl-BE" dirty="0"/>
          </a:p>
        </p:txBody>
      </p:sp>
      <p:sp>
        <p:nvSpPr>
          <p:cNvPr id="18" name="Slide Number Placeholder 5"/>
          <p:cNvSpPr>
            <a:spLocks noGrp="1"/>
          </p:cNvSpPr>
          <p:nvPr>
            <p:ph type="sldNum" sz="quarter" idx="12"/>
          </p:nvPr>
        </p:nvSpPr>
        <p:spPr>
          <a:xfrm>
            <a:off x="6948265" y="4787187"/>
            <a:ext cx="752475" cy="273844"/>
          </a:xfrm>
        </p:spPr>
        <p:txBody>
          <a:bodyPr/>
          <a:lstStyle>
            <a:lvl1pPr>
              <a:defRPr/>
            </a:lvl1pPr>
          </a:lstStyle>
          <a:p>
            <a:fld id="{BBB2625E-E22D-324D-B6D3-F6234E5E9FE9}" type="slidenum">
              <a:rPr lang="nl-BE"/>
              <a:pPr/>
              <a:t>‹#›</a:t>
            </a:fld>
            <a:endParaRPr lang="nl-BE"/>
          </a:p>
        </p:txBody>
      </p:sp>
    </p:spTree>
    <p:extLst>
      <p:ext uri="{BB962C8B-B14F-4D97-AF65-F5344CB8AC3E}">
        <p14:creationId xmlns:p14="http://schemas.microsoft.com/office/powerpoint/2010/main" val="266629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hthoek 7"/>
          <p:cNvSpPr/>
          <p:nvPr userDrawn="1"/>
        </p:nvSpPr>
        <p:spPr>
          <a:xfrm>
            <a:off x="0" y="0"/>
            <a:ext cx="9144000" cy="51435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pic>
        <p:nvPicPr>
          <p:cNvPr id="9" name="Afbeelding 8" descr="logo-slide-titel-wi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0" y="168351"/>
            <a:ext cx="8640960" cy="4802003"/>
          </a:xfrm>
          <a:prstGeom prst="rect">
            <a:avLst/>
          </a:prstGeom>
        </p:spPr>
      </p:pic>
      <p:sp>
        <p:nvSpPr>
          <p:cNvPr id="10" name="Title 1"/>
          <p:cNvSpPr>
            <a:spLocks noGrp="1"/>
          </p:cNvSpPr>
          <p:nvPr>
            <p:ph type="ctrTitle" hasCustomPrompt="1"/>
          </p:nvPr>
        </p:nvSpPr>
        <p:spPr>
          <a:xfrm>
            <a:off x="755576" y="627534"/>
            <a:ext cx="6984776" cy="473237"/>
          </a:xfrm>
        </p:spPr>
        <p:txBody>
          <a:bodyPr>
            <a:normAutofit/>
          </a:bodyPr>
          <a:lstStyle>
            <a:lvl1pPr algn="l">
              <a:defRPr sz="24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113554"/>
            <a:ext cx="6984776" cy="324036"/>
          </a:xfrm>
        </p:spPr>
        <p:txBody>
          <a:bodyPr>
            <a:normAutofit/>
          </a:bodyPr>
          <a:lstStyle>
            <a:lvl1pPr marL="0" indent="0" algn="l">
              <a:buNone/>
              <a:defRPr sz="1500">
                <a:solidFill>
                  <a:schemeClr val="bg1"/>
                </a:solidFill>
                <a:latin typeface="Verdana" pitchFamily="34" charset="0"/>
                <a:ea typeface="Verdana" pitchFamily="34" charset="0"/>
                <a:cs typeface="Verdana"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Tree>
    <p:extLst>
      <p:ext uri="{BB962C8B-B14F-4D97-AF65-F5344CB8AC3E}">
        <p14:creationId xmlns:p14="http://schemas.microsoft.com/office/powerpoint/2010/main" val="8290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41480"/>
            <a:ext cx="8640960" cy="412383"/>
          </a:xfrm>
          <a:ln>
            <a:noFill/>
          </a:ln>
        </p:spPr>
        <p:txBody>
          <a:bodyPr>
            <a:normAutofit/>
          </a:bodyPr>
          <a:lstStyle>
            <a:lvl1pPr algn="l">
              <a:defRPr sz="1800">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16" name="Date Placeholder 3"/>
          <p:cNvSpPr>
            <a:spLocks noGrp="1"/>
          </p:cNvSpPr>
          <p:nvPr>
            <p:ph type="dt" sz="half" idx="10"/>
          </p:nvPr>
        </p:nvSpPr>
        <p:spPr>
          <a:xfrm>
            <a:off x="1331640" y="4894008"/>
            <a:ext cx="1080120" cy="165832"/>
          </a:xfrm>
        </p:spPr>
        <p:txBody>
          <a:bodyPr/>
          <a:lstStyle>
            <a:lvl1pPr>
              <a:defRPr sz="750">
                <a:latin typeface="Verdana" panose="020B0604030504040204" pitchFamily="34" charset="0"/>
                <a:ea typeface="Verdana" panose="020B0604030504040204" pitchFamily="34" charset="0"/>
                <a:cs typeface="Verdana" panose="020B0604030504040204" pitchFamily="34" charset="0"/>
              </a:defRPr>
            </a:lvl1pPr>
          </a:lstStyle>
          <a:p>
            <a:fld id="{6559652E-C199-334F-9320-471B095246A8}" type="datetime1">
              <a:rPr lang="nl-BE" smtClean="0"/>
              <a:pPr/>
              <a:t>13/06/2026</a:t>
            </a:fld>
            <a:endParaRPr lang="nl-BE" dirty="0"/>
          </a:p>
        </p:txBody>
      </p:sp>
      <p:sp>
        <p:nvSpPr>
          <p:cNvPr id="17" name="Footer Placeholder 4"/>
          <p:cNvSpPr>
            <a:spLocks noGrp="1"/>
          </p:cNvSpPr>
          <p:nvPr>
            <p:ph type="ftr" sz="quarter" idx="11"/>
          </p:nvPr>
        </p:nvSpPr>
        <p:spPr>
          <a:xfrm>
            <a:off x="2555776" y="4894008"/>
            <a:ext cx="5544616" cy="165832"/>
          </a:xfrm>
        </p:spPr>
        <p:txBody>
          <a:bodyPr/>
          <a:lstStyle>
            <a:lvl1pPr>
              <a:defRPr sz="750">
                <a:latin typeface="Verdana" panose="020B0604030504040204" pitchFamily="34" charset="0"/>
                <a:ea typeface="Verdana" panose="020B0604030504040204" pitchFamily="34" charset="0"/>
                <a:cs typeface="Verdana" panose="020B0604030504040204" pitchFamily="34" charset="0"/>
              </a:defRPr>
            </a:lvl1pPr>
          </a:lstStyle>
          <a:p>
            <a:pPr>
              <a:defRPr/>
            </a:pPr>
            <a:endParaRPr lang="nl-BE" dirty="0"/>
          </a:p>
        </p:txBody>
      </p:sp>
      <p:sp>
        <p:nvSpPr>
          <p:cNvPr id="18" name="Slide Number Placeholder 5"/>
          <p:cNvSpPr>
            <a:spLocks noGrp="1"/>
          </p:cNvSpPr>
          <p:nvPr>
            <p:ph type="sldNum" sz="quarter" idx="12"/>
          </p:nvPr>
        </p:nvSpPr>
        <p:spPr>
          <a:xfrm>
            <a:off x="8172401" y="4895199"/>
            <a:ext cx="752475" cy="165832"/>
          </a:xfrm>
        </p:spPr>
        <p:txBody>
          <a:bodyPr/>
          <a:lstStyle>
            <a:lvl1pPr>
              <a:defRPr sz="750">
                <a:latin typeface="Verdana" panose="020B0604030504040204" pitchFamily="34" charset="0"/>
                <a:ea typeface="Verdana" panose="020B0604030504040204" pitchFamily="34" charset="0"/>
                <a:cs typeface="Verdana" panose="020B0604030504040204" pitchFamily="34" charset="0"/>
              </a:defRPr>
            </a:lvl1pPr>
          </a:lstStyle>
          <a:p>
            <a:fld id="{BBB2625E-E22D-324D-B6D3-F6234E5E9FE9}" type="slidenum">
              <a:rPr lang="nl-BE" smtClean="0"/>
              <a:pPr/>
              <a:t>‹#›</a:t>
            </a:fld>
            <a:endParaRPr lang="nl-BE" dirty="0"/>
          </a:p>
        </p:txBody>
      </p:sp>
      <p:sp>
        <p:nvSpPr>
          <p:cNvPr id="10" name="Content Placeholder 2"/>
          <p:cNvSpPr>
            <a:spLocks noGrp="1"/>
          </p:cNvSpPr>
          <p:nvPr>
            <p:ph idx="1"/>
          </p:nvPr>
        </p:nvSpPr>
        <p:spPr>
          <a:xfrm>
            <a:off x="251520" y="627534"/>
            <a:ext cx="8640960" cy="3780420"/>
          </a:xfrm>
        </p:spPr>
        <p:txBody>
          <a:bodyPr/>
          <a:lstStyle>
            <a:lvl1pPr>
              <a:buFont typeface="Wingdings" pitchFamily="2" charset="2"/>
              <a:buChar char="§"/>
              <a:defRPr sz="1800">
                <a:solidFill>
                  <a:srgbClr val="474746"/>
                </a:solidFill>
                <a:latin typeface="Verdana" pitchFamily="34" charset="0"/>
                <a:ea typeface="Verdana" pitchFamily="34" charset="0"/>
                <a:cs typeface="Verdana" pitchFamily="34" charset="0"/>
              </a:defRPr>
            </a:lvl1pPr>
            <a:lvl2pPr>
              <a:buFont typeface="Wingdings" pitchFamily="2" charset="2"/>
              <a:buChar char="§"/>
              <a:defRPr sz="1650">
                <a:solidFill>
                  <a:srgbClr val="474746"/>
                </a:solidFill>
                <a:latin typeface="Verdana" pitchFamily="34" charset="0"/>
                <a:ea typeface="Verdana" pitchFamily="34" charset="0"/>
                <a:cs typeface="Verdana" pitchFamily="34" charset="0"/>
              </a:defRPr>
            </a:lvl2pPr>
            <a:lvl3pPr>
              <a:buFont typeface="Wingdings" pitchFamily="2" charset="2"/>
              <a:buChar char="§"/>
              <a:defRPr sz="1500">
                <a:solidFill>
                  <a:srgbClr val="474746"/>
                </a:solidFill>
                <a:latin typeface="Verdana" pitchFamily="34" charset="0"/>
                <a:ea typeface="Verdana" pitchFamily="34" charset="0"/>
                <a:cs typeface="Verdana" pitchFamily="34" charset="0"/>
              </a:defRPr>
            </a:lvl3pPr>
            <a:lvl4pPr>
              <a:buFont typeface="Wingdings" pitchFamily="2" charset="2"/>
              <a:buChar char="§"/>
              <a:defRPr sz="1200">
                <a:solidFill>
                  <a:srgbClr val="474746"/>
                </a:solidFill>
                <a:latin typeface="Verdana" pitchFamily="34" charset="0"/>
                <a:ea typeface="Verdana" pitchFamily="34" charset="0"/>
                <a:cs typeface="Verdana" pitchFamily="34" charset="0"/>
              </a:defRPr>
            </a:lvl4pPr>
            <a:lvl5pPr>
              <a:buFont typeface="Wingdings" pitchFamily="2" charset="2"/>
              <a:buChar char="§"/>
              <a:defRPr sz="1200">
                <a:solidFill>
                  <a:srgbClr val="474746"/>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11" name="Afbeelding 10">
            <a:extLst>
              <a:ext uri="{FF2B5EF4-FFF2-40B4-BE49-F238E27FC236}">
                <a16:creationId xmlns:a16="http://schemas.microsoft.com/office/drawing/2014/main" id="{F43F6A1C-CC54-8947-AB24-07D5A34F28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00" y="4500965"/>
            <a:ext cx="1081924" cy="568506"/>
          </a:xfrm>
          <a:prstGeom prst="rect">
            <a:avLst/>
          </a:prstGeom>
        </p:spPr>
      </p:pic>
      <p:sp>
        <p:nvSpPr>
          <p:cNvPr id="14" name="Rechthoek 13">
            <a:extLst>
              <a:ext uri="{FF2B5EF4-FFF2-40B4-BE49-F238E27FC236}">
                <a16:creationId xmlns:a16="http://schemas.microsoft.com/office/drawing/2014/main" id="{3394646E-3E7A-4244-B0B8-631A5652B22A}"/>
              </a:ext>
            </a:extLst>
          </p:cNvPr>
          <p:cNvSpPr/>
          <p:nvPr userDrawn="1"/>
        </p:nvSpPr>
        <p:spPr>
          <a:xfrm>
            <a:off x="114810" y="91151"/>
            <a:ext cx="8903663" cy="4786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88519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324000" y="338401"/>
            <a:ext cx="7886700" cy="409592"/>
          </a:xfrm>
          <a:prstGeom prst="rect">
            <a:avLst/>
          </a:prstGeom>
        </p:spPr>
        <p:txBody>
          <a:bodyPr vert="horz" lIns="91440" tIns="45720" rIns="91440" bIns="45720" rtlCol="0">
            <a:noAutofit/>
          </a:bodyPr>
          <a:lstStyle/>
          <a:p>
            <a:pPr marL="0" lvl="0" indent="0">
              <a:lnSpc>
                <a:spcPts val="2500"/>
              </a:lnSpc>
              <a:spcBef>
                <a:spcPts val="0"/>
              </a:spcBef>
              <a:buClr>
                <a:srgbClr val="D00040"/>
              </a:buClr>
              <a:buFont typeface="Arial" pitchFamily="34" charset="0"/>
            </a:pPr>
            <a:r>
              <a:rPr lang="fr-FR"/>
              <a:t>Modifiez le style du titre</a:t>
            </a:r>
            <a:endParaRPr lang="en-US"/>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324000" y="914400"/>
            <a:ext cx="7886700" cy="3913200"/>
          </a:xfrm>
          <a:prstGeom prst="rect">
            <a:avLst/>
          </a:prstGeom>
        </p:spPr>
        <p:txBody>
          <a:bodyPr vert="horz" lIns="91440" tIns="45720" rIns="91440" bIns="45720" rtlCol="0">
            <a:normAutofit/>
          </a:bodyPr>
          <a:lstStyle/>
          <a:p>
            <a:pPr marL="266700" lvl="0" indent="-266700"/>
            <a:r>
              <a:rPr lang="fr-FR"/>
              <a:t>Cliquez pour modifier les styles du texte du masque</a:t>
            </a:r>
          </a:p>
          <a:p>
            <a:pPr marL="266700" lvl="1" indent="-266700"/>
            <a:r>
              <a:rPr lang="fr-FR"/>
              <a:t>Deuxième niveau</a:t>
            </a:r>
          </a:p>
          <a:p>
            <a:pPr marL="266700" lvl="2" indent="-266700"/>
            <a:r>
              <a:rPr lang="fr-FR"/>
              <a:t>Troisième niveau</a:t>
            </a:r>
          </a:p>
          <a:p>
            <a:pPr marL="266700" lvl="3" indent="-266700"/>
            <a:r>
              <a:rPr lang="fr-FR"/>
              <a:t>Quatrième niveau</a:t>
            </a:r>
          </a:p>
          <a:p>
            <a:pPr marL="266700" lvl="4" indent="-266700"/>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9" r:id="rId4"/>
    <p:sldLayoutId id="2147483670" r:id="rId5"/>
    <p:sldLayoutId id="2147483671" r:id="rId6"/>
    <p:sldLayoutId id="2147483672" r:id="rId7"/>
  </p:sldLayoutIdLst>
  <p:hf hdr="0" ftr="0" dt="0"/>
  <p:txStyles>
    <p:titleStyle>
      <a:lvl1pPr algn="l" defTabSz="914400" rtl="0" eaLnBrk="1" latinLnBrk="0" hangingPunct="1">
        <a:spcBef>
          <a:spcPct val="0"/>
        </a:spcBef>
        <a:buNone/>
        <a:defRPr lang="en-US" sz="2800" b="1" i="0" kern="1200" smtClean="0">
          <a:solidFill>
            <a:schemeClr val="accent1"/>
          </a:solidFill>
          <a:latin typeface="+mj-lt"/>
          <a:ea typeface="+mn-ea"/>
          <a:cs typeface="Verdana"/>
        </a:defRPr>
      </a:lvl1pPr>
    </p:titleStyle>
    <p:bodyStyle>
      <a:lvl1pPr marL="0" indent="0" algn="l" defTabSz="360000" rtl="0" eaLnBrk="1" latinLnBrk="0" hangingPunct="1">
        <a:spcBef>
          <a:spcPct val="20000"/>
        </a:spcBef>
        <a:buClr>
          <a:srgbClr val="C00000"/>
        </a:buClr>
        <a:buFont typeface="Arial" panose="020B0604020202020204" pitchFamily="34" charset="0"/>
        <a:buNone/>
        <a:defRPr lang="en-US" sz="2400" b="1" i="0" kern="1200" dirty="0" smtClean="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dirty="0" smtClean="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54CD9-6332-4018-80C0-8851DA2A6F56}"/>
              </a:ext>
            </a:extLst>
          </p:cNvPr>
          <p:cNvSpPr>
            <a:spLocks noGrp="1"/>
          </p:cNvSpPr>
          <p:nvPr>
            <p:ph type="body" sz="quarter" idx="12"/>
          </p:nvPr>
        </p:nvSpPr>
        <p:spPr>
          <a:xfrm>
            <a:off x="1039771" y="4215740"/>
            <a:ext cx="5688626" cy="288032"/>
          </a:xfrm>
        </p:spPr>
        <p:txBody>
          <a:bodyPr/>
          <a:lstStyle/>
          <a:p>
            <a:r>
              <a:rPr lang="en-US" dirty="0"/>
              <a:t>13/06/2026</a:t>
            </a:r>
          </a:p>
        </p:txBody>
      </p:sp>
      <p:sp>
        <p:nvSpPr>
          <p:cNvPr id="4" name="Text Placeholder 3">
            <a:extLst>
              <a:ext uri="{FF2B5EF4-FFF2-40B4-BE49-F238E27FC236}">
                <a16:creationId xmlns:a16="http://schemas.microsoft.com/office/drawing/2014/main" id="{5F110484-47B9-407B-AAD0-5EFF6D5A36BC}"/>
              </a:ext>
            </a:extLst>
          </p:cNvPr>
          <p:cNvSpPr>
            <a:spLocks noGrp="1"/>
          </p:cNvSpPr>
          <p:nvPr>
            <p:ph type="body" sz="quarter" idx="13"/>
          </p:nvPr>
        </p:nvSpPr>
        <p:spPr>
          <a:xfrm>
            <a:off x="1039771" y="3253991"/>
            <a:ext cx="6844590" cy="290018"/>
          </a:xfrm>
        </p:spPr>
        <p:txBody>
          <a:bodyPr/>
          <a:lstStyle/>
          <a:p>
            <a:r>
              <a:rPr lang="en-US" dirty="0"/>
              <a:t>Dominique Hansen, PhD, FESC, Hasselt University, Hasselt, Belgium</a:t>
            </a:r>
          </a:p>
          <a:p>
            <a:endParaRPr lang="en-US" dirty="0"/>
          </a:p>
        </p:txBody>
      </p:sp>
      <p:sp>
        <p:nvSpPr>
          <p:cNvPr id="5" name="Text Placeholder 4">
            <a:extLst>
              <a:ext uri="{FF2B5EF4-FFF2-40B4-BE49-F238E27FC236}">
                <a16:creationId xmlns:a16="http://schemas.microsoft.com/office/drawing/2014/main" id="{276148CC-D3A4-4136-AA81-28BD3CC083FD}"/>
              </a:ext>
            </a:extLst>
          </p:cNvPr>
          <p:cNvSpPr>
            <a:spLocks noGrp="1"/>
          </p:cNvSpPr>
          <p:nvPr>
            <p:ph type="body" sz="quarter" idx="14"/>
          </p:nvPr>
        </p:nvSpPr>
        <p:spPr>
          <a:xfrm>
            <a:off x="1043610" y="927760"/>
            <a:ext cx="6768746" cy="1756508"/>
          </a:xfrm>
        </p:spPr>
        <p:txBody>
          <a:bodyPr/>
          <a:lstStyle/>
          <a:p>
            <a:r>
              <a:rPr lang="en-US" sz="3600" dirty="0"/>
              <a:t>Prescription of safe exercise: aerobic (MICT or HIIT), strength,  and inspiratory muscle training</a:t>
            </a:r>
          </a:p>
        </p:txBody>
      </p:sp>
    </p:spTree>
    <p:extLst>
      <p:ext uri="{BB962C8B-B14F-4D97-AF65-F5344CB8AC3E}">
        <p14:creationId xmlns:p14="http://schemas.microsoft.com/office/powerpoint/2010/main" val="28453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FEBA-1207-4DD3-94E9-98FF254D45D9}"/>
              </a:ext>
            </a:extLst>
          </p:cNvPr>
          <p:cNvSpPr>
            <a:spLocks noGrp="1"/>
          </p:cNvSpPr>
          <p:nvPr>
            <p:ph type="title" idx="4294967295"/>
          </p:nvPr>
        </p:nvSpPr>
        <p:spPr>
          <a:xfrm>
            <a:off x="0" y="44450"/>
            <a:ext cx="5915025" cy="744538"/>
          </a:xfrm>
        </p:spPr>
        <p:txBody>
          <a:bodyPr/>
          <a:lstStyle/>
          <a:p>
            <a:r>
              <a:rPr lang="nl-BE" dirty="0"/>
              <a:t>The concept of VT and AT</a:t>
            </a:r>
          </a:p>
        </p:txBody>
      </p:sp>
      <p:pic>
        <p:nvPicPr>
          <p:cNvPr id="4" name="image3.png">
            <a:extLst>
              <a:ext uri="{FF2B5EF4-FFF2-40B4-BE49-F238E27FC236}">
                <a16:creationId xmlns:a16="http://schemas.microsoft.com/office/drawing/2014/main" id="{A134A655-A676-4229-A8FF-B4B7F48BBA9A}"/>
              </a:ext>
            </a:extLst>
          </p:cNvPr>
          <p:cNvPicPr/>
          <p:nvPr/>
        </p:nvPicPr>
        <p:blipFill>
          <a:blip r:embed="rId2"/>
          <a:srcRect/>
          <a:stretch>
            <a:fillRect/>
          </a:stretch>
        </p:blipFill>
        <p:spPr>
          <a:xfrm>
            <a:off x="1619672" y="1479028"/>
            <a:ext cx="5066082" cy="3336238"/>
          </a:xfrm>
          <a:prstGeom prst="rect">
            <a:avLst/>
          </a:prstGeom>
          <a:ln/>
        </p:spPr>
      </p:pic>
      <p:sp>
        <p:nvSpPr>
          <p:cNvPr id="6" name="TextBox 5">
            <a:extLst>
              <a:ext uri="{FF2B5EF4-FFF2-40B4-BE49-F238E27FC236}">
                <a16:creationId xmlns:a16="http://schemas.microsoft.com/office/drawing/2014/main" id="{AF188329-AB59-42A9-9522-6D7E594CE18A}"/>
              </a:ext>
            </a:extLst>
          </p:cNvPr>
          <p:cNvSpPr txBox="1"/>
          <p:nvPr/>
        </p:nvSpPr>
        <p:spPr>
          <a:xfrm>
            <a:off x="2267744" y="4893256"/>
            <a:ext cx="5591595" cy="178960"/>
          </a:xfrm>
          <a:prstGeom prst="rect">
            <a:avLst/>
          </a:prstGeom>
          <a:noFill/>
        </p:spPr>
        <p:txBody>
          <a:bodyPr wrap="none" rtlCol="0">
            <a:spAutoFit/>
          </a:bodyPr>
          <a:lstStyle/>
          <a:p>
            <a:r>
              <a:rPr lang="nl-BE" sz="563" dirty="0"/>
              <a:t>Hansen D, et al. </a:t>
            </a:r>
            <a:r>
              <a:rPr lang="nl-BE" sz="563" dirty="0" err="1"/>
              <a:t>Advancing</a:t>
            </a:r>
            <a:r>
              <a:rPr lang="nl-BE" sz="563" dirty="0"/>
              <a:t> Aerobic </a:t>
            </a:r>
            <a:r>
              <a:rPr lang="nl-BE" sz="563" dirty="0" err="1"/>
              <a:t>Exercise</a:t>
            </a:r>
            <a:r>
              <a:rPr lang="nl-BE" sz="563" dirty="0"/>
              <a:t> Training </a:t>
            </a:r>
            <a:r>
              <a:rPr lang="nl-BE" sz="563" dirty="0" err="1"/>
              <a:t>Intensity</a:t>
            </a:r>
            <a:r>
              <a:rPr lang="nl-BE" sz="563" dirty="0"/>
              <a:t> </a:t>
            </a:r>
            <a:r>
              <a:rPr lang="nl-BE" sz="563" dirty="0" err="1"/>
              <a:t>Prescription</a:t>
            </a:r>
            <a:r>
              <a:rPr lang="nl-BE" sz="563" dirty="0"/>
              <a:t> in Health and </a:t>
            </a:r>
            <a:r>
              <a:rPr lang="nl-BE" sz="563" dirty="0" err="1"/>
              <a:t>Disease</a:t>
            </a:r>
            <a:r>
              <a:rPr lang="nl-BE" sz="563" dirty="0"/>
              <a:t> Beyond Standard </a:t>
            </a:r>
            <a:r>
              <a:rPr lang="nl-BE" sz="563" dirty="0" err="1"/>
              <a:t>Recommendations</a:t>
            </a:r>
            <a:r>
              <a:rPr lang="nl-BE" sz="563" dirty="0"/>
              <a:t>: A Call </a:t>
            </a:r>
            <a:r>
              <a:rPr lang="nl-BE" sz="563" dirty="0" err="1"/>
              <a:t>to</a:t>
            </a:r>
            <a:r>
              <a:rPr lang="nl-BE" sz="563" dirty="0"/>
              <a:t> Action. </a:t>
            </a:r>
            <a:r>
              <a:rPr lang="nl-BE" sz="563" dirty="0" err="1"/>
              <a:t>Sports</a:t>
            </a:r>
            <a:r>
              <a:rPr lang="nl-BE" sz="563" dirty="0"/>
              <a:t> </a:t>
            </a:r>
            <a:r>
              <a:rPr lang="nl-BE" sz="563" dirty="0" err="1"/>
              <a:t>Med</a:t>
            </a:r>
            <a:r>
              <a:rPr lang="nl-BE" sz="563" dirty="0"/>
              <a:t>. 2025;55(9):2111-35.</a:t>
            </a:r>
          </a:p>
        </p:txBody>
      </p:sp>
    </p:spTree>
    <p:extLst>
      <p:ext uri="{BB962C8B-B14F-4D97-AF65-F5344CB8AC3E}">
        <p14:creationId xmlns:p14="http://schemas.microsoft.com/office/powerpoint/2010/main" val="355177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FEBA-1207-4DD3-94E9-98FF254D45D9}"/>
              </a:ext>
            </a:extLst>
          </p:cNvPr>
          <p:cNvSpPr>
            <a:spLocks noGrp="1"/>
          </p:cNvSpPr>
          <p:nvPr>
            <p:ph type="title" idx="4294967295"/>
          </p:nvPr>
        </p:nvSpPr>
        <p:spPr>
          <a:xfrm>
            <a:off x="0" y="44450"/>
            <a:ext cx="5915025" cy="744538"/>
          </a:xfrm>
        </p:spPr>
        <p:txBody>
          <a:bodyPr/>
          <a:lstStyle/>
          <a:p>
            <a:r>
              <a:rPr lang="nl-BE" dirty="0"/>
              <a:t>The concept of VT and AT</a:t>
            </a:r>
          </a:p>
        </p:txBody>
      </p:sp>
      <p:pic>
        <p:nvPicPr>
          <p:cNvPr id="4" name="image3.png">
            <a:extLst>
              <a:ext uri="{FF2B5EF4-FFF2-40B4-BE49-F238E27FC236}">
                <a16:creationId xmlns:a16="http://schemas.microsoft.com/office/drawing/2014/main" id="{A134A655-A676-4229-A8FF-B4B7F48BBA9A}"/>
              </a:ext>
            </a:extLst>
          </p:cNvPr>
          <p:cNvPicPr/>
          <p:nvPr/>
        </p:nvPicPr>
        <p:blipFill>
          <a:blip r:embed="rId2"/>
          <a:srcRect/>
          <a:stretch>
            <a:fillRect/>
          </a:stretch>
        </p:blipFill>
        <p:spPr>
          <a:xfrm>
            <a:off x="1619672" y="1479028"/>
            <a:ext cx="5066082" cy="3336238"/>
          </a:xfrm>
          <a:prstGeom prst="rect">
            <a:avLst/>
          </a:prstGeom>
          <a:ln/>
        </p:spPr>
      </p:pic>
      <p:sp>
        <p:nvSpPr>
          <p:cNvPr id="6" name="TextBox 5">
            <a:extLst>
              <a:ext uri="{FF2B5EF4-FFF2-40B4-BE49-F238E27FC236}">
                <a16:creationId xmlns:a16="http://schemas.microsoft.com/office/drawing/2014/main" id="{AF188329-AB59-42A9-9522-6D7E594CE18A}"/>
              </a:ext>
            </a:extLst>
          </p:cNvPr>
          <p:cNvSpPr txBox="1"/>
          <p:nvPr/>
        </p:nvSpPr>
        <p:spPr>
          <a:xfrm>
            <a:off x="2267744" y="4893256"/>
            <a:ext cx="5591595" cy="178960"/>
          </a:xfrm>
          <a:prstGeom prst="rect">
            <a:avLst/>
          </a:prstGeom>
          <a:noFill/>
        </p:spPr>
        <p:txBody>
          <a:bodyPr wrap="none" rtlCol="0">
            <a:spAutoFit/>
          </a:bodyPr>
          <a:lstStyle/>
          <a:p>
            <a:r>
              <a:rPr lang="nl-BE" sz="563" dirty="0"/>
              <a:t>Hansen D, et al. </a:t>
            </a:r>
            <a:r>
              <a:rPr lang="nl-BE" sz="563" dirty="0" err="1"/>
              <a:t>Advancing</a:t>
            </a:r>
            <a:r>
              <a:rPr lang="nl-BE" sz="563" dirty="0"/>
              <a:t> Aerobic </a:t>
            </a:r>
            <a:r>
              <a:rPr lang="nl-BE" sz="563" dirty="0" err="1"/>
              <a:t>Exercise</a:t>
            </a:r>
            <a:r>
              <a:rPr lang="nl-BE" sz="563" dirty="0"/>
              <a:t> Training </a:t>
            </a:r>
            <a:r>
              <a:rPr lang="nl-BE" sz="563" dirty="0" err="1"/>
              <a:t>Intensity</a:t>
            </a:r>
            <a:r>
              <a:rPr lang="nl-BE" sz="563" dirty="0"/>
              <a:t> </a:t>
            </a:r>
            <a:r>
              <a:rPr lang="nl-BE" sz="563" dirty="0" err="1"/>
              <a:t>Prescription</a:t>
            </a:r>
            <a:r>
              <a:rPr lang="nl-BE" sz="563" dirty="0"/>
              <a:t> in Health and </a:t>
            </a:r>
            <a:r>
              <a:rPr lang="nl-BE" sz="563" dirty="0" err="1"/>
              <a:t>Disease</a:t>
            </a:r>
            <a:r>
              <a:rPr lang="nl-BE" sz="563" dirty="0"/>
              <a:t> Beyond Standard </a:t>
            </a:r>
            <a:r>
              <a:rPr lang="nl-BE" sz="563" dirty="0" err="1"/>
              <a:t>Recommendations</a:t>
            </a:r>
            <a:r>
              <a:rPr lang="nl-BE" sz="563" dirty="0"/>
              <a:t>: A Call </a:t>
            </a:r>
            <a:r>
              <a:rPr lang="nl-BE" sz="563" dirty="0" err="1"/>
              <a:t>to</a:t>
            </a:r>
            <a:r>
              <a:rPr lang="nl-BE" sz="563" dirty="0"/>
              <a:t> Action. </a:t>
            </a:r>
            <a:r>
              <a:rPr lang="nl-BE" sz="563" dirty="0" err="1"/>
              <a:t>Sports</a:t>
            </a:r>
            <a:r>
              <a:rPr lang="nl-BE" sz="563" dirty="0"/>
              <a:t> </a:t>
            </a:r>
            <a:r>
              <a:rPr lang="nl-BE" sz="563" dirty="0" err="1"/>
              <a:t>Med</a:t>
            </a:r>
            <a:r>
              <a:rPr lang="nl-BE" sz="563" dirty="0"/>
              <a:t>. 2025;55(9):2111-35.</a:t>
            </a:r>
          </a:p>
        </p:txBody>
      </p:sp>
      <p:sp>
        <p:nvSpPr>
          <p:cNvPr id="7" name="Arrow: Up 6">
            <a:extLst>
              <a:ext uri="{FF2B5EF4-FFF2-40B4-BE49-F238E27FC236}">
                <a16:creationId xmlns:a16="http://schemas.microsoft.com/office/drawing/2014/main" id="{3424D537-1CC3-4C8F-B9AE-E265BBECE405}"/>
              </a:ext>
            </a:extLst>
          </p:cNvPr>
          <p:cNvSpPr/>
          <p:nvPr/>
        </p:nvSpPr>
        <p:spPr>
          <a:xfrm>
            <a:off x="4932040" y="1275606"/>
            <a:ext cx="484632" cy="762384"/>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8" name="TextBox 7">
            <a:extLst>
              <a:ext uri="{FF2B5EF4-FFF2-40B4-BE49-F238E27FC236}">
                <a16:creationId xmlns:a16="http://schemas.microsoft.com/office/drawing/2014/main" id="{379F4B71-7B3F-437F-AD46-3BEBDBF26BC6}"/>
              </a:ext>
            </a:extLst>
          </p:cNvPr>
          <p:cNvSpPr txBox="1"/>
          <p:nvPr/>
        </p:nvSpPr>
        <p:spPr>
          <a:xfrm>
            <a:off x="2628851" y="676034"/>
            <a:ext cx="5091009" cy="634020"/>
          </a:xfrm>
          <a:prstGeom prst="rect">
            <a:avLst/>
          </a:prstGeom>
          <a:noFill/>
        </p:spPr>
        <p:txBody>
          <a:bodyPr wrap="none" rtlCol="0">
            <a:spAutoFit/>
          </a:bodyPr>
          <a:lstStyle/>
          <a:p>
            <a:pPr marL="38700" indent="0" algn="ctr" defTabSz="360000" rtl="0" eaLnBrk="1" latinLnBrk="0" hangingPunct="1">
              <a:spcBef>
                <a:spcPct val="20000"/>
              </a:spcBef>
              <a:buClr>
                <a:srgbClr val="C00000"/>
              </a:buClr>
              <a:buFont typeface="Arial" panose="020B0604020202020204" pitchFamily="34" charset="0"/>
              <a:buNone/>
            </a:pPr>
            <a:r>
              <a:rPr lang="nl-BE" sz="1600" b="1" i="0" kern="1200" dirty="0">
                <a:solidFill>
                  <a:schemeClr val="tx1"/>
                </a:solidFill>
                <a:latin typeface="+mn-lt"/>
                <a:ea typeface="+mn-ea"/>
              </a:rPr>
              <a:t>Point of high </a:t>
            </a:r>
            <a:r>
              <a:rPr lang="nl-BE" sz="1600" b="1" dirty="0" err="1"/>
              <a:t>f</a:t>
            </a:r>
            <a:r>
              <a:rPr lang="nl-BE" sz="1600" b="1" i="0" kern="1200" dirty="0" err="1">
                <a:solidFill>
                  <a:schemeClr val="tx1"/>
                </a:solidFill>
                <a:latin typeface="+mn-lt"/>
                <a:ea typeface="+mn-ea"/>
              </a:rPr>
              <a:t>easibility</a:t>
            </a:r>
            <a:r>
              <a:rPr lang="nl-BE" sz="1600" b="1" i="0" kern="1200" dirty="0">
                <a:solidFill>
                  <a:schemeClr val="tx1"/>
                </a:solidFill>
                <a:latin typeface="+mn-lt"/>
                <a:ea typeface="+mn-ea"/>
              </a:rPr>
              <a:t> </a:t>
            </a:r>
            <a:r>
              <a:rPr lang="nl-BE" sz="1600" b="1" i="0" kern="1200" dirty="0" err="1">
                <a:solidFill>
                  <a:schemeClr val="tx1"/>
                </a:solidFill>
                <a:latin typeface="+mn-lt"/>
                <a:ea typeface="+mn-ea"/>
              </a:rPr>
              <a:t>with</a:t>
            </a:r>
            <a:r>
              <a:rPr lang="nl-BE" sz="1600" b="1" i="0" kern="1200" dirty="0">
                <a:solidFill>
                  <a:schemeClr val="tx1"/>
                </a:solidFill>
                <a:latin typeface="+mn-lt"/>
                <a:ea typeface="+mn-ea"/>
              </a:rPr>
              <a:t> </a:t>
            </a:r>
            <a:r>
              <a:rPr lang="nl-BE" sz="1600" b="1" i="0" kern="1200" dirty="0" err="1">
                <a:solidFill>
                  <a:schemeClr val="tx1"/>
                </a:solidFill>
                <a:latin typeface="+mn-lt"/>
                <a:ea typeface="+mn-ea"/>
              </a:rPr>
              <a:t>maximal</a:t>
            </a:r>
            <a:r>
              <a:rPr lang="nl-BE" sz="1600" b="1" i="0" kern="1200" dirty="0">
                <a:solidFill>
                  <a:schemeClr val="tx1"/>
                </a:solidFill>
                <a:latin typeface="+mn-lt"/>
                <a:ea typeface="+mn-ea"/>
              </a:rPr>
              <a:t> energy </a:t>
            </a:r>
            <a:r>
              <a:rPr lang="nl-BE" sz="1600" b="1" i="0" kern="1200" dirty="0" err="1">
                <a:solidFill>
                  <a:schemeClr val="tx1"/>
                </a:solidFill>
                <a:latin typeface="+mn-lt"/>
                <a:ea typeface="+mn-ea"/>
              </a:rPr>
              <a:t>expenditure</a:t>
            </a:r>
            <a:endParaRPr lang="nl-BE" sz="1600" b="1" i="0" kern="1200" dirty="0">
              <a:solidFill>
                <a:schemeClr val="tx1"/>
              </a:solidFill>
              <a:latin typeface="+mn-lt"/>
              <a:ea typeface="+mn-ea"/>
            </a:endParaRPr>
          </a:p>
          <a:p>
            <a:pPr marL="38700" indent="0" algn="ctr" defTabSz="360000" rtl="0" eaLnBrk="1" latinLnBrk="0" hangingPunct="1">
              <a:spcBef>
                <a:spcPct val="20000"/>
              </a:spcBef>
              <a:buClr>
                <a:srgbClr val="C00000"/>
              </a:buClr>
              <a:buFont typeface="Arial" panose="020B0604020202020204" pitchFamily="34" charset="0"/>
              <a:buNone/>
            </a:pPr>
            <a:r>
              <a:rPr lang="nl-BE" sz="1600" b="1" dirty="0" err="1"/>
              <a:t>Greater</a:t>
            </a:r>
            <a:r>
              <a:rPr lang="nl-BE" sz="1600" b="1" dirty="0"/>
              <a:t> </a:t>
            </a:r>
            <a:r>
              <a:rPr lang="nl-BE" sz="1600" b="1" dirty="0" err="1"/>
              <a:t>medical</a:t>
            </a:r>
            <a:r>
              <a:rPr lang="nl-BE" sz="1600" b="1" dirty="0"/>
              <a:t> </a:t>
            </a:r>
            <a:r>
              <a:rPr lang="nl-BE" sz="1600" b="1" dirty="0" err="1"/>
              <a:t>safety</a:t>
            </a:r>
            <a:endParaRPr lang="nl-BE" sz="1600" b="1" i="0" kern="1200" dirty="0">
              <a:solidFill>
                <a:schemeClr val="tx1"/>
              </a:solidFill>
              <a:latin typeface="+mn-lt"/>
              <a:ea typeface="+mn-ea"/>
            </a:endParaRPr>
          </a:p>
        </p:txBody>
      </p:sp>
    </p:spTree>
    <p:extLst>
      <p:ext uri="{BB962C8B-B14F-4D97-AF65-F5344CB8AC3E}">
        <p14:creationId xmlns:p14="http://schemas.microsoft.com/office/powerpoint/2010/main" val="321178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FEBA-1207-4DD3-94E9-98FF254D45D9}"/>
              </a:ext>
            </a:extLst>
          </p:cNvPr>
          <p:cNvSpPr>
            <a:spLocks noGrp="1"/>
          </p:cNvSpPr>
          <p:nvPr>
            <p:ph type="title" idx="4294967295"/>
          </p:nvPr>
        </p:nvSpPr>
        <p:spPr>
          <a:xfrm>
            <a:off x="0" y="44450"/>
            <a:ext cx="5915025" cy="744538"/>
          </a:xfrm>
        </p:spPr>
        <p:txBody>
          <a:bodyPr/>
          <a:lstStyle/>
          <a:p>
            <a:r>
              <a:rPr lang="nl-BE" dirty="0"/>
              <a:t>The concept of VT and AT</a:t>
            </a:r>
          </a:p>
        </p:txBody>
      </p:sp>
      <p:pic>
        <p:nvPicPr>
          <p:cNvPr id="4" name="image3.png">
            <a:extLst>
              <a:ext uri="{FF2B5EF4-FFF2-40B4-BE49-F238E27FC236}">
                <a16:creationId xmlns:a16="http://schemas.microsoft.com/office/drawing/2014/main" id="{A134A655-A676-4229-A8FF-B4B7F48BBA9A}"/>
              </a:ext>
            </a:extLst>
          </p:cNvPr>
          <p:cNvPicPr/>
          <p:nvPr/>
        </p:nvPicPr>
        <p:blipFill>
          <a:blip r:embed="rId2"/>
          <a:srcRect/>
          <a:stretch>
            <a:fillRect/>
          </a:stretch>
        </p:blipFill>
        <p:spPr>
          <a:xfrm>
            <a:off x="1619672" y="1479028"/>
            <a:ext cx="5066082" cy="3336238"/>
          </a:xfrm>
          <a:prstGeom prst="rect">
            <a:avLst/>
          </a:prstGeom>
          <a:ln/>
        </p:spPr>
      </p:pic>
      <p:sp>
        <p:nvSpPr>
          <p:cNvPr id="6" name="TextBox 5">
            <a:extLst>
              <a:ext uri="{FF2B5EF4-FFF2-40B4-BE49-F238E27FC236}">
                <a16:creationId xmlns:a16="http://schemas.microsoft.com/office/drawing/2014/main" id="{AF188329-AB59-42A9-9522-6D7E594CE18A}"/>
              </a:ext>
            </a:extLst>
          </p:cNvPr>
          <p:cNvSpPr txBox="1"/>
          <p:nvPr/>
        </p:nvSpPr>
        <p:spPr>
          <a:xfrm>
            <a:off x="2267744" y="4893256"/>
            <a:ext cx="5591595" cy="178960"/>
          </a:xfrm>
          <a:prstGeom prst="rect">
            <a:avLst/>
          </a:prstGeom>
          <a:noFill/>
        </p:spPr>
        <p:txBody>
          <a:bodyPr wrap="none" rtlCol="0">
            <a:spAutoFit/>
          </a:bodyPr>
          <a:lstStyle/>
          <a:p>
            <a:r>
              <a:rPr lang="nl-BE" sz="563" dirty="0"/>
              <a:t>Hansen D, et al. </a:t>
            </a:r>
            <a:r>
              <a:rPr lang="nl-BE" sz="563" dirty="0" err="1"/>
              <a:t>Advancing</a:t>
            </a:r>
            <a:r>
              <a:rPr lang="nl-BE" sz="563" dirty="0"/>
              <a:t> Aerobic </a:t>
            </a:r>
            <a:r>
              <a:rPr lang="nl-BE" sz="563" dirty="0" err="1"/>
              <a:t>Exercise</a:t>
            </a:r>
            <a:r>
              <a:rPr lang="nl-BE" sz="563" dirty="0"/>
              <a:t> Training </a:t>
            </a:r>
            <a:r>
              <a:rPr lang="nl-BE" sz="563" dirty="0" err="1"/>
              <a:t>Intensity</a:t>
            </a:r>
            <a:r>
              <a:rPr lang="nl-BE" sz="563" dirty="0"/>
              <a:t> </a:t>
            </a:r>
            <a:r>
              <a:rPr lang="nl-BE" sz="563" dirty="0" err="1"/>
              <a:t>Prescription</a:t>
            </a:r>
            <a:r>
              <a:rPr lang="nl-BE" sz="563" dirty="0"/>
              <a:t> in Health and </a:t>
            </a:r>
            <a:r>
              <a:rPr lang="nl-BE" sz="563" dirty="0" err="1"/>
              <a:t>Disease</a:t>
            </a:r>
            <a:r>
              <a:rPr lang="nl-BE" sz="563" dirty="0"/>
              <a:t> Beyond Standard </a:t>
            </a:r>
            <a:r>
              <a:rPr lang="nl-BE" sz="563" dirty="0" err="1"/>
              <a:t>Recommendations</a:t>
            </a:r>
            <a:r>
              <a:rPr lang="nl-BE" sz="563" dirty="0"/>
              <a:t>: A Call </a:t>
            </a:r>
            <a:r>
              <a:rPr lang="nl-BE" sz="563" dirty="0" err="1"/>
              <a:t>to</a:t>
            </a:r>
            <a:r>
              <a:rPr lang="nl-BE" sz="563" dirty="0"/>
              <a:t> Action. </a:t>
            </a:r>
            <a:r>
              <a:rPr lang="nl-BE" sz="563" dirty="0" err="1"/>
              <a:t>Sports</a:t>
            </a:r>
            <a:r>
              <a:rPr lang="nl-BE" sz="563" dirty="0"/>
              <a:t> </a:t>
            </a:r>
            <a:r>
              <a:rPr lang="nl-BE" sz="563" dirty="0" err="1"/>
              <a:t>Med</a:t>
            </a:r>
            <a:r>
              <a:rPr lang="nl-BE" sz="563" dirty="0"/>
              <a:t>. 2025;55(9):2111-35.</a:t>
            </a:r>
          </a:p>
        </p:txBody>
      </p:sp>
      <p:sp>
        <p:nvSpPr>
          <p:cNvPr id="7" name="Arrow: Up 6">
            <a:extLst>
              <a:ext uri="{FF2B5EF4-FFF2-40B4-BE49-F238E27FC236}">
                <a16:creationId xmlns:a16="http://schemas.microsoft.com/office/drawing/2014/main" id="{3424D537-1CC3-4C8F-B9AE-E265BBECE405}"/>
              </a:ext>
            </a:extLst>
          </p:cNvPr>
          <p:cNvSpPr/>
          <p:nvPr/>
        </p:nvSpPr>
        <p:spPr>
          <a:xfrm>
            <a:off x="4932040" y="1275606"/>
            <a:ext cx="484632" cy="762384"/>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8" name="TextBox 7">
            <a:extLst>
              <a:ext uri="{FF2B5EF4-FFF2-40B4-BE49-F238E27FC236}">
                <a16:creationId xmlns:a16="http://schemas.microsoft.com/office/drawing/2014/main" id="{379F4B71-7B3F-437F-AD46-3BEBDBF26BC6}"/>
              </a:ext>
            </a:extLst>
          </p:cNvPr>
          <p:cNvSpPr txBox="1"/>
          <p:nvPr/>
        </p:nvSpPr>
        <p:spPr>
          <a:xfrm>
            <a:off x="3837153" y="932202"/>
            <a:ext cx="2817567" cy="338554"/>
          </a:xfrm>
          <a:prstGeom prst="rect">
            <a:avLst/>
          </a:prstGeom>
          <a:noFill/>
        </p:spPr>
        <p:txBody>
          <a:bodyPr wrap="none" rtlCol="0">
            <a:spAutoFit/>
          </a:bodyPr>
          <a:lstStyle/>
          <a:p>
            <a:pPr marL="38700" indent="0" algn="ctr" defTabSz="360000" rtl="0" eaLnBrk="1" latinLnBrk="0" hangingPunct="1">
              <a:spcBef>
                <a:spcPct val="20000"/>
              </a:spcBef>
              <a:buClr>
                <a:srgbClr val="C00000"/>
              </a:buClr>
              <a:buFont typeface="Arial" panose="020B0604020202020204" pitchFamily="34" charset="0"/>
              <a:buNone/>
            </a:pPr>
            <a:r>
              <a:rPr lang="nl-BE" sz="1600" b="1" dirty="0"/>
              <a:t>+ combine </a:t>
            </a:r>
            <a:r>
              <a:rPr lang="nl-BE" sz="1600" b="1" dirty="0" err="1"/>
              <a:t>with</a:t>
            </a:r>
            <a:r>
              <a:rPr lang="nl-BE" sz="1600" b="1" dirty="0"/>
              <a:t> Borg RPE </a:t>
            </a:r>
            <a:r>
              <a:rPr lang="nl-BE" sz="1600" b="1" dirty="0" err="1"/>
              <a:t>scale</a:t>
            </a:r>
            <a:endParaRPr lang="nl-BE" sz="1600" b="1" i="0" kern="1200" dirty="0">
              <a:solidFill>
                <a:schemeClr val="tx1"/>
              </a:solidFill>
              <a:latin typeface="+mn-lt"/>
              <a:ea typeface="+mn-ea"/>
            </a:endParaRPr>
          </a:p>
        </p:txBody>
      </p:sp>
    </p:spTree>
    <p:extLst>
      <p:ext uri="{BB962C8B-B14F-4D97-AF65-F5344CB8AC3E}">
        <p14:creationId xmlns:p14="http://schemas.microsoft.com/office/powerpoint/2010/main" val="26428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891650" y="1356615"/>
            <a:ext cx="3304431" cy="742058"/>
            <a:chOff x="1373" y="1606"/>
            <a:chExt cx="4934" cy="1108"/>
          </a:xfrm>
        </p:grpSpPr>
        <p:sp>
          <p:nvSpPr>
            <p:cNvPr id="6" name="AutoShape 3"/>
            <p:cNvSpPr>
              <a:spLocks noChangeAspect="1" noChangeArrowheads="1" noTextEdit="1"/>
            </p:cNvSpPr>
            <p:nvPr/>
          </p:nvSpPr>
          <p:spPr bwMode="auto">
            <a:xfrm>
              <a:off x="1373" y="1606"/>
              <a:ext cx="4934"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p>
              <a:endParaRPr lang="en-GB" sz="1013"/>
            </a:p>
          </p:txBody>
        </p:sp>
        <p:pic>
          <p:nvPicPr>
            <p:cNvPr id="1331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3" y="1606"/>
              <a:ext cx="4938"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Afbeelding 2"/>
          <p:cNvPicPr>
            <a:picLocks noChangeAspect="1"/>
          </p:cNvPicPr>
          <p:nvPr/>
        </p:nvPicPr>
        <p:blipFill>
          <a:blip r:embed="rId3"/>
          <a:stretch>
            <a:fillRect/>
          </a:stretch>
        </p:blipFill>
        <p:spPr>
          <a:xfrm>
            <a:off x="2679087" y="2233687"/>
            <a:ext cx="3847252" cy="1748504"/>
          </a:xfrm>
          <a:prstGeom prst="rect">
            <a:avLst/>
          </a:prstGeom>
        </p:spPr>
      </p:pic>
      <p:sp>
        <p:nvSpPr>
          <p:cNvPr id="2" name="Title 1">
            <a:extLst>
              <a:ext uri="{FF2B5EF4-FFF2-40B4-BE49-F238E27FC236}">
                <a16:creationId xmlns:a16="http://schemas.microsoft.com/office/drawing/2014/main" id="{26301996-C2CF-410E-9775-4EF811C75A45}"/>
              </a:ext>
            </a:extLst>
          </p:cNvPr>
          <p:cNvSpPr>
            <a:spLocks noGrp="1"/>
          </p:cNvSpPr>
          <p:nvPr>
            <p:ph type="title" idx="4294967295"/>
          </p:nvPr>
        </p:nvSpPr>
        <p:spPr>
          <a:xfrm>
            <a:off x="0" y="141288"/>
            <a:ext cx="8642350" cy="412750"/>
          </a:xfrm>
        </p:spPr>
        <p:txBody>
          <a:bodyPr>
            <a:normAutofit fontScale="90000"/>
          </a:bodyPr>
          <a:lstStyle/>
          <a:p>
            <a:r>
              <a:rPr lang="nl-BE" dirty="0"/>
              <a:t>Or </a:t>
            </a:r>
            <a:r>
              <a:rPr lang="nl-BE" dirty="0" err="1"/>
              <a:t>should</a:t>
            </a:r>
            <a:r>
              <a:rPr lang="nl-BE" dirty="0"/>
              <a:t> we </a:t>
            </a:r>
            <a:r>
              <a:rPr lang="nl-BE" dirty="0" err="1"/>
              <a:t>use</a:t>
            </a:r>
            <a:r>
              <a:rPr lang="nl-BE" dirty="0"/>
              <a:t> %peak effort?</a:t>
            </a:r>
            <a:br>
              <a:rPr lang="nl-BE" dirty="0"/>
            </a:br>
            <a:endParaRPr lang="nl-BE" dirty="0"/>
          </a:p>
        </p:txBody>
      </p:sp>
      <p:sp>
        <p:nvSpPr>
          <p:cNvPr id="10" name="TextBox 9">
            <a:extLst>
              <a:ext uri="{FF2B5EF4-FFF2-40B4-BE49-F238E27FC236}">
                <a16:creationId xmlns:a16="http://schemas.microsoft.com/office/drawing/2014/main" id="{D2781938-03A6-405F-A73D-5A306E4706C1}"/>
              </a:ext>
            </a:extLst>
          </p:cNvPr>
          <p:cNvSpPr txBox="1"/>
          <p:nvPr/>
        </p:nvSpPr>
        <p:spPr>
          <a:xfrm>
            <a:off x="-24225" y="4950327"/>
            <a:ext cx="3429000" cy="207749"/>
          </a:xfrm>
          <a:prstGeom prst="rect">
            <a:avLst/>
          </a:prstGeom>
          <a:noFill/>
        </p:spPr>
        <p:txBody>
          <a:bodyPr wrap="square">
            <a:spAutoFit/>
          </a:bodyPr>
          <a:lstStyle/>
          <a:p>
            <a:r>
              <a:rPr lang="nl-BE" sz="750" dirty="0" err="1"/>
              <a:t>Pelliccia</a:t>
            </a:r>
            <a:r>
              <a:rPr lang="nl-BE" sz="750" dirty="0"/>
              <a:t> A, et al. </a:t>
            </a:r>
            <a:r>
              <a:rPr lang="nl-BE" sz="750" dirty="0" err="1"/>
              <a:t>Eur</a:t>
            </a:r>
            <a:r>
              <a:rPr lang="nl-BE" sz="750" dirty="0"/>
              <a:t> </a:t>
            </a:r>
            <a:r>
              <a:rPr lang="nl-BE" sz="750" dirty="0" err="1"/>
              <a:t>Heart</a:t>
            </a:r>
            <a:r>
              <a:rPr lang="nl-BE" sz="750" dirty="0"/>
              <a:t> J. 2021 Jan 1;42(1):17-96. </a:t>
            </a:r>
          </a:p>
        </p:txBody>
      </p:sp>
    </p:spTree>
    <p:extLst>
      <p:ext uri="{BB962C8B-B14F-4D97-AF65-F5344CB8AC3E}">
        <p14:creationId xmlns:p14="http://schemas.microsoft.com/office/powerpoint/2010/main" val="301888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E5043-2DDB-4DD3-B91F-5F5C069FA4F0}"/>
              </a:ext>
            </a:extLst>
          </p:cNvPr>
          <p:cNvSpPr>
            <a:spLocks noGrp="1"/>
          </p:cNvSpPr>
          <p:nvPr>
            <p:ph type="title" idx="4294967295"/>
          </p:nvPr>
        </p:nvSpPr>
        <p:spPr>
          <a:xfrm>
            <a:off x="0" y="141288"/>
            <a:ext cx="8642350" cy="412750"/>
          </a:xfrm>
        </p:spPr>
        <p:txBody>
          <a:bodyPr/>
          <a:lstStyle/>
          <a:p>
            <a:r>
              <a:rPr lang="nl-BE" sz="2500" dirty="0"/>
              <a:t>Or </a:t>
            </a:r>
            <a:r>
              <a:rPr lang="nl-BE" sz="2500" dirty="0" err="1"/>
              <a:t>should</a:t>
            </a:r>
            <a:r>
              <a:rPr lang="nl-BE" sz="2500" dirty="0"/>
              <a:t> we </a:t>
            </a:r>
            <a:r>
              <a:rPr lang="nl-BE" sz="2500" dirty="0" err="1"/>
              <a:t>use</a:t>
            </a:r>
            <a:r>
              <a:rPr lang="nl-BE" sz="2500" dirty="0"/>
              <a:t> %peak effort?</a:t>
            </a:r>
          </a:p>
        </p:txBody>
      </p:sp>
      <p:sp>
        <p:nvSpPr>
          <p:cNvPr id="17" name="TextBox 16">
            <a:extLst>
              <a:ext uri="{FF2B5EF4-FFF2-40B4-BE49-F238E27FC236}">
                <a16:creationId xmlns:a16="http://schemas.microsoft.com/office/drawing/2014/main" id="{F43ECF8D-B74A-4CB5-9672-5161A4C85256}"/>
              </a:ext>
            </a:extLst>
          </p:cNvPr>
          <p:cNvSpPr txBox="1"/>
          <p:nvPr/>
        </p:nvSpPr>
        <p:spPr>
          <a:xfrm>
            <a:off x="2195736" y="4816024"/>
            <a:ext cx="5832648" cy="323165"/>
          </a:xfrm>
          <a:prstGeom prst="rect">
            <a:avLst/>
          </a:prstGeom>
          <a:noFill/>
        </p:spPr>
        <p:txBody>
          <a:bodyPr wrap="square">
            <a:spAutoFit/>
          </a:bodyPr>
          <a:lstStyle/>
          <a:p>
            <a:pPr algn="ctr"/>
            <a:r>
              <a:rPr lang="nl-BE" sz="750" dirty="0"/>
              <a:t>Hansen D, et al. </a:t>
            </a:r>
            <a:r>
              <a:rPr lang="nl-BE" sz="750" dirty="0" err="1"/>
              <a:t>Exercise</a:t>
            </a:r>
            <a:r>
              <a:rPr lang="nl-BE" sz="750" dirty="0"/>
              <a:t> training </a:t>
            </a:r>
            <a:r>
              <a:rPr lang="nl-BE" sz="750" dirty="0" err="1"/>
              <a:t>intensity</a:t>
            </a:r>
            <a:r>
              <a:rPr lang="nl-BE" sz="750" dirty="0"/>
              <a:t> </a:t>
            </a:r>
            <a:r>
              <a:rPr lang="nl-BE" sz="750" dirty="0" err="1"/>
              <a:t>determination</a:t>
            </a:r>
            <a:r>
              <a:rPr lang="nl-BE" sz="750" dirty="0"/>
              <a:t> in </a:t>
            </a:r>
            <a:r>
              <a:rPr lang="nl-BE" sz="750" dirty="0" err="1"/>
              <a:t>cardiovascular</a:t>
            </a:r>
            <a:r>
              <a:rPr lang="nl-BE" sz="750" dirty="0"/>
              <a:t> </a:t>
            </a:r>
            <a:r>
              <a:rPr lang="nl-BE" sz="750" dirty="0" err="1"/>
              <a:t>rehabilitation</a:t>
            </a:r>
            <a:r>
              <a:rPr lang="nl-BE" sz="750" dirty="0"/>
              <a:t>: </a:t>
            </a:r>
            <a:r>
              <a:rPr lang="nl-BE" sz="750" dirty="0" err="1"/>
              <a:t>Should</a:t>
            </a:r>
            <a:r>
              <a:rPr lang="nl-BE" sz="750" dirty="0"/>
              <a:t> </a:t>
            </a:r>
            <a:r>
              <a:rPr lang="nl-BE" sz="750" dirty="0" err="1"/>
              <a:t>the</a:t>
            </a:r>
            <a:r>
              <a:rPr lang="nl-BE" sz="750" dirty="0"/>
              <a:t> </a:t>
            </a:r>
            <a:r>
              <a:rPr lang="nl-BE" sz="750" dirty="0" err="1"/>
              <a:t>guidelines</a:t>
            </a:r>
            <a:r>
              <a:rPr lang="nl-BE" sz="750" dirty="0"/>
              <a:t> </a:t>
            </a:r>
            <a:r>
              <a:rPr lang="nl-BE" sz="750" dirty="0" err="1"/>
              <a:t>be</a:t>
            </a:r>
            <a:r>
              <a:rPr lang="nl-BE" sz="750" dirty="0"/>
              <a:t> </a:t>
            </a:r>
            <a:r>
              <a:rPr lang="nl-BE" sz="750" dirty="0" err="1"/>
              <a:t>reconsidered</a:t>
            </a:r>
            <a:r>
              <a:rPr lang="nl-BE" sz="750" dirty="0"/>
              <a:t>? </a:t>
            </a:r>
            <a:r>
              <a:rPr lang="nl-BE" sz="750" dirty="0" err="1"/>
              <a:t>Eur</a:t>
            </a:r>
            <a:r>
              <a:rPr lang="nl-BE" sz="750" dirty="0"/>
              <a:t> J </a:t>
            </a:r>
            <a:r>
              <a:rPr lang="nl-BE" sz="750" dirty="0" err="1"/>
              <a:t>Prev</a:t>
            </a:r>
            <a:r>
              <a:rPr lang="nl-BE" sz="750" dirty="0"/>
              <a:t> </a:t>
            </a:r>
            <a:r>
              <a:rPr lang="nl-BE" sz="750" dirty="0" err="1"/>
              <a:t>Cardiol</a:t>
            </a:r>
            <a:r>
              <a:rPr lang="nl-BE" sz="750" dirty="0"/>
              <a:t>. 2019;26(18):1921-1928.</a:t>
            </a:r>
          </a:p>
        </p:txBody>
      </p:sp>
      <p:sp>
        <p:nvSpPr>
          <p:cNvPr id="5" name="TextBox 4">
            <a:extLst>
              <a:ext uri="{FF2B5EF4-FFF2-40B4-BE49-F238E27FC236}">
                <a16:creationId xmlns:a16="http://schemas.microsoft.com/office/drawing/2014/main" id="{E5A851BB-1EBF-4D13-88D4-D6DEDF34A50D}"/>
              </a:ext>
            </a:extLst>
          </p:cNvPr>
          <p:cNvSpPr txBox="1"/>
          <p:nvPr/>
        </p:nvSpPr>
        <p:spPr>
          <a:xfrm>
            <a:off x="1248774" y="1036963"/>
            <a:ext cx="894669" cy="300082"/>
          </a:xfrm>
          <a:prstGeom prst="rect">
            <a:avLst/>
          </a:prstGeom>
          <a:noFill/>
        </p:spPr>
        <p:txBody>
          <a:bodyPr wrap="none" rtlCol="0">
            <a:spAutoFit/>
          </a:bodyPr>
          <a:lstStyle/>
          <a:p>
            <a:r>
              <a:rPr lang="nl-BE" sz="1350" dirty="0"/>
              <a:t>272 </a:t>
            </a:r>
            <a:r>
              <a:rPr lang="nl-BE" sz="1350" dirty="0" err="1"/>
              <a:t>CPETs</a:t>
            </a:r>
            <a:endParaRPr lang="nl-BE" sz="1350" dirty="0"/>
          </a:p>
        </p:txBody>
      </p:sp>
      <p:sp>
        <p:nvSpPr>
          <p:cNvPr id="10" name="TextBox 9">
            <a:extLst>
              <a:ext uri="{FF2B5EF4-FFF2-40B4-BE49-F238E27FC236}">
                <a16:creationId xmlns:a16="http://schemas.microsoft.com/office/drawing/2014/main" id="{40554B6B-09E0-4E1B-BE0C-BD4260971E3F}"/>
              </a:ext>
            </a:extLst>
          </p:cNvPr>
          <p:cNvSpPr txBox="1"/>
          <p:nvPr/>
        </p:nvSpPr>
        <p:spPr>
          <a:xfrm>
            <a:off x="1903834" y="1573728"/>
            <a:ext cx="455574" cy="300082"/>
          </a:xfrm>
          <a:prstGeom prst="rect">
            <a:avLst/>
          </a:prstGeom>
          <a:noFill/>
        </p:spPr>
        <p:txBody>
          <a:bodyPr wrap="none" rtlCol="0">
            <a:spAutoFit/>
          </a:bodyPr>
          <a:lstStyle/>
          <a:p>
            <a:r>
              <a:rPr lang="nl-BE" sz="1350" dirty="0"/>
              <a:t>VT1</a:t>
            </a:r>
          </a:p>
        </p:txBody>
      </p:sp>
      <p:sp>
        <p:nvSpPr>
          <p:cNvPr id="11" name="TextBox 10">
            <a:extLst>
              <a:ext uri="{FF2B5EF4-FFF2-40B4-BE49-F238E27FC236}">
                <a16:creationId xmlns:a16="http://schemas.microsoft.com/office/drawing/2014/main" id="{DC969E6F-3A0A-4FCD-A366-9F2AB50986EE}"/>
              </a:ext>
            </a:extLst>
          </p:cNvPr>
          <p:cNvSpPr txBox="1"/>
          <p:nvPr/>
        </p:nvSpPr>
        <p:spPr>
          <a:xfrm>
            <a:off x="1903834" y="2167074"/>
            <a:ext cx="455574" cy="300082"/>
          </a:xfrm>
          <a:prstGeom prst="rect">
            <a:avLst/>
          </a:prstGeom>
          <a:noFill/>
        </p:spPr>
        <p:txBody>
          <a:bodyPr wrap="none" rtlCol="0">
            <a:spAutoFit/>
          </a:bodyPr>
          <a:lstStyle/>
          <a:p>
            <a:r>
              <a:rPr lang="nl-BE" sz="1350" dirty="0"/>
              <a:t>VT2</a:t>
            </a:r>
          </a:p>
        </p:txBody>
      </p:sp>
      <p:sp>
        <p:nvSpPr>
          <p:cNvPr id="14" name="TextBox 13">
            <a:extLst>
              <a:ext uri="{FF2B5EF4-FFF2-40B4-BE49-F238E27FC236}">
                <a16:creationId xmlns:a16="http://schemas.microsoft.com/office/drawing/2014/main" id="{968C2D04-1126-4CAD-90BD-2CD26AB2EFFB}"/>
              </a:ext>
            </a:extLst>
          </p:cNvPr>
          <p:cNvSpPr txBox="1"/>
          <p:nvPr/>
        </p:nvSpPr>
        <p:spPr>
          <a:xfrm>
            <a:off x="3059833" y="1365979"/>
            <a:ext cx="946991" cy="715581"/>
          </a:xfrm>
          <a:prstGeom prst="rect">
            <a:avLst/>
          </a:prstGeom>
          <a:noFill/>
        </p:spPr>
        <p:txBody>
          <a:bodyPr wrap="none" rtlCol="0">
            <a:spAutoFit/>
          </a:bodyPr>
          <a:lstStyle/>
          <a:p>
            <a:r>
              <a:rPr lang="nl-BE" sz="1350" dirty="0"/>
              <a:t>%</a:t>
            </a:r>
            <a:r>
              <a:rPr lang="nl-BE" sz="1350" dirty="0" err="1"/>
              <a:t>HRpeak</a:t>
            </a:r>
            <a:endParaRPr lang="nl-BE" sz="1350" dirty="0"/>
          </a:p>
          <a:p>
            <a:r>
              <a:rPr lang="nl-BE" sz="1350" dirty="0"/>
              <a:t>%HRR</a:t>
            </a:r>
          </a:p>
          <a:p>
            <a:r>
              <a:rPr lang="nl-BE" sz="1350" dirty="0"/>
              <a:t>%VO2peak</a:t>
            </a:r>
          </a:p>
        </p:txBody>
      </p:sp>
      <p:pic>
        <p:nvPicPr>
          <p:cNvPr id="8" name="Picture 7">
            <a:extLst>
              <a:ext uri="{FF2B5EF4-FFF2-40B4-BE49-F238E27FC236}">
                <a16:creationId xmlns:a16="http://schemas.microsoft.com/office/drawing/2014/main" id="{FE1CDA1A-D1AB-4240-9B82-8DCD6C8BD916}"/>
              </a:ext>
            </a:extLst>
          </p:cNvPr>
          <p:cNvPicPr>
            <a:picLocks noChangeAspect="1"/>
          </p:cNvPicPr>
          <p:nvPr/>
        </p:nvPicPr>
        <p:blipFill>
          <a:blip r:embed="rId2"/>
          <a:stretch>
            <a:fillRect/>
          </a:stretch>
        </p:blipFill>
        <p:spPr>
          <a:xfrm>
            <a:off x="4506214" y="1227969"/>
            <a:ext cx="3306146" cy="1545536"/>
          </a:xfrm>
          <a:prstGeom prst="rect">
            <a:avLst/>
          </a:prstGeom>
        </p:spPr>
      </p:pic>
      <p:sp>
        <p:nvSpPr>
          <p:cNvPr id="15" name="TextBox 14">
            <a:extLst>
              <a:ext uri="{FF2B5EF4-FFF2-40B4-BE49-F238E27FC236}">
                <a16:creationId xmlns:a16="http://schemas.microsoft.com/office/drawing/2014/main" id="{05946DE1-A011-4D2B-B409-F76872B885BC}"/>
              </a:ext>
            </a:extLst>
          </p:cNvPr>
          <p:cNvSpPr txBox="1"/>
          <p:nvPr/>
        </p:nvSpPr>
        <p:spPr>
          <a:xfrm>
            <a:off x="3059833" y="2178095"/>
            <a:ext cx="946991" cy="715581"/>
          </a:xfrm>
          <a:prstGeom prst="rect">
            <a:avLst/>
          </a:prstGeom>
          <a:noFill/>
        </p:spPr>
        <p:txBody>
          <a:bodyPr wrap="none" rtlCol="0">
            <a:spAutoFit/>
          </a:bodyPr>
          <a:lstStyle/>
          <a:p>
            <a:r>
              <a:rPr lang="nl-BE" sz="1350" dirty="0"/>
              <a:t>%</a:t>
            </a:r>
            <a:r>
              <a:rPr lang="nl-BE" sz="1350" dirty="0" err="1"/>
              <a:t>HRpeak</a:t>
            </a:r>
            <a:endParaRPr lang="nl-BE" sz="1350" dirty="0"/>
          </a:p>
          <a:p>
            <a:r>
              <a:rPr lang="nl-BE" sz="1350" dirty="0"/>
              <a:t>%HRR</a:t>
            </a:r>
          </a:p>
          <a:p>
            <a:r>
              <a:rPr lang="nl-BE" sz="1350" dirty="0"/>
              <a:t>%VO2peak</a:t>
            </a:r>
          </a:p>
        </p:txBody>
      </p:sp>
      <p:sp>
        <p:nvSpPr>
          <p:cNvPr id="9" name="Arrow: Bent-Up 8">
            <a:extLst>
              <a:ext uri="{FF2B5EF4-FFF2-40B4-BE49-F238E27FC236}">
                <a16:creationId xmlns:a16="http://schemas.microsoft.com/office/drawing/2014/main" id="{65814702-E92B-4525-B4D7-BDA5C0C405CA}"/>
              </a:ext>
            </a:extLst>
          </p:cNvPr>
          <p:cNvSpPr/>
          <p:nvPr/>
        </p:nvSpPr>
        <p:spPr>
          <a:xfrm rot="5400000">
            <a:off x="1368616" y="1550210"/>
            <a:ext cx="637794" cy="3240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6" name="Arrow: Right 15">
            <a:extLst>
              <a:ext uri="{FF2B5EF4-FFF2-40B4-BE49-F238E27FC236}">
                <a16:creationId xmlns:a16="http://schemas.microsoft.com/office/drawing/2014/main" id="{FF609604-6C19-4A9B-86EE-4E490BAFF35A}"/>
              </a:ext>
            </a:extLst>
          </p:cNvPr>
          <p:cNvSpPr/>
          <p:nvPr/>
        </p:nvSpPr>
        <p:spPr>
          <a:xfrm>
            <a:off x="2536822" y="1573728"/>
            <a:ext cx="328145" cy="869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8" name="Arrow: Right 17">
            <a:extLst>
              <a:ext uri="{FF2B5EF4-FFF2-40B4-BE49-F238E27FC236}">
                <a16:creationId xmlns:a16="http://schemas.microsoft.com/office/drawing/2014/main" id="{5BA55A14-A05D-460F-B073-A995B28F9F59}"/>
              </a:ext>
            </a:extLst>
          </p:cNvPr>
          <p:cNvSpPr/>
          <p:nvPr/>
        </p:nvSpPr>
        <p:spPr>
          <a:xfrm>
            <a:off x="4139952" y="1573728"/>
            <a:ext cx="328145" cy="869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9" name="TextBox 18">
            <a:extLst>
              <a:ext uri="{FF2B5EF4-FFF2-40B4-BE49-F238E27FC236}">
                <a16:creationId xmlns:a16="http://schemas.microsoft.com/office/drawing/2014/main" id="{B4BB1A4F-6DA2-4131-917F-89CCD3C993FC}"/>
              </a:ext>
            </a:extLst>
          </p:cNvPr>
          <p:cNvSpPr txBox="1"/>
          <p:nvPr/>
        </p:nvSpPr>
        <p:spPr>
          <a:xfrm>
            <a:off x="4759620" y="2731280"/>
            <a:ext cx="108012" cy="415498"/>
          </a:xfrm>
          <a:prstGeom prst="rect">
            <a:avLst/>
          </a:prstGeom>
          <a:noFill/>
        </p:spPr>
        <p:txBody>
          <a:bodyPr wrap="square" rtlCol="0">
            <a:spAutoFit/>
          </a:bodyPr>
          <a:lstStyle/>
          <a:p>
            <a:r>
              <a:rPr lang="nl-BE" sz="2100" b="1" dirty="0"/>
              <a:t>?</a:t>
            </a:r>
          </a:p>
        </p:txBody>
      </p:sp>
    </p:spTree>
    <p:extLst>
      <p:ext uri="{BB962C8B-B14F-4D97-AF65-F5344CB8AC3E}">
        <p14:creationId xmlns:p14="http://schemas.microsoft.com/office/powerpoint/2010/main" val="35537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2">
            <a:extLst>
              <a:ext uri="{FF2B5EF4-FFF2-40B4-BE49-F238E27FC236}">
                <a16:creationId xmlns:a16="http://schemas.microsoft.com/office/drawing/2014/main" id="{982709FF-F337-4337-B2C4-5EBF0A42FCA0}"/>
              </a:ext>
            </a:extLst>
          </p:cNvPr>
          <p:cNvSpPr>
            <a:spLocks noGrp="1"/>
          </p:cNvSpPr>
          <p:nvPr>
            <p:ph sz="quarter" idx="11"/>
          </p:nvPr>
        </p:nvSpPr>
        <p:spPr/>
        <p:txBody>
          <a:bodyPr>
            <a:normAutofit/>
          </a:bodyPr>
          <a:lstStyle/>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endParaRPr lang="en-GB" sz="750" dirty="0"/>
          </a:p>
          <a:p>
            <a:pPr>
              <a:buNone/>
            </a:pPr>
            <a:r>
              <a:rPr lang="en-GB" sz="750" dirty="0"/>
              <a:t>Others confirm:</a:t>
            </a:r>
          </a:p>
          <a:p>
            <a:r>
              <a:rPr lang="en-GB" sz="600" dirty="0" err="1"/>
              <a:t>Pymer</a:t>
            </a:r>
            <a:r>
              <a:rPr lang="en-GB" sz="600" dirty="0"/>
              <a:t> S, et al. Does exercise prescription based on estimated heart rate training zones exceed the ventilatory anaerobic threshold in patients with coronary heart disease undergoing usual-care cardiovascular rehabilitation? A United Kingdom perspective. Eur J </a:t>
            </a:r>
            <a:r>
              <a:rPr lang="en-GB" sz="600" dirty="0" err="1"/>
              <a:t>Prev</a:t>
            </a:r>
            <a:r>
              <a:rPr lang="en-GB" sz="600" dirty="0"/>
              <a:t> </a:t>
            </a:r>
            <a:r>
              <a:rPr lang="en-GB" sz="600" dirty="0" err="1"/>
              <a:t>Cardiol</a:t>
            </a:r>
            <a:r>
              <a:rPr lang="en-GB" sz="600" dirty="0"/>
              <a:t> 2020;27:579-589.</a:t>
            </a:r>
          </a:p>
          <a:p>
            <a:r>
              <a:rPr lang="en-GB" sz="600" dirty="0" err="1"/>
              <a:t>Iannetta</a:t>
            </a:r>
            <a:r>
              <a:rPr lang="en-GB" sz="600" dirty="0"/>
              <a:t> D, et al. A Critical Evaluation of Current Methods for Exercise Prescription in Women and Men. Med Sci Sports </a:t>
            </a:r>
            <a:r>
              <a:rPr lang="en-GB" sz="600" dirty="0" err="1"/>
              <a:t>Exerc</a:t>
            </a:r>
            <a:r>
              <a:rPr lang="en-GB" sz="600" dirty="0"/>
              <a:t> 2020;52:466-473.</a:t>
            </a:r>
            <a:endParaRPr lang="nl-BE" sz="600" dirty="0"/>
          </a:p>
          <a:p>
            <a:r>
              <a:rPr lang="en-GB" sz="600" dirty="0" err="1"/>
              <a:t>Jamnick</a:t>
            </a:r>
            <a:r>
              <a:rPr lang="en-GB" sz="600" dirty="0"/>
              <a:t> NA, et al. An Examination and Critique of Current Methods to Determine Exercise Intensity. Sports Med 2020;50:1729-1756.</a:t>
            </a:r>
            <a:endParaRPr lang="nl-BE" sz="600" dirty="0"/>
          </a:p>
          <a:p>
            <a:r>
              <a:rPr lang="en-GB" sz="600" dirty="0" err="1"/>
              <a:t>Anselmi</a:t>
            </a:r>
            <a:r>
              <a:rPr lang="en-GB" sz="600" dirty="0"/>
              <a:t> F, et al. The importance of ventilatory thresholds to define aerobic exercise intensity in cardiac patients and healthy subjects. </a:t>
            </a:r>
            <a:r>
              <a:rPr lang="en-GB" sz="600" dirty="0" err="1"/>
              <a:t>Scand</a:t>
            </a:r>
            <a:r>
              <a:rPr lang="en-GB" sz="600" dirty="0"/>
              <a:t> J Med Sci Sports. 2021;31(9):1796-1808.</a:t>
            </a:r>
          </a:p>
          <a:p>
            <a:r>
              <a:rPr lang="en-GB" sz="600" dirty="0"/>
              <a:t>Milani JGPO, et al. Exercise intensity domains determined by heart rate at the ventilatory thresholds in patients with cardiovascular disease: new insights and comparisons to cardiovascular rehabilitation prescription recommendations. BMJ Open Sport </a:t>
            </a:r>
            <a:r>
              <a:rPr lang="en-GB" sz="600" dirty="0" err="1"/>
              <a:t>Exerc</a:t>
            </a:r>
            <a:r>
              <a:rPr lang="en-GB" sz="600" dirty="0"/>
              <a:t> Med. 2023;9(3):e001601.</a:t>
            </a:r>
          </a:p>
        </p:txBody>
      </p:sp>
      <p:sp>
        <p:nvSpPr>
          <p:cNvPr id="3" name="Title 2">
            <a:extLst>
              <a:ext uri="{FF2B5EF4-FFF2-40B4-BE49-F238E27FC236}">
                <a16:creationId xmlns:a16="http://schemas.microsoft.com/office/drawing/2014/main" id="{880E5043-2DDB-4DD3-B91F-5F5C069FA4F0}"/>
              </a:ext>
            </a:extLst>
          </p:cNvPr>
          <p:cNvSpPr>
            <a:spLocks noGrp="1"/>
          </p:cNvSpPr>
          <p:nvPr>
            <p:ph type="title" idx="4294967295"/>
          </p:nvPr>
        </p:nvSpPr>
        <p:spPr>
          <a:xfrm>
            <a:off x="0" y="141288"/>
            <a:ext cx="8642350" cy="412750"/>
          </a:xfrm>
        </p:spPr>
        <p:txBody>
          <a:bodyPr/>
          <a:lstStyle/>
          <a:p>
            <a:r>
              <a:rPr lang="nl-BE" sz="2500" dirty="0"/>
              <a:t>Or </a:t>
            </a:r>
            <a:r>
              <a:rPr lang="nl-BE" sz="2500" dirty="0" err="1"/>
              <a:t>should</a:t>
            </a:r>
            <a:r>
              <a:rPr lang="nl-BE" sz="2500" dirty="0"/>
              <a:t> we </a:t>
            </a:r>
            <a:r>
              <a:rPr lang="nl-BE" sz="2500" dirty="0" err="1"/>
              <a:t>use</a:t>
            </a:r>
            <a:r>
              <a:rPr lang="nl-BE" sz="2500" dirty="0"/>
              <a:t> %peak effort?</a:t>
            </a:r>
          </a:p>
        </p:txBody>
      </p:sp>
      <p:pic>
        <p:nvPicPr>
          <p:cNvPr id="7" name="Picture 6">
            <a:extLst>
              <a:ext uri="{FF2B5EF4-FFF2-40B4-BE49-F238E27FC236}">
                <a16:creationId xmlns:a16="http://schemas.microsoft.com/office/drawing/2014/main" id="{DA9DE2C6-AA84-4A88-86CD-4169C9A196D1}"/>
              </a:ext>
            </a:extLst>
          </p:cNvPr>
          <p:cNvPicPr>
            <a:picLocks noChangeAspect="1"/>
          </p:cNvPicPr>
          <p:nvPr/>
        </p:nvPicPr>
        <p:blipFill>
          <a:blip r:embed="rId2"/>
          <a:stretch>
            <a:fillRect/>
          </a:stretch>
        </p:blipFill>
        <p:spPr>
          <a:xfrm>
            <a:off x="1614856" y="1005576"/>
            <a:ext cx="5914289" cy="2184822"/>
          </a:xfrm>
          <a:prstGeom prst="rect">
            <a:avLst/>
          </a:prstGeom>
        </p:spPr>
      </p:pic>
      <p:sp>
        <p:nvSpPr>
          <p:cNvPr id="17" name="TextBox 16">
            <a:extLst>
              <a:ext uri="{FF2B5EF4-FFF2-40B4-BE49-F238E27FC236}">
                <a16:creationId xmlns:a16="http://schemas.microsoft.com/office/drawing/2014/main" id="{F43ECF8D-B74A-4CB5-9672-5161A4C85256}"/>
              </a:ext>
            </a:extLst>
          </p:cNvPr>
          <p:cNvSpPr txBox="1"/>
          <p:nvPr/>
        </p:nvSpPr>
        <p:spPr>
          <a:xfrm>
            <a:off x="2267744" y="4814478"/>
            <a:ext cx="5832648" cy="323165"/>
          </a:xfrm>
          <a:prstGeom prst="rect">
            <a:avLst/>
          </a:prstGeom>
          <a:noFill/>
        </p:spPr>
        <p:txBody>
          <a:bodyPr wrap="square">
            <a:spAutoFit/>
          </a:bodyPr>
          <a:lstStyle/>
          <a:p>
            <a:pPr algn="ctr"/>
            <a:r>
              <a:rPr lang="nl-BE" sz="750" dirty="0"/>
              <a:t>Hansen D, et al. </a:t>
            </a:r>
            <a:r>
              <a:rPr lang="nl-BE" sz="750" dirty="0" err="1"/>
              <a:t>Exercise</a:t>
            </a:r>
            <a:r>
              <a:rPr lang="nl-BE" sz="750" dirty="0"/>
              <a:t> training </a:t>
            </a:r>
            <a:r>
              <a:rPr lang="nl-BE" sz="750" dirty="0" err="1"/>
              <a:t>intensity</a:t>
            </a:r>
            <a:r>
              <a:rPr lang="nl-BE" sz="750" dirty="0"/>
              <a:t> </a:t>
            </a:r>
            <a:r>
              <a:rPr lang="nl-BE" sz="750" dirty="0" err="1"/>
              <a:t>determination</a:t>
            </a:r>
            <a:r>
              <a:rPr lang="nl-BE" sz="750" dirty="0"/>
              <a:t> in </a:t>
            </a:r>
            <a:r>
              <a:rPr lang="nl-BE" sz="750" dirty="0" err="1"/>
              <a:t>cardiovascular</a:t>
            </a:r>
            <a:r>
              <a:rPr lang="nl-BE" sz="750" dirty="0"/>
              <a:t> </a:t>
            </a:r>
            <a:r>
              <a:rPr lang="nl-BE" sz="750" dirty="0" err="1"/>
              <a:t>rehabilitation</a:t>
            </a:r>
            <a:r>
              <a:rPr lang="nl-BE" sz="750" dirty="0"/>
              <a:t>: </a:t>
            </a:r>
            <a:r>
              <a:rPr lang="nl-BE" sz="750" dirty="0" err="1"/>
              <a:t>Should</a:t>
            </a:r>
            <a:r>
              <a:rPr lang="nl-BE" sz="750" dirty="0"/>
              <a:t> </a:t>
            </a:r>
            <a:r>
              <a:rPr lang="nl-BE" sz="750" dirty="0" err="1"/>
              <a:t>the</a:t>
            </a:r>
            <a:r>
              <a:rPr lang="nl-BE" sz="750" dirty="0"/>
              <a:t> </a:t>
            </a:r>
            <a:r>
              <a:rPr lang="nl-BE" sz="750" dirty="0" err="1"/>
              <a:t>guidelines</a:t>
            </a:r>
            <a:r>
              <a:rPr lang="nl-BE" sz="750" dirty="0"/>
              <a:t> </a:t>
            </a:r>
            <a:r>
              <a:rPr lang="nl-BE" sz="750" dirty="0" err="1"/>
              <a:t>be</a:t>
            </a:r>
            <a:r>
              <a:rPr lang="nl-BE" sz="750" dirty="0"/>
              <a:t> </a:t>
            </a:r>
            <a:r>
              <a:rPr lang="nl-BE" sz="750" dirty="0" err="1"/>
              <a:t>reconsidered</a:t>
            </a:r>
            <a:r>
              <a:rPr lang="nl-BE" sz="750" dirty="0"/>
              <a:t>? </a:t>
            </a:r>
            <a:r>
              <a:rPr lang="nl-BE" sz="750" dirty="0" err="1"/>
              <a:t>Eur</a:t>
            </a:r>
            <a:r>
              <a:rPr lang="nl-BE" sz="750" dirty="0"/>
              <a:t> J </a:t>
            </a:r>
            <a:r>
              <a:rPr lang="nl-BE" sz="750" dirty="0" err="1"/>
              <a:t>Prev</a:t>
            </a:r>
            <a:r>
              <a:rPr lang="nl-BE" sz="750" dirty="0"/>
              <a:t> </a:t>
            </a:r>
            <a:r>
              <a:rPr lang="nl-BE" sz="750" dirty="0" err="1"/>
              <a:t>Cardiol</a:t>
            </a:r>
            <a:r>
              <a:rPr lang="nl-BE" sz="750" dirty="0"/>
              <a:t>. 2019;26(18):1921-1928.</a:t>
            </a:r>
          </a:p>
        </p:txBody>
      </p:sp>
    </p:spTree>
    <p:extLst>
      <p:ext uri="{BB962C8B-B14F-4D97-AF65-F5344CB8AC3E}">
        <p14:creationId xmlns:p14="http://schemas.microsoft.com/office/powerpoint/2010/main" val="6271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20" end="20"/>
                                            </p:txEl>
                                          </p:spTgt>
                                        </p:tgtEl>
                                        <p:attrNameLst>
                                          <p:attrName>style.visibility</p:attrName>
                                        </p:attrNameLst>
                                      </p:cBhvr>
                                      <p:to>
                                        <p:strVal val="visible"/>
                                      </p:to>
                                    </p:set>
                                    <p:animEffect transition="in" filter="fade">
                                      <p:cBhvr>
                                        <p:cTn id="7" dur="500"/>
                                        <p:tgtEl>
                                          <p:spTgt spid="12">
                                            <p:txEl>
                                              <p:pRg st="20"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1" end="21"/>
                                            </p:txEl>
                                          </p:spTgt>
                                        </p:tgtEl>
                                        <p:attrNameLst>
                                          <p:attrName>style.visibility</p:attrName>
                                        </p:attrNameLst>
                                      </p:cBhvr>
                                      <p:to>
                                        <p:strVal val="visible"/>
                                      </p:to>
                                    </p:set>
                                    <p:animEffect transition="in" filter="fade">
                                      <p:cBhvr>
                                        <p:cTn id="12" dur="500"/>
                                        <p:tgtEl>
                                          <p:spTgt spid="12">
                                            <p:txEl>
                                              <p:pRg st="21"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2" end="22"/>
                                            </p:txEl>
                                          </p:spTgt>
                                        </p:tgtEl>
                                        <p:attrNameLst>
                                          <p:attrName>style.visibility</p:attrName>
                                        </p:attrNameLst>
                                      </p:cBhvr>
                                      <p:to>
                                        <p:strVal val="visible"/>
                                      </p:to>
                                    </p:set>
                                    <p:animEffect transition="in" filter="fade">
                                      <p:cBhvr>
                                        <p:cTn id="17" dur="500"/>
                                        <p:tgtEl>
                                          <p:spTgt spid="12">
                                            <p:txEl>
                                              <p:pRg st="22" end="2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3" end="23"/>
                                            </p:txEl>
                                          </p:spTgt>
                                        </p:tgtEl>
                                        <p:attrNameLst>
                                          <p:attrName>style.visibility</p:attrName>
                                        </p:attrNameLst>
                                      </p:cBhvr>
                                      <p:to>
                                        <p:strVal val="visible"/>
                                      </p:to>
                                    </p:set>
                                    <p:animEffect transition="in" filter="fade">
                                      <p:cBhvr>
                                        <p:cTn id="22" dur="500"/>
                                        <p:tgtEl>
                                          <p:spTgt spid="12">
                                            <p:txEl>
                                              <p:pRg st="23" end="2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24" end="24"/>
                                            </p:txEl>
                                          </p:spTgt>
                                        </p:tgtEl>
                                        <p:attrNameLst>
                                          <p:attrName>style.visibility</p:attrName>
                                        </p:attrNameLst>
                                      </p:cBhvr>
                                      <p:to>
                                        <p:strVal val="visible"/>
                                      </p:to>
                                    </p:set>
                                    <p:animEffect transition="in" filter="fade">
                                      <p:cBhvr>
                                        <p:cTn id="27" dur="500"/>
                                        <p:tgtEl>
                                          <p:spTgt spid="12">
                                            <p:txEl>
                                              <p:pRg st="24" end="2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25" end="25"/>
                                            </p:txEl>
                                          </p:spTgt>
                                        </p:tgtEl>
                                        <p:attrNameLst>
                                          <p:attrName>style.visibility</p:attrName>
                                        </p:attrNameLst>
                                      </p:cBhvr>
                                      <p:to>
                                        <p:strVal val="visible"/>
                                      </p:to>
                                    </p:set>
                                    <p:animEffect transition="in" filter="fade">
                                      <p:cBhvr>
                                        <p:cTn id="32" dur="500"/>
                                        <p:tgtEl>
                                          <p:spTgt spid="12">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D4465-B334-4890-88E5-79DF404A1726}"/>
              </a:ext>
            </a:extLst>
          </p:cNvPr>
          <p:cNvSpPr>
            <a:spLocks noGrp="1"/>
          </p:cNvSpPr>
          <p:nvPr>
            <p:ph sz="quarter" idx="11"/>
          </p:nvPr>
        </p:nvSpPr>
        <p:spPr/>
        <p:txBody>
          <a:bodyPr/>
          <a:lstStyle/>
          <a:p>
            <a:pPr algn="ctr">
              <a:buNone/>
            </a:pPr>
            <a:endParaRPr lang="nl-BE" sz="3600" dirty="0"/>
          </a:p>
          <a:p>
            <a:pPr algn="ctr">
              <a:buNone/>
            </a:pPr>
            <a:r>
              <a:rPr lang="nl-BE" sz="3600" dirty="0"/>
              <a:t>Part 2</a:t>
            </a:r>
          </a:p>
          <a:p>
            <a:pPr algn="ctr">
              <a:buNone/>
            </a:pPr>
            <a:endParaRPr lang="nl-BE" dirty="0"/>
          </a:p>
          <a:p>
            <a:pPr algn="ctr">
              <a:buNone/>
            </a:pPr>
            <a:r>
              <a:rPr lang="nl-BE" dirty="0" err="1"/>
              <a:t>Strength</a:t>
            </a:r>
            <a:r>
              <a:rPr lang="nl-BE" dirty="0"/>
              <a:t>/</a:t>
            </a:r>
            <a:r>
              <a:rPr lang="nl-BE" dirty="0" err="1"/>
              <a:t>resistance</a:t>
            </a:r>
            <a:r>
              <a:rPr lang="nl-BE" dirty="0"/>
              <a:t> </a:t>
            </a:r>
            <a:r>
              <a:rPr lang="nl-BE" dirty="0" err="1"/>
              <a:t>exercise</a:t>
            </a:r>
            <a:r>
              <a:rPr lang="nl-BE" dirty="0"/>
              <a:t> </a:t>
            </a:r>
            <a:r>
              <a:rPr lang="nl-BE" dirty="0" err="1"/>
              <a:t>prescription</a:t>
            </a:r>
            <a:endParaRPr lang="nl-BE" dirty="0"/>
          </a:p>
        </p:txBody>
      </p:sp>
    </p:spTree>
    <p:extLst>
      <p:ext uri="{BB962C8B-B14F-4D97-AF65-F5344CB8AC3E}">
        <p14:creationId xmlns:p14="http://schemas.microsoft.com/office/powerpoint/2010/main" val="123985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05CC-D506-4B7B-AC88-AC0B8CD101DD}"/>
              </a:ext>
            </a:extLst>
          </p:cNvPr>
          <p:cNvSpPr>
            <a:spLocks noGrp="1"/>
          </p:cNvSpPr>
          <p:nvPr>
            <p:ph type="title" idx="4294967295"/>
          </p:nvPr>
        </p:nvSpPr>
        <p:spPr>
          <a:xfrm>
            <a:off x="0" y="141288"/>
            <a:ext cx="8642350" cy="412750"/>
          </a:xfrm>
        </p:spPr>
        <p:txBody>
          <a:bodyPr/>
          <a:lstStyle/>
          <a:p>
            <a:r>
              <a:rPr lang="nl-BE" dirty="0" err="1"/>
              <a:t>Why</a:t>
            </a:r>
            <a:r>
              <a:rPr lang="nl-BE" dirty="0"/>
              <a:t> </a:t>
            </a:r>
            <a:r>
              <a:rPr lang="nl-BE" dirty="0" err="1"/>
              <a:t>resistance</a:t>
            </a:r>
            <a:r>
              <a:rPr lang="nl-BE" dirty="0"/>
              <a:t> </a:t>
            </a:r>
            <a:r>
              <a:rPr lang="nl-BE" dirty="0" err="1"/>
              <a:t>exercise</a:t>
            </a:r>
            <a:r>
              <a:rPr lang="nl-BE" dirty="0"/>
              <a:t> training?</a:t>
            </a:r>
          </a:p>
        </p:txBody>
      </p:sp>
      <p:sp>
        <p:nvSpPr>
          <p:cNvPr id="6" name="TextBox 5">
            <a:extLst>
              <a:ext uri="{FF2B5EF4-FFF2-40B4-BE49-F238E27FC236}">
                <a16:creationId xmlns:a16="http://schemas.microsoft.com/office/drawing/2014/main" id="{6E2181AF-2EC7-4FDA-A905-20A9F852434D}"/>
              </a:ext>
            </a:extLst>
          </p:cNvPr>
          <p:cNvSpPr txBox="1"/>
          <p:nvPr/>
        </p:nvSpPr>
        <p:spPr>
          <a:xfrm>
            <a:off x="1451341" y="1851670"/>
            <a:ext cx="2822004" cy="2862322"/>
          </a:xfrm>
          <a:prstGeom prst="rect">
            <a:avLst/>
          </a:prstGeom>
          <a:noFill/>
        </p:spPr>
        <p:txBody>
          <a:bodyPr wrap="square" rtlCol="0">
            <a:spAutoFit/>
          </a:bodyPr>
          <a:lstStyle/>
          <a:p>
            <a:pPr algn="ctr"/>
            <a:r>
              <a:rPr lang="nl-BE" sz="1350" dirty="0"/>
              <a:t>In CCS</a:t>
            </a:r>
          </a:p>
          <a:p>
            <a:pPr algn="ctr"/>
            <a:endParaRPr lang="nl-BE" sz="1350" dirty="0"/>
          </a:p>
          <a:p>
            <a:pPr algn="ctr"/>
            <a:r>
              <a:rPr lang="en-US" sz="1350" dirty="0"/>
              <a:t>23 studies (N=916)</a:t>
            </a:r>
          </a:p>
          <a:p>
            <a:pPr algn="ctr"/>
            <a:endParaRPr lang="fr-FR" sz="1350" dirty="0"/>
          </a:p>
          <a:p>
            <a:pPr algn="ctr"/>
            <a:r>
              <a:rPr lang="en-US" sz="1350" dirty="0"/>
              <a:t>Combined training is more effective in increasing CRF (SMD 0.26, 95% CI 0.02 to 0.49, p=0.03) compared with aerobic training alone.</a:t>
            </a:r>
          </a:p>
          <a:p>
            <a:pPr algn="ctr"/>
            <a:endParaRPr lang="en-US" sz="1350" dirty="0"/>
          </a:p>
          <a:p>
            <a:pPr algn="ctr"/>
            <a:r>
              <a:rPr lang="nl-BE" sz="750" dirty="0" err="1"/>
              <a:t>Terada</a:t>
            </a:r>
            <a:r>
              <a:rPr lang="nl-BE" sz="750" dirty="0"/>
              <a:t> T, et al. Effects of </a:t>
            </a:r>
            <a:r>
              <a:rPr lang="nl-BE" sz="750" dirty="0" err="1"/>
              <a:t>muscle</a:t>
            </a:r>
            <a:r>
              <a:rPr lang="nl-BE" sz="750" dirty="0"/>
              <a:t> </a:t>
            </a:r>
            <a:r>
              <a:rPr lang="nl-BE" sz="750" dirty="0" err="1"/>
              <a:t>strength</a:t>
            </a:r>
            <a:r>
              <a:rPr lang="nl-BE" sz="750" dirty="0"/>
              <a:t> training </a:t>
            </a:r>
            <a:r>
              <a:rPr lang="nl-BE" sz="750" dirty="0" err="1"/>
              <a:t>combined</a:t>
            </a:r>
            <a:r>
              <a:rPr lang="nl-BE" sz="750" dirty="0"/>
              <a:t> </a:t>
            </a:r>
            <a:r>
              <a:rPr lang="nl-BE" sz="750" dirty="0" err="1"/>
              <a:t>with</a:t>
            </a:r>
            <a:r>
              <a:rPr lang="nl-BE" sz="750" dirty="0"/>
              <a:t> aerobic training versus aerobic training </a:t>
            </a:r>
            <a:r>
              <a:rPr lang="nl-BE" sz="750" dirty="0" err="1"/>
              <a:t>alone</a:t>
            </a:r>
            <a:r>
              <a:rPr lang="nl-BE" sz="750" dirty="0"/>
              <a:t> on </a:t>
            </a:r>
            <a:r>
              <a:rPr lang="nl-BE" sz="750" dirty="0" err="1"/>
              <a:t>cardiovascular</a:t>
            </a:r>
            <a:r>
              <a:rPr lang="nl-BE" sz="750" dirty="0"/>
              <a:t> </a:t>
            </a:r>
            <a:r>
              <a:rPr lang="nl-BE" sz="750" dirty="0" err="1"/>
              <a:t>disease</a:t>
            </a:r>
            <a:r>
              <a:rPr lang="nl-BE" sz="750" dirty="0"/>
              <a:t> risk indicators in </a:t>
            </a:r>
            <a:r>
              <a:rPr lang="nl-BE" sz="750" dirty="0" err="1"/>
              <a:t>patients</a:t>
            </a:r>
            <a:r>
              <a:rPr lang="nl-BE" sz="750" dirty="0"/>
              <a:t> </a:t>
            </a:r>
            <a:r>
              <a:rPr lang="nl-BE" sz="750" dirty="0" err="1"/>
              <a:t>with</a:t>
            </a:r>
            <a:r>
              <a:rPr lang="nl-BE" sz="750" dirty="0"/>
              <a:t> </a:t>
            </a:r>
            <a:r>
              <a:rPr lang="nl-BE" sz="750" dirty="0" err="1"/>
              <a:t>coronary</a:t>
            </a:r>
            <a:r>
              <a:rPr lang="nl-BE" sz="750" dirty="0"/>
              <a:t> </a:t>
            </a:r>
            <a:r>
              <a:rPr lang="nl-BE" sz="750" dirty="0" err="1"/>
              <a:t>artery</a:t>
            </a:r>
            <a:r>
              <a:rPr lang="nl-BE" sz="750" dirty="0"/>
              <a:t> </a:t>
            </a:r>
            <a:r>
              <a:rPr lang="nl-BE" sz="750" dirty="0" err="1"/>
              <a:t>disease</a:t>
            </a:r>
            <a:r>
              <a:rPr lang="nl-BE" sz="750" dirty="0"/>
              <a:t>: a </a:t>
            </a:r>
            <a:r>
              <a:rPr lang="nl-BE" sz="750" dirty="0" err="1"/>
              <a:t>systematic</a:t>
            </a:r>
            <a:r>
              <a:rPr lang="nl-BE" sz="750" dirty="0"/>
              <a:t> review and meta-analysis of </a:t>
            </a:r>
            <a:r>
              <a:rPr lang="nl-BE" sz="750" dirty="0" err="1"/>
              <a:t>randomised</a:t>
            </a:r>
            <a:r>
              <a:rPr lang="nl-BE" sz="750" dirty="0"/>
              <a:t> </a:t>
            </a:r>
            <a:r>
              <a:rPr lang="nl-BE" sz="750" dirty="0" err="1"/>
              <a:t>clinical</a:t>
            </a:r>
            <a:r>
              <a:rPr lang="nl-BE" sz="750" dirty="0"/>
              <a:t> trials. Br J </a:t>
            </a:r>
            <a:r>
              <a:rPr lang="nl-BE" sz="750" dirty="0" err="1"/>
              <a:t>Sports</a:t>
            </a:r>
            <a:r>
              <a:rPr lang="nl-BE" sz="750" dirty="0"/>
              <a:t> </a:t>
            </a:r>
            <a:r>
              <a:rPr lang="nl-BE" sz="750" dirty="0" err="1"/>
              <a:t>Med</a:t>
            </a:r>
            <a:r>
              <a:rPr lang="nl-BE" sz="750" dirty="0"/>
              <a:t>. 2024 Aug 30:bjsports-2024-108530. </a:t>
            </a:r>
            <a:r>
              <a:rPr lang="nl-BE" sz="750" dirty="0" err="1"/>
              <a:t>doi</a:t>
            </a:r>
            <a:r>
              <a:rPr lang="nl-BE" sz="750" dirty="0"/>
              <a:t>: 10.1136/bjsports-2024-108530. </a:t>
            </a:r>
            <a:r>
              <a:rPr lang="nl-BE" sz="750" dirty="0" err="1"/>
              <a:t>Epub</a:t>
            </a:r>
            <a:r>
              <a:rPr lang="nl-BE" sz="750" dirty="0"/>
              <a:t> </a:t>
            </a:r>
            <a:r>
              <a:rPr lang="nl-BE" sz="750" dirty="0" err="1"/>
              <a:t>ahead</a:t>
            </a:r>
            <a:r>
              <a:rPr lang="nl-BE" sz="750" dirty="0"/>
              <a:t> of print.</a:t>
            </a:r>
          </a:p>
          <a:p>
            <a:pPr algn="ctr"/>
            <a:endParaRPr lang="nl-BE" sz="1350" dirty="0"/>
          </a:p>
        </p:txBody>
      </p:sp>
      <p:sp>
        <p:nvSpPr>
          <p:cNvPr id="9" name="TextBox 8">
            <a:extLst>
              <a:ext uri="{FF2B5EF4-FFF2-40B4-BE49-F238E27FC236}">
                <a16:creationId xmlns:a16="http://schemas.microsoft.com/office/drawing/2014/main" id="{B51F6A8B-F995-417C-82FC-9E29189AF4D1}"/>
              </a:ext>
            </a:extLst>
          </p:cNvPr>
          <p:cNvSpPr txBox="1"/>
          <p:nvPr/>
        </p:nvSpPr>
        <p:spPr>
          <a:xfrm>
            <a:off x="4668323" y="1818376"/>
            <a:ext cx="3024336" cy="3254737"/>
          </a:xfrm>
          <a:prstGeom prst="rect">
            <a:avLst/>
          </a:prstGeom>
          <a:noFill/>
        </p:spPr>
        <p:txBody>
          <a:bodyPr wrap="square" rtlCol="0">
            <a:spAutoFit/>
          </a:bodyPr>
          <a:lstStyle/>
          <a:p>
            <a:pPr algn="ctr"/>
            <a:r>
              <a:rPr lang="nl-BE" sz="1350" dirty="0"/>
              <a:t>In CHF</a:t>
            </a:r>
          </a:p>
          <a:p>
            <a:pPr algn="ctr"/>
            <a:endParaRPr lang="nl-BE" sz="1350" dirty="0"/>
          </a:p>
          <a:p>
            <a:pPr algn="ctr"/>
            <a:r>
              <a:rPr lang="fr-FR" sz="1350" dirty="0"/>
              <a:t>82 </a:t>
            </a:r>
            <a:r>
              <a:rPr lang="fr-FR" sz="1350" dirty="0" err="1"/>
              <a:t>studies</a:t>
            </a:r>
            <a:r>
              <a:rPr lang="fr-FR" sz="1350" dirty="0"/>
              <a:t> (N=4574)</a:t>
            </a:r>
          </a:p>
          <a:p>
            <a:pPr algn="ctr"/>
            <a:endParaRPr lang="fr-FR" sz="1350" dirty="0"/>
          </a:p>
          <a:p>
            <a:pPr algn="ctr"/>
            <a:r>
              <a:rPr lang="en-US" sz="1350" dirty="0"/>
              <a:t>VO2peak increases by a greater magnitude when applying combined AET + </a:t>
            </a:r>
            <a:r>
              <a:rPr lang="en-US" sz="1350" dirty="0" err="1"/>
              <a:t>HiRET</a:t>
            </a:r>
            <a:r>
              <a:rPr lang="en-US" sz="1350" dirty="0"/>
              <a:t> (by +3.49 ml/kg/min) </a:t>
            </a:r>
          </a:p>
          <a:p>
            <a:pPr algn="ctr"/>
            <a:r>
              <a:rPr lang="en-US" sz="1350" dirty="0"/>
              <a:t>vs. AET only (by + 2.19 ml/kg/min) or combined AET + </a:t>
            </a:r>
            <a:r>
              <a:rPr lang="en-US" sz="1350" dirty="0" err="1"/>
              <a:t>MiRET</a:t>
            </a:r>
            <a:r>
              <a:rPr lang="en-US" sz="1350" dirty="0"/>
              <a:t> (by + 2.77 ml/kg/min)</a:t>
            </a:r>
          </a:p>
          <a:p>
            <a:pPr algn="ctr"/>
            <a:endParaRPr lang="en-US" sz="1350" dirty="0"/>
          </a:p>
          <a:p>
            <a:pPr algn="ctr"/>
            <a:r>
              <a:rPr lang="nl-BE" sz="750" dirty="0"/>
              <a:t>Li Y, et al. Non-</a:t>
            </a:r>
            <a:r>
              <a:rPr lang="nl-BE" sz="750" dirty="0" err="1"/>
              <a:t>Pharmacological</a:t>
            </a:r>
            <a:r>
              <a:rPr lang="nl-BE" sz="750" dirty="0"/>
              <a:t> </a:t>
            </a:r>
            <a:r>
              <a:rPr lang="nl-BE" sz="750" dirty="0" err="1"/>
              <a:t>Interventions</a:t>
            </a:r>
            <a:r>
              <a:rPr lang="nl-BE" sz="750" dirty="0"/>
              <a:t> in </a:t>
            </a:r>
            <a:r>
              <a:rPr lang="nl-BE" sz="750" dirty="0" err="1"/>
              <a:t>Patients</a:t>
            </a:r>
            <a:r>
              <a:rPr lang="nl-BE" sz="750" dirty="0"/>
              <a:t> </a:t>
            </a:r>
            <a:r>
              <a:rPr lang="nl-BE" sz="750" dirty="0" err="1"/>
              <a:t>With</a:t>
            </a:r>
            <a:r>
              <a:rPr lang="nl-BE" sz="750" dirty="0"/>
              <a:t> </a:t>
            </a:r>
            <a:r>
              <a:rPr lang="nl-BE" sz="750" dirty="0" err="1"/>
              <a:t>Heart</a:t>
            </a:r>
            <a:r>
              <a:rPr lang="nl-BE" sz="750" dirty="0"/>
              <a:t> Failure </a:t>
            </a:r>
            <a:r>
              <a:rPr lang="nl-BE" sz="750" dirty="0" err="1"/>
              <a:t>With</a:t>
            </a:r>
            <a:r>
              <a:rPr lang="nl-BE" sz="750" dirty="0"/>
              <a:t> </a:t>
            </a:r>
            <a:r>
              <a:rPr lang="nl-BE" sz="750" dirty="0" err="1"/>
              <a:t>Reduced</a:t>
            </a:r>
            <a:r>
              <a:rPr lang="nl-BE" sz="750" dirty="0"/>
              <a:t> </a:t>
            </a:r>
            <a:r>
              <a:rPr lang="nl-BE" sz="750" dirty="0" err="1"/>
              <a:t>Ejection</a:t>
            </a:r>
            <a:r>
              <a:rPr lang="nl-BE" sz="750" dirty="0"/>
              <a:t> </a:t>
            </a:r>
            <a:r>
              <a:rPr lang="nl-BE" sz="750" dirty="0" err="1"/>
              <a:t>Fraction</a:t>
            </a:r>
            <a:r>
              <a:rPr lang="nl-BE" sz="750" dirty="0"/>
              <a:t>: A </a:t>
            </a:r>
            <a:r>
              <a:rPr lang="nl-BE" sz="750" dirty="0" err="1"/>
              <a:t>Systematic</a:t>
            </a:r>
            <a:r>
              <a:rPr lang="nl-BE" sz="750" dirty="0"/>
              <a:t> Review and Network Meta-analysis. </a:t>
            </a:r>
            <a:r>
              <a:rPr lang="nl-BE" sz="750" dirty="0" err="1"/>
              <a:t>Arch</a:t>
            </a:r>
            <a:r>
              <a:rPr lang="nl-BE" sz="750" dirty="0"/>
              <a:t> </a:t>
            </a:r>
            <a:r>
              <a:rPr lang="nl-BE" sz="750" dirty="0" err="1"/>
              <a:t>Phys</a:t>
            </a:r>
            <a:r>
              <a:rPr lang="nl-BE" sz="750" dirty="0"/>
              <a:t> </a:t>
            </a:r>
            <a:r>
              <a:rPr lang="nl-BE" sz="750" dirty="0" err="1"/>
              <a:t>Med</a:t>
            </a:r>
            <a:r>
              <a:rPr lang="nl-BE" sz="750" dirty="0"/>
              <a:t> </a:t>
            </a:r>
            <a:r>
              <a:rPr lang="nl-BE" sz="750" dirty="0" err="1"/>
              <a:t>Rehabil</a:t>
            </a:r>
            <a:r>
              <a:rPr lang="nl-BE" sz="750" dirty="0"/>
              <a:t>. 2024 May;105(5):963-974. </a:t>
            </a:r>
          </a:p>
          <a:p>
            <a:pPr algn="ctr"/>
            <a:endParaRPr lang="en-US" sz="1350" dirty="0"/>
          </a:p>
          <a:p>
            <a:pPr algn="ctr"/>
            <a:endParaRPr lang="nl-BE" sz="1350" dirty="0"/>
          </a:p>
        </p:txBody>
      </p:sp>
      <p:pic>
        <p:nvPicPr>
          <p:cNvPr id="5122" name="Picture 2" descr="Your Guide to Preparing for Cardiac Rehab - Magnolia Regional Health Center">
            <a:extLst>
              <a:ext uri="{FF2B5EF4-FFF2-40B4-BE49-F238E27FC236}">
                <a16:creationId xmlns:a16="http://schemas.microsoft.com/office/drawing/2014/main" id="{DF962BBE-06B5-45CF-A0EE-1E58A222483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99655" y="699542"/>
            <a:ext cx="1744690" cy="123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0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7D3D4-351F-4F3E-AE8B-C67689A06BB8}"/>
              </a:ext>
            </a:extLst>
          </p:cNvPr>
          <p:cNvSpPr>
            <a:spLocks noGrp="1"/>
          </p:cNvSpPr>
          <p:nvPr>
            <p:ph type="body" sz="quarter" idx="10"/>
          </p:nvPr>
        </p:nvSpPr>
        <p:spPr/>
        <p:txBody>
          <a:bodyPr/>
          <a:lstStyle/>
          <a:p>
            <a:r>
              <a:rPr lang="nl-BE" sz="2200" dirty="0" err="1"/>
              <a:t>Intensity</a:t>
            </a:r>
            <a:r>
              <a:rPr lang="nl-BE" sz="2200" dirty="0"/>
              <a:t> vs. volume of </a:t>
            </a:r>
            <a:r>
              <a:rPr lang="nl-BE" sz="2200" dirty="0" err="1"/>
              <a:t>resistance</a:t>
            </a:r>
            <a:r>
              <a:rPr lang="nl-BE" sz="2200" dirty="0"/>
              <a:t> </a:t>
            </a:r>
            <a:r>
              <a:rPr lang="nl-BE" sz="2200" dirty="0" err="1"/>
              <a:t>exercise</a:t>
            </a:r>
            <a:r>
              <a:rPr lang="nl-BE" sz="2200" dirty="0"/>
              <a:t>: impact on </a:t>
            </a:r>
            <a:r>
              <a:rPr lang="nl-BE" sz="2200" dirty="0" err="1"/>
              <a:t>outcomes</a:t>
            </a:r>
            <a:endParaRPr lang="nl-BE" sz="2200" dirty="0"/>
          </a:p>
        </p:txBody>
      </p:sp>
      <p:sp>
        <p:nvSpPr>
          <p:cNvPr id="3" name="Content Placeholder 2">
            <a:extLst>
              <a:ext uri="{FF2B5EF4-FFF2-40B4-BE49-F238E27FC236}">
                <a16:creationId xmlns:a16="http://schemas.microsoft.com/office/drawing/2014/main" id="{457055D0-76DE-4B9B-AD76-776B787D2846}"/>
              </a:ext>
            </a:extLst>
          </p:cNvPr>
          <p:cNvSpPr>
            <a:spLocks noGrp="1"/>
          </p:cNvSpPr>
          <p:nvPr>
            <p:ph sz="quarter" idx="11"/>
          </p:nvPr>
        </p:nvSpPr>
        <p:spPr/>
        <p:txBody>
          <a:bodyPr/>
          <a:lstStyle/>
          <a:p>
            <a:r>
              <a:rPr lang="nl-BE" dirty="0"/>
              <a:t>For </a:t>
            </a:r>
            <a:r>
              <a:rPr lang="nl-BE" dirty="0" err="1"/>
              <a:t>muscle</a:t>
            </a:r>
            <a:r>
              <a:rPr lang="nl-BE" dirty="0"/>
              <a:t> </a:t>
            </a:r>
            <a:r>
              <a:rPr lang="nl-BE" dirty="0" err="1"/>
              <a:t>strength</a:t>
            </a:r>
            <a:r>
              <a:rPr lang="nl-BE" dirty="0"/>
              <a:t> </a:t>
            </a:r>
            <a:r>
              <a:rPr lang="nl-BE" dirty="0" err="1"/>
              <a:t>gains</a:t>
            </a:r>
            <a:endParaRPr lang="nl-BE" dirty="0"/>
          </a:p>
          <a:p>
            <a:pPr lvl="1"/>
            <a:r>
              <a:rPr lang="nl-BE" dirty="0" err="1"/>
              <a:t>higher</a:t>
            </a:r>
            <a:r>
              <a:rPr lang="nl-BE" dirty="0"/>
              <a:t>-load, </a:t>
            </a:r>
            <a:r>
              <a:rPr lang="nl-BE" dirty="0" err="1"/>
              <a:t>multiset</a:t>
            </a:r>
            <a:r>
              <a:rPr lang="nl-BE" dirty="0"/>
              <a:t>, </a:t>
            </a:r>
            <a:r>
              <a:rPr lang="nl-BE" dirty="0" err="1"/>
              <a:t>thrice-weekly</a:t>
            </a:r>
            <a:r>
              <a:rPr lang="nl-BE" dirty="0"/>
              <a:t> training</a:t>
            </a:r>
          </a:p>
          <a:p>
            <a:endParaRPr lang="nl-BE" dirty="0"/>
          </a:p>
          <a:p>
            <a:r>
              <a:rPr lang="nl-BE" dirty="0"/>
              <a:t>For </a:t>
            </a:r>
            <a:r>
              <a:rPr lang="nl-BE" dirty="0" err="1"/>
              <a:t>muscle</a:t>
            </a:r>
            <a:r>
              <a:rPr lang="nl-BE" dirty="0"/>
              <a:t> </a:t>
            </a:r>
            <a:r>
              <a:rPr lang="nl-BE" dirty="0" err="1"/>
              <a:t>hypertrophy</a:t>
            </a:r>
            <a:r>
              <a:rPr lang="nl-BE" dirty="0"/>
              <a:t> </a:t>
            </a:r>
            <a:r>
              <a:rPr lang="nl-BE" dirty="0" err="1"/>
              <a:t>gains</a:t>
            </a:r>
            <a:endParaRPr lang="nl-BE" dirty="0"/>
          </a:p>
          <a:p>
            <a:pPr lvl="1"/>
            <a:r>
              <a:rPr lang="nl-BE" dirty="0" err="1"/>
              <a:t>higher</a:t>
            </a:r>
            <a:r>
              <a:rPr lang="nl-BE" dirty="0"/>
              <a:t>-load, </a:t>
            </a:r>
            <a:r>
              <a:rPr lang="nl-BE" dirty="0" err="1"/>
              <a:t>multiset</a:t>
            </a:r>
            <a:r>
              <a:rPr lang="nl-BE" dirty="0"/>
              <a:t>, </a:t>
            </a:r>
            <a:r>
              <a:rPr lang="nl-BE" dirty="0" err="1"/>
              <a:t>twice-weekly</a:t>
            </a:r>
            <a:r>
              <a:rPr lang="nl-BE" dirty="0"/>
              <a:t> training</a:t>
            </a:r>
          </a:p>
        </p:txBody>
      </p:sp>
      <p:sp>
        <p:nvSpPr>
          <p:cNvPr id="5" name="TextBox 4">
            <a:extLst>
              <a:ext uri="{FF2B5EF4-FFF2-40B4-BE49-F238E27FC236}">
                <a16:creationId xmlns:a16="http://schemas.microsoft.com/office/drawing/2014/main" id="{AFD5298F-B5B9-4827-AECF-8DC9DAFC0527}"/>
              </a:ext>
            </a:extLst>
          </p:cNvPr>
          <p:cNvSpPr txBox="1"/>
          <p:nvPr/>
        </p:nvSpPr>
        <p:spPr>
          <a:xfrm>
            <a:off x="2339752" y="4835723"/>
            <a:ext cx="4572000" cy="307777"/>
          </a:xfrm>
          <a:prstGeom prst="rect">
            <a:avLst/>
          </a:prstGeom>
          <a:noFill/>
        </p:spPr>
        <p:txBody>
          <a:bodyPr wrap="square">
            <a:spAutoFit/>
          </a:bodyPr>
          <a:lstStyle/>
          <a:p>
            <a:pPr algn="ctr"/>
            <a:r>
              <a:rPr lang="nl-BE" sz="700" dirty="0" err="1"/>
              <a:t>Currier</a:t>
            </a:r>
            <a:r>
              <a:rPr lang="nl-BE" sz="700" dirty="0"/>
              <a:t> BS, et al. </a:t>
            </a:r>
            <a:r>
              <a:rPr lang="nl-BE" sz="700" dirty="0" err="1"/>
              <a:t>Resistance</a:t>
            </a:r>
            <a:r>
              <a:rPr lang="nl-BE" sz="700" dirty="0"/>
              <a:t> training </a:t>
            </a:r>
            <a:r>
              <a:rPr lang="nl-BE" sz="700" dirty="0" err="1"/>
              <a:t>prescription</a:t>
            </a:r>
            <a:r>
              <a:rPr lang="nl-BE" sz="700" dirty="0"/>
              <a:t> </a:t>
            </a:r>
            <a:r>
              <a:rPr lang="nl-BE" sz="700" dirty="0" err="1"/>
              <a:t>for</a:t>
            </a:r>
            <a:r>
              <a:rPr lang="nl-BE" sz="700" dirty="0"/>
              <a:t> </a:t>
            </a:r>
            <a:r>
              <a:rPr lang="nl-BE" sz="700" dirty="0" err="1"/>
              <a:t>muscle</a:t>
            </a:r>
            <a:r>
              <a:rPr lang="nl-BE" sz="700" dirty="0"/>
              <a:t> </a:t>
            </a:r>
            <a:r>
              <a:rPr lang="nl-BE" sz="700" dirty="0" err="1"/>
              <a:t>strength</a:t>
            </a:r>
            <a:r>
              <a:rPr lang="nl-BE" sz="700" dirty="0"/>
              <a:t> and </a:t>
            </a:r>
            <a:r>
              <a:rPr lang="nl-BE" sz="700" dirty="0" err="1"/>
              <a:t>hypertrophy</a:t>
            </a:r>
            <a:r>
              <a:rPr lang="nl-BE" sz="700" dirty="0"/>
              <a:t> in </a:t>
            </a:r>
            <a:r>
              <a:rPr lang="nl-BE" sz="700" dirty="0" err="1"/>
              <a:t>healthy</a:t>
            </a:r>
            <a:r>
              <a:rPr lang="nl-BE" sz="700" dirty="0"/>
              <a:t> </a:t>
            </a:r>
            <a:r>
              <a:rPr lang="nl-BE" sz="700" dirty="0" err="1"/>
              <a:t>adults</a:t>
            </a:r>
            <a:r>
              <a:rPr lang="nl-BE" sz="700" dirty="0"/>
              <a:t>: a </a:t>
            </a:r>
            <a:r>
              <a:rPr lang="nl-BE" sz="700" dirty="0" err="1"/>
              <a:t>systematic</a:t>
            </a:r>
            <a:r>
              <a:rPr lang="nl-BE" sz="700" dirty="0"/>
              <a:t> review and </a:t>
            </a:r>
            <a:r>
              <a:rPr lang="nl-BE" sz="700" dirty="0" err="1"/>
              <a:t>Bayesian</a:t>
            </a:r>
            <a:r>
              <a:rPr lang="nl-BE" sz="700" dirty="0"/>
              <a:t> </a:t>
            </a:r>
            <a:r>
              <a:rPr lang="nl-BE" sz="700" dirty="0" err="1"/>
              <a:t>network</a:t>
            </a:r>
            <a:r>
              <a:rPr lang="nl-BE" sz="700" dirty="0"/>
              <a:t> meta-analysis. Br J </a:t>
            </a:r>
            <a:r>
              <a:rPr lang="nl-BE" sz="700" dirty="0" err="1"/>
              <a:t>Sports</a:t>
            </a:r>
            <a:r>
              <a:rPr lang="nl-BE" sz="700" dirty="0"/>
              <a:t> </a:t>
            </a:r>
            <a:r>
              <a:rPr lang="nl-BE" sz="700" dirty="0" err="1"/>
              <a:t>Med</a:t>
            </a:r>
            <a:r>
              <a:rPr lang="nl-BE" sz="700" dirty="0"/>
              <a:t>. 2023 Sep;57(18):1211-1220. </a:t>
            </a:r>
          </a:p>
        </p:txBody>
      </p:sp>
      <p:sp>
        <p:nvSpPr>
          <p:cNvPr id="7" name="TextBox 6">
            <a:extLst>
              <a:ext uri="{FF2B5EF4-FFF2-40B4-BE49-F238E27FC236}">
                <a16:creationId xmlns:a16="http://schemas.microsoft.com/office/drawing/2014/main" id="{1E666E4B-2897-4E43-84E6-BB8AEC46CAFD}"/>
              </a:ext>
            </a:extLst>
          </p:cNvPr>
          <p:cNvSpPr txBox="1"/>
          <p:nvPr/>
        </p:nvSpPr>
        <p:spPr>
          <a:xfrm>
            <a:off x="1043608" y="3904768"/>
            <a:ext cx="7632700" cy="646331"/>
          </a:xfrm>
          <a:prstGeom prst="rect">
            <a:avLst/>
          </a:prstGeom>
          <a:noFill/>
        </p:spPr>
        <p:txBody>
          <a:bodyPr wrap="square">
            <a:spAutoFit/>
          </a:bodyPr>
          <a:lstStyle/>
          <a:p>
            <a:pPr algn="ctr"/>
            <a:r>
              <a:rPr lang="en-US" dirty="0"/>
              <a:t>RT with </a:t>
            </a:r>
            <a:r>
              <a:rPr lang="en-US" b="1" dirty="0"/>
              <a:t>higher loads </a:t>
            </a:r>
            <a:r>
              <a:rPr lang="en-US" dirty="0" err="1"/>
              <a:t>characterised</a:t>
            </a:r>
            <a:r>
              <a:rPr lang="en-US" dirty="0"/>
              <a:t> the top-ranked strength prescriptions, and RT with </a:t>
            </a:r>
            <a:r>
              <a:rPr lang="en-US" b="1" dirty="0"/>
              <a:t>more sets </a:t>
            </a:r>
            <a:r>
              <a:rPr lang="en-US" dirty="0" err="1"/>
              <a:t>characterised</a:t>
            </a:r>
            <a:r>
              <a:rPr lang="en-US" dirty="0"/>
              <a:t> the top-ranked hypertrophy prescriptions.</a:t>
            </a:r>
            <a:endParaRPr lang="nl-BE" dirty="0"/>
          </a:p>
        </p:txBody>
      </p:sp>
    </p:spTree>
    <p:extLst>
      <p:ext uri="{BB962C8B-B14F-4D97-AF65-F5344CB8AC3E}">
        <p14:creationId xmlns:p14="http://schemas.microsoft.com/office/powerpoint/2010/main" val="151983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0" y="0"/>
            <a:ext cx="3380285" cy="907953"/>
            <a:chOff x="676" y="1568"/>
            <a:chExt cx="4408" cy="1184"/>
          </a:xfrm>
        </p:grpSpPr>
        <p:sp>
          <p:nvSpPr>
            <p:cNvPr id="6" name="AutoShape 3"/>
            <p:cNvSpPr>
              <a:spLocks noChangeAspect="1" noChangeArrowheads="1" noTextEdit="1"/>
            </p:cNvSpPr>
            <p:nvPr/>
          </p:nvSpPr>
          <p:spPr bwMode="auto">
            <a:xfrm>
              <a:off x="676" y="1568"/>
              <a:ext cx="4408"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024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6" y="1568"/>
              <a:ext cx="4412"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34427" y="4960802"/>
            <a:ext cx="2312194" cy="121444"/>
            <a:chOff x="1909" y="2109"/>
            <a:chExt cx="1942" cy="102"/>
          </a:xfrm>
        </p:grpSpPr>
        <p:sp>
          <p:nvSpPr>
            <p:cNvPr id="9" name="AutoShape 7"/>
            <p:cNvSpPr>
              <a:spLocks noChangeAspect="1" noChangeArrowheads="1" noTextEdit="1"/>
            </p:cNvSpPr>
            <p:nvPr/>
          </p:nvSpPr>
          <p:spPr bwMode="auto">
            <a:xfrm>
              <a:off x="1909" y="2109"/>
              <a:ext cx="194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0249"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9" y="2109"/>
              <a:ext cx="19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1493658" y="1761660"/>
            <a:ext cx="6353710" cy="2578317"/>
            <a:chOff x="603" y="1236"/>
            <a:chExt cx="4554" cy="1848"/>
          </a:xfrm>
        </p:grpSpPr>
        <p:sp>
          <p:nvSpPr>
            <p:cNvPr id="12" name="AutoShape 11"/>
            <p:cNvSpPr>
              <a:spLocks noChangeAspect="1" noChangeArrowheads="1" noTextEdit="1"/>
            </p:cNvSpPr>
            <p:nvPr/>
          </p:nvSpPr>
          <p:spPr bwMode="auto">
            <a:xfrm>
              <a:off x="603" y="1236"/>
              <a:ext cx="4554" cy="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0253"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3" y="1236"/>
              <a:ext cx="4558" cy="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07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19F3-98B6-4F5B-98D1-B9BB91038CBA}"/>
              </a:ext>
            </a:extLst>
          </p:cNvPr>
          <p:cNvSpPr>
            <a:spLocks noGrp="1"/>
          </p:cNvSpPr>
          <p:nvPr>
            <p:ph type="title" idx="4294967295"/>
          </p:nvPr>
        </p:nvSpPr>
        <p:spPr>
          <a:xfrm>
            <a:off x="0" y="141288"/>
            <a:ext cx="8642350" cy="412750"/>
          </a:xfrm>
        </p:spPr>
        <p:txBody>
          <a:bodyPr/>
          <a:lstStyle/>
          <a:p>
            <a:r>
              <a:rPr lang="nl-BE" dirty="0" err="1"/>
              <a:t>Starting</a:t>
            </a:r>
            <a:r>
              <a:rPr lang="nl-BE" dirty="0"/>
              <a:t> point </a:t>
            </a:r>
            <a:r>
              <a:rPr lang="nl-BE" dirty="0" err="1"/>
              <a:t>for</a:t>
            </a:r>
            <a:r>
              <a:rPr lang="nl-BE" dirty="0"/>
              <a:t> </a:t>
            </a:r>
            <a:r>
              <a:rPr lang="nl-BE" dirty="0" err="1"/>
              <a:t>exercise</a:t>
            </a:r>
            <a:r>
              <a:rPr lang="nl-BE" dirty="0"/>
              <a:t> </a:t>
            </a:r>
            <a:r>
              <a:rPr lang="nl-BE" dirty="0" err="1"/>
              <a:t>prescription</a:t>
            </a:r>
            <a:r>
              <a:rPr lang="nl-BE" dirty="0"/>
              <a:t>…</a:t>
            </a:r>
          </a:p>
        </p:txBody>
      </p:sp>
      <p:graphicFrame>
        <p:nvGraphicFramePr>
          <p:cNvPr id="3" name="Table 2">
            <a:extLst>
              <a:ext uri="{FF2B5EF4-FFF2-40B4-BE49-F238E27FC236}">
                <a16:creationId xmlns:a16="http://schemas.microsoft.com/office/drawing/2014/main" id="{C3AEA0C2-CA11-4670-AED6-15C7BEC1FC37}"/>
              </a:ext>
            </a:extLst>
          </p:cNvPr>
          <p:cNvGraphicFramePr>
            <a:graphicFrameLocks noGrp="1"/>
          </p:cNvGraphicFramePr>
          <p:nvPr>
            <p:extLst>
              <p:ext uri="{D42A27DB-BD31-4B8C-83A1-F6EECF244321}">
                <p14:modId xmlns:p14="http://schemas.microsoft.com/office/powerpoint/2010/main" val="3285186340"/>
              </p:ext>
            </p:extLst>
          </p:nvPr>
        </p:nvGraphicFramePr>
        <p:xfrm>
          <a:off x="1763688" y="700474"/>
          <a:ext cx="5760640" cy="3742551"/>
        </p:xfrm>
        <a:graphic>
          <a:graphicData uri="http://schemas.openxmlformats.org/drawingml/2006/table">
            <a:tbl>
              <a:tblPr/>
              <a:tblGrid>
                <a:gridCol w="1253157">
                  <a:extLst>
                    <a:ext uri="{9D8B030D-6E8A-4147-A177-3AD203B41FA5}">
                      <a16:colId xmlns:a16="http://schemas.microsoft.com/office/drawing/2014/main" val="97700763"/>
                    </a:ext>
                  </a:extLst>
                </a:gridCol>
                <a:gridCol w="1981738">
                  <a:extLst>
                    <a:ext uri="{9D8B030D-6E8A-4147-A177-3AD203B41FA5}">
                      <a16:colId xmlns:a16="http://schemas.microsoft.com/office/drawing/2014/main" val="1724633160"/>
                    </a:ext>
                  </a:extLst>
                </a:gridCol>
                <a:gridCol w="2525745">
                  <a:extLst>
                    <a:ext uri="{9D8B030D-6E8A-4147-A177-3AD203B41FA5}">
                      <a16:colId xmlns:a16="http://schemas.microsoft.com/office/drawing/2014/main" val="808172504"/>
                    </a:ext>
                  </a:extLst>
                </a:gridCol>
              </a:tblGrid>
              <a:tr h="167708">
                <a:tc>
                  <a:txBody>
                    <a:bodyPr/>
                    <a:lstStyle/>
                    <a:p>
                      <a:pPr algn="just" rtl="0" fontAlgn="base"/>
                      <a:r>
                        <a:rPr lang="en-GB" sz="700" b="0" i="0">
                          <a:effectLst/>
                          <a:latin typeface="Arial" panose="020B0604020202020204" pitchFamily="34" charset="0"/>
                        </a:rPr>
                        <a:t> </a:t>
                      </a:r>
                    </a:p>
                  </a:txBody>
                  <a:tcPr marL="55903" marR="55903" marT="27951" marB="2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1" i="0" dirty="0">
                          <a:solidFill>
                            <a:srgbClr val="000000"/>
                          </a:solidFill>
                          <a:effectLst/>
                          <a:latin typeface="Arial" panose="020B0604020202020204" pitchFamily="34" charset="0"/>
                        </a:rPr>
                        <a:t>ACS and CCS</a:t>
                      </a:r>
                      <a:r>
                        <a:rPr lang="en-GB" sz="700" b="0" i="0" dirty="0">
                          <a:solidFill>
                            <a:srgbClr val="000000"/>
                          </a:solidFill>
                          <a:effectLst/>
                          <a:latin typeface="Arial" panose="020B0604020202020204" pitchFamily="34" charset="0"/>
                        </a:rPr>
                        <a:t> </a:t>
                      </a:r>
                      <a:endParaRPr lang="en-GB" sz="1100" b="0" i="0" dirty="0">
                        <a:effectLst/>
                      </a:endParaRPr>
                    </a:p>
                  </a:txBody>
                  <a:tcPr marL="55903" marR="55903" marT="27951" marB="2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1" i="0" dirty="0">
                          <a:solidFill>
                            <a:srgbClr val="000000"/>
                          </a:solidFill>
                          <a:effectLst/>
                          <a:latin typeface="Arial" panose="020B0604020202020204" pitchFamily="34" charset="0"/>
                        </a:rPr>
                        <a:t>Chronic HF</a:t>
                      </a:r>
                      <a:r>
                        <a:rPr lang="en-GB" sz="700" b="0" i="0" dirty="0">
                          <a:solidFill>
                            <a:srgbClr val="000000"/>
                          </a:solidFill>
                          <a:effectLst/>
                          <a:latin typeface="Arial" panose="020B0604020202020204" pitchFamily="34" charset="0"/>
                        </a:rPr>
                        <a:t> </a:t>
                      </a:r>
                      <a:endParaRPr lang="en-GB" sz="1100" b="0" i="0" dirty="0">
                        <a:effectLst/>
                      </a:endParaRPr>
                    </a:p>
                  </a:txBody>
                  <a:tcPr marL="55903" marR="55903" marT="27951" marB="2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5186405"/>
                  </a:ext>
                </a:extLst>
              </a:tr>
              <a:tr h="167708">
                <a:tc gridSpan="3">
                  <a:txBody>
                    <a:bodyPr/>
                    <a:lstStyle/>
                    <a:p>
                      <a:pPr algn="l" rtl="0" fontAlgn="base"/>
                      <a:r>
                        <a:rPr lang="en-GB" sz="700" b="1" i="1" dirty="0">
                          <a:solidFill>
                            <a:srgbClr val="000000"/>
                          </a:solidFill>
                          <a:effectLst/>
                          <a:latin typeface="Arial" panose="020B0604020202020204" pitchFamily="34" charset="0"/>
                        </a:rPr>
                        <a:t>Endurance exercise</a:t>
                      </a:r>
                      <a:r>
                        <a:rPr lang="en-GB" sz="700" b="0" i="0" dirty="0">
                          <a:solidFill>
                            <a:srgbClr val="000000"/>
                          </a:solidFill>
                          <a:effectLst/>
                          <a:latin typeface="Arial" panose="020B0604020202020204" pitchFamily="34" charset="0"/>
                        </a:rPr>
                        <a:t> </a:t>
                      </a:r>
                      <a:endParaRPr lang="en-GB" sz="1100" b="0" i="0" dirty="0">
                        <a:effectLst/>
                      </a:endParaRPr>
                    </a:p>
                  </a:txBody>
                  <a:tcPr marL="55903" marR="55903" marT="27951" marB="2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748977942"/>
                  </a:ext>
                </a:extLst>
              </a:tr>
              <a:tr h="279513">
                <a:tc>
                  <a:txBody>
                    <a:bodyPr/>
                    <a:lstStyle/>
                    <a:p>
                      <a:pPr algn="l" rtl="0" fontAlgn="base"/>
                      <a:r>
                        <a:rPr lang="en-GB" sz="700" b="0" i="0">
                          <a:solidFill>
                            <a:srgbClr val="000000"/>
                          </a:solidFill>
                          <a:effectLst/>
                          <a:latin typeface="Arial" panose="020B0604020202020204" pitchFamily="34" charset="0"/>
                        </a:rPr>
                        <a:t>Frequency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≥3 up to 5 days per week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a:solidFill>
                            <a:srgbClr val="000000"/>
                          </a:solidFill>
                          <a:effectLst/>
                          <a:latin typeface="Arial" panose="020B0604020202020204" pitchFamily="34" charset="0"/>
                        </a:rPr>
                        <a:t>Up-titrating from 2–3 to </a:t>
                      </a:r>
                      <a:r>
                        <a:rPr lang="en-US" sz="700" b="0" i="0">
                          <a:solidFill>
                            <a:srgbClr val="000000"/>
                          </a:solidFill>
                          <a:effectLst/>
                          <a:latin typeface="WordVisiCarriageReturn_MSFontService"/>
                        </a:rPr>
                        <a:t> </a:t>
                      </a:r>
                      <a:br>
                        <a:rPr lang="en-US" sz="700" b="0" i="0">
                          <a:solidFill>
                            <a:srgbClr val="000000"/>
                          </a:solidFill>
                          <a:effectLst/>
                          <a:latin typeface="WordVisiCarriageReturn_MSFontService"/>
                        </a:rPr>
                      </a:br>
                      <a:r>
                        <a:rPr lang="en-US" sz="700" b="0" i="0">
                          <a:solidFill>
                            <a:srgbClr val="000000"/>
                          </a:solidFill>
                          <a:effectLst/>
                          <a:latin typeface="Arial" panose="020B0604020202020204" pitchFamily="34" charset="0"/>
                        </a:rPr>
                        <a:t>3–5 days per week </a:t>
                      </a:r>
                      <a:endParaRPr lang="en-US"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108115"/>
                  </a:ext>
                </a:extLst>
              </a:tr>
              <a:tr h="279513">
                <a:tc>
                  <a:txBody>
                    <a:bodyPr/>
                    <a:lstStyle/>
                    <a:p>
                      <a:pPr algn="l" rtl="0" fontAlgn="base"/>
                      <a:r>
                        <a:rPr lang="en-GB" sz="700" b="0" i="0">
                          <a:solidFill>
                            <a:srgbClr val="000000"/>
                          </a:solidFill>
                          <a:effectLst/>
                          <a:latin typeface="Arial" panose="020B0604020202020204" pitchFamily="34" charset="0"/>
                        </a:rPr>
                        <a:t>Session duration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30–60 min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a:solidFill>
                            <a:srgbClr val="000000"/>
                          </a:solidFill>
                          <a:effectLst/>
                          <a:latin typeface="Arial" panose="020B0604020202020204" pitchFamily="34" charset="0"/>
                        </a:rPr>
                        <a:t>Up-titrating from 15–30 to </a:t>
                      </a:r>
                      <a:r>
                        <a:rPr lang="en-US" sz="700" b="0" i="0">
                          <a:solidFill>
                            <a:srgbClr val="000000"/>
                          </a:solidFill>
                          <a:effectLst/>
                          <a:latin typeface="WordVisiCarriageReturn_MSFontService"/>
                        </a:rPr>
                        <a:t> </a:t>
                      </a:r>
                      <a:br>
                        <a:rPr lang="en-US" sz="700" b="0" i="0">
                          <a:solidFill>
                            <a:srgbClr val="000000"/>
                          </a:solidFill>
                          <a:effectLst/>
                          <a:latin typeface="WordVisiCarriageReturn_MSFontService"/>
                        </a:rPr>
                      </a:br>
                      <a:r>
                        <a:rPr lang="en-US" sz="700" b="0" i="0">
                          <a:solidFill>
                            <a:srgbClr val="000000"/>
                          </a:solidFill>
                          <a:effectLst/>
                          <a:latin typeface="Arial" panose="020B0604020202020204" pitchFamily="34" charset="0"/>
                        </a:rPr>
                        <a:t>45–60 min </a:t>
                      </a:r>
                      <a:endParaRPr lang="en-US"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939846"/>
                  </a:ext>
                </a:extLst>
              </a:tr>
              <a:tr h="279513">
                <a:tc>
                  <a:txBody>
                    <a:bodyPr/>
                    <a:lstStyle/>
                    <a:p>
                      <a:pPr algn="l" rtl="0" fontAlgn="base"/>
                      <a:r>
                        <a:rPr lang="en-GB" sz="700" b="0" i="0">
                          <a:solidFill>
                            <a:srgbClr val="000000"/>
                          </a:solidFill>
                          <a:effectLst/>
                          <a:latin typeface="Arial" panose="020B0604020202020204" pitchFamily="34" charset="0"/>
                        </a:rPr>
                        <a:t>Intensity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Moderate and moderate-to-high</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Moderate and moderate-to-high, but low in selected patients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043063"/>
                  </a:ext>
                </a:extLst>
              </a:tr>
              <a:tr h="410221">
                <a:tc>
                  <a:txBody>
                    <a:bodyPr/>
                    <a:lstStyle/>
                    <a:p>
                      <a:pPr algn="l" rtl="0" fontAlgn="base"/>
                      <a:r>
                        <a:rPr lang="en-GB" sz="700" b="0" i="0" dirty="0">
                          <a:solidFill>
                            <a:srgbClr val="000000"/>
                          </a:solidFill>
                          <a:effectLst/>
                          <a:latin typeface="Arial" panose="020B0604020202020204" pitchFamily="34" charset="0"/>
                        </a:rPr>
                        <a:t>Weekly energy expenditure (exercise volume)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1000–2000 kcal/week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&gt;1000 kcal/week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502540"/>
                  </a:ext>
                </a:extLst>
              </a:tr>
              <a:tr h="167708">
                <a:tc gridSpan="3">
                  <a:txBody>
                    <a:bodyPr/>
                    <a:lstStyle/>
                    <a:p>
                      <a:pPr algn="l" rtl="0" fontAlgn="base"/>
                      <a:r>
                        <a:rPr lang="en-GB" sz="700" b="1" i="1">
                          <a:solidFill>
                            <a:srgbClr val="000000"/>
                          </a:solidFill>
                          <a:effectLst/>
                          <a:latin typeface="Arial" panose="020B0604020202020204" pitchFamily="34" charset="0"/>
                        </a:rPr>
                        <a:t>Resistance exercise</a:t>
                      </a:r>
                      <a:r>
                        <a:rPr lang="en-GB" sz="700" b="0" i="0">
                          <a:solidFill>
                            <a:srgbClr val="000000"/>
                          </a:solidFill>
                          <a:effectLst/>
                          <a:latin typeface="Arial" panose="020B0604020202020204" pitchFamily="34" charset="0"/>
                        </a:rPr>
                        <a:t>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972680532"/>
                  </a:ext>
                </a:extLst>
              </a:tr>
              <a:tr h="167708">
                <a:tc>
                  <a:txBody>
                    <a:bodyPr/>
                    <a:lstStyle/>
                    <a:p>
                      <a:pPr algn="l" rtl="0" fontAlgn="base"/>
                      <a:r>
                        <a:rPr lang="en-GB" sz="700" b="0" i="0">
                          <a:solidFill>
                            <a:srgbClr val="000000"/>
                          </a:solidFill>
                          <a:effectLst/>
                          <a:latin typeface="Arial" panose="020B0604020202020204" pitchFamily="34" charset="0"/>
                        </a:rPr>
                        <a:t>Frequency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≥2 days per week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≥2 days per week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203371"/>
                  </a:ext>
                </a:extLst>
              </a:tr>
              <a:tr h="391319">
                <a:tc>
                  <a:txBody>
                    <a:bodyPr/>
                    <a:lstStyle/>
                    <a:p>
                      <a:pPr algn="l" rtl="0" fontAlgn="base"/>
                      <a:r>
                        <a:rPr lang="en-GB" sz="700" b="0" i="0">
                          <a:solidFill>
                            <a:srgbClr val="000000"/>
                          </a:solidFill>
                          <a:effectLst/>
                          <a:latin typeface="Arial" panose="020B0604020202020204" pitchFamily="34" charset="0"/>
                        </a:rPr>
                        <a:t>Number of sets/repetitions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≥2 sets per large muscle group, 12–15 repetitions per set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Up-titrating to ≥2 sets per large muscle group, 8–15 repetitions per set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474117"/>
                  </a:ext>
                </a:extLst>
              </a:tr>
              <a:tr h="425393">
                <a:tc>
                  <a:txBody>
                    <a:bodyPr/>
                    <a:lstStyle/>
                    <a:p>
                      <a:pPr algn="l" rtl="0" fontAlgn="base"/>
                      <a:r>
                        <a:rPr lang="en-GB" sz="700" b="0" i="0">
                          <a:solidFill>
                            <a:srgbClr val="000000"/>
                          </a:solidFill>
                          <a:effectLst/>
                          <a:latin typeface="Arial" panose="020B0604020202020204" pitchFamily="34" charset="0"/>
                        </a:rPr>
                        <a:t>Intensity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a:solidFill>
                            <a:srgbClr val="000000"/>
                          </a:solidFill>
                          <a:effectLst/>
                          <a:latin typeface="Arial" panose="020B0604020202020204" pitchFamily="34" charset="0"/>
                        </a:rPr>
                        <a:t>30%–70% 1RM for upper extremities </a:t>
                      </a:r>
                      <a:endParaRPr lang="en-US" sz="1100" b="0" i="0">
                        <a:effectLst/>
                      </a:endParaRPr>
                    </a:p>
                    <a:p>
                      <a:pPr algn="ctr" rtl="0" fontAlgn="base"/>
                      <a:r>
                        <a:rPr lang="en-US" sz="700" b="0" i="0">
                          <a:solidFill>
                            <a:srgbClr val="000000"/>
                          </a:solidFill>
                          <a:effectLst/>
                          <a:latin typeface="Arial" panose="020B0604020202020204" pitchFamily="34" charset="0"/>
                        </a:rPr>
                        <a:t>40%–80% 1RM for lower extremities </a:t>
                      </a:r>
                      <a:endParaRPr lang="en-US"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Up-titrating to 40%–60% 1RM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21381"/>
                  </a:ext>
                </a:extLst>
              </a:tr>
              <a:tr h="167708">
                <a:tc gridSpan="3">
                  <a:txBody>
                    <a:bodyPr/>
                    <a:lstStyle/>
                    <a:p>
                      <a:pPr algn="l" rtl="0" fontAlgn="base"/>
                      <a:r>
                        <a:rPr lang="en-GB" sz="700" b="1" i="1" dirty="0">
                          <a:solidFill>
                            <a:srgbClr val="000000"/>
                          </a:solidFill>
                          <a:effectLst/>
                          <a:latin typeface="Arial" panose="020B0604020202020204" pitchFamily="34" charset="0"/>
                        </a:rPr>
                        <a:t>Inspiratory muscle training</a:t>
                      </a:r>
                      <a:r>
                        <a:rPr lang="en-GB" sz="700" b="0" i="0" dirty="0">
                          <a:solidFill>
                            <a:srgbClr val="000000"/>
                          </a:solidFill>
                          <a:effectLst/>
                          <a:latin typeface="Arial" panose="020B0604020202020204" pitchFamily="34" charset="0"/>
                        </a:rPr>
                        <a:t>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08500151"/>
                  </a:ext>
                </a:extLst>
              </a:tr>
              <a:tr h="279513">
                <a:tc>
                  <a:txBody>
                    <a:bodyPr/>
                    <a:lstStyle/>
                    <a:p>
                      <a:pPr algn="l" rtl="0" fontAlgn="base"/>
                      <a:r>
                        <a:rPr lang="en-GB" sz="700" b="0" i="0">
                          <a:solidFill>
                            <a:srgbClr val="000000"/>
                          </a:solidFill>
                          <a:effectLst/>
                          <a:latin typeface="Arial" panose="020B0604020202020204" pitchFamily="34" charset="0"/>
                        </a:rPr>
                        <a:t>Frequency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effectLst/>
                          <a:latin typeface="Arial" panose="020B0604020202020204" pitchFamily="34" charset="0"/>
                        </a:rPr>
                        <a:t>-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3–5 times per week up to daily exercise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660728"/>
                  </a:ext>
                </a:extLst>
              </a:tr>
              <a:tr h="279513">
                <a:tc>
                  <a:txBody>
                    <a:bodyPr/>
                    <a:lstStyle/>
                    <a:p>
                      <a:pPr algn="l" rtl="0" fontAlgn="base"/>
                      <a:r>
                        <a:rPr lang="en-GB" sz="700" b="0" i="0">
                          <a:solidFill>
                            <a:srgbClr val="000000"/>
                          </a:solidFill>
                          <a:effectLst/>
                          <a:latin typeface="Arial" panose="020B0604020202020204" pitchFamily="34" charset="0"/>
                        </a:rPr>
                        <a:t>Session duration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effectLst/>
                          <a:latin typeface="Arial" panose="020B0604020202020204" pitchFamily="34" charset="0"/>
                        </a:rPr>
                        <a:t>-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20–30 min </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592234"/>
                  </a:ext>
                </a:extLst>
              </a:tr>
              <a:tr h="279513">
                <a:tc>
                  <a:txBody>
                    <a:bodyPr/>
                    <a:lstStyle/>
                    <a:p>
                      <a:pPr algn="l" rtl="0" fontAlgn="base"/>
                      <a:r>
                        <a:rPr lang="en-GB" sz="700" b="0" i="0">
                          <a:solidFill>
                            <a:srgbClr val="000000"/>
                          </a:solidFill>
                          <a:effectLst/>
                          <a:latin typeface="Arial" panose="020B0604020202020204" pitchFamily="34" charset="0"/>
                        </a:rPr>
                        <a:t>Intensity </a:t>
                      </a:r>
                      <a:endParaRPr lang="en-GB" sz="1100" b="0" i="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700" b="0" i="0" dirty="0">
                          <a:solidFill>
                            <a:srgbClr val="000000"/>
                          </a:solidFill>
                          <a:effectLst/>
                          <a:latin typeface="Arial" panose="020B0604020202020204" pitchFamily="34" charset="0"/>
                        </a:rPr>
                        <a:t>-</a:t>
                      </a:r>
                      <a:endParaRPr lang="en-GB"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700" b="0" i="0" dirty="0">
                          <a:solidFill>
                            <a:srgbClr val="000000"/>
                          </a:solidFill>
                          <a:effectLst/>
                          <a:latin typeface="Arial" panose="020B0604020202020204" pitchFamily="34" charset="0"/>
                        </a:rPr>
                        <a:t>Up-titrating from 30% to 60% of maximal inspiratory pressure </a:t>
                      </a:r>
                      <a:endParaRPr lang="en-US" sz="1100" b="0" i="0" dirty="0">
                        <a:effectLst/>
                      </a:endParaRPr>
                    </a:p>
                  </a:txBody>
                  <a:tcPr marL="55903" marR="55903" marT="27951" marB="279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978994"/>
                  </a:ext>
                </a:extLst>
              </a:tr>
            </a:tbl>
          </a:graphicData>
        </a:graphic>
      </p:graphicFrame>
      <p:sp>
        <p:nvSpPr>
          <p:cNvPr id="6" name="TextBox 5">
            <a:extLst>
              <a:ext uri="{FF2B5EF4-FFF2-40B4-BE49-F238E27FC236}">
                <a16:creationId xmlns:a16="http://schemas.microsoft.com/office/drawing/2014/main" id="{2BA3CA43-392B-429A-B3E6-8D801CDCC3A8}"/>
              </a:ext>
            </a:extLst>
          </p:cNvPr>
          <p:cNvSpPr txBox="1"/>
          <p:nvPr/>
        </p:nvSpPr>
        <p:spPr>
          <a:xfrm>
            <a:off x="1619672" y="4443373"/>
            <a:ext cx="5904656" cy="215444"/>
          </a:xfrm>
          <a:prstGeom prst="rect">
            <a:avLst/>
          </a:prstGeom>
          <a:noFill/>
        </p:spPr>
        <p:txBody>
          <a:bodyPr wrap="square">
            <a:spAutoFit/>
          </a:bodyPr>
          <a:lstStyle/>
          <a:p>
            <a:pPr algn="ctr"/>
            <a:r>
              <a:rPr lang="nl-BE" sz="800" dirty="0"/>
              <a:t>1RM, </a:t>
            </a:r>
            <a:r>
              <a:rPr lang="nl-BE" sz="800" dirty="0" err="1"/>
              <a:t>one-repetition</a:t>
            </a:r>
            <a:r>
              <a:rPr lang="nl-BE" sz="800" dirty="0"/>
              <a:t> maximum; ACS, acute </a:t>
            </a:r>
            <a:r>
              <a:rPr lang="nl-BE" sz="800" dirty="0" err="1"/>
              <a:t>coronary</a:t>
            </a:r>
            <a:r>
              <a:rPr lang="nl-BE" sz="800" dirty="0"/>
              <a:t> </a:t>
            </a:r>
            <a:r>
              <a:rPr lang="nl-BE" sz="800" dirty="0" err="1"/>
              <a:t>syndrome</a:t>
            </a:r>
            <a:r>
              <a:rPr lang="nl-BE" sz="800" dirty="0"/>
              <a:t>; CCS, </a:t>
            </a:r>
            <a:r>
              <a:rPr lang="nl-BE" sz="800" dirty="0" err="1"/>
              <a:t>chronic</a:t>
            </a:r>
            <a:r>
              <a:rPr lang="nl-BE" sz="800" dirty="0"/>
              <a:t> </a:t>
            </a:r>
            <a:r>
              <a:rPr lang="nl-BE" sz="800" dirty="0" err="1"/>
              <a:t>coronary</a:t>
            </a:r>
            <a:r>
              <a:rPr lang="nl-BE" sz="800" dirty="0"/>
              <a:t> </a:t>
            </a:r>
            <a:r>
              <a:rPr lang="nl-BE" sz="800" dirty="0" err="1"/>
              <a:t>syndrome</a:t>
            </a:r>
            <a:r>
              <a:rPr lang="nl-BE" sz="800" dirty="0"/>
              <a:t>; HF, </a:t>
            </a:r>
            <a:r>
              <a:rPr lang="nl-BE" sz="800" dirty="0" err="1"/>
              <a:t>heart</a:t>
            </a:r>
            <a:r>
              <a:rPr lang="nl-BE" sz="800" dirty="0"/>
              <a:t> failure. </a:t>
            </a:r>
          </a:p>
        </p:txBody>
      </p:sp>
      <p:sp>
        <p:nvSpPr>
          <p:cNvPr id="7" name="TextBox 6">
            <a:extLst>
              <a:ext uri="{FF2B5EF4-FFF2-40B4-BE49-F238E27FC236}">
                <a16:creationId xmlns:a16="http://schemas.microsoft.com/office/drawing/2014/main" id="{940D6427-E90C-4D1C-9828-9D8E95C53FEC}"/>
              </a:ext>
            </a:extLst>
          </p:cNvPr>
          <p:cNvSpPr txBox="1"/>
          <p:nvPr/>
        </p:nvSpPr>
        <p:spPr>
          <a:xfrm>
            <a:off x="966994" y="1419622"/>
            <a:ext cx="724686"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nl-BE" sz="1600" b="1" i="0" kern="1200" dirty="0">
                <a:solidFill>
                  <a:srgbClr val="C00000"/>
                </a:solidFill>
                <a:latin typeface="+mn-lt"/>
                <a:ea typeface="+mn-ea"/>
              </a:rPr>
              <a:t>Part 1</a:t>
            </a:r>
          </a:p>
        </p:txBody>
      </p:sp>
      <p:sp>
        <p:nvSpPr>
          <p:cNvPr id="9" name="TextBox 8">
            <a:extLst>
              <a:ext uri="{FF2B5EF4-FFF2-40B4-BE49-F238E27FC236}">
                <a16:creationId xmlns:a16="http://schemas.microsoft.com/office/drawing/2014/main" id="{15A035D9-79E2-4F1B-9978-23A14BA4148E}"/>
              </a:ext>
            </a:extLst>
          </p:cNvPr>
          <p:cNvSpPr txBox="1"/>
          <p:nvPr/>
        </p:nvSpPr>
        <p:spPr>
          <a:xfrm>
            <a:off x="1002998" y="2623760"/>
            <a:ext cx="724686"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nl-BE" sz="1600" b="1" i="0" kern="1200" dirty="0">
                <a:solidFill>
                  <a:srgbClr val="C00000"/>
                </a:solidFill>
                <a:latin typeface="+mn-lt"/>
                <a:ea typeface="+mn-ea"/>
              </a:rPr>
              <a:t>Part 2</a:t>
            </a:r>
          </a:p>
        </p:txBody>
      </p:sp>
      <p:sp>
        <p:nvSpPr>
          <p:cNvPr id="10" name="TextBox 9">
            <a:extLst>
              <a:ext uri="{FF2B5EF4-FFF2-40B4-BE49-F238E27FC236}">
                <a16:creationId xmlns:a16="http://schemas.microsoft.com/office/drawing/2014/main" id="{C1F50BAE-285C-46F1-8002-70E41F59E709}"/>
              </a:ext>
            </a:extLst>
          </p:cNvPr>
          <p:cNvSpPr txBox="1"/>
          <p:nvPr/>
        </p:nvSpPr>
        <p:spPr>
          <a:xfrm>
            <a:off x="1031909" y="3827898"/>
            <a:ext cx="724686"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nl-BE" sz="1600" b="1" i="0" kern="1200" dirty="0">
                <a:solidFill>
                  <a:srgbClr val="C00000"/>
                </a:solidFill>
                <a:latin typeface="+mn-lt"/>
                <a:ea typeface="+mn-ea"/>
              </a:rPr>
              <a:t>Part 3</a:t>
            </a:r>
          </a:p>
        </p:txBody>
      </p:sp>
      <p:sp>
        <p:nvSpPr>
          <p:cNvPr id="12" name="TextBox 11">
            <a:extLst>
              <a:ext uri="{FF2B5EF4-FFF2-40B4-BE49-F238E27FC236}">
                <a16:creationId xmlns:a16="http://schemas.microsoft.com/office/drawing/2014/main" id="{75BD355D-A362-44D1-AEF2-9F6C6656F2B3}"/>
              </a:ext>
            </a:extLst>
          </p:cNvPr>
          <p:cNvSpPr txBox="1"/>
          <p:nvPr/>
        </p:nvSpPr>
        <p:spPr>
          <a:xfrm>
            <a:off x="1979712" y="4835723"/>
            <a:ext cx="6169197" cy="307777"/>
          </a:xfrm>
          <a:prstGeom prst="rect">
            <a:avLst/>
          </a:prstGeom>
          <a:noFill/>
        </p:spPr>
        <p:txBody>
          <a:bodyPr wrap="square">
            <a:spAutoFit/>
          </a:bodyPr>
          <a:lstStyle/>
          <a:p>
            <a:pPr algn="ctr"/>
            <a:r>
              <a:rPr lang="nl-BE" sz="700" dirty="0" err="1"/>
              <a:t>Ambrosetti</a:t>
            </a:r>
            <a:r>
              <a:rPr lang="nl-BE" sz="700" dirty="0"/>
              <a:t> M, et al. </a:t>
            </a:r>
            <a:r>
              <a:rPr lang="nl-BE" sz="700" dirty="0" err="1"/>
              <a:t>Secondary</a:t>
            </a:r>
            <a:r>
              <a:rPr lang="nl-BE" sz="700" dirty="0"/>
              <a:t> prevention </a:t>
            </a:r>
            <a:r>
              <a:rPr lang="nl-BE" sz="700" dirty="0" err="1"/>
              <a:t>through</a:t>
            </a:r>
            <a:r>
              <a:rPr lang="nl-BE" sz="700" dirty="0"/>
              <a:t> </a:t>
            </a:r>
            <a:r>
              <a:rPr lang="nl-BE" sz="700" dirty="0" err="1"/>
              <a:t>comprehensive</a:t>
            </a:r>
            <a:r>
              <a:rPr lang="nl-BE" sz="700" dirty="0"/>
              <a:t> </a:t>
            </a:r>
            <a:r>
              <a:rPr lang="nl-BE" sz="700" dirty="0" err="1"/>
              <a:t>cardiovascular</a:t>
            </a:r>
            <a:r>
              <a:rPr lang="nl-BE" sz="700" dirty="0"/>
              <a:t> </a:t>
            </a:r>
            <a:r>
              <a:rPr lang="nl-BE" sz="700" dirty="0" err="1"/>
              <a:t>rehabilitation</a:t>
            </a:r>
            <a:r>
              <a:rPr lang="nl-BE" sz="700" dirty="0"/>
              <a:t>: </a:t>
            </a:r>
            <a:r>
              <a:rPr lang="nl-BE" sz="700" dirty="0" err="1"/>
              <a:t>From</a:t>
            </a:r>
            <a:r>
              <a:rPr lang="nl-BE" sz="700" dirty="0"/>
              <a:t> </a:t>
            </a:r>
            <a:r>
              <a:rPr lang="nl-BE" sz="700" dirty="0" err="1"/>
              <a:t>knowledge</a:t>
            </a:r>
            <a:r>
              <a:rPr lang="nl-BE" sz="700" dirty="0"/>
              <a:t> </a:t>
            </a:r>
            <a:r>
              <a:rPr lang="nl-BE" sz="700" dirty="0" err="1"/>
              <a:t>to</a:t>
            </a:r>
            <a:r>
              <a:rPr lang="nl-BE" sz="700" dirty="0"/>
              <a:t> </a:t>
            </a:r>
            <a:r>
              <a:rPr lang="nl-BE" sz="700" dirty="0" err="1"/>
              <a:t>implementation</a:t>
            </a:r>
            <a:r>
              <a:rPr lang="nl-BE" sz="700" dirty="0"/>
              <a:t>. 2020 update. A </a:t>
            </a:r>
            <a:r>
              <a:rPr lang="nl-BE" sz="700" dirty="0" err="1"/>
              <a:t>position</a:t>
            </a:r>
            <a:r>
              <a:rPr lang="nl-BE" sz="700" dirty="0"/>
              <a:t> paper </a:t>
            </a:r>
            <a:r>
              <a:rPr lang="nl-BE" sz="700" dirty="0" err="1"/>
              <a:t>from</a:t>
            </a:r>
            <a:r>
              <a:rPr lang="nl-BE" sz="700" dirty="0"/>
              <a:t> </a:t>
            </a:r>
            <a:r>
              <a:rPr lang="nl-BE" sz="700" dirty="0" err="1"/>
              <a:t>the</a:t>
            </a:r>
            <a:r>
              <a:rPr lang="nl-BE" sz="700" dirty="0"/>
              <a:t> </a:t>
            </a:r>
            <a:r>
              <a:rPr lang="nl-BE" sz="700" dirty="0" err="1"/>
              <a:t>Secondary</a:t>
            </a:r>
            <a:r>
              <a:rPr lang="nl-BE" sz="700" dirty="0"/>
              <a:t> Prevention and </a:t>
            </a:r>
            <a:r>
              <a:rPr lang="nl-BE" sz="700" dirty="0" err="1"/>
              <a:t>Rehabilitation</a:t>
            </a:r>
            <a:r>
              <a:rPr lang="nl-BE" sz="700" dirty="0"/>
              <a:t> </a:t>
            </a:r>
            <a:r>
              <a:rPr lang="nl-BE" sz="700" dirty="0" err="1"/>
              <a:t>Section</a:t>
            </a:r>
            <a:r>
              <a:rPr lang="nl-BE" sz="700" dirty="0"/>
              <a:t> of </a:t>
            </a:r>
            <a:r>
              <a:rPr lang="nl-BE" sz="700" dirty="0" err="1"/>
              <a:t>the</a:t>
            </a:r>
            <a:r>
              <a:rPr lang="nl-BE" sz="700" dirty="0"/>
              <a:t> European Association of </a:t>
            </a:r>
            <a:r>
              <a:rPr lang="nl-BE" sz="700" dirty="0" err="1"/>
              <a:t>Preventive</a:t>
            </a:r>
            <a:r>
              <a:rPr lang="nl-BE" sz="700" dirty="0"/>
              <a:t> </a:t>
            </a:r>
            <a:r>
              <a:rPr lang="nl-BE" sz="700" dirty="0" err="1"/>
              <a:t>Cardiology</a:t>
            </a:r>
            <a:r>
              <a:rPr lang="nl-BE" sz="700" dirty="0"/>
              <a:t>. </a:t>
            </a:r>
            <a:r>
              <a:rPr lang="nl-BE" sz="700" dirty="0" err="1"/>
              <a:t>Eur</a:t>
            </a:r>
            <a:r>
              <a:rPr lang="nl-BE" sz="700" dirty="0"/>
              <a:t> J </a:t>
            </a:r>
            <a:r>
              <a:rPr lang="nl-BE" sz="700" dirty="0" err="1"/>
              <a:t>Prev</a:t>
            </a:r>
            <a:r>
              <a:rPr lang="nl-BE" sz="700" dirty="0"/>
              <a:t> </a:t>
            </a:r>
            <a:r>
              <a:rPr lang="nl-BE" sz="700" dirty="0" err="1"/>
              <a:t>Cardiol</a:t>
            </a:r>
            <a:r>
              <a:rPr lang="nl-BE" sz="700" dirty="0"/>
              <a:t>. 2021;28(5):460-495.</a:t>
            </a:r>
          </a:p>
        </p:txBody>
      </p:sp>
    </p:spTree>
    <p:extLst>
      <p:ext uri="{BB962C8B-B14F-4D97-AF65-F5344CB8AC3E}">
        <p14:creationId xmlns:p14="http://schemas.microsoft.com/office/powerpoint/2010/main" val="41082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35496" y="0"/>
            <a:ext cx="3564396" cy="704058"/>
            <a:chOff x="698" y="1729"/>
            <a:chExt cx="4364" cy="862"/>
          </a:xfrm>
        </p:grpSpPr>
        <p:sp>
          <p:nvSpPr>
            <p:cNvPr id="7" name="AutoShape 3"/>
            <p:cNvSpPr>
              <a:spLocks noChangeAspect="1" noChangeArrowheads="1" noTextEdit="1"/>
            </p:cNvSpPr>
            <p:nvPr/>
          </p:nvSpPr>
          <p:spPr bwMode="auto">
            <a:xfrm>
              <a:off x="698" y="1729"/>
              <a:ext cx="4364"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741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8" y="1729"/>
              <a:ext cx="4368"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54646" y="4996855"/>
            <a:ext cx="2243138" cy="126206"/>
            <a:chOff x="1938" y="2107"/>
            <a:chExt cx="1884" cy="106"/>
          </a:xfrm>
        </p:grpSpPr>
        <p:sp>
          <p:nvSpPr>
            <p:cNvPr id="10" name="AutoShape 7"/>
            <p:cNvSpPr>
              <a:spLocks noChangeAspect="1" noChangeArrowheads="1" noTextEdit="1"/>
            </p:cNvSpPr>
            <p:nvPr/>
          </p:nvSpPr>
          <p:spPr bwMode="auto">
            <a:xfrm>
              <a:off x="1938" y="2107"/>
              <a:ext cx="18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741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8" y="2107"/>
              <a:ext cx="188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2"/>
          <p:cNvGrpSpPr>
            <a:grpSpLocks noChangeAspect="1"/>
          </p:cNvGrpSpPr>
          <p:nvPr/>
        </p:nvGrpSpPr>
        <p:grpSpPr bwMode="auto">
          <a:xfrm>
            <a:off x="1493658" y="1383618"/>
            <a:ext cx="6063232" cy="2700300"/>
            <a:chOff x="931" y="1292"/>
            <a:chExt cx="3898" cy="1736"/>
          </a:xfrm>
        </p:grpSpPr>
        <p:sp>
          <p:nvSpPr>
            <p:cNvPr id="13" name="AutoShape 11"/>
            <p:cNvSpPr>
              <a:spLocks noChangeAspect="1" noChangeArrowheads="1" noTextEdit="1"/>
            </p:cNvSpPr>
            <p:nvPr/>
          </p:nvSpPr>
          <p:spPr bwMode="auto">
            <a:xfrm>
              <a:off x="931" y="1292"/>
              <a:ext cx="3898"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7421"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1" y="1292"/>
              <a:ext cx="3902"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258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41288"/>
            <a:ext cx="8642350" cy="412750"/>
          </a:xfrm>
        </p:spPr>
        <p:txBody>
          <a:bodyPr/>
          <a:lstStyle/>
          <a:p>
            <a:r>
              <a:rPr lang="nl-BE" dirty="0" err="1"/>
              <a:t>Intensity</a:t>
            </a:r>
            <a:r>
              <a:rPr lang="nl-BE" dirty="0"/>
              <a:t> &amp; </a:t>
            </a:r>
            <a:r>
              <a:rPr lang="nl-BE" dirty="0" err="1"/>
              <a:t>safety</a:t>
            </a:r>
            <a:endParaRPr lang="en-GB" dirty="0"/>
          </a:p>
        </p:txBody>
      </p:sp>
      <p:sp>
        <p:nvSpPr>
          <p:cNvPr id="4" name="AutoShape 2" descr="https://images.journals.lww.com/acsm-msse/Original.00005768-201604000-00001.F1-1.jpeg"/>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 name="Afbeelding 4"/>
          <p:cNvPicPr>
            <a:picLocks noChangeAspect="1"/>
          </p:cNvPicPr>
          <p:nvPr/>
        </p:nvPicPr>
        <p:blipFill>
          <a:blip r:embed="rId2"/>
          <a:stretch>
            <a:fillRect/>
          </a:stretch>
        </p:blipFill>
        <p:spPr>
          <a:xfrm>
            <a:off x="1714500" y="681541"/>
            <a:ext cx="5715000" cy="3450431"/>
          </a:xfrm>
          <a:prstGeom prst="rect">
            <a:avLst/>
          </a:prstGeom>
        </p:spPr>
      </p:pic>
      <p:sp>
        <p:nvSpPr>
          <p:cNvPr id="6" name="Rechthoek 5"/>
          <p:cNvSpPr/>
          <p:nvPr/>
        </p:nvSpPr>
        <p:spPr>
          <a:xfrm>
            <a:off x="2195736" y="4264764"/>
            <a:ext cx="4644516" cy="438582"/>
          </a:xfrm>
          <a:prstGeom prst="rect">
            <a:avLst/>
          </a:prstGeom>
        </p:spPr>
        <p:txBody>
          <a:bodyPr wrap="square">
            <a:spAutoFit/>
          </a:bodyPr>
          <a:lstStyle/>
          <a:p>
            <a:pPr algn="ctr"/>
            <a:r>
              <a:rPr lang="en-GB" sz="750" dirty="0">
                <a:solidFill>
                  <a:srgbClr val="000000"/>
                </a:solidFill>
                <a:latin typeface="Fira Sans"/>
              </a:rPr>
              <a:t>Systolic blood pressure (SBP) responses during </a:t>
            </a:r>
            <a:r>
              <a:rPr lang="en-GB" sz="750" dirty="0" err="1">
                <a:solidFill>
                  <a:srgbClr val="000000"/>
                </a:solidFill>
                <a:latin typeface="Fira Sans"/>
              </a:rPr>
              <a:t>preexercise</a:t>
            </a:r>
            <a:r>
              <a:rPr lang="en-GB" sz="750" dirty="0">
                <a:solidFill>
                  <a:srgbClr val="000000"/>
                </a:solidFill>
                <a:latin typeface="Fira Sans"/>
              </a:rPr>
              <a:t> and 4RM and 15RM resistance exercise (RE). Values are means ± SD. </a:t>
            </a:r>
            <a:r>
              <a:rPr lang="en-GB" sz="750" i="1" dirty="0">
                <a:solidFill>
                  <a:srgbClr val="000000"/>
                </a:solidFill>
                <a:latin typeface="Fira Sans"/>
              </a:rPr>
              <a:t>N</a:t>
            </a:r>
            <a:r>
              <a:rPr lang="en-GB" sz="750" dirty="0">
                <a:solidFill>
                  <a:srgbClr val="000000"/>
                </a:solidFill>
                <a:latin typeface="Fira Sans"/>
              </a:rPr>
              <a:t> = 15. </a:t>
            </a:r>
            <a:r>
              <a:rPr lang="en-GB" sz="750" dirty="0" err="1">
                <a:solidFill>
                  <a:srgbClr val="000000"/>
                </a:solidFill>
                <a:latin typeface="Fira Sans"/>
              </a:rPr>
              <a:t>Preexercise</a:t>
            </a:r>
            <a:r>
              <a:rPr lang="en-GB" sz="750" dirty="0">
                <a:solidFill>
                  <a:srgbClr val="000000"/>
                </a:solidFill>
                <a:latin typeface="Fira Sans"/>
              </a:rPr>
              <a:t> versus set 1, set 2, and set 3; ***</a:t>
            </a:r>
            <a:r>
              <a:rPr lang="en-GB" sz="750" i="1" dirty="0">
                <a:solidFill>
                  <a:srgbClr val="000000"/>
                </a:solidFill>
                <a:latin typeface="Fira Sans"/>
              </a:rPr>
              <a:t>P</a:t>
            </a:r>
            <a:r>
              <a:rPr lang="en-GB" sz="750" dirty="0">
                <a:solidFill>
                  <a:srgbClr val="000000"/>
                </a:solidFill>
                <a:latin typeface="Fira Sans"/>
              </a:rPr>
              <a:t> &lt; 0.001. 4RM RE versus 15RM RE; †††</a:t>
            </a:r>
            <a:r>
              <a:rPr lang="en-GB" sz="750" i="1" dirty="0">
                <a:solidFill>
                  <a:srgbClr val="000000"/>
                </a:solidFill>
                <a:latin typeface="Fira Sans"/>
              </a:rPr>
              <a:t>P</a:t>
            </a:r>
            <a:r>
              <a:rPr lang="en-GB" sz="750" dirty="0">
                <a:solidFill>
                  <a:srgbClr val="000000"/>
                </a:solidFill>
                <a:latin typeface="Fira Sans"/>
              </a:rPr>
              <a:t> &lt; 0.001. Set 2 versus set 3; ‡‡‡</a:t>
            </a:r>
            <a:r>
              <a:rPr lang="en-GB" sz="750" i="1" dirty="0">
                <a:solidFill>
                  <a:srgbClr val="000000"/>
                </a:solidFill>
                <a:latin typeface="Fira Sans"/>
              </a:rPr>
              <a:t>P</a:t>
            </a:r>
            <a:r>
              <a:rPr lang="en-GB" sz="750" dirty="0">
                <a:solidFill>
                  <a:srgbClr val="000000"/>
                </a:solidFill>
                <a:latin typeface="Fira Sans"/>
              </a:rPr>
              <a:t> &lt; 0.001. The recovery periods are 4 min each</a:t>
            </a:r>
            <a:endParaRPr lang="en-GB" sz="750" dirty="0"/>
          </a:p>
        </p:txBody>
      </p:sp>
      <p:sp>
        <p:nvSpPr>
          <p:cNvPr id="7" name="Rechthoek 6"/>
          <p:cNvSpPr/>
          <p:nvPr/>
        </p:nvSpPr>
        <p:spPr>
          <a:xfrm>
            <a:off x="2029718" y="4848813"/>
            <a:ext cx="6097860" cy="207749"/>
          </a:xfrm>
          <a:prstGeom prst="rect">
            <a:avLst/>
          </a:prstGeom>
        </p:spPr>
        <p:txBody>
          <a:bodyPr wrap="square">
            <a:spAutoFit/>
          </a:bodyPr>
          <a:lstStyle/>
          <a:p>
            <a:pPr algn="ctr"/>
            <a:r>
              <a:rPr lang="en-GB" sz="750" dirty="0" err="1"/>
              <a:t>Gjøvaag</a:t>
            </a:r>
            <a:r>
              <a:rPr lang="en-GB" sz="750" dirty="0"/>
              <a:t> TF, et al. Hemodynamic Responses to Resistance Exercise in Patients with Coronary Artery Disease. Med </a:t>
            </a:r>
            <a:r>
              <a:rPr lang="en-GB" sz="750" dirty="0" err="1"/>
              <a:t>Sci</a:t>
            </a:r>
            <a:r>
              <a:rPr lang="en-GB" sz="750" dirty="0"/>
              <a:t> Sports </a:t>
            </a:r>
            <a:r>
              <a:rPr lang="en-GB" sz="750" dirty="0" err="1"/>
              <a:t>Exerc</a:t>
            </a:r>
            <a:r>
              <a:rPr lang="en-GB" sz="750" dirty="0"/>
              <a:t>. 2016 Apr;48(4):581-8. </a:t>
            </a:r>
          </a:p>
        </p:txBody>
      </p:sp>
    </p:spTree>
    <p:extLst>
      <p:ext uri="{BB962C8B-B14F-4D97-AF65-F5344CB8AC3E}">
        <p14:creationId xmlns:p14="http://schemas.microsoft.com/office/powerpoint/2010/main" val="65649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41288"/>
            <a:ext cx="8642350" cy="412750"/>
          </a:xfrm>
        </p:spPr>
        <p:txBody>
          <a:bodyPr/>
          <a:lstStyle/>
          <a:p>
            <a:r>
              <a:rPr lang="nl-BE" dirty="0" err="1"/>
              <a:t>Intensity</a:t>
            </a:r>
            <a:r>
              <a:rPr lang="nl-BE" dirty="0"/>
              <a:t> &amp; </a:t>
            </a:r>
            <a:r>
              <a:rPr lang="nl-BE" dirty="0" err="1"/>
              <a:t>safety</a:t>
            </a:r>
            <a:endParaRPr lang="en-GB" dirty="0"/>
          </a:p>
        </p:txBody>
      </p:sp>
      <p:pic>
        <p:nvPicPr>
          <p:cNvPr id="4" name="Afbeelding 3"/>
          <p:cNvPicPr>
            <a:picLocks noChangeAspect="1"/>
          </p:cNvPicPr>
          <p:nvPr/>
        </p:nvPicPr>
        <p:blipFill>
          <a:blip r:embed="rId2"/>
          <a:stretch>
            <a:fillRect/>
          </a:stretch>
        </p:blipFill>
        <p:spPr>
          <a:xfrm>
            <a:off x="1331640" y="1221601"/>
            <a:ext cx="6447644" cy="1660268"/>
          </a:xfrm>
          <a:prstGeom prst="rect">
            <a:avLst/>
          </a:prstGeom>
        </p:spPr>
      </p:pic>
      <p:sp>
        <p:nvSpPr>
          <p:cNvPr id="5" name="Rechthoek 4"/>
          <p:cNvSpPr/>
          <p:nvPr/>
        </p:nvSpPr>
        <p:spPr>
          <a:xfrm>
            <a:off x="2681790" y="3165817"/>
            <a:ext cx="3429000" cy="646331"/>
          </a:xfrm>
          <a:prstGeom prst="rect">
            <a:avLst/>
          </a:prstGeom>
        </p:spPr>
        <p:txBody>
          <a:bodyPr>
            <a:spAutoFit/>
          </a:bodyPr>
          <a:lstStyle/>
          <a:p>
            <a:pPr algn="ctr"/>
            <a:r>
              <a:rPr lang="en-GB" sz="900" dirty="0">
                <a:solidFill>
                  <a:srgbClr val="000000"/>
                </a:solidFill>
                <a:latin typeface="Fira Sans"/>
              </a:rPr>
              <a:t>Responses of stroke volume (SV), left ventricular ejection fraction (EF), end diastolic volume (EDV), heart rate (HR), cardiac output (CO), and systemic vascular resistance (SVR) to 4RM and 15RM resistance exercise.</a:t>
            </a:r>
            <a:endParaRPr lang="en-GB" sz="900" dirty="0"/>
          </a:p>
        </p:txBody>
      </p:sp>
      <p:sp>
        <p:nvSpPr>
          <p:cNvPr id="6" name="Rechthoek 5"/>
          <p:cNvSpPr/>
          <p:nvPr/>
        </p:nvSpPr>
        <p:spPr>
          <a:xfrm>
            <a:off x="2029718" y="4848813"/>
            <a:ext cx="6097860" cy="207749"/>
          </a:xfrm>
          <a:prstGeom prst="rect">
            <a:avLst/>
          </a:prstGeom>
        </p:spPr>
        <p:txBody>
          <a:bodyPr wrap="square">
            <a:spAutoFit/>
          </a:bodyPr>
          <a:lstStyle/>
          <a:p>
            <a:pPr algn="ctr"/>
            <a:r>
              <a:rPr lang="en-GB" sz="750" dirty="0" err="1"/>
              <a:t>Gjøvaag</a:t>
            </a:r>
            <a:r>
              <a:rPr lang="en-GB" sz="750" dirty="0"/>
              <a:t> TF, et al. Hemodynamic Responses to Resistance Exercise in Patients with Coronary Artery Disease. Med </a:t>
            </a:r>
            <a:r>
              <a:rPr lang="en-GB" sz="750" dirty="0" err="1"/>
              <a:t>Sci</a:t>
            </a:r>
            <a:r>
              <a:rPr lang="en-GB" sz="750" dirty="0"/>
              <a:t> Sports </a:t>
            </a:r>
            <a:r>
              <a:rPr lang="en-GB" sz="750" dirty="0" err="1"/>
              <a:t>Exerc</a:t>
            </a:r>
            <a:r>
              <a:rPr lang="en-GB" sz="750" dirty="0"/>
              <a:t>. 2016 Apr;48(4):581-8. </a:t>
            </a:r>
          </a:p>
        </p:txBody>
      </p:sp>
    </p:spTree>
    <p:extLst>
      <p:ext uri="{BB962C8B-B14F-4D97-AF65-F5344CB8AC3E}">
        <p14:creationId xmlns:p14="http://schemas.microsoft.com/office/powerpoint/2010/main" val="425205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00269" y="2118624"/>
            <a:ext cx="4617132" cy="2597137"/>
          </a:xfrm>
          <a:prstGeom prst="rect">
            <a:avLst/>
          </a:prstGeom>
        </p:spPr>
      </p:pic>
      <p:sp>
        <p:nvSpPr>
          <p:cNvPr id="2" name="Titel 1"/>
          <p:cNvSpPr>
            <a:spLocks noGrp="1"/>
          </p:cNvSpPr>
          <p:nvPr>
            <p:ph type="title" idx="4294967295"/>
          </p:nvPr>
        </p:nvSpPr>
        <p:spPr>
          <a:xfrm>
            <a:off x="0" y="141288"/>
            <a:ext cx="8642350" cy="412750"/>
          </a:xfrm>
        </p:spPr>
        <p:txBody>
          <a:bodyPr/>
          <a:lstStyle/>
          <a:p>
            <a:r>
              <a:rPr lang="nl-BE" dirty="0" err="1"/>
              <a:t>Prescribing</a:t>
            </a:r>
            <a:r>
              <a:rPr lang="nl-BE" dirty="0"/>
              <a:t> </a:t>
            </a:r>
            <a:r>
              <a:rPr lang="nl-BE" dirty="0" err="1"/>
              <a:t>resistance</a:t>
            </a:r>
            <a:r>
              <a:rPr lang="nl-BE" dirty="0"/>
              <a:t> training anno 2026</a:t>
            </a:r>
            <a:endParaRPr lang="en-GB" dirty="0"/>
          </a:p>
        </p:txBody>
      </p:sp>
      <p:sp>
        <p:nvSpPr>
          <p:cNvPr id="4" name="Rechthoek 3"/>
          <p:cNvSpPr/>
          <p:nvPr/>
        </p:nvSpPr>
        <p:spPr>
          <a:xfrm>
            <a:off x="2578425" y="2001556"/>
            <a:ext cx="4252782" cy="300082"/>
          </a:xfrm>
          <a:prstGeom prst="rect">
            <a:avLst/>
          </a:prstGeom>
        </p:spPr>
        <p:txBody>
          <a:bodyPr wrap="square">
            <a:spAutoFit/>
          </a:bodyPr>
          <a:lstStyle/>
          <a:p>
            <a:r>
              <a:rPr lang="en-GB" sz="1350" dirty="0"/>
              <a:t>1RM = (1 + 0.0333 * repetitions) * applied weight</a:t>
            </a:r>
          </a:p>
        </p:txBody>
      </p:sp>
      <p:sp>
        <p:nvSpPr>
          <p:cNvPr id="5" name="Rechthoek 4"/>
          <p:cNvSpPr/>
          <p:nvPr/>
        </p:nvSpPr>
        <p:spPr>
          <a:xfrm>
            <a:off x="2553869" y="1518991"/>
            <a:ext cx="4252782" cy="300082"/>
          </a:xfrm>
          <a:prstGeom prst="rect">
            <a:avLst/>
          </a:prstGeom>
        </p:spPr>
        <p:txBody>
          <a:bodyPr wrap="square">
            <a:spAutoFit/>
          </a:bodyPr>
          <a:lstStyle/>
          <a:p>
            <a:r>
              <a:rPr lang="en-GB" sz="1350" dirty="0"/>
              <a:t>1RM= applied weight/(1.0278 - 0.0278 * repetitions)</a:t>
            </a:r>
          </a:p>
        </p:txBody>
      </p:sp>
      <p:sp>
        <p:nvSpPr>
          <p:cNvPr id="6" name="Tekstvak 5"/>
          <p:cNvSpPr txBox="1"/>
          <p:nvPr/>
        </p:nvSpPr>
        <p:spPr>
          <a:xfrm>
            <a:off x="1439652" y="1036427"/>
            <a:ext cx="1097673" cy="300082"/>
          </a:xfrm>
          <a:prstGeom prst="rect">
            <a:avLst/>
          </a:prstGeom>
          <a:noFill/>
        </p:spPr>
        <p:txBody>
          <a:bodyPr wrap="none" rtlCol="0">
            <a:spAutoFit/>
          </a:bodyPr>
          <a:lstStyle/>
          <a:p>
            <a:r>
              <a:rPr lang="nl-BE" sz="1350" dirty="0" err="1"/>
              <a:t>Predict</a:t>
            </a:r>
            <a:r>
              <a:rPr lang="nl-BE" sz="1350" dirty="0"/>
              <a:t> 1RM:</a:t>
            </a:r>
            <a:endParaRPr lang="en-GB" sz="1350" dirty="0"/>
          </a:p>
        </p:txBody>
      </p:sp>
      <p:sp>
        <p:nvSpPr>
          <p:cNvPr id="7" name="Tekstvak 6"/>
          <p:cNvSpPr txBox="1"/>
          <p:nvPr/>
        </p:nvSpPr>
        <p:spPr>
          <a:xfrm>
            <a:off x="1457400" y="2725402"/>
            <a:ext cx="1921360" cy="300082"/>
          </a:xfrm>
          <a:prstGeom prst="rect">
            <a:avLst/>
          </a:prstGeom>
          <a:noFill/>
        </p:spPr>
        <p:txBody>
          <a:bodyPr wrap="none" rtlCol="0">
            <a:spAutoFit/>
          </a:bodyPr>
          <a:lstStyle/>
          <a:p>
            <a:r>
              <a:rPr lang="nl-BE" sz="1350" dirty="0"/>
              <a:t>Set </a:t>
            </a:r>
            <a:r>
              <a:rPr lang="nl-BE" sz="1350" dirty="0" err="1"/>
              <a:t>the</a:t>
            </a:r>
            <a:r>
              <a:rPr lang="nl-BE" sz="1350" dirty="0"/>
              <a:t> load (x% of 1RM)</a:t>
            </a:r>
            <a:endParaRPr lang="en-GB" sz="1350" dirty="0"/>
          </a:p>
        </p:txBody>
      </p:sp>
      <p:sp>
        <p:nvSpPr>
          <p:cNvPr id="8" name="Tekstvak 7"/>
          <p:cNvSpPr txBox="1"/>
          <p:nvPr/>
        </p:nvSpPr>
        <p:spPr>
          <a:xfrm>
            <a:off x="1482292" y="3793313"/>
            <a:ext cx="1414041" cy="507831"/>
          </a:xfrm>
          <a:prstGeom prst="rect">
            <a:avLst/>
          </a:prstGeom>
          <a:noFill/>
        </p:spPr>
        <p:txBody>
          <a:bodyPr wrap="none" rtlCol="0">
            <a:spAutoFit/>
          </a:bodyPr>
          <a:lstStyle/>
          <a:p>
            <a:r>
              <a:rPr lang="nl-BE" sz="1350" dirty="0"/>
              <a:t>Check </a:t>
            </a:r>
            <a:r>
              <a:rPr lang="nl-BE" sz="1350" dirty="0" err="1"/>
              <a:t>perception</a:t>
            </a:r>
            <a:endParaRPr lang="nl-BE" sz="1350" dirty="0"/>
          </a:p>
          <a:p>
            <a:r>
              <a:rPr lang="nl-BE" sz="1350" dirty="0"/>
              <a:t>(OMNI-RES)</a:t>
            </a:r>
            <a:endParaRPr lang="en-GB" sz="1350" dirty="0"/>
          </a:p>
        </p:txBody>
      </p:sp>
      <p:sp>
        <p:nvSpPr>
          <p:cNvPr id="10" name="Tekstvak 9"/>
          <p:cNvSpPr txBox="1"/>
          <p:nvPr/>
        </p:nvSpPr>
        <p:spPr>
          <a:xfrm>
            <a:off x="1979355" y="4832829"/>
            <a:ext cx="6104847" cy="323165"/>
          </a:xfrm>
          <a:prstGeom prst="rect">
            <a:avLst/>
          </a:prstGeom>
          <a:noFill/>
        </p:spPr>
        <p:txBody>
          <a:bodyPr wrap="square" rtlCol="0">
            <a:spAutoFit/>
          </a:bodyPr>
          <a:lstStyle/>
          <a:p>
            <a:pPr algn="ctr"/>
            <a:r>
              <a:rPr lang="nl-BE" sz="750" dirty="0">
                <a:solidFill>
                  <a:srgbClr val="212121"/>
                </a:solidFill>
                <a:latin typeface="BlinkMacSystemFont"/>
              </a:rPr>
              <a:t>Hansen D, et al. </a:t>
            </a:r>
            <a:r>
              <a:rPr lang="nl-BE" sz="750" dirty="0" err="1">
                <a:solidFill>
                  <a:srgbClr val="212121"/>
                </a:solidFill>
                <a:latin typeface="BlinkMacSystemFont"/>
              </a:rPr>
              <a:t>Exercise</a:t>
            </a:r>
            <a:r>
              <a:rPr lang="nl-BE" sz="750" dirty="0">
                <a:solidFill>
                  <a:srgbClr val="212121"/>
                </a:solidFill>
                <a:latin typeface="BlinkMacSystemFont"/>
              </a:rPr>
              <a:t> </a:t>
            </a:r>
            <a:r>
              <a:rPr lang="nl-BE" sz="750" dirty="0" err="1">
                <a:solidFill>
                  <a:srgbClr val="212121"/>
                </a:solidFill>
                <a:latin typeface="BlinkMacSystemFont"/>
              </a:rPr>
              <a:t>intensity</a:t>
            </a:r>
            <a:r>
              <a:rPr lang="nl-BE" sz="750" dirty="0">
                <a:solidFill>
                  <a:srgbClr val="212121"/>
                </a:solidFill>
                <a:latin typeface="BlinkMacSystemFont"/>
              </a:rPr>
              <a:t> assessment and </a:t>
            </a:r>
            <a:r>
              <a:rPr lang="nl-BE" sz="750" dirty="0" err="1">
                <a:solidFill>
                  <a:srgbClr val="212121"/>
                </a:solidFill>
                <a:latin typeface="BlinkMacSystemFont"/>
              </a:rPr>
              <a:t>prescription</a:t>
            </a:r>
            <a:r>
              <a:rPr lang="nl-BE" sz="750" dirty="0">
                <a:solidFill>
                  <a:srgbClr val="212121"/>
                </a:solidFill>
                <a:latin typeface="BlinkMacSystemFont"/>
              </a:rPr>
              <a:t> in </a:t>
            </a:r>
            <a:r>
              <a:rPr lang="nl-BE" sz="750" dirty="0" err="1">
                <a:solidFill>
                  <a:srgbClr val="212121"/>
                </a:solidFill>
                <a:latin typeface="BlinkMacSystemFont"/>
              </a:rPr>
              <a:t>cardiovascular</a:t>
            </a:r>
            <a:r>
              <a:rPr lang="nl-BE" sz="750" dirty="0">
                <a:solidFill>
                  <a:srgbClr val="212121"/>
                </a:solidFill>
                <a:latin typeface="BlinkMacSystemFont"/>
              </a:rPr>
              <a:t> </a:t>
            </a:r>
            <a:r>
              <a:rPr lang="nl-BE" sz="750" dirty="0" err="1">
                <a:solidFill>
                  <a:srgbClr val="212121"/>
                </a:solidFill>
                <a:latin typeface="BlinkMacSystemFont"/>
              </a:rPr>
              <a:t>rehabilitation</a:t>
            </a:r>
            <a:r>
              <a:rPr lang="nl-BE" sz="750" dirty="0">
                <a:solidFill>
                  <a:srgbClr val="212121"/>
                </a:solidFill>
                <a:latin typeface="BlinkMacSystemFont"/>
              </a:rPr>
              <a:t> and </a:t>
            </a:r>
            <a:r>
              <a:rPr lang="nl-BE" sz="750" dirty="0" err="1">
                <a:solidFill>
                  <a:srgbClr val="212121"/>
                </a:solidFill>
                <a:latin typeface="BlinkMacSystemFont"/>
              </a:rPr>
              <a:t>beyond</a:t>
            </a:r>
            <a:r>
              <a:rPr lang="nl-BE" sz="750" dirty="0">
                <a:solidFill>
                  <a:srgbClr val="212121"/>
                </a:solidFill>
                <a:latin typeface="BlinkMacSystemFont"/>
              </a:rPr>
              <a:t>: </a:t>
            </a:r>
            <a:r>
              <a:rPr lang="nl-BE" sz="750" dirty="0" err="1">
                <a:solidFill>
                  <a:srgbClr val="212121"/>
                </a:solidFill>
                <a:latin typeface="BlinkMacSystemFont"/>
              </a:rPr>
              <a:t>why</a:t>
            </a:r>
            <a:r>
              <a:rPr lang="nl-BE" sz="750" dirty="0">
                <a:solidFill>
                  <a:srgbClr val="212121"/>
                </a:solidFill>
                <a:latin typeface="BlinkMacSystemFont"/>
              </a:rPr>
              <a:t> and </a:t>
            </a:r>
            <a:r>
              <a:rPr lang="nl-BE" sz="750" dirty="0" err="1">
                <a:solidFill>
                  <a:srgbClr val="212121"/>
                </a:solidFill>
                <a:latin typeface="BlinkMacSystemFont"/>
              </a:rPr>
              <a:t>how</a:t>
            </a:r>
            <a:r>
              <a:rPr lang="nl-BE" sz="750" dirty="0">
                <a:solidFill>
                  <a:srgbClr val="212121"/>
                </a:solidFill>
                <a:latin typeface="BlinkMacSystemFont"/>
              </a:rPr>
              <a:t>: a </a:t>
            </a:r>
            <a:r>
              <a:rPr lang="nl-BE" sz="750" dirty="0" err="1">
                <a:solidFill>
                  <a:srgbClr val="212121"/>
                </a:solidFill>
                <a:latin typeface="BlinkMacSystemFont"/>
              </a:rPr>
              <a:t>position</a:t>
            </a:r>
            <a:r>
              <a:rPr lang="nl-BE" sz="750" dirty="0">
                <a:solidFill>
                  <a:srgbClr val="212121"/>
                </a:solidFill>
                <a:latin typeface="BlinkMacSystemFont"/>
              </a:rPr>
              <a:t> statement </a:t>
            </a:r>
            <a:r>
              <a:rPr lang="nl-BE" sz="750" dirty="0" err="1">
                <a:solidFill>
                  <a:srgbClr val="212121"/>
                </a:solidFill>
                <a:latin typeface="BlinkMacSystemFont"/>
              </a:rPr>
              <a:t>from</a:t>
            </a:r>
            <a:r>
              <a:rPr lang="nl-BE" sz="750" dirty="0">
                <a:solidFill>
                  <a:srgbClr val="212121"/>
                </a:solidFill>
                <a:latin typeface="BlinkMacSystemFont"/>
              </a:rPr>
              <a:t> </a:t>
            </a:r>
            <a:r>
              <a:rPr lang="nl-BE" sz="750" dirty="0" err="1">
                <a:solidFill>
                  <a:srgbClr val="212121"/>
                </a:solidFill>
                <a:latin typeface="BlinkMacSystemFont"/>
              </a:rPr>
              <a:t>the</a:t>
            </a:r>
            <a:r>
              <a:rPr lang="nl-BE" sz="750" dirty="0">
                <a:solidFill>
                  <a:srgbClr val="212121"/>
                </a:solidFill>
                <a:latin typeface="BlinkMacSystemFont"/>
              </a:rPr>
              <a:t> </a:t>
            </a:r>
            <a:r>
              <a:rPr lang="nl-BE" sz="750" dirty="0" err="1">
                <a:solidFill>
                  <a:srgbClr val="212121"/>
                </a:solidFill>
                <a:latin typeface="BlinkMacSystemFont"/>
              </a:rPr>
              <a:t>Secondary</a:t>
            </a:r>
            <a:r>
              <a:rPr lang="nl-BE" sz="750" dirty="0">
                <a:solidFill>
                  <a:srgbClr val="212121"/>
                </a:solidFill>
                <a:latin typeface="BlinkMacSystemFont"/>
              </a:rPr>
              <a:t> Prevention and </a:t>
            </a:r>
            <a:r>
              <a:rPr lang="nl-BE" sz="750" dirty="0" err="1">
                <a:solidFill>
                  <a:srgbClr val="212121"/>
                </a:solidFill>
                <a:latin typeface="BlinkMacSystemFont"/>
              </a:rPr>
              <a:t>Rehabilitation</a:t>
            </a:r>
            <a:r>
              <a:rPr lang="nl-BE" sz="750" dirty="0">
                <a:solidFill>
                  <a:srgbClr val="212121"/>
                </a:solidFill>
                <a:latin typeface="BlinkMacSystemFont"/>
              </a:rPr>
              <a:t> </a:t>
            </a:r>
            <a:r>
              <a:rPr lang="nl-BE" sz="750" dirty="0" err="1">
                <a:solidFill>
                  <a:srgbClr val="212121"/>
                </a:solidFill>
                <a:latin typeface="BlinkMacSystemFont"/>
              </a:rPr>
              <a:t>Section</a:t>
            </a:r>
            <a:r>
              <a:rPr lang="nl-BE" sz="750" dirty="0">
                <a:solidFill>
                  <a:srgbClr val="212121"/>
                </a:solidFill>
                <a:latin typeface="BlinkMacSystemFont"/>
              </a:rPr>
              <a:t> of </a:t>
            </a:r>
            <a:r>
              <a:rPr lang="nl-BE" sz="750" dirty="0" err="1">
                <a:solidFill>
                  <a:srgbClr val="212121"/>
                </a:solidFill>
                <a:latin typeface="BlinkMacSystemFont"/>
              </a:rPr>
              <a:t>the</a:t>
            </a:r>
            <a:r>
              <a:rPr lang="nl-BE" sz="750" dirty="0">
                <a:solidFill>
                  <a:srgbClr val="212121"/>
                </a:solidFill>
                <a:latin typeface="BlinkMacSystemFont"/>
              </a:rPr>
              <a:t> European Association of </a:t>
            </a:r>
            <a:r>
              <a:rPr lang="nl-BE" sz="750" dirty="0" err="1">
                <a:solidFill>
                  <a:srgbClr val="212121"/>
                </a:solidFill>
                <a:latin typeface="BlinkMacSystemFont"/>
              </a:rPr>
              <a:t>Preventive</a:t>
            </a:r>
            <a:r>
              <a:rPr lang="nl-BE" sz="750" dirty="0">
                <a:solidFill>
                  <a:srgbClr val="212121"/>
                </a:solidFill>
                <a:latin typeface="BlinkMacSystemFont"/>
              </a:rPr>
              <a:t> </a:t>
            </a:r>
            <a:r>
              <a:rPr lang="nl-BE" sz="750" dirty="0" err="1">
                <a:solidFill>
                  <a:srgbClr val="212121"/>
                </a:solidFill>
                <a:latin typeface="BlinkMacSystemFont"/>
              </a:rPr>
              <a:t>Cardiology</a:t>
            </a:r>
            <a:r>
              <a:rPr lang="nl-BE" sz="750" dirty="0">
                <a:solidFill>
                  <a:srgbClr val="212121"/>
                </a:solidFill>
                <a:latin typeface="BlinkMacSystemFont"/>
              </a:rPr>
              <a:t>. </a:t>
            </a:r>
            <a:r>
              <a:rPr lang="nl-BE" sz="750" dirty="0" err="1">
                <a:solidFill>
                  <a:srgbClr val="212121"/>
                </a:solidFill>
                <a:latin typeface="BlinkMacSystemFont"/>
              </a:rPr>
              <a:t>Eur</a:t>
            </a:r>
            <a:r>
              <a:rPr lang="nl-BE" sz="750" dirty="0">
                <a:solidFill>
                  <a:srgbClr val="212121"/>
                </a:solidFill>
                <a:latin typeface="BlinkMacSystemFont"/>
              </a:rPr>
              <a:t> J </a:t>
            </a:r>
            <a:r>
              <a:rPr lang="nl-BE" sz="750" dirty="0" err="1">
                <a:solidFill>
                  <a:srgbClr val="212121"/>
                </a:solidFill>
                <a:latin typeface="BlinkMacSystemFont"/>
              </a:rPr>
              <a:t>Prev</a:t>
            </a:r>
            <a:r>
              <a:rPr lang="nl-BE" sz="750" dirty="0">
                <a:solidFill>
                  <a:srgbClr val="212121"/>
                </a:solidFill>
                <a:latin typeface="BlinkMacSystemFont"/>
              </a:rPr>
              <a:t> </a:t>
            </a:r>
            <a:r>
              <a:rPr lang="nl-BE" sz="750" dirty="0" err="1">
                <a:solidFill>
                  <a:srgbClr val="212121"/>
                </a:solidFill>
                <a:latin typeface="BlinkMacSystemFont"/>
              </a:rPr>
              <a:t>Cardiol</a:t>
            </a:r>
            <a:r>
              <a:rPr lang="nl-BE" sz="750" dirty="0">
                <a:solidFill>
                  <a:srgbClr val="212121"/>
                </a:solidFill>
                <a:latin typeface="BlinkMacSystemFont"/>
              </a:rPr>
              <a:t>. 2022;29(1):230-245. </a:t>
            </a:r>
            <a:endParaRPr lang="en-GB" sz="750" dirty="0"/>
          </a:p>
        </p:txBody>
      </p:sp>
    </p:spTree>
    <p:extLst>
      <p:ext uri="{BB962C8B-B14F-4D97-AF65-F5344CB8AC3E}">
        <p14:creationId xmlns:p14="http://schemas.microsoft.com/office/powerpoint/2010/main" val="36980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D4465-B334-4890-88E5-79DF404A1726}"/>
              </a:ext>
            </a:extLst>
          </p:cNvPr>
          <p:cNvSpPr>
            <a:spLocks noGrp="1"/>
          </p:cNvSpPr>
          <p:nvPr>
            <p:ph sz="quarter" idx="11"/>
          </p:nvPr>
        </p:nvSpPr>
        <p:spPr/>
        <p:txBody>
          <a:bodyPr/>
          <a:lstStyle/>
          <a:p>
            <a:pPr>
              <a:buNone/>
            </a:pPr>
            <a:endParaRPr lang="nl-BE" dirty="0"/>
          </a:p>
          <a:p>
            <a:pPr algn="ctr">
              <a:buNone/>
            </a:pPr>
            <a:r>
              <a:rPr lang="nl-BE" sz="3600" dirty="0"/>
              <a:t>Part 3</a:t>
            </a:r>
          </a:p>
          <a:p>
            <a:pPr algn="ctr">
              <a:buNone/>
            </a:pPr>
            <a:endParaRPr lang="nl-BE" dirty="0"/>
          </a:p>
          <a:p>
            <a:pPr algn="ctr">
              <a:buNone/>
            </a:pPr>
            <a:r>
              <a:rPr lang="nl-BE" dirty="0" err="1"/>
              <a:t>Inspiratory</a:t>
            </a:r>
            <a:r>
              <a:rPr lang="nl-BE" dirty="0"/>
              <a:t> </a:t>
            </a:r>
            <a:r>
              <a:rPr lang="nl-BE" dirty="0" err="1"/>
              <a:t>muscle</a:t>
            </a:r>
            <a:r>
              <a:rPr lang="nl-BE" dirty="0"/>
              <a:t> </a:t>
            </a:r>
            <a:r>
              <a:rPr lang="nl-BE" dirty="0" err="1"/>
              <a:t>exercise</a:t>
            </a:r>
            <a:r>
              <a:rPr lang="nl-BE" dirty="0"/>
              <a:t> </a:t>
            </a:r>
            <a:r>
              <a:rPr lang="nl-BE" dirty="0" err="1"/>
              <a:t>prescription</a:t>
            </a:r>
            <a:endParaRPr lang="nl-BE" dirty="0"/>
          </a:p>
        </p:txBody>
      </p:sp>
    </p:spTree>
    <p:extLst>
      <p:ext uri="{BB962C8B-B14F-4D97-AF65-F5344CB8AC3E}">
        <p14:creationId xmlns:p14="http://schemas.microsoft.com/office/powerpoint/2010/main" val="350031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5193-FB7D-49E1-A6D4-BE8E83E505D4}"/>
              </a:ext>
            </a:extLst>
          </p:cNvPr>
          <p:cNvSpPr>
            <a:spLocks noGrp="1"/>
          </p:cNvSpPr>
          <p:nvPr>
            <p:ph type="title" idx="4294967295"/>
          </p:nvPr>
        </p:nvSpPr>
        <p:spPr>
          <a:xfrm>
            <a:off x="0" y="141288"/>
            <a:ext cx="8642350" cy="412750"/>
          </a:xfrm>
        </p:spPr>
        <p:txBody>
          <a:bodyPr/>
          <a:lstStyle/>
          <a:p>
            <a:r>
              <a:rPr lang="nl-BE" dirty="0" err="1"/>
              <a:t>Inspiratory</a:t>
            </a:r>
            <a:r>
              <a:rPr lang="nl-BE" dirty="0"/>
              <a:t> </a:t>
            </a:r>
            <a:r>
              <a:rPr lang="nl-BE" dirty="0" err="1"/>
              <a:t>muscle</a:t>
            </a:r>
            <a:r>
              <a:rPr lang="nl-BE" dirty="0"/>
              <a:t> training in CHF</a:t>
            </a:r>
          </a:p>
        </p:txBody>
      </p:sp>
      <p:sp>
        <p:nvSpPr>
          <p:cNvPr id="4" name="TextBox 3">
            <a:extLst>
              <a:ext uri="{FF2B5EF4-FFF2-40B4-BE49-F238E27FC236}">
                <a16:creationId xmlns:a16="http://schemas.microsoft.com/office/drawing/2014/main" id="{4EF0DE68-8204-4042-9B40-38C3897CB248}"/>
              </a:ext>
            </a:extLst>
          </p:cNvPr>
          <p:cNvSpPr txBox="1"/>
          <p:nvPr/>
        </p:nvSpPr>
        <p:spPr>
          <a:xfrm>
            <a:off x="1416501" y="1167595"/>
            <a:ext cx="3193126" cy="2271391"/>
          </a:xfrm>
          <a:prstGeom prst="rect">
            <a:avLst/>
          </a:prstGeom>
          <a:noFill/>
        </p:spPr>
        <p:txBody>
          <a:bodyPr wrap="square" rtlCol="0">
            <a:spAutoFit/>
          </a:bodyPr>
          <a:lstStyle/>
          <a:p>
            <a:pPr marL="29025" defTabSz="270000">
              <a:spcBef>
                <a:spcPct val="20000"/>
              </a:spcBef>
              <a:buClr>
                <a:srgbClr val="C00000"/>
              </a:buClr>
            </a:pPr>
            <a:r>
              <a:rPr lang="nl-BE" sz="1200" b="1" dirty="0" err="1"/>
              <a:t>When</a:t>
            </a:r>
            <a:r>
              <a:rPr lang="nl-BE" sz="1200" b="1" dirty="0"/>
              <a:t> </a:t>
            </a:r>
            <a:r>
              <a:rPr lang="nl-BE" sz="1200" b="1" dirty="0" err="1"/>
              <a:t>used</a:t>
            </a:r>
            <a:r>
              <a:rPr lang="nl-BE" sz="1200" b="1" dirty="0"/>
              <a:t> in </a:t>
            </a:r>
            <a:r>
              <a:rPr lang="nl-BE" sz="1200" b="1" dirty="0" err="1"/>
              <a:t>isolation</a:t>
            </a:r>
            <a:endParaRPr lang="nl-BE" sz="1200" b="1" dirty="0"/>
          </a:p>
          <a:p>
            <a:pPr marL="29025" defTabSz="270000">
              <a:spcBef>
                <a:spcPct val="20000"/>
              </a:spcBef>
              <a:buClr>
                <a:srgbClr val="C00000"/>
              </a:buClr>
            </a:pPr>
            <a:endParaRPr lang="nl-BE" sz="1200" b="1" dirty="0"/>
          </a:p>
          <a:p>
            <a:pPr marL="29025" defTabSz="270000">
              <a:spcBef>
                <a:spcPct val="20000"/>
              </a:spcBef>
              <a:buClr>
                <a:srgbClr val="C00000"/>
              </a:buClr>
            </a:pPr>
            <a:r>
              <a:rPr lang="nl-BE" sz="1200" dirty="0" err="1"/>
              <a:t>significantly</a:t>
            </a:r>
            <a:r>
              <a:rPr lang="nl-BE" sz="1200" dirty="0"/>
              <a:t> </a:t>
            </a:r>
            <a:r>
              <a:rPr lang="nl-BE" sz="1200" dirty="0" err="1"/>
              <a:t>improved</a:t>
            </a:r>
            <a:r>
              <a:rPr lang="nl-BE" sz="1200" dirty="0"/>
              <a:t>:</a:t>
            </a:r>
          </a:p>
          <a:p>
            <a:pPr marL="29025" defTabSz="270000">
              <a:spcBef>
                <a:spcPct val="20000"/>
              </a:spcBef>
              <a:buClr>
                <a:srgbClr val="C00000"/>
              </a:buClr>
            </a:pPr>
            <a:endParaRPr lang="nl-BE" sz="1200" dirty="0"/>
          </a:p>
          <a:p>
            <a:pPr marL="29025" defTabSz="270000">
              <a:spcBef>
                <a:spcPct val="20000"/>
              </a:spcBef>
              <a:buClr>
                <a:srgbClr val="C00000"/>
              </a:buClr>
            </a:pPr>
            <a:r>
              <a:rPr lang="nl-BE" sz="1200" dirty="0" err="1"/>
              <a:t>PImax</a:t>
            </a:r>
            <a:r>
              <a:rPr lang="nl-BE" sz="1200" dirty="0"/>
              <a:t>, </a:t>
            </a:r>
          </a:p>
          <a:p>
            <a:pPr marL="29025" defTabSz="270000">
              <a:spcBef>
                <a:spcPct val="20000"/>
              </a:spcBef>
              <a:buClr>
                <a:srgbClr val="C00000"/>
              </a:buClr>
            </a:pPr>
            <a:r>
              <a:rPr lang="nl-BE" sz="1200" dirty="0"/>
              <a:t>VE/VCO2 </a:t>
            </a:r>
            <a:r>
              <a:rPr lang="nl-BE" sz="1200" dirty="0" err="1"/>
              <a:t>slope</a:t>
            </a:r>
            <a:r>
              <a:rPr lang="nl-BE" sz="1200" dirty="0"/>
              <a:t>,</a:t>
            </a:r>
          </a:p>
          <a:p>
            <a:pPr marL="29025" defTabSz="270000">
              <a:spcBef>
                <a:spcPct val="20000"/>
              </a:spcBef>
              <a:buClr>
                <a:srgbClr val="C00000"/>
              </a:buClr>
            </a:pPr>
            <a:r>
              <a:rPr lang="nl-BE" sz="1200" dirty="0" err="1"/>
              <a:t>Quality</a:t>
            </a:r>
            <a:r>
              <a:rPr lang="nl-BE" sz="1200" dirty="0"/>
              <a:t> of life,</a:t>
            </a:r>
          </a:p>
          <a:p>
            <a:pPr marL="29025" defTabSz="270000">
              <a:spcBef>
                <a:spcPct val="20000"/>
              </a:spcBef>
              <a:buClr>
                <a:srgbClr val="C00000"/>
              </a:buClr>
            </a:pPr>
            <a:r>
              <a:rPr lang="nl-BE" sz="1200" dirty="0" err="1"/>
              <a:t>Walking</a:t>
            </a:r>
            <a:r>
              <a:rPr lang="nl-BE" sz="1200" dirty="0"/>
              <a:t> </a:t>
            </a:r>
            <a:r>
              <a:rPr lang="nl-BE" sz="1200" dirty="0" err="1"/>
              <a:t>capacity</a:t>
            </a:r>
            <a:r>
              <a:rPr lang="nl-BE" sz="1200" dirty="0"/>
              <a:t>,</a:t>
            </a:r>
          </a:p>
          <a:p>
            <a:pPr marL="29025" defTabSz="270000">
              <a:spcBef>
                <a:spcPct val="20000"/>
              </a:spcBef>
              <a:buClr>
                <a:srgbClr val="C00000"/>
              </a:buClr>
            </a:pPr>
            <a:r>
              <a:rPr lang="nl-BE" sz="1200" dirty="0"/>
              <a:t>VO2peak (in </a:t>
            </a:r>
            <a:r>
              <a:rPr lang="nl-BE" sz="1200" dirty="0" err="1"/>
              <a:t>some</a:t>
            </a:r>
            <a:r>
              <a:rPr lang="nl-BE" sz="1200" dirty="0"/>
              <a:t> studies),</a:t>
            </a:r>
          </a:p>
          <a:p>
            <a:pPr marL="29025" defTabSz="270000">
              <a:spcBef>
                <a:spcPct val="20000"/>
              </a:spcBef>
              <a:buClr>
                <a:srgbClr val="C00000"/>
              </a:buClr>
            </a:pPr>
            <a:r>
              <a:rPr lang="nl-BE" sz="1200" dirty="0" err="1"/>
              <a:t>Dyspnea</a:t>
            </a:r>
            <a:endParaRPr lang="nl-BE" sz="1200" dirty="0"/>
          </a:p>
        </p:txBody>
      </p:sp>
      <p:sp>
        <p:nvSpPr>
          <p:cNvPr id="5" name="TextBox 4">
            <a:extLst>
              <a:ext uri="{FF2B5EF4-FFF2-40B4-BE49-F238E27FC236}">
                <a16:creationId xmlns:a16="http://schemas.microsoft.com/office/drawing/2014/main" id="{758E75D2-CAAD-4769-93CA-994A8EFDA87E}"/>
              </a:ext>
            </a:extLst>
          </p:cNvPr>
          <p:cNvSpPr txBox="1"/>
          <p:nvPr/>
        </p:nvSpPr>
        <p:spPr>
          <a:xfrm>
            <a:off x="4469787" y="1164195"/>
            <a:ext cx="2840329" cy="2492990"/>
          </a:xfrm>
          <a:prstGeom prst="rect">
            <a:avLst/>
          </a:prstGeom>
          <a:noFill/>
        </p:spPr>
        <p:txBody>
          <a:bodyPr wrap="none" rtlCol="0">
            <a:spAutoFit/>
          </a:bodyPr>
          <a:lstStyle/>
          <a:p>
            <a:pPr marL="29025" defTabSz="270000">
              <a:spcBef>
                <a:spcPct val="20000"/>
              </a:spcBef>
              <a:buClr>
                <a:srgbClr val="C00000"/>
              </a:buClr>
            </a:pPr>
            <a:r>
              <a:rPr lang="nl-BE" sz="1200" b="1" dirty="0" err="1"/>
              <a:t>When</a:t>
            </a:r>
            <a:r>
              <a:rPr lang="nl-BE" sz="1200" b="1" dirty="0"/>
              <a:t> </a:t>
            </a:r>
            <a:r>
              <a:rPr lang="nl-BE" sz="1200" b="1" dirty="0" err="1"/>
              <a:t>combined</a:t>
            </a:r>
            <a:r>
              <a:rPr lang="nl-BE" sz="1200" b="1" dirty="0"/>
              <a:t> </a:t>
            </a:r>
            <a:r>
              <a:rPr lang="nl-BE" sz="1200" b="1" dirty="0" err="1"/>
              <a:t>with</a:t>
            </a:r>
            <a:r>
              <a:rPr lang="nl-BE" sz="1200" b="1" dirty="0"/>
              <a:t> </a:t>
            </a:r>
            <a:r>
              <a:rPr lang="nl-BE" sz="1200" b="1" dirty="0" err="1"/>
              <a:t>endurance</a:t>
            </a:r>
            <a:r>
              <a:rPr lang="nl-BE" sz="1200" b="1" dirty="0"/>
              <a:t> training</a:t>
            </a:r>
          </a:p>
          <a:p>
            <a:pPr marL="29025" defTabSz="270000">
              <a:spcBef>
                <a:spcPct val="20000"/>
              </a:spcBef>
              <a:buClr>
                <a:srgbClr val="C00000"/>
              </a:buClr>
            </a:pPr>
            <a:endParaRPr lang="nl-BE" sz="1200" b="1" dirty="0"/>
          </a:p>
          <a:p>
            <a:pPr marL="29025" defTabSz="270000">
              <a:spcBef>
                <a:spcPct val="20000"/>
              </a:spcBef>
              <a:buClr>
                <a:srgbClr val="C00000"/>
              </a:buClr>
            </a:pPr>
            <a:r>
              <a:rPr lang="nl-BE" sz="1200" dirty="0" err="1"/>
              <a:t>Significantly</a:t>
            </a:r>
            <a:r>
              <a:rPr lang="nl-BE" sz="1200" dirty="0"/>
              <a:t> (and </a:t>
            </a:r>
            <a:r>
              <a:rPr lang="nl-BE" sz="1200" dirty="0" err="1"/>
              <a:t>additionally</a:t>
            </a:r>
            <a:r>
              <a:rPr lang="nl-BE" sz="1200" dirty="0"/>
              <a:t>) </a:t>
            </a:r>
            <a:r>
              <a:rPr lang="nl-BE" sz="1200" dirty="0" err="1"/>
              <a:t>improved</a:t>
            </a:r>
            <a:r>
              <a:rPr lang="nl-BE" sz="1200" dirty="0"/>
              <a:t>:</a:t>
            </a:r>
          </a:p>
          <a:p>
            <a:pPr marL="29025" defTabSz="270000">
              <a:spcBef>
                <a:spcPct val="20000"/>
              </a:spcBef>
              <a:buClr>
                <a:srgbClr val="C00000"/>
              </a:buClr>
            </a:pPr>
            <a:endParaRPr lang="nl-BE" sz="1200" dirty="0"/>
          </a:p>
          <a:p>
            <a:pPr marL="29025" defTabSz="270000">
              <a:spcBef>
                <a:spcPct val="20000"/>
              </a:spcBef>
              <a:buClr>
                <a:srgbClr val="C00000"/>
              </a:buClr>
            </a:pPr>
            <a:r>
              <a:rPr lang="nl-BE" sz="1200" dirty="0" err="1"/>
              <a:t>PImax</a:t>
            </a:r>
            <a:r>
              <a:rPr lang="nl-BE" sz="1200" dirty="0"/>
              <a:t>, </a:t>
            </a:r>
          </a:p>
          <a:p>
            <a:pPr marL="29025" defTabSz="270000">
              <a:spcBef>
                <a:spcPct val="20000"/>
              </a:spcBef>
              <a:buClr>
                <a:srgbClr val="C00000"/>
              </a:buClr>
            </a:pPr>
            <a:r>
              <a:rPr lang="nl-BE" sz="1200" dirty="0" err="1"/>
              <a:t>Dyspnea</a:t>
            </a:r>
            <a:r>
              <a:rPr lang="nl-BE" sz="1200" dirty="0"/>
              <a:t>,</a:t>
            </a:r>
          </a:p>
          <a:p>
            <a:pPr marL="29025" defTabSz="270000">
              <a:spcBef>
                <a:spcPct val="20000"/>
              </a:spcBef>
              <a:buClr>
                <a:srgbClr val="C00000"/>
              </a:buClr>
            </a:pPr>
            <a:r>
              <a:rPr lang="nl-BE" sz="1200" dirty="0" err="1"/>
              <a:t>Walking</a:t>
            </a:r>
            <a:r>
              <a:rPr lang="nl-BE" sz="1200" dirty="0"/>
              <a:t> </a:t>
            </a:r>
            <a:r>
              <a:rPr lang="nl-BE" sz="1200" dirty="0" err="1"/>
              <a:t>capacity</a:t>
            </a:r>
            <a:endParaRPr lang="nl-BE" sz="1200" dirty="0"/>
          </a:p>
          <a:p>
            <a:pPr marL="29025" defTabSz="270000">
              <a:spcBef>
                <a:spcPct val="20000"/>
              </a:spcBef>
              <a:buClr>
                <a:srgbClr val="C00000"/>
              </a:buClr>
            </a:pPr>
            <a:endParaRPr lang="nl-BE" sz="600" dirty="0"/>
          </a:p>
          <a:p>
            <a:pPr marL="29025" defTabSz="270000">
              <a:spcBef>
                <a:spcPct val="20000"/>
              </a:spcBef>
              <a:buClr>
                <a:srgbClr val="C00000"/>
              </a:buClr>
            </a:pPr>
            <a:endParaRPr lang="nl-BE" sz="600" dirty="0"/>
          </a:p>
          <a:p>
            <a:pPr marL="29025" defTabSz="270000">
              <a:spcBef>
                <a:spcPct val="20000"/>
              </a:spcBef>
              <a:buClr>
                <a:srgbClr val="C00000"/>
              </a:buClr>
            </a:pPr>
            <a:endParaRPr lang="nl-BE" sz="1200" b="1" dirty="0"/>
          </a:p>
          <a:p>
            <a:pPr marL="29025" defTabSz="270000">
              <a:spcBef>
                <a:spcPct val="20000"/>
              </a:spcBef>
              <a:buClr>
                <a:srgbClr val="C00000"/>
              </a:buClr>
            </a:pPr>
            <a:endParaRPr lang="nl-BE" sz="1200" b="1" dirty="0"/>
          </a:p>
          <a:p>
            <a:pPr marL="29025" defTabSz="270000">
              <a:spcBef>
                <a:spcPct val="20000"/>
              </a:spcBef>
              <a:buClr>
                <a:srgbClr val="C00000"/>
              </a:buClr>
            </a:pPr>
            <a:endParaRPr lang="nl-BE" sz="1200" b="1" dirty="0"/>
          </a:p>
        </p:txBody>
      </p:sp>
      <p:sp>
        <p:nvSpPr>
          <p:cNvPr id="6" name="TextBox 5">
            <a:extLst>
              <a:ext uri="{FF2B5EF4-FFF2-40B4-BE49-F238E27FC236}">
                <a16:creationId xmlns:a16="http://schemas.microsoft.com/office/drawing/2014/main" id="{A896BA49-C467-4755-A9E5-9D72609D1973}"/>
              </a:ext>
            </a:extLst>
          </p:cNvPr>
          <p:cNvSpPr txBox="1"/>
          <p:nvPr/>
        </p:nvSpPr>
        <p:spPr>
          <a:xfrm>
            <a:off x="179512" y="4096865"/>
            <a:ext cx="7704856" cy="609398"/>
          </a:xfrm>
          <a:prstGeom prst="rect">
            <a:avLst/>
          </a:prstGeom>
          <a:noFill/>
        </p:spPr>
        <p:txBody>
          <a:bodyPr wrap="square" rtlCol="0">
            <a:spAutoFit/>
          </a:bodyPr>
          <a:lstStyle/>
          <a:p>
            <a:pPr marL="29025" algn="ctr" defTabSz="270000">
              <a:spcBef>
                <a:spcPct val="20000"/>
              </a:spcBef>
              <a:buClr>
                <a:srgbClr val="C00000"/>
              </a:buClr>
            </a:pPr>
            <a:r>
              <a:rPr lang="nl-BE" sz="600" dirty="0" err="1"/>
              <a:t>Azambuja</a:t>
            </a:r>
            <a:r>
              <a:rPr lang="nl-BE" sz="600" dirty="0"/>
              <a:t> ACM, et al. </a:t>
            </a:r>
            <a:r>
              <a:rPr lang="nl-BE" sz="600" dirty="0" err="1"/>
              <a:t>Inspiratory</a:t>
            </a:r>
            <a:r>
              <a:rPr lang="nl-BE" sz="600" dirty="0"/>
              <a:t> </a:t>
            </a:r>
            <a:r>
              <a:rPr lang="nl-BE" sz="600" dirty="0" err="1"/>
              <a:t>Muscle</a:t>
            </a:r>
            <a:r>
              <a:rPr lang="nl-BE" sz="600" dirty="0"/>
              <a:t> Training in </a:t>
            </a:r>
            <a:r>
              <a:rPr lang="nl-BE" sz="600" dirty="0" err="1"/>
              <a:t>Patients</a:t>
            </a:r>
            <a:r>
              <a:rPr lang="nl-BE" sz="600" dirty="0"/>
              <a:t> </a:t>
            </a:r>
            <a:r>
              <a:rPr lang="nl-BE" sz="600" dirty="0" err="1"/>
              <a:t>With</a:t>
            </a:r>
            <a:r>
              <a:rPr lang="nl-BE" sz="600" dirty="0"/>
              <a:t> </a:t>
            </a:r>
            <a:r>
              <a:rPr lang="nl-BE" sz="600" dirty="0" err="1"/>
              <a:t>Heart</a:t>
            </a:r>
            <a:r>
              <a:rPr lang="nl-BE" sz="600" dirty="0"/>
              <a:t> Failure: </a:t>
            </a:r>
            <a:r>
              <a:rPr lang="nl-BE" sz="600" dirty="0" err="1"/>
              <a:t>What</a:t>
            </a:r>
            <a:r>
              <a:rPr lang="nl-BE" sz="600" dirty="0"/>
              <a:t> Is New? </a:t>
            </a:r>
            <a:r>
              <a:rPr lang="nl-BE" sz="600" dirty="0" err="1"/>
              <a:t>Systematic</a:t>
            </a:r>
            <a:r>
              <a:rPr lang="nl-BE" sz="600" dirty="0"/>
              <a:t> Review and Meta-Analysis. </a:t>
            </a:r>
            <a:r>
              <a:rPr lang="nl-BE" sz="600" dirty="0" err="1"/>
              <a:t>Phys</a:t>
            </a:r>
            <a:r>
              <a:rPr lang="nl-BE" sz="600" dirty="0"/>
              <a:t> </a:t>
            </a:r>
            <a:r>
              <a:rPr lang="nl-BE" sz="600" dirty="0" err="1"/>
              <a:t>Ther</a:t>
            </a:r>
            <a:r>
              <a:rPr lang="nl-BE" sz="600" dirty="0"/>
              <a:t>. 2020;100(12):2099-2109. </a:t>
            </a:r>
          </a:p>
          <a:p>
            <a:pPr marL="29025" algn="ctr" defTabSz="270000">
              <a:spcBef>
                <a:spcPct val="20000"/>
              </a:spcBef>
              <a:buClr>
                <a:srgbClr val="C00000"/>
              </a:buClr>
            </a:pPr>
            <a:r>
              <a:rPr lang="nl-BE" sz="600" dirty="0"/>
              <a:t>Gomes </a:t>
            </a:r>
            <a:r>
              <a:rPr lang="nl-BE" sz="600" dirty="0" err="1"/>
              <a:t>Neto</a:t>
            </a:r>
            <a:r>
              <a:rPr lang="nl-BE" sz="600" dirty="0"/>
              <a:t> M, et al. The impact of high-</a:t>
            </a:r>
            <a:r>
              <a:rPr lang="nl-BE" sz="600" dirty="0" err="1"/>
              <a:t>intensity</a:t>
            </a:r>
            <a:r>
              <a:rPr lang="nl-BE" sz="600" dirty="0"/>
              <a:t> </a:t>
            </a:r>
            <a:r>
              <a:rPr lang="nl-BE" sz="600" dirty="0" err="1"/>
              <a:t>inspiratory</a:t>
            </a:r>
            <a:r>
              <a:rPr lang="nl-BE" sz="600" dirty="0"/>
              <a:t> </a:t>
            </a:r>
            <a:r>
              <a:rPr lang="nl-BE" sz="600" dirty="0" err="1"/>
              <a:t>muscle</a:t>
            </a:r>
            <a:r>
              <a:rPr lang="nl-BE" sz="600" dirty="0"/>
              <a:t> training on </a:t>
            </a:r>
            <a:r>
              <a:rPr lang="nl-BE" sz="600" dirty="0" err="1"/>
              <a:t>exercise</a:t>
            </a:r>
            <a:r>
              <a:rPr lang="nl-BE" sz="600" dirty="0"/>
              <a:t> </a:t>
            </a:r>
            <a:r>
              <a:rPr lang="nl-BE" sz="600" dirty="0" err="1"/>
              <a:t>capacity</a:t>
            </a:r>
            <a:r>
              <a:rPr lang="nl-BE" sz="600" dirty="0"/>
              <a:t> and </a:t>
            </a:r>
            <a:r>
              <a:rPr lang="nl-BE" sz="600" dirty="0" err="1"/>
              <a:t>inspiratory</a:t>
            </a:r>
            <a:r>
              <a:rPr lang="nl-BE" sz="600" dirty="0"/>
              <a:t> </a:t>
            </a:r>
            <a:r>
              <a:rPr lang="nl-BE" sz="600" dirty="0" err="1"/>
              <a:t>muscle</a:t>
            </a:r>
            <a:r>
              <a:rPr lang="nl-BE" sz="600" dirty="0"/>
              <a:t> </a:t>
            </a:r>
            <a:r>
              <a:rPr lang="nl-BE" sz="600" dirty="0" err="1"/>
              <a:t>strength</a:t>
            </a:r>
            <a:r>
              <a:rPr lang="nl-BE" sz="600" dirty="0"/>
              <a:t> in </a:t>
            </a:r>
            <a:r>
              <a:rPr lang="nl-BE" sz="600" dirty="0" err="1"/>
              <a:t>heart</a:t>
            </a:r>
            <a:r>
              <a:rPr lang="nl-BE" sz="600" dirty="0"/>
              <a:t> failure </a:t>
            </a:r>
            <a:r>
              <a:rPr lang="nl-BE" sz="600" dirty="0" err="1"/>
              <a:t>with</a:t>
            </a:r>
            <a:r>
              <a:rPr lang="nl-BE" sz="600" dirty="0"/>
              <a:t> </a:t>
            </a:r>
            <a:r>
              <a:rPr lang="nl-BE" sz="600" dirty="0" err="1"/>
              <a:t>reduced</a:t>
            </a:r>
            <a:r>
              <a:rPr lang="nl-BE" sz="600" dirty="0"/>
              <a:t> </a:t>
            </a:r>
            <a:r>
              <a:rPr lang="nl-BE" sz="600" dirty="0" err="1"/>
              <a:t>ejection</a:t>
            </a:r>
            <a:r>
              <a:rPr lang="nl-BE" sz="600" dirty="0"/>
              <a:t> </a:t>
            </a:r>
            <a:r>
              <a:rPr lang="nl-BE" sz="600" dirty="0" err="1"/>
              <a:t>fraction</a:t>
            </a:r>
            <a:r>
              <a:rPr lang="nl-BE" sz="600" dirty="0"/>
              <a:t>: a </a:t>
            </a:r>
            <a:r>
              <a:rPr lang="nl-BE" sz="600" dirty="0" err="1"/>
              <a:t>systematic</a:t>
            </a:r>
            <a:r>
              <a:rPr lang="nl-BE" sz="600" dirty="0"/>
              <a:t> review and meta-analysis. </a:t>
            </a:r>
            <a:r>
              <a:rPr lang="nl-BE" sz="600" dirty="0" err="1"/>
              <a:t>Clin</a:t>
            </a:r>
            <a:r>
              <a:rPr lang="nl-BE" sz="600" dirty="0"/>
              <a:t> </a:t>
            </a:r>
            <a:r>
              <a:rPr lang="nl-BE" sz="600" dirty="0" err="1"/>
              <a:t>Rehabil</a:t>
            </a:r>
            <a:r>
              <a:rPr lang="nl-BE" sz="600" dirty="0"/>
              <a:t>. 2018;32(11):1482-1492. </a:t>
            </a:r>
          </a:p>
          <a:p>
            <a:pPr marL="29025" algn="ctr" defTabSz="270000">
              <a:spcBef>
                <a:spcPct val="20000"/>
              </a:spcBef>
              <a:buClr>
                <a:srgbClr val="C00000"/>
              </a:buClr>
            </a:pPr>
            <a:r>
              <a:rPr lang="nl-BE" sz="600" dirty="0"/>
              <a:t>Gomes-</a:t>
            </a:r>
            <a:r>
              <a:rPr lang="nl-BE" sz="600" dirty="0" err="1"/>
              <a:t>Neto</a:t>
            </a:r>
            <a:r>
              <a:rPr lang="nl-BE" sz="600" dirty="0"/>
              <a:t> M, et al. Effects of </a:t>
            </a:r>
            <a:r>
              <a:rPr lang="nl-BE" sz="600" dirty="0" err="1"/>
              <a:t>Exercise</a:t>
            </a:r>
            <a:r>
              <a:rPr lang="nl-BE" sz="600" dirty="0"/>
              <a:t> </a:t>
            </a:r>
            <a:r>
              <a:rPr lang="nl-BE" sz="600" dirty="0" err="1"/>
              <a:t>Interventions</a:t>
            </a:r>
            <a:r>
              <a:rPr lang="nl-BE" sz="600" dirty="0"/>
              <a:t> on Aerobic </a:t>
            </a:r>
            <a:r>
              <a:rPr lang="nl-BE" sz="600" dirty="0" err="1"/>
              <a:t>Capacity</a:t>
            </a:r>
            <a:r>
              <a:rPr lang="nl-BE" sz="600" dirty="0"/>
              <a:t> in </a:t>
            </a:r>
            <a:r>
              <a:rPr lang="nl-BE" sz="600" dirty="0" err="1"/>
              <a:t>Patients</a:t>
            </a:r>
            <a:r>
              <a:rPr lang="nl-BE" sz="600" dirty="0"/>
              <a:t> </a:t>
            </a:r>
            <a:r>
              <a:rPr lang="nl-BE" sz="600" dirty="0" err="1"/>
              <a:t>With</a:t>
            </a:r>
            <a:r>
              <a:rPr lang="nl-BE" sz="600" dirty="0"/>
              <a:t> </a:t>
            </a:r>
            <a:r>
              <a:rPr lang="nl-BE" sz="600" dirty="0" err="1"/>
              <a:t>Heart</a:t>
            </a:r>
            <a:r>
              <a:rPr lang="nl-BE" sz="600" dirty="0"/>
              <a:t> Failure </a:t>
            </a:r>
            <a:r>
              <a:rPr lang="nl-BE" sz="600" dirty="0" err="1"/>
              <a:t>With</a:t>
            </a:r>
            <a:r>
              <a:rPr lang="nl-BE" sz="600" dirty="0"/>
              <a:t> </a:t>
            </a:r>
            <a:r>
              <a:rPr lang="nl-BE" sz="600" dirty="0" err="1"/>
              <a:t>Preserved</a:t>
            </a:r>
            <a:r>
              <a:rPr lang="nl-BE" sz="600" dirty="0"/>
              <a:t> </a:t>
            </a:r>
            <a:r>
              <a:rPr lang="nl-BE" sz="600" dirty="0" err="1"/>
              <a:t>Left</a:t>
            </a:r>
            <a:r>
              <a:rPr lang="nl-BE" sz="600" dirty="0"/>
              <a:t> </a:t>
            </a:r>
            <a:r>
              <a:rPr lang="nl-BE" sz="600" dirty="0" err="1"/>
              <a:t>Ventricular</a:t>
            </a:r>
            <a:r>
              <a:rPr lang="nl-BE" sz="600" dirty="0"/>
              <a:t> </a:t>
            </a:r>
            <a:r>
              <a:rPr lang="nl-BE" sz="600" dirty="0" err="1"/>
              <a:t>Ejection</a:t>
            </a:r>
            <a:r>
              <a:rPr lang="nl-BE" sz="600" dirty="0"/>
              <a:t> </a:t>
            </a:r>
            <a:r>
              <a:rPr lang="nl-BE" sz="600" dirty="0" err="1"/>
              <a:t>Fraction</a:t>
            </a:r>
            <a:r>
              <a:rPr lang="nl-BE" sz="600" dirty="0"/>
              <a:t>: </a:t>
            </a:r>
            <a:r>
              <a:rPr lang="nl-BE" sz="600" dirty="0" err="1"/>
              <a:t>Systematic</a:t>
            </a:r>
            <a:r>
              <a:rPr lang="nl-BE" sz="600" dirty="0"/>
              <a:t> Review and Network Meta-Analysis. </a:t>
            </a:r>
            <a:r>
              <a:rPr lang="nl-BE" sz="600" dirty="0" err="1"/>
              <a:t>Cardiol</a:t>
            </a:r>
            <a:r>
              <a:rPr lang="nl-BE" sz="600" dirty="0"/>
              <a:t> </a:t>
            </a:r>
            <a:r>
              <a:rPr lang="nl-BE" sz="600" dirty="0" err="1"/>
              <a:t>Rev</a:t>
            </a:r>
            <a:r>
              <a:rPr lang="nl-BE" sz="600" dirty="0"/>
              <a:t>. 2024;32(1):45-50. </a:t>
            </a:r>
          </a:p>
          <a:p>
            <a:pPr marL="29025" algn="ctr" defTabSz="270000">
              <a:spcBef>
                <a:spcPct val="20000"/>
              </a:spcBef>
              <a:buClr>
                <a:srgbClr val="C00000"/>
              </a:buClr>
            </a:pPr>
            <a:r>
              <a:rPr lang="nl-BE" sz="600" b="0" i="0" dirty="0" err="1">
                <a:solidFill>
                  <a:srgbClr val="212121"/>
                </a:solidFill>
                <a:effectLst/>
                <a:latin typeface="BlinkMacSystemFont"/>
              </a:rPr>
              <a:t>Laoutaris</a:t>
            </a:r>
            <a:r>
              <a:rPr lang="nl-BE" sz="600" b="0" i="0" dirty="0">
                <a:solidFill>
                  <a:srgbClr val="212121"/>
                </a:solidFill>
                <a:effectLst/>
                <a:latin typeface="BlinkMacSystemFont"/>
              </a:rPr>
              <a:t> ID, et al. </a:t>
            </a:r>
            <a:r>
              <a:rPr lang="nl-BE" sz="600" b="0" i="0" dirty="0" err="1">
                <a:solidFill>
                  <a:srgbClr val="212121"/>
                </a:solidFill>
                <a:effectLst/>
                <a:latin typeface="BlinkMacSystemFont"/>
              </a:rPr>
              <a:t>Combined</a:t>
            </a:r>
            <a:r>
              <a:rPr lang="nl-BE" sz="600" b="0" i="0" dirty="0">
                <a:solidFill>
                  <a:srgbClr val="212121"/>
                </a:solidFill>
                <a:effectLst/>
                <a:latin typeface="BlinkMacSystemFont"/>
              </a:rPr>
              <a:t> aerobic/</a:t>
            </a:r>
            <a:r>
              <a:rPr lang="nl-BE" sz="600" b="0" i="0" dirty="0" err="1">
                <a:solidFill>
                  <a:srgbClr val="212121"/>
                </a:solidFill>
                <a:effectLst/>
                <a:latin typeface="BlinkMacSystemFont"/>
              </a:rPr>
              <a:t>resistance</a:t>
            </a:r>
            <a:r>
              <a:rPr lang="nl-BE" sz="600" b="0" i="0" dirty="0">
                <a:solidFill>
                  <a:srgbClr val="212121"/>
                </a:solidFill>
                <a:effectLst/>
                <a:latin typeface="BlinkMacSystemFont"/>
              </a:rPr>
              <a:t>/</a:t>
            </a:r>
            <a:r>
              <a:rPr lang="nl-BE" sz="600" b="0" i="0" dirty="0" err="1">
                <a:solidFill>
                  <a:srgbClr val="212121"/>
                </a:solidFill>
                <a:effectLst/>
                <a:latin typeface="BlinkMacSystemFont"/>
              </a:rPr>
              <a:t>inspiratory</a:t>
            </a:r>
            <a:r>
              <a:rPr lang="nl-BE" sz="600" b="0" i="0" dirty="0">
                <a:solidFill>
                  <a:srgbClr val="212121"/>
                </a:solidFill>
                <a:effectLst/>
                <a:latin typeface="BlinkMacSystemFont"/>
              </a:rPr>
              <a:t> </a:t>
            </a:r>
            <a:r>
              <a:rPr lang="nl-BE" sz="600" b="0" i="0" dirty="0" err="1">
                <a:solidFill>
                  <a:srgbClr val="212121"/>
                </a:solidFill>
                <a:effectLst/>
                <a:latin typeface="BlinkMacSystemFont"/>
              </a:rPr>
              <a:t>muscle</a:t>
            </a:r>
            <a:r>
              <a:rPr lang="nl-BE" sz="600" b="0" i="0" dirty="0">
                <a:solidFill>
                  <a:srgbClr val="212121"/>
                </a:solidFill>
                <a:effectLst/>
                <a:latin typeface="BlinkMacSystemFont"/>
              </a:rPr>
              <a:t> training as </a:t>
            </a:r>
            <a:r>
              <a:rPr lang="nl-BE" sz="600" b="0" i="0" dirty="0" err="1">
                <a:solidFill>
                  <a:srgbClr val="212121"/>
                </a:solidFill>
                <a:effectLst/>
                <a:latin typeface="BlinkMacSystemFont"/>
              </a:rPr>
              <a:t>the</a:t>
            </a:r>
            <a:r>
              <a:rPr lang="nl-BE" sz="600" b="0" i="0" dirty="0">
                <a:solidFill>
                  <a:srgbClr val="212121"/>
                </a:solidFill>
                <a:effectLst/>
                <a:latin typeface="BlinkMacSystemFont"/>
              </a:rPr>
              <a:t> 'optimum' </a:t>
            </a:r>
            <a:r>
              <a:rPr lang="nl-BE" sz="600" b="0" i="0" dirty="0" err="1">
                <a:solidFill>
                  <a:srgbClr val="212121"/>
                </a:solidFill>
                <a:effectLst/>
                <a:latin typeface="BlinkMacSystemFont"/>
              </a:rPr>
              <a:t>exercise</a:t>
            </a:r>
            <a:r>
              <a:rPr lang="nl-BE" sz="600" b="0" i="0" dirty="0">
                <a:solidFill>
                  <a:srgbClr val="212121"/>
                </a:solidFill>
                <a:effectLst/>
                <a:latin typeface="BlinkMacSystemFont"/>
              </a:rPr>
              <a:t> </a:t>
            </a:r>
            <a:r>
              <a:rPr lang="nl-BE" sz="600" b="0" i="0" dirty="0" err="1">
                <a:solidFill>
                  <a:srgbClr val="212121"/>
                </a:solidFill>
                <a:effectLst/>
                <a:latin typeface="BlinkMacSystemFont"/>
              </a:rPr>
              <a:t>programme</a:t>
            </a:r>
            <a:r>
              <a:rPr lang="nl-BE" sz="600" b="0" i="0" dirty="0">
                <a:solidFill>
                  <a:srgbClr val="212121"/>
                </a:solidFill>
                <a:effectLst/>
                <a:latin typeface="BlinkMacSystemFont"/>
              </a:rPr>
              <a:t> </a:t>
            </a:r>
            <a:r>
              <a:rPr lang="nl-BE" sz="600" b="0" i="0" dirty="0" err="1">
                <a:solidFill>
                  <a:srgbClr val="212121"/>
                </a:solidFill>
                <a:effectLst/>
                <a:latin typeface="BlinkMacSystemFont"/>
              </a:rPr>
              <a:t>for</a:t>
            </a:r>
            <a:r>
              <a:rPr lang="nl-BE" sz="600" b="0" i="0" dirty="0">
                <a:solidFill>
                  <a:srgbClr val="212121"/>
                </a:solidFill>
                <a:effectLst/>
                <a:latin typeface="BlinkMacSystemFont"/>
              </a:rPr>
              <a:t> </a:t>
            </a:r>
            <a:r>
              <a:rPr lang="nl-BE" sz="600" b="0" i="0" dirty="0" err="1">
                <a:solidFill>
                  <a:srgbClr val="212121"/>
                </a:solidFill>
                <a:effectLst/>
                <a:latin typeface="BlinkMacSystemFont"/>
              </a:rPr>
              <a:t>patients</a:t>
            </a:r>
            <a:r>
              <a:rPr lang="nl-BE" sz="600" b="0" i="0" dirty="0">
                <a:solidFill>
                  <a:srgbClr val="212121"/>
                </a:solidFill>
                <a:effectLst/>
                <a:latin typeface="BlinkMacSystemFont"/>
              </a:rPr>
              <a:t> </a:t>
            </a:r>
            <a:r>
              <a:rPr lang="nl-BE" sz="600" b="0" i="0" dirty="0" err="1">
                <a:solidFill>
                  <a:srgbClr val="212121"/>
                </a:solidFill>
                <a:effectLst/>
                <a:latin typeface="BlinkMacSystemFont"/>
              </a:rPr>
              <a:t>with</a:t>
            </a:r>
            <a:r>
              <a:rPr lang="nl-BE" sz="600" b="0" i="0" dirty="0">
                <a:solidFill>
                  <a:srgbClr val="212121"/>
                </a:solidFill>
                <a:effectLst/>
                <a:latin typeface="BlinkMacSystemFont"/>
              </a:rPr>
              <a:t> </a:t>
            </a:r>
            <a:r>
              <a:rPr lang="nl-BE" sz="600" b="0" i="0" dirty="0" err="1">
                <a:solidFill>
                  <a:srgbClr val="212121"/>
                </a:solidFill>
                <a:effectLst/>
                <a:latin typeface="BlinkMacSystemFont"/>
              </a:rPr>
              <a:t>chronic</a:t>
            </a:r>
            <a:r>
              <a:rPr lang="nl-BE" sz="600" b="0" i="0" dirty="0">
                <a:solidFill>
                  <a:srgbClr val="212121"/>
                </a:solidFill>
                <a:effectLst/>
                <a:latin typeface="BlinkMacSystemFont"/>
              </a:rPr>
              <a:t> </a:t>
            </a:r>
            <a:r>
              <a:rPr lang="nl-BE" sz="600" b="0" i="0" dirty="0" err="1">
                <a:solidFill>
                  <a:srgbClr val="212121"/>
                </a:solidFill>
                <a:effectLst/>
                <a:latin typeface="BlinkMacSystemFont"/>
              </a:rPr>
              <a:t>heart</a:t>
            </a:r>
            <a:r>
              <a:rPr lang="nl-BE" sz="600" b="0" i="0" dirty="0">
                <a:solidFill>
                  <a:srgbClr val="212121"/>
                </a:solidFill>
                <a:effectLst/>
                <a:latin typeface="BlinkMacSystemFont"/>
              </a:rPr>
              <a:t> failure: ARISTOS-HF </a:t>
            </a:r>
            <a:r>
              <a:rPr lang="nl-BE" sz="600" b="0" i="0" dirty="0" err="1">
                <a:solidFill>
                  <a:srgbClr val="212121"/>
                </a:solidFill>
                <a:effectLst/>
                <a:latin typeface="BlinkMacSystemFont"/>
              </a:rPr>
              <a:t>randomized</a:t>
            </a:r>
            <a:r>
              <a:rPr lang="nl-BE" sz="600" b="0" i="0" dirty="0">
                <a:solidFill>
                  <a:srgbClr val="212121"/>
                </a:solidFill>
                <a:effectLst/>
                <a:latin typeface="BlinkMacSystemFont"/>
              </a:rPr>
              <a:t> </a:t>
            </a:r>
            <a:r>
              <a:rPr lang="nl-BE" sz="600" b="0" i="0" dirty="0" err="1">
                <a:solidFill>
                  <a:srgbClr val="212121"/>
                </a:solidFill>
                <a:effectLst/>
                <a:latin typeface="BlinkMacSystemFont"/>
              </a:rPr>
              <a:t>clinical</a:t>
            </a:r>
            <a:r>
              <a:rPr lang="nl-BE" sz="600" b="0" i="0" dirty="0">
                <a:solidFill>
                  <a:srgbClr val="212121"/>
                </a:solidFill>
                <a:effectLst/>
                <a:latin typeface="BlinkMacSystemFont"/>
              </a:rPr>
              <a:t> trial. </a:t>
            </a:r>
            <a:r>
              <a:rPr lang="nl-BE" sz="600" b="0" i="0" dirty="0" err="1">
                <a:solidFill>
                  <a:srgbClr val="212121"/>
                </a:solidFill>
                <a:effectLst/>
                <a:latin typeface="BlinkMacSystemFont"/>
              </a:rPr>
              <a:t>Eur</a:t>
            </a:r>
            <a:r>
              <a:rPr lang="nl-BE" sz="600" b="0" i="0" dirty="0">
                <a:solidFill>
                  <a:srgbClr val="212121"/>
                </a:solidFill>
                <a:effectLst/>
                <a:latin typeface="BlinkMacSystemFont"/>
              </a:rPr>
              <a:t> J </a:t>
            </a:r>
            <a:r>
              <a:rPr lang="nl-BE" sz="600" b="0" i="0" dirty="0" err="1">
                <a:solidFill>
                  <a:srgbClr val="212121"/>
                </a:solidFill>
                <a:effectLst/>
                <a:latin typeface="BlinkMacSystemFont"/>
              </a:rPr>
              <a:t>Prev</a:t>
            </a:r>
            <a:r>
              <a:rPr lang="nl-BE" sz="600" b="0" i="0" dirty="0">
                <a:solidFill>
                  <a:srgbClr val="212121"/>
                </a:solidFill>
                <a:effectLst/>
                <a:latin typeface="BlinkMacSystemFont"/>
              </a:rPr>
              <a:t> </a:t>
            </a:r>
            <a:r>
              <a:rPr lang="nl-BE" sz="600" b="0" i="0" dirty="0" err="1">
                <a:solidFill>
                  <a:srgbClr val="212121"/>
                </a:solidFill>
                <a:effectLst/>
                <a:latin typeface="BlinkMacSystemFont"/>
              </a:rPr>
              <a:t>Cardiol</a:t>
            </a:r>
            <a:r>
              <a:rPr lang="nl-BE" sz="600" b="0" i="0" dirty="0">
                <a:solidFill>
                  <a:srgbClr val="212121"/>
                </a:solidFill>
                <a:effectLst/>
                <a:latin typeface="BlinkMacSystemFont"/>
              </a:rPr>
              <a:t>. 2021 Dec 29;28(15):1626-1635.</a:t>
            </a:r>
            <a:endParaRPr lang="nl-BE" sz="600" dirty="0"/>
          </a:p>
        </p:txBody>
      </p:sp>
      <p:pic>
        <p:nvPicPr>
          <p:cNvPr id="9" name="Afbeelding 1">
            <a:extLst>
              <a:ext uri="{FF2B5EF4-FFF2-40B4-BE49-F238E27FC236}">
                <a16:creationId xmlns:a16="http://schemas.microsoft.com/office/drawing/2014/main" id="{646540B5-848C-4E21-931A-D08A4B44652C}"/>
              </a:ext>
            </a:extLst>
          </p:cNvPr>
          <p:cNvPicPr>
            <a:picLocks noChangeAspect="1"/>
          </p:cNvPicPr>
          <p:nvPr/>
        </p:nvPicPr>
        <p:blipFill>
          <a:blip r:embed="rId2"/>
          <a:stretch>
            <a:fillRect/>
          </a:stretch>
        </p:blipFill>
        <p:spPr>
          <a:xfrm>
            <a:off x="7535495" y="141480"/>
            <a:ext cx="1356985" cy="1016307"/>
          </a:xfrm>
          <a:prstGeom prst="rect">
            <a:avLst/>
          </a:prstGeom>
        </p:spPr>
      </p:pic>
      <p:sp>
        <p:nvSpPr>
          <p:cNvPr id="10" name="TextBox 9">
            <a:extLst>
              <a:ext uri="{FF2B5EF4-FFF2-40B4-BE49-F238E27FC236}">
                <a16:creationId xmlns:a16="http://schemas.microsoft.com/office/drawing/2014/main" id="{C2F84395-9A96-41A9-8F2D-9F22870AAB26}"/>
              </a:ext>
            </a:extLst>
          </p:cNvPr>
          <p:cNvSpPr txBox="1"/>
          <p:nvPr/>
        </p:nvSpPr>
        <p:spPr>
          <a:xfrm>
            <a:off x="2449803" y="3577584"/>
            <a:ext cx="4319645" cy="507831"/>
          </a:xfrm>
          <a:prstGeom prst="rect">
            <a:avLst/>
          </a:prstGeom>
          <a:noFill/>
        </p:spPr>
        <p:txBody>
          <a:bodyPr wrap="none" rtlCol="0">
            <a:spAutoFit/>
          </a:bodyPr>
          <a:lstStyle/>
          <a:p>
            <a:pPr algn="ctr"/>
            <a:r>
              <a:rPr lang="nl-BE" sz="1350" dirty="0"/>
              <a:t>Start at 30% of </a:t>
            </a:r>
            <a:r>
              <a:rPr lang="nl-BE" sz="1350" dirty="0" err="1"/>
              <a:t>Pimax</a:t>
            </a:r>
            <a:r>
              <a:rPr lang="nl-BE" sz="1350" dirty="0"/>
              <a:t>, and </a:t>
            </a:r>
            <a:r>
              <a:rPr lang="nl-BE" sz="1350" dirty="0" err="1"/>
              <a:t>build</a:t>
            </a:r>
            <a:r>
              <a:rPr lang="nl-BE" sz="1350" dirty="0"/>
              <a:t> up </a:t>
            </a:r>
            <a:r>
              <a:rPr lang="nl-BE" sz="1350" dirty="0" err="1"/>
              <a:t>towards</a:t>
            </a:r>
            <a:r>
              <a:rPr lang="nl-BE" sz="1350" dirty="0"/>
              <a:t> 60% of </a:t>
            </a:r>
            <a:r>
              <a:rPr lang="nl-BE" sz="1350" dirty="0" err="1"/>
              <a:t>Pimax</a:t>
            </a:r>
            <a:r>
              <a:rPr lang="nl-BE" sz="1350" dirty="0"/>
              <a:t>, </a:t>
            </a:r>
          </a:p>
          <a:p>
            <a:pPr algn="ctr"/>
            <a:r>
              <a:rPr lang="nl-BE" sz="1350" dirty="0" err="1"/>
              <a:t>for</a:t>
            </a:r>
            <a:r>
              <a:rPr lang="nl-BE" sz="1350" dirty="0"/>
              <a:t> 20-30 min/</a:t>
            </a:r>
            <a:r>
              <a:rPr lang="nl-BE" sz="1350" dirty="0" err="1"/>
              <a:t>session</a:t>
            </a:r>
            <a:r>
              <a:rPr lang="nl-BE" sz="1350" dirty="0"/>
              <a:t>, at 3-5 </a:t>
            </a:r>
            <a:r>
              <a:rPr lang="nl-BE" sz="1350" dirty="0" err="1"/>
              <a:t>sessions</a:t>
            </a:r>
            <a:r>
              <a:rPr lang="nl-BE" sz="1350" dirty="0"/>
              <a:t>/week</a:t>
            </a:r>
          </a:p>
        </p:txBody>
      </p:sp>
    </p:spTree>
    <p:extLst>
      <p:ext uri="{BB962C8B-B14F-4D97-AF65-F5344CB8AC3E}">
        <p14:creationId xmlns:p14="http://schemas.microsoft.com/office/powerpoint/2010/main" val="19609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5193-FB7D-49E1-A6D4-BE8E83E505D4}"/>
              </a:ext>
            </a:extLst>
          </p:cNvPr>
          <p:cNvSpPr>
            <a:spLocks noGrp="1"/>
          </p:cNvSpPr>
          <p:nvPr>
            <p:ph type="title" idx="4294967295"/>
          </p:nvPr>
        </p:nvSpPr>
        <p:spPr>
          <a:xfrm>
            <a:off x="0" y="141288"/>
            <a:ext cx="8642350" cy="412750"/>
          </a:xfrm>
        </p:spPr>
        <p:txBody>
          <a:bodyPr/>
          <a:lstStyle/>
          <a:p>
            <a:r>
              <a:rPr lang="nl-BE" dirty="0" err="1"/>
              <a:t>Inspiratory</a:t>
            </a:r>
            <a:r>
              <a:rPr lang="nl-BE" dirty="0"/>
              <a:t> </a:t>
            </a:r>
            <a:r>
              <a:rPr lang="nl-BE" dirty="0" err="1"/>
              <a:t>muscle</a:t>
            </a:r>
            <a:r>
              <a:rPr lang="nl-BE" dirty="0"/>
              <a:t> training in CHF</a:t>
            </a:r>
          </a:p>
        </p:txBody>
      </p:sp>
      <p:sp>
        <p:nvSpPr>
          <p:cNvPr id="4" name="TextBox 3">
            <a:extLst>
              <a:ext uri="{FF2B5EF4-FFF2-40B4-BE49-F238E27FC236}">
                <a16:creationId xmlns:a16="http://schemas.microsoft.com/office/drawing/2014/main" id="{4EF0DE68-8204-4042-9B40-38C3897CB248}"/>
              </a:ext>
            </a:extLst>
          </p:cNvPr>
          <p:cNvSpPr txBox="1"/>
          <p:nvPr/>
        </p:nvSpPr>
        <p:spPr>
          <a:xfrm>
            <a:off x="467544" y="1214455"/>
            <a:ext cx="7128792" cy="2382191"/>
          </a:xfrm>
          <a:prstGeom prst="rect">
            <a:avLst/>
          </a:prstGeom>
          <a:noFill/>
        </p:spPr>
        <p:txBody>
          <a:bodyPr wrap="square" rtlCol="0">
            <a:spAutoFit/>
          </a:bodyPr>
          <a:lstStyle/>
          <a:p>
            <a:pPr marL="29025" defTabSz="270000">
              <a:spcBef>
                <a:spcPct val="20000"/>
              </a:spcBef>
              <a:buClr>
                <a:srgbClr val="C00000"/>
              </a:buClr>
            </a:pPr>
            <a:r>
              <a:rPr lang="en-US" sz="1200" b="1" dirty="0"/>
              <a:t>The use of IMT with progressive inspiratory loads:</a:t>
            </a:r>
          </a:p>
          <a:p>
            <a:pPr marL="29025" defTabSz="270000">
              <a:spcBef>
                <a:spcPct val="20000"/>
              </a:spcBef>
              <a:buClr>
                <a:srgbClr val="C00000"/>
              </a:buClr>
            </a:pPr>
            <a:r>
              <a:rPr lang="en-US" sz="1200" b="1" dirty="0"/>
              <a:t>	</a:t>
            </a:r>
          </a:p>
          <a:p>
            <a:pPr marL="29025" defTabSz="270000">
              <a:spcBef>
                <a:spcPct val="20000"/>
              </a:spcBef>
              <a:buClr>
                <a:srgbClr val="C00000"/>
              </a:buClr>
            </a:pPr>
            <a:r>
              <a:rPr lang="en-US" sz="1200" b="1" dirty="0"/>
              <a:t>- attenuates the respiratory muscle </a:t>
            </a:r>
            <a:r>
              <a:rPr lang="en-US" sz="1200" b="1" dirty="0" err="1"/>
              <a:t>metaboreflex</a:t>
            </a:r>
            <a:r>
              <a:rPr lang="en-US" sz="1200" b="1" dirty="0"/>
              <a:t> in patients with CHF. The attenuation of the respiratory</a:t>
            </a:r>
          </a:p>
          <a:p>
            <a:pPr marL="29025" defTabSz="270000">
              <a:spcBef>
                <a:spcPct val="20000"/>
              </a:spcBef>
              <a:buClr>
                <a:srgbClr val="C00000"/>
              </a:buClr>
            </a:pPr>
            <a:r>
              <a:rPr lang="en-US" sz="1200" b="1" dirty="0"/>
              <a:t>	muscle </a:t>
            </a:r>
            <a:r>
              <a:rPr lang="en-US" sz="1200" b="1" dirty="0" err="1"/>
              <a:t>metaboreflex</a:t>
            </a:r>
            <a:r>
              <a:rPr lang="en-US" sz="1200" b="1" dirty="0"/>
              <a:t> subsequently improves perfusion to limb muscles during exercise by preventing the</a:t>
            </a:r>
          </a:p>
          <a:p>
            <a:pPr marL="29025" defTabSz="270000">
              <a:spcBef>
                <a:spcPct val="20000"/>
              </a:spcBef>
              <a:buClr>
                <a:srgbClr val="C00000"/>
              </a:buClr>
            </a:pPr>
            <a:r>
              <a:rPr lang="en-US" sz="1200" b="1" dirty="0"/>
              <a:t>	redistribution of blood flow to the inspiratory muscles.</a:t>
            </a:r>
          </a:p>
          <a:p>
            <a:pPr marL="29025" defTabSz="270000">
              <a:spcBef>
                <a:spcPct val="20000"/>
              </a:spcBef>
              <a:buClr>
                <a:srgbClr val="C00000"/>
              </a:buClr>
            </a:pPr>
            <a:r>
              <a:rPr lang="en-US" sz="1200" b="1" dirty="0"/>
              <a:t>	</a:t>
            </a:r>
          </a:p>
          <a:p>
            <a:pPr marL="29025" defTabSz="270000">
              <a:spcBef>
                <a:spcPct val="20000"/>
              </a:spcBef>
              <a:buClr>
                <a:srgbClr val="C00000"/>
              </a:buClr>
            </a:pPr>
            <a:endParaRPr lang="en-US" sz="1200" b="1" dirty="0"/>
          </a:p>
          <a:p>
            <a:pPr marL="29025" defTabSz="270000">
              <a:spcBef>
                <a:spcPct val="20000"/>
              </a:spcBef>
              <a:buClr>
                <a:srgbClr val="C00000"/>
              </a:buClr>
            </a:pPr>
            <a:r>
              <a:rPr lang="en-US" sz="1200" b="1" dirty="0"/>
              <a:t>- can attenuate peripheral chemoreflex response and improve cardiac function, which is directly combined to 	a reduction in sympathetic excitation in patients with CHF, improving systemic vasodilation and 	peripheral muscle perfusion while increasing ventilatory efficiency and, subsequently, functional 	capacity.</a:t>
            </a:r>
            <a:endParaRPr lang="nl-BE" sz="1200" dirty="0"/>
          </a:p>
        </p:txBody>
      </p:sp>
      <p:sp>
        <p:nvSpPr>
          <p:cNvPr id="6" name="TextBox 5">
            <a:extLst>
              <a:ext uri="{FF2B5EF4-FFF2-40B4-BE49-F238E27FC236}">
                <a16:creationId xmlns:a16="http://schemas.microsoft.com/office/drawing/2014/main" id="{A896BA49-C467-4755-A9E5-9D72609D1973}"/>
              </a:ext>
            </a:extLst>
          </p:cNvPr>
          <p:cNvSpPr txBox="1"/>
          <p:nvPr/>
        </p:nvSpPr>
        <p:spPr>
          <a:xfrm>
            <a:off x="2123728" y="4909687"/>
            <a:ext cx="5616624" cy="184666"/>
          </a:xfrm>
          <a:prstGeom prst="rect">
            <a:avLst/>
          </a:prstGeom>
          <a:noFill/>
        </p:spPr>
        <p:txBody>
          <a:bodyPr wrap="square" rtlCol="0">
            <a:spAutoFit/>
          </a:bodyPr>
          <a:lstStyle/>
          <a:p>
            <a:pPr marL="29025" algn="ctr" defTabSz="270000">
              <a:spcBef>
                <a:spcPct val="20000"/>
              </a:spcBef>
              <a:buClr>
                <a:srgbClr val="C00000"/>
              </a:buClr>
            </a:pPr>
            <a:r>
              <a:rPr lang="nl-BE" sz="600" dirty="0" err="1"/>
              <a:t>Azambuja</a:t>
            </a:r>
            <a:r>
              <a:rPr lang="nl-BE" sz="600" dirty="0"/>
              <a:t> ACM, et al. </a:t>
            </a:r>
            <a:r>
              <a:rPr lang="nl-BE" sz="600" dirty="0" err="1"/>
              <a:t>Inspiratory</a:t>
            </a:r>
            <a:r>
              <a:rPr lang="nl-BE" sz="600" dirty="0"/>
              <a:t> </a:t>
            </a:r>
            <a:r>
              <a:rPr lang="nl-BE" sz="600" dirty="0" err="1"/>
              <a:t>Muscle</a:t>
            </a:r>
            <a:r>
              <a:rPr lang="nl-BE" sz="600" dirty="0"/>
              <a:t> Training in </a:t>
            </a:r>
            <a:r>
              <a:rPr lang="nl-BE" sz="600" dirty="0" err="1"/>
              <a:t>Patients</a:t>
            </a:r>
            <a:r>
              <a:rPr lang="nl-BE" sz="600" dirty="0"/>
              <a:t> </a:t>
            </a:r>
            <a:r>
              <a:rPr lang="nl-BE" sz="600" dirty="0" err="1"/>
              <a:t>With</a:t>
            </a:r>
            <a:r>
              <a:rPr lang="nl-BE" sz="600" dirty="0"/>
              <a:t> </a:t>
            </a:r>
            <a:r>
              <a:rPr lang="nl-BE" sz="600" dirty="0" err="1"/>
              <a:t>Heart</a:t>
            </a:r>
            <a:r>
              <a:rPr lang="nl-BE" sz="600" dirty="0"/>
              <a:t> Failure: </a:t>
            </a:r>
            <a:r>
              <a:rPr lang="nl-BE" sz="600" dirty="0" err="1"/>
              <a:t>What</a:t>
            </a:r>
            <a:r>
              <a:rPr lang="nl-BE" sz="600" dirty="0"/>
              <a:t> Is New? </a:t>
            </a:r>
            <a:r>
              <a:rPr lang="nl-BE" sz="600" dirty="0" err="1"/>
              <a:t>Systematic</a:t>
            </a:r>
            <a:r>
              <a:rPr lang="nl-BE" sz="600" dirty="0"/>
              <a:t> Review and Meta-Analysis. </a:t>
            </a:r>
            <a:r>
              <a:rPr lang="nl-BE" sz="600" dirty="0" err="1"/>
              <a:t>Phys</a:t>
            </a:r>
            <a:r>
              <a:rPr lang="nl-BE" sz="600" dirty="0"/>
              <a:t> </a:t>
            </a:r>
            <a:r>
              <a:rPr lang="nl-BE" sz="600" dirty="0" err="1"/>
              <a:t>Ther</a:t>
            </a:r>
            <a:r>
              <a:rPr lang="nl-BE" sz="600" dirty="0"/>
              <a:t>. 2020;100(12):2099-2109</a:t>
            </a:r>
            <a:r>
              <a:rPr lang="nl-BE" sz="600" b="0" i="0" dirty="0">
                <a:solidFill>
                  <a:srgbClr val="212121"/>
                </a:solidFill>
                <a:effectLst/>
                <a:latin typeface="BlinkMacSystemFont"/>
              </a:rPr>
              <a:t>.</a:t>
            </a:r>
            <a:endParaRPr lang="nl-BE" sz="600" dirty="0"/>
          </a:p>
        </p:txBody>
      </p:sp>
      <p:pic>
        <p:nvPicPr>
          <p:cNvPr id="9" name="Afbeelding 1">
            <a:extLst>
              <a:ext uri="{FF2B5EF4-FFF2-40B4-BE49-F238E27FC236}">
                <a16:creationId xmlns:a16="http://schemas.microsoft.com/office/drawing/2014/main" id="{646540B5-848C-4E21-931A-D08A4B44652C}"/>
              </a:ext>
            </a:extLst>
          </p:cNvPr>
          <p:cNvPicPr>
            <a:picLocks noChangeAspect="1"/>
          </p:cNvPicPr>
          <p:nvPr/>
        </p:nvPicPr>
        <p:blipFill>
          <a:blip r:embed="rId2"/>
          <a:stretch>
            <a:fillRect/>
          </a:stretch>
        </p:blipFill>
        <p:spPr>
          <a:xfrm>
            <a:off x="7535495" y="141480"/>
            <a:ext cx="1356985" cy="1016307"/>
          </a:xfrm>
          <a:prstGeom prst="rect">
            <a:avLst/>
          </a:prstGeom>
        </p:spPr>
      </p:pic>
    </p:spTree>
    <p:extLst>
      <p:ext uri="{BB962C8B-B14F-4D97-AF65-F5344CB8AC3E}">
        <p14:creationId xmlns:p14="http://schemas.microsoft.com/office/powerpoint/2010/main" val="21918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AD9B4F-29A9-44FC-B583-1C68BE13FB2F}"/>
              </a:ext>
            </a:extLst>
          </p:cNvPr>
          <p:cNvSpPr>
            <a:spLocks noGrp="1"/>
          </p:cNvSpPr>
          <p:nvPr>
            <p:ph type="body" sz="quarter" idx="10"/>
          </p:nvPr>
        </p:nvSpPr>
        <p:spPr/>
        <p:txBody>
          <a:bodyPr/>
          <a:lstStyle/>
          <a:p>
            <a:r>
              <a:rPr lang="nl-BE" dirty="0" err="1"/>
              <a:t>Other</a:t>
            </a:r>
            <a:r>
              <a:rPr lang="nl-BE" dirty="0"/>
              <a:t> </a:t>
            </a:r>
            <a:r>
              <a:rPr lang="nl-BE" dirty="0" err="1"/>
              <a:t>indications</a:t>
            </a:r>
            <a:r>
              <a:rPr lang="nl-BE" dirty="0"/>
              <a:t> </a:t>
            </a:r>
            <a:r>
              <a:rPr lang="nl-BE" dirty="0" err="1"/>
              <a:t>for</a:t>
            </a:r>
            <a:r>
              <a:rPr lang="nl-BE" dirty="0"/>
              <a:t> IMT?</a:t>
            </a:r>
          </a:p>
        </p:txBody>
      </p:sp>
      <p:sp>
        <p:nvSpPr>
          <p:cNvPr id="3" name="Content Placeholder 2">
            <a:extLst>
              <a:ext uri="{FF2B5EF4-FFF2-40B4-BE49-F238E27FC236}">
                <a16:creationId xmlns:a16="http://schemas.microsoft.com/office/drawing/2014/main" id="{E334A969-5DEF-4552-9EAA-FBDE6F70ECEB}"/>
              </a:ext>
            </a:extLst>
          </p:cNvPr>
          <p:cNvSpPr>
            <a:spLocks noGrp="1"/>
          </p:cNvSpPr>
          <p:nvPr>
            <p:ph sz="quarter" idx="11"/>
          </p:nvPr>
        </p:nvSpPr>
        <p:spPr/>
        <p:txBody>
          <a:bodyPr/>
          <a:lstStyle/>
          <a:p>
            <a:r>
              <a:rPr lang="nl-BE" dirty="0" err="1"/>
              <a:t>Patients</a:t>
            </a:r>
            <a:r>
              <a:rPr lang="nl-BE" dirty="0"/>
              <a:t> </a:t>
            </a:r>
            <a:r>
              <a:rPr lang="nl-BE" dirty="0" err="1"/>
              <a:t>with</a:t>
            </a:r>
            <a:r>
              <a:rPr lang="nl-BE" dirty="0"/>
              <a:t> </a:t>
            </a:r>
            <a:r>
              <a:rPr lang="nl-BE" dirty="0" err="1"/>
              <a:t>prolonged</a:t>
            </a:r>
            <a:r>
              <a:rPr lang="nl-BE" dirty="0"/>
              <a:t> </a:t>
            </a:r>
            <a:r>
              <a:rPr lang="nl-BE" dirty="0" err="1"/>
              <a:t>mechanical</a:t>
            </a:r>
            <a:r>
              <a:rPr lang="nl-BE" dirty="0"/>
              <a:t> </a:t>
            </a:r>
            <a:r>
              <a:rPr lang="nl-BE" dirty="0" err="1"/>
              <a:t>ventilation</a:t>
            </a:r>
            <a:r>
              <a:rPr lang="nl-BE" dirty="0"/>
              <a:t> or </a:t>
            </a:r>
            <a:r>
              <a:rPr lang="nl-BE" dirty="0" err="1"/>
              <a:t>after</a:t>
            </a:r>
            <a:r>
              <a:rPr lang="nl-BE" dirty="0"/>
              <a:t> major </a:t>
            </a:r>
            <a:r>
              <a:rPr lang="nl-BE" dirty="0" err="1"/>
              <a:t>cardiothoracic</a:t>
            </a:r>
            <a:r>
              <a:rPr lang="nl-BE" dirty="0"/>
              <a:t> </a:t>
            </a:r>
            <a:r>
              <a:rPr lang="nl-BE" dirty="0" err="1"/>
              <a:t>surgery</a:t>
            </a:r>
            <a:r>
              <a:rPr lang="nl-BE" dirty="0"/>
              <a:t>?</a:t>
            </a:r>
          </a:p>
          <a:p>
            <a:pPr lvl="1"/>
            <a:r>
              <a:rPr lang="nl-BE" dirty="0"/>
              <a:t>CABG, </a:t>
            </a:r>
            <a:r>
              <a:rPr lang="nl-BE" dirty="0" err="1"/>
              <a:t>HTx</a:t>
            </a:r>
            <a:r>
              <a:rPr lang="nl-BE" dirty="0"/>
              <a:t>, </a:t>
            </a:r>
            <a:r>
              <a:rPr lang="nl-BE" dirty="0" err="1"/>
              <a:t>valve</a:t>
            </a:r>
            <a:r>
              <a:rPr lang="nl-BE" dirty="0"/>
              <a:t> </a:t>
            </a:r>
            <a:r>
              <a:rPr lang="nl-BE" dirty="0" err="1"/>
              <a:t>surgery</a:t>
            </a:r>
            <a:r>
              <a:rPr lang="nl-BE" dirty="0"/>
              <a:t>,…</a:t>
            </a:r>
          </a:p>
          <a:p>
            <a:endParaRPr lang="nl-BE" dirty="0"/>
          </a:p>
          <a:p>
            <a:r>
              <a:rPr lang="nl-BE" dirty="0" err="1"/>
              <a:t>Patients</a:t>
            </a:r>
            <a:r>
              <a:rPr lang="nl-BE" dirty="0"/>
              <a:t> </a:t>
            </a:r>
            <a:r>
              <a:rPr lang="nl-BE" dirty="0" err="1"/>
              <a:t>with</a:t>
            </a:r>
            <a:r>
              <a:rPr lang="nl-BE" dirty="0"/>
              <a:t> </a:t>
            </a:r>
            <a:r>
              <a:rPr lang="nl-BE" dirty="0" err="1"/>
              <a:t>lowered</a:t>
            </a:r>
            <a:r>
              <a:rPr lang="nl-BE" dirty="0"/>
              <a:t> </a:t>
            </a:r>
            <a:r>
              <a:rPr lang="nl-BE" dirty="0" err="1"/>
              <a:t>inspiratory</a:t>
            </a:r>
            <a:r>
              <a:rPr lang="nl-BE" dirty="0"/>
              <a:t> </a:t>
            </a:r>
            <a:r>
              <a:rPr lang="nl-BE" dirty="0" err="1"/>
              <a:t>muscle</a:t>
            </a:r>
            <a:r>
              <a:rPr lang="nl-BE" dirty="0"/>
              <a:t> </a:t>
            </a:r>
            <a:r>
              <a:rPr lang="nl-BE" dirty="0" err="1"/>
              <a:t>strength</a:t>
            </a:r>
            <a:r>
              <a:rPr lang="nl-BE" dirty="0"/>
              <a:t>?</a:t>
            </a:r>
          </a:p>
          <a:p>
            <a:pPr lvl="1"/>
            <a:r>
              <a:rPr lang="nl-BE" dirty="0"/>
              <a:t>As solo-</a:t>
            </a:r>
            <a:r>
              <a:rPr lang="nl-BE" dirty="0" err="1"/>
              <a:t>intervention</a:t>
            </a:r>
            <a:r>
              <a:rPr lang="nl-BE" dirty="0"/>
              <a:t>, </a:t>
            </a:r>
            <a:r>
              <a:rPr lang="nl-BE" dirty="0" err="1"/>
              <a:t>the</a:t>
            </a:r>
            <a:r>
              <a:rPr lang="nl-BE" dirty="0"/>
              <a:t> impact of IMT on MIP is </a:t>
            </a:r>
            <a:r>
              <a:rPr lang="nl-BE" dirty="0" err="1"/>
              <a:t>greater</a:t>
            </a:r>
            <a:r>
              <a:rPr lang="nl-BE" dirty="0"/>
              <a:t> in CHF </a:t>
            </a:r>
            <a:r>
              <a:rPr lang="nl-BE" dirty="0" err="1"/>
              <a:t>patients</a:t>
            </a:r>
            <a:r>
              <a:rPr lang="nl-BE" dirty="0"/>
              <a:t> </a:t>
            </a:r>
            <a:r>
              <a:rPr lang="nl-BE" dirty="0" err="1"/>
              <a:t>with</a:t>
            </a:r>
            <a:r>
              <a:rPr lang="nl-BE" dirty="0"/>
              <a:t> </a:t>
            </a:r>
            <a:r>
              <a:rPr lang="nl-BE" dirty="0" err="1"/>
              <a:t>lowered</a:t>
            </a:r>
            <a:r>
              <a:rPr lang="nl-BE" dirty="0"/>
              <a:t> MIP</a:t>
            </a:r>
          </a:p>
          <a:p>
            <a:endParaRPr lang="nl-BE" dirty="0"/>
          </a:p>
          <a:p>
            <a:r>
              <a:rPr lang="nl-BE" dirty="0" err="1"/>
              <a:t>HFpEF</a:t>
            </a:r>
            <a:r>
              <a:rPr lang="nl-BE" dirty="0"/>
              <a:t>?</a:t>
            </a:r>
          </a:p>
        </p:txBody>
      </p:sp>
    </p:spTree>
    <p:extLst>
      <p:ext uri="{BB962C8B-B14F-4D97-AF65-F5344CB8AC3E}">
        <p14:creationId xmlns:p14="http://schemas.microsoft.com/office/powerpoint/2010/main" val="1332940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HANK YOU FOR YOUR ATTENTION | Attention, Thank you, Keep calm poste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2029" y="749048"/>
            <a:ext cx="222196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8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D4465-B334-4890-88E5-79DF404A1726}"/>
              </a:ext>
            </a:extLst>
          </p:cNvPr>
          <p:cNvSpPr>
            <a:spLocks noGrp="1"/>
          </p:cNvSpPr>
          <p:nvPr>
            <p:ph sz="quarter" idx="11"/>
          </p:nvPr>
        </p:nvSpPr>
        <p:spPr/>
        <p:txBody>
          <a:bodyPr/>
          <a:lstStyle/>
          <a:p>
            <a:pPr>
              <a:buNone/>
            </a:pPr>
            <a:endParaRPr lang="nl-BE" dirty="0"/>
          </a:p>
          <a:p>
            <a:pPr algn="ctr">
              <a:buNone/>
            </a:pPr>
            <a:r>
              <a:rPr lang="nl-BE" sz="3600" dirty="0"/>
              <a:t>Part 1</a:t>
            </a:r>
          </a:p>
          <a:p>
            <a:pPr algn="ctr">
              <a:buNone/>
            </a:pPr>
            <a:endParaRPr lang="nl-BE" dirty="0"/>
          </a:p>
          <a:p>
            <a:pPr algn="ctr">
              <a:buNone/>
            </a:pPr>
            <a:r>
              <a:rPr lang="nl-BE" dirty="0"/>
              <a:t>Aerobic/</a:t>
            </a:r>
            <a:r>
              <a:rPr lang="nl-BE" dirty="0" err="1"/>
              <a:t>endurance</a:t>
            </a:r>
            <a:r>
              <a:rPr lang="nl-BE" dirty="0"/>
              <a:t> </a:t>
            </a:r>
            <a:r>
              <a:rPr lang="nl-BE" dirty="0" err="1"/>
              <a:t>exercise</a:t>
            </a:r>
            <a:r>
              <a:rPr lang="nl-BE" dirty="0"/>
              <a:t> </a:t>
            </a:r>
            <a:r>
              <a:rPr lang="nl-BE" dirty="0" err="1"/>
              <a:t>prescription</a:t>
            </a:r>
            <a:endParaRPr lang="nl-BE" dirty="0"/>
          </a:p>
        </p:txBody>
      </p:sp>
    </p:spTree>
    <p:extLst>
      <p:ext uri="{BB962C8B-B14F-4D97-AF65-F5344CB8AC3E}">
        <p14:creationId xmlns:p14="http://schemas.microsoft.com/office/powerpoint/2010/main" val="297464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03777-FB21-413D-9561-8D958C7C3AC1}"/>
              </a:ext>
            </a:extLst>
          </p:cNvPr>
          <p:cNvSpPr>
            <a:spLocks noGrp="1"/>
          </p:cNvSpPr>
          <p:nvPr>
            <p:ph sz="quarter" idx="11"/>
          </p:nvPr>
        </p:nvSpPr>
        <p:spPr>
          <a:xfrm>
            <a:off x="28566" y="361618"/>
            <a:ext cx="8395539" cy="4154348"/>
          </a:xfrm>
        </p:spPr>
        <p:txBody>
          <a:bodyPr>
            <a:normAutofit fontScale="77500" lnSpcReduction="20000"/>
          </a:bodyPr>
          <a:lstStyle/>
          <a:p>
            <a:pPr marL="268287" lvl="1" indent="0">
              <a:buNone/>
            </a:pPr>
            <a:endParaRPr lang="en-US" dirty="0"/>
          </a:p>
          <a:p>
            <a:pPr lvl="1"/>
            <a:r>
              <a:rPr lang="en-US" dirty="0"/>
              <a:t>On VO2peak:</a:t>
            </a:r>
          </a:p>
          <a:p>
            <a:pPr lvl="2"/>
            <a:r>
              <a:rPr lang="en-US" dirty="0"/>
              <a:t>In CHF patients: every increment in weekly exercise energy expenditure by &gt;460 kcal is associated with a greater mean increase in VO2peak by 2.6 mL/kg/min, p&lt;0,05)</a:t>
            </a:r>
          </a:p>
          <a:p>
            <a:pPr lvl="3"/>
            <a:r>
              <a:rPr lang="en-GB" sz="1000" dirty="0">
                <a:solidFill>
                  <a:srgbClr val="000000"/>
                </a:solidFill>
                <a:effectLst/>
                <a:latin typeface="Arial" panose="020B0604020202020204" pitchFamily="34" charset="0"/>
              </a:rPr>
              <a:t>Ismail H, et al. Exercise training program characteristics and magnitude of change in functional capacity of heart failure patients. Int J </a:t>
            </a:r>
            <a:r>
              <a:rPr lang="en-GB" sz="1000" dirty="0" err="1">
                <a:solidFill>
                  <a:srgbClr val="000000"/>
                </a:solidFill>
                <a:effectLst/>
                <a:latin typeface="Arial" panose="020B0604020202020204" pitchFamily="34" charset="0"/>
              </a:rPr>
              <a:t>Cardiol</a:t>
            </a:r>
            <a:r>
              <a:rPr lang="en-GB" sz="1000" dirty="0">
                <a:solidFill>
                  <a:srgbClr val="000000"/>
                </a:solidFill>
                <a:effectLst/>
                <a:latin typeface="Arial" panose="020B0604020202020204" pitchFamily="34" charset="0"/>
              </a:rPr>
              <a:t> 2014;171:62–65.</a:t>
            </a:r>
            <a:endParaRPr lang="en-US" sz="1000" dirty="0"/>
          </a:p>
          <a:p>
            <a:pPr lvl="2"/>
            <a:r>
              <a:rPr lang="en-US" dirty="0"/>
              <a:t>In CCS patients: A greater total energy expenditure is significantly related to greater improvements in exercise capacity (0.91 mL/min/kg per 100J/kg, p&lt;0,05)</a:t>
            </a:r>
          </a:p>
          <a:p>
            <a:pPr lvl="3"/>
            <a:r>
              <a:rPr lang="en-GB" sz="1000" dirty="0">
                <a:solidFill>
                  <a:srgbClr val="000000"/>
                </a:solidFill>
                <a:latin typeface="Arial" panose="020B0604020202020204" pitchFamily="34" charset="0"/>
              </a:rPr>
              <a:t>Kraal JJ, et al. The influence of training characteristics on the effect of exercise training in patients with coronary artery disease: Systematic review and meta-regression analysis. </a:t>
            </a:r>
            <a:r>
              <a:rPr lang="en-GB" sz="1000" i="1" dirty="0">
                <a:solidFill>
                  <a:srgbClr val="000000"/>
                </a:solidFill>
                <a:latin typeface="Arial" panose="020B0604020202020204" pitchFamily="34" charset="0"/>
              </a:rPr>
              <a:t>Int J </a:t>
            </a:r>
            <a:r>
              <a:rPr lang="en-GB" sz="1000" i="1" dirty="0" err="1">
                <a:solidFill>
                  <a:srgbClr val="000000"/>
                </a:solidFill>
                <a:latin typeface="Arial" panose="020B0604020202020204" pitchFamily="34" charset="0"/>
              </a:rPr>
              <a:t>Cardiol</a:t>
            </a:r>
            <a:r>
              <a:rPr lang="en-GB" sz="1000" dirty="0">
                <a:solidFill>
                  <a:srgbClr val="000000"/>
                </a:solidFill>
                <a:latin typeface="Arial" panose="020B0604020202020204" pitchFamily="34" charset="0"/>
              </a:rPr>
              <a:t> 2017;245:52–58</a:t>
            </a:r>
            <a:endParaRPr lang="en-US" sz="1000" dirty="0"/>
          </a:p>
          <a:p>
            <a:pPr marL="268287" lvl="1" indent="0">
              <a:buNone/>
            </a:pPr>
            <a:endParaRPr lang="en-US" dirty="0"/>
          </a:p>
          <a:p>
            <a:pPr lvl="1"/>
            <a:r>
              <a:rPr lang="en-US" dirty="0"/>
              <a:t>On glycemic control in T2DM</a:t>
            </a:r>
          </a:p>
          <a:p>
            <a:pPr lvl="2"/>
            <a:r>
              <a:rPr lang="en-US" sz="1800" dirty="0"/>
              <a:t>1,100 MET min/week (i.e., the optimal dose) is equivalent on average to 244 min/week of moderate-intensity aerobic physical activity (ranging from 183 to 367 min/week, depending on the intensity of the activity, from 3 to 6 MET/min</a:t>
            </a:r>
            <a:r>
              <a:rPr lang="en-US" dirty="0"/>
              <a:t>)</a:t>
            </a:r>
          </a:p>
          <a:p>
            <a:pPr lvl="3"/>
            <a:r>
              <a:rPr lang="en-US" sz="900" dirty="0"/>
              <a:t>Gallardo-Gómez D, et al. Optimal Dose and Type of Physical Activity to Improve Glycemic Control in People Diagnosed With Type 2 Diabetes: A Systematic Review and Meta-analysis. Diabetes Care. 2024;47(2):295-303.</a:t>
            </a:r>
          </a:p>
          <a:p>
            <a:pPr lvl="1"/>
            <a:endParaRPr lang="en-US" dirty="0"/>
          </a:p>
          <a:p>
            <a:pPr lvl="1"/>
            <a:r>
              <a:rPr lang="en-US" dirty="0"/>
              <a:t>On fat mass in obesity</a:t>
            </a:r>
          </a:p>
          <a:p>
            <a:pPr lvl="2"/>
            <a:r>
              <a:rPr lang="en-GB" sz="1800" dirty="0"/>
              <a:t>Exercise exerts a dose–response effect of −0.15 ((−0.23 to −0.07); p&lt;0.001) on visceral fat mass per 1000 calories deficit per week (optimal dose of &gt;2000 kcal/week)</a:t>
            </a:r>
          </a:p>
          <a:p>
            <a:pPr lvl="3"/>
            <a:r>
              <a:rPr lang="en-GB" sz="900" dirty="0"/>
              <a:t>Recchia F, et al. Dose-response effects of exercise and caloric restriction on visceral adiposity in overweight and obese adults: a systematic review and meta-analysis of randomised controlled trials. Br J Sports Med. 2023 Aug;57(16):1035-1041. </a:t>
            </a:r>
          </a:p>
          <a:p>
            <a:pPr lvl="2"/>
            <a:endParaRPr lang="nl-BE" dirty="0"/>
          </a:p>
        </p:txBody>
      </p:sp>
      <p:sp>
        <p:nvSpPr>
          <p:cNvPr id="2" name="Title 1">
            <a:extLst>
              <a:ext uri="{FF2B5EF4-FFF2-40B4-BE49-F238E27FC236}">
                <a16:creationId xmlns:a16="http://schemas.microsoft.com/office/drawing/2014/main" id="{8E877A61-B0C5-4F76-834E-BCA6E8B0707F}"/>
              </a:ext>
            </a:extLst>
          </p:cNvPr>
          <p:cNvSpPr>
            <a:spLocks noGrp="1"/>
          </p:cNvSpPr>
          <p:nvPr>
            <p:ph type="title" idx="4294967295"/>
          </p:nvPr>
        </p:nvSpPr>
        <p:spPr>
          <a:xfrm>
            <a:off x="0" y="141288"/>
            <a:ext cx="8642350" cy="412750"/>
          </a:xfrm>
        </p:spPr>
        <p:txBody>
          <a:bodyPr/>
          <a:lstStyle/>
          <a:p>
            <a:r>
              <a:rPr lang="nl-BE" sz="2400" dirty="0"/>
              <a:t>Volume of </a:t>
            </a:r>
            <a:r>
              <a:rPr lang="nl-BE" sz="2400" dirty="0" err="1"/>
              <a:t>endurance</a:t>
            </a:r>
            <a:r>
              <a:rPr lang="nl-BE" sz="2400" dirty="0"/>
              <a:t> </a:t>
            </a:r>
            <a:r>
              <a:rPr lang="nl-BE" sz="2400" dirty="0" err="1"/>
              <a:t>exercise</a:t>
            </a:r>
            <a:r>
              <a:rPr lang="nl-BE" sz="2400" dirty="0"/>
              <a:t> training: impact on </a:t>
            </a:r>
            <a:r>
              <a:rPr lang="nl-BE" sz="2400" dirty="0" err="1"/>
              <a:t>outcomes</a:t>
            </a:r>
            <a:endParaRPr lang="nl-BE" sz="2400" dirty="0"/>
          </a:p>
        </p:txBody>
      </p:sp>
      <p:sp>
        <p:nvSpPr>
          <p:cNvPr id="5" name="TextBox 4">
            <a:extLst>
              <a:ext uri="{FF2B5EF4-FFF2-40B4-BE49-F238E27FC236}">
                <a16:creationId xmlns:a16="http://schemas.microsoft.com/office/drawing/2014/main" id="{E5B18E16-E8FA-4D43-87F7-34FD6D795C4E}"/>
              </a:ext>
            </a:extLst>
          </p:cNvPr>
          <p:cNvSpPr txBox="1"/>
          <p:nvPr/>
        </p:nvSpPr>
        <p:spPr>
          <a:xfrm>
            <a:off x="1691680" y="4840629"/>
            <a:ext cx="6732426" cy="323165"/>
          </a:xfrm>
          <a:prstGeom prst="rect">
            <a:avLst/>
          </a:prstGeom>
          <a:noFill/>
        </p:spPr>
        <p:txBody>
          <a:bodyPr wrap="square">
            <a:spAutoFit/>
          </a:bodyPr>
          <a:lstStyle/>
          <a:p>
            <a:pPr algn="ctr"/>
            <a:r>
              <a:rPr lang="nl-BE" sz="750" dirty="0"/>
              <a:t>Hansen D, et al. </a:t>
            </a:r>
            <a:r>
              <a:rPr lang="nl-BE" sz="750" dirty="0" err="1"/>
              <a:t>Appropriate</a:t>
            </a:r>
            <a:r>
              <a:rPr lang="nl-BE" sz="750" dirty="0"/>
              <a:t> </a:t>
            </a:r>
            <a:r>
              <a:rPr lang="nl-BE" sz="750" dirty="0" err="1"/>
              <a:t>exercise</a:t>
            </a:r>
            <a:r>
              <a:rPr lang="nl-BE" sz="750" dirty="0"/>
              <a:t> </a:t>
            </a:r>
            <a:r>
              <a:rPr lang="nl-BE" sz="750" dirty="0" err="1"/>
              <a:t>prescription</a:t>
            </a:r>
            <a:r>
              <a:rPr lang="nl-BE" sz="750" dirty="0"/>
              <a:t> in </a:t>
            </a:r>
            <a:r>
              <a:rPr lang="nl-BE" sz="750" dirty="0" err="1"/>
              <a:t>primary</a:t>
            </a:r>
            <a:r>
              <a:rPr lang="nl-BE" sz="750" dirty="0"/>
              <a:t> and </a:t>
            </a:r>
            <a:r>
              <a:rPr lang="nl-BE" sz="750" dirty="0" err="1"/>
              <a:t>secondary</a:t>
            </a:r>
            <a:r>
              <a:rPr lang="nl-BE" sz="750" dirty="0"/>
              <a:t> prevention of </a:t>
            </a:r>
            <a:r>
              <a:rPr lang="nl-BE" sz="750" dirty="0" err="1"/>
              <a:t>cardiovascular</a:t>
            </a:r>
            <a:r>
              <a:rPr lang="nl-BE" sz="750" dirty="0"/>
              <a:t> </a:t>
            </a:r>
            <a:r>
              <a:rPr lang="nl-BE" sz="750" dirty="0" err="1"/>
              <a:t>disease</a:t>
            </a:r>
            <a:r>
              <a:rPr lang="nl-BE" sz="750" dirty="0"/>
              <a:t>: </a:t>
            </a:r>
            <a:r>
              <a:rPr lang="nl-BE" sz="750" dirty="0" err="1"/>
              <a:t>why</a:t>
            </a:r>
            <a:r>
              <a:rPr lang="nl-BE" sz="750" dirty="0"/>
              <a:t> </a:t>
            </a:r>
            <a:r>
              <a:rPr lang="nl-BE" sz="750" dirty="0" err="1"/>
              <a:t>this</a:t>
            </a:r>
            <a:r>
              <a:rPr lang="nl-BE" sz="750" dirty="0"/>
              <a:t> </a:t>
            </a:r>
            <a:r>
              <a:rPr lang="nl-BE" sz="750" dirty="0" err="1"/>
              <a:t>skill</a:t>
            </a:r>
            <a:r>
              <a:rPr lang="nl-BE" sz="750" dirty="0"/>
              <a:t> </a:t>
            </a:r>
            <a:r>
              <a:rPr lang="nl-BE" sz="750" dirty="0" err="1"/>
              <a:t>remains</a:t>
            </a:r>
            <a:r>
              <a:rPr lang="nl-BE" sz="750" dirty="0"/>
              <a:t> </a:t>
            </a:r>
            <a:r>
              <a:rPr lang="nl-BE" sz="750" dirty="0" err="1"/>
              <a:t>to</a:t>
            </a:r>
            <a:r>
              <a:rPr lang="nl-BE" sz="750" dirty="0"/>
              <a:t> </a:t>
            </a:r>
            <a:r>
              <a:rPr lang="nl-BE" sz="750" dirty="0" err="1"/>
              <a:t>be</a:t>
            </a:r>
            <a:r>
              <a:rPr lang="nl-BE" sz="750" dirty="0"/>
              <a:t> </a:t>
            </a:r>
            <a:r>
              <a:rPr lang="nl-BE" sz="750" dirty="0" err="1"/>
              <a:t>improved</a:t>
            </a:r>
            <a:r>
              <a:rPr lang="nl-BE" sz="750" dirty="0"/>
              <a:t> </a:t>
            </a:r>
            <a:r>
              <a:rPr lang="nl-BE" sz="750" dirty="0" err="1"/>
              <a:t>among</a:t>
            </a:r>
            <a:r>
              <a:rPr lang="nl-BE" sz="750" dirty="0"/>
              <a:t> </a:t>
            </a:r>
            <a:r>
              <a:rPr lang="nl-BE" sz="750" dirty="0" err="1"/>
              <a:t>clinicians</a:t>
            </a:r>
            <a:r>
              <a:rPr lang="nl-BE" sz="750" dirty="0"/>
              <a:t> and </a:t>
            </a:r>
            <a:r>
              <a:rPr lang="nl-BE" sz="750" dirty="0" err="1"/>
              <a:t>healthcare</a:t>
            </a:r>
            <a:r>
              <a:rPr lang="nl-BE" sz="750" dirty="0"/>
              <a:t> professionals. A call </a:t>
            </a:r>
            <a:r>
              <a:rPr lang="nl-BE" sz="750" dirty="0" err="1"/>
              <a:t>for</a:t>
            </a:r>
            <a:r>
              <a:rPr lang="nl-BE" sz="750" dirty="0"/>
              <a:t> action </a:t>
            </a:r>
            <a:r>
              <a:rPr lang="nl-BE" sz="750" dirty="0" err="1"/>
              <a:t>from</a:t>
            </a:r>
            <a:r>
              <a:rPr lang="nl-BE" sz="750" dirty="0"/>
              <a:t> </a:t>
            </a:r>
            <a:r>
              <a:rPr lang="nl-BE" sz="750" dirty="0" err="1"/>
              <a:t>the</a:t>
            </a:r>
            <a:r>
              <a:rPr lang="nl-BE" sz="750" dirty="0"/>
              <a:t> EXPERT Network. </a:t>
            </a:r>
            <a:r>
              <a:rPr lang="nl-BE" sz="750" dirty="0" err="1"/>
              <a:t>Eur</a:t>
            </a:r>
            <a:r>
              <a:rPr lang="nl-BE" sz="750" dirty="0"/>
              <a:t> J </a:t>
            </a:r>
            <a:r>
              <a:rPr lang="nl-BE" sz="750" dirty="0" err="1"/>
              <a:t>Prev</a:t>
            </a:r>
            <a:r>
              <a:rPr lang="nl-BE" sz="750" dirty="0"/>
              <a:t> </a:t>
            </a:r>
            <a:r>
              <a:rPr lang="nl-BE" sz="750" dirty="0" err="1"/>
              <a:t>Cardiol</a:t>
            </a:r>
            <a:r>
              <a:rPr lang="nl-BE" sz="750" dirty="0"/>
              <a:t>. 2023 Dec 21;30(18):1986-1995. </a:t>
            </a:r>
          </a:p>
        </p:txBody>
      </p:sp>
    </p:spTree>
    <p:extLst>
      <p:ext uri="{BB962C8B-B14F-4D97-AF65-F5344CB8AC3E}">
        <p14:creationId xmlns:p14="http://schemas.microsoft.com/office/powerpoint/2010/main" val="534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03777-FB21-413D-9561-8D958C7C3AC1}"/>
              </a:ext>
            </a:extLst>
          </p:cNvPr>
          <p:cNvSpPr>
            <a:spLocks noGrp="1"/>
          </p:cNvSpPr>
          <p:nvPr>
            <p:ph sz="quarter" idx="11"/>
          </p:nvPr>
        </p:nvSpPr>
        <p:spPr>
          <a:xfrm>
            <a:off x="28566" y="361618"/>
            <a:ext cx="8395539" cy="4154348"/>
          </a:xfrm>
        </p:spPr>
        <p:txBody>
          <a:bodyPr>
            <a:normAutofit/>
          </a:bodyPr>
          <a:lstStyle/>
          <a:p>
            <a:pPr marL="268287" lvl="1" indent="0">
              <a:buNone/>
            </a:pPr>
            <a:endParaRPr lang="en-US" dirty="0"/>
          </a:p>
          <a:p>
            <a:pPr lvl="1"/>
            <a:r>
              <a:rPr lang="en-US" dirty="0"/>
              <a:t>On VO2peak:</a:t>
            </a:r>
          </a:p>
          <a:p>
            <a:pPr lvl="2"/>
            <a:r>
              <a:rPr lang="en-US" dirty="0"/>
              <a:t>HIIT is more effective, or at least more time efficient, to increase VO2peak in patients with CVD (risk)</a:t>
            </a:r>
          </a:p>
          <a:p>
            <a:pPr lvl="3" algn="just" fontAlgn="base"/>
            <a:r>
              <a:rPr lang="en-GB" sz="800" dirty="0">
                <a:solidFill>
                  <a:srgbClr val="000000"/>
                </a:solidFill>
                <a:effectLst/>
              </a:rPr>
              <a:t>Gomes-Neto M, et al. High-intensity interval training versus moderate-intensity continuous training on exercise capacity and quality of life in patients with coronary artery disease: A systematic review and meta-analysis. Eur J </a:t>
            </a:r>
            <a:r>
              <a:rPr lang="en-GB" sz="800" dirty="0" err="1">
                <a:solidFill>
                  <a:srgbClr val="000000"/>
                </a:solidFill>
                <a:effectLst/>
              </a:rPr>
              <a:t>Prev</a:t>
            </a:r>
            <a:r>
              <a:rPr lang="en-GB" sz="800" dirty="0">
                <a:solidFill>
                  <a:srgbClr val="000000"/>
                </a:solidFill>
                <a:effectLst/>
              </a:rPr>
              <a:t> </a:t>
            </a:r>
            <a:r>
              <a:rPr lang="en-GB" sz="800" dirty="0" err="1">
                <a:solidFill>
                  <a:srgbClr val="000000"/>
                </a:solidFill>
                <a:effectLst/>
              </a:rPr>
              <a:t>Cardiol</a:t>
            </a:r>
            <a:r>
              <a:rPr lang="en-GB" sz="800" dirty="0">
                <a:solidFill>
                  <a:srgbClr val="000000"/>
                </a:solidFill>
                <a:effectLst/>
              </a:rPr>
              <a:t> 2017;24:1696–1707. </a:t>
            </a:r>
          </a:p>
          <a:p>
            <a:pPr lvl="3" algn="just" fontAlgn="base"/>
            <a:r>
              <a:rPr lang="en-GB" sz="800" dirty="0">
                <a:solidFill>
                  <a:srgbClr val="000000"/>
                </a:solidFill>
                <a:effectLst/>
              </a:rPr>
              <a:t>Gu S, et al. Effects of high intensity interval training versus moderate intensity continuous training on exercise capacity and quality of life in patients with heart failure: A systematic review and meta-analysis. </a:t>
            </a:r>
            <a:r>
              <a:rPr lang="en-GB" sz="800" dirty="0" err="1">
                <a:solidFill>
                  <a:srgbClr val="000000"/>
                </a:solidFill>
                <a:effectLst/>
              </a:rPr>
              <a:t>PLoS</a:t>
            </a:r>
            <a:r>
              <a:rPr lang="en-GB" sz="800" dirty="0">
                <a:solidFill>
                  <a:srgbClr val="000000"/>
                </a:solidFill>
                <a:effectLst/>
              </a:rPr>
              <a:t> One 2023;18:e0290362. </a:t>
            </a:r>
          </a:p>
          <a:p>
            <a:pPr lvl="2"/>
            <a:endParaRPr lang="en-US" dirty="0"/>
          </a:p>
          <a:p>
            <a:pPr lvl="1"/>
            <a:r>
              <a:rPr lang="en-US" dirty="0"/>
              <a:t>On blood pressure in patients with hypertension</a:t>
            </a:r>
          </a:p>
          <a:p>
            <a:pPr lvl="2"/>
            <a:r>
              <a:rPr lang="en-US" dirty="0"/>
              <a:t>Endurance exercise should minimally be of a moderate intensity</a:t>
            </a:r>
          </a:p>
          <a:p>
            <a:pPr lvl="3"/>
            <a:r>
              <a:rPr lang="en-GB" sz="800" dirty="0"/>
              <a:t>Hanssen H, et al. Personalized exercise prescription in the prevention and treatment of arterial hypertension: a Consensus Document from the European Association of Preventive Cardiology (EAPC) and the ESC Council on Hypertension. Eur J </a:t>
            </a:r>
            <a:r>
              <a:rPr lang="en-GB" sz="800" dirty="0" err="1"/>
              <a:t>Prev</a:t>
            </a:r>
            <a:r>
              <a:rPr lang="en-GB" sz="800" dirty="0"/>
              <a:t> </a:t>
            </a:r>
            <a:r>
              <a:rPr lang="en-GB" sz="800" dirty="0" err="1"/>
              <a:t>Cardiol</a:t>
            </a:r>
            <a:r>
              <a:rPr lang="en-GB" sz="800" dirty="0"/>
              <a:t>. 2022;29:205-15.</a:t>
            </a:r>
            <a:endParaRPr lang="en-US" sz="800" dirty="0"/>
          </a:p>
        </p:txBody>
      </p:sp>
      <p:sp>
        <p:nvSpPr>
          <p:cNvPr id="2" name="Title 1">
            <a:extLst>
              <a:ext uri="{FF2B5EF4-FFF2-40B4-BE49-F238E27FC236}">
                <a16:creationId xmlns:a16="http://schemas.microsoft.com/office/drawing/2014/main" id="{8E877A61-B0C5-4F76-834E-BCA6E8B0707F}"/>
              </a:ext>
            </a:extLst>
          </p:cNvPr>
          <p:cNvSpPr>
            <a:spLocks noGrp="1"/>
          </p:cNvSpPr>
          <p:nvPr>
            <p:ph type="title" idx="4294967295"/>
          </p:nvPr>
        </p:nvSpPr>
        <p:spPr>
          <a:xfrm>
            <a:off x="0" y="141288"/>
            <a:ext cx="8642350" cy="412750"/>
          </a:xfrm>
        </p:spPr>
        <p:txBody>
          <a:bodyPr/>
          <a:lstStyle/>
          <a:p>
            <a:r>
              <a:rPr lang="nl-BE" sz="2400" dirty="0" err="1"/>
              <a:t>Intensity</a:t>
            </a:r>
            <a:r>
              <a:rPr lang="nl-BE" sz="2400" dirty="0"/>
              <a:t> of </a:t>
            </a:r>
            <a:r>
              <a:rPr lang="nl-BE" sz="2400" dirty="0" err="1"/>
              <a:t>endurance</a:t>
            </a:r>
            <a:r>
              <a:rPr lang="nl-BE" sz="2400" dirty="0"/>
              <a:t> </a:t>
            </a:r>
            <a:r>
              <a:rPr lang="nl-BE" sz="2400" dirty="0" err="1"/>
              <a:t>exercise</a:t>
            </a:r>
            <a:r>
              <a:rPr lang="nl-BE" sz="2400" dirty="0"/>
              <a:t> training: impact on </a:t>
            </a:r>
            <a:r>
              <a:rPr lang="nl-BE" sz="2400" dirty="0" err="1"/>
              <a:t>outcomes</a:t>
            </a:r>
            <a:endParaRPr lang="nl-BE" sz="2400" dirty="0"/>
          </a:p>
        </p:txBody>
      </p:sp>
      <p:sp>
        <p:nvSpPr>
          <p:cNvPr id="5" name="TextBox 4">
            <a:extLst>
              <a:ext uri="{FF2B5EF4-FFF2-40B4-BE49-F238E27FC236}">
                <a16:creationId xmlns:a16="http://schemas.microsoft.com/office/drawing/2014/main" id="{E5B18E16-E8FA-4D43-87F7-34FD6D795C4E}"/>
              </a:ext>
            </a:extLst>
          </p:cNvPr>
          <p:cNvSpPr txBox="1"/>
          <p:nvPr/>
        </p:nvSpPr>
        <p:spPr>
          <a:xfrm>
            <a:off x="1691680" y="4840629"/>
            <a:ext cx="6732426" cy="323165"/>
          </a:xfrm>
          <a:prstGeom prst="rect">
            <a:avLst/>
          </a:prstGeom>
          <a:noFill/>
        </p:spPr>
        <p:txBody>
          <a:bodyPr wrap="square">
            <a:spAutoFit/>
          </a:bodyPr>
          <a:lstStyle/>
          <a:p>
            <a:pPr algn="ctr"/>
            <a:r>
              <a:rPr lang="nl-BE" sz="750" dirty="0"/>
              <a:t>Hansen D, et al. </a:t>
            </a:r>
            <a:r>
              <a:rPr lang="nl-BE" sz="750" dirty="0" err="1"/>
              <a:t>Appropriate</a:t>
            </a:r>
            <a:r>
              <a:rPr lang="nl-BE" sz="750" dirty="0"/>
              <a:t> </a:t>
            </a:r>
            <a:r>
              <a:rPr lang="nl-BE" sz="750" dirty="0" err="1"/>
              <a:t>exercise</a:t>
            </a:r>
            <a:r>
              <a:rPr lang="nl-BE" sz="750" dirty="0"/>
              <a:t> </a:t>
            </a:r>
            <a:r>
              <a:rPr lang="nl-BE" sz="750" dirty="0" err="1"/>
              <a:t>prescription</a:t>
            </a:r>
            <a:r>
              <a:rPr lang="nl-BE" sz="750" dirty="0"/>
              <a:t> in </a:t>
            </a:r>
            <a:r>
              <a:rPr lang="nl-BE" sz="750" dirty="0" err="1"/>
              <a:t>primary</a:t>
            </a:r>
            <a:r>
              <a:rPr lang="nl-BE" sz="750" dirty="0"/>
              <a:t> and </a:t>
            </a:r>
            <a:r>
              <a:rPr lang="nl-BE" sz="750" dirty="0" err="1"/>
              <a:t>secondary</a:t>
            </a:r>
            <a:r>
              <a:rPr lang="nl-BE" sz="750" dirty="0"/>
              <a:t> prevention of </a:t>
            </a:r>
            <a:r>
              <a:rPr lang="nl-BE" sz="750" dirty="0" err="1"/>
              <a:t>cardiovascular</a:t>
            </a:r>
            <a:r>
              <a:rPr lang="nl-BE" sz="750" dirty="0"/>
              <a:t> </a:t>
            </a:r>
            <a:r>
              <a:rPr lang="nl-BE" sz="750" dirty="0" err="1"/>
              <a:t>disease</a:t>
            </a:r>
            <a:r>
              <a:rPr lang="nl-BE" sz="750" dirty="0"/>
              <a:t>: </a:t>
            </a:r>
            <a:r>
              <a:rPr lang="nl-BE" sz="750" dirty="0" err="1"/>
              <a:t>why</a:t>
            </a:r>
            <a:r>
              <a:rPr lang="nl-BE" sz="750" dirty="0"/>
              <a:t> </a:t>
            </a:r>
            <a:r>
              <a:rPr lang="nl-BE" sz="750" dirty="0" err="1"/>
              <a:t>this</a:t>
            </a:r>
            <a:r>
              <a:rPr lang="nl-BE" sz="750" dirty="0"/>
              <a:t> </a:t>
            </a:r>
            <a:r>
              <a:rPr lang="nl-BE" sz="750" dirty="0" err="1"/>
              <a:t>skill</a:t>
            </a:r>
            <a:r>
              <a:rPr lang="nl-BE" sz="750" dirty="0"/>
              <a:t> </a:t>
            </a:r>
            <a:r>
              <a:rPr lang="nl-BE" sz="750" dirty="0" err="1"/>
              <a:t>remains</a:t>
            </a:r>
            <a:r>
              <a:rPr lang="nl-BE" sz="750" dirty="0"/>
              <a:t> </a:t>
            </a:r>
            <a:r>
              <a:rPr lang="nl-BE" sz="750" dirty="0" err="1"/>
              <a:t>to</a:t>
            </a:r>
            <a:r>
              <a:rPr lang="nl-BE" sz="750" dirty="0"/>
              <a:t> </a:t>
            </a:r>
            <a:r>
              <a:rPr lang="nl-BE" sz="750" dirty="0" err="1"/>
              <a:t>be</a:t>
            </a:r>
            <a:r>
              <a:rPr lang="nl-BE" sz="750" dirty="0"/>
              <a:t> </a:t>
            </a:r>
            <a:r>
              <a:rPr lang="nl-BE" sz="750" dirty="0" err="1"/>
              <a:t>improved</a:t>
            </a:r>
            <a:r>
              <a:rPr lang="nl-BE" sz="750" dirty="0"/>
              <a:t> </a:t>
            </a:r>
            <a:r>
              <a:rPr lang="nl-BE" sz="750" dirty="0" err="1"/>
              <a:t>among</a:t>
            </a:r>
            <a:r>
              <a:rPr lang="nl-BE" sz="750" dirty="0"/>
              <a:t> </a:t>
            </a:r>
            <a:r>
              <a:rPr lang="nl-BE" sz="750" dirty="0" err="1"/>
              <a:t>clinicians</a:t>
            </a:r>
            <a:r>
              <a:rPr lang="nl-BE" sz="750" dirty="0"/>
              <a:t> and </a:t>
            </a:r>
            <a:r>
              <a:rPr lang="nl-BE" sz="750" dirty="0" err="1"/>
              <a:t>healthcare</a:t>
            </a:r>
            <a:r>
              <a:rPr lang="nl-BE" sz="750" dirty="0"/>
              <a:t> professionals. A call </a:t>
            </a:r>
            <a:r>
              <a:rPr lang="nl-BE" sz="750" dirty="0" err="1"/>
              <a:t>for</a:t>
            </a:r>
            <a:r>
              <a:rPr lang="nl-BE" sz="750" dirty="0"/>
              <a:t> action </a:t>
            </a:r>
            <a:r>
              <a:rPr lang="nl-BE" sz="750" dirty="0" err="1"/>
              <a:t>from</a:t>
            </a:r>
            <a:r>
              <a:rPr lang="nl-BE" sz="750" dirty="0"/>
              <a:t> </a:t>
            </a:r>
            <a:r>
              <a:rPr lang="nl-BE" sz="750" dirty="0" err="1"/>
              <a:t>the</a:t>
            </a:r>
            <a:r>
              <a:rPr lang="nl-BE" sz="750" dirty="0"/>
              <a:t> EXPERT Network. </a:t>
            </a:r>
            <a:r>
              <a:rPr lang="nl-BE" sz="750" dirty="0" err="1"/>
              <a:t>Eur</a:t>
            </a:r>
            <a:r>
              <a:rPr lang="nl-BE" sz="750" dirty="0"/>
              <a:t> J </a:t>
            </a:r>
            <a:r>
              <a:rPr lang="nl-BE" sz="750" dirty="0" err="1"/>
              <a:t>Prev</a:t>
            </a:r>
            <a:r>
              <a:rPr lang="nl-BE" sz="750" dirty="0"/>
              <a:t> </a:t>
            </a:r>
            <a:r>
              <a:rPr lang="nl-BE" sz="750" dirty="0" err="1"/>
              <a:t>Cardiol</a:t>
            </a:r>
            <a:r>
              <a:rPr lang="nl-BE" sz="750" dirty="0"/>
              <a:t>. 2023 Dec 21;30(18):1986-1995. </a:t>
            </a:r>
          </a:p>
        </p:txBody>
      </p:sp>
    </p:spTree>
    <p:extLst>
      <p:ext uri="{BB962C8B-B14F-4D97-AF65-F5344CB8AC3E}">
        <p14:creationId xmlns:p14="http://schemas.microsoft.com/office/powerpoint/2010/main" val="24519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57AC5-650F-4DB5-9CEC-A91C221E00C1}"/>
              </a:ext>
            </a:extLst>
          </p:cNvPr>
          <p:cNvSpPr>
            <a:spLocks noGrp="1"/>
          </p:cNvSpPr>
          <p:nvPr>
            <p:ph type="body" sz="quarter" idx="10"/>
          </p:nvPr>
        </p:nvSpPr>
        <p:spPr/>
        <p:txBody>
          <a:bodyPr/>
          <a:lstStyle/>
          <a:p>
            <a:r>
              <a:rPr lang="nl-BE" dirty="0"/>
              <a:t>HIIT in </a:t>
            </a:r>
            <a:r>
              <a:rPr lang="nl-BE" dirty="0" err="1"/>
              <a:t>cardiovascular</a:t>
            </a:r>
            <a:r>
              <a:rPr lang="nl-BE" dirty="0"/>
              <a:t> </a:t>
            </a:r>
            <a:r>
              <a:rPr lang="nl-BE" dirty="0" err="1"/>
              <a:t>disease</a:t>
            </a:r>
            <a:endParaRPr lang="nl-BE" dirty="0"/>
          </a:p>
        </p:txBody>
      </p:sp>
      <p:sp>
        <p:nvSpPr>
          <p:cNvPr id="3" name="Content Placeholder 2">
            <a:extLst>
              <a:ext uri="{FF2B5EF4-FFF2-40B4-BE49-F238E27FC236}">
                <a16:creationId xmlns:a16="http://schemas.microsoft.com/office/drawing/2014/main" id="{AFC23CA0-B6C7-4E6F-97B0-F8686CED564E}"/>
              </a:ext>
            </a:extLst>
          </p:cNvPr>
          <p:cNvSpPr>
            <a:spLocks noGrp="1"/>
          </p:cNvSpPr>
          <p:nvPr>
            <p:ph sz="quarter" idx="11"/>
          </p:nvPr>
        </p:nvSpPr>
        <p:spPr/>
        <p:txBody>
          <a:bodyPr/>
          <a:lstStyle/>
          <a:p>
            <a:r>
              <a:rPr lang="nl-BE" dirty="0" err="1"/>
              <a:t>Good</a:t>
            </a:r>
            <a:r>
              <a:rPr lang="nl-BE" dirty="0"/>
              <a:t> </a:t>
            </a:r>
            <a:r>
              <a:rPr lang="nl-BE" dirty="0" err="1"/>
              <a:t>news</a:t>
            </a:r>
            <a:endParaRPr lang="nl-BE" dirty="0"/>
          </a:p>
          <a:p>
            <a:pPr lvl="1"/>
            <a:r>
              <a:rPr lang="nl-BE" dirty="0"/>
              <a:t>No </a:t>
            </a:r>
            <a:r>
              <a:rPr lang="nl-BE" dirty="0" err="1"/>
              <a:t>evidence</a:t>
            </a:r>
            <a:r>
              <a:rPr lang="nl-BE" dirty="0"/>
              <a:t> </a:t>
            </a:r>
            <a:r>
              <a:rPr lang="nl-BE" dirty="0" err="1"/>
              <a:t>for</a:t>
            </a:r>
            <a:r>
              <a:rPr lang="nl-BE" dirty="0"/>
              <a:t> </a:t>
            </a:r>
            <a:r>
              <a:rPr lang="nl-BE" dirty="0" err="1"/>
              <a:t>greater</a:t>
            </a:r>
            <a:r>
              <a:rPr lang="nl-BE" dirty="0"/>
              <a:t> risk of adverse events </a:t>
            </a:r>
            <a:r>
              <a:rPr lang="nl-BE" dirty="0" err="1"/>
              <a:t>when</a:t>
            </a:r>
            <a:r>
              <a:rPr lang="nl-BE" dirty="0"/>
              <a:t> </a:t>
            </a:r>
            <a:r>
              <a:rPr lang="nl-BE" dirty="0" err="1"/>
              <a:t>compared</a:t>
            </a:r>
            <a:r>
              <a:rPr lang="nl-BE" dirty="0"/>
              <a:t> </a:t>
            </a:r>
            <a:r>
              <a:rPr lang="nl-BE" dirty="0" err="1"/>
              <a:t>with</a:t>
            </a:r>
            <a:r>
              <a:rPr lang="nl-BE" dirty="0"/>
              <a:t> MICT, nor </a:t>
            </a:r>
            <a:r>
              <a:rPr lang="nl-BE" dirty="0" err="1"/>
              <a:t>for</a:t>
            </a:r>
            <a:r>
              <a:rPr lang="nl-BE" dirty="0"/>
              <a:t> </a:t>
            </a:r>
            <a:r>
              <a:rPr lang="nl-BE" dirty="0" err="1"/>
              <a:t>greater</a:t>
            </a:r>
            <a:r>
              <a:rPr lang="nl-BE" dirty="0"/>
              <a:t> drop-out </a:t>
            </a:r>
            <a:r>
              <a:rPr lang="nl-BE" dirty="0" err="1"/>
              <a:t>rates</a:t>
            </a:r>
            <a:endParaRPr lang="nl-BE" dirty="0"/>
          </a:p>
          <a:p>
            <a:endParaRPr lang="nl-BE" dirty="0"/>
          </a:p>
          <a:p>
            <a:r>
              <a:rPr lang="nl-BE" dirty="0"/>
              <a:t>But…</a:t>
            </a:r>
          </a:p>
          <a:p>
            <a:pPr lvl="1"/>
            <a:r>
              <a:rPr lang="nl-BE" dirty="0" err="1"/>
              <a:t>Mostly</a:t>
            </a:r>
            <a:r>
              <a:rPr lang="nl-BE" dirty="0"/>
              <a:t> </a:t>
            </a:r>
            <a:r>
              <a:rPr lang="nl-BE" dirty="0" err="1"/>
              <a:t>studied</a:t>
            </a:r>
            <a:r>
              <a:rPr lang="nl-BE" dirty="0"/>
              <a:t> in male </a:t>
            </a:r>
            <a:r>
              <a:rPr lang="nl-BE" dirty="0" err="1"/>
              <a:t>populations</a:t>
            </a:r>
            <a:r>
              <a:rPr lang="nl-BE" dirty="0"/>
              <a:t>, </a:t>
            </a:r>
            <a:r>
              <a:rPr lang="nl-BE" dirty="0" err="1"/>
              <a:t>with</a:t>
            </a:r>
            <a:r>
              <a:rPr lang="nl-BE" dirty="0"/>
              <a:t> low(er) risk</a:t>
            </a:r>
          </a:p>
          <a:p>
            <a:pPr lvl="1"/>
            <a:r>
              <a:rPr lang="nl-BE" dirty="0" err="1"/>
              <a:t>Mostly</a:t>
            </a:r>
            <a:r>
              <a:rPr lang="nl-BE" dirty="0"/>
              <a:t> </a:t>
            </a:r>
            <a:r>
              <a:rPr lang="nl-BE" dirty="0" err="1"/>
              <a:t>studied</a:t>
            </a:r>
            <a:r>
              <a:rPr lang="nl-BE" dirty="0"/>
              <a:t> in </a:t>
            </a:r>
            <a:r>
              <a:rPr lang="nl-BE" dirty="0" err="1"/>
              <a:t>supervised</a:t>
            </a:r>
            <a:r>
              <a:rPr lang="nl-BE" dirty="0"/>
              <a:t> </a:t>
            </a:r>
            <a:r>
              <a:rPr lang="nl-BE" dirty="0" err="1"/>
              <a:t>settings</a:t>
            </a:r>
            <a:endParaRPr lang="nl-BE" dirty="0"/>
          </a:p>
          <a:p>
            <a:pPr lvl="1"/>
            <a:r>
              <a:rPr lang="nl-BE" dirty="0" err="1"/>
              <a:t>Participants</a:t>
            </a:r>
            <a:r>
              <a:rPr lang="nl-BE" dirty="0"/>
              <a:t> </a:t>
            </a:r>
            <a:r>
              <a:rPr lang="nl-BE" dirty="0" err="1"/>
              <a:t>were</a:t>
            </a:r>
            <a:r>
              <a:rPr lang="nl-BE" dirty="0"/>
              <a:t> </a:t>
            </a:r>
            <a:r>
              <a:rPr lang="nl-BE" dirty="0" err="1"/>
              <a:t>carefully</a:t>
            </a:r>
            <a:r>
              <a:rPr lang="nl-BE" dirty="0"/>
              <a:t> </a:t>
            </a:r>
            <a:r>
              <a:rPr lang="nl-BE" dirty="0" err="1"/>
              <a:t>screened</a:t>
            </a:r>
            <a:r>
              <a:rPr lang="nl-BE" dirty="0"/>
              <a:t>/</a:t>
            </a:r>
            <a:r>
              <a:rPr lang="nl-BE" dirty="0" err="1"/>
              <a:t>selected</a:t>
            </a:r>
            <a:endParaRPr lang="nl-BE" dirty="0"/>
          </a:p>
          <a:p>
            <a:pPr lvl="1"/>
            <a:endParaRPr lang="nl-BE" dirty="0"/>
          </a:p>
        </p:txBody>
      </p:sp>
      <p:sp>
        <p:nvSpPr>
          <p:cNvPr id="5" name="TextBox 4">
            <a:extLst>
              <a:ext uri="{FF2B5EF4-FFF2-40B4-BE49-F238E27FC236}">
                <a16:creationId xmlns:a16="http://schemas.microsoft.com/office/drawing/2014/main" id="{5B94CAB5-40D5-4C91-AEF7-2E5633A13091}"/>
              </a:ext>
            </a:extLst>
          </p:cNvPr>
          <p:cNvSpPr txBox="1"/>
          <p:nvPr/>
        </p:nvSpPr>
        <p:spPr>
          <a:xfrm>
            <a:off x="2051720" y="4842294"/>
            <a:ext cx="5616624" cy="215444"/>
          </a:xfrm>
          <a:prstGeom prst="rect">
            <a:avLst/>
          </a:prstGeom>
          <a:noFill/>
        </p:spPr>
        <p:txBody>
          <a:bodyPr wrap="square">
            <a:spAutoFit/>
          </a:bodyPr>
          <a:lstStyle/>
          <a:p>
            <a:r>
              <a:rPr lang="en-US" sz="800" dirty="0"/>
              <a:t>Franklin, B.A., Zhu, W. High-Intensity Interval Training: Benefits, Risks, and Clinical Implications. J Sci Sport </a:t>
            </a:r>
            <a:r>
              <a:rPr lang="en-US" sz="800" dirty="0" err="1"/>
              <a:t>Exerc</a:t>
            </a:r>
            <a:r>
              <a:rPr lang="en-US" sz="800" dirty="0"/>
              <a:t> 2026; 8, 1–8 </a:t>
            </a:r>
            <a:endParaRPr lang="nl-BE" sz="800" dirty="0"/>
          </a:p>
        </p:txBody>
      </p:sp>
    </p:spTree>
    <p:extLst>
      <p:ext uri="{BB962C8B-B14F-4D97-AF65-F5344CB8AC3E}">
        <p14:creationId xmlns:p14="http://schemas.microsoft.com/office/powerpoint/2010/main" val="41157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57AC5-650F-4DB5-9CEC-A91C221E00C1}"/>
              </a:ext>
            </a:extLst>
          </p:cNvPr>
          <p:cNvSpPr>
            <a:spLocks noGrp="1"/>
          </p:cNvSpPr>
          <p:nvPr>
            <p:ph type="body" sz="quarter" idx="10"/>
          </p:nvPr>
        </p:nvSpPr>
        <p:spPr/>
        <p:txBody>
          <a:bodyPr/>
          <a:lstStyle/>
          <a:p>
            <a:r>
              <a:rPr lang="nl-BE" dirty="0"/>
              <a:t>HIIT in </a:t>
            </a:r>
            <a:r>
              <a:rPr lang="nl-BE" dirty="0" err="1"/>
              <a:t>cardiovascular</a:t>
            </a:r>
            <a:r>
              <a:rPr lang="nl-BE" dirty="0"/>
              <a:t> </a:t>
            </a:r>
            <a:r>
              <a:rPr lang="nl-BE" dirty="0" err="1"/>
              <a:t>disease</a:t>
            </a:r>
            <a:endParaRPr lang="nl-BE" dirty="0"/>
          </a:p>
        </p:txBody>
      </p:sp>
      <p:sp>
        <p:nvSpPr>
          <p:cNvPr id="3" name="Content Placeholder 2">
            <a:extLst>
              <a:ext uri="{FF2B5EF4-FFF2-40B4-BE49-F238E27FC236}">
                <a16:creationId xmlns:a16="http://schemas.microsoft.com/office/drawing/2014/main" id="{AFC23CA0-B6C7-4E6F-97B0-F8686CED564E}"/>
              </a:ext>
            </a:extLst>
          </p:cNvPr>
          <p:cNvSpPr>
            <a:spLocks noGrp="1"/>
          </p:cNvSpPr>
          <p:nvPr>
            <p:ph sz="quarter" idx="11"/>
          </p:nvPr>
        </p:nvSpPr>
        <p:spPr/>
        <p:txBody>
          <a:bodyPr/>
          <a:lstStyle/>
          <a:p>
            <a:r>
              <a:rPr lang="nl-BE" dirty="0" err="1"/>
              <a:t>Which</a:t>
            </a:r>
            <a:r>
              <a:rPr lang="nl-BE" dirty="0"/>
              <a:t> protocol </a:t>
            </a:r>
            <a:r>
              <a:rPr lang="nl-BE" dirty="0" err="1"/>
              <a:t>to</a:t>
            </a:r>
            <a:r>
              <a:rPr lang="nl-BE" dirty="0"/>
              <a:t> select?</a:t>
            </a:r>
          </a:p>
        </p:txBody>
      </p:sp>
      <p:sp>
        <p:nvSpPr>
          <p:cNvPr id="5" name="TextBox 4">
            <a:extLst>
              <a:ext uri="{FF2B5EF4-FFF2-40B4-BE49-F238E27FC236}">
                <a16:creationId xmlns:a16="http://schemas.microsoft.com/office/drawing/2014/main" id="{5B94CAB5-40D5-4C91-AEF7-2E5633A13091}"/>
              </a:ext>
            </a:extLst>
          </p:cNvPr>
          <p:cNvSpPr txBox="1"/>
          <p:nvPr/>
        </p:nvSpPr>
        <p:spPr>
          <a:xfrm>
            <a:off x="1978828" y="4803998"/>
            <a:ext cx="6265580" cy="307777"/>
          </a:xfrm>
          <a:prstGeom prst="rect">
            <a:avLst/>
          </a:prstGeom>
          <a:noFill/>
        </p:spPr>
        <p:txBody>
          <a:bodyPr wrap="square">
            <a:spAutoFit/>
          </a:bodyPr>
          <a:lstStyle/>
          <a:p>
            <a:pPr algn="ctr"/>
            <a:r>
              <a:rPr lang="nl-BE" sz="700" b="0" i="0" dirty="0" err="1">
                <a:solidFill>
                  <a:srgbClr val="212121"/>
                </a:solidFill>
                <a:effectLst/>
                <a:latin typeface="BlinkMacSystemFont"/>
              </a:rPr>
              <a:t>Ballesta</a:t>
            </a:r>
            <a:r>
              <a:rPr lang="nl-BE" sz="700" b="0" i="0" dirty="0">
                <a:solidFill>
                  <a:srgbClr val="212121"/>
                </a:solidFill>
                <a:effectLst/>
                <a:latin typeface="BlinkMacSystemFont"/>
              </a:rPr>
              <a:t> </a:t>
            </a:r>
            <a:r>
              <a:rPr lang="nl-BE" sz="700" b="0" i="0" dirty="0" err="1">
                <a:solidFill>
                  <a:srgbClr val="212121"/>
                </a:solidFill>
                <a:effectLst/>
                <a:latin typeface="BlinkMacSystemFont"/>
              </a:rPr>
              <a:t>García</a:t>
            </a:r>
            <a:r>
              <a:rPr lang="nl-BE" sz="700" b="0" i="0" dirty="0">
                <a:solidFill>
                  <a:srgbClr val="212121"/>
                </a:solidFill>
                <a:effectLst/>
                <a:latin typeface="BlinkMacSystemFont"/>
              </a:rPr>
              <a:t> I, </a:t>
            </a:r>
            <a:r>
              <a:rPr lang="nl-BE" sz="700" b="0" i="0" dirty="0" err="1">
                <a:solidFill>
                  <a:srgbClr val="212121"/>
                </a:solidFill>
                <a:effectLst/>
                <a:latin typeface="BlinkMacSystemFont"/>
              </a:rPr>
              <a:t>Rubio</a:t>
            </a:r>
            <a:r>
              <a:rPr lang="nl-BE" sz="700" b="0" i="0" dirty="0">
                <a:solidFill>
                  <a:srgbClr val="212121"/>
                </a:solidFill>
                <a:effectLst/>
                <a:latin typeface="BlinkMacSystemFont"/>
              </a:rPr>
              <a:t> </a:t>
            </a:r>
            <a:r>
              <a:rPr lang="nl-BE" sz="700" b="0" i="0" dirty="0" err="1">
                <a:solidFill>
                  <a:srgbClr val="212121"/>
                </a:solidFill>
                <a:effectLst/>
                <a:latin typeface="BlinkMacSystemFont"/>
              </a:rPr>
              <a:t>Arias</a:t>
            </a:r>
            <a:r>
              <a:rPr lang="nl-BE" sz="700" b="0" i="0" dirty="0">
                <a:solidFill>
                  <a:srgbClr val="212121"/>
                </a:solidFill>
                <a:effectLst/>
                <a:latin typeface="BlinkMacSystemFont"/>
              </a:rPr>
              <a:t> JÁ, </a:t>
            </a:r>
            <a:r>
              <a:rPr lang="nl-BE" sz="700" b="0" i="0" dirty="0" err="1">
                <a:solidFill>
                  <a:srgbClr val="212121"/>
                </a:solidFill>
                <a:effectLst/>
                <a:latin typeface="BlinkMacSystemFont"/>
              </a:rPr>
              <a:t>Ramos</a:t>
            </a:r>
            <a:r>
              <a:rPr lang="nl-BE" sz="700" b="0" i="0" dirty="0">
                <a:solidFill>
                  <a:srgbClr val="212121"/>
                </a:solidFill>
                <a:effectLst/>
                <a:latin typeface="BlinkMacSystemFont"/>
              </a:rPr>
              <a:t> </a:t>
            </a:r>
            <a:r>
              <a:rPr lang="nl-BE" sz="700" b="0" i="0" dirty="0" err="1">
                <a:solidFill>
                  <a:srgbClr val="212121"/>
                </a:solidFill>
                <a:effectLst/>
                <a:latin typeface="BlinkMacSystemFont"/>
              </a:rPr>
              <a:t>Campo</a:t>
            </a:r>
            <a:r>
              <a:rPr lang="nl-BE" sz="700" b="0" i="0" dirty="0">
                <a:solidFill>
                  <a:srgbClr val="212121"/>
                </a:solidFill>
                <a:effectLst/>
                <a:latin typeface="BlinkMacSystemFont"/>
              </a:rPr>
              <a:t> DJ, </a:t>
            </a:r>
            <a:r>
              <a:rPr lang="nl-BE" sz="700" b="0" i="0" dirty="0" err="1">
                <a:solidFill>
                  <a:srgbClr val="212121"/>
                </a:solidFill>
                <a:effectLst/>
                <a:latin typeface="BlinkMacSystemFont"/>
              </a:rPr>
              <a:t>Martínez</a:t>
            </a:r>
            <a:r>
              <a:rPr lang="nl-BE" sz="700" b="0" i="0" dirty="0">
                <a:solidFill>
                  <a:srgbClr val="212121"/>
                </a:solidFill>
                <a:effectLst/>
                <a:latin typeface="BlinkMacSystemFont"/>
              </a:rPr>
              <a:t> </a:t>
            </a:r>
            <a:r>
              <a:rPr lang="nl-BE" sz="700" b="0" i="0" dirty="0" err="1">
                <a:solidFill>
                  <a:srgbClr val="212121"/>
                </a:solidFill>
                <a:effectLst/>
                <a:latin typeface="BlinkMacSystemFont"/>
              </a:rPr>
              <a:t>González-Moro</a:t>
            </a:r>
            <a:r>
              <a:rPr lang="nl-BE" sz="700" b="0" i="0" dirty="0">
                <a:solidFill>
                  <a:srgbClr val="212121"/>
                </a:solidFill>
                <a:effectLst/>
                <a:latin typeface="BlinkMacSystemFont"/>
              </a:rPr>
              <a:t> I, </a:t>
            </a:r>
            <a:r>
              <a:rPr lang="nl-BE" sz="700" b="0" i="0" dirty="0" err="1">
                <a:solidFill>
                  <a:srgbClr val="212121"/>
                </a:solidFill>
                <a:effectLst/>
                <a:latin typeface="BlinkMacSystemFont"/>
              </a:rPr>
              <a:t>Carrasco</a:t>
            </a:r>
            <a:r>
              <a:rPr lang="nl-BE" sz="700" b="0" i="0" dirty="0">
                <a:solidFill>
                  <a:srgbClr val="212121"/>
                </a:solidFill>
                <a:effectLst/>
                <a:latin typeface="BlinkMacSystemFont"/>
              </a:rPr>
              <a:t> </a:t>
            </a:r>
            <a:r>
              <a:rPr lang="nl-BE" sz="700" b="0" i="0" dirty="0" err="1">
                <a:solidFill>
                  <a:srgbClr val="212121"/>
                </a:solidFill>
                <a:effectLst/>
                <a:latin typeface="BlinkMacSystemFont"/>
              </a:rPr>
              <a:t>Poyatos</a:t>
            </a:r>
            <a:r>
              <a:rPr lang="nl-BE" sz="700" b="0" i="0" dirty="0">
                <a:solidFill>
                  <a:srgbClr val="212121"/>
                </a:solidFill>
                <a:effectLst/>
                <a:latin typeface="BlinkMacSystemFont"/>
              </a:rPr>
              <a:t> M. High-</a:t>
            </a:r>
            <a:r>
              <a:rPr lang="nl-BE" sz="700" b="0" i="0" dirty="0" err="1">
                <a:solidFill>
                  <a:srgbClr val="212121"/>
                </a:solidFill>
                <a:effectLst/>
                <a:latin typeface="BlinkMacSystemFont"/>
              </a:rPr>
              <a:t>intensity</a:t>
            </a:r>
            <a:r>
              <a:rPr lang="nl-BE" sz="700" b="0" i="0" dirty="0">
                <a:solidFill>
                  <a:srgbClr val="212121"/>
                </a:solidFill>
                <a:effectLst/>
                <a:latin typeface="BlinkMacSystemFont"/>
              </a:rPr>
              <a:t> Interval Training </a:t>
            </a:r>
            <a:r>
              <a:rPr lang="nl-BE" sz="700" b="0" i="0" dirty="0" err="1">
                <a:solidFill>
                  <a:srgbClr val="212121"/>
                </a:solidFill>
                <a:effectLst/>
                <a:latin typeface="BlinkMacSystemFont"/>
              </a:rPr>
              <a:t>Dosage</a:t>
            </a:r>
            <a:r>
              <a:rPr lang="nl-BE" sz="700" b="0" i="0" dirty="0">
                <a:solidFill>
                  <a:srgbClr val="212121"/>
                </a:solidFill>
                <a:effectLst/>
                <a:latin typeface="BlinkMacSystemFont"/>
              </a:rPr>
              <a:t> </a:t>
            </a:r>
            <a:r>
              <a:rPr lang="nl-BE" sz="700" b="0" i="0" dirty="0" err="1">
                <a:solidFill>
                  <a:srgbClr val="212121"/>
                </a:solidFill>
                <a:effectLst/>
                <a:latin typeface="BlinkMacSystemFont"/>
              </a:rPr>
              <a:t>for</a:t>
            </a:r>
            <a:r>
              <a:rPr lang="nl-BE" sz="700" b="0" i="0" dirty="0">
                <a:solidFill>
                  <a:srgbClr val="212121"/>
                </a:solidFill>
                <a:effectLst/>
                <a:latin typeface="BlinkMacSystemFont"/>
              </a:rPr>
              <a:t> </a:t>
            </a:r>
            <a:r>
              <a:rPr lang="nl-BE" sz="700" b="0" i="0" dirty="0" err="1">
                <a:solidFill>
                  <a:srgbClr val="212121"/>
                </a:solidFill>
                <a:effectLst/>
                <a:latin typeface="BlinkMacSystemFont"/>
              </a:rPr>
              <a:t>Heart</a:t>
            </a:r>
            <a:r>
              <a:rPr lang="nl-BE" sz="700" b="0" i="0" dirty="0">
                <a:solidFill>
                  <a:srgbClr val="212121"/>
                </a:solidFill>
                <a:effectLst/>
                <a:latin typeface="BlinkMacSystemFont"/>
              </a:rPr>
              <a:t> Failure and </a:t>
            </a:r>
            <a:r>
              <a:rPr lang="nl-BE" sz="700" b="0" i="0" dirty="0" err="1">
                <a:solidFill>
                  <a:srgbClr val="212121"/>
                </a:solidFill>
                <a:effectLst/>
                <a:latin typeface="BlinkMacSystemFont"/>
              </a:rPr>
              <a:t>Coronary</a:t>
            </a:r>
            <a:r>
              <a:rPr lang="nl-BE" sz="700" b="0" i="0" dirty="0">
                <a:solidFill>
                  <a:srgbClr val="212121"/>
                </a:solidFill>
                <a:effectLst/>
                <a:latin typeface="BlinkMacSystemFont"/>
              </a:rPr>
              <a:t> </a:t>
            </a:r>
            <a:r>
              <a:rPr lang="nl-BE" sz="700" b="0" i="0" dirty="0" err="1">
                <a:solidFill>
                  <a:srgbClr val="212121"/>
                </a:solidFill>
                <a:effectLst/>
                <a:latin typeface="BlinkMacSystemFont"/>
              </a:rPr>
              <a:t>Artery</a:t>
            </a:r>
            <a:r>
              <a:rPr lang="nl-BE" sz="700" b="0" i="0" dirty="0">
                <a:solidFill>
                  <a:srgbClr val="212121"/>
                </a:solidFill>
                <a:effectLst/>
                <a:latin typeface="BlinkMacSystemFont"/>
              </a:rPr>
              <a:t> </a:t>
            </a:r>
            <a:r>
              <a:rPr lang="nl-BE" sz="700" b="0" i="0" dirty="0" err="1">
                <a:solidFill>
                  <a:srgbClr val="212121"/>
                </a:solidFill>
                <a:effectLst/>
                <a:latin typeface="BlinkMacSystemFont"/>
              </a:rPr>
              <a:t>Disease</a:t>
            </a:r>
            <a:r>
              <a:rPr lang="nl-BE" sz="700" b="0" i="0" dirty="0">
                <a:solidFill>
                  <a:srgbClr val="212121"/>
                </a:solidFill>
                <a:effectLst/>
                <a:latin typeface="BlinkMacSystemFont"/>
              </a:rPr>
              <a:t> </a:t>
            </a:r>
            <a:r>
              <a:rPr lang="nl-BE" sz="700" b="0" i="0" dirty="0" err="1">
                <a:solidFill>
                  <a:srgbClr val="212121"/>
                </a:solidFill>
                <a:effectLst/>
                <a:latin typeface="BlinkMacSystemFont"/>
              </a:rPr>
              <a:t>Cardiac</a:t>
            </a:r>
            <a:r>
              <a:rPr lang="nl-BE" sz="700" b="0" i="0" dirty="0">
                <a:solidFill>
                  <a:srgbClr val="212121"/>
                </a:solidFill>
                <a:effectLst/>
                <a:latin typeface="BlinkMacSystemFont"/>
              </a:rPr>
              <a:t> </a:t>
            </a:r>
            <a:r>
              <a:rPr lang="nl-BE" sz="700" b="0" i="0" dirty="0" err="1">
                <a:solidFill>
                  <a:srgbClr val="212121"/>
                </a:solidFill>
                <a:effectLst/>
                <a:latin typeface="BlinkMacSystemFont"/>
              </a:rPr>
              <a:t>Rehabilitation</a:t>
            </a:r>
            <a:r>
              <a:rPr lang="nl-BE" sz="700" b="0" i="0" dirty="0">
                <a:solidFill>
                  <a:srgbClr val="212121"/>
                </a:solidFill>
                <a:effectLst/>
                <a:latin typeface="BlinkMacSystemFont"/>
              </a:rPr>
              <a:t>. A </a:t>
            </a:r>
            <a:r>
              <a:rPr lang="nl-BE" sz="700" b="0" i="0" dirty="0" err="1">
                <a:solidFill>
                  <a:srgbClr val="212121"/>
                </a:solidFill>
                <a:effectLst/>
                <a:latin typeface="BlinkMacSystemFont"/>
              </a:rPr>
              <a:t>Systematic</a:t>
            </a:r>
            <a:r>
              <a:rPr lang="nl-BE" sz="700" b="0" i="0" dirty="0">
                <a:solidFill>
                  <a:srgbClr val="212121"/>
                </a:solidFill>
                <a:effectLst/>
                <a:latin typeface="BlinkMacSystemFont"/>
              </a:rPr>
              <a:t> Review and Meta-analysis. </a:t>
            </a:r>
            <a:r>
              <a:rPr lang="nl-BE" sz="700" b="0" i="0" dirty="0" err="1">
                <a:solidFill>
                  <a:srgbClr val="212121"/>
                </a:solidFill>
                <a:effectLst/>
                <a:latin typeface="BlinkMacSystemFont"/>
              </a:rPr>
              <a:t>Rev</a:t>
            </a:r>
            <a:r>
              <a:rPr lang="nl-BE" sz="700" b="0" i="0" dirty="0">
                <a:solidFill>
                  <a:srgbClr val="212121"/>
                </a:solidFill>
                <a:effectLst/>
                <a:latin typeface="BlinkMacSystemFont"/>
              </a:rPr>
              <a:t> Esp </a:t>
            </a:r>
            <a:r>
              <a:rPr lang="nl-BE" sz="700" b="0" i="0" dirty="0" err="1">
                <a:solidFill>
                  <a:srgbClr val="212121"/>
                </a:solidFill>
                <a:effectLst/>
                <a:latin typeface="BlinkMacSystemFont"/>
              </a:rPr>
              <a:t>Cardiol</a:t>
            </a:r>
            <a:r>
              <a:rPr lang="nl-BE" sz="700" b="0" i="0" dirty="0">
                <a:solidFill>
                  <a:srgbClr val="212121"/>
                </a:solidFill>
                <a:effectLst/>
                <a:latin typeface="BlinkMacSystemFont"/>
              </a:rPr>
              <a:t> (</a:t>
            </a:r>
            <a:r>
              <a:rPr lang="nl-BE" sz="700" b="0" i="0" dirty="0" err="1">
                <a:solidFill>
                  <a:srgbClr val="212121"/>
                </a:solidFill>
                <a:effectLst/>
                <a:latin typeface="BlinkMacSystemFont"/>
              </a:rPr>
              <a:t>Engl</a:t>
            </a:r>
            <a:r>
              <a:rPr lang="nl-BE" sz="700" b="0" i="0" dirty="0">
                <a:solidFill>
                  <a:srgbClr val="212121"/>
                </a:solidFill>
                <a:effectLst/>
                <a:latin typeface="BlinkMacSystemFont"/>
              </a:rPr>
              <a:t> Ed). 2019 Mar;72(3):233-243.</a:t>
            </a:r>
            <a:endParaRPr lang="nl-BE" sz="700" dirty="0"/>
          </a:p>
        </p:txBody>
      </p:sp>
      <p:pic>
        <p:nvPicPr>
          <p:cNvPr id="4" name="Picture 3">
            <a:extLst>
              <a:ext uri="{FF2B5EF4-FFF2-40B4-BE49-F238E27FC236}">
                <a16:creationId xmlns:a16="http://schemas.microsoft.com/office/drawing/2014/main" id="{6B461975-4C9D-4B2E-B138-61801B8656D1}"/>
              </a:ext>
            </a:extLst>
          </p:cNvPr>
          <p:cNvPicPr>
            <a:picLocks noChangeAspect="1"/>
          </p:cNvPicPr>
          <p:nvPr/>
        </p:nvPicPr>
        <p:blipFill>
          <a:blip r:embed="rId2"/>
          <a:stretch>
            <a:fillRect/>
          </a:stretch>
        </p:blipFill>
        <p:spPr>
          <a:xfrm>
            <a:off x="1979712" y="1491630"/>
            <a:ext cx="5616625" cy="3240638"/>
          </a:xfrm>
          <a:prstGeom prst="rect">
            <a:avLst/>
          </a:prstGeom>
        </p:spPr>
      </p:pic>
      <p:sp>
        <p:nvSpPr>
          <p:cNvPr id="6" name="Rectangle 5">
            <a:extLst>
              <a:ext uri="{FF2B5EF4-FFF2-40B4-BE49-F238E27FC236}">
                <a16:creationId xmlns:a16="http://schemas.microsoft.com/office/drawing/2014/main" id="{07E4038D-9262-4FFA-AA55-104220D6C76A}"/>
              </a:ext>
            </a:extLst>
          </p:cNvPr>
          <p:cNvSpPr/>
          <p:nvPr/>
        </p:nvSpPr>
        <p:spPr>
          <a:xfrm>
            <a:off x="1763688" y="1419622"/>
            <a:ext cx="5976664" cy="331264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err="1"/>
              <a:t>Only</a:t>
            </a:r>
            <a:r>
              <a:rPr lang="nl-BE" dirty="0"/>
              <a:t> </a:t>
            </a:r>
            <a:r>
              <a:rPr lang="nl-BE" dirty="0" err="1"/>
              <a:t>the</a:t>
            </a:r>
            <a:r>
              <a:rPr lang="nl-BE" dirty="0"/>
              <a:t> first steps are </a:t>
            </a:r>
            <a:r>
              <a:rPr lang="nl-BE" dirty="0" err="1"/>
              <a:t>being</a:t>
            </a:r>
            <a:r>
              <a:rPr lang="nl-BE" dirty="0"/>
              <a:t> made </a:t>
            </a:r>
            <a:r>
              <a:rPr lang="nl-BE" dirty="0" err="1"/>
              <a:t>now</a:t>
            </a:r>
            <a:r>
              <a:rPr lang="nl-BE" dirty="0"/>
              <a:t>:</a:t>
            </a:r>
          </a:p>
          <a:p>
            <a:pPr algn="ctr"/>
            <a:endParaRPr lang="nl-BE" dirty="0"/>
          </a:p>
          <a:p>
            <a:pPr algn="ctr"/>
            <a:r>
              <a:rPr lang="nl-BE" sz="1400" b="0" i="0" dirty="0">
                <a:solidFill>
                  <a:srgbClr val="212121"/>
                </a:solidFill>
                <a:effectLst/>
                <a:latin typeface="BlinkMacSystemFont"/>
              </a:rPr>
              <a:t>Bi Z, et al. </a:t>
            </a:r>
            <a:r>
              <a:rPr lang="nl-BE" sz="1400" b="0" i="0" dirty="0" err="1">
                <a:solidFill>
                  <a:srgbClr val="212121"/>
                </a:solidFill>
                <a:effectLst/>
                <a:latin typeface="BlinkMacSystemFont"/>
              </a:rPr>
              <a:t>One</a:t>
            </a:r>
            <a:r>
              <a:rPr lang="nl-BE" sz="1400" b="0" i="0" dirty="0">
                <a:solidFill>
                  <a:srgbClr val="212121"/>
                </a:solidFill>
                <a:effectLst/>
                <a:latin typeface="BlinkMacSystemFont"/>
              </a:rPr>
              <a:t> </a:t>
            </a:r>
            <a:r>
              <a:rPr lang="nl-BE" sz="1400" b="0" i="0" dirty="0" err="1">
                <a:solidFill>
                  <a:srgbClr val="212121"/>
                </a:solidFill>
                <a:effectLst/>
                <a:latin typeface="BlinkMacSystemFont"/>
              </a:rPr>
              <a:t>Size</a:t>
            </a:r>
            <a:r>
              <a:rPr lang="nl-BE" sz="1400" b="0" i="0" dirty="0">
                <a:solidFill>
                  <a:srgbClr val="212121"/>
                </a:solidFill>
                <a:effectLst/>
                <a:latin typeface="BlinkMacSystemFont"/>
              </a:rPr>
              <a:t> Does </a:t>
            </a:r>
            <a:r>
              <a:rPr lang="nl-BE" sz="1400" b="0" i="0" dirty="0" err="1">
                <a:solidFill>
                  <a:srgbClr val="212121"/>
                </a:solidFill>
                <a:effectLst/>
                <a:latin typeface="BlinkMacSystemFont"/>
              </a:rPr>
              <a:t>Not</a:t>
            </a:r>
            <a:r>
              <a:rPr lang="nl-BE" sz="1400" b="0" i="0" dirty="0">
                <a:solidFill>
                  <a:srgbClr val="212121"/>
                </a:solidFill>
                <a:effectLst/>
                <a:latin typeface="BlinkMacSystemFont"/>
              </a:rPr>
              <a:t> Fit </a:t>
            </a:r>
            <a:r>
              <a:rPr lang="nl-BE" sz="1400" b="0" i="0" dirty="0" err="1">
                <a:solidFill>
                  <a:srgbClr val="212121"/>
                </a:solidFill>
                <a:effectLst/>
                <a:latin typeface="BlinkMacSystemFont"/>
              </a:rPr>
              <a:t>All</a:t>
            </a:r>
            <a:r>
              <a:rPr lang="nl-BE" sz="1400" b="0" i="0" dirty="0">
                <a:solidFill>
                  <a:srgbClr val="212121"/>
                </a:solidFill>
                <a:effectLst/>
                <a:latin typeface="BlinkMacSystemFont"/>
              </a:rPr>
              <a:t>: A Meta-Analysis of 115 Trials </a:t>
            </a:r>
            <a:r>
              <a:rPr lang="nl-BE" sz="1400" b="0" i="0" dirty="0" err="1">
                <a:solidFill>
                  <a:srgbClr val="212121"/>
                </a:solidFill>
                <a:effectLst/>
                <a:latin typeface="BlinkMacSystemFont"/>
              </a:rPr>
              <a:t>Comparing</a:t>
            </a:r>
            <a:r>
              <a:rPr lang="nl-BE" sz="1400" b="0" i="0" dirty="0">
                <a:solidFill>
                  <a:srgbClr val="212121"/>
                </a:solidFill>
                <a:effectLst/>
                <a:latin typeface="BlinkMacSystemFont"/>
              </a:rPr>
              <a:t> High-</a:t>
            </a:r>
            <a:r>
              <a:rPr lang="nl-BE" sz="1400" b="0" i="0" dirty="0" err="1">
                <a:solidFill>
                  <a:srgbClr val="212121"/>
                </a:solidFill>
                <a:effectLst/>
                <a:latin typeface="BlinkMacSystemFont"/>
              </a:rPr>
              <a:t>Intensity</a:t>
            </a:r>
            <a:r>
              <a:rPr lang="nl-BE" sz="1400" b="0" i="0" dirty="0">
                <a:solidFill>
                  <a:srgbClr val="212121"/>
                </a:solidFill>
                <a:effectLst/>
                <a:latin typeface="BlinkMacSystemFont"/>
              </a:rPr>
              <a:t> Interval and Moderate-</a:t>
            </a:r>
            <a:r>
              <a:rPr lang="nl-BE" sz="1400" b="0" i="0" dirty="0" err="1">
                <a:solidFill>
                  <a:srgbClr val="212121"/>
                </a:solidFill>
                <a:effectLst/>
                <a:latin typeface="BlinkMacSystemFont"/>
              </a:rPr>
              <a:t>to</a:t>
            </a:r>
            <a:r>
              <a:rPr lang="nl-BE" sz="1400" b="0" i="0" dirty="0">
                <a:solidFill>
                  <a:srgbClr val="212121"/>
                </a:solidFill>
                <a:effectLst/>
                <a:latin typeface="BlinkMacSystemFont"/>
              </a:rPr>
              <a:t>-</a:t>
            </a:r>
            <a:r>
              <a:rPr lang="nl-BE" sz="1400" b="0" i="0" dirty="0" err="1">
                <a:solidFill>
                  <a:srgbClr val="212121"/>
                </a:solidFill>
                <a:effectLst/>
                <a:latin typeface="BlinkMacSystemFont"/>
              </a:rPr>
              <a:t>Vigorous-Intensity</a:t>
            </a:r>
            <a:r>
              <a:rPr lang="nl-BE" sz="1400" b="0" i="0" dirty="0">
                <a:solidFill>
                  <a:srgbClr val="212121"/>
                </a:solidFill>
                <a:effectLst/>
                <a:latin typeface="BlinkMacSystemFont"/>
              </a:rPr>
              <a:t> </a:t>
            </a:r>
            <a:r>
              <a:rPr lang="nl-BE" sz="1400" b="0" i="0" dirty="0" err="1">
                <a:solidFill>
                  <a:srgbClr val="212121"/>
                </a:solidFill>
                <a:effectLst/>
                <a:latin typeface="BlinkMacSystemFont"/>
              </a:rPr>
              <a:t>Continuous</a:t>
            </a:r>
            <a:r>
              <a:rPr lang="nl-BE" sz="1400" b="0" i="0" dirty="0">
                <a:solidFill>
                  <a:srgbClr val="212121"/>
                </a:solidFill>
                <a:effectLst/>
                <a:latin typeface="BlinkMacSystemFont"/>
              </a:rPr>
              <a:t> Training </a:t>
            </a:r>
            <a:r>
              <a:rPr lang="nl-BE" sz="1400" b="0" i="0" dirty="0" err="1">
                <a:solidFill>
                  <a:srgbClr val="212121"/>
                </a:solidFill>
                <a:effectLst/>
                <a:latin typeface="BlinkMacSystemFont"/>
              </a:rPr>
              <a:t>Across</a:t>
            </a:r>
            <a:r>
              <a:rPr lang="nl-BE" sz="1400" b="0" i="0" dirty="0">
                <a:solidFill>
                  <a:srgbClr val="212121"/>
                </a:solidFill>
                <a:effectLst/>
                <a:latin typeface="BlinkMacSystemFont"/>
              </a:rPr>
              <a:t> Diverse </a:t>
            </a:r>
            <a:r>
              <a:rPr lang="nl-BE" sz="1400" b="0" i="0" dirty="0" err="1">
                <a:solidFill>
                  <a:srgbClr val="212121"/>
                </a:solidFill>
                <a:effectLst/>
                <a:latin typeface="BlinkMacSystemFont"/>
              </a:rPr>
              <a:t>Participants</a:t>
            </a:r>
            <a:r>
              <a:rPr lang="nl-BE" sz="1400" b="0" i="0" dirty="0">
                <a:solidFill>
                  <a:srgbClr val="212121"/>
                </a:solidFill>
                <a:effectLst/>
                <a:latin typeface="BlinkMacSystemFont"/>
              </a:rPr>
              <a:t>, </a:t>
            </a:r>
            <a:r>
              <a:rPr lang="nl-BE" sz="1400" b="0" i="0" dirty="0" err="1">
                <a:solidFill>
                  <a:srgbClr val="212121"/>
                </a:solidFill>
                <a:effectLst/>
                <a:latin typeface="BlinkMacSystemFont"/>
              </a:rPr>
              <a:t>Protocols</a:t>
            </a:r>
            <a:r>
              <a:rPr lang="nl-BE" sz="1400" b="0" i="0" dirty="0">
                <a:solidFill>
                  <a:srgbClr val="212121"/>
                </a:solidFill>
                <a:effectLst/>
                <a:latin typeface="BlinkMacSystemFont"/>
              </a:rPr>
              <a:t>, and </a:t>
            </a:r>
            <a:r>
              <a:rPr lang="nl-BE" sz="1400" b="0" i="0" dirty="0" err="1">
                <a:solidFill>
                  <a:srgbClr val="212121"/>
                </a:solidFill>
                <a:effectLst/>
                <a:latin typeface="BlinkMacSystemFont"/>
              </a:rPr>
              <a:t>Outcomes</a:t>
            </a:r>
            <a:r>
              <a:rPr lang="nl-BE" sz="1400" b="0" i="0" dirty="0">
                <a:solidFill>
                  <a:srgbClr val="212121"/>
                </a:solidFill>
                <a:effectLst/>
                <a:latin typeface="BlinkMacSystemFont"/>
              </a:rPr>
              <a:t>. </a:t>
            </a:r>
            <a:r>
              <a:rPr lang="nl-BE" sz="1400" b="0" i="0" dirty="0" err="1">
                <a:solidFill>
                  <a:srgbClr val="212121"/>
                </a:solidFill>
                <a:effectLst/>
                <a:latin typeface="BlinkMacSystemFont"/>
              </a:rPr>
              <a:t>Scand</a:t>
            </a:r>
            <a:r>
              <a:rPr lang="nl-BE" sz="1400" b="0" i="0" dirty="0">
                <a:solidFill>
                  <a:srgbClr val="212121"/>
                </a:solidFill>
                <a:effectLst/>
                <a:latin typeface="BlinkMacSystemFont"/>
              </a:rPr>
              <a:t> J </a:t>
            </a:r>
            <a:r>
              <a:rPr lang="nl-BE" sz="1400" b="0" i="0" dirty="0" err="1">
                <a:solidFill>
                  <a:srgbClr val="212121"/>
                </a:solidFill>
                <a:effectLst/>
                <a:latin typeface="BlinkMacSystemFont"/>
              </a:rPr>
              <a:t>Med</a:t>
            </a:r>
            <a:r>
              <a:rPr lang="nl-BE" sz="1400" b="0" i="0" dirty="0">
                <a:solidFill>
                  <a:srgbClr val="212121"/>
                </a:solidFill>
                <a:effectLst/>
                <a:latin typeface="BlinkMacSystemFont"/>
              </a:rPr>
              <a:t> </a:t>
            </a:r>
            <a:r>
              <a:rPr lang="nl-BE" sz="1400" b="0" i="0" dirty="0" err="1">
                <a:solidFill>
                  <a:srgbClr val="212121"/>
                </a:solidFill>
                <a:effectLst/>
                <a:latin typeface="BlinkMacSystemFont"/>
              </a:rPr>
              <a:t>Sci</a:t>
            </a:r>
            <a:r>
              <a:rPr lang="nl-BE" sz="1400" b="0" i="0" dirty="0">
                <a:solidFill>
                  <a:srgbClr val="212121"/>
                </a:solidFill>
                <a:effectLst/>
                <a:latin typeface="BlinkMacSystemFont"/>
              </a:rPr>
              <a:t> </a:t>
            </a:r>
            <a:r>
              <a:rPr lang="nl-BE" sz="1400" b="0" i="0" dirty="0" err="1">
                <a:solidFill>
                  <a:srgbClr val="212121"/>
                </a:solidFill>
                <a:effectLst/>
                <a:latin typeface="BlinkMacSystemFont"/>
              </a:rPr>
              <a:t>Sports</a:t>
            </a:r>
            <a:r>
              <a:rPr lang="nl-BE" sz="1400" b="0" i="0" dirty="0">
                <a:solidFill>
                  <a:srgbClr val="212121"/>
                </a:solidFill>
                <a:effectLst/>
                <a:latin typeface="BlinkMacSystemFont"/>
              </a:rPr>
              <a:t>. 2026 Mar;36(3):e70243.</a:t>
            </a:r>
            <a:endParaRPr lang="nl-BE" sz="1400" dirty="0"/>
          </a:p>
        </p:txBody>
      </p:sp>
    </p:spTree>
    <p:extLst>
      <p:ext uri="{BB962C8B-B14F-4D97-AF65-F5344CB8AC3E}">
        <p14:creationId xmlns:p14="http://schemas.microsoft.com/office/powerpoint/2010/main" val="37228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5AA08D-6736-4101-B2C7-92AF79077F87}"/>
              </a:ext>
            </a:extLst>
          </p:cNvPr>
          <p:cNvSpPr>
            <a:spLocks noGrp="1"/>
          </p:cNvSpPr>
          <p:nvPr>
            <p:ph type="body" sz="quarter" idx="10"/>
          </p:nvPr>
        </p:nvSpPr>
        <p:spPr/>
        <p:txBody>
          <a:bodyPr/>
          <a:lstStyle/>
          <a:p>
            <a:r>
              <a:rPr lang="nl-BE" dirty="0"/>
              <a:t>HIIT in </a:t>
            </a:r>
            <a:r>
              <a:rPr lang="nl-BE" dirty="0" err="1"/>
              <a:t>cardiovascular</a:t>
            </a:r>
            <a:r>
              <a:rPr lang="nl-BE" dirty="0"/>
              <a:t> </a:t>
            </a:r>
            <a:r>
              <a:rPr lang="nl-BE" dirty="0" err="1"/>
              <a:t>disease</a:t>
            </a:r>
            <a:endParaRPr lang="nl-BE" dirty="0"/>
          </a:p>
        </p:txBody>
      </p:sp>
      <p:sp>
        <p:nvSpPr>
          <p:cNvPr id="3" name="Content Placeholder 2">
            <a:extLst>
              <a:ext uri="{FF2B5EF4-FFF2-40B4-BE49-F238E27FC236}">
                <a16:creationId xmlns:a16="http://schemas.microsoft.com/office/drawing/2014/main" id="{2879F517-940F-4E45-80F3-47EC6E61352C}"/>
              </a:ext>
            </a:extLst>
          </p:cNvPr>
          <p:cNvSpPr>
            <a:spLocks noGrp="1"/>
          </p:cNvSpPr>
          <p:nvPr>
            <p:ph sz="quarter" idx="11"/>
          </p:nvPr>
        </p:nvSpPr>
        <p:spPr>
          <a:xfrm>
            <a:off x="323850" y="915566"/>
            <a:ext cx="7632700" cy="504056"/>
          </a:xfrm>
        </p:spPr>
        <p:txBody>
          <a:bodyPr/>
          <a:lstStyle/>
          <a:p>
            <a:r>
              <a:rPr lang="nl-BE" dirty="0" err="1"/>
              <a:t>Which</a:t>
            </a:r>
            <a:r>
              <a:rPr lang="nl-BE" dirty="0"/>
              <a:t> </a:t>
            </a:r>
            <a:r>
              <a:rPr lang="nl-BE" dirty="0" err="1"/>
              <a:t>exercise</a:t>
            </a:r>
            <a:r>
              <a:rPr lang="nl-BE" dirty="0"/>
              <a:t> parameter </a:t>
            </a:r>
            <a:r>
              <a:rPr lang="nl-BE" dirty="0" err="1"/>
              <a:t>to</a:t>
            </a:r>
            <a:r>
              <a:rPr lang="nl-BE" dirty="0"/>
              <a:t> select?</a:t>
            </a:r>
          </a:p>
        </p:txBody>
      </p:sp>
      <p:pic>
        <p:nvPicPr>
          <p:cNvPr id="4" name="Picture 3">
            <a:extLst>
              <a:ext uri="{FF2B5EF4-FFF2-40B4-BE49-F238E27FC236}">
                <a16:creationId xmlns:a16="http://schemas.microsoft.com/office/drawing/2014/main" id="{22952BAE-C270-43CF-99F3-AC42D8F8E61C}"/>
              </a:ext>
            </a:extLst>
          </p:cNvPr>
          <p:cNvPicPr>
            <a:picLocks noChangeAspect="1"/>
          </p:cNvPicPr>
          <p:nvPr/>
        </p:nvPicPr>
        <p:blipFill>
          <a:blip r:embed="rId2"/>
          <a:stretch>
            <a:fillRect/>
          </a:stretch>
        </p:blipFill>
        <p:spPr>
          <a:xfrm>
            <a:off x="2699792" y="1328432"/>
            <a:ext cx="4129633" cy="3371662"/>
          </a:xfrm>
          <a:prstGeom prst="rect">
            <a:avLst/>
          </a:prstGeom>
        </p:spPr>
      </p:pic>
    </p:spTree>
    <p:extLst>
      <p:ext uri="{BB962C8B-B14F-4D97-AF65-F5344CB8AC3E}">
        <p14:creationId xmlns:p14="http://schemas.microsoft.com/office/powerpoint/2010/main" val="31659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32151-3CA0-4E2E-820D-9E8322FF64F3}"/>
              </a:ext>
            </a:extLst>
          </p:cNvPr>
          <p:cNvSpPr>
            <a:spLocks noGrp="1"/>
          </p:cNvSpPr>
          <p:nvPr>
            <p:ph type="body" sz="quarter" idx="10"/>
          </p:nvPr>
        </p:nvSpPr>
        <p:spPr/>
        <p:txBody>
          <a:bodyPr/>
          <a:lstStyle/>
          <a:p>
            <a:r>
              <a:rPr lang="nl-BE" dirty="0"/>
              <a:t>How </a:t>
            </a:r>
            <a:r>
              <a:rPr lang="nl-BE" dirty="0" err="1"/>
              <a:t>to</a:t>
            </a:r>
            <a:r>
              <a:rPr lang="nl-BE" dirty="0"/>
              <a:t> make </a:t>
            </a:r>
            <a:r>
              <a:rPr lang="nl-BE" dirty="0" err="1"/>
              <a:t>the</a:t>
            </a:r>
            <a:r>
              <a:rPr lang="nl-BE" dirty="0"/>
              <a:t> </a:t>
            </a:r>
            <a:r>
              <a:rPr lang="nl-BE" dirty="0" err="1"/>
              <a:t>prescription</a:t>
            </a:r>
            <a:r>
              <a:rPr lang="nl-BE" dirty="0"/>
              <a:t> safe?</a:t>
            </a:r>
          </a:p>
        </p:txBody>
      </p:sp>
      <p:sp>
        <p:nvSpPr>
          <p:cNvPr id="3" name="Content Placeholder 2">
            <a:extLst>
              <a:ext uri="{FF2B5EF4-FFF2-40B4-BE49-F238E27FC236}">
                <a16:creationId xmlns:a16="http://schemas.microsoft.com/office/drawing/2014/main" id="{CF0E3119-6F6E-4E1A-8A50-0C9234743A25}"/>
              </a:ext>
            </a:extLst>
          </p:cNvPr>
          <p:cNvSpPr>
            <a:spLocks noGrp="1"/>
          </p:cNvSpPr>
          <p:nvPr>
            <p:ph sz="quarter" idx="11"/>
          </p:nvPr>
        </p:nvSpPr>
        <p:spPr>
          <a:xfrm>
            <a:off x="323850" y="915566"/>
            <a:ext cx="7992566" cy="3890434"/>
          </a:xfrm>
        </p:spPr>
        <p:txBody>
          <a:bodyPr/>
          <a:lstStyle/>
          <a:p>
            <a:r>
              <a:rPr lang="nl-BE" dirty="0" err="1"/>
              <a:t>Execute</a:t>
            </a:r>
            <a:r>
              <a:rPr lang="nl-BE" dirty="0"/>
              <a:t> a </a:t>
            </a:r>
            <a:r>
              <a:rPr lang="nl-BE" dirty="0" err="1"/>
              <a:t>thorough</a:t>
            </a:r>
            <a:r>
              <a:rPr lang="nl-BE" dirty="0"/>
              <a:t> intake screening</a:t>
            </a:r>
          </a:p>
          <a:p>
            <a:pPr lvl="1"/>
            <a:r>
              <a:rPr lang="nl-BE" dirty="0"/>
              <a:t>CVD risk, </a:t>
            </a:r>
            <a:r>
              <a:rPr lang="nl-BE" dirty="0" err="1"/>
              <a:t>exercise-induced</a:t>
            </a:r>
            <a:r>
              <a:rPr lang="nl-BE" dirty="0"/>
              <a:t> </a:t>
            </a:r>
            <a:r>
              <a:rPr lang="nl-BE" dirty="0" err="1"/>
              <a:t>abnormalities</a:t>
            </a:r>
            <a:endParaRPr lang="nl-BE" dirty="0"/>
          </a:p>
          <a:p>
            <a:endParaRPr lang="nl-BE" dirty="0"/>
          </a:p>
          <a:p>
            <a:r>
              <a:rPr lang="nl-BE" dirty="0" err="1"/>
              <a:t>Foresee</a:t>
            </a:r>
            <a:r>
              <a:rPr lang="nl-BE" dirty="0"/>
              <a:t> a </a:t>
            </a:r>
            <a:r>
              <a:rPr lang="nl-BE" dirty="0" err="1"/>
              <a:t>good</a:t>
            </a:r>
            <a:r>
              <a:rPr lang="nl-BE" dirty="0"/>
              <a:t> </a:t>
            </a:r>
            <a:r>
              <a:rPr lang="nl-BE" dirty="0" err="1"/>
              <a:t>build</a:t>
            </a:r>
            <a:r>
              <a:rPr lang="nl-BE" dirty="0"/>
              <a:t>-up in </a:t>
            </a:r>
            <a:r>
              <a:rPr lang="nl-BE" dirty="0" err="1"/>
              <a:t>intensity</a:t>
            </a:r>
            <a:r>
              <a:rPr lang="nl-BE" dirty="0"/>
              <a:t> and volume of </a:t>
            </a:r>
            <a:r>
              <a:rPr lang="nl-BE" dirty="0" err="1"/>
              <a:t>exercise</a:t>
            </a:r>
            <a:r>
              <a:rPr lang="nl-BE" dirty="0"/>
              <a:t> </a:t>
            </a:r>
          </a:p>
          <a:p>
            <a:pPr lvl="1"/>
            <a:r>
              <a:rPr lang="nl-BE" dirty="0" err="1"/>
              <a:t>Not</a:t>
            </a:r>
            <a:r>
              <a:rPr lang="nl-BE" dirty="0"/>
              <a:t> </a:t>
            </a:r>
            <a:r>
              <a:rPr lang="nl-BE" dirty="0" err="1"/>
              <a:t>too</a:t>
            </a:r>
            <a:r>
              <a:rPr lang="nl-BE" dirty="0"/>
              <a:t> </a:t>
            </a:r>
            <a:r>
              <a:rPr lang="nl-BE" dirty="0" err="1"/>
              <a:t>fast</a:t>
            </a:r>
            <a:r>
              <a:rPr lang="nl-BE" dirty="0"/>
              <a:t> but </a:t>
            </a:r>
            <a:r>
              <a:rPr lang="nl-BE" dirty="0" err="1"/>
              <a:t>also</a:t>
            </a:r>
            <a:r>
              <a:rPr lang="nl-BE" dirty="0"/>
              <a:t> </a:t>
            </a:r>
            <a:r>
              <a:rPr lang="nl-BE" dirty="0" err="1"/>
              <a:t>not</a:t>
            </a:r>
            <a:r>
              <a:rPr lang="nl-BE" dirty="0"/>
              <a:t> </a:t>
            </a:r>
            <a:r>
              <a:rPr lang="nl-BE" dirty="0" err="1"/>
              <a:t>too</a:t>
            </a:r>
            <a:r>
              <a:rPr lang="nl-BE" dirty="0"/>
              <a:t> slow</a:t>
            </a:r>
          </a:p>
          <a:p>
            <a:endParaRPr lang="nl-BE" dirty="0"/>
          </a:p>
          <a:p>
            <a:r>
              <a:rPr lang="nl-BE" dirty="0" err="1"/>
              <a:t>Use</a:t>
            </a:r>
            <a:r>
              <a:rPr lang="nl-BE" dirty="0"/>
              <a:t> </a:t>
            </a:r>
            <a:r>
              <a:rPr lang="nl-BE" dirty="0" err="1"/>
              <a:t>the</a:t>
            </a:r>
            <a:r>
              <a:rPr lang="nl-BE" dirty="0"/>
              <a:t> right setting point and </a:t>
            </a:r>
            <a:r>
              <a:rPr lang="nl-BE" dirty="0" err="1"/>
              <a:t>exercise</a:t>
            </a:r>
            <a:r>
              <a:rPr lang="nl-BE" dirty="0"/>
              <a:t> parameter(s)</a:t>
            </a:r>
          </a:p>
        </p:txBody>
      </p:sp>
    </p:spTree>
    <p:extLst>
      <p:ext uri="{BB962C8B-B14F-4D97-AF65-F5344CB8AC3E}">
        <p14:creationId xmlns:p14="http://schemas.microsoft.com/office/powerpoint/2010/main" val="3506936177"/>
      </p:ext>
    </p:extLst>
  </p:cSld>
  <p:clrMapOvr>
    <a:masterClrMapping/>
  </p:clrMapOvr>
</p:sld>
</file>

<file path=ppt/theme/theme1.xml><?xml version="1.0" encoding="utf-8"?>
<a:theme xmlns:a="http://schemas.openxmlformats.org/drawingml/2006/main" name="ESC_PPT_Light_220817-16-9">
  <a:themeElements>
    <a:clrScheme name="Custom 17">
      <a:dk1>
        <a:sysClr val="windowText" lastClr="000000"/>
      </a:dk1>
      <a:lt1>
        <a:sysClr val="window" lastClr="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12012021  -  Read-Only" id="{8CB5A6F9-0108-4F1C-927D-5872DF40D793}" vid="{717AFAD0-94CD-4965-A011-B2544BC082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ESC_PPT_Light_220817-16-9</Template>
  <TotalTime>14938</TotalTime>
  <Words>2563</Words>
  <Application>Microsoft Office PowerPoint</Application>
  <PresentationFormat>On-screen Show (16:9)</PresentationFormat>
  <Paragraphs>244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BlinkMacSystemFont</vt:lpstr>
      <vt:lpstr>Calibri</vt:lpstr>
      <vt:lpstr>Fira Sans</vt:lpstr>
      <vt:lpstr>Verdana</vt:lpstr>
      <vt:lpstr>Wingdings</vt:lpstr>
      <vt:lpstr>WordVisiCarriageReturn_MSFontService</vt:lpstr>
      <vt:lpstr>ESC_PPT_Light_220817-16-9</vt:lpstr>
      <vt:lpstr>PowerPoint Presentation</vt:lpstr>
      <vt:lpstr>Starting point for exercise prescription…</vt:lpstr>
      <vt:lpstr>PowerPoint Presentation</vt:lpstr>
      <vt:lpstr>Volume of endurance exercise training: impact on outcomes</vt:lpstr>
      <vt:lpstr>Intensity of endurance exercise training: impact on outcomes</vt:lpstr>
      <vt:lpstr>PowerPoint Presentation</vt:lpstr>
      <vt:lpstr>PowerPoint Presentation</vt:lpstr>
      <vt:lpstr>PowerPoint Presentation</vt:lpstr>
      <vt:lpstr>PowerPoint Presentation</vt:lpstr>
      <vt:lpstr>The concept of VT and AT</vt:lpstr>
      <vt:lpstr>The concept of VT and AT</vt:lpstr>
      <vt:lpstr>The concept of VT and AT</vt:lpstr>
      <vt:lpstr>Or should we use %peak effort? </vt:lpstr>
      <vt:lpstr>Or should we use %peak effort?</vt:lpstr>
      <vt:lpstr>Or should we use %peak effort?</vt:lpstr>
      <vt:lpstr>PowerPoint Presentation</vt:lpstr>
      <vt:lpstr>Why resistance exercise training?</vt:lpstr>
      <vt:lpstr>PowerPoint Presentation</vt:lpstr>
      <vt:lpstr>PowerPoint Presentation</vt:lpstr>
      <vt:lpstr>PowerPoint Presentation</vt:lpstr>
      <vt:lpstr>Intensity &amp; safety</vt:lpstr>
      <vt:lpstr>Intensity &amp; safety</vt:lpstr>
      <vt:lpstr>Prescribing resistance training anno 2026</vt:lpstr>
      <vt:lpstr>PowerPoint Presentation</vt:lpstr>
      <vt:lpstr>Inspiratory muscle training in CHF</vt:lpstr>
      <vt:lpstr>Inspiratory muscle training in CHF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Roland COLLIN</dc:creator>
  <cp:lastModifiedBy>HANSEN Dominique</cp:lastModifiedBy>
  <cp:revision>72</cp:revision>
  <dcterms:created xsi:type="dcterms:W3CDTF">2021-07-16T09:19:14Z</dcterms:created>
  <dcterms:modified xsi:type="dcterms:W3CDTF">2026-06-13T12:25:54Z</dcterms:modified>
</cp:coreProperties>
</file>