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ABDFF"/>
    <a:srgbClr val="006BAD"/>
    <a:srgbClr val="B5E7FF"/>
    <a:srgbClr val="0092F6"/>
    <a:srgbClr val="006EB8"/>
    <a:srgbClr val="2F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43714-D674-ADD5-8758-4182D81E0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6E8813-5EFA-5247-E3DC-3E39E768B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C62B1-FC43-DF22-44DC-5F403D11B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6D4-12E3-54C7-8BFE-1542A7FED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D186-D09D-E8F9-2A41-65742AA43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20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C6F57-094D-D430-F321-72FB816D4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2276FC-CACE-21A8-47E1-03171C55B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F2610-D1F1-F176-41F4-722B9464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005C0-9DB2-87E0-03B0-E16AA9834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DE450-4E49-65EA-3F03-A04C1512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1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840DAD-A5A9-95D1-815F-02055DA52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FC0DA7-815F-43B9-8CB2-CA4D592A9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458AF-C01C-1682-7CBF-9115E4A40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31A10-7F92-0729-CF3D-44EF542B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01315-810E-F3A6-F55E-BAC2B161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1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CBD7A-2312-8F01-65C3-62CD513F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E0564-2419-7450-C740-55E1DD3AC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97E6A-E81C-29AD-C0CD-8DFF99EF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0E1BC-E7A5-E67B-AEC5-DEF8A8A0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BCCDC-6759-3B07-83F9-4E702010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3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CA9FC-E2FA-0B3B-6B79-97BD5CAC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376D7-901A-E5B7-0313-344DE369A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BFE22-F057-61C5-9348-55E0B1C1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90B94-2A22-DAC5-9305-9F2B6BE5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54295-5F87-6034-D5F2-2C79947B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59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E9CD-FD7D-AB09-5955-A5BF7A0D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CF16A-DA04-4671-15D2-C3F138F87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11CD2-1F52-344B-782B-2CD6FF995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7E410-171A-92FD-CD41-91DBBACD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62739-4DB6-FF5C-6A13-865DFB93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556C9E-8D37-EFBC-6E7E-CA5AE7FD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6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2B3F-BE10-BBEF-4324-3BACF12BF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2FD4B-E046-733B-FB4A-A7C9AE1C3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4E8AF-DC92-532C-A7AD-135CFAFDB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A491EF-20C2-B5B7-743F-1EA20C6DD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9E081-4A89-B1CC-5FBC-EAA8BDA0B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16FA36-A431-A963-DE0D-95886400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24D5A3-B7C2-E574-73E5-7C74CA37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1E91A8-C111-EF40-1B4D-600156A2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6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E7AF0-46BB-A7A6-BFED-BE4B31FE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99FF5-1939-156B-7ADE-F07FAD10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78900-3AB2-24B9-E618-C5E2AA83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6B3FA1-4B40-F432-4EE5-DB332DEF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38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23A32B-E4DE-5CF0-CDFC-72041FCB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6C8EAD-B6CF-C3D8-7C36-A5CCA21A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F271D-A710-92E5-1BBB-3AE64FC16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0DE19-C79A-A09E-7B89-F7F828973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B0BE-72EE-BA34-1E1C-2F2D1A4D5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67D01-79C2-DE77-216D-81D9E6928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41816-415B-7363-077E-B8570AE8E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28283-559B-976C-E7F6-922F1765B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516CBF-B0FD-DBF6-F7C1-BE33CEC3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5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A37-9ADD-78DB-AFE4-57CC6EA41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ECBC1-E382-0CFF-F5CA-4DBC5E5AAC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F07FC-41B8-700D-1150-5132972BB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4F405-5C7E-1BEB-80CA-B098CE008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0A79E-ECD6-1DDE-5CFF-AF8102274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6D66E-8CBF-32CE-21E4-0E7B5585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3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48B63-5C9A-A6AC-4F4F-331069808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A12CB-D262-7850-583E-E1A35AF3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128A9-6B10-B3CE-1A3B-75CFAF9D4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1001D4-0191-4F1B-BEEE-F9BC686CE6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F6F-F268-147A-A0A1-C6F07E9EC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92785-4B9B-B188-D9D0-21CA4CFF0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4929A1-2906-43C1-8E5B-D0E7E37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2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">
            <a:extLst>
              <a:ext uri="{FF2B5EF4-FFF2-40B4-BE49-F238E27FC236}">
                <a16:creationId xmlns:a16="http://schemas.microsoft.com/office/drawing/2014/main" id="{C3833BE0-BA46-4BC1-0AA7-89A74365B775}"/>
              </a:ext>
            </a:extLst>
          </p:cNvPr>
          <p:cNvSpPr/>
          <p:nvPr/>
        </p:nvSpPr>
        <p:spPr>
          <a:xfrm>
            <a:off x="0" y="6415122"/>
            <a:ext cx="12192000" cy="445686"/>
          </a:xfrm>
          <a:prstGeom prst="rect">
            <a:avLst/>
          </a:prstGeom>
          <a:solidFill>
            <a:srgbClr val="006EB8"/>
          </a:solidFill>
          <a:ln>
            <a:solidFill>
              <a:srgbClr val="317E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9747" dirty="0"/>
          </a:p>
        </p:txBody>
      </p:sp>
      <p:pic>
        <p:nvPicPr>
          <p:cNvPr id="4" name="Afbeelding 2">
            <a:extLst>
              <a:ext uri="{FF2B5EF4-FFF2-40B4-BE49-F238E27FC236}">
                <a16:creationId xmlns:a16="http://schemas.microsoft.com/office/drawing/2014/main" id="{F52B5889-8154-0D4F-5B4D-7313FDF764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324" r="26792"/>
          <a:stretch>
            <a:fillRect/>
          </a:stretch>
        </p:blipFill>
        <p:spPr>
          <a:xfrm>
            <a:off x="9791691" y="6479028"/>
            <a:ext cx="1368870" cy="3178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5CF3AA-54C6-4B67-D223-0108BA2500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57" t="-3286" b="1"/>
          <a:stretch>
            <a:fillRect/>
          </a:stretch>
        </p:blipFill>
        <p:spPr>
          <a:xfrm>
            <a:off x="8609357" y="6519203"/>
            <a:ext cx="1050684" cy="237525"/>
          </a:xfrm>
          <a:prstGeom prst="rect">
            <a:avLst/>
          </a:prstGeom>
        </p:spPr>
      </p:pic>
      <p:pic>
        <p:nvPicPr>
          <p:cNvPr id="6" name="Afbeelding 2">
            <a:extLst>
              <a:ext uri="{FF2B5EF4-FFF2-40B4-BE49-F238E27FC236}">
                <a16:creationId xmlns:a16="http://schemas.microsoft.com/office/drawing/2014/main" id="{E028FC82-155E-C686-C9CC-4852C3C91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315" b="23581"/>
          <a:stretch>
            <a:fillRect/>
          </a:stretch>
        </p:blipFill>
        <p:spPr>
          <a:xfrm>
            <a:off x="11292213" y="6516508"/>
            <a:ext cx="783514" cy="242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5E81F1-DD58-9D71-CE5C-9444BA82C7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427" t="23064" r="18876" b="31980"/>
          <a:stretch>
            <a:fillRect/>
          </a:stretch>
        </p:blipFill>
        <p:spPr>
          <a:xfrm>
            <a:off x="7337327" y="6415123"/>
            <a:ext cx="1140380" cy="445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E6CAD8-0495-3106-9139-F2765AA92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503" y="6465728"/>
            <a:ext cx="1050174" cy="344474"/>
          </a:xfrm>
          <a:prstGeom prst="rect">
            <a:avLst/>
          </a:prstGeom>
        </p:spPr>
      </p:pic>
      <p:grpSp>
        <p:nvGrpSpPr>
          <p:cNvPr id="9" name="Groupe 6">
            <a:extLst>
              <a:ext uri="{FF2B5EF4-FFF2-40B4-BE49-F238E27FC236}">
                <a16:creationId xmlns:a16="http://schemas.microsoft.com/office/drawing/2014/main" id="{C1E4BBE4-2288-4201-2262-04F69223CD1C}"/>
              </a:ext>
            </a:extLst>
          </p:cNvPr>
          <p:cNvGrpSpPr>
            <a:grpSpLocks noChangeAspect="1"/>
          </p:cNvGrpSpPr>
          <p:nvPr/>
        </p:nvGrpSpPr>
        <p:grpSpPr>
          <a:xfrm>
            <a:off x="5377480" y="6437832"/>
            <a:ext cx="646373" cy="400266"/>
            <a:chOff x="0" y="0"/>
            <a:chExt cx="3086101" cy="1836424"/>
          </a:xfrm>
        </p:grpSpPr>
        <p:pic>
          <p:nvPicPr>
            <p:cNvPr id="10" name="Image 606405034" descr="Une image contenant Police, Graphique, capture d’écran, graphisme&#10;&#10;Description générée automatiquement">
              <a:extLst>
                <a:ext uri="{FF2B5EF4-FFF2-40B4-BE49-F238E27FC236}">
                  <a16:creationId xmlns:a16="http://schemas.microsoft.com/office/drawing/2014/main" id="{D4EF8EA5-EBED-9179-E566-EA2B92C40C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086101" cy="183642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D8DD50-56EC-E388-2213-A8F9805569E9}"/>
                </a:ext>
              </a:extLst>
            </p:cNvPr>
            <p:cNvSpPr/>
            <p:nvPr userDrawn="1"/>
          </p:nvSpPr>
          <p:spPr>
            <a:xfrm>
              <a:off x="2478997" y="1053874"/>
              <a:ext cx="607104" cy="782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6C160111-04E9-7DDE-3917-3DC6F8F04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20" y="1330828"/>
            <a:ext cx="4696360" cy="4196345"/>
          </a:xfrm>
          <a:prstGeom prst="rect">
            <a:avLst/>
          </a:prstGeom>
        </p:spPr>
      </p:pic>
      <p:sp>
        <p:nvSpPr>
          <p:cNvPr id="77" name="Title 1">
            <a:extLst>
              <a:ext uri="{FF2B5EF4-FFF2-40B4-BE49-F238E27FC236}">
                <a16:creationId xmlns:a16="http://schemas.microsoft.com/office/drawing/2014/main" id="{FEA63E99-FF98-9970-51BF-FBFC23AB17FD}"/>
              </a:ext>
            </a:extLst>
          </p:cNvPr>
          <p:cNvSpPr txBox="1">
            <a:spLocks/>
          </p:cNvSpPr>
          <p:nvPr/>
        </p:nvSpPr>
        <p:spPr>
          <a:xfrm>
            <a:off x="93306" y="97672"/>
            <a:ext cx="12005389" cy="586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Verdana" panose="020B0604030504040204" pitchFamily="34" charset="0"/>
              </a:rPr>
              <a:t>APPLYING DISSOCIATIVE CHEMISTRY TO OBTAIN GRADIENT HYDROGELS </a:t>
            </a:r>
            <a:r>
              <a:rPr lang="en-US" sz="2400" dirty="0"/>
              <a:t> 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4FEA42D3-530D-29AD-575F-2BD01FFD32C8}"/>
              </a:ext>
            </a:extLst>
          </p:cNvPr>
          <p:cNvSpPr/>
          <p:nvPr/>
        </p:nvSpPr>
        <p:spPr>
          <a:xfrm>
            <a:off x="462340" y="950220"/>
            <a:ext cx="2761143" cy="1039527"/>
          </a:xfrm>
          <a:prstGeom prst="roundRect">
            <a:avLst/>
          </a:prstGeom>
          <a:solidFill>
            <a:srgbClr val="4ABDFF">
              <a:alpha val="89804"/>
            </a:srgbClr>
          </a:solidFill>
          <a:ln>
            <a:solidFill>
              <a:srgbClr val="006B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Pancreatic Ductal Adenocarcinoma (PDAC)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AE4732-12CC-552B-0B87-28D64A3FA736}"/>
              </a:ext>
            </a:extLst>
          </p:cNvPr>
          <p:cNvGrpSpPr/>
          <p:nvPr/>
        </p:nvGrpSpPr>
        <p:grpSpPr>
          <a:xfrm>
            <a:off x="468461" y="2450558"/>
            <a:ext cx="2639688" cy="847952"/>
            <a:chOff x="468461" y="2267739"/>
            <a:chExt cx="2639688" cy="847952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E2E6218E-5BEC-2288-CB87-6F0A0DD3C6D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66798" y="2267739"/>
              <a:ext cx="541351" cy="847952"/>
              <a:chOff x="2321650" y="1244135"/>
              <a:chExt cx="689648" cy="1080239"/>
            </a:xfrm>
          </p:grpSpPr>
          <p:cxnSp>
            <p:nvCxnSpPr>
              <p:cNvPr id="88" name="Rechte verbindingslijn 19">
                <a:extLst>
                  <a:ext uri="{FF2B5EF4-FFF2-40B4-BE49-F238E27FC236}">
                    <a16:creationId xmlns:a16="http://schemas.microsoft.com/office/drawing/2014/main" id="{6BF09A99-9768-744A-20F0-8CA8F03F9C8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666474" y="1244135"/>
                <a:ext cx="0" cy="1080239"/>
              </a:xfrm>
              <a:prstGeom prst="line">
                <a:avLst/>
              </a:prstGeom>
              <a:ln w="762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Rechte verbindingslijn 21">
                <a:extLst>
                  <a:ext uri="{FF2B5EF4-FFF2-40B4-BE49-F238E27FC236}">
                    <a16:creationId xmlns:a16="http://schemas.microsoft.com/office/drawing/2014/main" id="{89C50B8F-151B-CFCA-3866-1810045B8EF5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2321650" y="1548518"/>
                <a:ext cx="689648" cy="0"/>
              </a:xfrm>
              <a:prstGeom prst="line">
                <a:avLst/>
              </a:prstGeom>
              <a:ln w="762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6280438F-1260-3E8E-2D15-569120AE915E}"/>
                </a:ext>
              </a:extLst>
            </p:cNvPr>
            <p:cNvSpPr/>
            <p:nvPr/>
          </p:nvSpPr>
          <p:spPr>
            <a:xfrm>
              <a:off x="468461" y="2270370"/>
              <a:ext cx="1910046" cy="842691"/>
            </a:xfrm>
            <a:prstGeom prst="roundRect">
              <a:avLst/>
            </a:prstGeom>
            <a:solidFill>
              <a:srgbClr val="B5E7FF"/>
            </a:solidFill>
            <a:ln>
              <a:solidFill>
                <a:srgbClr val="006B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5-year survival rate &lt; 5%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D4F6547-46A5-F28F-A4C0-81AA77C26A6E}"/>
              </a:ext>
            </a:extLst>
          </p:cNvPr>
          <p:cNvGrpSpPr/>
          <p:nvPr/>
        </p:nvGrpSpPr>
        <p:grpSpPr>
          <a:xfrm>
            <a:off x="468461" y="3759321"/>
            <a:ext cx="2787374" cy="842691"/>
            <a:chOff x="468461" y="3666414"/>
            <a:chExt cx="2787374" cy="842691"/>
          </a:xfrm>
        </p:grpSpPr>
        <p:pic>
          <p:nvPicPr>
            <p:cNvPr id="86" name="Graphic 85" descr="Wereldbol: Noord- en Zuid-Amerika met effen opvulling">
              <a:extLst>
                <a:ext uri="{FF2B5EF4-FFF2-40B4-BE49-F238E27FC236}">
                  <a16:creationId xmlns:a16="http://schemas.microsoft.com/office/drawing/2014/main" id="{A0FD7957-6EAF-6DC3-482E-3CC888ECE3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19112" y="3669398"/>
              <a:ext cx="836723" cy="836723"/>
            </a:xfrm>
            <a:prstGeom prst="rect">
              <a:avLst/>
            </a:prstGeom>
          </p:spPr>
        </p:pic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7389F2D1-3D2F-7731-2A23-26D9F2363353}"/>
                </a:ext>
              </a:extLst>
            </p:cNvPr>
            <p:cNvSpPr/>
            <p:nvPr/>
          </p:nvSpPr>
          <p:spPr>
            <a:xfrm>
              <a:off x="468461" y="3666414"/>
              <a:ext cx="1910046" cy="842691"/>
            </a:xfrm>
            <a:prstGeom prst="roundRect">
              <a:avLst/>
            </a:prstGeom>
            <a:solidFill>
              <a:srgbClr val="B5E7FF">
                <a:alpha val="80000"/>
              </a:srgbClr>
            </a:solidFill>
            <a:ln>
              <a:solidFill>
                <a:srgbClr val="006B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r>
                <a:rPr lang="en-GB" sz="1600" baseline="3000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th </a:t>
              </a:r>
              <a:r>
                <a:rPr lang="en-GB" sz="1600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cause of cancer-related deaths worldwide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0D9818-29DD-8C6A-E4E6-04A30F9DAF47}"/>
              </a:ext>
            </a:extLst>
          </p:cNvPr>
          <p:cNvGrpSpPr/>
          <p:nvPr/>
        </p:nvGrpSpPr>
        <p:grpSpPr>
          <a:xfrm>
            <a:off x="468461" y="5062822"/>
            <a:ext cx="2787374" cy="842691"/>
            <a:chOff x="468461" y="5062822"/>
            <a:chExt cx="2787374" cy="842691"/>
          </a:xfrm>
        </p:grpSpPr>
        <p:pic>
          <p:nvPicPr>
            <p:cNvPr id="83" name="Graphic 82" descr="Staafdiagram met stijgende lijn met effen opvulling">
              <a:extLst>
                <a:ext uri="{FF2B5EF4-FFF2-40B4-BE49-F238E27FC236}">
                  <a16:creationId xmlns:a16="http://schemas.microsoft.com/office/drawing/2014/main" id="{CCB44F4D-E87B-87FF-E924-3E66BA096A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19111" y="5065805"/>
              <a:ext cx="836724" cy="836724"/>
            </a:xfrm>
            <a:prstGeom prst="rect">
              <a:avLst/>
            </a:prstGeom>
          </p:spPr>
        </p:pic>
        <p:sp>
          <p:nvSpPr>
            <p:cNvPr id="99" name="Rectangle: Rounded Corners 98">
              <a:extLst>
                <a:ext uri="{FF2B5EF4-FFF2-40B4-BE49-F238E27FC236}">
                  <a16:creationId xmlns:a16="http://schemas.microsoft.com/office/drawing/2014/main" id="{357F0328-B53A-3B87-CBAB-C8F395D65ECC}"/>
                </a:ext>
              </a:extLst>
            </p:cNvPr>
            <p:cNvSpPr/>
            <p:nvPr/>
          </p:nvSpPr>
          <p:spPr>
            <a:xfrm>
              <a:off x="468461" y="5062822"/>
              <a:ext cx="1910046" cy="842691"/>
            </a:xfrm>
            <a:prstGeom prst="roundRect">
              <a:avLst/>
            </a:prstGeom>
            <a:solidFill>
              <a:srgbClr val="B5E7FF">
                <a:alpha val="80000"/>
              </a:srgbClr>
            </a:solidFill>
            <a:ln>
              <a:solidFill>
                <a:srgbClr val="006B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Increasing prevalence</a:t>
              </a: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C20F80DB-5E07-05FB-44EE-3925A18265A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835" r="-2"/>
          <a:stretch>
            <a:fillRect/>
          </a:stretch>
        </p:blipFill>
        <p:spPr>
          <a:xfrm>
            <a:off x="8494470" y="1517469"/>
            <a:ext cx="3620988" cy="3823062"/>
          </a:xfrm>
          <a:prstGeom prst="roundRect">
            <a:avLst>
              <a:gd name="adj" fmla="val 7284"/>
            </a:avLst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B377BA-E7C5-1D36-3ADA-514152D9B426}"/>
              </a:ext>
            </a:extLst>
          </p:cNvPr>
          <p:cNvSpPr txBox="1"/>
          <p:nvPr/>
        </p:nvSpPr>
        <p:spPr>
          <a:xfrm>
            <a:off x="93306" y="6453299"/>
            <a:ext cx="503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Brent Van </a:t>
            </a:r>
            <a:r>
              <a:rPr lang="en-US" dirty="0" err="1">
                <a:solidFill>
                  <a:srgbClr val="FFFFFF"/>
                </a:solidFill>
              </a:rPr>
              <a:t>Ballaer</a:t>
            </a:r>
            <a:r>
              <a:rPr lang="en-US" dirty="0">
                <a:solidFill>
                  <a:srgbClr val="FFFFFF"/>
                </a:solidFill>
              </a:rPr>
              <a:t>		 </a:t>
            </a:r>
            <a:r>
              <a:rPr lang="en-US" b="1" dirty="0">
                <a:solidFill>
                  <a:srgbClr val="FFFFFF"/>
                </a:solidFill>
              </a:rPr>
              <a:t>IM - D2 - F02</a:t>
            </a:r>
          </a:p>
        </p:txBody>
      </p:sp>
    </p:spTree>
    <p:extLst>
      <p:ext uri="{BB962C8B-B14F-4D97-AF65-F5344CB8AC3E}">
        <p14:creationId xmlns:p14="http://schemas.microsoft.com/office/powerpoint/2010/main" val="154920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Verdana</vt:lpstr>
      <vt:lpstr>Office Theme</vt:lpstr>
      <vt:lpstr>PowerPoint Presentation</vt:lpstr>
    </vt:vector>
  </TitlesOfParts>
  <Company>UHasselt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BALLAER Brent</dc:creator>
  <cp:lastModifiedBy>VAN BALLAER Brent</cp:lastModifiedBy>
  <cp:revision>4</cp:revision>
  <dcterms:created xsi:type="dcterms:W3CDTF">2026-07-07T07:20:03Z</dcterms:created>
  <dcterms:modified xsi:type="dcterms:W3CDTF">2026-07-13T11:21:29Z</dcterms:modified>
</cp:coreProperties>
</file>